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235" r:id="rId1"/>
  </p:sldMasterIdLst>
  <p:notesMasterIdLst>
    <p:notesMasterId r:id="rId60"/>
  </p:notesMasterIdLst>
  <p:handoutMasterIdLst>
    <p:handoutMasterId r:id="rId61"/>
  </p:handoutMasterIdLst>
  <p:sldIdLst>
    <p:sldId id="256" r:id="rId2"/>
    <p:sldId id="888" r:id="rId3"/>
    <p:sldId id="848" r:id="rId4"/>
    <p:sldId id="849" r:id="rId5"/>
    <p:sldId id="856" r:id="rId6"/>
    <p:sldId id="857" r:id="rId7"/>
    <p:sldId id="850" r:id="rId8"/>
    <p:sldId id="851" r:id="rId9"/>
    <p:sldId id="852" r:id="rId10"/>
    <p:sldId id="853" r:id="rId11"/>
    <p:sldId id="854" r:id="rId12"/>
    <p:sldId id="855" r:id="rId13"/>
    <p:sldId id="858" r:id="rId14"/>
    <p:sldId id="859" r:id="rId15"/>
    <p:sldId id="860" r:id="rId16"/>
    <p:sldId id="861" r:id="rId17"/>
    <p:sldId id="862" r:id="rId18"/>
    <p:sldId id="863" r:id="rId19"/>
    <p:sldId id="864" r:id="rId20"/>
    <p:sldId id="865" r:id="rId21"/>
    <p:sldId id="889" r:id="rId22"/>
    <p:sldId id="866" r:id="rId23"/>
    <p:sldId id="867" r:id="rId24"/>
    <p:sldId id="868" r:id="rId25"/>
    <p:sldId id="780" r:id="rId26"/>
    <p:sldId id="869" r:id="rId27"/>
    <p:sldId id="890" r:id="rId28"/>
    <p:sldId id="870" r:id="rId29"/>
    <p:sldId id="871" r:id="rId30"/>
    <p:sldId id="872" r:id="rId31"/>
    <p:sldId id="873" r:id="rId32"/>
    <p:sldId id="874" r:id="rId33"/>
    <p:sldId id="875" r:id="rId34"/>
    <p:sldId id="876" r:id="rId35"/>
    <p:sldId id="877" r:id="rId36"/>
    <p:sldId id="878" r:id="rId37"/>
    <p:sldId id="879" r:id="rId38"/>
    <p:sldId id="880" r:id="rId39"/>
    <p:sldId id="881" r:id="rId40"/>
    <p:sldId id="882" r:id="rId41"/>
    <p:sldId id="883" r:id="rId42"/>
    <p:sldId id="884" r:id="rId43"/>
    <p:sldId id="885" r:id="rId44"/>
    <p:sldId id="886" r:id="rId45"/>
    <p:sldId id="887" r:id="rId46"/>
    <p:sldId id="892" r:id="rId47"/>
    <p:sldId id="832" r:id="rId48"/>
    <p:sldId id="833" r:id="rId49"/>
    <p:sldId id="834" r:id="rId50"/>
    <p:sldId id="835" r:id="rId51"/>
    <p:sldId id="836" r:id="rId52"/>
    <p:sldId id="837" r:id="rId53"/>
    <p:sldId id="838" r:id="rId54"/>
    <p:sldId id="840" r:id="rId55"/>
    <p:sldId id="841" r:id="rId56"/>
    <p:sldId id="842" r:id="rId57"/>
    <p:sldId id="891" r:id="rId58"/>
    <p:sldId id="308" r:id="rId59"/>
  </p:sldIdLst>
  <p:sldSz cx="12192000" cy="6858000"/>
  <p:notesSz cx="6858000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6600"/>
    <a:srgbClr val="009900"/>
    <a:srgbClr val="CCFFCC"/>
    <a:srgbClr val="CC00FF"/>
    <a:srgbClr val="B4C7E7"/>
    <a:srgbClr val="CCFFFF"/>
    <a:srgbClr val="7030A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1622" autoAdjust="0"/>
  </p:normalViewPr>
  <p:slideViewPr>
    <p:cSldViewPr snapToGrid="0">
      <p:cViewPr varScale="1">
        <p:scale>
          <a:sx n="102" d="100"/>
          <a:sy n="102" d="100"/>
        </p:scale>
        <p:origin x="104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704" y="392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8FBCA-BC8C-4274-BD2F-65043623DBB0}" type="doc">
      <dgm:prSet loTypeId="urn:microsoft.com/office/officeart/2005/8/layout/cycle8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E408AC4B-300C-4F06-8790-E0027F54C2E2}">
      <dgm:prSet phldrT="[Text]"/>
      <dgm:spPr/>
      <dgm:t>
        <a:bodyPr/>
        <a:lstStyle/>
        <a:p>
          <a:r>
            <a:rPr lang="en-US" dirty="0"/>
            <a:t>Digital Circuits</a:t>
          </a:r>
          <a:endParaRPr lang="en-SG" dirty="0"/>
        </a:p>
      </dgm:t>
    </dgm:pt>
    <dgm:pt modelId="{D057EF28-F497-4A1D-88B5-14A97DD9387B}" type="parTrans" cxnId="{205031A3-D38F-4711-801B-C7C98744F8E2}">
      <dgm:prSet/>
      <dgm:spPr/>
      <dgm:t>
        <a:bodyPr/>
        <a:lstStyle/>
        <a:p>
          <a:endParaRPr lang="en-SG"/>
        </a:p>
      </dgm:t>
    </dgm:pt>
    <dgm:pt modelId="{64ED2628-FC83-43DA-B778-8315A08837CA}" type="sibTrans" cxnId="{205031A3-D38F-4711-801B-C7C98744F8E2}">
      <dgm:prSet/>
      <dgm:spPr/>
      <dgm:t>
        <a:bodyPr/>
        <a:lstStyle/>
        <a:p>
          <a:endParaRPr lang="en-SG"/>
        </a:p>
      </dgm:t>
    </dgm:pt>
    <dgm:pt modelId="{493EBB4A-03BA-4B65-86B6-EAABB34487C5}">
      <dgm:prSet phldrT="[Text]"/>
      <dgm:spPr/>
      <dgm:t>
        <a:bodyPr/>
        <a:lstStyle/>
        <a:p>
          <a:r>
            <a:rPr lang="en-US" dirty="0"/>
            <a:t>Simplification</a:t>
          </a:r>
          <a:endParaRPr lang="en-SG" dirty="0"/>
        </a:p>
      </dgm:t>
    </dgm:pt>
    <dgm:pt modelId="{70EF5BDE-A918-4F17-A8A2-57ADAEF04032}" type="parTrans" cxnId="{285518D5-CA08-4DF8-929D-F624344E0557}">
      <dgm:prSet/>
      <dgm:spPr/>
      <dgm:t>
        <a:bodyPr/>
        <a:lstStyle/>
        <a:p>
          <a:endParaRPr lang="en-SG"/>
        </a:p>
      </dgm:t>
    </dgm:pt>
    <dgm:pt modelId="{4EB30F9A-08BB-4A00-B024-7B6C14BCBC19}" type="sibTrans" cxnId="{285518D5-CA08-4DF8-929D-F624344E0557}">
      <dgm:prSet/>
      <dgm:spPr/>
      <dgm:t>
        <a:bodyPr/>
        <a:lstStyle/>
        <a:p>
          <a:endParaRPr lang="en-SG"/>
        </a:p>
      </dgm:t>
    </dgm:pt>
    <dgm:pt modelId="{1FFE4454-F628-4576-9AD7-F72BAF923A45}">
      <dgm:prSet phldrT="[Text]"/>
      <dgm:spPr/>
      <dgm:t>
        <a:bodyPr/>
        <a:lstStyle/>
        <a:p>
          <a:r>
            <a:rPr lang="en-US" dirty="0"/>
            <a:t>Boolean Algebra</a:t>
          </a:r>
          <a:endParaRPr lang="en-SG" dirty="0"/>
        </a:p>
      </dgm:t>
    </dgm:pt>
    <dgm:pt modelId="{FBBCB540-E727-4FC2-AC38-331A49BFEF50}" type="parTrans" cxnId="{C3547D10-FBFC-43BF-A704-A144C8C77165}">
      <dgm:prSet/>
      <dgm:spPr/>
      <dgm:t>
        <a:bodyPr/>
        <a:lstStyle/>
        <a:p>
          <a:endParaRPr lang="en-SG"/>
        </a:p>
      </dgm:t>
    </dgm:pt>
    <dgm:pt modelId="{3A54D6CA-2C4C-43F0-A0A0-A99A15CCB57C}" type="sibTrans" cxnId="{C3547D10-FBFC-43BF-A704-A144C8C77165}">
      <dgm:prSet/>
      <dgm:spPr/>
      <dgm:t>
        <a:bodyPr/>
        <a:lstStyle/>
        <a:p>
          <a:endParaRPr lang="en-SG"/>
        </a:p>
      </dgm:t>
    </dgm:pt>
    <dgm:pt modelId="{C95476DB-8FF6-494A-AE9A-6C492DF00FB5}" type="pres">
      <dgm:prSet presAssocID="{FCC8FBCA-BC8C-4274-BD2F-65043623DBB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F03D86-9F10-4F48-947A-08908A6ED86C}" type="pres">
      <dgm:prSet presAssocID="{FCC8FBCA-BC8C-4274-BD2F-65043623DBB0}" presName="wedge1" presStyleLbl="node1" presStyleIdx="0" presStyleCnt="3"/>
      <dgm:spPr/>
      <dgm:t>
        <a:bodyPr/>
        <a:lstStyle/>
        <a:p>
          <a:endParaRPr lang="en-US"/>
        </a:p>
      </dgm:t>
    </dgm:pt>
    <dgm:pt modelId="{F4B61F42-8FA0-4FEF-BAA4-A1E5FF4C2F8A}" type="pres">
      <dgm:prSet presAssocID="{FCC8FBCA-BC8C-4274-BD2F-65043623DBB0}" presName="dummy1a" presStyleCnt="0"/>
      <dgm:spPr/>
    </dgm:pt>
    <dgm:pt modelId="{0796C1D2-F2D4-4389-A4E5-610C6FA2C607}" type="pres">
      <dgm:prSet presAssocID="{FCC8FBCA-BC8C-4274-BD2F-65043623DBB0}" presName="dummy1b" presStyleCnt="0"/>
      <dgm:spPr/>
    </dgm:pt>
    <dgm:pt modelId="{BB6C82B1-6376-490E-A498-E0EE7B860D7E}" type="pres">
      <dgm:prSet presAssocID="{FCC8FBCA-BC8C-4274-BD2F-65043623DBB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6419D-C7CE-4E97-B552-7EF910B472A8}" type="pres">
      <dgm:prSet presAssocID="{FCC8FBCA-BC8C-4274-BD2F-65043623DBB0}" presName="wedge2" presStyleLbl="node1" presStyleIdx="1" presStyleCnt="3"/>
      <dgm:spPr/>
      <dgm:t>
        <a:bodyPr/>
        <a:lstStyle/>
        <a:p>
          <a:endParaRPr lang="en-US"/>
        </a:p>
      </dgm:t>
    </dgm:pt>
    <dgm:pt modelId="{A05F9EED-F61C-4313-B4C5-3A3A4E9CCC4B}" type="pres">
      <dgm:prSet presAssocID="{FCC8FBCA-BC8C-4274-BD2F-65043623DBB0}" presName="dummy2a" presStyleCnt="0"/>
      <dgm:spPr/>
    </dgm:pt>
    <dgm:pt modelId="{D7DF6DF4-4F51-4E15-93E2-5A95E21C4D2A}" type="pres">
      <dgm:prSet presAssocID="{FCC8FBCA-BC8C-4274-BD2F-65043623DBB0}" presName="dummy2b" presStyleCnt="0"/>
      <dgm:spPr/>
    </dgm:pt>
    <dgm:pt modelId="{FBE08DF1-4382-4AAC-ADFE-456C5CDD8DBB}" type="pres">
      <dgm:prSet presAssocID="{FCC8FBCA-BC8C-4274-BD2F-65043623DBB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D3B85-C804-402F-B7A3-5F83C101735D}" type="pres">
      <dgm:prSet presAssocID="{FCC8FBCA-BC8C-4274-BD2F-65043623DBB0}" presName="wedge3" presStyleLbl="node1" presStyleIdx="2" presStyleCnt="3"/>
      <dgm:spPr/>
      <dgm:t>
        <a:bodyPr/>
        <a:lstStyle/>
        <a:p>
          <a:endParaRPr lang="en-US"/>
        </a:p>
      </dgm:t>
    </dgm:pt>
    <dgm:pt modelId="{EDAE471B-CBC9-4C1F-BB25-B53372310187}" type="pres">
      <dgm:prSet presAssocID="{FCC8FBCA-BC8C-4274-BD2F-65043623DBB0}" presName="dummy3a" presStyleCnt="0"/>
      <dgm:spPr/>
    </dgm:pt>
    <dgm:pt modelId="{C8A6EEF6-2969-4A3B-A60C-5B354AA0F897}" type="pres">
      <dgm:prSet presAssocID="{FCC8FBCA-BC8C-4274-BD2F-65043623DBB0}" presName="dummy3b" presStyleCnt="0"/>
      <dgm:spPr/>
    </dgm:pt>
    <dgm:pt modelId="{3497AD25-9405-4F9A-AADD-D8140DA44D8A}" type="pres">
      <dgm:prSet presAssocID="{FCC8FBCA-BC8C-4274-BD2F-65043623DBB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5B5BD-498B-42AF-8185-FDB8433DE67D}" type="pres">
      <dgm:prSet presAssocID="{64ED2628-FC83-43DA-B778-8315A08837CA}" presName="arrowWedge1" presStyleLbl="fgSibTrans2D1" presStyleIdx="0" presStyleCnt="3"/>
      <dgm:spPr/>
    </dgm:pt>
    <dgm:pt modelId="{FE3B479F-A739-4307-B18E-19C55AA3BA4A}" type="pres">
      <dgm:prSet presAssocID="{4EB30F9A-08BB-4A00-B024-7B6C14BCBC19}" presName="arrowWedge2" presStyleLbl="fgSibTrans2D1" presStyleIdx="1" presStyleCnt="3"/>
      <dgm:spPr/>
    </dgm:pt>
    <dgm:pt modelId="{006100C8-57CE-4501-BEC7-C5F50D14F51D}" type="pres">
      <dgm:prSet presAssocID="{3A54D6CA-2C4C-43F0-A0A0-A99A15CCB57C}" presName="arrowWedge3" presStyleLbl="fgSibTrans2D1" presStyleIdx="2" presStyleCnt="3"/>
      <dgm:spPr/>
    </dgm:pt>
  </dgm:ptLst>
  <dgm:cxnLst>
    <dgm:cxn modelId="{E93B065B-7E92-49CD-9CE4-D7A39F63D7F9}" type="presOf" srcId="{E408AC4B-300C-4F06-8790-E0027F54C2E2}" destId="{BB6C82B1-6376-490E-A498-E0EE7B860D7E}" srcOrd="1" destOrd="0" presId="urn:microsoft.com/office/officeart/2005/8/layout/cycle8"/>
    <dgm:cxn modelId="{C713371C-75B0-4A10-904E-908C2597D73B}" type="presOf" srcId="{1FFE4454-F628-4576-9AD7-F72BAF923A45}" destId="{3497AD25-9405-4F9A-AADD-D8140DA44D8A}" srcOrd="1" destOrd="0" presId="urn:microsoft.com/office/officeart/2005/8/layout/cycle8"/>
    <dgm:cxn modelId="{4F6802A3-272A-400B-9BFA-4E3E3497BA21}" type="presOf" srcId="{1FFE4454-F628-4576-9AD7-F72BAF923A45}" destId="{280D3B85-C804-402F-B7A3-5F83C101735D}" srcOrd="0" destOrd="0" presId="urn:microsoft.com/office/officeart/2005/8/layout/cycle8"/>
    <dgm:cxn modelId="{C3547D10-FBFC-43BF-A704-A144C8C77165}" srcId="{FCC8FBCA-BC8C-4274-BD2F-65043623DBB0}" destId="{1FFE4454-F628-4576-9AD7-F72BAF923A45}" srcOrd="2" destOrd="0" parTransId="{FBBCB540-E727-4FC2-AC38-331A49BFEF50}" sibTransId="{3A54D6CA-2C4C-43F0-A0A0-A99A15CCB57C}"/>
    <dgm:cxn modelId="{CDC23B8A-6A7F-46C7-B493-AB8DA8699F1C}" type="presOf" srcId="{493EBB4A-03BA-4B65-86B6-EAABB34487C5}" destId="{FBE08DF1-4382-4AAC-ADFE-456C5CDD8DBB}" srcOrd="1" destOrd="0" presId="urn:microsoft.com/office/officeart/2005/8/layout/cycle8"/>
    <dgm:cxn modelId="{CEC54974-72E8-414B-B5B1-741708079A10}" type="presOf" srcId="{493EBB4A-03BA-4B65-86B6-EAABB34487C5}" destId="{F2A6419D-C7CE-4E97-B552-7EF910B472A8}" srcOrd="0" destOrd="0" presId="urn:microsoft.com/office/officeart/2005/8/layout/cycle8"/>
    <dgm:cxn modelId="{0E5C7FD5-64C5-415A-9DAF-46F471F795F3}" type="presOf" srcId="{E408AC4B-300C-4F06-8790-E0027F54C2E2}" destId="{BBF03D86-9F10-4F48-947A-08908A6ED86C}" srcOrd="0" destOrd="0" presId="urn:microsoft.com/office/officeart/2005/8/layout/cycle8"/>
    <dgm:cxn modelId="{285518D5-CA08-4DF8-929D-F624344E0557}" srcId="{FCC8FBCA-BC8C-4274-BD2F-65043623DBB0}" destId="{493EBB4A-03BA-4B65-86B6-EAABB34487C5}" srcOrd="1" destOrd="0" parTransId="{70EF5BDE-A918-4F17-A8A2-57ADAEF04032}" sibTransId="{4EB30F9A-08BB-4A00-B024-7B6C14BCBC19}"/>
    <dgm:cxn modelId="{E19E5E6F-686E-4A76-B760-77776B22AF60}" type="presOf" srcId="{FCC8FBCA-BC8C-4274-BD2F-65043623DBB0}" destId="{C95476DB-8FF6-494A-AE9A-6C492DF00FB5}" srcOrd="0" destOrd="0" presId="urn:microsoft.com/office/officeart/2005/8/layout/cycle8"/>
    <dgm:cxn modelId="{205031A3-D38F-4711-801B-C7C98744F8E2}" srcId="{FCC8FBCA-BC8C-4274-BD2F-65043623DBB0}" destId="{E408AC4B-300C-4F06-8790-E0027F54C2E2}" srcOrd="0" destOrd="0" parTransId="{D057EF28-F497-4A1D-88B5-14A97DD9387B}" sibTransId="{64ED2628-FC83-43DA-B778-8315A08837CA}"/>
    <dgm:cxn modelId="{6835E7CF-B205-4099-AE54-2F82833EF4AE}" type="presParOf" srcId="{C95476DB-8FF6-494A-AE9A-6C492DF00FB5}" destId="{BBF03D86-9F10-4F48-947A-08908A6ED86C}" srcOrd="0" destOrd="0" presId="urn:microsoft.com/office/officeart/2005/8/layout/cycle8"/>
    <dgm:cxn modelId="{F807245B-0CDC-4873-9E19-2857E0B2FCC2}" type="presParOf" srcId="{C95476DB-8FF6-494A-AE9A-6C492DF00FB5}" destId="{F4B61F42-8FA0-4FEF-BAA4-A1E5FF4C2F8A}" srcOrd="1" destOrd="0" presId="urn:microsoft.com/office/officeart/2005/8/layout/cycle8"/>
    <dgm:cxn modelId="{53B4997C-E706-4291-8288-3CFD0BA9389F}" type="presParOf" srcId="{C95476DB-8FF6-494A-AE9A-6C492DF00FB5}" destId="{0796C1D2-F2D4-4389-A4E5-610C6FA2C607}" srcOrd="2" destOrd="0" presId="urn:microsoft.com/office/officeart/2005/8/layout/cycle8"/>
    <dgm:cxn modelId="{B08C994F-C5BF-46B3-829F-CD5EBA013C74}" type="presParOf" srcId="{C95476DB-8FF6-494A-AE9A-6C492DF00FB5}" destId="{BB6C82B1-6376-490E-A498-E0EE7B860D7E}" srcOrd="3" destOrd="0" presId="urn:microsoft.com/office/officeart/2005/8/layout/cycle8"/>
    <dgm:cxn modelId="{A1A03601-5949-4A7B-9180-9B80FC5F7171}" type="presParOf" srcId="{C95476DB-8FF6-494A-AE9A-6C492DF00FB5}" destId="{F2A6419D-C7CE-4E97-B552-7EF910B472A8}" srcOrd="4" destOrd="0" presId="urn:microsoft.com/office/officeart/2005/8/layout/cycle8"/>
    <dgm:cxn modelId="{26F503AB-EDC4-441D-ACBA-E1C2B303283E}" type="presParOf" srcId="{C95476DB-8FF6-494A-AE9A-6C492DF00FB5}" destId="{A05F9EED-F61C-4313-B4C5-3A3A4E9CCC4B}" srcOrd="5" destOrd="0" presId="urn:microsoft.com/office/officeart/2005/8/layout/cycle8"/>
    <dgm:cxn modelId="{CC4CB76D-403C-4423-B747-787557D012EE}" type="presParOf" srcId="{C95476DB-8FF6-494A-AE9A-6C492DF00FB5}" destId="{D7DF6DF4-4F51-4E15-93E2-5A95E21C4D2A}" srcOrd="6" destOrd="0" presId="urn:microsoft.com/office/officeart/2005/8/layout/cycle8"/>
    <dgm:cxn modelId="{DAA1639E-BEFA-4C67-86D7-850AB88C06BE}" type="presParOf" srcId="{C95476DB-8FF6-494A-AE9A-6C492DF00FB5}" destId="{FBE08DF1-4382-4AAC-ADFE-456C5CDD8DBB}" srcOrd="7" destOrd="0" presId="urn:microsoft.com/office/officeart/2005/8/layout/cycle8"/>
    <dgm:cxn modelId="{0FE6E051-E5B9-44F4-81C2-C6170D6506C1}" type="presParOf" srcId="{C95476DB-8FF6-494A-AE9A-6C492DF00FB5}" destId="{280D3B85-C804-402F-B7A3-5F83C101735D}" srcOrd="8" destOrd="0" presId="urn:microsoft.com/office/officeart/2005/8/layout/cycle8"/>
    <dgm:cxn modelId="{070EE965-6DE1-4E84-85A2-E65B33CA64F5}" type="presParOf" srcId="{C95476DB-8FF6-494A-AE9A-6C492DF00FB5}" destId="{EDAE471B-CBC9-4C1F-BB25-B53372310187}" srcOrd="9" destOrd="0" presId="urn:microsoft.com/office/officeart/2005/8/layout/cycle8"/>
    <dgm:cxn modelId="{3C219B0A-AFCB-44EA-9B6C-1034F260EE10}" type="presParOf" srcId="{C95476DB-8FF6-494A-AE9A-6C492DF00FB5}" destId="{C8A6EEF6-2969-4A3B-A60C-5B354AA0F897}" srcOrd="10" destOrd="0" presId="urn:microsoft.com/office/officeart/2005/8/layout/cycle8"/>
    <dgm:cxn modelId="{CF8429C7-812C-4D07-B363-AC6C7FC7047B}" type="presParOf" srcId="{C95476DB-8FF6-494A-AE9A-6C492DF00FB5}" destId="{3497AD25-9405-4F9A-AADD-D8140DA44D8A}" srcOrd="11" destOrd="0" presId="urn:microsoft.com/office/officeart/2005/8/layout/cycle8"/>
    <dgm:cxn modelId="{509E5BA7-E8BC-4ADF-9A89-EB8105ECCE90}" type="presParOf" srcId="{C95476DB-8FF6-494A-AE9A-6C492DF00FB5}" destId="{6FD5B5BD-498B-42AF-8185-FDB8433DE67D}" srcOrd="12" destOrd="0" presId="urn:microsoft.com/office/officeart/2005/8/layout/cycle8"/>
    <dgm:cxn modelId="{352829F7-374F-4A04-9E66-57C6CA2F5F6F}" type="presParOf" srcId="{C95476DB-8FF6-494A-AE9A-6C492DF00FB5}" destId="{FE3B479F-A739-4307-B18E-19C55AA3BA4A}" srcOrd="13" destOrd="0" presId="urn:microsoft.com/office/officeart/2005/8/layout/cycle8"/>
    <dgm:cxn modelId="{5CA988A0-E608-4DB9-8CDB-D0225E15DC55}" type="presParOf" srcId="{C95476DB-8FF6-494A-AE9A-6C492DF00FB5}" destId="{006100C8-57CE-4501-BEC7-C5F50D14F51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C8FBCA-BC8C-4274-BD2F-65043623DBB0}" type="doc">
      <dgm:prSet loTypeId="urn:microsoft.com/office/officeart/2005/8/layout/cycle8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E408AC4B-300C-4F06-8790-E0027F54C2E2}">
      <dgm:prSet phldrT="[Text]"/>
      <dgm:spPr/>
      <dgm:t>
        <a:bodyPr/>
        <a:lstStyle/>
        <a:p>
          <a:r>
            <a:rPr lang="en-US" dirty="0"/>
            <a:t>Digital Circuits</a:t>
          </a:r>
          <a:endParaRPr lang="en-SG" dirty="0"/>
        </a:p>
      </dgm:t>
    </dgm:pt>
    <dgm:pt modelId="{D057EF28-F497-4A1D-88B5-14A97DD9387B}" type="parTrans" cxnId="{205031A3-D38F-4711-801B-C7C98744F8E2}">
      <dgm:prSet/>
      <dgm:spPr/>
      <dgm:t>
        <a:bodyPr/>
        <a:lstStyle/>
        <a:p>
          <a:endParaRPr lang="en-SG"/>
        </a:p>
      </dgm:t>
    </dgm:pt>
    <dgm:pt modelId="{64ED2628-FC83-43DA-B778-8315A08837CA}" type="sibTrans" cxnId="{205031A3-D38F-4711-801B-C7C98744F8E2}">
      <dgm:prSet/>
      <dgm:spPr/>
      <dgm:t>
        <a:bodyPr/>
        <a:lstStyle/>
        <a:p>
          <a:endParaRPr lang="en-SG"/>
        </a:p>
      </dgm:t>
    </dgm:pt>
    <dgm:pt modelId="{493EBB4A-03BA-4B65-86B6-EAABB34487C5}">
      <dgm:prSet phldrT="[Text]"/>
      <dgm:spPr/>
      <dgm:t>
        <a:bodyPr/>
        <a:lstStyle/>
        <a:p>
          <a:r>
            <a:rPr lang="en-US" dirty="0"/>
            <a:t>Simplification</a:t>
          </a:r>
          <a:endParaRPr lang="en-SG" dirty="0"/>
        </a:p>
      </dgm:t>
    </dgm:pt>
    <dgm:pt modelId="{70EF5BDE-A918-4F17-A8A2-57ADAEF04032}" type="parTrans" cxnId="{285518D5-CA08-4DF8-929D-F624344E0557}">
      <dgm:prSet/>
      <dgm:spPr/>
      <dgm:t>
        <a:bodyPr/>
        <a:lstStyle/>
        <a:p>
          <a:endParaRPr lang="en-SG"/>
        </a:p>
      </dgm:t>
    </dgm:pt>
    <dgm:pt modelId="{4EB30F9A-08BB-4A00-B024-7B6C14BCBC19}" type="sibTrans" cxnId="{285518D5-CA08-4DF8-929D-F624344E0557}">
      <dgm:prSet/>
      <dgm:spPr/>
      <dgm:t>
        <a:bodyPr/>
        <a:lstStyle/>
        <a:p>
          <a:endParaRPr lang="en-SG"/>
        </a:p>
      </dgm:t>
    </dgm:pt>
    <dgm:pt modelId="{1FFE4454-F628-4576-9AD7-F72BAF923A45}">
      <dgm:prSet phldrT="[Text]"/>
      <dgm:spPr/>
      <dgm:t>
        <a:bodyPr/>
        <a:lstStyle/>
        <a:p>
          <a:r>
            <a:rPr lang="en-US" dirty="0"/>
            <a:t>Boolean Algebra</a:t>
          </a:r>
          <a:endParaRPr lang="en-SG" dirty="0"/>
        </a:p>
      </dgm:t>
    </dgm:pt>
    <dgm:pt modelId="{FBBCB540-E727-4FC2-AC38-331A49BFEF50}" type="parTrans" cxnId="{C3547D10-FBFC-43BF-A704-A144C8C77165}">
      <dgm:prSet/>
      <dgm:spPr/>
      <dgm:t>
        <a:bodyPr/>
        <a:lstStyle/>
        <a:p>
          <a:endParaRPr lang="en-SG"/>
        </a:p>
      </dgm:t>
    </dgm:pt>
    <dgm:pt modelId="{3A54D6CA-2C4C-43F0-A0A0-A99A15CCB57C}" type="sibTrans" cxnId="{C3547D10-FBFC-43BF-A704-A144C8C77165}">
      <dgm:prSet/>
      <dgm:spPr/>
      <dgm:t>
        <a:bodyPr/>
        <a:lstStyle/>
        <a:p>
          <a:endParaRPr lang="en-SG"/>
        </a:p>
      </dgm:t>
    </dgm:pt>
    <dgm:pt modelId="{C95476DB-8FF6-494A-AE9A-6C492DF00FB5}" type="pres">
      <dgm:prSet presAssocID="{FCC8FBCA-BC8C-4274-BD2F-65043623DBB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F03D86-9F10-4F48-947A-08908A6ED86C}" type="pres">
      <dgm:prSet presAssocID="{FCC8FBCA-BC8C-4274-BD2F-65043623DBB0}" presName="wedge1" presStyleLbl="node1" presStyleIdx="0" presStyleCnt="3"/>
      <dgm:spPr/>
      <dgm:t>
        <a:bodyPr/>
        <a:lstStyle/>
        <a:p>
          <a:endParaRPr lang="en-US"/>
        </a:p>
      </dgm:t>
    </dgm:pt>
    <dgm:pt modelId="{F4B61F42-8FA0-4FEF-BAA4-A1E5FF4C2F8A}" type="pres">
      <dgm:prSet presAssocID="{FCC8FBCA-BC8C-4274-BD2F-65043623DBB0}" presName="dummy1a" presStyleCnt="0"/>
      <dgm:spPr/>
    </dgm:pt>
    <dgm:pt modelId="{0796C1D2-F2D4-4389-A4E5-610C6FA2C607}" type="pres">
      <dgm:prSet presAssocID="{FCC8FBCA-BC8C-4274-BD2F-65043623DBB0}" presName="dummy1b" presStyleCnt="0"/>
      <dgm:spPr/>
    </dgm:pt>
    <dgm:pt modelId="{BB6C82B1-6376-490E-A498-E0EE7B860D7E}" type="pres">
      <dgm:prSet presAssocID="{FCC8FBCA-BC8C-4274-BD2F-65043623DBB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6419D-C7CE-4E97-B552-7EF910B472A8}" type="pres">
      <dgm:prSet presAssocID="{FCC8FBCA-BC8C-4274-BD2F-65043623DBB0}" presName="wedge2" presStyleLbl="node1" presStyleIdx="1" presStyleCnt="3"/>
      <dgm:spPr/>
      <dgm:t>
        <a:bodyPr/>
        <a:lstStyle/>
        <a:p>
          <a:endParaRPr lang="en-US"/>
        </a:p>
      </dgm:t>
    </dgm:pt>
    <dgm:pt modelId="{A05F9EED-F61C-4313-B4C5-3A3A4E9CCC4B}" type="pres">
      <dgm:prSet presAssocID="{FCC8FBCA-BC8C-4274-BD2F-65043623DBB0}" presName="dummy2a" presStyleCnt="0"/>
      <dgm:spPr/>
    </dgm:pt>
    <dgm:pt modelId="{D7DF6DF4-4F51-4E15-93E2-5A95E21C4D2A}" type="pres">
      <dgm:prSet presAssocID="{FCC8FBCA-BC8C-4274-BD2F-65043623DBB0}" presName="dummy2b" presStyleCnt="0"/>
      <dgm:spPr/>
    </dgm:pt>
    <dgm:pt modelId="{FBE08DF1-4382-4AAC-ADFE-456C5CDD8DBB}" type="pres">
      <dgm:prSet presAssocID="{FCC8FBCA-BC8C-4274-BD2F-65043623DBB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D3B85-C804-402F-B7A3-5F83C101735D}" type="pres">
      <dgm:prSet presAssocID="{FCC8FBCA-BC8C-4274-BD2F-65043623DBB0}" presName="wedge3" presStyleLbl="node1" presStyleIdx="2" presStyleCnt="3"/>
      <dgm:spPr/>
      <dgm:t>
        <a:bodyPr/>
        <a:lstStyle/>
        <a:p>
          <a:endParaRPr lang="en-US"/>
        </a:p>
      </dgm:t>
    </dgm:pt>
    <dgm:pt modelId="{EDAE471B-CBC9-4C1F-BB25-B53372310187}" type="pres">
      <dgm:prSet presAssocID="{FCC8FBCA-BC8C-4274-BD2F-65043623DBB0}" presName="dummy3a" presStyleCnt="0"/>
      <dgm:spPr/>
    </dgm:pt>
    <dgm:pt modelId="{C8A6EEF6-2969-4A3B-A60C-5B354AA0F897}" type="pres">
      <dgm:prSet presAssocID="{FCC8FBCA-BC8C-4274-BD2F-65043623DBB0}" presName="dummy3b" presStyleCnt="0"/>
      <dgm:spPr/>
    </dgm:pt>
    <dgm:pt modelId="{3497AD25-9405-4F9A-AADD-D8140DA44D8A}" type="pres">
      <dgm:prSet presAssocID="{FCC8FBCA-BC8C-4274-BD2F-65043623DBB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5B5BD-498B-42AF-8185-FDB8433DE67D}" type="pres">
      <dgm:prSet presAssocID="{64ED2628-FC83-43DA-B778-8315A08837CA}" presName="arrowWedge1" presStyleLbl="fgSibTrans2D1" presStyleIdx="0" presStyleCnt="3"/>
      <dgm:spPr/>
    </dgm:pt>
    <dgm:pt modelId="{FE3B479F-A739-4307-B18E-19C55AA3BA4A}" type="pres">
      <dgm:prSet presAssocID="{4EB30F9A-08BB-4A00-B024-7B6C14BCBC19}" presName="arrowWedge2" presStyleLbl="fgSibTrans2D1" presStyleIdx="1" presStyleCnt="3"/>
      <dgm:spPr/>
    </dgm:pt>
    <dgm:pt modelId="{006100C8-57CE-4501-BEC7-C5F50D14F51D}" type="pres">
      <dgm:prSet presAssocID="{3A54D6CA-2C4C-43F0-A0A0-A99A15CCB57C}" presName="arrowWedge3" presStyleLbl="fgSibTrans2D1" presStyleIdx="2" presStyleCnt="3"/>
      <dgm:spPr/>
    </dgm:pt>
  </dgm:ptLst>
  <dgm:cxnLst>
    <dgm:cxn modelId="{E93B065B-7E92-49CD-9CE4-D7A39F63D7F9}" type="presOf" srcId="{E408AC4B-300C-4F06-8790-E0027F54C2E2}" destId="{BB6C82B1-6376-490E-A498-E0EE7B860D7E}" srcOrd="1" destOrd="0" presId="urn:microsoft.com/office/officeart/2005/8/layout/cycle8"/>
    <dgm:cxn modelId="{C713371C-75B0-4A10-904E-908C2597D73B}" type="presOf" srcId="{1FFE4454-F628-4576-9AD7-F72BAF923A45}" destId="{3497AD25-9405-4F9A-AADD-D8140DA44D8A}" srcOrd="1" destOrd="0" presId="urn:microsoft.com/office/officeart/2005/8/layout/cycle8"/>
    <dgm:cxn modelId="{4F6802A3-272A-400B-9BFA-4E3E3497BA21}" type="presOf" srcId="{1FFE4454-F628-4576-9AD7-F72BAF923A45}" destId="{280D3B85-C804-402F-B7A3-5F83C101735D}" srcOrd="0" destOrd="0" presId="urn:microsoft.com/office/officeart/2005/8/layout/cycle8"/>
    <dgm:cxn modelId="{C3547D10-FBFC-43BF-A704-A144C8C77165}" srcId="{FCC8FBCA-BC8C-4274-BD2F-65043623DBB0}" destId="{1FFE4454-F628-4576-9AD7-F72BAF923A45}" srcOrd="2" destOrd="0" parTransId="{FBBCB540-E727-4FC2-AC38-331A49BFEF50}" sibTransId="{3A54D6CA-2C4C-43F0-A0A0-A99A15CCB57C}"/>
    <dgm:cxn modelId="{CDC23B8A-6A7F-46C7-B493-AB8DA8699F1C}" type="presOf" srcId="{493EBB4A-03BA-4B65-86B6-EAABB34487C5}" destId="{FBE08DF1-4382-4AAC-ADFE-456C5CDD8DBB}" srcOrd="1" destOrd="0" presId="urn:microsoft.com/office/officeart/2005/8/layout/cycle8"/>
    <dgm:cxn modelId="{CEC54974-72E8-414B-B5B1-741708079A10}" type="presOf" srcId="{493EBB4A-03BA-4B65-86B6-EAABB34487C5}" destId="{F2A6419D-C7CE-4E97-B552-7EF910B472A8}" srcOrd="0" destOrd="0" presId="urn:microsoft.com/office/officeart/2005/8/layout/cycle8"/>
    <dgm:cxn modelId="{0E5C7FD5-64C5-415A-9DAF-46F471F795F3}" type="presOf" srcId="{E408AC4B-300C-4F06-8790-E0027F54C2E2}" destId="{BBF03D86-9F10-4F48-947A-08908A6ED86C}" srcOrd="0" destOrd="0" presId="urn:microsoft.com/office/officeart/2005/8/layout/cycle8"/>
    <dgm:cxn modelId="{285518D5-CA08-4DF8-929D-F624344E0557}" srcId="{FCC8FBCA-BC8C-4274-BD2F-65043623DBB0}" destId="{493EBB4A-03BA-4B65-86B6-EAABB34487C5}" srcOrd="1" destOrd="0" parTransId="{70EF5BDE-A918-4F17-A8A2-57ADAEF04032}" sibTransId="{4EB30F9A-08BB-4A00-B024-7B6C14BCBC19}"/>
    <dgm:cxn modelId="{E19E5E6F-686E-4A76-B760-77776B22AF60}" type="presOf" srcId="{FCC8FBCA-BC8C-4274-BD2F-65043623DBB0}" destId="{C95476DB-8FF6-494A-AE9A-6C492DF00FB5}" srcOrd="0" destOrd="0" presId="urn:microsoft.com/office/officeart/2005/8/layout/cycle8"/>
    <dgm:cxn modelId="{205031A3-D38F-4711-801B-C7C98744F8E2}" srcId="{FCC8FBCA-BC8C-4274-BD2F-65043623DBB0}" destId="{E408AC4B-300C-4F06-8790-E0027F54C2E2}" srcOrd="0" destOrd="0" parTransId="{D057EF28-F497-4A1D-88B5-14A97DD9387B}" sibTransId="{64ED2628-FC83-43DA-B778-8315A08837CA}"/>
    <dgm:cxn modelId="{6835E7CF-B205-4099-AE54-2F82833EF4AE}" type="presParOf" srcId="{C95476DB-8FF6-494A-AE9A-6C492DF00FB5}" destId="{BBF03D86-9F10-4F48-947A-08908A6ED86C}" srcOrd="0" destOrd="0" presId="urn:microsoft.com/office/officeart/2005/8/layout/cycle8"/>
    <dgm:cxn modelId="{F807245B-0CDC-4873-9E19-2857E0B2FCC2}" type="presParOf" srcId="{C95476DB-8FF6-494A-AE9A-6C492DF00FB5}" destId="{F4B61F42-8FA0-4FEF-BAA4-A1E5FF4C2F8A}" srcOrd="1" destOrd="0" presId="urn:microsoft.com/office/officeart/2005/8/layout/cycle8"/>
    <dgm:cxn modelId="{53B4997C-E706-4291-8288-3CFD0BA9389F}" type="presParOf" srcId="{C95476DB-8FF6-494A-AE9A-6C492DF00FB5}" destId="{0796C1D2-F2D4-4389-A4E5-610C6FA2C607}" srcOrd="2" destOrd="0" presId="urn:microsoft.com/office/officeart/2005/8/layout/cycle8"/>
    <dgm:cxn modelId="{B08C994F-C5BF-46B3-829F-CD5EBA013C74}" type="presParOf" srcId="{C95476DB-8FF6-494A-AE9A-6C492DF00FB5}" destId="{BB6C82B1-6376-490E-A498-E0EE7B860D7E}" srcOrd="3" destOrd="0" presId="urn:microsoft.com/office/officeart/2005/8/layout/cycle8"/>
    <dgm:cxn modelId="{A1A03601-5949-4A7B-9180-9B80FC5F7171}" type="presParOf" srcId="{C95476DB-8FF6-494A-AE9A-6C492DF00FB5}" destId="{F2A6419D-C7CE-4E97-B552-7EF910B472A8}" srcOrd="4" destOrd="0" presId="urn:microsoft.com/office/officeart/2005/8/layout/cycle8"/>
    <dgm:cxn modelId="{26F503AB-EDC4-441D-ACBA-E1C2B303283E}" type="presParOf" srcId="{C95476DB-8FF6-494A-AE9A-6C492DF00FB5}" destId="{A05F9EED-F61C-4313-B4C5-3A3A4E9CCC4B}" srcOrd="5" destOrd="0" presId="urn:microsoft.com/office/officeart/2005/8/layout/cycle8"/>
    <dgm:cxn modelId="{CC4CB76D-403C-4423-B747-787557D012EE}" type="presParOf" srcId="{C95476DB-8FF6-494A-AE9A-6C492DF00FB5}" destId="{D7DF6DF4-4F51-4E15-93E2-5A95E21C4D2A}" srcOrd="6" destOrd="0" presId="urn:microsoft.com/office/officeart/2005/8/layout/cycle8"/>
    <dgm:cxn modelId="{DAA1639E-BEFA-4C67-86D7-850AB88C06BE}" type="presParOf" srcId="{C95476DB-8FF6-494A-AE9A-6C492DF00FB5}" destId="{FBE08DF1-4382-4AAC-ADFE-456C5CDD8DBB}" srcOrd="7" destOrd="0" presId="urn:microsoft.com/office/officeart/2005/8/layout/cycle8"/>
    <dgm:cxn modelId="{0FE6E051-E5B9-44F4-81C2-C6170D6506C1}" type="presParOf" srcId="{C95476DB-8FF6-494A-AE9A-6C492DF00FB5}" destId="{280D3B85-C804-402F-B7A3-5F83C101735D}" srcOrd="8" destOrd="0" presId="urn:microsoft.com/office/officeart/2005/8/layout/cycle8"/>
    <dgm:cxn modelId="{070EE965-6DE1-4E84-85A2-E65B33CA64F5}" type="presParOf" srcId="{C95476DB-8FF6-494A-AE9A-6C492DF00FB5}" destId="{EDAE471B-CBC9-4C1F-BB25-B53372310187}" srcOrd="9" destOrd="0" presId="urn:microsoft.com/office/officeart/2005/8/layout/cycle8"/>
    <dgm:cxn modelId="{3C219B0A-AFCB-44EA-9B6C-1034F260EE10}" type="presParOf" srcId="{C95476DB-8FF6-494A-AE9A-6C492DF00FB5}" destId="{C8A6EEF6-2969-4A3B-A60C-5B354AA0F897}" srcOrd="10" destOrd="0" presId="urn:microsoft.com/office/officeart/2005/8/layout/cycle8"/>
    <dgm:cxn modelId="{CF8429C7-812C-4D07-B363-AC6C7FC7047B}" type="presParOf" srcId="{C95476DB-8FF6-494A-AE9A-6C492DF00FB5}" destId="{3497AD25-9405-4F9A-AADD-D8140DA44D8A}" srcOrd="11" destOrd="0" presId="urn:microsoft.com/office/officeart/2005/8/layout/cycle8"/>
    <dgm:cxn modelId="{509E5BA7-E8BC-4ADF-9A89-EB8105ECCE90}" type="presParOf" srcId="{C95476DB-8FF6-494A-AE9A-6C492DF00FB5}" destId="{6FD5B5BD-498B-42AF-8185-FDB8433DE67D}" srcOrd="12" destOrd="0" presId="urn:microsoft.com/office/officeart/2005/8/layout/cycle8"/>
    <dgm:cxn modelId="{352829F7-374F-4A04-9E66-57C6CA2F5F6F}" type="presParOf" srcId="{C95476DB-8FF6-494A-AE9A-6C492DF00FB5}" destId="{FE3B479F-A739-4307-B18E-19C55AA3BA4A}" srcOrd="13" destOrd="0" presId="urn:microsoft.com/office/officeart/2005/8/layout/cycle8"/>
    <dgm:cxn modelId="{5CA988A0-E608-4DB9-8CDB-D0225E15DC55}" type="presParOf" srcId="{C95476DB-8FF6-494A-AE9A-6C492DF00FB5}" destId="{006100C8-57CE-4501-BEC7-C5F50D14F51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03D86-9F10-4F48-947A-08908A6ED86C}">
      <dsp:nvSpPr>
        <dsp:cNvPr id="0" name=""/>
        <dsp:cNvSpPr/>
      </dsp:nvSpPr>
      <dsp:spPr>
        <a:xfrm>
          <a:off x="1625008" y="347121"/>
          <a:ext cx="4485875" cy="4485875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Digital Circuits</a:t>
          </a:r>
          <a:endParaRPr lang="en-SG" sz="3300" kern="1200" dirty="0"/>
        </a:p>
      </dsp:txBody>
      <dsp:txXfrm>
        <a:off x="3989171" y="1297699"/>
        <a:ext cx="1602098" cy="1335082"/>
      </dsp:txXfrm>
    </dsp:sp>
    <dsp:sp modelId="{F2A6419D-C7CE-4E97-B552-7EF910B472A8}">
      <dsp:nvSpPr>
        <dsp:cNvPr id="0" name=""/>
        <dsp:cNvSpPr/>
      </dsp:nvSpPr>
      <dsp:spPr>
        <a:xfrm>
          <a:off x="1532620" y="507331"/>
          <a:ext cx="4485875" cy="4485875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Simplification</a:t>
          </a:r>
          <a:endParaRPr lang="en-SG" sz="3300" kern="1200" dirty="0"/>
        </a:p>
      </dsp:txBody>
      <dsp:txXfrm>
        <a:off x="2600686" y="3417809"/>
        <a:ext cx="2403147" cy="1174872"/>
      </dsp:txXfrm>
    </dsp:sp>
    <dsp:sp modelId="{280D3B85-C804-402F-B7A3-5F83C101735D}">
      <dsp:nvSpPr>
        <dsp:cNvPr id="0" name=""/>
        <dsp:cNvSpPr/>
      </dsp:nvSpPr>
      <dsp:spPr>
        <a:xfrm>
          <a:off x="1440233" y="347121"/>
          <a:ext cx="4485875" cy="4485875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Boolean Algebra</a:t>
          </a:r>
          <a:endParaRPr lang="en-SG" sz="3300" kern="1200" dirty="0"/>
        </a:p>
      </dsp:txBody>
      <dsp:txXfrm>
        <a:off x="1959846" y="1297699"/>
        <a:ext cx="1602098" cy="1335082"/>
      </dsp:txXfrm>
    </dsp:sp>
    <dsp:sp modelId="{6FD5B5BD-498B-42AF-8185-FDB8433DE67D}">
      <dsp:nvSpPr>
        <dsp:cNvPr id="0" name=""/>
        <dsp:cNvSpPr/>
      </dsp:nvSpPr>
      <dsp:spPr>
        <a:xfrm>
          <a:off x="1347681" y="69424"/>
          <a:ext cx="5041269" cy="50412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B479F-A739-4307-B18E-19C55AA3BA4A}">
      <dsp:nvSpPr>
        <dsp:cNvPr id="0" name=""/>
        <dsp:cNvSpPr/>
      </dsp:nvSpPr>
      <dsp:spPr>
        <a:xfrm>
          <a:off x="1254923" y="229350"/>
          <a:ext cx="5041269" cy="50412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100C8-57CE-4501-BEC7-C5F50D14F51D}">
      <dsp:nvSpPr>
        <dsp:cNvPr id="0" name=""/>
        <dsp:cNvSpPr/>
      </dsp:nvSpPr>
      <dsp:spPr>
        <a:xfrm>
          <a:off x="1162165" y="69424"/>
          <a:ext cx="5041269" cy="50412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03D86-9F10-4F48-947A-08908A6ED86C}">
      <dsp:nvSpPr>
        <dsp:cNvPr id="0" name=""/>
        <dsp:cNvSpPr/>
      </dsp:nvSpPr>
      <dsp:spPr>
        <a:xfrm>
          <a:off x="1625008" y="347121"/>
          <a:ext cx="4485875" cy="4485875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Digital Circuits</a:t>
          </a:r>
          <a:endParaRPr lang="en-SG" sz="3300" kern="1200" dirty="0"/>
        </a:p>
      </dsp:txBody>
      <dsp:txXfrm>
        <a:off x="3989171" y="1297699"/>
        <a:ext cx="1602098" cy="1335082"/>
      </dsp:txXfrm>
    </dsp:sp>
    <dsp:sp modelId="{F2A6419D-C7CE-4E97-B552-7EF910B472A8}">
      <dsp:nvSpPr>
        <dsp:cNvPr id="0" name=""/>
        <dsp:cNvSpPr/>
      </dsp:nvSpPr>
      <dsp:spPr>
        <a:xfrm>
          <a:off x="1532620" y="507331"/>
          <a:ext cx="4485875" cy="4485875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Simplification</a:t>
          </a:r>
          <a:endParaRPr lang="en-SG" sz="3300" kern="1200" dirty="0"/>
        </a:p>
      </dsp:txBody>
      <dsp:txXfrm>
        <a:off x="2600686" y="3417809"/>
        <a:ext cx="2403147" cy="1174872"/>
      </dsp:txXfrm>
    </dsp:sp>
    <dsp:sp modelId="{280D3B85-C804-402F-B7A3-5F83C101735D}">
      <dsp:nvSpPr>
        <dsp:cNvPr id="0" name=""/>
        <dsp:cNvSpPr/>
      </dsp:nvSpPr>
      <dsp:spPr>
        <a:xfrm>
          <a:off x="1440233" y="347121"/>
          <a:ext cx="4485875" cy="4485875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Boolean Algebra</a:t>
          </a:r>
          <a:endParaRPr lang="en-SG" sz="3300" kern="1200" dirty="0"/>
        </a:p>
      </dsp:txBody>
      <dsp:txXfrm>
        <a:off x="1959846" y="1297699"/>
        <a:ext cx="1602098" cy="1335082"/>
      </dsp:txXfrm>
    </dsp:sp>
    <dsp:sp modelId="{6FD5B5BD-498B-42AF-8185-FDB8433DE67D}">
      <dsp:nvSpPr>
        <dsp:cNvPr id="0" name=""/>
        <dsp:cNvSpPr/>
      </dsp:nvSpPr>
      <dsp:spPr>
        <a:xfrm>
          <a:off x="1347681" y="69424"/>
          <a:ext cx="5041269" cy="50412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B479F-A739-4307-B18E-19C55AA3BA4A}">
      <dsp:nvSpPr>
        <dsp:cNvPr id="0" name=""/>
        <dsp:cNvSpPr/>
      </dsp:nvSpPr>
      <dsp:spPr>
        <a:xfrm>
          <a:off x="1254923" y="229350"/>
          <a:ext cx="5041269" cy="50412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100C8-57CE-4501-BEC7-C5F50D14F51D}">
      <dsp:nvSpPr>
        <dsp:cNvPr id="0" name=""/>
        <dsp:cNvSpPr/>
      </dsp:nvSpPr>
      <dsp:spPr>
        <a:xfrm>
          <a:off x="1162165" y="69424"/>
          <a:ext cx="5041269" cy="50412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8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8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20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8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6" y="1"/>
            <a:ext cx="2971092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092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4950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13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9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4950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9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04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9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7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17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4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4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9CD7-9FF7-4333-9783-9C3DB902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B56F-46F9-4055-9DF3-76C5D5ED3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2FCC-C748-40D0-B11B-4DF12028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A63B-BB18-4587-BBA0-71D807AA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dirty="0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F4BE-ECE8-4011-A2AC-9BC2C263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86283147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4A5D-B76C-4694-9E98-760D6059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8AA13-2FB8-475E-B55A-B81153BA5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B81A8-55E1-479F-AC78-DE51C3F92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CEFC-4885-4CF9-A51C-E419A0D7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5727-C217-413E-92CF-617D92B6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dirty="0"/>
              <a:t>Recitation 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F5B6A-0D97-4D77-9DB9-4B239CA6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32794010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F92A-81A5-40C1-90E6-F7D6C8F3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3A219-C92D-4DBF-97D9-FD370244F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E4AA-1830-4B9E-91A5-638141E7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F085-67F2-452E-A2EA-EA92DFDD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dirty="0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F00B-14AE-4215-80B8-FA021F4D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20196598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52102-09D3-410E-9FBE-685E7442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36AF7-289B-416A-80AC-5CC90445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B988-7253-4FAD-8A6A-1774E828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B37D-F663-4FAC-8C61-1CB6E11F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CB50-08CE-4EF9-A0A8-14529747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41960221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6AC5-237D-4496-BB27-B7982932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18B7955-13BB-4971-AE4C-5A9BA2D9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1BECEAF-BF52-4457-93D0-9A2B0CB7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967E4D5-F078-43E0-B710-99994F8C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0800DA6-1676-4251-9463-715846AB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7998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EFF1-E6DF-4DCA-AA8F-CE3A46E2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0F459-00D8-4B7F-921A-B571F3FE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E942D-6470-4841-B947-44CF31A9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dirty="0"/>
              <a:t>Recitation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D06B0-F387-449C-97A1-B38B3933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3293498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7373-BEE5-43D8-AAFC-BA4A02E2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86F6-2666-4232-9BC3-94754FDF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14C7-A3C1-4CC8-A2A5-D897737B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E047-0577-45FF-A2AA-BBBEC5A2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287E-0DD2-4FED-B20F-F3B7425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787022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1004-E40D-423B-92EC-988122CD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C689-5F05-4C64-A840-EC37537D4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115AC-414B-4C96-A0E7-477726EB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2D985-B2A7-4AF0-9FF0-B4C4C810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70973-303E-4079-BAB9-F5048311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4DFFE-8331-4AF7-8E07-5D2EE7DC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16743797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F42C-580C-47CF-9D4C-6383AEAB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4229-E542-4102-AA0A-B917B395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8D2BC-0B88-4A57-92E7-488805E9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7CCC3-80CB-49CE-8937-DDBBF5C76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BA563-97E5-4B55-8E1B-2EAC27126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1FEA7-A117-4431-84B3-B3C8C95C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66DA-A1A4-417B-81D7-1B3F61DF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dirty="0"/>
              <a:t>Recitation 7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2F8B2-CA47-4697-B22E-8B01BFA4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17912836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1670-20D6-4834-82B1-288EA45E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CF23C-0A6A-4BE3-9B9E-6D97E287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1BF8E-AA38-45D9-A054-F4DF4FB7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dirty="0"/>
              <a:t>Recitation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C98F4-BA2D-4E51-967B-D6F234A5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1320816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5BBBE-2510-4C5A-AB91-08F76CBF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22A0E-F856-4B5A-A74E-4510E058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dirty="0"/>
              <a:t>Recitation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4854C-2577-40B6-8977-5F1CF21C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389208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7668-466B-4437-9731-E1A293ED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8A3E-835F-49D7-B533-35FF6357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479C7-63F8-40CF-977E-8FBBA9600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66453-C46C-4F06-9056-A32067D0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27156-0421-4D8B-8BF4-2739B222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dirty="0"/>
              <a:t>Recitation 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5D0AF-9409-428C-B565-2F7AD694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54</a:t>
            </a:r>
          </a:p>
        </p:txBody>
      </p:sp>
    </p:spTree>
    <p:extLst>
      <p:ext uri="{BB962C8B-B14F-4D97-AF65-F5344CB8AC3E}">
        <p14:creationId xmlns:p14="http://schemas.microsoft.com/office/powerpoint/2010/main" val="2421680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11A58-A013-4F3D-A9BE-0DC7D2F2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790F-0659-4E40-9DE1-4D35893A5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5B4D-0C3E-4222-A04D-61A091C79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EBFF7-D2DE-4984-91B5-3DBF1ED9F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37F9-3FD9-42E3-A8B9-F891E5CD8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60</a:t>
            </a:r>
          </a:p>
        </p:txBody>
      </p:sp>
    </p:spTree>
    <p:extLst>
      <p:ext uri="{BB962C8B-B14F-4D97-AF65-F5344CB8AC3E}">
        <p14:creationId xmlns:p14="http://schemas.microsoft.com/office/powerpoint/2010/main" val="85960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6" r:id="rId1"/>
    <p:sldLayoutId id="2147485237" r:id="rId2"/>
    <p:sldLayoutId id="214748524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  <p:sldLayoutId id="2147485246" r:id="rId1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4845661" y="2112210"/>
            <a:ext cx="2870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CS2100 Recitation 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198914" y="3462867"/>
            <a:ext cx="8164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Boolean Algebra, Circuit Design, Simplification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10 March 2025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</a:t>
            </a:r>
            <a:r>
              <a:rPr lang="en-SG" sz="3200" dirty="0" err="1">
                <a:solidFill>
                  <a:srgbClr val="C00000"/>
                </a:solidFill>
                <a:latin typeface="Calibri" panose="020F0502020204030204" pitchFamily="34" charset="0"/>
              </a:rPr>
              <a:t>aron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 Tan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4" y="4984154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6" y="564503"/>
            <a:ext cx="3936651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</a:t>
            </a:r>
            <a:r>
              <a:rPr lang="en-GB" sz="1600" cap="none" dirty="0" err="1">
                <a:latin typeface="Calibri" panose="020F0502020204030204" pitchFamily="34" charset="0"/>
                <a:hlinkClick r:id="rId5"/>
              </a:rPr>
              <a:t>www.comp.nus.edu.sg</a:t>
            </a:r>
            <a:r>
              <a:rPr lang="en-GB" sz="1600" cap="none" dirty="0">
                <a:latin typeface="Calibri" panose="020F0502020204030204" pitchFamily="34" charset="0"/>
                <a:hlinkClick r:id="rId5"/>
              </a:rPr>
              <a:t>/~</a:t>
            </a:r>
            <a:r>
              <a:rPr lang="en-GB" sz="1600" cap="none" dirty="0" err="1">
                <a:latin typeface="Calibri" panose="020F0502020204030204" pitchFamily="34" charset="0"/>
                <a:hlinkClick r:id="rId5"/>
              </a:rPr>
              <a:t>cs2100</a:t>
            </a:r>
            <a:r>
              <a:rPr lang="en-GB" sz="1600" cap="none" dirty="0">
                <a:latin typeface="Calibri" panose="020F0502020204030204" pitchFamily="34" charset="0"/>
                <a:hlinkClick r:id="rId5"/>
              </a:rPr>
              <a:t>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3374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7942520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Definitions! (Let’s do it the CS1231S way!)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CC9C4-94C0-411B-85BD-85EF686E64A6}"/>
              </a:ext>
            </a:extLst>
          </p:cNvPr>
          <p:cNvSpPr txBox="1"/>
          <p:nvPr/>
        </p:nvSpPr>
        <p:spPr>
          <a:xfrm>
            <a:off x="1947972" y="1034915"/>
            <a:ext cx="8059628" cy="88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Boolean variable on its own or in its complemented form</a:t>
            </a:r>
          </a:p>
          <a:p>
            <a:pPr marL="268288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  <a:endParaRPr lang="en-SG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9442F-6C53-46F0-9A0C-B079EF82FB01}"/>
              </a:ext>
            </a:extLst>
          </p:cNvPr>
          <p:cNvSpPr txBox="1"/>
          <p:nvPr/>
        </p:nvSpPr>
        <p:spPr>
          <a:xfrm>
            <a:off x="660400" y="1126114"/>
            <a:ext cx="117135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Literal</a:t>
            </a:r>
            <a:endParaRPr lang="en-SG" sz="28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1A4E28-628C-4DB4-91E6-DB417D423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36393"/>
              </p:ext>
            </p:extLst>
          </p:nvPr>
        </p:nvGraphicFramePr>
        <p:xfrm>
          <a:off x="3854448" y="1637748"/>
          <a:ext cx="37020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13">
                  <a:extLst>
                    <a:ext uri="{9D8B030D-6E8A-4147-A177-3AD203B41FA5}">
                      <a16:colId xmlns:a16="http://schemas.microsoft.com/office/drawing/2014/main" val="1722235700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4023812585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4178586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59117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x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x'</a:t>
                      </a:r>
                      <a:endParaRPr lang="en-SG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y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A'</a:t>
                      </a:r>
                      <a:endParaRPr lang="en-SG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02358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B23D68F-740E-422C-A035-0336A8B77DB2}"/>
              </a:ext>
            </a:extLst>
          </p:cNvPr>
          <p:cNvSpPr txBox="1"/>
          <p:nvPr/>
        </p:nvSpPr>
        <p:spPr>
          <a:xfrm>
            <a:off x="552155" y="2682561"/>
            <a:ext cx="23053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Product term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642FCE-2326-4F08-AE8C-F08062B34B31}"/>
              </a:ext>
            </a:extLst>
          </p:cNvPr>
          <p:cNvSpPr txBox="1"/>
          <p:nvPr/>
        </p:nvSpPr>
        <p:spPr>
          <a:xfrm>
            <a:off x="552155" y="3252269"/>
            <a:ext cx="5543842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single literal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C00000"/>
                </a:solidFill>
              </a:rPr>
              <a:t>a logical product (AND) of several literals</a:t>
            </a:r>
          </a:p>
          <a:p>
            <a:pPr marL="268288" lvl="1" indent="-268288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  <a:endParaRPr lang="en-US" sz="2400" dirty="0">
              <a:solidFill>
                <a:srgbClr val="0000CC"/>
              </a:solidFill>
              <a:sym typeface="Symbol" pitchFamily="18" charset="2"/>
            </a:endParaRP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3405A85D-B607-46A3-86C3-223D9AA9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07851"/>
              </p:ext>
            </p:extLst>
          </p:nvPr>
        </p:nvGraphicFramePr>
        <p:xfrm>
          <a:off x="940614" y="4604226"/>
          <a:ext cx="49847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252">
                  <a:extLst>
                    <a:ext uri="{9D8B030D-6E8A-4147-A177-3AD203B41FA5}">
                      <a16:colId xmlns:a16="http://schemas.microsoft.com/office/drawing/2014/main" val="17222357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2381258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417858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591172428"/>
                    </a:ext>
                  </a:extLst>
                </a:gridCol>
                <a:gridCol w="1460498">
                  <a:extLst>
                    <a:ext uri="{9D8B030D-6E8A-4147-A177-3AD203B41FA5}">
                      <a16:colId xmlns:a16="http://schemas.microsoft.com/office/drawing/2014/main" val="408008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x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00CC"/>
                          </a:solidFill>
                        </a:rPr>
                        <a:t>x</a:t>
                      </a:r>
                      <a:r>
                        <a:rPr lang="en-US" sz="2400" dirty="0" err="1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yz</a:t>
                      </a:r>
                      <a:r>
                        <a:rPr lang="en-US" sz="2400" dirty="0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'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A'B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ABC’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dg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'</a:t>
                      </a:r>
                      <a:r>
                        <a:rPr lang="en-US" sz="2400" dirty="0" err="1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vw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02358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9F39A7CF-82B2-41DC-8916-E58756E0EBE8}"/>
              </a:ext>
            </a:extLst>
          </p:cNvPr>
          <p:cNvSpPr txBox="1"/>
          <p:nvPr/>
        </p:nvSpPr>
        <p:spPr>
          <a:xfrm>
            <a:off x="6360266" y="2682561"/>
            <a:ext cx="174233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Sum term</a:t>
            </a:r>
            <a:endParaRPr lang="en-SG" sz="28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37B7F8-987C-470B-8FEF-402CEF92A970}"/>
              </a:ext>
            </a:extLst>
          </p:cNvPr>
          <p:cNvCxnSpPr>
            <a:cxnSpLocks/>
          </p:cNvCxnSpPr>
          <p:nvPr/>
        </p:nvCxnSpPr>
        <p:spPr>
          <a:xfrm>
            <a:off x="6108697" y="2682561"/>
            <a:ext cx="0" cy="272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2954047-8D65-4A7B-AF72-1F0F81DB9953}"/>
              </a:ext>
            </a:extLst>
          </p:cNvPr>
          <p:cNvSpPr txBox="1"/>
          <p:nvPr/>
        </p:nvSpPr>
        <p:spPr>
          <a:xfrm>
            <a:off x="6432255" y="3244797"/>
            <a:ext cx="4997746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single literal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C00000"/>
                </a:solidFill>
              </a:rPr>
              <a:t>a logical sum (OR) of several literals</a:t>
            </a:r>
          </a:p>
          <a:p>
            <a:pPr marL="268288" lvl="1" indent="-268288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  <a:endParaRPr lang="en-US" sz="2400" dirty="0">
              <a:solidFill>
                <a:srgbClr val="0000CC"/>
              </a:solidFill>
              <a:sym typeface="Symbol" pitchFamily="18" charset="2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CFD6BC37-50E4-49C1-95F8-390FDB261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2362"/>
              </p:ext>
            </p:extLst>
          </p:nvPr>
        </p:nvGraphicFramePr>
        <p:xfrm>
          <a:off x="6650886" y="4604226"/>
          <a:ext cx="49847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252">
                  <a:extLst>
                    <a:ext uri="{9D8B030D-6E8A-4147-A177-3AD203B41FA5}">
                      <a16:colId xmlns:a16="http://schemas.microsoft.com/office/drawing/2014/main" val="1722235700"/>
                    </a:ext>
                  </a:extLst>
                </a:gridCol>
                <a:gridCol w="988162">
                  <a:extLst>
                    <a:ext uri="{9D8B030D-6E8A-4147-A177-3AD203B41FA5}">
                      <a16:colId xmlns:a16="http://schemas.microsoft.com/office/drawing/2014/main" val="4023812585"/>
                    </a:ext>
                  </a:extLst>
                </a:gridCol>
                <a:gridCol w="815238">
                  <a:extLst>
                    <a:ext uri="{9D8B030D-6E8A-4147-A177-3AD203B41FA5}">
                      <a16:colId xmlns:a16="http://schemas.microsoft.com/office/drawing/2014/main" val="200417858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591172428"/>
                    </a:ext>
                  </a:extLst>
                </a:gridCol>
                <a:gridCol w="1460498">
                  <a:extLst>
                    <a:ext uri="{9D8B030D-6E8A-4147-A177-3AD203B41FA5}">
                      <a16:colId xmlns:a16="http://schemas.microsoft.com/office/drawing/2014/main" val="408008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y'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x+y</a:t>
                      </a:r>
                      <a:r>
                        <a:rPr lang="en-US" sz="2400" dirty="0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’+z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A+B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A’+B+C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c+d+h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’+j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0235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2BF2289-DF05-43A3-B29D-419894A77BBC}"/>
              </a:ext>
            </a:extLst>
          </p:cNvPr>
          <p:cNvGrpSpPr/>
          <p:nvPr/>
        </p:nvGrpSpPr>
        <p:grpSpPr>
          <a:xfrm>
            <a:off x="2453846" y="5343481"/>
            <a:ext cx="3366253" cy="830997"/>
            <a:chOff x="1515510" y="5343481"/>
            <a:chExt cx="3366253" cy="830997"/>
          </a:xfrm>
        </p:grpSpPr>
        <p:sp>
          <p:nvSpPr>
            <p:cNvPr id="35" name="AutoShape 76">
              <a:extLst>
                <a:ext uri="{FF2B5EF4-FFF2-40B4-BE49-F238E27FC236}">
                  <a16:creationId xmlns:a16="http://schemas.microsoft.com/office/drawing/2014/main" id="{568D6739-AA96-4524-BD92-EB2E547F0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960" y="5522472"/>
              <a:ext cx="705136" cy="537529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8" name="Line 79">
              <a:extLst>
                <a:ext uri="{FF2B5EF4-FFF2-40B4-BE49-F238E27FC236}">
                  <a16:creationId xmlns:a16="http://schemas.microsoft.com/office/drawing/2014/main" id="{2569940B-D8CA-4490-8D10-5CE0BED3A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096" y="5791236"/>
              <a:ext cx="50690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Text Box 80">
              <a:extLst>
                <a:ext uri="{FF2B5EF4-FFF2-40B4-BE49-F238E27FC236}">
                  <a16:creationId xmlns:a16="http://schemas.microsoft.com/office/drawing/2014/main" id="{65375E7F-3246-44D9-8265-2FFA6F73E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510" y="5343481"/>
              <a:ext cx="330387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GB" sz="1600" dirty="0"/>
                <a:t>A</a:t>
              </a:r>
            </a:p>
            <a:p>
              <a:pPr algn="r" eaLnBrk="0" hangingPunct="0"/>
              <a:r>
                <a:rPr lang="en-GB" sz="1600" dirty="0"/>
                <a:t>B</a:t>
              </a:r>
            </a:p>
            <a:p>
              <a:pPr algn="r" eaLnBrk="0" hangingPunct="0"/>
              <a:r>
                <a:rPr lang="en-GB" sz="1600" dirty="0"/>
                <a:t>C</a:t>
              </a:r>
            </a:p>
          </p:txBody>
        </p:sp>
        <p:sp>
          <p:nvSpPr>
            <p:cNvPr id="40" name="Text Box 81">
              <a:extLst>
                <a:ext uri="{FF2B5EF4-FFF2-40B4-BE49-F238E27FC236}">
                  <a16:creationId xmlns:a16="http://schemas.microsoft.com/office/drawing/2014/main" id="{F83ABDCA-7A3C-40E4-9174-D40F02D5A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627" y="5628175"/>
              <a:ext cx="705136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  <a:r>
                <a:rPr lang="en-GB" sz="1600" dirty="0">
                  <a:sym typeface="Symbol" pitchFamily="18" charset="2"/>
                </a:rPr>
                <a:t></a:t>
              </a:r>
              <a:r>
                <a:rPr lang="en-GB" sz="1600" dirty="0"/>
                <a:t>B</a:t>
              </a:r>
              <a:r>
                <a:rPr lang="en-GB" sz="1600" dirty="0">
                  <a:sym typeface="Symbol" pitchFamily="18" charset="2"/>
                </a:rPr>
                <a:t>C’</a:t>
              </a:r>
              <a:endParaRPr lang="en-GB" sz="16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EAB806-C04B-4873-B8A7-B86C72281654}"/>
                </a:ext>
              </a:extLst>
            </p:cNvPr>
            <p:cNvGrpSpPr/>
            <p:nvPr/>
          </p:nvGrpSpPr>
          <p:grpSpPr>
            <a:xfrm>
              <a:off x="1868523" y="5578636"/>
              <a:ext cx="1073437" cy="408154"/>
              <a:chOff x="2555166" y="5578636"/>
              <a:chExt cx="386794" cy="408154"/>
            </a:xfrm>
          </p:grpSpPr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87285BFF-E144-4A64-868E-2E4B69B1C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166" y="5578636"/>
                <a:ext cx="38679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78">
                <a:extLst>
                  <a:ext uri="{FF2B5EF4-FFF2-40B4-BE49-F238E27FC236}">
                    <a16:creationId xmlns:a16="http://schemas.microsoft.com/office/drawing/2014/main" id="{F1C629D5-2C81-4067-8C0C-59287CC25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166" y="5786117"/>
                <a:ext cx="38679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78">
                <a:extLst>
                  <a:ext uri="{FF2B5EF4-FFF2-40B4-BE49-F238E27FC236}">
                    <a16:creationId xmlns:a16="http://schemas.microsoft.com/office/drawing/2014/main" id="{0DC39508-DC63-40AF-A129-93EDEAB2A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166" y="5986790"/>
                <a:ext cx="38679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27">
              <a:extLst>
                <a:ext uri="{FF2B5EF4-FFF2-40B4-BE49-F238E27FC236}">
                  <a16:creationId xmlns:a16="http://schemas.microsoft.com/office/drawing/2014/main" id="{0DF2A017-29EB-4AB1-9DCC-0D8465FDB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906" y="5870210"/>
              <a:ext cx="269022" cy="241551"/>
              <a:chOff x="2160" y="1584"/>
              <a:chExt cx="308" cy="288"/>
            </a:xfrm>
          </p:grpSpPr>
          <p:sp>
            <p:nvSpPr>
              <p:cNvPr id="32" name="AutoShape 28">
                <a:extLst>
                  <a:ext uri="{FF2B5EF4-FFF2-40B4-BE49-F238E27FC236}">
                    <a16:creationId xmlns:a16="http://schemas.microsoft.com/office/drawing/2014/main" id="{3776591A-B817-4AC1-9B19-A9D224A37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33" name="Oval 29">
                <a:extLst>
                  <a:ext uri="{FF2B5EF4-FFF2-40B4-BE49-F238E27FC236}">
                    <a16:creationId xmlns:a16="http://schemas.microsoft.com/office/drawing/2014/main" id="{E86F9080-2019-4D1F-A9C8-DC59579C3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EC183D-531F-4946-95E5-12E86F92FD04}"/>
              </a:ext>
            </a:extLst>
          </p:cNvPr>
          <p:cNvGrpSpPr/>
          <p:nvPr/>
        </p:nvGrpSpPr>
        <p:grpSpPr>
          <a:xfrm>
            <a:off x="7556500" y="5343481"/>
            <a:ext cx="3488741" cy="830997"/>
            <a:chOff x="7364788" y="5244393"/>
            <a:chExt cx="3488741" cy="830997"/>
          </a:xfrm>
        </p:grpSpPr>
        <p:grpSp>
          <p:nvGrpSpPr>
            <p:cNvPr id="47" name="Group 182">
              <a:extLst>
                <a:ext uri="{FF2B5EF4-FFF2-40B4-BE49-F238E27FC236}">
                  <a16:creationId xmlns:a16="http://schemas.microsoft.com/office/drawing/2014/main" id="{66F7FB12-B5F7-484A-81DD-8F0F6AA2A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44849" y="5359047"/>
              <a:ext cx="762211" cy="593664"/>
              <a:chOff x="6768" y="11808"/>
              <a:chExt cx="1008" cy="792"/>
            </a:xfrm>
          </p:grpSpPr>
          <p:sp>
            <p:nvSpPr>
              <p:cNvPr id="48" name="Freeform 183">
                <a:extLst>
                  <a:ext uri="{FF2B5EF4-FFF2-40B4-BE49-F238E27FC236}">
                    <a16:creationId xmlns:a16="http://schemas.microsoft.com/office/drawing/2014/main" id="{FB5449C5-0CAE-4DA9-9834-A20D0FC10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84">
                <a:extLst>
                  <a:ext uri="{FF2B5EF4-FFF2-40B4-BE49-F238E27FC236}">
                    <a16:creationId xmlns:a16="http://schemas.microsoft.com/office/drawing/2014/main" id="{3CDC3006-C4F1-4905-A346-8D0581F3F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" name="Line 185">
                <a:extLst>
                  <a:ext uri="{FF2B5EF4-FFF2-40B4-BE49-F238E27FC236}">
                    <a16:creationId xmlns:a16="http://schemas.microsoft.com/office/drawing/2014/main" id="{6BF9027F-E9CE-4CBF-AAE8-3773EFCE2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86">
                <a:extLst>
                  <a:ext uri="{FF2B5EF4-FFF2-40B4-BE49-F238E27FC236}">
                    <a16:creationId xmlns:a16="http://schemas.microsoft.com/office/drawing/2014/main" id="{AE83956E-16ED-448E-B4A6-EF7DF0149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7">
                <a:extLst>
                  <a:ext uri="{FF2B5EF4-FFF2-40B4-BE49-F238E27FC236}">
                    <a16:creationId xmlns:a16="http://schemas.microsoft.com/office/drawing/2014/main" id="{8F003714-C532-46F6-BAFD-9EB33B1EF86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Line 79">
              <a:extLst>
                <a:ext uri="{FF2B5EF4-FFF2-40B4-BE49-F238E27FC236}">
                  <a16:creationId xmlns:a16="http://schemas.microsoft.com/office/drawing/2014/main" id="{C879482D-04D6-4F8E-90FD-F56E2BA68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96374" y="5643033"/>
              <a:ext cx="50690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Text Box 80">
              <a:extLst>
                <a:ext uri="{FF2B5EF4-FFF2-40B4-BE49-F238E27FC236}">
                  <a16:creationId xmlns:a16="http://schemas.microsoft.com/office/drawing/2014/main" id="{FE82325C-2FB5-4326-A230-B7EC7E147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4788" y="5244393"/>
              <a:ext cx="330387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GB" sz="1600" dirty="0"/>
                <a:t>A</a:t>
              </a:r>
            </a:p>
            <a:p>
              <a:pPr algn="r" eaLnBrk="0" hangingPunct="0"/>
              <a:r>
                <a:rPr lang="en-GB" sz="1600" dirty="0"/>
                <a:t>B</a:t>
              </a:r>
            </a:p>
            <a:p>
              <a:pPr algn="r" eaLnBrk="0" hangingPunct="0"/>
              <a:r>
                <a:rPr lang="en-GB" sz="1600" dirty="0"/>
                <a:t>C</a:t>
              </a:r>
            </a:p>
          </p:txBody>
        </p:sp>
        <p:sp>
          <p:nvSpPr>
            <p:cNvPr id="69" name="Text Box 81">
              <a:extLst>
                <a:ext uri="{FF2B5EF4-FFF2-40B4-BE49-F238E27FC236}">
                  <a16:creationId xmlns:a16="http://schemas.microsoft.com/office/drawing/2014/main" id="{9BFDC86D-8A48-4D41-AA0A-0DAECAA82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5904" y="5479972"/>
              <a:ext cx="8276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A’</a:t>
              </a:r>
              <a:r>
                <a:rPr lang="en-GB" sz="1600" dirty="0">
                  <a:sym typeface="Symbol" pitchFamily="18" charset="2"/>
                </a:rPr>
                <a:t>+</a:t>
              </a:r>
              <a:r>
                <a:rPr lang="en-GB" sz="1600" dirty="0"/>
                <a:t>B</a:t>
              </a:r>
              <a:r>
                <a:rPr lang="en-GB" sz="1600" dirty="0">
                  <a:sym typeface="Symbol" pitchFamily="18" charset="2"/>
                </a:rPr>
                <a:t>+C</a:t>
              </a:r>
              <a:endParaRPr lang="en-GB" sz="1600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3C88077-DBC3-4918-A7DE-A24ED9764F84}"/>
                </a:ext>
              </a:extLst>
            </p:cNvPr>
            <p:cNvGrpSpPr/>
            <p:nvPr/>
          </p:nvGrpSpPr>
          <p:grpSpPr>
            <a:xfrm>
              <a:off x="7717802" y="5430433"/>
              <a:ext cx="1135935" cy="408154"/>
              <a:chOff x="2555166" y="5578636"/>
              <a:chExt cx="409314" cy="408154"/>
            </a:xfrm>
          </p:grpSpPr>
          <p:sp>
            <p:nvSpPr>
              <p:cNvPr id="74" name="Line 77">
                <a:extLst>
                  <a:ext uri="{FF2B5EF4-FFF2-40B4-BE49-F238E27FC236}">
                    <a16:creationId xmlns:a16="http://schemas.microsoft.com/office/drawing/2014/main" id="{29A4C530-C632-463E-9A0A-A1E358293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166" y="5578636"/>
                <a:ext cx="38679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78">
                <a:extLst>
                  <a:ext uri="{FF2B5EF4-FFF2-40B4-BE49-F238E27FC236}">
                    <a16:creationId xmlns:a16="http://schemas.microsoft.com/office/drawing/2014/main" id="{79F13077-EA42-4F41-83B8-2A9E27291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166" y="5786117"/>
                <a:ext cx="40931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78">
                <a:extLst>
                  <a:ext uri="{FF2B5EF4-FFF2-40B4-BE49-F238E27FC236}">
                    <a16:creationId xmlns:a16="http://schemas.microsoft.com/office/drawing/2014/main" id="{8F723A8D-A403-4DB7-BDED-78E2953DC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166" y="5986790"/>
                <a:ext cx="38679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7">
              <a:extLst>
                <a:ext uri="{FF2B5EF4-FFF2-40B4-BE49-F238E27FC236}">
                  <a16:creationId xmlns:a16="http://schemas.microsoft.com/office/drawing/2014/main" id="{B07CF984-56B3-4203-8E94-2D91EF13B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4184" y="5309228"/>
              <a:ext cx="269022" cy="241551"/>
              <a:chOff x="2160" y="1584"/>
              <a:chExt cx="308" cy="288"/>
            </a:xfrm>
          </p:grpSpPr>
          <p:sp>
            <p:nvSpPr>
              <p:cNvPr id="72" name="AutoShape 28">
                <a:extLst>
                  <a:ext uri="{FF2B5EF4-FFF2-40B4-BE49-F238E27FC236}">
                    <a16:creationId xmlns:a16="http://schemas.microsoft.com/office/drawing/2014/main" id="{F3862FFF-E428-4CC8-833B-C8D5AF421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73" name="Oval 29">
                <a:extLst>
                  <a:ext uri="{FF2B5EF4-FFF2-40B4-BE49-F238E27FC236}">
                    <a16:creationId xmlns:a16="http://schemas.microsoft.com/office/drawing/2014/main" id="{D40B98E3-65B3-4295-86A6-B5CE5FF5E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496DEE7-FA9A-4B88-85A8-2E7B11A16088}"/>
              </a:ext>
            </a:extLst>
          </p:cNvPr>
          <p:cNvSpPr/>
          <p:nvPr/>
        </p:nvSpPr>
        <p:spPr>
          <a:xfrm rot="20817212">
            <a:off x="3934506" y="5102374"/>
            <a:ext cx="208189" cy="319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B4558619-123A-45C8-9D48-E47D13B5C81D}"/>
              </a:ext>
            </a:extLst>
          </p:cNvPr>
          <p:cNvSpPr/>
          <p:nvPr/>
        </p:nvSpPr>
        <p:spPr>
          <a:xfrm rot="742900">
            <a:off x="9391723" y="5128603"/>
            <a:ext cx="208189" cy="319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10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55491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62" grpId="0" build="p" bldLvl="2"/>
      <p:bldP spid="66" grpId="0" build="p" bldLvl="2"/>
      <p:bldP spid="11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3374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7942520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Definitions! (Let’s do it the CS1231S way!)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CC9C4-94C0-411B-85BD-85EF686E64A6}"/>
              </a:ext>
            </a:extLst>
          </p:cNvPr>
          <p:cNvSpPr txBox="1"/>
          <p:nvPr/>
        </p:nvSpPr>
        <p:spPr>
          <a:xfrm>
            <a:off x="1698107" y="862990"/>
            <a:ext cx="8059628" cy="47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Boolean variable on its own or in its complemented 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9442F-6C53-46F0-9A0C-B079EF82FB01}"/>
              </a:ext>
            </a:extLst>
          </p:cNvPr>
          <p:cNvSpPr txBox="1"/>
          <p:nvPr/>
        </p:nvSpPr>
        <p:spPr>
          <a:xfrm>
            <a:off x="435935" y="862990"/>
            <a:ext cx="10738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Literal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23D68F-740E-422C-A035-0336A8B77DB2}"/>
              </a:ext>
            </a:extLst>
          </p:cNvPr>
          <p:cNvSpPr txBox="1"/>
          <p:nvPr/>
        </p:nvSpPr>
        <p:spPr>
          <a:xfrm>
            <a:off x="435935" y="1393832"/>
            <a:ext cx="200955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Product term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642FCE-2326-4F08-AE8C-F08062B34B31}"/>
              </a:ext>
            </a:extLst>
          </p:cNvPr>
          <p:cNvSpPr txBox="1"/>
          <p:nvPr/>
        </p:nvSpPr>
        <p:spPr>
          <a:xfrm>
            <a:off x="2544174" y="1397670"/>
            <a:ext cx="7790674" cy="47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single literal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C00000"/>
                </a:solidFill>
              </a:rPr>
              <a:t>a logical product (AND) of several literals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39A7CF-82B2-41DC-8916-E58756E0EBE8}"/>
              </a:ext>
            </a:extLst>
          </p:cNvPr>
          <p:cNvSpPr txBox="1"/>
          <p:nvPr/>
        </p:nvSpPr>
        <p:spPr>
          <a:xfrm>
            <a:off x="435935" y="1919923"/>
            <a:ext cx="147792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Sum term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954047-8D65-4A7B-AF72-1F0F81DB9953}"/>
              </a:ext>
            </a:extLst>
          </p:cNvPr>
          <p:cNvSpPr txBox="1"/>
          <p:nvPr/>
        </p:nvSpPr>
        <p:spPr>
          <a:xfrm>
            <a:off x="2015979" y="1932276"/>
            <a:ext cx="7191816" cy="47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single literal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C00000"/>
                </a:solidFill>
              </a:rPr>
              <a:t>a logical sum (OR) of several literals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99441-E7ED-4B34-91FB-39C719163C2B}"/>
              </a:ext>
            </a:extLst>
          </p:cNvPr>
          <p:cNvSpPr txBox="1"/>
          <p:nvPr/>
        </p:nvSpPr>
        <p:spPr>
          <a:xfrm>
            <a:off x="435935" y="2710762"/>
            <a:ext cx="527722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Sum-of-Products (SOP) expression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8C1FD4-59EF-4A35-9E3D-1E0B25D915A1}"/>
              </a:ext>
            </a:extLst>
          </p:cNvPr>
          <p:cNvSpPr txBox="1"/>
          <p:nvPr/>
        </p:nvSpPr>
        <p:spPr>
          <a:xfrm>
            <a:off x="6235700" y="2710762"/>
            <a:ext cx="555662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Product-of-Sums (POS) expression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A5637-F88D-4B41-8968-E02E3674AC02}"/>
              </a:ext>
            </a:extLst>
          </p:cNvPr>
          <p:cNvSpPr txBox="1"/>
          <p:nvPr/>
        </p:nvSpPr>
        <p:spPr>
          <a:xfrm>
            <a:off x="183967" y="3255221"/>
            <a:ext cx="5543954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product term </a:t>
            </a:r>
            <a:r>
              <a:rPr lang="en-US" sz="2400" dirty="0"/>
              <a:t>or a </a:t>
            </a:r>
            <a:r>
              <a:rPr lang="en-US" sz="2400" dirty="0">
                <a:solidFill>
                  <a:srgbClr val="C00000"/>
                </a:solidFill>
              </a:rPr>
              <a:t>logical sum (OR) of several product terms</a:t>
            </a:r>
          </a:p>
          <a:p>
            <a:pPr marL="622300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794643-1FC9-41A5-A60F-EEAD672FBAFE}"/>
              </a:ext>
            </a:extLst>
          </p:cNvPr>
          <p:cNvCxnSpPr>
            <a:cxnSpLocks/>
          </p:cNvCxnSpPr>
          <p:nvPr/>
        </p:nvCxnSpPr>
        <p:spPr>
          <a:xfrm>
            <a:off x="5930900" y="2710762"/>
            <a:ext cx="0" cy="362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D0527A-3C4E-4729-B8E3-C2617E723F88}"/>
              </a:ext>
            </a:extLst>
          </p:cNvPr>
          <p:cNvSpPr txBox="1"/>
          <p:nvPr/>
        </p:nvSpPr>
        <p:spPr>
          <a:xfrm>
            <a:off x="5945664" y="3255221"/>
            <a:ext cx="5543954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sum term </a:t>
            </a:r>
            <a:r>
              <a:rPr lang="en-US" sz="2400" dirty="0"/>
              <a:t>or a </a:t>
            </a:r>
            <a:r>
              <a:rPr lang="en-US" sz="2400" dirty="0">
                <a:solidFill>
                  <a:srgbClr val="C00000"/>
                </a:solidFill>
              </a:rPr>
              <a:t>logical product (AND) of several sum terms</a:t>
            </a:r>
          </a:p>
          <a:p>
            <a:pPr marL="622300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6DA0B2E-0737-4127-AD9C-4DCE16A31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04660"/>
              </p:ext>
            </p:extLst>
          </p:nvPr>
        </p:nvGraphicFramePr>
        <p:xfrm>
          <a:off x="2393662" y="4190590"/>
          <a:ext cx="305877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774">
                  <a:extLst>
                    <a:ext uri="{9D8B030D-6E8A-4147-A177-3AD203B41FA5}">
                      <a16:colId xmlns:a16="http://schemas.microsoft.com/office/drawing/2014/main" val="1722235700"/>
                    </a:ext>
                  </a:extLst>
                </a:gridCol>
              </a:tblGrid>
              <a:tr h="1780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x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0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</a:rPr>
                        <a:t>x </a:t>
                      </a:r>
                      <a:r>
                        <a:rPr lang="en-US" sz="2400" b="1" dirty="0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+ </a:t>
                      </a:r>
                      <a:r>
                        <a:rPr lang="en-US" sz="2400" b="1" dirty="0" err="1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yz</a:t>
                      </a:r>
                      <a:r>
                        <a:rPr lang="en-US" sz="2400" b="1" dirty="0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'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</a:rPr>
                        <a:t>x</a:t>
                      </a:r>
                      <a:r>
                        <a:rPr lang="en-US" sz="2400" b="1" dirty="0" err="1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y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' + x'</a:t>
                      </a:r>
                      <a:r>
                        <a:rPr lang="en-US" sz="2400" b="1" dirty="0" err="1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yz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sym typeface="Symbol" pitchFamily="18" charset="2"/>
                        </a:rPr>
                        <a:t>B + A'B'</a:t>
                      </a:r>
                      <a:endParaRPr lang="en-SG" sz="2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93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6600"/>
                          </a:solidFill>
                        </a:rPr>
                        <a:t>A + B'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C + AC' + CD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48670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BBD2FA5-F973-4EC3-B73D-4929166C1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25499"/>
              </p:ext>
            </p:extLst>
          </p:nvPr>
        </p:nvGraphicFramePr>
        <p:xfrm>
          <a:off x="8153400" y="4190590"/>
          <a:ext cx="305877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774">
                  <a:extLst>
                    <a:ext uri="{9D8B030D-6E8A-4147-A177-3AD203B41FA5}">
                      <a16:colId xmlns:a16="http://schemas.microsoft.com/office/drawing/2014/main" val="1722235700"/>
                    </a:ext>
                  </a:extLst>
                </a:gridCol>
              </a:tblGrid>
              <a:tr h="1780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x'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0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</a:rPr>
                        <a:t>x</a:t>
                      </a:r>
                      <a:r>
                        <a:rPr lang="en-US" sz="2400" b="1" dirty="0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(</a:t>
                      </a:r>
                      <a:r>
                        <a:rPr lang="en-US" sz="2400" b="1" dirty="0" err="1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y+z</a:t>
                      </a:r>
                      <a:r>
                        <a:rPr lang="en-US" sz="2400" b="1" dirty="0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')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400" b="1" dirty="0" err="1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x+y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')(x'+</a:t>
                      </a:r>
                      <a:r>
                        <a:rPr lang="en-US" sz="2400" b="1" dirty="0" err="1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y+z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)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CC"/>
                          </a:solidFill>
                          <a:sym typeface="Symbol" pitchFamily="18" charset="2"/>
                        </a:rPr>
                        <a:t>(A+B)(A'+B')</a:t>
                      </a:r>
                      <a:endParaRPr lang="en-SG" sz="2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93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6600"/>
                          </a:solidFill>
                          <a:sym typeface="Symbol" pitchFamily="18" charset="2"/>
                        </a:rPr>
                        <a:t>(A+B+C)D'(B'+D+E')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486706"/>
                  </a:ext>
                </a:extLst>
              </a:tr>
            </a:tbl>
          </a:graphicData>
        </a:graphic>
      </p:graphicFrame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11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107531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2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3374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23D68F-740E-422C-A035-0336A8B77DB2}"/>
              </a:ext>
            </a:extLst>
          </p:cNvPr>
          <p:cNvSpPr txBox="1"/>
          <p:nvPr/>
        </p:nvSpPr>
        <p:spPr>
          <a:xfrm>
            <a:off x="435935" y="457200"/>
            <a:ext cx="165867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Product term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642FCE-2326-4F08-AE8C-F08062B34B31}"/>
              </a:ext>
            </a:extLst>
          </p:cNvPr>
          <p:cNvSpPr txBox="1"/>
          <p:nvPr/>
        </p:nvSpPr>
        <p:spPr>
          <a:xfrm>
            <a:off x="2094614" y="450275"/>
            <a:ext cx="6621092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single literal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C00000"/>
                </a:solidFill>
              </a:rPr>
              <a:t>a logical product (AND) of several literals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39A7CF-82B2-41DC-8916-E58756E0EBE8}"/>
              </a:ext>
            </a:extLst>
          </p:cNvPr>
          <p:cNvSpPr txBox="1"/>
          <p:nvPr/>
        </p:nvSpPr>
        <p:spPr>
          <a:xfrm>
            <a:off x="435935" y="924545"/>
            <a:ext cx="131843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Sum term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954047-8D65-4A7B-AF72-1F0F81DB9953}"/>
              </a:ext>
            </a:extLst>
          </p:cNvPr>
          <p:cNvSpPr txBox="1"/>
          <p:nvPr/>
        </p:nvSpPr>
        <p:spPr>
          <a:xfrm>
            <a:off x="1754373" y="894330"/>
            <a:ext cx="6137422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single literal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C00000"/>
                </a:solidFill>
              </a:rPr>
              <a:t>a logical sum (OR) of several literals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99441-E7ED-4B34-91FB-39C719163C2B}"/>
              </a:ext>
            </a:extLst>
          </p:cNvPr>
          <p:cNvSpPr txBox="1"/>
          <p:nvPr/>
        </p:nvSpPr>
        <p:spPr>
          <a:xfrm>
            <a:off x="435935" y="1422594"/>
            <a:ext cx="195772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SOP expression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8C1FD4-59EF-4A35-9E3D-1E0B25D915A1}"/>
              </a:ext>
            </a:extLst>
          </p:cNvPr>
          <p:cNvSpPr txBox="1"/>
          <p:nvPr/>
        </p:nvSpPr>
        <p:spPr>
          <a:xfrm>
            <a:off x="435935" y="1937009"/>
            <a:ext cx="195772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POS expression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A5637-F88D-4B41-8968-E02E3674AC02}"/>
              </a:ext>
            </a:extLst>
          </p:cNvPr>
          <p:cNvSpPr txBox="1"/>
          <p:nvPr/>
        </p:nvSpPr>
        <p:spPr>
          <a:xfrm>
            <a:off x="2393655" y="1430366"/>
            <a:ext cx="7151168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1" indent="-2730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product term </a:t>
            </a:r>
            <a:r>
              <a:rPr lang="en-US" sz="2000" dirty="0"/>
              <a:t>or a </a:t>
            </a:r>
            <a:r>
              <a:rPr lang="en-US" sz="2000" dirty="0">
                <a:solidFill>
                  <a:srgbClr val="C00000"/>
                </a:solidFill>
              </a:rPr>
              <a:t>logical sum (OR) of several product terms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D0527A-3C4E-4729-B8E3-C2617E723F88}"/>
              </a:ext>
            </a:extLst>
          </p:cNvPr>
          <p:cNvSpPr txBox="1"/>
          <p:nvPr/>
        </p:nvSpPr>
        <p:spPr>
          <a:xfrm>
            <a:off x="2393655" y="1898743"/>
            <a:ext cx="6645348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sum term </a:t>
            </a:r>
            <a:r>
              <a:rPr lang="en-US" sz="2000" dirty="0"/>
              <a:t>or a </a:t>
            </a:r>
            <a:r>
              <a:rPr lang="en-US" sz="2000" dirty="0">
                <a:solidFill>
                  <a:srgbClr val="C00000"/>
                </a:solidFill>
              </a:rPr>
              <a:t>logical product (AND) of several sum terms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1F6BE-E57D-4EF6-9FF4-A2A7AED2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6" y="167890"/>
            <a:ext cx="1916814" cy="1576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1DBB01-415B-4E0C-B703-00A8E111EBC0}"/>
              </a:ext>
            </a:extLst>
          </p:cNvPr>
          <p:cNvSpPr txBox="1"/>
          <p:nvPr/>
        </p:nvSpPr>
        <p:spPr>
          <a:xfrm>
            <a:off x="542391" y="2949580"/>
            <a:ext cx="37025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Put a tick </a:t>
            </a:r>
            <a:r>
              <a:rPr lang="en-US" sz="2800" b="1" dirty="0">
                <a:solidFill>
                  <a:srgbClr val="0000CC"/>
                </a:solidFill>
                <a:sym typeface="Wingdings 2" pitchFamily="18" charset="2"/>
              </a:rPr>
              <a:t> </a:t>
            </a:r>
            <a:r>
              <a:rPr lang="en-US" sz="2800" dirty="0"/>
              <a:t>or cross</a:t>
            </a:r>
            <a:r>
              <a:rPr lang="en-US" sz="2800" b="1" dirty="0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graphicFrame>
        <p:nvGraphicFramePr>
          <p:cNvPr id="22" name="Group 48">
            <a:extLst>
              <a:ext uri="{FF2B5EF4-FFF2-40B4-BE49-F238E27FC236}">
                <a16:creationId xmlns:a16="http://schemas.microsoft.com/office/drawing/2014/main" id="{64DDA4F4-C70D-445E-9979-B4A8247D1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539394"/>
              </p:ext>
            </p:extLst>
          </p:nvPr>
        </p:nvGraphicFramePr>
        <p:xfrm>
          <a:off x="4407134" y="2479025"/>
          <a:ext cx="6019800" cy="3581401"/>
        </p:xfrm>
        <a:graphic>
          <a:graphicData uri="http://schemas.openxmlformats.org/drawingml/2006/table">
            <a:tbl>
              <a:tblPr/>
              <a:tblGrid>
                <a:gridCol w="74410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312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A'∙B + A∙B'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(B + D∙E)∙A∙C'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 + Q’ + R’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W∙X'∙Y'∙Z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(6)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 Box 49">
            <a:extLst>
              <a:ext uri="{FF2B5EF4-FFF2-40B4-BE49-F238E27FC236}">
                <a16:creationId xmlns:a16="http://schemas.microsoft.com/office/drawing/2014/main" id="{94490002-BF95-4165-B9A8-E9A967B9B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326" y="30886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26" name="Text Box 50">
            <a:extLst>
              <a:ext uri="{FF2B5EF4-FFF2-40B4-BE49-F238E27FC236}">
                <a16:creationId xmlns:a16="http://schemas.microsoft.com/office/drawing/2014/main" id="{77728F2E-D5AE-496C-8F30-95FEA634C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632" y="36220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27" name="Text Box 51">
            <a:extLst>
              <a:ext uri="{FF2B5EF4-FFF2-40B4-BE49-F238E27FC236}">
                <a16:creationId xmlns:a16="http://schemas.microsoft.com/office/drawing/2014/main" id="{15B54F18-563E-42F0-9237-99A5535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326" y="40792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8" name="Text Box 52">
            <a:extLst>
              <a:ext uri="{FF2B5EF4-FFF2-40B4-BE49-F238E27FC236}">
                <a16:creationId xmlns:a16="http://schemas.microsoft.com/office/drawing/2014/main" id="{EB5246EF-3D42-4BC6-99B3-BDAD78ADA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632" y="40792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9" name="Text Box 53">
            <a:extLst>
              <a:ext uri="{FF2B5EF4-FFF2-40B4-BE49-F238E27FC236}">
                <a16:creationId xmlns:a16="http://schemas.microsoft.com/office/drawing/2014/main" id="{3CC3CFE2-5D73-4AE2-AA58-4EA46395E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326" y="51460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30" name="Text Box 54">
            <a:extLst>
              <a:ext uri="{FF2B5EF4-FFF2-40B4-BE49-F238E27FC236}">
                <a16:creationId xmlns:a16="http://schemas.microsoft.com/office/drawing/2014/main" id="{516D824C-FD8E-492F-BF73-10C1ED4C6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2532" y="51460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31" name="Text Box 55">
            <a:extLst>
              <a:ext uri="{FF2B5EF4-FFF2-40B4-BE49-F238E27FC236}">
                <a16:creationId xmlns:a16="http://schemas.microsoft.com/office/drawing/2014/main" id="{24E957A6-EB18-4794-9606-629F9DA05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632" y="30886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32" name="Text Box 56">
            <a:extLst>
              <a:ext uri="{FF2B5EF4-FFF2-40B4-BE49-F238E27FC236}">
                <a16:creationId xmlns:a16="http://schemas.microsoft.com/office/drawing/2014/main" id="{EC9CEFAE-568E-4A28-97A8-4E23EF4D3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326" y="36220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33" name="Text Box 57">
            <a:extLst>
              <a:ext uri="{FF2B5EF4-FFF2-40B4-BE49-F238E27FC236}">
                <a16:creationId xmlns:a16="http://schemas.microsoft.com/office/drawing/2014/main" id="{4D19F210-B3C2-4A88-B10D-5BB25BD4C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326" y="46126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34" name="Text Box 58">
            <a:extLst>
              <a:ext uri="{FF2B5EF4-FFF2-40B4-BE49-F238E27FC236}">
                <a16:creationId xmlns:a16="http://schemas.microsoft.com/office/drawing/2014/main" id="{D78102A2-43BE-421A-AE44-64A607BC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632" y="46126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35" name="Text Box 59">
            <a:extLst>
              <a:ext uri="{FF2B5EF4-FFF2-40B4-BE49-F238E27FC236}">
                <a16:creationId xmlns:a16="http://schemas.microsoft.com/office/drawing/2014/main" id="{E8D866CE-E122-45A9-A395-A22457C9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326" y="56032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36" name="Text Box 60">
            <a:extLst>
              <a:ext uri="{FF2B5EF4-FFF2-40B4-BE49-F238E27FC236}">
                <a16:creationId xmlns:a16="http://schemas.microsoft.com/office/drawing/2014/main" id="{7C7CA4F0-603A-4DB6-9025-CA4721B66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2532" y="56032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39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12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442847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3997842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Why SOP and POS?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4F9819-8032-4632-B442-62ABCA053D9E}"/>
              </a:ext>
            </a:extLst>
          </p:cNvPr>
          <p:cNvSpPr txBox="1"/>
          <p:nvPr/>
        </p:nvSpPr>
        <p:spPr>
          <a:xfrm>
            <a:off x="535171" y="826916"/>
            <a:ext cx="7006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C00000"/>
                </a:solidFill>
              </a:rPr>
              <a:t>SOP expression </a:t>
            </a:r>
            <a:r>
              <a:rPr lang="en-US" sz="2400" dirty="0"/>
              <a:t>can be </a:t>
            </a:r>
            <a:r>
              <a:rPr lang="en-US" sz="2400" u="sng" dirty="0"/>
              <a:t>easily</a:t>
            </a:r>
            <a:r>
              <a:rPr lang="en-US" sz="2400" dirty="0"/>
              <a:t> implemented using a </a:t>
            </a:r>
            <a:r>
              <a:rPr lang="en-US" sz="2400" dirty="0">
                <a:solidFill>
                  <a:srgbClr val="C00000"/>
                </a:solidFill>
              </a:rPr>
              <a:t>2-level AND-OR circuit</a:t>
            </a:r>
            <a:r>
              <a:rPr lang="en-US" sz="2400" dirty="0"/>
              <a:t>, or a </a:t>
            </a:r>
            <a:r>
              <a:rPr lang="en-US" sz="2400" dirty="0">
                <a:solidFill>
                  <a:srgbClr val="C00000"/>
                </a:solidFill>
              </a:rPr>
              <a:t>2-level NAND circuit</a:t>
            </a:r>
            <a:r>
              <a:rPr lang="en-US" sz="2400" dirty="0"/>
              <a:t>.</a:t>
            </a:r>
            <a:endParaRPr lang="en-SG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62AA87-71C1-4D69-9CC5-4DEE6F168265}"/>
              </a:ext>
            </a:extLst>
          </p:cNvPr>
          <p:cNvSpPr txBox="1"/>
          <p:nvPr/>
        </p:nvSpPr>
        <p:spPr>
          <a:xfrm>
            <a:off x="7409997" y="902601"/>
            <a:ext cx="43983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(Likewise, a </a:t>
            </a:r>
            <a:r>
              <a:rPr lang="en-US" dirty="0">
                <a:solidFill>
                  <a:srgbClr val="C00000"/>
                </a:solidFill>
              </a:rPr>
              <a:t>POS expression </a:t>
            </a:r>
            <a:r>
              <a:rPr lang="en-US" dirty="0"/>
              <a:t>can be easily implemented using a </a:t>
            </a:r>
            <a:r>
              <a:rPr lang="en-US" dirty="0">
                <a:solidFill>
                  <a:srgbClr val="C00000"/>
                </a:solidFill>
              </a:rPr>
              <a:t>2-level OR-AND circuit</a:t>
            </a:r>
            <a:r>
              <a:rPr lang="en-US" dirty="0"/>
              <a:t>, or a </a:t>
            </a:r>
            <a:r>
              <a:rPr lang="en-US" dirty="0">
                <a:solidFill>
                  <a:srgbClr val="C00000"/>
                </a:solidFill>
              </a:rPr>
              <a:t>2-level NOR circuit</a:t>
            </a:r>
            <a:r>
              <a:rPr lang="en-US" dirty="0"/>
              <a:t>.)</a:t>
            </a:r>
            <a:endParaRPr lang="en-SG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BC4C3E-B0C6-4BB5-B444-CC84CBFE6706}"/>
              </a:ext>
            </a:extLst>
          </p:cNvPr>
          <p:cNvGrpSpPr>
            <a:grpSpLocks/>
          </p:cNvGrpSpPr>
          <p:nvPr/>
        </p:nvGrpSpPr>
        <p:grpSpPr bwMode="auto">
          <a:xfrm>
            <a:off x="1012380" y="3350709"/>
            <a:ext cx="2997210" cy="1575879"/>
            <a:chOff x="1440" y="2112"/>
            <a:chExt cx="2148" cy="1124"/>
          </a:xfrm>
        </p:grpSpPr>
        <p:sp>
          <p:nvSpPr>
            <p:cNvPr id="66" name="Text Box 5">
              <a:extLst>
                <a:ext uri="{FF2B5EF4-FFF2-40B4-BE49-F238E27FC236}">
                  <a16:creationId xmlns:a16="http://schemas.microsoft.com/office/drawing/2014/main" id="{0BD79433-7746-4364-A0E5-68A8A2B50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27"/>
              <a:ext cx="228" cy="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F</a:t>
              </a:r>
            </a:p>
          </p:txBody>
        </p:sp>
        <p:sp>
          <p:nvSpPr>
            <p:cNvPr id="67" name="Line 6">
              <a:extLst>
                <a:ext uri="{FF2B5EF4-FFF2-40B4-BE49-F238E27FC236}">
                  <a16:creationId xmlns:a16="http://schemas.microsoft.com/office/drawing/2014/main" id="{83EC9898-3420-4273-A2B6-F5A7C4311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7">
              <a:extLst>
                <a:ext uri="{FF2B5EF4-FFF2-40B4-BE49-F238E27FC236}">
                  <a16:creationId xmlns:a16="http://schemas.microsoft.com/office/drawing/2014/main" id="{B1C65C2B-2D4A-4597-8FC5-C5DA3AB68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69" name="AutoShape 8">
              <a:extLst>
                <a:ext uri="{FF2B5EF4-FFF2-40B4-BE49-F238E27FC236}">
                  <a16:creationId xmlns:a16="http://schemas.microsoft.com/office/drawing/2014/main" id="{48086C4A-15A4-4B47-9A58-FF4D15D8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Line 9">
              <a:extLst>
                <a:ext uri="{FF2B5EF4-FFF2-40B4-BE49-F238E27FC236}">
                  <a16:creationId xmlns:a16="http://schemas.microsoft.com/office/drawing/2014/main" id="{B0A1CB32-97F9-4F4E-A35B-65A4B5166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">
              <a:extLst>
                <a:ext uri="{FF2B5EF4-FFF2-40B4-BE49-F238E27FC236}">
                  <a16:creationId xmlns:a16="http://schemas.microsoft.com/office/drawing/2014/main" id="{226BE774-C28E-4FC6-8641-BEA4619FB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1">
              <a:extLst>
                <a:ext uri="{FF2B5EF4-FFF2-40B4-BE49-F238E27FC236}">
                  <a16:creationId xmlns:a16="http://schemas.microsoft.com/office/drawing/2014/main" id="{EB0D5E68-C224-4E9E-A938-85A7E43C6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12">
              <a:extLst>
                <a:ext uri="{FF2B5EF4-FFF2-40B4-BE49-F238E27FC236}">
                  <a16:creationId xmlns:a16="http://schemas.microsoft.com/office/drawing/2014/main" id="{34682CA0-110E-44D1-B3AB-0B27A5C3B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4" name="AutoShape 13">
              <a:extLst>
                <a:ext uri="{FF2B5EF4-FFF2-40B4-BE49-F238E27FC236}">
                  <a16:creationId xmlns:a16="http://schemas.microsoft.com/office/drawing/2014/main" id="{A3D73738-F418-49CF-827C-63FDC0BF5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Line 14">
              <a:extLst>
                <a:ext uri="{FF2B5EF4-FFF2-40B4-BE49-F238E27FC236}">
                  <a16:creationId xmlns:a16="http://schemas.microsoft.com/office/drawing/2014/main" id="{B3B46BD1-2209-47D4-A2BC-36879DEF0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5">
              <a:extLst>
                <a:ext uri="{FF2B5EF4-FFF2-40B4-BE49-F238E27FC236}">
                  <a16:creationId xmlns:a16="http://schemas.microsoft.com/office/drawing/2014/main" id="{B22FABB0-9DF9-440C-9340-5588FCD9E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E9DDC72B-6A7E-4750-A77E-8D74A8773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" name="Group 17">
              <a:extLst>
                <a:ext uri="{FF2B5EF4-FFF2-40B4-BE49-F238E27FC236}">
                  <a16:creationId xmlns:a16="http://schemas.microsoft.com/office/drawing/2014/main" id="{3AD37580-99FC-4D1B-982E-3F053BC07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232C0862-8B8B-49D0-BDFC-38BAA2E0B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9">
                <a:extLst>
                  <a:ext uri="{FF2B5EF4-FFF2-40B4-BE49-F238E27FC236}">
                    <a16:creationId xmlns:a16="http://schemas.microsoft.com/office/drawing/2014/main" id="{5C7C6CD2-B7C9-4918-8A49-EAB254604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20">
                <a:extLst>
                  <a:ext uri="{FF2B5EF4-FFF2-40B4-BE49-F238E27FC236}">
                    <a16:creationId xmlns:a16="http://schemas.microsoft.com/office/drawing/2014/main" id="{F30D7C09-FA27-4E16-A67F-2FCA2C4E3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21">
                <a:extLst>
                  <a:ext uri="{FF2B5EF4-FFF2-40B4-BE49-F238E27FC236}">
                    <a16:creationId xmlns:a16="http://schemas.microsoft.com/office/drawing/2014/main" id="{FBCC8297-FAB6-472F-93C0-179DE266C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22">
                <a:extLst>
                  <a:ext uri="{FF2B5EF4-FFF2-40B4-BE49-F238E27FC236}">
                    <a16:creationId xmlns:a16="http://schemas.microsoft.com/office/drawing/2014/main" id="{00CCBCE9-6D1A-4D91-9758-5B5A2DC316B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" name="Line 23">
              <a:extLst>
                <a:ext uri="{FF2B5EF4-FFF2-40B4-BE49-F238E27FC236}">
                  <a16:creationId xmlns:a16="http://schemas.microsoft.com/office/drawing/2014/main" id="{4A95586F-F9E0-4D58-9656-597312932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AEEF62A4-186F-4D08-9AD0-5F1DFB3A8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14BECDE7-9103-4F30-A7A5-C8BEDA42F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C45323AF-423E-4296-88BF-24A8F972C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3" name="Text Box 27">
              <a:extLst>
                <a:ext uri="{FF2B5EF4-FFF2-40B4-BE49-F238E27FC236}">
                  <a16:creationId xmlns:a16="http://schemas.microsoft.com/office/drawing/2014/main" id="{4C3E35A4-0D73-4A0E-AB95-D188A1FCC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4" name="Text Box 28">
              <a:extLst>
                <a:ext uri="{FF2B5EF4-FFF2-40B4-BE49-F238E27FC236}">
                  <a16:creationId xmlns:a16="http://schemas.microsoft.com/office/drawing/2014/main" id="{7DBF7AF3-37A9-448B-8341-141EB5AA2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5" name="Line 29">
              <a:extLst>
                <a:ext uri="{FF2B5EF4-FFF2-40B4-BE49-F238E27FC236}">
                  <a16:creationId xmlns:a16="http://schemas.microsoft.com/office/drawing/2014/main" id="{C8B47426-8EBF-4E97-B704-9158D5DD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CBAC78C3-2E72-446E-B180-1F39DE9FD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57">
              <a:extLst>
                <a:ext uri="{FF2B5EF4-FFF2-40B4-BE49-F238E27FC236}">
                  <a16:creationId xmlns:a16="http://schemas.microsoft.com/office/drawing/2014/main" id="{1FBEC583-D1A8-4177-A1AA-6FE906F0B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88" name="AutoShape 58">
                <a:extLst>
                  <a:ext uri="{FF2B5EF4-FFF2-40B4-BE49-F238E27FC236}">
                    <a16:creationId xmlns:a16="http://schemas.microsoft.com/office/drawing/2014/main" id="{8E8C00C4-B4EF-4DD6-8BD1-F90687C5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9" name="Oval 59">
                <a:extLst>
                  <a:ext uri="{FF2B5EF4-FFF2-40B4-BE49-F238E27FC236}">
                    <a16:creationId xmlns:a16="http://schemas.microsoft.com/office/drawing/2014/main" id="{C3706CAD-EB53-468D-A111-62EAB4E1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1D1184B-7732-4872-B007-17909959CE0E}"/>
              </a:ext>
            </a:extLst>
          </p:cNvPr>
          <p:cNvSpPr txBox="1"/>
          <p:nvPr/>
        </p:nvSpPr>
        <p:spPr>
          <a:xfrm>
            <a:off x="535170" y="1776357"/>
            <a:ext cx="700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F = A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B + C'D + 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05CEE0-B0F7-4A4E-A842-62896B56773A}"/>
              </a:ext>
            </a:extLst>
          </p:cNvPr>
          <p:cNvSpPr txBox="1"/>
          <p:nvPr/>
        </p:nvSpPr>
        <p:spPr>
          <a:xfrm>
            <a:off x="872612" y="2457777"/>
            <a:ext cx="327674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2-level AND-OR circuit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5D9303-06DB-4A2E-A2B2-57C4520DA60F}"/>
              </a:ext>
            </a:extLst>
          </p:cNvPr>
          <p:cNvSpPr txBox="1"/>
          <p:nvPr/>
        </p:nvSpPr>
        <p:spPr>
          <a:xfrm>
            <a:off x="8551625" y="2457777"/>
            <a:ext cx="310686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2-level NAND circuit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29" name="AutoShape 108">
            <a:extLst>
              <a:ext uri="{FF2B5EF4-FFF2-40B4-BE49-F238E27FC236}">
                <a16:creationId xmlns:a16="http://schemas.microsoft.com/office/drawing/2014/main" id="{AEC64283-CE3D-461B-9799-DF7FFBECF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786" y="3986248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30" name="Group 118">
            <a:extLst>
              <a:ext uri="{FF2B5EF4-FFF2-40B4-BE49-F238E27FC236}">
                <a16:creationId xmlns:a16="http://schemas.microsoft.com/office/drawing/2014/main" id="{30B8CAF1-5321-4717-90BB-742275A5BC97}"/>
              </a:ext>
            </a:extLst>
          </p:cNvPr>
          <p:cNvGrpSpPr>
            <a:grpSpLocks/>
          </p:cNvGrpSpPr>
          <p:nvPr/>
        </p:nvGrpSpPr>
        <p:grpSpPr bwMode="auto">
          <a:xfrm>
            <a:off x="4814706" y="3335637"/>
            <a:ext cx="3139351" cy="1606022"/>
            <a:chOff x="3264" y="1440"/>
            <a:chExt cx="2210" cy="1124"/>
          </a:xfrm>
        </p:grpSpPr>
        <p:sp>
          <p:nvSpPr>
            <p:cNvPr id="131" name="Text Box 35">
              <a:extLst>
                <a:ext uri="{FF2B5EF4-FFF2-40B4-BE49-F238E27FC236}">
                  <a16:creationId xmlns:a16="http://schemas.microsoft.com/office/drawing/2014/main" id="{734DEE92-4E2C-4D3D-88C1-54F69A0F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944"/>
              <a:ext cx="290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132" name="Line 36">
              <a:extLst>
                <a:ext uri="{FF2B5EF4-FFF2-40B4-BE49-F238E27FC236}">
                  <a16:creationId xmlns:a16="http://schemas.microsoft.com/office/drawing/2014/main" id="{7A171C53-815A-46FA-B02E-8083A6C1A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5" y="2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Text Box 37">
              <a:extLst>
                <a:ext uri="{FF2B5EF4-FFF2-40B4-BE49-F238E27FC236}">
                  <a16:creationId xmlns:a16="http://schemas.microsoft.com/office/drawing/2014/main" id="{30378F03-CB5F-4E85-ACF5-A54E52800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 dirty="0"/>
                <a:t>A</a:t>
              </a:r>
            </a:p>
          </p:txBody>
        </p:sp>
        <p:sp>
          <p:nvSpPr>
            <p:cNvPr id="134" name="AutoShape 38">
              <a:extLst>
                <a:ext uri="{FF2B5EF4-FFF2-40B4-BE49-F238E27FC236}">
                  <a16:creationId xmlns:a16="http://schemas.microsoft.com/office/drawing/2014/main" id="{C7F91349-9F95-4F7A-B138-E72BCB66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488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6" name="Line 39">
              <a:extLst>
                <a:ext uri="{FF2B5EF4-FFF2-40B4-BE49-F238E27FC236}">
                  <a16:creationId xmlns:a16="http://schemas.microsoft.com/office/drawing/2014/main" id="{D2BDF929-3FCE-4640-9634-918300B7F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584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40">
              <a:extLst>
                <a:ext uri="{FF2B5EF4-FFF2-40B4-BE49-F238E27FC236}">
                  <a16:creationId xmlns:a16="http://schemas.microsoft.com/office/drawing/2014/main" id="{07333633-9B82-46D2-9E78-25E04DF34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41">
              <a:extLst>
                <a:ext uri="{FF2B5EF4-FFF2-40B4-BE49-F238E27FC236}">
                  <a16:creationId xmlns:a16="http://schemas.microsoft.com/office/drawing/2014/main" id="{6E0B6AA8-F2EF-44B4-A635-A6994AC29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064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42">
              <a:extLst>
                <a:ext uri="{FF2B5EF4-FFF2-40B4-BE49-F238E27FC236}">
                  <a16:creationId xmlns:a16="http://schemas.microsoft.com/office/drawing/2014/main" id="{9858051F-64AE-40B6-9937-0899FCE35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3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40" name="AutoShape 43">
              <a:extLst>
                <a:ext uri="{FF2B5EF4-FFF2-40B4-BE49-F238E27FC236}">
                  <a16:creationId xmlns:a16="http://schemas.microsoft.com/office/drawing/2014/main" id="{E707836E-F552-4596-BF35-18AB79DEE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1" name="Line 44">
              <a:extLst>
                <a:ext uri="{FF2B5EF4-FFF2-40B4-BE49-F238E27FC236}">
                  <a16:creationId xmlns:a16="http://schemas.microsoft.com/office/drawing/2014/main" id="{F1ADF2DF-1D43-4FC3-A8EB-09E45DD02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653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45">
              <a:extLst>
                <a:ext uri="{FF2B5EF4-FFF2-40B4-BE49-F238E27FC236}">
                  <a16:creationId xmlns:a16="http://schemas.microsoft.com/office/drawing/2014/main" id="{775875F7-6961-4F18-A772-AED9AA824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6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46">
              <a:extLst>
                <a:ext uri="{FF2B5EF4-FFF2-40B4-BE49-F238E27FC236}">
                  <a16:creationId xmlns:a16="http://schemas.microsoft.com/office/drawing/2014/main" id="{9809EA8B-087C-4CE0-92B8-CDA398033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53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" name="Group 47">
              <a:extLst>
                <a:ext uri="{FF2B5EF4-FFF2-40B4-BE49-F238E27FC236}">
                  <a16:creationId xmlns:a16="http://schemas.microsoft.com/office/drawing/2014/main" id="{C9C09F94-9FB6-4ECB-A5C7-D2D235E1F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8" y="1920"/>
              <a:ext cx="384" cy="288"/>
              <a:chOff x="6768" y="11808"/>
              <a:chExt cx="1008" cy="792"/>
            </a:xfrm>
          </p:grpSpPr>
          <p:sp>
            <p:nvSpPr>
              <p:cNvPr id="164" name="Freeform 48">
                <a:extLst>
                  <a:ext uri="{FF2B5EF4-FFF2-40B4-BE49-F238E27FC236}">
                    <a16:creationId xmlns:a16="http://schemas.microsoft.com/office/drawing/2014/main" id="{514FBBC5-DB08-4CEC-9F74-CD5FA023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49">
                <a:extLst>
                  <a:ext uri="{FF2B5EF4-FFF2-40B4-BE49-F238E27FC236}">
                    <a16:creationId xmlns:a16="http://schemas.microsoft.com/office/drawing/2014/main" id="{11013B22-F041-40E8-B143-EF7454DBA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50">
                <a:extLst>
                  <a:ext uri="{FF2B5EF4-FFF2-40B4-BE49-F238E27FC236}">
                    <a16:creationId xmlns:a16="http://schemas.microsoft.com/office/drawing/2014/main" id="{955FEFC4-7CBE-4D39-8EAF-9CBD71BD8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51">
                <a:extLst>
                  <a:ext uri="{FF2B5EF4-FFF2-40B4-BE49-F238E27FC236}">
                    <a16:creationId xmlns:a16="http://schemas.microsoft.com/office/drawing/2014/main" id="{53F35459-7D67-46D0-9DA9-5BE4BD8FC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52">
                <a:extLst>
                  <a:ext uri="{FF2B5EF4-FFF2-40B4-BE49-F238E27FC236}">
                    <a16:creationId xmlns:a16="http://schemas.microsoft.com/office/drawing/2014/main" id="{E6F4FB42-ABBB-4F75-B5AB-58D9788C08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53">
              <a:extLst>
                <a:ext uri="{FF2B5EF4-FFF2-40B4-BE49-F238E27FC236}">
                  <a16:creationId xmlns:a16="http://schemas.microsoft.com/office/drawing/2014/main" id="{6A3FC6D6-8716-4400-8D09-4568A3525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72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54">
              <a:extLst>
                <a:ext uri="{FF2B5EF4-FFF2-40B4-BE49-F238E27FC236}">
                  <a16:creationId xmlns:a16="http://schemas.microsoft.com/office/drawing/2014/main" id="{FA32EA34-D641-47CF-852A-35F07F258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01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55">
              <a:extLst>
                <a:ext uri="{FF2B5EF4-FFF2-40B4-BE49-F238E27FC236}">
                  <a16:creationId xmlns:a16="http://schemas.microsoft.com/office/drawing/2014/main" id="{329BE2BD-DFDF-4102-8776-A3413D0F8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16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Text Box 56">
              <a:extLst>
                <a:ext uri="{FF2B5EF4-FFF2-40B4-BE49-F238E27FC236}">
                  <a16:creationId xmlns:a16="http://schemas.microsoft.com/office/drawing/2014/main" id="{5852A79C-7B80-43EE-9D85-4A163BA52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6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149" name="Text Box 57">
              <a:extLst>
                <a:ext uri="{FF2B5EF4-FFF2-40B4-BE49-F238E27FC236}">
                  <a16:creationId xmlns:a16="http://schemas.microsoft.com/office/drawing/2014/main" id="{DFE198B1-88CD-4627-882C-80E63590C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150" name="Text Box 58">
              <a:extLst>
                <a:ext uri="{FF2B5EF4-FFF2-40B4-BE49-F238E27FC236}">
                  <a16:creationId xmlns:a16="http://schemas.microsoft.com/office/drawing/2014/main" id="{58C17B03-6A9A-43EB-AF0B-A36B7CA24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5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151" name="Line 59">
              <a:extLst>
                <a:ext uri="{FF2B5EF4-FFF2-40B4-BE49-F238E27FC236}">
                  <a16:creationId xmlns:a16="http://schemas.microsoft.com/office/drawing/2014/main" id="{ABBC044C-06B1-46EC-BF83-86BE8BC35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6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60">
              <a:extLst>
                <a:ext uri="{FF2B5EF4-FFF2-40B4-BE49-F238E27FC236}">
                  <a16:creationId xmlns:a16="http://schemas.microsoft.com/office/drawing/2014/main" id="{157E32A2-E7DB-4BAD-ADF1-C5587CAB6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61">
              <a:extLst>
                <a:ext uri="{FF2B5EF4-FFF2-40B4-BE49-F238E27FC236}">
                  <a16:creationId xmlns:a16="http://schemas.microsoft.com/office/drawing/2014/main" id="{D11B03F2-F20B-4A0E-8505-F05F0F5F7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920"/>
              <a:ext cx="192" cy="180"/>
              <a:chOff x="2160" y="1584"/>
              <a:chExt cx="308" cy="288"/>
            </a:xfrm>
          </p:grpSpPr>
          <p:sp>
            <p:nvSpPr>
              <p:cNvPr id="162" name="AutoShape 62">
                <a:extLst>
                  <a:ext uri="{FF2B5EF4-FFF2-40B4-BE49-F238E27FC236}">
                    <a16:creationId xmlns:a16="http://schemas.microsoft.com/office/drawing/2014/main" id="{9B9DD8AB-70CA-41B6-9F63-FBA621DD3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" name="Oval 63">
                <a:extLst>
                  <a:ext uri="{FF2B5EF4-FFF2-40B4-BE49-F238E27FC236}">
                    <a16:creationId xmlns:a16="http://schemas.microsoft.com/office/drawing/2014/main" id="{491AC292-27F5-4F5A-99A3-296784E0A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4" name="Oval 64">
              <a:extLst>
                <a:ext uri="{FF2B5EF4-FFF2-40B4-BE49-F238E27FC236}">
                  <a16:creationId xmlns:a16="http://schemas.microsoft.com/office/drawing/2014/main" id="{35DF46CF-3EFE-44CC-8037-C340926CD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632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5" name="Oval 65">
              <a:extLst>
                <a:ext uri="{FF2B5EF4-FFF2-40B4-BE49-F238E27FC236}">
                  <a16:creationId xmlns:a16="http://schemas.microsoft.com/office/drawing/2014/main" id="{0689E125-9A33-4C59-B252-813DDC58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2036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6" name="Oval 66">
              <a:extLst>
                <a:ext uri="{FF2B5EF4-FFF2-40B4-BE49-F238E27FC236}">
                  <a16:creationId xmlns:a16="http://schemas.microsoft.com/office/drawing/2014/main" id="{F67021C4-5D22-45C3-82E5-588CFCBFC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48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7" name="Oval 67">
              <a:extLst>
                <a:ext uri="{FF2B5EF4-FFF2-40B4-BE49-F238E27FC236}">
                  <a16:creationId xmlns:a16="http://schemas.microsoft.com/office/drawing/2014/main" id="{A97BD7B7-D61A-4B64-A1FD-66C398DBB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2036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8" name="Oval 68">
              <a:extLst>
                <a:ext uri="{FF2B5EF4-FFF2-40B4-BE49-F238E27FC236}">
                  <a16:creationId xmlns:a16="http://schemas.microsoft.com/office/drawing/2014/main" id="{8FA1EBBE-84B5-4CF7-AC21-8F96C7D0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2130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9" name="Group 112">
              <a:extLst>
                <a:ext uri="{FF2B5EF4-FFF2-40B4-BE49-F238E27FC236}">
                  <a16:creationId xmlns:a16="http://schemas.microsoft.com/office/drawing/2014/main" id="{4B01BD00-D97F-4BD9-98A4-E49F803B3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352"/>
              <a:ext cx="192" cy="180"/>
              <a:chOff x="2160" y="1584"/>
              <a:chExt cx="308" cy="288"/>
            </a:xfrm>
          </p:grpSpPr>
          <p:sp>
            <p:nvSpPr>
              <p:cNvPr id="160" name="AutoShape 113">
                <a:extLst>
                  <a:ext uri="{FF2B5EF4-FFF2-40B4-BE49-F238E27FC236}">
                    <a16:creationId xmlns:a16="http://schemas.microsoft.com/office/drawing/2014/main" id="{7962E5A4-7213-4201-BED1-4374AE5AD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1" name="Oval 114">
                <a:extLst>
                  <a:ext uri="{FF2B5EF4-FFF2-40B4-BE49-F238E27FC236}">
                    <a16:creationId xmlns:a16="http://schemas.microsoft.com/office/drawing/2014/main" id="{1FBE5A85-E87D-44BB-A351-3E2DD41CE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70" name="AutoShape 109">
            <a:extLst>
              <a:ext uri="{FF2B5EF4-FFF2-40B4-BE49-F238E27FC236}">
                <a16:creationId xmlns:a16="http://schemas.microsoft.com/office/drawing/2014/main" id="{B286C1AC-8D6F-4980-A7B8-18307108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863" y="3986248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71" name="Group 120">
            <a:extLst>
              <a:ext uri="{FF2B5EF4-FFF2-40B4-BE49-F238E27FC236}">
                <a16:creationId xmlns:a16="http://schemas.microsoft.com/office/drawing/2014/main" id="{B8F6B6C4-3E60-42CE-81A4-231A17011F02}"/>
              </a:ext>
            </a:extLst>
          </p:cNvPr>
          <p:cNvGrpSpPr>
            <a:grpSpLocks/>
          </p:cNvGrpSpPr>
          <p:nvPr/>
        </p:nvGrpSpPr>
        <p:grpSpPr bwMode="auto">
          <a:xfrm>
            <a:off x="8530011" y="3323569"/>
            <a:ext cx="3150091" cy="1630158"/>
            <a:chOff x="2112" y="2640"/>
            <a:chExt cx="2172" cy="1124"/>
          </a:xfrm>
        </p:grpSpPr>
        <p:grpSp>
          <p:nvGrpSpPr>
            <p:cNvPr id="172" name="Group 107">
              <a:extLst>
                <a:ext uri="{FF2B5EF4-FFF2-40B4-BE49-F238E27FC236}">
                  <a16:creationId xmlns:a16="http://schemas.microsoft.com/office/drawing/2014/main" id="{272CEFAC-C486-47CF-A1A3-9794B5FCC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40"/>
              <a:ext cx="2172" cy="1124"/>
              <a:chOff x="1968" y="2640"/>
              <a:chExt cx="2172" cy="1124"/>
            </a:xfrm>
          </p:grpSpPr>
          <p:sp>
            <p:nvSpPr>
              <p:cNvPr id="176" name="Text Box 70">
                <a:extLst>
                  <a:ext uri="{FF2B5EF4-FFF2-40B4-BE49-F238E27FC236}">
                    <a16:creationId xmlns:a16="http://schemas.microsoft.com/office/drawing/2014/main" id="{FB0FFD50-3EAB-4419-A5A1-A7BEC9410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133"/>
                <a:ext cx="204" cy="2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/>
                  <a:t>F</a:t>
                </a:r>
              </a:p>
            </p:txBody>
          </p:sp>
          <p:sp>
            <p:nvSpPr>
              <p:cNvPr id="177" name="Line 71">
                <a:extLst>
                  <a:ext uri="{FF2B5EF4-FFF2-40B4-BE49-F238E27FC236}">
                    <a16:creationId xmlns:a16="http://schemas.microsoft.com/office/drawing/2014/main" id="{95D0C43D-EC46-4FD6-BD8F-F741D6BCC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26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72">
                <a:extLst>
                  <a:ext uri="{FF2B5EF4-FFF2-40B4-BE49-F238E27FC236}">
                    <a16:creationId xmlns:a16="http://schemas.microsoft.com/office/drawing/2014/main" id="{53109005-B6F6-4024-982D-52F2E3F9A7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6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79" name="AutoShape 73">
                <a:extLst>
                  <a:ext uri="{FF2B5EF4-FFF2-40B4-BE49-F238E27FC236}">
                    <a16:creationId xmlns:a16="http://schemas.microsoft.com/office/drawing/2014/main" id="{ADABB5D3-8B9F-434D-B564-4E6BC17E1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0" name="Line 74">
                <a:extLst>
                  <a:ext uri="{FF2B5EF4-FFF2-40B4-BE49-F238E27FC236}">
                    <a16:creationId xmlns:a16="http://schemas.microsoft.com/office/drawing/2014/main" id="{D2994FC6-1261-48F0-AD03-A70EF29B8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27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75">
                <a:extLst>
                  <a:ext uri="{FF2B5EF4-FFF2-40B4-BE49-F238E27FC236}">
                    <a16:creationId xmlns:a16="http://schemas.microsoft.com/office/drawing/2014/main" id="{86168771-6ED9-4B78-85AF-0E6F18293C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Line 76">
                <a:extLst>
                  <a:ext uri="{FF2B5EF4-FFF2-40B4-BE49-F238E27FC236}">
                    <a16:creationId xmlns:a16="http://schemas.microsoft.com/office/drawing/2014/main" id="{479E0159-922A-4D91-BC83-CE0447A10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3264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Text Box 77">
                <a:extLst>
                  <a:ext uri="{FF2B5EF4-FFF2-40B4-BE49-F238E27FC236}">
                    <a16:creationId xmlns:a16="http://schemas.microsoft.com/office/drawing/2014/main" id="{75E68E84-590B-40DD-8515-FEA20BCE5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8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84" name="AutoShape 78">
                <a:extLst>
                  <a:ext uri="{FF2B5EF4-FFF2-40B4-BE49-F238E27FC236}">
                    <a16:creationId xmlns:a16="http://schemas.microsoft.com/office/drawing/2014/main" id="{96A6C4BB-0E47-4C7D-B5FC-648F33C09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5" name="Line 79">
                <a:extLst>
                  <a:ext uri="{FF2B5EF4-FFF2-40B4-BE49-F238E27FC236}">
                    <a16:creationId xmlns:a16="http://schemas.microsoft.com/office/drawing/2014/main" id="{C61056C3-7DD6-45E9-AE26-2C2EA76B5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8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80">
                <a:extLst>
                  <a:ext uri="{FF2B5EF4-FFF2-40B4-BE49-F238E27FC236}">
                    <a16:creationId xmlns:a16="http://schemas.microsoft.com/office/drawing/2014/main" id="{DD47EBEE-9E18-4526-89F8-4A8CE862D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3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Line 81">
                <a:extLst>
                  <a:ext uri="{FF2B5EF4-FFF2-40B4-BE49-F238E27FC236}">
                    <a16:creationId xmlns:a16="http://schemas.microsoft.com/office/drawing/2014/main" id="{E31B5A0D-7902-4F22-B910-65DDB4245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8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88">
                <a:extLst>
                  <a:ext uri="{FF2B5EF4-FFF2-40B4-BE49-F238E27FC236}">
                    <a16:creationId xmlns:a16="http://schemas.microsoft.com/office/drawing/2014/main" id="{A1FF7C80-5794-49FC-93EC-A9F377E88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29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89">
                <a:extLst>
                  <a:ext uri="{FF2B5EF4-FFF2-40B4-BE49-F238E27FC236}">
                    <a16:creationId xmlns:a16="http://schemas.microsoft.com/office/drawing/2014/main" id="{CE2425D5-8B97-48B9-9232-1F0941684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2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90">
                <a:extLst>
                  <a:ext uri="{FF2B5EF4-FFF2-40B4-BE49-F238E27FC236}">
                    <a16:creationId xmlns:a16="http://schemas.microsoft.com/office/drawing/2014/main" id="{22DEE2FD-6B6F-4C30-A61A-54502D7FB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Text Box 91">
                <a:extLst>
                  <a:ext uri="{FF2B5EF4-FFF2-40B4-BE49-F238E27FC236}">
                    <a16:creationId xmlns:a16="http://schemas.microsoft.com/office/drawing/2014/main" id="{E3A05097-AA3D-4589-99F4-775650895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2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92" name="Text Box 92">
                <a:extLst>
                  <a:ext uri="{FF2B5EF4-FFF2-40B4-BE49-F238E27FC236}">
                    <a16:creationId xmlns:a16="http://schemas.microsoft.com/office/drawing/2014/main" id="{CC270FFC-FE0F-4652-A89C-9F9293474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0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93" name="Text Box 93">
                <a:extLst>
                  <a:ext uri="{FF2B5EF4-FFF2-40B4-BE49-F238E27FC236}">
                    <a16:creationId xmlns:a16="http://schemas.microsoft.com/office/drawing/2014/main" id="{DDA14015-FD37-4E7A-B179-C8305D9C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5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94" name="Line 94">
                <a:extLst>
                  <a:ext uri="{FF2B5EF4-FFF2-40B4-BE49-F238E27FC236}">
                    <a16:creationId xmlns:a16="http://schemas.microsoft.com/office/drawing/2014/main" id="{E838B3BE-6730-4E68-9025-C5CE40DAC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3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95">
                <a:extLst>
                  <a:ext uri="{FF2B5EF4-FFF2-40B4-BE49-F238E27FC236}">
                    <a16:creationId xmlns:a16="http://schemas.microsoft.com/office/drawing/2014/main" id="{D8307AD1-C54B-4730-9838-C4636393D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" name="Group 96">
                <a:extLst>
                  <a:ext uri="{FF2B5EF4-FFF2-40B4-BE49-F238E27FC236}">
                    <a16:creationId xmlns:a16="http://schemas.microsoft.com/office/drawing/2014/main" id="{1550B810-36E7-417A-AC7B-1979C667C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120"/>
                <a:ext cx="192" cy="180"/>
                <a:chOff x="2160" y="1584"/>
                <a:chExt cx="308" cy="288"/>
              </a:xfrm>
            </p:grpSpPr>
            <p:sp>
              <p:nvSpPr>
                <p:cNvPr id="201" name="AutoShape 97">
                  <a:extLst>
                    <a:ext uri="{FF2B5EF4-FFF2-40B4-BE49-F238E27FC236}">
                      <a16:creationId xmlns:a16="http://schemas.microsoft.com/office/drawing/2014/main" id="{EFEC1931-0F73-4D40-8FFA-6EE192EA5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2" name="Oval 98">
                  <a:extLst>
                    <a:ext uri="{FF2B5EF4-FFF2-40B4-BE49-F238E27FC236}">
                      <a16:creationId xmlns:a16="http://schemas.microsoft.com/office/drawing/2014/main" id="{F876E425-1D9E-4E74-A1E0-973332F99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97" name="Oval 99">
                <a:extLst>
                  <a:ext uri="{FF2B5EF4-FFF2-40B4-BE49-F238E27FC236}">
                    <a16:creationId xmlns:a16="http://schemas.microsoft.com/office/drawing/2014/main" id="{C575A386-7143-4976-AB90-8AAA2817F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8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8" name="Oval 100">
                <a:extLst>
                  <a:ext uri="{FF2B5EF4-FFF2-40B4-BE49-F238E27FC236}">
                    <a16:creationId xmlns:a16="http://schemas.microsoft.com/office/drawing/2014/main" id="{6D9DEF09-D710-4909-947A-D75A79700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6" y="32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9" name="AutoShape 104">
                <a:extLst>
                  <a:ext uri="{FF2B5EF4-FFF2-40B4-BE49-F238E27FC236}">
                    <a16:creationId xmlns:a16="http://schemas.microsoft.com/office/drawing/2014/main" id="{3B972213-F40E-4E4B-982D-CA77FC703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3092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0" name="Oval 105">
                <a:extLst>
                  <a:ext uri="{FF2B5EF4-FFF2-40B4-BE49-F238E27FC236}">
                    <a16:creationId xmlns:a16="http://schemas.microsoft.com/office/drawing/2014/main" id="{BBE7612F-8B52-4F27-8378-1DAFC83A1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" y="32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173" name="Group 115">
              <a:extLst>
                <a:ext uri="{FF2B5EF4-FFF2-40B4-BE49-F238E27FC236}">
                  <a16:creationId xmlns:a16="http://schemas.microsoft.com/office/drawing/2014/main" id="{F7EAB645-C592-4D3F-AAB0-C1698F864C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552"/>
              <a:ext cx="192" cy="180"/>
              <a:chOff x="2160" y="1584"/>
              <a:chExt cx="308" cy="288"/>
            </a:xfrm>
          </p:grpSpPr>
          <p:sp>
            <p:nvSpPr>
              <p:cNvPr id="174" name="AutoShape 116">
                <a:extLst>
                  <a:ext uri="{FF2B5EF4-FFF2-40B4-BE49-F238E27FC236}">
                    <a16:creationId xmlns:a16="http://schemas.microsoft.com/office/drawing/2014/main" id="{D8E2B838-8268-4F0D-BC1C-0285EC7D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5" name="Oval 117">
                <a:extLst>
                  <a:ext uri="{FF2B5EF4-FFF2-40B4-BE49-F238E27FC236}">
                    <a16:creationId xmlns:a16="http://schemas.microsoft.com/office/drawing/2014/main" id="{9A5F86B2-B471-49D1-834C-45D9E3269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13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762100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 animBg="1"/>
      <p:bldP spid="95" grpId="0"/>
      <p:bldP spid="96" grpId="0" animBg="1"/>
      <p:bldP spid="97" grpId="0" animBg="1"/>
      <p:bldP spid="129" grpId="0" animBg="1"/>
      <p:bldP spid="1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11100392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 err="1">
                <a:solidFill>
                  <a:srgbClr val="0000FF"/>
                </a:solidFill>
              </a:rPr>
              <a:t>Minterms</a:t>
            </a:r>
            <a:r>
              <a:rPr lang="en-US" sz="3200" dirty="0">
                <a:solidFill>
                  <a:srgbClr val="0000FF"/>
                </a:solidFill>
              </a:rPr>
              <a:t> and Maxterms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4F9819-8032-4632-B442-62ABCA053D9E}"/>
              </a:ext>
            </a:extLst>
          </p:cNvPr>
          <p:cNvSpPr txBox="1"/>
          <p:nvPr/>
        </p:nvSpPr>
        <p:spPr>
          <a:xfrm>
            <a:off x="535171" y="826916"/>
            <a:ext cx="1122089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 err="1">
                <a:solidFill>
                  <a:srgbClr val="800000"/>
                </a:solidFill>
              </a:rPr>
              <a:t>minterm</a:t>
            </a:r>
            <a:r>
              <a:rPr lang="en-US" sz="2400" dirty="0"/>
              <a:t> of </a:t>
            </a:r>
            <a:r>
              <a:rPr lang="en-US" sz="2400" i="1" dirty="0"/>
              <a:t>n</a:t>
            </a:r>
            <a:r>
              <a:rPr lang="en-US" sz="2400" dirty="0"/>
              <a:t> variables is a </a:t>
            </a:r>
            <a:r>
              <a:rPr lang="en-US" sz="2400" u="sng" dirty="0"/>
              <a:t>product term</a:t>
            </a:r>
            <a:r>
              <a:rPr lang="en-US" sz="2400" dirty="0"/>
              <a:t> that contains </a:t>
            </a:r>
            <a:r>
              <a:rPr lang="en-US" sz="2400" i="1" dirty="0"/>
              <a:t>n</a:t>
            </a:r>
            <a:r>
              <a:rPr lang="en-US" sz="2400" dirty="0"/>
              <a:t> literals from all the variables.</a:t>
            </a:r>
          </a:p>
          <a:p>
            <a:pPr marL="268288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800000"/>
                </a:solidFill>
              </a:rPr>
              <a:t>maxterm</a:t>
            </a:r>
            <a:r>
              <a:rPr lang="en-US" sz="2400" dirty="0"/>
              <a:t> of </a:t>
            </a:r>
            <a:r>
              <a:rPr lang="en-US" sz="2400" i="1" dirty="0"/>
              <a:t>n</a:t>
            </a:r>
            <a:r>
              <a:rPr lang="en-US" sz="2400" dirty="0"/>
              <a:t> variables is a </a:t>
            </a:r>
            <a:r>
              <a:rPr lang="en-US" sz="2400" u="sng" dirty="0"/>
              <a:t>sum term</a:t>
            </a:r>
            <a:r>
              <a:rPr lang="en-US" sz="2400" dirty="0"/>
              <a:t> that contains </a:t>
            </a:r>
            <a:r>
              <a:rPr lang="en-US" sz="2400" i="1" dirty="0"/>
              <a:t>n</a:t>
            </a:r>
            <a:r>
              <a:rPr lang="en-US" sz="2400" dirty="0"/>
              <a:t> literals from all the variables.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D1184B-7732-4872-B007-17909959CE0E}"/>
              </a:ext>
            </a:extLst>
          </p:cNvPr>
          <p:cNvSpPr txBox="1"/>
          <p:nvPr/>
        </p:nvSpPr>
        <p:spPr>
          <a:xfrm>
            <a:off x="545804" y="1813884"/>
            <a:ext cx="488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 On 2 variables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</a:t>
            </a:r>
          </a:p>
        </p:txBody>
      </p:sp>
      <p:sp>
        <p:nvSpPr>
          <p:cNvPr id="113" name="Rectangle 3">
            <a:extLst>
              <a:ext uri="{FF2B5EF4-FFF2-40B4-BE49-F238E27FC236}">
                <a16:creationId xmlns:a16="http://schemas.microsoft.com/office/drawing/2014/main" id="{FB164417-4A89-401A-947F-33EF813A1930}"/>
              </a:ext>
            </a:extLst>
          </p:cNvPr>
          <p:cNvSpPr txBox="1">
            <a:spLocks noChangeArrowheads="1"/>
          </p:cNvSpPr>
          <p:nvPr/>
        </p:nvSpPr>
        <p:spPr>
          <a:xfrm>
            <a:off x="511248" y="5072753"/>
            <a:ext cx="11169504" cy="5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with </a:t>
            </a:r>
            <a:r>
              <a:rPr lang="en-US" sz="2800" i="1" dirty="0"/>
              <a:t>n</a:t>
            </a:r>
            <a:r>
              <a:rPr lang="en-US" sz="2800" dirty="0"/>
              <a:t> variables we have up to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minterms</a:t>
            </a:r>
            <a:r>
              <a:rPr lang="en-US" sz="2800" dirty="0"/>
              <a:t> and 2</a:t>
            </a:r>
            <a:r>
              <a:rPr lang="en-US" sz="2800" i="1" baseline="30000" dirty="0"/>
              <a:t>n</a:t>
            </a:r>
            <a:r>
              <a:rPr lang="en-US" sz="2800" dirty="0"/>
              <a:t> maxterms.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499FFA-4935-416A-90A5-A0C98A1144C6}"/>
              </a:ext>
            </a:extLst>
          </p:cNvPr>
          <p:cNvSpPr txBox="1"/>
          <p:nvPr/>
        </p:nvSpPr>
        <p:spPr>
          <a:xfrm>
            <a:off x="1989467" y="2457777"/>
            <a:ext cx="161497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minterms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D0A19B-E989-4964-A03E-8C1A882245A0}"/>
              </a:ext>
            </a:extLst>
          </p:cNvPr>
          <p:cNvSpPr txBox="1"/>
          <p:nvPr/>
        </p:nvSpPr>
        <p:spPr>
          <a:xfrm>
            <a:off x="8089446" y="2457777"/>
            <a:ext cx="161497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maxterms</a:t>
            </a:r>
            <a:endParaRPr lang="en-SG" sz="2400" dirty="0">
              <a:solidFill>
                <a:srgbClr val="C00000"/>
              </a:solidFill>
            </a:endParaRP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1AA76365-9D1E-418E-AD64-7BC01BD77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60773"/>
              </p:ext>
            </p:extLst>
          </p:nvPr>
        </p:nvGraphicFramePr>
        <p:xfrm>
          <a:off x="2180933" y="2986085"/>
          <a:ext cx="12320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39">
                  <a:extLst>
                    <a:ext uri="{9D8B030D-6E8A-4147-A177-3AD203B41FA5}">
                      <a16:colId xmlns:a16="http://schemas.microsoft.com/office/drawing/2014/main" val="1722235700"/>
                    </a:ext>
                  </a:extLst>
                </a:gridCol>
              </a:tblGrid>
              <a:tr h="1780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00CC"/>
                          </a:solidFill>
                        </a:rPr>
                        <a:t>x'∙y</a:t>
                      </a:r>
                      <a:r>
                        <a:rPr lang="en-US" sz="2400" dirty="0">
                          <a:solidFill>
                            <a:srgbClr val="0000CC"/>
                          </a:solidFill>
                        </a:rPr>
                        <a:t>'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0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00CC"/>
                          </a:solidFill>
                        </a:rPr>
                        <a:t>x'∙y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00CC"/>
                          </a:solidFill>
                        </a:rPr>
                        <a:t>x∙y</a:t>
                      </a:r>
                      <a:r>
                        <a:rPr lang="en-US" sz="2400" b="1" dirty="0">
                          <a:solidFill>
                            <a:srgbClr val="0000CC"/>
                          </a:solidFill>
                        </a:rPr>
                        <a:t>'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00CC"/>
                          </a:solidFill>
                        </a:rPr>
                        <a:t>x∙y</a:t>
                      </a:r>
                      <a:endParaRPr lang="en-SG" sz="2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937310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D3E614CC-ADEF-4E40-BA2D-077D9FA16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67651"/>
              </p:ext>
            </p:extLst>
          </p:nvPr>
        </p:nvGraphicFramePr>
        <p:xfrm>
          <a:off x="8280912" y="2980227"/>
          <a:ext cx="12320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39">
                  <a:extLst>
                    <a:ext uri="{9D8B030D-6E8A-4147-A177-3AD203B41FA5}">
                      <a16:colId xmlns:a16="http://schemas.microsoft.com/office/drawing/2014/main" val="1722235700"/>
                    </a:ext>
                  </a:extLst>
                </a:gridCol>
              </a:tblGrid>
              <a:tr h="1780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00CC"/>
                          </a:solidFill>
                        </a:rPr>
                        <a:t>x+y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0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00CC"/>
                          </a:solidFill>
                        </a:rPr>
                        <a:t>x+y</a:t>
                      </a:r>
                      <a:r>
                        <a:rPr lang="en-US" sz="2400" b="1" dirty="0">
                          <a:solidFill>
                            <a:srgbClr val="0000CC"/>
                          </a:solidFill>
                        </a:rPr>
                        <a:t>’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00CC"/>
                          </a:solidFill>
                        </a:rPr>
                        <a:t>x’+y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00CC"/>
                          </a:solidFill>
                        </a:rPr>
                        <a:t>x’+y</a:t>
                      </a:r>
                      <a:r>
                        <a:rPr lang="en-US" sz="2400" b="1" dirty="0">
                          <a:solidFill>
                            <a:srgbClr val="0000CC"/>
                          </a:solidFill>
                        </a:rPr>
                        <a:t>’</a:t>
                      </a:r>
                      <a:endParaRPr lang="en-SG" sz="2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937310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6FEE9C9F-97D5-402C-B4CF-76AF713E7D2D}"/>
              </a:ext>
            </a:extLst>
          </p:cNvPr>
          <p:cNvSpPr txBox="1"/>
          <p:nvPr/>
        </p:nvSpPr>
        <p:spPr>
          <a:xfrm>
            <a:off x="4742120" y="2457776"/>
            <a:ext cx="21976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Function F(</a:t>
            </a:r>
            <a:r>
              <a:rPr lang="en-US" sz="2400" dirty="0" err="1">
                <a:solidFill>
                  <a:srgbClr val="C00000"/>
                </a:solidFill>
              </a:rPr>
              <a:t>x,y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SG" sz="2400" dirty="0">
              <a:solidFill>
                <a:srgbClr val="C00000"/>
              </a:solidFill>
            </a:endParaRP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AB1346D2-C248-49DC-89A0-AB4CEB35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85649"/>
              </p:ext>
            </p:extLst>
          </p:nvPr>
        </p:nvGraphicFramePr>
        <p:xfrm>
          <a:off x="3412971" y="2980227"/>
          <a:ext cx="964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01">
                  <a:extLst>
                    <a:ext uri="{9D8B030D-6E8A-4147-A177-3AD203B41FA5}">
                      <a16:colId xmlns:a16="http://schemas.microsoft.com/office/drawing/2014/main" val="1722235700"/>
                    </a:ext>
                  </a:extLst>
                </a:gridCol>
              </a:tblGrid>
              <a:tr h="1780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= m0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0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</a:rPr>
                        <a:t>= m1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</a:rPr>
                        <a:t>= m2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6600"/>
                          </a:solidFill>
                        </a:rPr>
                        <a:t>= m3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937310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AA8DFB12-D74D-42CD-AA1F-43249F018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14477"/>
              </p:ext>
            </p:extLst>
          </p:nvPr>
        </p:nvGraphicFramePr>
        <p:xfrm>
          <a:off x="7316811" y="2980227"/>
          <a:ext cx="964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01">
                  <a:extLst>
                    <a:ext uri="{9D8B030D-6E8A-4147-A177-3AD203B41FA5}">
                      <a16:colId xmlns:a16="http://schemas.microsoft.com/office/drawing/2014/main" val="1722235700"/>
                    </a:ext>
                  </a:extLst>
                </a:gridCol>
              </a:tblGrid>
              <a:tr h="1780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M0 =</a:t>
                      </a:r>
                      <a:endParaRPr lang="en-SG" sz="2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0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</a:rPr>
                        <a:t>M1 =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</a:rPr>
                        <a:t>M2 =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6600"/>
                          </a:solidFill>
                        </a:rPr>
                        <a:t>M3 =</a:t>
                      </a:r>
                      <a:endParaRPr lang="en-SG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937310"/>
                  </a:ext>
                </a:extLst>
              </a:tr>
            </a:tbl>
          </a:graphicData>
        </a:graphic>
      </p:graphicFrame>
      <p:sp>
        <p:nvSpPr>
          <p:cNvPr id="121" name="Rectangle 3">
            <a:extLst>
              <a:ext uri="{FF2B5EF4-FFF2-40B4-BE49-F238E27FC236}">
                <a16:creationId xmlns:a16="http://schemas.microsoft.com/office/drawing/2014/main" id="{075EE2A9-94C0-4F34-8CE7-440CC2CA5B69}"/>
              </a:ext>
            </a:extLst>
          </p:cNvPr>
          <p:cNvSpPr txBox="1">
            <a:spLocks noChangeArrowheads="1"/>
          </p:cNvSpPr>
          <p:nvPr/>
        </p:nvSpPr>
        <p:spPr>
          <a:xfrm>
            <a:off x="511248" y="5544297"/>
            <a:ext cx="11169504" cy="5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Note that mx and Mx are complement of each other (</a:t>
            </a:r>
            <a:r>
              <a:rPr lang="en-US" sz="2800" dirty="0" err="1"/>
              <a:t>eg</a:t>
            </a:r>
            <a:r>
              <a:rPr lang="en-US" sz="2800" dirty="0"/>
              <a:t>: m2 = M2’)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14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009272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95" grpId="0"/>
      <p:bldP spid="113" grpId="0"/>
      <p:bldP spid="114" grpId="0" animBg="1"/>
      <p:bldP spid="115" grpId="0" animBg="1"/>
      <p:bldP spid="118" grpId="0" animBg="1"/>
      <p:bldP spid="1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3374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1F6BE-E57D-4EF6-9FF4-A2A7AED2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6" y="167890"/>
            <a:ext cx="1916814" cy="1576734"/>
          </a:xfrm>
          <a:prstGeom prst="rect">
            <a:avLst/>
          </a:prstGeom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66A41578-F9A4-43E1-9619-3FCF523EEFA3}"/>
              </a:ext>
            </a:extLst>
          </p:cNvPr>
          <p:cNvSpPr txBox="1">
            <a:spLocks noChangeArrowheads="1"/>
          </p:cNvSpPr>
          <p:nvPr/>
        </p:nvSpPr>
        <p:spPr>
          <a:xfrm>
            <a:off x="593781" y="703747"/>
            <a:ext cx="8730971" cy="156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Ability to convert </a:t>
            </a:r>
            <a:r>
              <a:rPr lang="en-US" sz="2200" dirty="0" err="1"/>
              <a:t>minterms</a:t>
            </a:r>
            <a:r>
              <a:rPr lang="en-US" sz="2200" dirty="0"/>
              <a:t> and </a:t>
            </a:r>
            <a:r>
              <a:rPr lang="en-US" sz="2200" dirty="0" err="1"/>
              <a:t>maxterms</a:t>
            </a:r>
            <a:r>
              <a:rPr lang="en-US" sz="2200" dirty="0"/>
              <a:t> from its Boolean expression to its notation (and vice versa) is important.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Test yourself with the following quiz, assuming that you are given a Boolean function F on 4 variables A, B, C, D, i.e. </a:t>
            </a:r>
            <a:r>
              <a:rPr lang="en-US" sz="2200" dirty="0">
                <a:solidFill>
                  <a:srgbClr val="C00000"/>
                </a:solidFill>
              </a:rPr>
              <a:t>F(A,B,C,D)</a:t>
            </a:r>
            <a:r>
              <a:rPr lang="en-US" sz="2200" dirty="0"/>
              <a:t>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7CA64D0-7D5C-436B-B262-EAE327B08D21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4359350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 err="1">
                <a:solidFill>
                  <a:srgbClr val="0000FF"/>
                </a:solidFill>
              </a:rPr>
              <a:t>Minterms</a:t>
            </a:r>
            <a:r>
              <a:rPr lang="en-US" sz="3200" dirty="0">
                <a:solidFill>
                  <a:srgbClr val="0000FF"/>
                </a:solidFill>
              </a:rPr>
              <a:t> and Maxterms</a:t>
            </a:r>
          </a:p>
        </p:txBody>
      </p:sp>
      <p:graphicFrame>
        <p:nvGraphicFramePr>
          <p:cNvPr id="39" name="Group 48">
            <a:extLst>
              <a:ext uri="{FF2B5EF4-FFF2-40B4-BE49-F238E27FC236}">
                <a16:creationId xmlns:a16="http://schemas.microsoft.com/office/drawing/2014/main" id="{BB121071-7AA5-44E5-B85B-FBE83C86E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454733"/>
              </p:ext>
            </p:extLst>
          </p:nvPr>
        </p:nvGraphicFramePr>
        <p:xfrm>
          <a:off x="1541721" y="2506905"/>
          <a:ext cx="3947271" cy="3260091"/>
        </p:xfrm>
        <a:graphic>
          <a:graphicData uri="http://schemas.openxmlformats.org/drawingml/2006/table">
            <a:tbl>
              <a:tblPr/>
              <a:tblGrid>
                <a:gridCol w="602162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76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A'∙B'∙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C∙D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8061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A∙B∙C∙D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'∙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C'∙D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777119"/>
                  </a:ext>
                </a:extLst>
              </a:tr>
            </a:tbl>
          </a:graphicData>
        </a:graphic>
      </p:graphicFrame>
      <p:graphicFrame>
        <p:nvGraphicFramePr>
          <p:cNvPr id="40" name="Group 48">
            <a:extLst>
              <a:ext uri="{FF2B5EF4-FFF2-40B4-BE49-F238E27FC236}">
                <a16:creationId xmlns:a16="http://schemas.microsoft.com/office/drawing/2014/main" id="{37F8EDF6-BA75-40BE-A45E-08757C03F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788406"/>
              </p:ext>
            </p:extLst>
          </p:nvPr>
        </p:nvGraphicFramePr>
        <p:xfrm>
          <a:off x="6064966" y="2490899"/>
          <a:ext cx="3919005" cy="3260091"/>
        </p:xfrm>
        <a:graphic>
          <a:graphicData uri="http://schemas.openxmlformats.org/drawingml/2006/table">
            <a:tbl>
              <a:tblPr/>
              <a:tblGrid>
                <a:gridCol w="633409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88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Numbernotation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20339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A'+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B+C+D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439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C55B40E-A0E2-4275-BE02-1C9679B01277}"/>
              </a:ext>
            </a:extLst>
          </p:cNvPr>
          <p:cNvSpPr txBox="1"/>
          <p:nvPr/>
        </p:nvSpPr>
        <p:spPr>
          <a:xfrm>
            <a:off x="2208029" y="3756360"/>
            <a:ext cx="174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B'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</a:t>
            </a:r>
            <a:endParaRPr lang="en-SG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EFDB47-F5A8-4B93-B055-D46CF79B455B}"/>
              </a:ext>
            </a:extLst>
          </p:cNvPr>
          <p:cNvSpPr txBox="1"/>
          <p:nvPr/>
        </p:nvSpPr>
        <p:spPr>
          <a:xfrm>
            <a:off x="2208029" y="4270565"/>
            <a:ext cx="174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B'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G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892275-E705-4D81-A641-592593AE98D4}"/>
              </a:ext>
            </a:extLst>
          </p:cNvPr>
          <p:cNvSpPr txBox="1"/>
          <p:nvPr/>
        </p:nvSpPr>
        <p:spPr>
          <a:xfrm>
            <a:off x="4231959" y="4732230"/>
            <a:ext cx="95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m14</a:t>
            </a:r>
            <a:endParaRPr lang="en-SG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02EE92-7AB8-46A5-9CFD-796DEE807262}"/>
              </a:ext>
            </a:extLst>
          </p:cNvPr>
          <p:cNvSpPr txBox="1"/>
          <p:nvPr/>
        </p:nvSpPr>
        <p:spPr>
          <a:xfrm>
            <a:off x="4231959" y="5246435"/>
            <a:ext cx="95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m9</a:t>
            </a:r>
            <a:endParaRPr lang="en-SG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D885CD-1D59-4B4A-A6F4-9D4CA1024363}"/>
              </a:ext>
            </a:extLst>
          </p:cNvPr>
          <p:cNvSpPr txBox="1"/>
          <p:nvPr/>
        </p:nvSpPr>
        <p:spPr>
          <a:xfrm>
            <a:off x="6693786" y="3755519"/>
            <a:ext cx="191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A'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B'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</a:t>
            </a:r>
            <a:endParaRPr lang="en-SG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969B3D-F432-4187-B289-4C6DF2E0A2AA}"/>
              </a:ext>
            </a:extLst>
          </p:cNvPr>
          <p:cNvSpPr txBox="1"/>
          <p:nvPr/>
        </p:nvSpPr>
        <p:spPr>
          <a:xfrm>
            <a:off x="6693786" y="4270564"/>
            <a:ext cx="191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G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AD2FB-53F6-43F3-AFC3-1FFB134589F1}"/>
              </a:ext>
            </a:extLst>
          </p:cNvPr>
          <p:cNvSpPr txBox="1"/>
          <p:nvPr/>
        </p:nvSpPr>
        <p:spPr>
          <a:xfrm>
            <a:off x="8716197" y="4784598"/>
            <a:ext cx="110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endParaRPr lang="en-SG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4A272D-03FF-49D8-BC3B-5758D0122F0A}"/>
              </a:ext>
            </a:extLst>
          </p:cNvPr>
          <p:cNvSpPr txBox="1"/>
          <p:nvPr/>
        </p:nvSpPr>
        <p:spPr>
          <a:xfrm>
            <a:off x="8716196" y="5246263"/>
            <a:ext cx="110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M9</a:t>
            </a:r>
            <a:endParaRPr lang="en-SG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15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441944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11100392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Sum-of-</a:t>
            </a:r>
            <a:r>
              <a:rPr lang="en-US" sz="3200" dirty="0" err="1">
                <a:solidFill>
                  <a:srgbClr val="0000FF"/>
                </a:solidFill>
              </a:rPr>
              <a:t>minterms</a:t>
            </a:r>
            <a:r>
              <a:rPr lang="en-US" sz="3200" dirty="0">
                <a:solidFill>
                  <a:srgbClr val="0000FF"/>
                </a:solidFill>
              </a:rPr>
              <a:t> and Product-of-maxterms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4F9819-8032-4632-B442-62ABCA053D9E}"/>
              </a:ext>
            </a:extLst>
          </p:cNvPr>
          <p:cNvSpPr txBox="1"/>
          <p:nvPr/>
        </p:nvSpPr>
        <p:spPr>
          <a:xfrm>
            <a:off x="535171" y="826916"/>
            <a:ext cx="112208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Canonical/normal form: </a:t>
            </a:r>
            <a:r>
              <a:rPr lang="en-US" sz="2400" dirty="0"/>
              <a:t>a unique form of representation.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expression =</a:t>
            </a:r>
            <a:r>
              <a:rPr lang="en-US" sz="2400" dirty="0">
                <a:solidFill>
                  <a:srgbClr val="800000"/>
                </a:solidFill>
              </a:rPr>
              <a:t> Canonical sum-of-products </a:t>
            </a:r>
            <a:r>
              <a:rPr lang="en-US" sz="2400" dirty="0"/>
              <a:t>expression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Product-of-maxterms </a:t>
            </a:r>
            <a:r>
              <a:rPr lang="en-US" sz="2400" dirty="0"/>
              <a:t>expression =</a:t>
            </a:r>
            <a:r>
              <a:rPr lang="en-US" sz="2400" dirty="0">
                <a:solidFill>
                  <a:srgbClr val="800000"/>
                </a:solidFill>
              </a:rPr>
              <a:t> Canonical product-of-sums </a:t>
            </a:r>
            <a:r>
              <a:rPr lang="en-US" sz="2400" dirty="0"/>
              <a:t>expression </a:t>
            </a:r>
          </a:p>
        </p:txBody>
      </p:sp>
      <p:graphicFrame>
        <p:nvGraphicFramePr>
          <p:cNvPr id="18" name="Group 157">
            <a:extLst>
              <a:ext uri="{FF2B5EF4-FFF2-40B4-BE49-F238E27FC236}">
                <a16:creationId xmlns:a16="http://schemas.microsoft.com/office/drawing/2014/main" id="{83C906EC-75C8-4C0C-9905-7EE3C58CD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76519"/>
              </p:ext>
            </p:extLst>
          </p:nvPr>
        </p:nvGraphicFramePr>
        <p:xfrm>
          <a:off x="5383877" y="2393056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 Box 161">
            <a:extLst>
              <a:ext uri="{FF2B5EF4-FFF2-40B4-BE49-F238E27FC236}">
                <a16:creationId xmlns:a16="http://schemas.microsoft.com/office/drawing/2014/main" id="{903F6BAE-F204-4B2B-9360-2680006F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54" y="3813112"/>
            <a:ext cx="51317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F2 = </a:t>
            </a:r>
            <a:r>
              <a:rPr lang="en-US" sz="2400" dirty="0" err="1">
                <a:solidFill>
                  <a:srgbClr val="0000FF"/>
                </a:solidFill>
              </a:rPr>
              <a:t>x'∙y'∙z</a:t>
            </a:r>
            <a:r>
              <a:rPr lang="en-US" sz="2400" dirty="0">
                <a:solidFill>
                  <a:srgbClr val="0000FF"/>
                </a:solidFill>
              </a:rPr>
              <a:t> + </a:t>
            </a:r>
            <a:r>
              <a:rPr lang="en-US" sz="2400" dirty="0" err="1">
                <a:solidFill>
                  <a:srgbClr val="0000FF"/>
                </a:solidFill>
              </a:rPr>
              <a:t>x∙y</a:t>
            </a:r>
            <a:r>
              <a:rPr lang="en-US" sz="2400" dirty="0">
                <a:solidFill>
                  <a:srgbClr val="0000FF"/>
                </a:solidFill>
              </a:rPr>
              <a:t>'∙z' + </a:t>
            </a:r>
            <a:r>
              <a:rPr lang="en-US" sz="2400" dirty="0" err="1">
                <a:solidFill>
                  <a:srgbClr val="0000FF"/>
                </a:solidFill>
              </a:rPr>
              <a:t>x∙y</a:t>
            </a:r>
            <a:r>
              <a:rPr lang="en-US" sz="2400" dirty="0">
                <a:solidFill>
                  <a:srgbClr val="0000FF"/>
                </a:solidFill>
              </a:rPr>
              <a:t>'∙z + </a:t>
            </a:r>
            <a:r>
              <a:rPr lang="en-US" sz="2400" dirty="0" err="1">
                <a:solidFill>
                  <a:srgbClr val="0000FF"/>
                </a:solidFill>
              </a:rPr>
              <a:t>x∙y∙z</a:t>
            </a:r>
            <a:r>
              <a:rPr lang="en-US" sz="2400" dirty="0">
                <a:solidFill>
                  <a:srgbClr val="0000FF"/>
                </a:solidFill>
              </a:rPr>
              <a:t>' + </a:t>
            </a:r>
            <a:r>
              <a:rPr lang="en-US" sz="2400" dirty="0" err="1">
                <a:solidFill>
                  <a:srgbClr val="0000FF"/>
                </a:solidFill>
              </a:rPr>
              <a:t>x∙y∙z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     = m1 + m4 + m5 + m6 + m7 </a:t>
            </a:r>
          </a:p>
          <a:p>
            <a:pPr>
              <a:tabLst>
                <a:tab pos="361950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	= </a:t>
            </a:r>
            <a:r>
              <a:rPr lang="en-US" sz="2400" dirty="0" err="1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en-US" sz="2400" dirty="0" err="1">
                <a:solidFill>
                  <a:srgbClr val="0000FF"/>
                </a:solidFill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(1,4,5,6,7)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en-US" sz="2400" dirty="0" err="1">
                <a:solidFill>
                  <a:srgbClr val="0000FF"/>
                </a:solidFill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(1,4 – 7)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32B40C-9A1B-4ADC-9536-745CADD20950}"/>
              </a:ext>
            </a:extLst>
          </p:cNvPr>
          <p:cNvGrpSpPr/>
          <p:nvPr/>
        </p:nvGrpSpPr>
        <p:grpSpPr>
          <a:xfrm>
            <a:off x="7517477" y="3155059"/>
            <a:ext cx="304800" cy="2514600"/>
            <a:chOff x="8428074" y="2985327"/>
            <a:chExt cx="304800" cy="2514600"/>
          </a:xfrm>
        </p:grpSpPr>
        <p:sp>
          <p:nvSpPr>
            <p:cNvPr id="21" name="Oval 167">
              <a:extLst>
                <a:ext uri="{FF2B5EF4-FFF2-40B4-BE49-F238E27FC236}">
                  <a16:creationId xmlns:a16="http://schemas.microsoft.com/office/drawing/2014/main" id="{1F28F56F-F679-473E-BD5E-BACC31C90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074" y="2985327"/>
              <a:ext cx="304800" cy="3048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" name="Oval 168">
              <a:extLst>
                <a:ext uri="{FF2B5EF4-FFF2-40B4-BE49-F238E27FC236}">
                  <a16:creationId xmlns:a16="http://schemas.microsoft.com/office/drawing/2014/main" id="{EEFE13F4-22B9-4DBF-94F6-11A55FE9A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074" y="4052127"/>
              <a:ext cx="304800" cy="3048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3" name="Oval 169">
              <a:extLst>
                <a:ext uri="{FF2B5EF4-FFF2-40B4-BE49-F238E27FC236}">
                  <a16:creationId xmlns:a16="http://schemas.microsoft.com/office/drawing/2014/main" id="{C767CBC7-B607-4EF3-8E5A-62288E28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074" y="4433127"/>
              <a:ext cx="304800" cy="3048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4" name="Oval 170">
              <a:extLst>
                <a:ext uri="{FF2B5EF4-FFF2-40B4-BE49-F238E27FC236}">
                  <a16:creationId xmlns:a16="http://schemas.microsoft.com/office/drawing/2014/main" id="{37A3552C-A040-446C-8F48-CD478BA3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074" y="4814127"/>
              <a:ext cx="304800" cy="3048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5" name="Oval 171">
              <a:extLst>
                <a:ext uri="{FF2B5EF4-FFF2-40B4-BE49-F238E27FC236}">
                  <a16:creationId xmlns:a16="http://schemas.microsoft.com/office/drawing/2014/main" id="{7D288095-9246-4E21-BCF8-1C31EDE4A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074" y="5195127"/>
              <a:ext cx="304800" cy="3048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7" name="Text Box 160">
            <a:extLst>
              <a:ext uri="{FF2B5EF4-FFF2-40B4-BE49-F238E27FC236}">
                <a16:creationId xmlns:a16="http://schemas.microsoft.com/office/drawing/2014/main" id="{8957D7F9-EB98-4EFF-B281-C853F5422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864" y="3262116"/>
            <a:ext cx="216372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F1 = </a:t>
            </a:r>
            <a:r>
              <a:rPr lang="en-US" sz="2400" dirty="0" err="1">
                <a:solidFill>
                  <a:srgbClr val="C00000"/>
                </a:solidFill>
              </a:rPr>
              <a:t>x∙y∙z</a:t>
            </a:r>
            <a:r>
              <a:rPr lang="en-US" sz="2400" dirty="0">
                <a:solidFill>
                  <a:srgbClr val="C00000"/>
                </a:solidFill>
              </a:rPr>
              <a:t>' = m6</a:t>
            </a:r>
          </a:p>
        </p:txBody>
      </p:sp>
      <p:sp>
        <p:nvSpPr>
          <p:cNvPr id="28" name="Oval 164">
            <a:extLst>
              <a:ext uri="{FF2B5EF4-FFF2-40B4-BE49-F238E27FC236}">
                <a16:creationId xmlns:a16="http://schemas.microsoft.com/office/drawing/2014/main" id="{CE2AF7FE-E259-4A6C-81D7-C4937C1A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954" y="4983800"/>
            <a:ext cx="304800" cy="3048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5574DF-638A-4AEB-8E36-56F0F9CADF00}"/>
              </a:ext>
            </a:extLst>
          </p:cNvPr>
          <p:cNvCxnSpPr>
            <a:cxnSpLocks/>
          </p:cNvCxnSpPr>
          <p:nvPr/>
        </p:nvCxnSpPr>
        <p:spPr>
          <a:xfrm flipH="1" flipV="1">
            <a:off x="4738577" y="3569644"/>
            <a:ext cx="2359690" cy="14251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F57FDB-C46B-41F8-B944-A617DB21E0C5}"/>
              </a:ext>
            </a:extLst>
          </p:cNvPr>
          <p:cNvGrpSpPr/>
          <p:nvPr/>
        </p:nvGrpSpPr>
        <p:grpSpPr>
          <a:xfrm>
            <a:off x="8022525" y="3143170"/>
            <a:ext cx="315433" cy="1808141"/>
            <a:chOff x="8417441" y="3310786"/>
            <a:chExt cx="315433" cy="1808141"/>
          </a:xfrm>
        </p:grpSpPr>
        <p:sp>
          <p:nvSpPr>
            <p:cNvPr id="33" name="Oval 167">
              <a:extLst>
                <a:ext uri="{FF2B5EF4-FFF2-40B4-BE49-F238E27FC236}">
                  <a16:creationId xmlns:a16="http://schemas.microsoft.com/office/drawing/2014/main" id="{A421531A-7ACF-411D-84C8-C48B692C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7441" y="3310786"/>
              <a:ext cx="304800" cy="3048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34" name="Oval 168">
              <a:extLst>
                <a:ext uri="{FF2B5EF4-FFF2-40B4-BE49-F238E27FC236}">
                  <a16:creationId xmlns:a16="http://schemas.microsoft.com/office/drawing/2014/main" id="{A979FC71-0EE6-42CD-9A94-343BC7B29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074" y="4052127"/>
              <a:ext cx="304800" cy="3048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" name="Oval 169">
              <a:extLst>
                <a:ext uri="{FF2B5EF4-FFF2-40B4-BE49-F238E27FC236}">
                  <a16:creationId xmlns:a16="http://schemas.microsoft.com/office/drawing/2014/main" id="{98E8D3B3-236B-42E3-A110-C101A867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074" y="4433127"/>
              <a:ext cx="304800" cy="3048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" name="Oval 170">
              <a:extLst>
                <a:ext uri="{FF2B5EF4-FFF2-40B4-BE49-F238E27FC236}">
                  <a16:creationId xmlns:a16="http://schemas.microsoft.com/office/drawing/2014/main" id="{FA90414D-BE21-4FA8-A3CE-F684099A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074" y="4814127"/>
              <a:ext cx="304800" cy="3048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8" name="Text Box 163">
            <a:extLst>
              <a:ext uri="{FF2B5EF4-FFF2-40B4-BE49-F238E27FC236}">
                <a16:creationId xmlns:a16="http://schemas.microsoft.com/office/drawing/2014/main" id="{11C01FBC-4B9B-49EC-BD1E-DD99FC40D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877" y="4169036"/>
            <a:ext cx="361938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F3 = </a:t>
            </a:r>
            <a:r>
              <a:rPr lang="en-US" sz="2000" dirty="0" err="1">
                <a:solidFill>
                  <a:srgbClr val="006600"/>
                </a:solidFill>
              </a:rPr>
              <a:t>x'∙y'∙z</a:t>
            </a:r>
            <a:r>
              <a:rPr lang="en-US" sz="2000" dirty="0">
                <a:solidFill>
                  <a:srgbClr val="006600"/>
                </a:solidFill>
              </a:rPr>
              <a:t> + x'∙</a:t>
            </a:r>
            <a:r>
              <a:rPr lang="en-US" sz="2000" dirty="0" err="1">
                <a:solidFill>
                  <a:srgbClr val="006600"/>
                </a:solidFill>
              </a:rPr>
              <a:t>y∙z</a:t>
            </a:r>
            <a:r>
              <a:rPr lang="en-US" sz="2000" dirty="0">
                <a:solidFill>
                  <a:srgbClr val="006600"/>
                </a:solidFill>
              </a:rPr>
              <a:t>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'∙z'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m1 + m3 + m4 + m5 </a:t>
            </a:r>
          </a:p>
          <a:p>
            <a:pPr>
              <a:tabLst>
                <a:tab pos="265113" algn="l"/>
              </a:tabLst>
            </a:pPr>
            <a:r>
              <a:rPr lang="en-US" sz="2000" dirty="0">
                <a:solidFill>
                  <a:srgbClr val="006600"/>
                </a:solidFill>
              </a:rPr>
              <a:t>	= </a:t>
            </a:r>
            <a:r>
              <a:rPr lang="en-US" sz="2000" dirty="0" err="1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 err="1">
                <a:solidFill>
                  <a:srgbClr val="006600"/>
                </a:solidFill>
              </a:rPr>
              <a:t>m</a:t>
            </a:r>
            <a:r>
              <a:rPr lang="en-US" sz="2000" dirty="0">
                <a:solidFill>
                  <a:srgbClr val="006600"/>
                </a:solidFill>
              </a:rPr>
              <a:t>(1,3,4,5)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 err="1">
                <a:solidFill>
                  <a:srgbClr val="006600"/>
                </a:solidFill>
              </a:rPr>
              <a:t>m</a:t>
            </a:r>
            <a:r>
              <a:rPr lang="en-US" sz="2000" dirty="0">
                <a:solidFill>
                  <a:srgbClr val="006600"/>
                </a:solidFill>
              </a:rPr>
              <a:t>(1,3 –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36DC5-9C32-470E-871B-D73457A90473}"/>
              </a:ext>
            </a:extLst>
          </p:cNvPr>
          <p:cNvSpPr txBox="1"/>
          <p:nvPr/>
        </p:nvSpPr>
        <p:spPr>
          <a:xfrm>
            <a:off x="1926032" y="2180248"/>
            <a:ext cx="284808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Sum-of-</a:t>
            </a:r>
            <a:r>
              <a:rPr lang="en-US" sz="2400" dirty="0" err="1"/>
              <a:t>minterms</a:t>
            </a:r>
            <a:r>
              <a:rPr lang="en-US" sz="2400" dirty="0"/>
              <a:t>:</a:t>
            </a:r>
          </a:p>
          <a:p>
            <a:r>
              <a:rPr lang="en-US" sz="2000" dirty="0"/>
              <a:t>Pick </a:t>
            </a:r>
            <a:r>
              <a:rPr lang="en-US" sz="2000" dirty="0" err="1"/>
              <a:t>minterms</a:t>
            </a:r>
            <a:r>
              <a:rPr lang="en-US" sz="2000" dirty="0"/>
              <a:t> where the function values are 1.</a:t>
            </a:r>
            <a:endParaRPr lang="en-SG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032D9D-7EE1-4BFC-BD0C-AAAABC3B4793}"/>
              </a:ext>
            </a:extLst>
          </p:cNvPr>
          <p:cNvSpPr/>
          <p:nvPr/>
        </p:nvSpPr>
        <p:spPr>
          <a:xfrm>
            <a:off x="1201480" y="1297172"/>
            <a:ext cx="3707348" cy="3688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16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030490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0" grpId="0"/>
      <p:bldP spid="27" grpId="0"/>
      <p:bldP spid="28" grpId="0" animBg="1"/>
      <p:bldP spid="38" grpId="0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11100392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Sum-of-</a:t>
            </a:r>
            <a:r>
              <a:rPr lang="en-US" sz="3200" dirty="0" err="1">
                <a:solidFill>
                  <a:srgbClr val="0000FF"/>
                </a:solidFill>
              </a:rPr>
              <a:t>minterms</a:t>
            </a:r>
            <a:r>
              <a:rPr lang="en-US" sz="3200" dirty="0">
                <a:solidFill>
                  <a:srgbClr val="0000FF"/>
                </a:solidFill>
              </a:rPr>
              <a:t> and Product-of-maxterms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4F9819-8032-4632-B442-62ABCA053D9E}"/>
              </a:ext>
            </a:extLst>
          </p:cNvPr>
          <p:cNvSpPr txBox="1"/>
          <p:nvPr/>
        </p:nvSpPr>
        <p:spPr>
          <a:xfrm>
            <a:off x="535171" y="826916"/>
            <a:ext cx="112208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Canonical/normal form: </a:t>
            </a:r>
            <a:r>
              <a:rPr lang="en-US" sz="2400" dirty="0"/>
              <a:t>a unique form of representation.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expression =</a:t>
            </a:r>
            <a:r>
              <a:rPr lang="en-US" sz="2400" dirty="0">
                <a:solidFill>
                  <a:srgbClr val="800000"/>
                </a:solidFill>
              </a:rPr>
              <a:t> Canonical sum-of-products </a:t>
            </a:r>
            <a:r>
              <a:rPr lang="en-US" sz="2400" dirty="0"/>
              <a:t>expression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Product-of-maxterms </a:t>
            </a:r>
            <a:r>
              <a:rPr lang="en-US" sz="2400" dirty="0"/>
              <a:t>expression =</a:t>
            </a:r>
            <a:r>
              <a:rPr lang="en-US" sz="2400" dirty="0">
                <a:solidFill>
                  <a:srgbClr val="800000"/>
                </a:solidFill>
              </a:rPr>
              <a:t> Canonical product-of-sums </a:t>
            </a:r>
            <a:r>
              <a:rPr lang="en-US" sz="2400" dirty="0"/>
              <a:t>expression </a:t>
            </a:r>
          </a:p>
        </p:txBody>
      </p:sp>
      <p:graphicFrame>
        <p:nvGraphicFramePr>
          <p:cNvPr id="18" name="Group 157">
            <a:extLst>
              <a:ext uri="{FF2B5EF4-FFF2-40B4-BE49-F238E27FC236}">
                <a16:creationId xmlns:a16="http://schemas.microsoft.com/office/drawing/2014/main" id="{83C906EC-75C8-4C0C-9905-7EE3C58CD303}"/>
              </a:ext>
            </a:extLst>
          </p:cNvPr>
          <p:cNvGraphicFramePr>
            <a:graphicFrameLocks/>
          </p:cNvGraphicFramePr>
          <p:nvPr/>
        </p:nvGraphicFramePr>
        <p:xfrm>
          <a:off x="5383877" y="2393056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96F0E5-C14D-4147-9DA8-29508EB97AB3}"/>
              </a:ext>
            </a:extLst>
          </p:cNvPr>
          <p:cNvSpPr/>
          <p:nvPr/>
        </p:nvSpPr>
        <p:spPr>
          <a:xfrm>
            <a:off x="1201479" y="1721602"/>
            <a:ext cx="4182397" cy="340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 Box 83">
            <a:extLst>
              <a:ext uri="{FF2B5EF4-FFF2-40B4-BE49-F238E27FC236}">
                <a16:creationId xmlns:a16="http://schemas.microsoft.com/office/drawing/2014/main" id="{0CC3DEA6-F57B-471A-B63B-AE627A37C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777" y="3585797"/>
            <a:ext cx="369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CC"/>
                </a:solidFill>
              </a:rPr>
              <a:t>F2 = (</a:t>
            </a:r>
            <a:r>
              <a:rPr lang="en-US" sz="2000" dirty="0" err="1">
                <a:solidFill>
                  <a:srgbClr val="0000CC"/>
                </a:solidFill>
              </a:rPr>
              <a:t>x+y+z</a:t>
            </a:r>
            <a:r>
              <a:rPr lang="en-US" sz="2000" dirty="0">
                <a:solidFill>
                  <a:srgbClr val="0000CC"/>
                </a:solidFill>
              </a:rPr>
              <a:t>) ∙ (</a:t>
            </a:r>
            <a:r>
              <a:rPr lang="en-US" sz="2000" dirty="0" err="1">
                <a:solidFill>
                  <a:srgbClr val="0000CC"/>
                </a:solidFill>
              </a:rPr>
              <a:t>x+y</a:t>
            </a:r>
            <a:r>
              <a:rPr lang="en-US" sz="2000" dirty="0">
                <a:solidFill>
                  <a:srgbClr val="0000CC"/>
                </a:solidFill>
              </a:rPr>
              <a:t>'+z) ∙ (</a:t>
            </a:r>
            <a:r>
              <a:rPr lang="en-US" sz="2000" dirty="0" err="1">
                <a:solidFill>
                  <a:srgbClr val="0000CC"/>
                </a:solidFill>
              </a:rPr>
              <a:t>x+y</a:t>
            </a:r>
            <a:r>
              <a:rPr lang="en-US" sz="2000" dirty="0">
                <a:solidFill>
                  <a:srgbClr val="0000CC"/>
                </a:solidFill>
              </a:rPr>
              <a:t>'+z') </a:t>
            </a:r>
            <a:br>
              <a:rPr lang="en-US" sz="2000" dirty="0">
                <a:solidFill>
                  <a:srgbClr val="0000CC"/>
                </a:solidFill>
              </a:rPr>
            </a:br>
            <a:r>
              <a:rPr lang="en-US" sz="2000" dirty="0">
                <a:solidFill>
                  <a:srgbClr val="0000CC"/>
                </a:solidFill>
              </a:rPr>
              <a:t>     = M0 ∙ M2 ∙ M3 = </a:t>
            </a:r>
            <a:r>
              <a:rPr lang="en-US" sz="2000" dirty="0">
                <a:solidFill>
                  <a:srgbClr val="0000CC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0000CC"/>
                </a:solidFill>
              </a:rPr>
              <a:t>M(0,2,3)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B5C428-6C6D-4937-969B-295D7015080F}"/>
              </a:ext>
            </a:extLst>
          </p:cNvPr>
          <p:cNvGrpSpPr/>
          <p:nvPr/>
        </p:nvGrpSpPr>
        <p:grpSpPr>
          <a:xfrm>
            <a:off x="7504815" y="2777451"/>
            <a:ext cx="304800" cy="1410008"/>
            <a:chOff x="7504815" y="2777451"/>
            <a:chExt cx="304800" cy="1410008"/>
          </a:xfrm>
        </p:grpSpPr>
        <p:sp>
          <p:nvSpPr>
            <p:cNvPr id="31" name="Oval 84">
              <a:extLst>
                <a:ext uri="{FF2B5EF4-FFF2-40B4-BE49-F238E27FC236}">
                  <a16:creationId xmlns:a16="http://schemas.microsoft.com/office/drawing/2014/main" id="{E7ED183F-3B7F-459F-A063-C809CE74C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4815" y="2777451"/>
              <a:ext cx="304800" cy="304800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" name="Oval 85">
              <a:extLst>
                <a:ext uri="{FF2B5EF4-FFF2-40B4-BE49-F238E27FC236}">
                  <a16:creationId xmlns:a16="http://schemas.microsoft.com/office/drawing/2014/main" id="{AF2D8776-3820-46A1-8CBE-185EB4AFB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4815" y="3526169"/>
              <a:ext cx="304800" cy="304800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" name="Oval 86">
              <a:extLst>
                <a:ext uri="{FF2B5EF4-FFF2-40B4-BE49-F238E27FC236}">
                  <a16:creationId xmlns:a16="http://schemas.microsoft.com/office/drawing/2014/main" id="{3522155D-0500-4772-BCD0-0EFFC5041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4815" y="3882659"/>
              <a:ext cx="304800" cy="304800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CBDAD4-589D-4C31-B985-8E367B86497B}"/>
              </a:ext>
            </a:extLst>
          </p:cNvPr>
          <p:cNvGrpSpPr/>
          <p:nvPr/>
        </p:nvGrpSpPr>
        <p:grpSpPr>
          <a:xfrm>
            <a:off x="8004840" y="2789329"/>
            <a:ext cx="304800" cy="2866720"/>
            <a:chOff x="9677400" y="2542581"/>
            <a:chExt cx="304800" cy="2866720"/>
          </a:xfrm>
        </p:grpSpPr>
        <p:sp>
          <p:nvSpPr>
            <p:cNvPr id="41" name="Oval 84">
              <a:extLst>
                <a:ext uri="{FF2B5EF4-FFF2-40B4-BE49-F238E27FC236}">
                  <a16:creationId xmlns:a16="http://schemas.microsoft.com/office/drawing/2014/main" id="{F3176D87-E83A-4946-914B-24307E7A5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400" y="2542581"/>
              <a:ext cx="304800" cy="3048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2" name="Oval 85">
              <a:extLst>
                <a:ext uri="{FF2B5EF4-FFF2-40B4-BE49-F238E27FC236}">
                  <a16:creationId xmlns:a16="http://schemas.microsoft.com/office/drawing/2014/main" id="{B8F5E76D-6C22-43FE-8D99-CDA247EBA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400" y="3264648"/>
              <a:ext cx="304800" cy="3048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Oval 86">
              <a:extLst>
                <a:ext uri="{FF2B5EF4-FFF2-40B4-BE49-F238E27FC236}">
                  <a16:creationId xmlns:a16="http://schemas.microsoft.com/office/drawing/2014/main" id="{E355AA3A-9DE9-40F6-B5C2-8522A40D5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400" y="4744134"/>
              <a:ext cx="304800" cy="3048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4" name="Oval 85">
              <a:extLst>
                <a:ext uri="{FF2B5EF4-FFF2-40B4-BE49-F238E27FC236}">
                  <a16:creationId xmlns:a16="http://schemas.microsoft.com/office/drawing/2014/main" id="{0FB56CE1-9AC8-43E6-8972-22B922DFF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400" y="5104501"/>
              <a:ext cx="304800" cy="3048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5" name="Text Box 78">
            <a:extLst>
              <a:ext uri="{FF2B5EF4-FFF2-40B4-BE49-F238E27FC236}">
                <a16:creationId xmlns:a16="http://schemas.microsoft.com/office/drawing/2014/main" id="{55928348-4A63-4B43-92F6-68E8AD50D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96" y="4658290"/>
            <a:ext cx="469060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(</a:t>
            </a:r>
            <a:r>
              <a:rPr lang="en-US" sz="2000" dirty="0" err="1">
                <a:solidFill>
                  <a:srgbClr val="006600"/>
                </a:solidFill>
              </a:rPr>
              <a:t>x+y+z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x+y</a:t>
            </a:r>
            <a:r>
              <a:rPr lang="en-US" sz="2000" dirty="0">
                <a:solidFill>
                  <a:srgbClr val="006600"/>
                </a:solidFill>
              </a:rPr>
              <a:t>'+z)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')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M0 ∙ M2 ∙ M6 ∙ M7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006600"/>
                </a:solidFill>
              </a:rPr>
              <a:t>M(0,2,6,7)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D6B352-49F4-4393-938E-9F4C4E326837}"/>
              </a:ext>
            </a:extLst>
          </p:cNvPr>
          <p:cNvSpPr txBox="1"/>
          <p:nvPr/>
        </p:nvSpPr>
        <p:spPr>
          <a:xfrm>
            <a:off x="1726114" y="2180248"/>
            <a:ext cx="3048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Product-of-maxterms:</a:t>
            </a:r>
          </a:p>
          <a:p>
            <a:r>
              <a:rPr lang="en-US" sz="2000" dirty="0"/>
              <a:t>Pick maxterms where the function values are 0.</a:t>
            </a:r>
            <a:endParaRPr lang="en-SG" sz="2000" dirty="0"/>
          </a:p>
        </p:txBody>
      </p:sp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17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969122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  <p:bldP spid="45" grpId="0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11100392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Conversion between Sum-of-</a:t>
            </a:r>
            <a:r>
              <a:rPr lang="en-US" sz="3200" dirty="0" err="1">
                <a:solidFill>
                  <a:srgbClr val="0000FF"/>
                </a:solidFill>
              </a:rPr>
              <a:t>minterms</a:t>
            </a:r>
            <a:r>
              <a:rPr lang="en-US" sz="3200" dirty="0">
                <a:solidFill>
                  <a:srgbClr val="0000FF"/>
                </a:solidFill>
              </a:rPr>
              <a:t> and Product-of-maxterms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47DE79-119A-42FF-BB2C-84AE64643114}"/>
              </a:ext>
            </a:extLst>
          </p:cNvPr>
          <p:cNvSpPr txBox="1"/>
          <p:nvPr/>
        </p:nvSpPr>
        <p:spPr>
          <a:xfrm>
            <a:off x="535171" y="826917"/>
            <a:ext cx="213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Very easy!</a:t>
            </a:r>
          </a:p>
        </p:txBody>
      </p:sp>
      <p:graphicFrame>
        <p:nvGraphicFramePr>
          <p:cNvPr id="22" name="Group 90">
            <a:extLst>
              <a:ext uri="{FF2B5EF4-FFF2-40B4-BE49-F238E27FC236}">
                <a16:creationId xmlns:a16="http://schemas.microsoft.com/office/drawing/2014/main" id="{90AC9DAA-A5D0-4D84-A34A-CB226C553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774322"/>
              </p:ext>
            </p:extLst>
          </p:nvPr>
        </p:nvGraphicFramePr>
        <p:xfrm>
          <a:off x="2068624" y="2037080"/>
          <a:ext cx="2131828" cy="3291840"/>
        </p:xfrm>
        <a:graphic>
          <a:graphicData uri="http://schemas.openxmlformats.org/drawingml/2006/table">
            <a:tbl>
              <a:tblPr/>
              <a:tblGrid>
                <a:gridCol w="462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19A3787-071A-4B6C-AFB8-E98B369BA39B}"/>
              </a:ext>
            </a:extLst>
          </p:cNvPr>
          <p:cNvSpPr txBox="1"/>
          <p:nvPr/>
        </p:nvSpPr>
        <p:spPr>
          <a:xfrm>
            <a:off x="535170" y="1288583"/>
            <a:ext cx="652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Given F2(</a:t>
            </a:r>
            <a:r>
              <a:rPr lang="en-US" sz="2400" dirty="0" err="1"/>
              <a:t>x,y,z</a:t>
            </a:r>
            <a:r>
              <a:rPr lang="en-US" sz="2400" dirty="0"/>
              <a:t>) =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dirty="0" err="1"/>
              <a:t>m</a:t>
            </a:r>
            <a:r>
              <a:rPr lang="en-US" sz="2400" dirty="0"/>
              <a:t>(1,4,5,6,7) </a:t>
            </a:r>
            <a:endParaRPr lang="en-SG" sz="2400" dirty="0"/>
          </a:p>
        </p:txBody>
      </p:sp>
      <p:graphicFrame>
        <p:nvGraphicFramePr>
          <p:cNvPr id="24" name="Group 90">
            <a:extLst>
              <a:ext uri="{FF2B5EF4-FFF2-40B4-BE49-F238E27FC236}">
                <a16:creationId xmlns:a16="http://schemas.microsoft.com/office/drawing/2014/main" id="{1EBFA1F0-46A7-4EBA-B0B0-2EB692C50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052619"/>
              </p:ext>
            </p:extLst>
          </p:nvPr>
        </p:nvGraphicFramePr>
        <p:xfrm>
          <a:off x="4200452" y="2037080"/>
          <a:ext cx="805180" cy="3291840"/>
        </p:xfrm>
        <a:graphic>
          <a:graphicData uri="http://schemas.openxmlformats.org/drawingml/2006/table">
            <a:tbl>
              <a:tblPr/>
              <a:tblGrid>
                <a:gridCol w="805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32190-3989-4010-93C1-E8A1D975B0F3}"/>
              </a:ext>
            </a:extLst>
          </p:cNvPr>
          <p:cNvSpPr txBox="1"/>
          <p:nvPr/>
        </p:nvSpPr>
        <p:spPr>
          <a:xfrm>
            <a:off x="5824220" y="1854346"/>
            <a:ext cx="4521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Product-of-maxterms expression</a:t>
            </a:r>
            <a:endParaRPr lang="en-S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FAF68-A4FB-4E12-B933-B7DCBD43454A}"/>
              </a:ext>
            </a:extLst>
          </p:cNvPr>
          <p:cNvSpPr txBox="1"/>
          <p:nvPr/>
        </p:nvSpPr>
        <p:spPr>
          <a:xfrm>
            <a:off x="6672225" y="2294963"/>
            <a:ext cx="296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F2(</a:t>
            </a:r>
            <a:r>
              <a:rPr lang="en-US" sz="2400" dirty="0" err="1"/>
              <a:t>x,y,z</a:t>
            </a:r>
            <a:r>
              <a:rPr lang="en-US" sz="2400" dirty="0"/>
              <a:t>) =</a:t>
            </a:r>
            <a:r>
              <a:rPr lang="en-US" sz="2400" dirty="0">
                <a:latin typeface="Symbol" pitchFamily="18" charset="2"/>
              </a:rPr>
              <a:t> P</a:t>
            </a:r>
            <a:r>
              <a:rPr lang="en-US" sz="2400" dirty="0"/>
              <a:t>M(0,2,3)</a:t>
            </a:r>
          </a:p>
        </p:txBody>
      </p:sp>
      <p:sp>
        <p:nvSpPr>
          <p:cNvPr id="27" name="Rectangle 91">
            <a:extLst>
              <a:ext uri="{FF2B5EF4-FFF2-40B4-BE49-F238E27FC236}">
                <a16:creationId xmlns:a16="http://schemas.microsoft.com/office/drawing/2014/main" id="{11970A67-E0A6-4618-A140-E77365735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950" y="3794207"/>
            <a:ext cx="5042972" cy="22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F2' = m0 + m2 + m3</a:t>
            </a:r>
            <a:br>
              <a:rPr lang="en-US" sz="2400" dirty="0"/>
            </a:br>
            <a:r>
              <a:rPr lang="en-US" sz="2400" dirty="0"/>
              <a:t>Therefore,</a:t>
            </a:r>
            <a:br>
              <a:rPr lang="en-US" sz="2400" dirty="0"/>
            </a:br>
            <a:r>
              <a:rPr lang="en-US" sz="2400" dirty="0"/>
              <a:t>F2 = (m0 + m2 + m3)' </a:t>
            </a:r>
            <a:br>
              <a:rPr lang="en-US" sz="2400" dirty="0"/>
            </a:br>
            <a:r>
              <a:rPr lang="en-US" sz="2400" dirty="0"/>
              <a:t>     = m0' ∙ m2' ∙ m3' (by </a:t>
            </a:r>
            <a:r>
              <a:rPr lang="en-US" sz="2400" dirty="0" err="1"/>
              <a:t>DeMorgan’s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= M0 ∙ M2 ∙ M3   (as m</a:t>
            </a:r>
            <a:r>
              <a:rPr lang="en-US" sz="2400" i="1" dirty="0"/>
              <a:t>x</a:t>
            </a:r>
            <a:r>
              <a:rPr lang="en-US" sz="2400" dirty="0"/>
              <a:t>' = M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49FDC6-F924-41C9-8832-F51243E76FD8}"/>
              </a:ext>
            </a:extLst>
          </p:cNvPr>
          <p:cNvSpPr txBox="1"/>
          <p:nvPr/>
        </p:nvSpPr>
        <p:spPr>
          <a:xfrm>
            <a:off x="5730950" y="3228444"/>
            <a:ext cx="117785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Why?</a:t>
            </a:r>
            <a:endParaRPr lang="en-SG" sz="2400" dirty="0"/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18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19181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 build="p"/>
      <p:bldP spid="2" grpId="0" animBg="1"/>
      <p:bldP spid="6" grpId="0"/>
      <p:bldP spid="27" grpId="0" build="p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7942520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Boolean Algebra: Standard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CC9C4-94C0-411B-85BD-85EF686E64A6}"/>
                  </a:ext>
                </a:extLst>
              </p:cNvPr>
              <p:cNvSpPr txBox="1"/>
              <p:nvPr/>
            </p:nvSpPr>
            <p:spPr>
              <a:xfrm>
                <a:off x="637952" y="826916"/>
                <a:ext cx="8057992" cy="986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 numerical value can be written in different forms. </a:t>
                </a:r>
                <a:br>
                  <a:rPr lang="en-US" sz="2400" dirty="0"/>
                </a:br>
                <a:r>
                  <a:rPr lang="en-US" sz="2400" dirty="0" err="1"/>
                  <a:t>Eg</a:t>
                </a:r>
                <a:r>
                  <a:rPr lang="en-US" sz="2400" dirty="0"/>
                  <a:t>: 12.34 = 1.234 </a:t>
                </a:r>
                <a:r>
                  <a:rPr lang="en-US" sz="2400" dirty="0">
                    <a:sym typeface="Symbol" panose="05050102010706020507" pitchFamily="18" charset="2"/>
                  </a:rPr>
                  <a:t> 10 = 0.01234  10</a:t>
                </a:r>
                <a:r>
                  <a:rPr lang="en-US" sz="2400" baseline="30000" dirty="0">
                    <a:sym typeface="Symbol" panose="05050102010706020507" pitchFamily="18" charset="2"/>
                  </a:rPr>
                  <a:t>3</a:t>
                </a:r>
                <a:r>
                  <a:rPr lang="en-US" sz="2400" dirty="0">
                    <a:sym typeface="Symbol" panose="05050102010706020507" pitchFamily="18" charset="2"/>
                  </a:rPr>
                  <a:t> = 1234  10</a:t>
                </a:r>
                <a:r>
                  <a:rPr lang="en-US" sz="2400" baseline="30000" dirty="0">
                    <a:sym typeface="Symbol" panose="05050102010706020507" pitchFamily="18" charset="2"/>
                  </a:rPr>
                  <a:t>-2</a:t>
                </a:r>
                <a:r>
                  <a:rPr lang="en-US" sz="24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617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 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CC9C4-94C0-411B-85BD-85EF686E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52" y="826916"/>
                <a:ext cx="8057992" cy="986296"/>
              </a:xfrm>
              <a:prstGeom prst="rect">
                <a:avLst/>
              </a:prstGeom>
              <a:blipFill>
                <a:blip r:embed="rId2"/>
                <a:stretch>
                  <a:fillRect l="-1059" t="-4969" b="-62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882DD8-AD3B-47BC-9525-CC062B26AE78}"/>
              </a:ext>
            </a:extLst>
          </p:cNvPr>
          <p:cNvSpPr txBox="1"/>
          <p:nvPr/>
        </p:nvSpPr>
        <p:spPr>
          <a:xfrm>
            <a:off x="637952" y="1946878"/>
            <a:ext cx="8825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tabLst>
                <a:tab pos="808038" algn="l"/>
              </a:tabLst>
            </a:pPr>
            <a:r>
              <a:rPr lang="en-US" sz="2400" dirty="0"/>
              <a:t>Likewise, a Boolean expression can be written in different forms.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808038" algn="l"/>
              </a:tabLst>
            </a:pPr>
            <a:r>
              <a:rPr lang="en-US" sz="2400" dirty="0" err="1"/>
              <a:t>Eg</a:t>
            </a:r>
            <a:r>
              <a:rPr lang="en-US" sz="2400" dirty="0"/>
              <a:t>: A Boolean function F(A,B,C) is given as </a:t>
            </a:r>
            <a:r>
              <a:rPr lang="en-US" sz="2400" dirty="0">
                <a:solidFill>
                  <a:srgbClr val="006600"/>
                </a:solidFill>
              </a:rPr>
              <a:t>A</a:t>
            </a:r>
            <a:r>
              <a:rPr lang="en-US" sz="24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006600"/>
                </a:solidFill>
              </a:rPr>
              <a:t>B + A’</a:t>
            </a:r>
            <a:r>
              <a:rPr lang="en-US" sz="24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006600"/>
                </a:solidFill>
              </a:rPr>
              <a:t>C + A’</a:t>
            </a:r>
            <a:r>
              <a:rPr lang="en-US" sz="24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006600"/>
                </a:solidFill>
              </a:rPr>
              <a:t>B’ 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2062163" algn="l"/>
              </a:tabLst>
            </a:pPr>
            <a:r>
              <a:rPr lang="en-US" sz="2400" dirty="0"/>
              <a:t>Then F(A,B,C) =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 </a:t>
            </a:r>
            <a:br>
              <a:rPr lang="en-US" sz="2400" dirty="0"/>
            </a:br>
            <a:r>
              <a:rPr lang="en-US" sz="2400" dirty="0"/>
              <a:t>	=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 + 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 </a:t>
            </a:r>
            <a:br>
              <a:rPr lang="en-US" sz="2400" dirty="0"/>
            </a:br>
            <a:r>
              <a:rPr lang="en-US" sz="2400" dirty="0"/>
              <a:t>	=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 + 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(A’+C) </a:t>
            </a:r>
            <a:br>
              <a:rPr lang="en-US" sz="2400" dirty="0"/>
            </a:br>
            <a:r>
              <a:rPr lang="en-US" sz="2400" dirty="0"/>
              <a:t>	=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C’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+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C’ +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br>
              <a:rPr lang="en-US" sz="2400" dirty="0"/>
            </a:br>
            <a:r>
              <a:rPr lang="en-US" sz="2400" dirty="0"/>
              <a:t>	= m0 + m1 + m3 + m6 + m7</a:t>
            </a:r>
            <a:endParaRPr lang="en-SG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9D104-D7C2-4071-B3E7-E37FD0BD7767}"/>
              </a:ext>
            </a:extLst>
          </p:cNvPr>
          <p:cNvGrpSpPr/>
          <p:nvPr/>
        </p:nvGrpSpPr>
        <p:grpSpPr>
          <a:xfrm>
            <a:off x="5140841" y="2816698"/>
            <a:ext cx="4965405" cy="612302"/>
            <a:chOff x="5316279" y="2816698"/>
            <a:chExt cx="4965405" cy="612302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ABD8BC9-15F6-4E3E-BA4C-7432370F6EDE}"/>
                </a:ext>
              </a:extLst>
            </p:cNvPr>
            <p:cNvSpPr/>
            <p:nvPr/>
          </p:nvSpPr>
          <p:spPr>
            <a:xfrm>
              <a:off x="5316279" y="2816698"/>
              <a:ext cx="180754" cy="612302"/>
            </a:xfrm>
            <a:prstGeom prst="rightBrace">
              <a:avLst>
                <a:gd name="adj1" fmla="val 174742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53CCD9-B08D-40A5-908D-19F0994520F1}"/>
                </a:ext>
              </a:extLst>
            </p:cNvPr>
            <p:cNvSpPr txBox="1"/>
            <p:nvPr/>
          </p:nvSpPr>
          <p:spPr>
            <a:xfrm>
              <a:off x="5721202" y="2859474"/>
              <a:ext cx="4560482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Sum-of-products (SOP) expression</a:t>
              </a:r>
              <a:endParaRPr lang="en-SG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853FD0-1D7D-4052-AAF4-38D3CEA07EE6}"/>
              </a:ext>
            </a:extLst>
          </p:cNvPr>
          <p:cNvGrpSpPr/>
          <p:nvPr/>
        </p:nvGrpSpPr>
        <p:grpSpPr>
          <a:xfrm>
            <a:off x="8063023" y="3747370"/>
            <a:ext cx="2943446" cy="830997"/>
            <a:chOff x="8063023" y="3747370"/>
            <a:chExt cx="2943446" cy="830997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8FFC257D-8E87-4951-968C-D600491947BC}"/>
                </a:ext>
              </a:extLst>
            </p:cNvPr>
            <p:cNvSpPr/>
            <p:nvPr/>
          </p:nvSpPr>
          <p:spPr>
            <a:xfrm>
              <a:off x="8063023" y="3862233"/>
              <a:ext cx="180754" cy="612302"/>
            </a:xfrm>
            <a:prstGeom prst="rightBrace">
              <a:avLst>
                <a:gd name="adj1" fmla="val 174742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1CFF89-BE9C-4BBB-A12C-B754067FD804}"/>
                </a:ext>
              </a:extLst>
            </p:cNvPr>
            <p:cNvSpPr txBox="1"/>
            <p:nvPr/>
          </p:nvSpPr>
          <p:spPr>
            <a:xfrm>
              <a:off x="8378455" y="3747370"/>
              <a:ext cx="2628014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Sum-of-</a:t>
              </a:r>
              <a:r>
                <a:rPr lang="en-US" sz="2400" dirty="0" err="1">
                  <a:solidFill>
                    <a:srgbClr val="C00000"/>
                  </a:solidFill>
                </a:rPr>
                <a:t>minterms</a:t>
              </a:r>
              <a:r>
                <a:rPr lang="en-US" sz="2400" dirty="0">
                  <a:solidFill>
                    <a:srgbClr val="C00000"/>
                  </a:solidFill>
                </a:rPr>
                <a:t> expression</a:t>
              </a:r>
              <a:endParaRPr lang="en-SG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91B6F44-E42B-422F-AD01-6D559E0D988A}"/>
              </a:ext>
            </a:extLst>
          </p:cNvPr>
          <p:cNvSpPr txBox="1"/>
          <p:nvPr/>
        </p:nvSpPr>
        <p:spPr>
          <a:xfrm>
            <a:off x="8427188" y="237147"/>
            <a:ext cx="3110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00FF"/>
                </a:solidFill>
              </a:rPr>
              <a:t>Why</a:t>
            </a:r>
            <a:r>
              <a:rPr lang="en-US" sz="2400" dirty="0">
                <a:solidFill>
                  <a:srgbClr val="0000FF"/>
                </a:solidFill>
              </a:rPr>
              <a:t> should we know the different forms?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4A356-AC3A-4D3D-BFC8-62E621834AD7}"/>
              </a:ext>
            </a:extLst>
          </p:cNvPr>
          <p:cNvSpPr txBox="1"/>
          <p:nvPr/>
        </p:nvSpPr>
        <p:spPr>
          <a:xfrm>
            <a:off x="9181426" y="97784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Because of their practical value.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D595BD-42F5-4FA7-84A5-6E4A00893E52}"/>
              </a:ext>
            </a:extLst>
          </p:cNvPr>
          <p:cNvSpPr txBox="1"/>
          <p:nvPr/>
        </p:nvSpPr>
        <p:spPr>
          <a:xfrm>
            <a:off x="1853016" y="4681861"/>
            <a:ext cx="511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en-US" sz="2400" dirty="0"/>
              <a:t>	= M2 </a:t>
            </a:r>
            <a:r>
              <a:rPr lang="en-US" sz="2400" dirty="0">
                <a:sym typeface="Symbol" panose="05050102010706020507" pitchFamily="18" charset="2"/>
              </a:rPr>
              <a:t> M4  M5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= (A+B’+C) </a:t>
            </a:r>
            <a:r>
              <a:rPr lang="en-US" sz="2400" dirty="0">
                <a:sym typeface="Symbol" panose="05050102010706020507" pitchFamily="18" charset="2"/>
              </a:rPr>
              <a:t> (A’+B+C)  (A’+B+C’)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= (A+B’+C) </a:t>
            </a:r>
            <a:r>
              <a:rPr lang="en-US" sz="2400" dirty="0">
                <a:sym typeface="Symbol" panose="05050102010706020507" pitchFamily="18" charset="2"/>
              </a:rPr>
              <a:t> (A’+B)</a:t>
            </a:r>
            <a:endParaRPr lang="en-SG" sz="2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807EE1-3883-4284-8A0E-7DB1704EA8F5}"/>
              </a:ext>
            </a:extLst>
          </p:cNvPr>
          <p:cNvGrpSpPr/>
          <p:nvPr/>
        </p:nvGrpSpPr>
        <p:grpSpPr>
          <a:xfrm>
            <a:off x="6772054" y="4750129"/>
            <a:ext cx="3334192" cy="830997"/>
            <a:chOff x="8063023" y="3747370"/>
            <a:chExt cx="3334192" cy="830997"/>
          </a:xfrm>
        </p:grpSpPr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0A6BFDCD-8568-4FAB-8E3C-B41790210B80}"/>
                </a:ext>
              </a:extLst>
            </p:cNvPr>
            <p:cNvSpPr/>
            <p:nvPr/>
          </p:nvSpPr>
          <p:spPr>
            <a:xfrm>
              <a:off x="8063023" y="3862233"/>
              <a:ext cx="180754" cy="612302"/>
            </a:xfrm>
            <a:prstGeom prst="rightBrace">
              <a:avLst>
                <a:gd name="adj1" fmla="val 174742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E879A99-6139-45B4-B07B-5B61B1E955EC}"/>
                </a:ext>
              </a:extLst>
            </p:cNvPr>
            <p:cNvSpPr txBox="1"/>
            <p:nvPr/>
          </p:nvSpPr>
          <p:spPr>
            <a:xfrm>
              <a:off x="8378455" y="3747370"/>
              <a:ext cx="3018760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Product-of-maxterms expression</a:t>
              </a:r>
              <a:endParaRPr lang="en-SG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961F9-5A5C-44F1-8CC6-FD4F36BA3103}"/>
              </a:ext>
            </a:extLst>
          </p:cNvPr>
          <p:cNvGrpSpPr/>
          <p:nvPr/>
        </p:nvGrpSpPr>
        <p:grpSpPr>
          <a:xfrm>
            <a:off x="5106057" y="5737905"/>
            <a:ext cx="5168753" cy="461665"/>
            <a:chOff x="5321595" y="5711915"/>
            <a:chExt cx="5168753" cy="46166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D92097-D8A1-4EB7-83C0-9DA53AD1DDEC}"/>
                </a:ext>
              </a:extLst>
            </p:cNvPr>
            <p:cNvSpPr txBox="1"/>
            <p:nvPr/>
          </p:nvSpPr>
          <p:spPr>
            <a:xfrm>
              <a:off x="5929866" y="5711915"/>
              <a:ext cx="4560482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Product-of-sums (POS) expression</a:t>
              </a:r>
              <a:endParaRPr lang="en-SG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DF3D5F7-01AA-43DD-90E5-B85CF363F194}"/>
                </a:ext>
              </a:extLst>
            </p:cNvPr>
            <p:cNvCxnSpPr>
              <a:cxnSpLocks/>
            </p:cNvCxnSpPr>
            <p:nvPr/>
          </p:nvCxnSpPr>
          <p:spPr>
            <a:xfrm>
              <a:off x="5321595" y="5711915"/>
              <a:ext cx="545805" cy="16319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86D3DE-31B2-46E6-88E0-C770DC35CB24}"/>
              </a:ext>
            </a:extLst>
          </p:cNvPr>
          <p:cNvSpPr txBox="1"/>
          <p:nvPr/>
        </p:nvSpPr>
        <p:spPr>
          <a:xfrm>
            <a:off x="435935" y="3619500"/>
            <a:ext cx="2091365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From an earlier slide:</a:t>
            </a:r>
            <a:endParaRPr lang="en-SG" sz="3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6A1B22-AD2C-43EC-B57D-549A5702ECB2}"/>
              </a:ext>
            </a:extLst>
          </p:cNvPr>
          <p:cNvSpPr/>
          <p:nvPr/>
        </p:nvSpPr>
        <p:spPr>
          <a:xfrm>
            <a:off x="8744677" y="977840"/>
            <a:ext cx="3282223" cy="101783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19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324834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3B307-4049-4CAC-A87A-51FB41FB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863CD-A74A-445F-9264-FC514CE2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D428-7090-41C4-BDF2-73652F50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</a:t>
            </a:fld>
            <a:r>
              <a:rPr lang="en-US"/>
              <a:t> of 54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064E8-9C40-46D2-AFA9-31B8B93CF6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3915" y="2140854"/>
            <a:ext cx="4325259" cy="3243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51BA4-6F59-43C6-B08F-0E51CB3EBA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30334" y="2140856"/>
            <a:ext cx="4325259" cy="32439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6AE54F-4A47-4ADD-A65B-1DB10155ECFF}"/>
              </a:ext>
            </a:extLst>
          </p:cNvPr>
          <p:cNvSpPr txBox="1"/>
          <p:nvPr/>
        </p:nvSpPr>
        <p:spPr>
          <a:xfrm>
            <a:off x="598714" y="424712"/>
            <a:ext cx="421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</a:rPr>
              <a:t>Who is this?</a:t>
            </a:r>
            <a:endParaRPr lang="en-SG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13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7298368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Logic Trainer Labs! Starting next week.</a:t>
            </a:r>
          </a:p>
        </p:txBody>
      </p:sp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51EE13A2-3EC1-4084-ABDE-CC498FB1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063" y="4075152"/>
            <a:ext cx="3214468" cy="23462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IC chips:</a:t>
            </a:r>
          </a:p>
          <a:p>
            <a:r>
              <a:rPr lang="en-US" sz="2400" dirty="0"/>
              <a:t>Inverter: 74LS04</a:t>
            </a:r>
          </a:p>
          <a:p>
            <a:r>
              <a:rPr lang="en-US" sz="2400" dirty="0"/>
              <a:t>2-input AND: 74LS08</a:t>
            </a:r>
          </a:p>
          <a:p>
            <a:r>
              <a:rPr lang="en-US" sz="2400" dirty="0"/>
              <a:t>2-input OR: 74LS32</a:t>
            </a:r>
          </a:p>
          <a:p>
            <a:r>
              <a:rPr lang="en-US" sz="2400" dirty="0"/>
              <a:t>2-input NAND: 74LS00</a:t>
            </a:r>
          </a:p>
          <a:p>
            <a:r>
              <a:rPr lang="en-US" sz="2400" dirty="0"/>
              <a:t>2-input NOR: 74LS02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660C0F4-0E60-42B6-BFC0-35484570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172" y="2612075"/>
            <a:ext cx="1425651" cy="10773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1E5542-A878-4A6C-9C44-0262AD24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288" y="3866965"/>
            <a:ext cx="3108951" cy="231179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291E6B5-776E-4C67-8C73-8483CAAEC44E}"/>
              </a:ext>
            </a:extLst>
          </p:cNvPr>
          <p:cNvGrpSpPr/>
          <p:nvPr/>
        </p:nvGrpSpPr>
        <p:grpSpPr>
          <a:xfrm>
            <a:off x="7112002" y="178883"/>
            <a:ext cx="3659800" cy="3297851"/>
            <a:chOff x="912200" y="3624468"/>
            <a:chExt cx="3659800" cy="3297851"/>
          </a:xfrm>
        </p:grpSpPr>
        <p:pic>
          <p:nvPicPr>
            <p:cNvPr id="29" name="Picture 4" descr="logictrainer1">
              <a:extLst>
                <a:ext uri="{FF2B5EF4-FFF2-40B4-BE49-F238E27FC236}">
                  <a16:creationId xmlns:a16="http://schemas.microsoft.com/office/drawing/2014/main" id="{32C44726-7E99-4C3A-B357-9F712F919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12200" y="3624468"/>
              <a:ext cx="3659800" cy="3089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9FCC2-64D0-4E05-99E3-A82A18B2472D}"/>
                </a:ext>
              </a:extLst>
            </p:cNvPr>
            <p:cNvSpPr txBox="1"/>
            <p:nvPr/>
          </p:nvSpPr>
          <p:spPr>
            <a:xfrm>
              <a:off x="1370322" y="6460654"/>
              <a:ext cx="204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Logic Trainer</a:t>
              </a:r>
              <a:endParaRPr lang="en-SG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3CDCD6-5441-4F3A-8BA6-5E80A1F11B39}"/>
              </a:ext>
            </a:extLst>
          </p:cNvPr>
          <p:cNvSpPr txBox="1"/>
          <p:nvPr/>
        </p:nvSpPr>
        <p:spPr>
          <a:xfrm>
            <a:off x="434224" y="752925"/>
            <a:ext cx="667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Comments from many past semesters’ students: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5ED10-3509-41D0-B19E-D9BF81A44BA4}"/>
              </a:ext>
            </a:extLst>
          </p:cNvPr>
          <p:cNvSpPr txBox="1"/>
          <p:nvPr/>
        </p:nvSpPr>
        <p:spPr>
          <a:xfrm>
            <a:off x="1388303" y="1354717"/>
            <a:ext cx="53005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Logic trainer labs are the most fun thing about </a:t>
            </a:r>
            <a:r>
              <a:rPr lang="en-US" sz="2800" dirty="0" err="1" smtClean="0"/>
              <a:t>CS2100</a:t>
            </a:r>
            <a:r>
              <a:rPr lang="en-US" sz="2800" dirty="0" smtClean="0"/>
              <a:t>!</a:t>
            </a:r>
            <a:endParaRPr lang="en-S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9B6A6-DCC0-471C-BD2A-B0129A5776FE}"/>
              </a:ext>
            </a:extLst>
          </p:cNvPr>
          <p:cNvSpPr txBox="1"/>
          <p:nvPr/>
        </p:nvSpPr>
        <p:spPr>
          <a:xfrm>
            <a:off x="507168" y="2535215"/>
            <a:ext cx="5685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6: Intro to Logic Trainer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Please be punctual.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Your </a:t>
            </a:r>
            <a:r>
              <a:rPr lang="en-US" sz="2800" dirty="0" err="1"/>
              <a:t>labTA</a:t>
            </a:r>
            <a:r>
              <a:rPr lang="en-US" sz="2800" dirty="0"/>
              <a:t> will show you a demo.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No report submission.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Attendance 5 marks.</a:t>
            </a:r>
            <a:endParaRPr lang="en-SG" sz="2800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20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49922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3997842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Why SOP and POS?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4F9819-8032-4632-B442-62ABCA053D9E}"/>
              </a:ext>
            </a:extLst>
          </p:cNvPr>
          <p:cNvSpPr txBox="1"/>
          <p:nvPr/>
        </p:nvSpPr>
        <p:spPr>
          <a:xfrm>
            <a:off x="535171" y="826916"/>
            <a:ext cx="7006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C00000"/>
                </a:solidFill>
              </a:rPr>
              <a:t>SOP expression </a:t>
            </a:r>
            <a:r>
              <a:rPr lang="en-US" sz="2400" dirty="0"/>
              <a:t>can be </a:t>
            </a:r>
            <a:r>
              <a:rPr lang="en-US" sz="2400" u="sng" dirty="0"/>
              <a:t>easily</a:t>
            </a:r>
            <a:r>
              <a:rPr lang="en-US" sz="2400" dirty="0"/>
              <a:t> implemented using a </a:t>
            </a:r>
            <a:r>
              <a:rPr lang="en-US" sz="2400" dirty="0">
                <a:solidFill>
                  <a:srgbClr val="C00000"/>
                </a:solidFill>
              </a:rPr>
              <a:t>2-level AND-OR circuit</a:t>
            </a:r>
            <a:r>
              <a:rPr lang="en-US" sz="2400" dirty="0"/>
              <a:t>, or a </a:t>
            </a:r>
            <a:r>
              <a:rPr lang="en-US" sz="2400" dirty="0">
                <a:solidFill>
                  <a:srgbClr val="C00000"/>
                </a:solidFill>
              </a:rPr>
              <a:t>2-level NAND circuit</a:t>
            </a:r>
            <a:r>
              <a:rPr lang="en-US" sz="2400" dirty="0"/>
              <a:t>.</a:t>
            </a:r>
            <a:endParaRPr lang="en-SG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62AA87-71C1-4D69-9CC5-4DEE6F168265}"/>
              </a:ext>
            </a:extLst>
          </p:cNvPr>
          <p:cNvSpPr txBox="1"/>
          <p:nvPr/>
        </p:nvSpPr>
        <p:spPr>
          <a:xfrm>
            <a:off x="7409997" y="902601"/>
            <a:ext cx="43983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(Likewise, a </a:t>
            </a:r>
            <a:r>
              <a:rPr lang="en-US" dirty="0">
                <a:solidFill>
                  <a:srgbClr val="C00000"/>
                </a:solidFill>
              </a:rPr>
              <a:t>POS expression </a:t>
            </a:r>
            <a:r>
              <a:rPr lang="en-US" dirty="0"/>
              <a:t>can be easily implemented using a </a:t>
            </a:r>
            <a:r>
              <a:rPr lang="en-US" dirty="0">
                <a:solidFill>
                  <a:srgbClr val="C00000"/>
                </a:solidFill>
              </a:rPr>
              <a:t>2-level OR-AND circuit</a:t>
            </a:r>
            <a:r>
              <a:rPr lang="en-US" dirty="0"/>
              <a:t>, or a </a:t>
            </a:r>
            <a:r>
              <a:rPr lang="en-US" dirty="0">
                <a:solidFill>
                  <a:srgbClr val="C00000"/>
                </a:solidFill>
              </a:rPr>
              <a:t>2-level NOR circuit</a:t>
            </a:r>
            <a:r>
              <a:rPr lang="en-US" dirty="0"/>
              <a:t>.)</a:t>
            </a:r>
            <a:endParaRPr lang="en-SG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BC4C3E-B0C6-4BB5-B444-CC84CBFE6706}"/>
              </a:ext>
            </a:extLst>
          </p:cNvPr>
          <p:cNvGrpSpPr>
            <a:grpSpLocks/>
          </p:cNvGrpSpPr>
          <p:nvPr/>
        </p:nvGrpSpPr>
        <p:grpSpPr bwMode="auto">
          <a:xfrm>
            <a:off x="1012380" y="3350709"/>
            <a:ext cx="2997210" cy="1575879"/>
            <a:chOff x="1440" y="2112"/>
            <a:chExt cx="2148" cy="1124"/>
          </a:xfrm>
        </p:grpSpPr>
        <p:sp>
          <p:nvSpPr>
            <p:cNvPr id="66" name="Text Box 5">
              <a:extLst>
                <a:ext uri="{FF2B5EF4-FFF2-40B4-BE49-F238E27FC236}">
                  <a16:creationId xmlns:a16="http://schemas.microsoft.com/office/drawing/2014/main" id="{0BD79433-7746-4364-A0E5-68A8A2B50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27"/>
              <a:ext cx="228" cy="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F</a:t>
              </a:r>
            </a:p>
          </p:txBody>
        </p:sp>
        <p:sp>
          <p:nvSpPr>
            <p:cNvPr id="67" name="Line 6">
              <a:extLst>
                <a:ext uri="{FF2B5EF4-FFF2-40B4-BE49-F238E27FC236}">
                  <a16:creationId xmlns:a16="http://schemas.microsoft.com/office/drawing/2014/main" id="{83EC9898-3420-4273-A2B6-F5A7C4311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7">
              <a:extLst>
                <a:ext uri="{FF2B5EF4-FFF2-40B4-BE49-F238E27FC236}">
                  <a16:creationId xmlns:a16="http://schemas.microsoft.com/office/drawing/2014/main" id="{B1C65C2B-2D4A-4597-8FC5-C5DA3AB68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69" name="AutoShape 8">
              <a:extLst>
                <a:ext uri="{FF2B5EF4-FFF2-40B4-BE49-F238E27FC236}">
                  <a16:creationId xmlns:a16="http://schemas.microsoft.com/office/drawing/2014/main" id="{48086C4A-15A4-4B47-9A58-FF4D15D8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Line 9">
              <a:extLst>
                <a:ext uri="{FF2B5EF4-FFF2-40B4-BE49-F238E27FC236}">
                  <a16:creationId xmlns:a16="http://schemas.microsoft.com/office/drawing/2014/main" id="{B0A1CB32-97F9-4F4E-A35B-65A4B5166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">
              <a:extLst>
                <a:ext uri="{FF2B5EF4-FFF2-40B4-BE49-F238E27FC236}">
                  <a16:creationId xmlns:a16="http://schemas.microsoft.com/office/drawing/2014/main" id="{226BE774-C28E-4FC6-8641-BEA4619FB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1">
              <a:extLst>
                <a:ext uri="{FF2B5EF4-FFF2-40B4-BE49-F238E27FC236}">
                  <a16:creationId xmlns:a16="http://schemas.microsoft.com/office/drawing/2014/main" id="{EB0D5E68-C224-4E9E-A938-85A7E43C6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12">
              <a:extLst>
                <a:ext uri="{FF2B5EF4-FFF2-40B4-BE49-F238E27FC236}">
                  <a16:creationId xmlns:a16="http://schemas.microsoft.com/office/drawing/2014/main" id="{34682CA0-110E-44D1-B3AB-0B27A5C3B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4" name="AutoShape 13">
              <a:extLst>
                <a:ext uri="{FF2B5EF4-FFF2-40B4-BE49-F238E27FC236}">
                  <a16:creationId xmlns:a16="http://schemas.microsoft.com/office/drawing/2014/main" id="{A3D73738-F418-49CF-827C-63FDC0BF5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Line 14">
              <a:extLst>
                <a:ext uri="{FF2B5EF4-FFF2-40B4-BE49-F238E27FC236}">
                  <a16:creationId xmlns:a16="http://schemas.microsoft.com/office/drawing/2014/main" id="{B3B46BD1-2209-47D4-A2BC-36879DEF0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5">
              <a:extLst>
                <a:ext uri="{FF2B5EF4-FFF2-40B4-BE49-F238E27FC236}">
                  <a16:creationId xmlns:a16="http://schemas.microsoft.com/office/drawing/2014/main" id="{B22FABB0-9DF9-440C-9340-5588FCD9E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E9DDC72B-6A7E-4750-A77E-8D74A8773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" name="Group 17">
              <a:extLst>
                <a:ext uri="{FF2B5EF4-FFF2-40B4-BE49-F238E27FC236}">
                  <a16:creationId xmlns:a16="http://schemas.microsoft.com/office/drawing/2014/main" id="{3AD37580-99FC-4D1B-982E-3F053BC07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232C0862-8B8B-49D0-BDFC-38BAA2E0B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9">
                <a:extLst>
                  <a:ext uri="{FF2B5EF4-FFF2-40B4-BE49-F238E27FC236}">
                    <a16:creationId xmlns:a16="http://schemas.microsoft.com/office/drawing/2014/main" id="{5C7C6CD2-B7C9-4918-8A49-EAB254604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20">
                <a:extLst>
                  <a:ext uri="{FF2B5EF4-FFF2-40B4-BE49-F238E27FC236}">
                    <a16:creationId xmlns:a16="http://schemas.microsoft.com/office/drawing/2014/main" id="{F30D7C09-FA27-4E16-A67F-2FCA2C4E3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21">
                <a:extLst>
                  <a:ext uri="{FF2B5EF4-FFF2-40B4-BE49-F238E27FC236}">
                    <a16:creationId xmlns:a16="http://schemas.microsoft.com/office/drawing/2014/main" id="{FBCC8297-FAB6-472F-93C0-179DE266C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22">
                <a:extLst>
                  <a:ext uri="{FF2B5EF4-FFF2-40B4-BE49-F238E27FC236}">
                    <a16:creationId xmlns:a16="http://schemas.microsoft.com/office/drawing/2014/main" id="{00CCBCE9-6D1A-4D91-9758-5B5A2DC316B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" name="Line 23">
              <a:extLst>
                <a:ext uri="{FF2B5EF4-FFF2-40B4-BE49-F238E27FC236}">
                  <a16:creationId xmlns:a16="http://schemas.microsoft.com/office/drawing/2014/main" id="{4A95586F-F9E0-4D58-9656-597312932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AEEF62A4-186F-4D08-9AD0-5F1DFB3A8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14BECDE7-9103-4F30-A7A5-C8BEDA42F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C45323AF-423E-4296-88BF-24A8F972C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3" name="Text Box 27">
              <a:extLst>
                <a:ext uri="{FF2B5EF4-FFF2-40B4-BE49-F238E27FC236}">
                  <a16:creationId xmlns:a16="http://schemas.microsoft.com/office/drawing/2014/main" id="{4C3E35A4-0D73-4A0E-AB95-D188A1FCC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4" name="Text Box 28">
              <a:extLst>
                <a:ext uri="{FF2B5EF4-FFF2-40B4-BE49-F238E27FC236}">
                  <a16:creationId xmlns:a16="http://schemas.microsoft.com/office/drawing/2014/main" id="{7DBF7AF3-37A9-448B-8341-141EB5AA2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5" name="Line 29">
              <a:extLst>
                <a:ext uri="{FF2B5EF4-FFF2-40B4-BE49-F238E27FC236}">
                  <a16:creationId xmlns:a16="http://schemas.microsoft.com/office/drawing/2014/main" id="{C8B47426-8EBF-4E97-B704-9158D5DD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CBAC78C3-2E72-446E-B180-1F39DE9FD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57">
              <a:extLst>
                <a:ext uri="{FF2B5EF4-FFF2-40B4-BE49-F238E27FC236}">
                  <a16:creationId xmlns:a16="http://schemas.microsoft.com/office/drawing/2014/main" id="{1FBEC583-D1A8-4177-A1AA-6FE906F0B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88" name="AutoShape 58">
                <a:extLst>
                  <a:ext uri="{FF2B5EF4-FFF2-40B4-BE49-F238E27FC236}">
                    <a16:creationId xmlns:a16="http://schemas.microsoft.com/office/drawing/2014/main" id="{8E8C00C4-B4EF-4DD6-8BD1-F90687C5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9" name="Oval 59">
                <a:extLst>
                  <a:ext uri="{FF2B5EF4-FFF2-40B4-BE49-F238E27FC236}">
                    <a16:creationId xmlns:a16="http://schemas.microsoft.com/office/drawing/2014/main" id="{C3706CAD-EB53-468D-A111-62EAB4E1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1D1184B-7732-4872-B007-17909959CE0E}"/>
              </a:ext>
            </a:extLst>
          </p:cNvPr>
          <p:cNvSpPr txBox="1"/>
          <p:nvPr/>
        </p:nvSpPr>
        <p:spPr>
          <a:xfrm>
            <a:off x="535170" y="1776357"/>
            <a:ext cx="700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F = A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B + C'D + 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05CEE0-B0F7-4A4E-A842-62896B56773A}"/>
              </a:ext>
            </a:extLst>
          </p:cNvPr>
          <p:cNvSpPr txBox="1"/>
          <p:nvPr/>
        </p:nvSpPr>
        <p:spPr>
          <a:xfrm>
            <a:off x="872612" y="2457777"/>
            <a:ext cx="327674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2-level AND-OR circuit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5D9303-06DB-4A2E-A2B2-57C4520DA60F}"/>
              </a:ext>
            </a:extLst>
          </p:cNvPr>
          <p:cNvSpPr txBox="1"/>
          <p:nvPr/>
        </p:nvSpPr>
        <p:spPr>
          <a:xfrm>
            <a:off x="8551625" y="2457777"/>
            <a:ext cx="310686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2-level NAND circuit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29" name="AutoShape 108">
            <a:extLst>
              <a:ext uri="{FF2B5EF4-FFF2-40B4-BE49-F238E27FC236}">
                <a16:creationId xmlns:a16="http://schemas.microsoft.com/office/drawing/2014/main" id="{AEC64283-CE3D-461B-9799-DF7FFBECF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786" y="3986248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30" name="Group 118">
            <a:extLst>
              <a:ext uri="{FF2B5EF4-FFF2-40B4-BE49-F238E27FC236}">
                <a16:creationId xmlns:a16="http://schemas.microsoft.com/office/drawing/2014/main" id="{30B8CAF1-5321-4717-90BB-742275A5BC97}"/>
              </a:ext>
            </a:extLst>
          </p:cNvPr>
          <p:cNvGrpSpPr>
            <a:grpSpLocks/>
          </p:cNvGrpSpPr>
          <p:nvPr/>
        </p:nvGrpSpPr>
        <p:grpSpPr bwMode="auto">
          <a:xfrm>
            <a:off x="4814706" y="3335637"/>
            <a:ext cx="3139351" cy="1606022"/>
            <a:chOff x="3264" y="1440"/>
            <a:chExt cx="2210" cy="1124"/>
          </a:xfrm>
        </p:grpSpPr>
        <p:sp>
          <p:nvSpPr>
            <p:cNvPr id="131" name="Text Box 35">
              <a:extLst>
                <a:ext uri="{FF2B5EF4-FFF2-40B4-BE49-F238E27FC236}">
                  <a16:creationId xmlns:a16="http://schemas.microsoft.com/office/drawing/2014/main" id="{734DEE92-4E2C-4D3D-88C1-54F69A0F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944"/>
              <a:ext cx="290" cy="2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132" name="Line 36">
              <a:extLst>
                <a:ext uri="{FF2B5EF4-FFF2-40B4-BE49-F238E27FC236}">
                  <a16:creationId xmlns:a16="http://schemas.microsoft.com/office/drawing/2014/main" id="{7A171C53-815A-46FA-B02E-8083A6C1A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5" y="2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Text Box 37">
              <a:extLst>
                <a:ext uri="{FF2B5EF4-FFF2-40B4-BE49-F238E27FC236}">
                  <a16:creationId xmlns:a16="http://schemas.microsoft.com/office/drawing/2014/main" id="{30378F03-CB5F-4E85-ACF5-A54E52800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 dirty="0"/>
                <a:t>A</a:t>
              </a:r>
            </a:p>
          </p:txBody>
        </p:sp>
        <p:sp>
          <p:nvSpPr>
            <p:cNvPr id="134" name="AutoShape 38">
              <a:extLst>
                <a:ext uri="{FF2B5EF4-FFF2-40B4-BE49-F238E27FC236}">
                  <a16:creationId xmlns:a16="http://schemas.microsoft.com/office/drawing/2014/main" id="{C7F91349-9F95-4F7A-B138-E72BCB66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488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6" name="Line 39">
              <a:extLst>
                <a:ext uri="{FF2B5EF4-FFF2-40B4-BE49-F238E27FC236}">
                  <a16:creationId xmlns:a16="http://schemas.microsoft.com/office/drawing/2014/main" id="{D2BDF929-3FCE-4640-9634-918300B7F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584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40">
              <a:extLst>
                <a:ext uri="{FF2B5EF4-FFF2-40B4-BE49-F238E27FC236}">
                  <a16:creationId xmlns:a16="http://schemas.microsoft.com/office/drawing/2014/main" id="{07333633-9B82-46D2-9E78-25E04DF34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41">
              <a:extLst>
                <a:ext uri="{FF2B5EF4-FFF2-40B4-BE49-F238E27FC236}">
                  <a16:creationId xmlns:a16="http://schemas.microsoft.com/office/drawing/2014/main" id="{6E0B6AA8-F2EF-44B4-A635-A6994AC29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064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42">
              <a:extLst>
                <a:ext uri="{FF2B5EF4-FFF2-40B4-BE49-F238E27FC236}">
                  <a16:creationId xmlns:a16="http://schemas.microsoft.com/office/drawing/2014/main" id="{9858051F-64AE-40B6-9937-0899FCE35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3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40" name="AutoShape 43">
              <a:extLst>
                <a:ext uri="{FF2B5EF4-FFF2-40B4-BE49-F238E27FC236}">
                  <a16:creationId xmlns:a16="http://schemas.microsoft.com/office/drawing/2014/main" id="{E707836E-F552-4596-BF35-18AB79DEE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1" name="Line 44">
              <a:extLst>
                <a:ext uri="{FF2B5EF4-FFF2-40B4-BE49-F238E27FC236}">
                  <a16:creationId xmlns:a16="http://schemas.microsoft.com/office/drawing/2014/main" id="{F1ADF2DF-1D43-4FC3-A8EB-09E45DD02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653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45">
              <a:extLst>
                <a:ext uri="{FF2B5EF4-FFF2-40B4-BE49-F238E27FC236}">
                  <a16:creationId xmlns:a16="http://schemas.microsoft.com/office/drawing/2014/main" id="{775875F7-6961-4F18-A772-AED9AA824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6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46">
              <a:extLst>
                <a:ext uri="{FF2B5EF4-FFF2-40B4-BE49-F238E27FC236}">
                  <a16:creationId xmlns:a16="http://schemas.microsoft.com/office/drawing/2014/main" id="{9809EA8B-087C-4CE0-92B8-CDA398033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53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" name="Group 47">
              <a:extLst>
                <a:ext uri="{FF2B5EF4-FFF2-40B4-BE49-F238E27FC236}">
                  <a16:creationId xmlns:a16="http://schemas.microsoft.com/office/drawing/2014/main" id="{C9C09F94-9FB6-4ECB-A5C7-D2D235E1F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8" y="1920"/>
              <a:ext cx="384" cy="288"/>
              <a:chOff x="6768" y="11808"/>
              <a:chExt cx="1008" cy="792"/>
            </a:xfrm>
          </p:grpSpPr>
          <p:sp>
            <p:nvSpPr>
              <p:cNvPr id="164" name="Freeform 48">
                <a:extLst>
                  <a:ext uri="{FF2B5EF4-FFF2-40B4-BE49-F238E27FC236}">
                    <a16:creationId xmlns:a16="http://schemas.microsoft.com/office/drawing/2014/main" id="{514FBBC5-DB08-4CEC-9F74-CD5FA023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49">
                <a:extLst>
                  <a:ext uri="{FF2B5EF4-FFF2-40B4-BE49-F238E27FC236}">
                    <a16:creationId xmlns:a16="http://schemas.microsoft.com/office/drawing/2014/main" id="{11013B22-F041-40E8-B143-EF7454DBA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50">
                <a:extLst>
                  <a:ext uri="{FF2B5EF4-FFF2-40B4-BE49-F238E27FC236}">
                    <a16:creationId xmlns:a16="http://schemas.microsoft.com/office/drawing/2014/main" id="{955FEFC4-7CBE-4D39-8EAF-9CBD71BD8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51">
                <a:extLst>
                  <a:ext uri="{FF2B5EF4-FFF2-40B4-BE49-F238E27FC236}">
                    <a16:creationId xmlns:a16="http://schemas.microsoft.com/office/drawing/2014/main" id="{53F35459-7D67-46D0-9DA9-5BE4BD8FC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52">
                <a:extLst>
                  <a:ext uri="{FF2B5EF4-FFF2-40B4-BE49-F238E27FC236}">
                    <a16:creationId xmlns:a16="http://schemas.microsoft.com/office/drawing/2014/main" id="{E6F4FB42-ABBB-4F75-B5AB-58D9788C08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53">
              <a:extLst>
                <a:ext uri="{FF2B5EF4-FFF2-40B4-BE49-F238E27FC236}">
                  <a16:creationId xmlns:a16="http://schemas.microsoft.com/office/drawing/2014/main" id="{6A3FC6D6-8716-4400-8D09-4568A3525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72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54">
              <a:extLst>
                <a:ext uri="{FF2B5EF4-FFF2-40B4-BE49-F238E27FC236}">
                  <a16:creationId xmlns:a16="http://schemas.microsoft.com/office/drawing/2014/main" id="{FA32EA34-D641-47CF-852A-35F07F258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01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55">
              <a:extLst>
                <a:ext uri="{FF2B5EF4-FFF2-40B4-BE49-F238E27FC236}">
                  <a16:creationId xmlns:a16="http://schemas.microsoft.com/office/drawing/2014/main" id="{329BE2BD-DFDF-4102-8776-A3413D0F8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16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Text Box 56">
              <a:extLst>
                <a:ext uri="{FF2B5EF4-FFF2-40B4-BE49-F238E27FC236}">
                  <a16:creationId xmlns:a16="http://schemas.microsoft.com/office/drawing/2014/main" id="{5852A79C-7B80-43EE-9D85-4A163BA52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6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149" name="Text Box 57">
              <a:extLst>
                <a:ext uri="{FF2B5EF4-FFF2-40B4-BE49-F238E27FC236}">
                  <a16:creationId xmlns:a16="http://schemas.microsoft.com/office/drawing/2014/main" id="{DFE198B1-88CD-4627-882C-80E63590C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150" name="Text Box 58">
              <a:extLst>
                <a:ext uri="{FF2B5EF4-FFF2-40B4-BE49-F238E27FC236}">
                  <a16:creationId xmlns:a16="http://schemas.microsoft.com/office/drawing/2014/main" id="{58C17B03-6A9A-43EB-AF0B-A36B7CA24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5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151" name="Line 59">
              <a:extLst>
                <a:ext uri="{FF2B5EF4-FFF2-40B4-BE49-F238E27FC236}">
                  <a16:creationId xmlns:a16="http://schemas.microsoft.com/office/drawing/2014/main" id="{ABBC044C-06B1-46EC-BF83-86BE8BC35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6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60">
              <a:extLst>
                <a:ext uri="{FF2B5EF4-FFF2-40B4-BE49-F238E27FC236}">
                  <a16:creationId xmlns:a16="http://schemas.microsoft.com/office/drawing/2014/main" id="{157E32A2-E7DB-4BAD-ADF1-C5587CAB6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61">
              <a:extLst>
                <a:ext uri="{FF2B5EF4-FFF2-40B4-BE49-F238E27FC236}">
                  <a16:creationId xmlns:a16="http://schemas.microsoft.com/office/drawing/2014/main" id="{D11B03F2-F20B-4A0E-8505-F05F0F5F7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920"/>
              <a:ext cx="192" cy="180"/>
              <a:chOff x="2160" y="1584"/>
              <a:chExt cx="308" cy="288"/>
            </a:xfrm>
          </p:grpSpPr>
          <p:sp>
            <p:nvSpPr>
              <p:cNvPr id="162" name="AutoShape 62">
                <a:extLst>
                  <a:ext uri="{FF2B5EF4-FFF2-40B4-BE49-F238E27FC236}">
                    <a16:creationId xmlns:a16="http://schemas.microsoft.com/office/drawing/2014/main" id="{9B9DD8AB-70CA-41B6-9F63-FBA621DD3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" name="Oval 63">
                <a:extLst>
                  <a:ext uri="{FF2B5EF4-FFF2-40B4-BE49-F238E27FC236}">
                    <a16:creationId xmlns:a16="http://schemas.microsoft.com/office/drawing/2014/main" id="{491AC292-27F5-4F5A-99A3-296784E0A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4" name="Oval 64">
              <a:extLst>
                <a:ext uri="{FF2B5EF4-FFF2-40B4-BE49-F238E27FC236}">
                  <a16:creationId xmlns:a16="http://schemas.microsoft.com/office/drawing/2014/main" id="{35DF46CF-3EFE-44CC-8037-C340926CD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632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5" name="Oval 65">
              <a:extLst>
                <a:ext uri="{FF2B5EF4-FFF2-40B4-BE49-F238E27FC236}">
                  <a16:creationId xmlns:a16="http://schemas.microsoft.com/office/drawing/2014/main" id="{0689E125-9A33-4C59-B252-813DDC58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2036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6" name="Oval 66">
              <a:extLst>
                <a:ext uri="{FF2B5EF4-FFF2-40B4-BE49-F238E27FC236}">
                  <a16:creationId xmlns:a16="http://schemas.microsoft.com/office/drawing/2014/main" id="{F67021C4-5D22-45C3-82E5-588CFCBFC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48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7" name="Oval 67">
              <a:extLst>
                <a:ext uri="{FF2B5EF4-FFF2-40B4-BE49-F238E27FC236}">
                  <a16:creationId xmlns:a16="http://schemas.microsoft.com/office/drawing/2014/main" id="{A97BD7B7-D61A-4B64-A1FD-66C398DBB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2036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8" name="Oval 68">
              <a:extLst>
                <a:ext uri="{FF2B5EF4-FFF2-40B4-BE49-F238E27FC236}">
                  <a16:creationId xmlns:a16="http://schemas.microsoft.com/office/drawing/2014/main" id="{8FA1EBBE-84B5-4CF7-AC21-8F96C7D0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2130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9" name="Group 112">
              <a:extLst>
                <a:ext uri="{FF2B5EF4-FFF2-40B4-BE49-F238E27FC236}">
                  <a16:creationId xmlns:a16="http://schemas.microsoft.com/office/drawing/2014/main" id="{4B01BD00-D97F-4BD9-98A4-E49F803B3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352"/>
              <a:ext cx="192" cy="180"/>
              <a:chOff x="2160" y="1584"/>
              <a:chExt cx="308" cy="288"/>
            </a:xfrm>
          </p:grpSpPr>
          <p:sp>
            <p:nvSpPr>
              <p:cNvPr id="160" name="AutoShape 113">
                <a:extLst>
                  <a:ext uri="{FF2B5EF4-FFF2-40B4-BE49-F238E27FC236}">
                    <a16:creationId xmlns:a16="http://schemas.microsoft.com/office/drawing/2014/main" id="{7962E5A4-7213-4201-BED1-4374AE5AD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1" name="Oval 114">
                <a:extLst>
                  <a:ext uri="{FF2B5EF4-FFF2-40B4-BE49-F238E27FC236}">
                    <a16:creationId xmlns:a16="http://schemas.microsoft.com/office/drawing/2014/main" id="{1FBE5A85-E87D-44BB-A351-3E2DD41CE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70" name="AutoShape 109">
            <a:extLst>
              <a:ext uri="{FF2B5EF4-FFF2-40B4-BE49-F238E27FC236}">
                <a16:creationId xmlns:a16="http://schemas.microsoft.com/office/drawing/2014/main" id="{B286C1AC-8D6F-4980-A7B8-18307108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863" y="3986248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71" name="Group 120">
            <a:extLst>
              <a:ext uri="{FF2B5EF4-FFF2-40B4-BE49-F238E27FC236}">
                <a16:creationId xmlns:a16="http://schemas.microsoft.com/office/drawing/2014/main" id="{B8F6B6C4-3E60-42CE-81A4-231A17011F02}"/>
              </a:ext>
            </a:extLst>
          </p:cNvPr>
          <p:cNvGrpSpPr>
            <a:grpSpLocks/>
          </p:cNvGrpSpPr>
          <p:nvPr/>
        </p:nvGrpSpPr>
        <p:grpSpPr bwMode="auto">
          <a:xfrm>
            <a:off x="8530011" y="3323569"/>
            <a:ext cx="3150091" cy="1630158"/>
            <a:chOff x="2112" y="2640"/>
            <a:chExt cx="2172" cy="1124"/>
          </a:xfrm>
        </p:grpSpPr>
        <p:grpSp>
          <p:nvGrpSpPr>
            <p:cNvPr id="172" name="Group 107">
              <a:extLst>
                <a:ext uri="{FF2B5EF4-FFF2-40B4-BE49-F238E27FC236}">
                  <a16:creationId xmlns:a16="http://schemas.microsoft.com/office/drawing/2014/main" id="{272CEFAC-C486-47CF-A1A3-9794B5FCC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40"/>
              <a:ext cx="2172" cy="1124"/>
              <a:chOff x="1968" y="2640"/>
              <a:chExt cx="2172" cy="1124"/>
            </a:xfrm>
          </p:grpSpPr>
          <p:sp>
            <p:nvSpPr>
              <p:cNvPr id="176" name="Text Box 70">
                <a:extLst>
                  <a:ext uri="{FF2B5EF4-FFF2-40B4-BE49-F238E27FC236}">
                    <a16:creationId xmlns:a16="http://schemas.microsoft.com/office/drawing/2014/main" id="{FB0FFD50-3EAB-4419-A5A1-A7BEC9410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133"/>
                <a:ext cx="204" cy="2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/>
                  <a:t>F</a:t>
                </a:r>
              </a:p>
            </p:txBody>
          </p:sp>
          <p:sp>
            <p:nvSpPr>
              <p:cNvPr id="177" name="Line 71">
                <a:extLst>
                  <a:ext uri="{FF2B5EF4-FFF2-40B4-BE49-F238E27FC236}">
                    <a16:creationId xmlns:a16="http://schemas.microsoft.com/office/drawing/2014/main" id="{95D0C43D-EC46-4FD6-BD8F-F741D6BCC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26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72">
                <a:extLst>
                  <a:ext uri="{FF2B5EF4-FFF2-40B4-BE49-F238E27FC236}">
                    <a16:creationId xmlns:a16="http://schemas.microsoft.com/office/drawing/2014/main" id="{53109005-B6F6-4024-982D-52F2E3F9A7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6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79" name="AutoShape 73">
                <a:extLst>
                  <a:ext uri="{FF2B5EF4-FFF2-40B4-BE49-F238E27FC236}">
                    <a16:creationId xmlns:a16="http://schemas.microsoft.com/office/drawing/2014/main" id="{ADABB5D3-8B9F-434D-B564-4E6BC17E1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0" name="Line 74">
                <a:extLst>
                  <a:ext uri="{FF2B5EF4-FFF2-40B4-BE49-F238E27FC236}">
                    <a16:creationId xmlns:a16="http://schemas.microsoft.com/office/drawing/2014/main" id="{D2994FC6-1261-48F0-AD03-A70EF29B8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27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75">
                <a:extLst>
                  <a:ext uri="{FF2B5EF4-FFF2-40B4-BE49-F238E27FC236}">
                    <a16:creationId xmlns:a16="http://schemas.microsoft.com/office/drawing/2014/main" id="{86168771-6ED9-4B78-85AF-0E6F18293C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Line 76">
                <a:extLst>
                  <a:ext uri="{FF2B5EF4-FFF2-40B4-BE49-F238E27FC236}">
                    <a16:creationId xmlns:a16="http://schemas.microsoft.com/office/drawing/2014/main" id="{479E0159-922A-4D91-BC83-CE0447A10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3264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Text Box 77">
                <a:extLst>
                  <a:ext uri="{FF2B5EF4-FFF2-40B4-BE49-F238E27FC236}">
                    <a16:creationId xmlns:a16="http://schemas.microsoft.com/office/drawing/2014/main" id="{75E68E84-590B-40DD-8515-FEA20BCE5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8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84" name="AutoShape 78">
                <a:extLst>
                  <a:ext uri="{FF2B5EF4-FFF2-40B4-BE49-F238E27FC236}">
                    <a16:creationId xmlns:a16="http://schemas.microsoft.com/office/drawing/2014/main" id="{96A6C4BB-0E47-4C7D-B5FC-648F33C09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5" name="Line 79">
                <a:extLst>
                  <a:ext uri="{FF2B5EF4-FFF2-40B4-BE49-F238E27FC236}">
                    <a16:creationId xmlns:a16="http://schemas.microsoft.com/office/drawing/2014/main" id="{C61056C3-7DD6-45E9-AE26-2C2EA76B5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8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80">
                <a:extLst>
                  <a:ext uri="{FF2B5EF4-FFF2-40B4-BE49-F238E27FC236}">
                    <a16:creationId xmlns:a16="http://schemas.microsoft.com/office/drawing/2014/main" id="{DD47EBEE-9E18-4526-89F8-4A8CE862D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3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Line 81">
                <a:extLst>
                  <a:ext uri="{FF2B5EF4-FFF2-40B4-BE49-F238E27FC236}">
                    <a16:creationId xmlns:a16="http://schemas.microsoft.com/office/drawing/2014/main" id="{E31B5A0D-7902-4F22-B910-65DDB4245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8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88">
                <a:extLst>
                  <a:ext uri="{FF2B5EF4-FFF2-40B4-BE49-F238E27FC236}">
                    <a16:creationId xmlns:a16="http://schemas.microsoft.com/office/drawing/2014/main" id="{A1FF7C80-5794-49FC-93EC-A9F377E88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29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89">
                <a:extLst>
                  <a:ext uri="{FF2B5EF4-FFF2-40B4-BE49-F238E27FC236}">
                    <a16:creationId xmlns:a16="http://schemas.microsoft.com/office/drawing/2014/main" id="{CE2425D5-8B97-48B9-9232-1F0941684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2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90">
                <a:extLst>
                  <a:ext uri="{FF2B5EF4-FFF2-40B4-BE49-F238E27FC236}">
                    <a16:creationId xmlns:a16="http://schemas.microsoft.com/office/drawing/2014/main" id="{22DEE2FD-6B6F-4C30-A61A-54502D7FB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Text Box 91">
                <a:extLst>
                  <a:ext uri="{FF2B5EF4-FFF2-40B4-BE49-F238E27FC236}">
                    <a16:creationId xmlns:a16="http://schemas.microsoft.com/office/drawing/2014/main" id="{E3A05097-AA3D-4589-99F4-775650895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2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92" name="Text Box 92">
                <a:extLst>
                  <a:ext uri="{FF2B5EF4-FFF2-40B4-BE49-F238E27FC236}">
                    <a16:creationId xmlns:a16="http://schemas.microsoft.com/office/drawing/2014/main" id="{CC270FFC-FE0F-4652-A89C-9F9293474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0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93" name="Text Box 93">
                <a:extLst>
                  <a:ext uri="{FF2B5EF4-FFF2-40B4-BE49-F238E27FC236}">
                    <a16:creationId xmlns:a16="http://schemas.microsoft.com/office/drawing/2014/main" id="{DDA14015-FD37-4E7A-B179-C8305D9C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5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94" name="Line 94">
                <a:extLst>
                  <a:ext uri="{FF2B5EF4-FFF2-40B4-BE49-F238E27FC236}">
                    <a16:creationId xmlns:a16="http://schemas.microsoft.com/office/drawing/2014/main" id="{E838B3BE-6730-4E68-9025-C5CE40DAC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3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95">
                <a:extLst>
                  <a:ext uri="{FF2B5EF4-FFF2-40B4-BE49-F238E27FC236}">
                    <a16:creationId xmlns:a16="http://schemas.microsoft.com/office/drawing/2014/main" id="{D8307AD1-C54B-4730-9838-C4636393D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" name="Group 96">
                <a:extLst>
                  <a:ext uri="{FF2B5EF4-FFF2-40B4-BE49-F238E27FC236}">
                    <a16:creationId xmlns:a16="http://schemas.microsoft.com/office/drawing/2014/main" id="{1550B810-36E7-417A-AC7B-1979C667C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120"/>
                <a:ext cx="192" cy="180"/>
                <a:chOff x="2160" y="1584"/>
                <a:chExt cx="308" cy="288"/>
              </a:xfrm>
            </p:grpSpPr>
            <p:sp>
              <p:nvSpPr>
                <p:cNvPr id="201" name="AutoShape 97">
                  <a:extLst>
                    <a:ext uri="{FF2B5EF4-FFF2-40B4-BE49-F238E27FC236}">
                      <a16:creationId xmlns:a16="http://schemas.microsoft.com/office/drawing/2014/main" id="{EFEC1931-0F73-4D40-8FFA-6EE192EA5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2" name="Oval 98">
                  <a:extLst>
                    <a:ext uri="{FF2B5EF4-FFF2-40B4-BE49-F238E27FC236}">
                      <a16:creationId xmlns:a16="http://schemas.microsoft.com/office/drawing/2014/main" id="{F876E425-1D9E-4E74-A1E0-973332F99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97" name="Oval 99">
                <a:extLst>
                  <a:ext uri="{FF2B5EF4-FFF2-40B4-BE49-F238E27FC236}">
                    <a16:creationId xmlns:a16="http://schemas.microsoft.com/office/drawing/2014/main" id="{C575A386-7143-4976-AB90-8AAA2817F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8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8" name="Oval 100">
                <a:extLst>
                  <a:ext uri="{FF2B5EF4-FFF2-40B4-BE49-F238E27FC236}">
                    <a16:creationId xmlns:a16="http://schemas.microsoft.com/office/drawing/2014/main" id="{6D9DEF09-D710-4909-947A-D75A79700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6" y="32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9" name="AutoShape 104">
                <a:extLst>
                  <a:ext uri="{FF2B5EF4-FFF2-40B4-BE49-F238E27FC236}">
                    <a16:creationId xmlns:a16="http://schemas.microsoft.com/office/drawing/2014/main" id="{3B972213-F40E-4E4B-982D-CA77FC703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3092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0" name="Oval 105">
                <a:extLst>
                  <a:ext uri="{FF2B5EF4-FFF2-40B4-BE49-F238E27FC236}">
                    <a16:creationId xmlns:a16="http://schemas.microsoft.com/office/drawing/2014/main" id="{BBE7612F-8B52-4F27-8378-1DAFC83A1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" y="32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173" name="Group 115">
              <a:extLst>
                <a:ext uri="{FF2B5EF4-FFF2-40B4-BE49-F238E27FC236}">
                  <a16:creationId xmlns:a16="http://schemas.microsoft.com/office/drawing/2014/main" id="{F7EAB645-C592-4D3F-AAB0-C1698F864C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552"/>
              <a:ext cx="192" cy="180"/>
              <a:chOff x="2160" y="1584"/>
              <a:chExt cx="308" cy="288"/>
            </a:xfrm>
          </p:grpSpPr>
          <p:sp>
            <p:nvSpPr>
              <p:cNvPr id="174" name="AutoShape 116">
                <a:extLst>
                  <a:ext uri="{FF2B5EF4-FFF2-40B4-BE49-F238E27FC236}">
                    <a16:creationId xmlns:a16="http://schemas.microsoft.com/office/drawing/2014/main" id="{D8E2B838-8268-4F0D-BC1C-0285EC7D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5" name="Oval 117">
                <a:extLst>
                  <a:ext uri="{FF2B5EF4-FFF2-40B4-BE49-F238E27FC236}">
                    <a16:creationId xmlns:a16="http://schemas.microsoft.com/office/drawing/2014/main" id="{9A5F86B2-B471-49D1-834C-45D9E3269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21</a:t>
            </a:fld>
            <a:r>
              <a:rPr lang="en-US" sz="1400" dirty="0"/>
              <a:t> of 53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B759E-A885-497F-AB24-5CA1D60DFCC4}"/>
              </a:ext>
            </a:extLst>
          </p:cNvPr>
          <p:cNvSpPr txBox="1"/>
          <p:nvPr/>
        </p:nvSpPr>
        <p:spPr>
          <a:xfrm rot="21020410">
            <a:off x="4354411" y="2303168"/>
            <a:ext cx="4143238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Recall this earlier slide?</a:t>
            </a: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903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6752265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Programmable Array Logic (PLA)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EF07E-04F7-4A0D-B9FB-28BDD81D0DF2}"/>
              </a:ext>
            </a:extLst>
          </p:cNvPr>
          <p:cNvSpPr txBox="1">
            <a:spLocks noChangeArrowheads="1"/>
          </p:cNvSpPr>
          <p:nvPr/>
        </p:nvSpPr>
        <p:spPr>
          <a:xfrm>
            <a:off x="647701" y="1295403"/>
            <a:ext cx="5766327" cy="367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programmable integrated circuit – implements circuits for sum-of-products (SOP) expressions.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2 stages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AND gates = product terms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OR gates =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Connections between inputs and the planes can be ‘burned’.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79FCC7-E2AA-450E-873B-33443F131DB0}"/>
              </a:ext>
            </a:extLst>
          </p:cNvPr>
          <p:cNvGrpSpPr/>
          <p:nvPr/>
        </p:nvGrpSpPr>
        <p:grpSpPr>
          <a:xfrm>
            <a:off x="6115811" y="1573713"/>
            <a:ext cx="5295548" cy="3118603"/>
            <a:chOff x="4775552" y="1905000"/>
            <a:chExt cx="4216048" cy="28299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A7E92-3CBA-4B71-B8DF-911E5DAD1E2F}"/>
                </a:ext>
              </a:extLst>
            </p:cNvPr>
            <p:cNvSpPr/>
            <p:nvPr/>
          </p:nvSpPr>
          <p:spPr>
            <a:xfrm>
              <a:off x="6248400" y="19050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C4EE91-490E-4365-8C91-B5A53F6A90C1}"/>
                </a:ext>
              </a:extLst>
            </p:cNvPr>
            <p:cNvSpPr txBox="1"/>
            <p:nvPr/>
          </p:nvSpPr>
          <p:spPr>
            <a:xfrm>
              <a:off x="6210300" y="22967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AND gates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BF0BC6-6EF8-42D3-BB77-3254A2FA04A7}"/>
                </a:ext>
              </a:extLst>
            </p:cNvPr>
            <p:cNvGrpSpPr/>
            <p:nvPr/>
          </p:nvGrpSpPr>
          <p:grpSpPr>
            <a:xfrm>
              <a:off x="5902427" y="1981200"/>
              <a:ext cx="345973" cy="1066800"/>
              <a:chOff x="6019800" y="2057400"/>
              <a:chExt cx="228600" cy="10668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2964B9-2420-4732-AC56-7C536584648C}"/>
                  </a:ext>
                </a:extLst>
              </p:cNvPr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D157759-8AAB-4D6F-919C-354F74477D83}"/>
                  </a:ext>
                </a:extLst>
              </p:cNvPr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8576796-AE2B-4ECD-A059-ECFAD1561C86}"/>
                  </a:ext>
                </a:extLst>
              </p:cNvPr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16F7989-76DC-4C8A-B0B4-1323DB1BAAE3}"/>
                  </a:ext>
                </a:extLst>
              </p:cNvPr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FC8DB8E-349A-4412-AC34-FC19CF7107A7}"/>
                  </a:ext>
                </a:extLst>
              </p:cNvPr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ECEB1F5-D821-43F4-BD5C-48B8973572CA}"/>
                  </a:ext>
                </a:extLst>
              </p:cNvPr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73DD1F5-B1E9-405A-9421-7ED5AD5838B4}"/>
                  </a:ext>
                </a:extLst>
              </p:cNvPr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02E55E7-E074-4D98-B463-6B85BA4A9EAA}"/>
                  </a:ext>
                </a:extLst>
              </p:cNvPr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CA12A8-6F90-4E15-9397-08A97AA79EA4}"/>
                </a:ext>
              </a:extLst>
            </p:cNvPr>
            <p:cNvSpPr txBox="1"/>
            <p:nvPr/>
          </p:nvSpPr>
          <p:spPr>
            <a:xfrm>
              <a:off x="4909753" y="2339766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35565F-98DF-443D-8FE0-4C9FA3B6F061}"/>
                </a:ext>
              </a:extLst>
            </p:cNvPr>
            <p:cNvSpPr txBox="1"/>
            <p:nvPr/>
          </p:nvSpPr>
          <p:spPr>
            <a:xfrm>
              <a:off x="8008375" y="3907546"/>
              <a:ext cx="983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54E7E4AA-93E2-4353-89C4-ED33564B06F1}"/>
                </a:ext>
              </a:extLst>
            </p:cNvPr>
            <p:cNvSpPr/>
            <p:nvPr/>
          </p:nvSpPr>
          <p:spPr>
            <a:xfrm>
              <a:off x="5634651" y="1955390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8E4456-F5DD-48DD-BB6F-D07BB4CCE768}"/>
                </a:ext>
              </a:extLst>
            </p:cNvPr>
            <p:cNvGrpSpPr/>
            <p:nvPr/>
          </p:nvGrpSpPr>
          <p:grpSpPr>
            <a:xfrm rot="16200000">
              <a:off x="6657129" y="2791972"/>
              <a:ext cx="380847" cy="1066800"/>
              <a:chOff x="6019800" y="2057400"/>
              <a:chExt cx="228600" cy="106680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9093B3-6C2B-4100-97EB-1D51734DD366}"/>
                  </a:ext>
                </a:extLst>
              </p:cNvPr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2F5C657-480D-49D0-AAAB-17D15018E5BF}"/>
                  </a:ext>
                </a:extLst>
              </p:cNvPr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D36BE8D-DBB6-4EFA-BC0F-D6FBB979B4FB}"/>
                  </a:ext>
                </a:extLst>
              </p:cNvPr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946C1C4-EB48-44D8-AEE2-A5EA2A77AFCC}"/>
                  </a:ext>
                </a:extLst>
              </p:cNvPr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CD5C1CF-79DF-4AB1-86F4-866CF2F10819}"/>
                  </a:ext>
                </a:extLst>
              </p:cNvPr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702CDB6-E15B-4513-A995-CF7B2E8F3C43}"/>
                  </a:ext>
                </a:extLst>
              </p:cNvPr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65BAB69-A88D-47A7-9F53-B0C17969DEFF}"/>
                  </a:ext>
                </a:extLst>
              </p:cNvPr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097F1E5-880F-4125-B510-DE854E30B16D}"/>
                  </a:ext>
                </a:extLst>
              </p:cNvPr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F207E1-925F-4E8D-91FD-8E881CFE35E9}"/>
                </a:ext>
              </a:extLst>
            </p:cNvPr>
            <p:cNvSpPr/>
            <p:nvPr/>
          </p:nvSpPr>
          <p:spPr>
            <a:xfrm>
              <a:off x="6248400" y="3515796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26FB1C-B215-4BAB-BD37-FDEADB1DE6E6}"/>
                </a:ext>
              </a:extLst>
            </p:cNvPr>
            <p:cNvSpPr txBox="1"/>
            <p:nvPr/>
          </p:nvSpPr>
          <p:spPr>
            <a:xfrm>
              <a:off x="6210300" y="390754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OR gates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293391-2979-4CDF-AC84-612782B7941A}"/>
                </a:ext>
              </a:extLst>
            </p:cNvPr>
            <p:cNvGrpSpPr/>
            <p:nvPr/>
          </p:nvGrpSpPr>
          <p:grpSpPr>
            <a:xfrm>
              <a:off x="7459303" y="3591996"/>
              <a:ext cx="345973" cy="1066800"/>
              <a:chOff x="6019800" y="2057400"/>
              <a:chExt cx="228600" cy="10668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63D0E54-8D9D-48AB-9C5B-7E792F54145C}"/>
                  </a:ext>
                </a:extLst>
              </p:cNvPr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50F23F-AD05-49BD-89A2-CD0A7F4C9B3D}"/>
                  </a:ext>
                </a:extLst>
              </p:cNvPr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C842A2D-5F6C-4D03-A3B5-27A72336CFD0}"/>
                  </a:ext>
                </a:extLst>
              </p:cNvPr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9C8DB83-DFA0-45AC-9F87-2B091357EE0F}"/>
                  </a:ext>
                </a:extLst>
              </p:cNvPr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C43D237-2EC1-4A9F-80CA-EB34970299B3}"/>
                  </a:ext>
                </a:extLst>
              </p:cNvPr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9490710-2C93-43F6-B648-AC7927612BB8}"/>
                  </a:ext>
                </a:extLst>
              </p:cNvPr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CF33DAD-7398-4179-A806-578B1D7F3249}"/>
                  </a:ext>
                </a:extLst>
              </p:cNvPr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9C1CB82-C9AB-4740-9462-0971ED266FCC}"/>
                  </a:ext>
                </a:extLst>
              </p:cNvPr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A8A5D07C-61CA-44AB-88E0-92134C4A82A4}"/>
                </a:ext>
              </a:extLst>
            </p:cNvPr>
            <p:cNvSpPr/>
            <p:nvPr/>
          </p:nvSpPr>
          <p:spPr>
            <a:xfrm flipH="1">
              <a:off x="7852749" y="3554821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BCBBA9-853B-40BB-8FCF-68A3C50B6ADF}"/>
                </a:ext>
              </a:extLst>
            </p:cNvPr>
            <p:cNvSpPr txBox="1"/>
            <p:nvPr/>
          </p:nvSpPr>
          <p:spPr>
            <a:xfrm>
              <a:off x="4775552" y="3145546"/>
              <a:ext cx="1546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Product terms</a:t>
              </a:r>
            </a:p>
          </p:txBody>
        </p:sp>
      </p:grpSp>
      <p:sp>
        <p:nvSpPr>
          <p:cNvPr id="47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22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759294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7649343" y="2134315"/>
            <a:ext cx="3602665" cy="1146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SG" sz="3200" dirty="0">
                <a:solidFill>
                  <a:srgbClr val="0000FF"/>
                </a:solidFill>
              </a:rPr>
              <a:t>Implementation of Datapath Control</a:t>
            </a:r>
            <a:endParaRPr lang="en-US" sz="3200" dirty="0">
              <a:solidFill>
                <a:srgbClr val="0000FF"/>
              </a:solidFill>
            </a:endParaRPr>
          </a:p>
        </p:txBody>
      </p:sp>
      <p:pic>
        <p:nvPicPr>
          <p:cNvPr id="45" name="Picture 117">
            <a:extLst>
              <a:ext uri="{FF2B5EF4-FFF2-40B4-BE49-F238E27FC236}">
                <a16:creationId xmlns:a16="http://schemas.microsoft.com/office/drawing/2014/main" id="{6164C69E-8257-49CD-B863-97342C3EB740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2069" y="1863078"/>
            <a:ext cx="4494574" cy="4858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C400BEE-F985-44D2-B539-5C1D4FAC6591}"/>
              </a:ext>
            </a:extLst>
          </p:cNvPr>
          <p:cNvGrpSpPr/>
          <p:nvPr/>
        </p:nvGrpSpPr>
        <p:grpSpPr>
          <a:xfrm>
            <a:off x="1945448" y="2134315"/>
            <a:ext cx="1276621" cy="1294145"/>
            <a:chOff x="639853" y="1605983"/>
            <a:chExt cx="1276621" cy="1294145"/>
          </a:xfrm>
        </p:grpSpPr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36826168-3827-4CC2-8031-3F9E9F1DB553}"/>
                </a:ext>
              </a:extLst>
            </p:cNvPr>
            <p:cNvSpPr/>
            <p:nvPr/>
          </p:nvSpPr>
          <p:spPr>
            <a:xfrm>
              <a:off x="1731212" y="1605983"/>
              <a:ext cx="185262" cy="1294145"/>
            </a:xfrm>
            <a:prstGeom prst="leftBrace">
              <a:avLst>
                <a:gd name="adj1" fmla="val 20679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99">
              <a:extLst>
                <a:ext uri="{FF2B5EF4-FFF2-40B4-BE49-F238E27FC236}">
                  <a16:creationId xmlns:a16="http://schemas.microsoft.com/office/drawing/2014/main" id="{2FB0954F-6488-4179-969D-5C43358F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853" y="2113513"/>
              <a:ext cx="95539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006600"/>
                  </a:solidFill>
                  <a:latin typeface="+mn-lt"/>
                  <a:cs typeface="Courier New" pitchFamily="49" charset="0"/>
                </a:rPr>
                <a:t>Opcode</a:t>
              </a:r>
              <a:endParaRPr lang="en-US" sz="2000" b="1" dirty="0">
                <a:solidFill>
                  <a:srgbClr val="006600"/>
                </a:solidFill>
                <a:latin typeface="+mn-lt"/>
                <a:cs typeface="Courier New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E82212-EDC3-4AA8-A47A-80FA86A5D84C}"/>
              </a:ext>
            </a:extLst>
          </p:cNvPr>
          <p:cNvGrpSpPr/>
          <p:nvPr/>
        </p:nvGrpSpPr>
        <p:grpSpPr>
          <a:xfrm>
            <a:off x="7649343" y="4107363"/>
            <a:ext cx="2057400" cy="2514600"/>
            <a:chOff x="6869474" y="3873579"/>
            <a:chExt cx="2057400" cy="2514600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DD76C02D-F4C2-407E-9FA7-D368F9567165}"/>
                </a:ext>
              </a:extLst>
            </p:cNvPr>
            <p:cNvSpPr/>
            <p:nvPr/>
          </p:nvSpPr>
          <p:spPr>
            <a:xfrm flipH="1">
              <a:off x="6869474" y="3873579"/>
              <a:ext cx="304800" cy="2514600"/>
            </a:xfrm>
            <a:prstGeom prst="leftBrace">
              <a:avLst>
                <a:gd name="adj1" fmla="val 3796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199">
              <a:extLst>
                <a:ext uri="{FF2B5EF4-FFF2-40B4-BE49-F238E27FC236}">
                  <a16:creationId xmlns:a16="http://schemas.microsoft.com/office/drawing/2014/main" id="{97AB85DA-5A1E-4B03-AE14-BF4C9DAF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674" y="4948316"/>
              <a:ext cx="1600200" cy="365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+mn-lt"/>
                  <a:cs typeface="Courier New" pitchFamily="49" charset="0"/>
                </a:rPr>
                <a:t>Control Signals</a:t>
              </a:r>
            </a:p>
          </p:txBody>
        </p:sp>
      </p:grpSp>
      <p:graphicFrame>
        <p:nvGraphicFramePr>
          <p:cNvPr id="50" name="Group 131">
            <a:extLst>
              <a:ext uri="{FF2B5EF4-FFF2-40B4-BE49-F238E27FC236}">
                <a16:creationId xmlns:a16="http://schemas.microsoft.com/office/drawing/2014/main" id="{0D9FAFED-DFF5-43D0-8C68-87104B31B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034905"/>
              </p:ext>
            </p:extLst>
          </p:nvPr>
        </p:nvGraphicFramePr>
        <p:xfrm>
          <a:off x="1322341" y="234633"/>
          <a:ext cx="3602664" cy="1554480"/>
        </p:xfrm>
        <a:graphic>
          <a:graphicData uri="http://schemas.openxmlformats.org/drawingml/2006/table">
            <a:tbl>
              <a:tblPr/>
              <a:tblGrid>
                <a:gridCol w="66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02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" name="Group 125">
            <a:extLst>
              <a:ext uri="{FF2B5EF4-FFF2-40B4-BE49-F238E27FC236}">
                <a16:creationId xmlns:a16="http://schemas.microsoft.com/office/drawing/2014/main" id="{A339EAC7-44F4-4F71-A78A-E0BB0FF6D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43044"/>
              </p:ext>
            </p:extLst>
          </p:nvPr>
        </p:nvGraphicFramePr>
        <p:xfrm>
          <a:off x="5039833" y="173673"/>
          <a:ext cx="6498217" cy="16154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73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5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63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942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1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1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23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473924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8186692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Programmable Array Logic (PLA): Example</a:t>
            </a:r>
          </a:p>
        </p:txBody>
      </p:sp>
      <p:pic>
        <p:nvPicPr>
          <p:cNvPr id="45" name="Picture 6" descr="PLAExampleTable">
            <a:extLst>
              <a:ext uri="{FF2B5EF4-FFF2-40B4-BE49-F238E27FC236}">
                <a16:creationId xmlns:a16="http://schemas.microsoft.com/office/drawing/2014/main" id="{0784D71D-42FA-4B72-9F45-23B7925C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88" y="916063"/>
            <a:ext cx="5650212" cy="225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7" descr="05~Figure_B">
            <a:extLst>
              <a:ext uri="{FF2B5EF4-FFF2-40B4-BE49-F238E27FC236}">
                <a16:creationId xmlns:a16="http://schemas.microsoft.com/office/drawing/2014/main" id="{62851CFD-7E3D-4751-8072-468858DE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646" y="3280734"/>
            <a:ext cx="4331361" cy="23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3">
            <a:extLst>
              <a:ext uri="{FF2B5EF4-FFF2-40B4-BE49-F238E27FC236}">
                <a16:creationId xmlns:a16="http://schemas.microsoft.com/office/drawing/2014/main" id="{A59F8A3A-D63B-45CF-94AC-27420B7CB946}"/>
              </a:ext>
            </a:extLst>
          </p:cNvPr>
          <p:cNvSpPr txBox="1">
            <a:spLocks noChangeArrowheads="1"/>
          </p:cNvSpPr>
          <p:nvPr/>
        </p:nvSpPr>
        <p:spPr>
          <a:xfrm>
            <a:off x="6365875" y="1224585"/>
            <a:ext cx="3929743" cy="51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representation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8F25ED-9D7D-4E35-BA0E-FCC0BB325BE9}"/>
              </a:ext>
            </a:extLst>
          </p:cNvPr>
          <p:cNvGrpSpPr/>
          <p:nvPr/>
        </p:nvGrpSpPr>
        <p:grpSpPr>
          <a:xfrm>
            <a:off x="6096000" y="2000633"/>
            <a:ext cx="5819274" cy="4003675"/>
            <a:chOff x="1724526" y="1787525"/>
            <a:chExt cx="5819274" cy="4003675"/>
          </a:xfrm>
        </p:grpSpPr>
        <p:pic>
          <p:nvPicPr>
            <p:cNvPr id="51" name="Picture 4" descr="06~Figure_B">
              <a:extLst>
                <a:ext uri="{FF2B5EF4-FFF2-40B4-BE49-F238E27FC236}">
                  <a16:creationId xmlns:a16="http://schemas.microsoft.com/office/drawing/2014/main" id="{3E2F8FF1-331F-476C-817A-E68FD9CA0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7400" y="1905000"/>
              <a:ext cx="502332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91E0C8-FC82-4376-9C7A-0520F215584E}"/>
                </a:ext>
              </a:extLst>
            </p:cNvPr>
            <p:cNvSpPr txBox="1"/>
            <p:nvPr/>
          </p:nvSpPr>
          <p:spPr>
            <a:xfrm>
              <a:off x="1724526" y="1787525"/>
              <a:ext cx="990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9E90C0A-2F1D-4FDA-9ABB-F1FF2041A5CF}"/>
                </a:ext>
              </a:extLst>
            </p:cNvPr>
            <p:cNvSpPr txBox="1"/>
            <p:nvPr/>
          </p:nvSpPr>
          <p:spPr>
            <a:xfrm>
              <a:off x="5867400" y="42672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1F20E1-566A-4E2C-B887-C1F3F22187BB}"/>
                </a:ext>
              </a:extLst>
            </p:cNvPr>
            <p:cNvSpPr txBox="1"/>
            <p:nvPr/>
          </p:nvSpPr>
          <p:spPr>
            <a:xfrm>
              <a:off x="6172200" y="29337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plane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458B97-F751-4D5B-AFAF-4A66B6D9C6AE}"/>
                </a:ext>
              </a:extLst>
            </p:cNvPr>
            <p:cNvSpPr txBox="1"/>
            <p:nvPr/>
          </p:nvSpPr>
          <p:spPr>
            <a:xfrm>
              <a:off x="2260672" y="4876800"/>
              <a:ext cx="1117455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plane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7B09A7B-3D48-4678-9589-3D8B32C24C37}"/>
                </a:ext>
              </a:extLst>
            </p:cNvPr>
            <p:cNvSpPr txBox="1"/>
            <p:nvPr/>
          </p:nvSpPr>
          <p:spPr>
            <a:xfrm rot="2381590">
              <a:off x="333687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B'</a:t>
              </a:r>
              <a:r>
                <a:rPr lang="en-SG" sz="12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83F37D-C443-46AA-BF0A-668529924709}"/>
                </a:ext>
              </a:extLst>
            </p:cNvPr>
            <p:cNvSpPr txBox="1"/>
            <p:nvPr/>
          </p:nvSpPr>
          <p:spPr>
            <a:xfrm rot="2381590">
              <a:off x="376600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SG" sz="12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C'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A9A6B3-98E7-4611-86F6-46A17C128DFF}"/>
                </a:ext>
              </a:extLst>
            </p:cNvPr>
            <p:cNvSpPr txBox="1"/>
            <p:nvPr/>
          </p:nvSpPr>
          <p:spPr>
            <a:xfrm>
              <a:off x="1901068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DC26E1-12E0-43E1-8100-13FF4F4E1072}"/>
                </a:ext>
              </a:extLst>
            </p:cNvPr>
            <p:cNvSpPr txBox="1"/>
            <p:nvPr/>
          </p:nvSpPr>
          <p:spPr>
            <a:xfrm>
              <a:off x="1901068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9F3966-78AE-4565-9021-D3615992B1A1}"/>
                </a:ext>
              </a:extLst>
            </p:cNvPr>
            <p:cNvSpPr txBox="1"/>
            <p:nvPr/>
          </p:nvSpPr>
          <p:spPr>
            <a:xfrm>
              <a:off x="1901068" y="3589004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954D4F-47F9-4715-A9CB-035DCC8277EA}"/>
                </a:ext>
              </a:extLst>
            </p:cNvPr>
            <p:cNvSpPr txBox="1"/>
            <p:nvPr/>
          </p:nvSpPr>
          <p:spPr>
            <a:xfrm>
              <a:off x="1975925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12F739B-A097-46B6-BBA0-1A9B42A93F03}"/>
                </a:ext>
              </a:extLst>
            </p:cNvPr>
            <p:cNvSpPr txBox="1"/>
            <p:nvPr/>
          </p:nvSpPr>
          <p:spPr>
            <a:xfrm>
              <a:off x="1975925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395E07-84F7-4B75-BBAC-0F92EF0482E8}"/>
                </a:ext>
              </a:extLst>
            </p:cNvPr>
            <p:cNvSpPr txBox="1"/>
            <p:nvPr/>
          </p:nvSpPr>
          <p:spPr>
            <a:xfrm>
              <a:off x="1975925" y="3534901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6EF63E-C63A-48FA-9A9A-70F38CDA5853}"/>
                </a:ext>
              </a:extLst>
            </p:cNvPr>
            <p:cNvSpPr txBox="1"/>
            <p:nvPr/>
          </p:nvSpPr>
          <p:spPr>
            <a:xfrm>
              <a:off x="6025210" y="459094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F4CF6E0-678E-4246-BEEB-7E20957E5F2C}"/>
                </a:ext>
              </a:extLst>
            </p:cNvPr>
            <p:cNvSpPr txBox="1"/>
            <p:nvPr/>
          </p:nvSpPr>
          <p:spPr>
            <a:xfrm>
              <a:off x="6025210" y="4952017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994D6B1-E259-468B-9C02-92D86837243D}"/>
                </a:ext>
              </a:extLst>
            </p:cNvPr>
            <p:cNvSpPr txBox="1"/>
            <p:nvPr/>
          </p:nvSpPr>
          <p:spPr>
            <a:xfrm>
              <a:off x="6025210" y="530577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</p:grpSp>
      <p:sp>
        <p:nvSpPr>
          <p:cNvPr id="28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24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1336291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K-Maps</a:t>
            </a:r>
          </a:p>
        </p:txBody>
      </p:sp>
    </p:spTree>
    <p:extLst>
      <p:ext uri="{BB962C8B-B14F-4D97-AF65-F5344CB8AC3E}">
        <p14:creationId xmlns:p14="http://schemas.microsoft.com/office/powerpoint/2010/main" val="280549726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6652EA-63E0-4D43-9E40-06B275A1A62B}"/>
              </a:ext>
            </a:extLst>
          </p:cNvPr>
          <p:cNvGraphicFramePr/>
          <p:nvPr>
            <p:extLst/>
          </p:nvPr>
        </p:nvGraphicFramePr>
        <p:xfrm>
          <a:off x="2072033" y="780112"/>
          <a:ext cx="7551117" cy="534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3BF77F-CADF-4952-8A68-CF2F43405AF1}"/>
              </a:ext>
            </a:extLst>
          </p:cNvPr>
          <p:cNvSpPr txBox="1"/>
          <p:nvPr/>
        </p:nvSpPr>
        <p:spPr>
          <a:xfrm>
            <a:off x="315686" y="349945"/>
            <a:ext cx="4979323" cy="7463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/>
              <a:t>F = </a:t>
            </a:r>
            <a:r>
              <a:rPr lang="en-US" sz="2000" dirty="0">
                <a:sym typeface="Symbol" panose="05050102010706020507" pitchFamily="18" charset="2"/>
              </a:rPr>
              <a:t>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(1,2,3,5,7)</a:t>
            </a:r>
          </a:p>
          <a:p>
            <a:pPr>
              <a:spcAft>
                <a:spcPts val="300"/>
              </a:spcAft>
              <a:tabLst>
                <a:tab pos="271463" algn="l"/>
              </a:tabLst>
            </a:pPr>
            <a:r>
              <a:rPr lang="en-US" sz="2000" dirty="0">
                <a:sym typeface="Symbol" panose="05050102010706020507" pitchFamily="18" charset="2"/>
              </a:rPr>
              <a:t>	= A’B’C + A’BC’ + A’BC + AB’C + ABC</a:t>
            </a:r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C98B34-D303-474B-93D0-370B7ABD47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105786"/>
          <a:ext cx="19995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94">
                  <a:extLst>
                    <a:ext uri="{9D8B030D-6E8A-4147-A177-3AD203B41FA5}">
                      <a16:colId xmlns:a16="http://schemas.microsoft.com/office/drawing/2014/main" val="3960961988"/>
                    </a:ext>
                  </a:extLst>
                </a:gridCol>
                <a:gridCol w="499894">
                  <a:extLst>
                    <a:ext uri="{9D8B030D-6E8A-4147-A177-3AD203B41FA5}">
                      <a16:colId xmlns:a16="http://schemas.microsoft.com/office/drawing/2014/main" val="961690891"/>
                    </a:ext>
                  </a:extLst>
                </a:gridCol>
                <a:gridCol w="499894">
                  <a:extLst>
                    <a:ext uri="{9D8B030D-6E8A-4147-A177-3AD203B41FA5}">
                      <a16:colId xmlns:a16="http://schemas.microsoft.com/office/drawing/2014/main" val="3049711259"/>
                    </a:ext>
                  </a:extLst>
                </a:gridCol>
                <a:gridCol w="499894">
                  <a:extLst>
                    <a:ext uri="{9D8B030D-6E8A-4147-A177-3AD203B41FA5}">
                      <a16:colId xmlns:a16="http://schemas.microsoft.com/office/drawing/2014/main" val="1388190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3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7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3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8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6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55021"/>
                  </a:ext>
                </a:extLst>
              </a:tr>
            </a:tbl>
          </a:graphicData>
        </a:graphic>
      </p:graphicFrame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84940F4-AFF0-415B-BBE9-399ACE0AEC05}"/>
              </a:ext>
            </a:extLst>
          </p:cNvPr>
          <p:cNvGrpSpPr/>
          <p:nvPr/>
        </p:nvGrpSpPr>
        <p:grpSpPr>
          <a:xfrm>
            <a:off x="8249285" y="241117"/>
            <a:ext cx="3471777" cy="2851689"/>
            <a:chOff x="8034111" y="254602"/>
            <a:chExt cx="3471777" cy="285168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D19723-F375-47C6-BD6F-7E7991225547}"/>
                </a:ext>
              </a:extLst>
            </p:cNvPr>
            <p:cNvGrpSpPr/>
            <p:nvPr/>
          </p:nvGrpSpPr>
          <p:grpSpPr>
            <a:xfrm>
              <a:off x="8363314" y="1067594"/>
              <a:ext cx="2096051" cy="298704"/>
              <a:chOff x="7903651" y="757025"/>
              <a:chExt cx="2096051" cy="298704"/>
            </a:xfrm>
          </p:grpSpPr>
          <p:sp>
            <p:nvSpPr>
              <p:cNvPr id="17" name="AutoShape 125">
                <a:extLst>
                  <a:ext uri="{FF2B5EF4-FFF2-40B4-BE49-F238E27FC236}">
                    <a16:creationId xmlns:a16="http://schemas.microsoft.com/office/drawing/2014/main" id="{B269A34F-4F7E-4EE5-97BC-E937DFE8A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459" y="757025"/>
                <a:ext cx="380942" cy="29870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8" name="Line 126">
                <a:extLst>
                  <a:ext uri="{FF2B5EF4-FFF2-40B4-BE49-F238E27FC236}">
                    <a16:creationId xmlns:a16="http://schemas.microsoft.com/office/drawing/2014/main" id="{587FBBD8-DA5C-4CDC-A6BD-045D56E4C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3651" y="793226"/>
                <a:ext cx="135780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" name="Line 127">
                <a:extLst>
                  <a:ext uri="{FF2B5EF4-FFF2-40B4-BE49-F238E27FC236}">
                    <a16:creationId xmlns:a16="http://schemas.microsoft.com/office/drawing/2014/main" id="{12E89DC7-A647-4061-96F1-D72A18809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8379" y="1011959"/>
                <a:ext cx="7030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" name="Line 128">
                <a:extLst>
                  <a:ext uri="{FF2B5EF4-FFF2-40B4-BE49-F238E27FC236}">
                    <a16:creationId xmlns:a16="http://schemas.microsoft.com/office/drawing/2014/main" id="{FE17B17E-B7AA-427B-A064-02C85B1A1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3211" y="906377"/>
                <a:ext cx="35649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27">
                <a:extLst>
                  <a:ext uri="{FF2B5EF4-FFF2-40B4-BE49-F238E27FC236}">
                    <a16:creationId xmlns:a16="http://schemas.microsoft.com/office/drawing/2014/main" id="{473A6489-4359-484E-85F7-FEB98D733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09433" y="906377"/>
                <a:ext cx="9520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7EF1851-641B-434C-89BA-FBFD73F31064}"/>
                </a:ext>
              </a:extLst>
            </p:cNvPr>
            <p:cNvGrpSpPr/>
            <p:nvPr/>
          </p:nvGrpSpPr>
          <p:grpSpPr>
            <a:xfrm>
              <a:off x="8034111" y="254602"/>
              <a:ext cx="1247908" cy="2807919"/>
              <a:chOff x="8034111" y="254602"/>
              <a:chExt cx="1247908" cy="2807919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1438DF7-64C0-4064-821C-9DA7D6B4DFE2}"/>
                  </a:ext>
                </a:extLst>
              </p:cNvPr>
              <p:cNvGrpSpPr/>
              <p:nvPr/>
            </p:nvGrpSpPr>
            <p:grpSpPr>
              <a:xfrm>
                <a:off x="8034111" y="254602"/>
                <a:ext cx="416377" cy="2589186"/>
                <a:chOff x="7380790" y="288925"/>
                <a:chExt cx="416377" cy="2589186"/>
              </a:xfrm>
            </p:grpSpPr>
            <p:sp>
              <p:nvSpPr>
                <p:cNvPr id="45" name="Text Box 129">
                  <a:extLst>
                    <a:ext uri="{FF2B5EF4-FFF2-40B4-BE49-F238E27FC236}">
                      <a16:creationId xmlns:a16="http://schemas.microsoft.com/office/drawing/2014/main" id="{899EB5F7-4EDD-4876-A99D-FC89597272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790" y="288925"/>
                  <a:ext cx="304800" cy="3385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n-GB" sz="1600" dirty="0"/>
                    <a:t>A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FB3BA7C1-BC50-421E-B144-A9A8A1997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3190" y="557029"/>
                  <a:ext cx="0" cy="23210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5A56F59-989D-4499-A240-9535487610CE}"/>
                    </a:ext>
                  </a:extLst>
                </p:cNvPr>
                <p:cNvCxnSpPr>
                  <a:cxnSpLocks/>
                  <a:endCxn id="103" idx="0"/>
                </p:cNvCxnSpPr>
                <p:nvPr/>
              </p:nvCxnSpPr>
              <p:spPr>
                <a:xfrm>
                  <a:off x="7709993" y="668284"/>
                  <a:ext cx="0" cy="13376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2D73A50-EA23-4BDE-AF32-8A6046B02752}"/>
                    </a:ext>
                  </a:extLst>
                </p:cNvPr>
                <p:cNvGrpSpPr/>
                <p:nvPr/>
              </p:nvGrpSpPr>
              <p:grpSpPr>
                <a:xfrm>
                  <a:off x="7622820" y="748567"/>
                  <a:ext cx="174347" cy="176290"/>
                  <a:chOff x="7810513" y="598116"/>
                  <a:chExt cx="174347" cy="176290"/>
                </a:xfrm>
              </p:grpSpPr>
              <p:sp>
                <p:nvSpPr>
                  <p:cNvPr id="40" name="AutoShape 146">
                    <a:extLst>
                      <a:ext uri="{FF2B5EF4-FFF2-40B4-BE49-F238E27FC236}">
                        <a16:creationId xmlns:a16="http://schemas.microsoft.com/office/drawing/2014/main" id="{1591B3AA-F035-4D38-B199-7FBE0C1B29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10513" y="598116"/>
                    <a:ext cx="174347" cy="128556"/>
                  </a:xfrm>
                  <a:prstGeom prst="flowChartMerg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 dirty="0"/>
                  </a:p>
                </p:txBody>
              </p:sp>
              <p:sp>
                <p:nvSpPr>
                  <p:cNvPr id="41" name="Oval 147">
                    <a:extLst>
                      <a:ext uri="{FF2B5EF4-FFF2-40B4-BE49-F238E27FC236}">
                        <a16:creationId xmlns:a16="http://schemas.microsoft.com/office/drawing/2014/main" id="{E537895B-8271-48B8-8DA3-AF850EC851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7874712" y="725940"/>
                    <a:ext cx="45948" cy="509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2801E05-40F2-4E6C-B4FD-4B74DBC09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33190" y="675563"/>
                  <a:ext cx="176803" cy="1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6064F9F-863B-41FD-BECD-23786831C4F3}"/>
                  </a:ext>
                </a:extLst>
              </p:cNvPr>
              <p:cNvGrpSpPr/>
              <p:nvPr/>
            </p:nvGrpSpPr>
            <p:grpSpPr>
              <a:xfrm>
                <a:off x="8439893" y="254602"/>
                <a:ext cx="416377" cy="2702337"/>
                <a:chOff x="7380790" y="288925"/>
                <a:chExt cx="416377" cy="2702337"/>
              </a:xfrm>
            </p:grpSpPr>
            <p:sp>
              <p:nvSpPr>
                <p:cNvPr id="80" name="Text Box 129">
                  <a:extLst>
                    <a:ext uri="{FF2B5EF4-FFF2-40B4-BE49-F238E27FC236}">
                      <a16:creationId xmlns:a16="http://schemas.microsoft.com/office/drawing/2014/main" id="{90E47F7E-5542-4531-A4BB-6C9524AAF2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790" y="288925"/>
                  <a:ext cx="304800" cy="3385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n-GB" sz="1600" dirty="0"/>
                    <a:t>B</a:t>
                  </a: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1506330-8466-485A-B855-3438A54B1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3190" y="557029"/>
                  <a:ext cx="0" cy="24342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A717E1B-DFDE-47F7-A98E-FC9D0B869D44}"/>
                    </a:ext>
                  </a:extLst>
                </p:cNvPr>
                <p:cNvCxnSpPr>
                  <a:cxnSpLocks/>
                  <a:endCxn id="112" idx="0"/>
                </p:cNvCxnSpPr>
                <p:nvPr/>
              </p:nvCxnSpPr>
              <p:spPr>
                <a:xfrm>
                  <a:off x="7709993" y="668284"/>
                  <a:ext cx="0" cy="18802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798AA52A-1B0D-4EFF-B173-5A5EE3E01F5B}"/>
                    </a:ext>
                  </a:extLst>
                </p:cNvPr>
                <p:cNvGrpSpPr/>
                <p:nvPr/>
              </p:nvGrpSpPr>
              <p:grpSpPr>
                <a:xfrm>
                  <a:off x="7622820" y="748567"/>
                  <a:ext cx="174347" cy="176290"/>
                  <a:chOff x="7810513" y="598116"/>
                  <a:chExt cx="174347" cy="176290"/>
                </a:xfrm>
              </p:grpSpPr>
              <p:sp>
                <p:nvSpPr>
                  <p:cNvPr id="85" name="AutoShape 146">
                    <a:extLst>
                      <a:ext uri="{FF2B5EF4-FFF2-40B4-BE49-F238E27FC236}">
                        <a16:creationId xmlns:a16="http://schemas.microsoft.com/office/drawing/2014/main" id="{3394AEA4-CA96-417A-937A-D1C1C9F71B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10513" y="598116"/>
                    <a:ext cx="174347" cy="128556"/>
                  </a:xfrm>
                  <a:prstGeom prst="flowChartMerg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 dirty="0"/>
                  </a:p>
                </p:txBody>
              </p:sp>
              <p:sp>
                <p:nvSpPr>
                  <p:cNvPr id="86" name="Oval 147">
                    <a:extLst>
                      <a:ext uri="{FF2B5EF4-FFF2-40B4-BE49-F238E27FC236}">
                        <a16:creationId xmlns:a16="http://schemas.microsoft.com/office/drawing/2014/main" id="{3AA0DB58-E09A-4D43-858F-60CB9CF7B5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7874712" y="725940"/>
                    <a:ext cx="45948" cy="509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FC7A934-8232-4FCA-BFD8-02E80DEE0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33190" y="675563"/>
                  <a:ext cx="176803" cy="1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EF0A3C8-CED0-483C-BB35-D8D9D23B51B0}"/>
                  </a:ext>
                </a:extLst>
              </p:cNvPr>
              <p:cNvGrpSpPr/>
              <p:nvPr/>
            </p:nvGrpSpPr>
            <p:grpSpPr>
              <a:xfrm>
                <a:off x="8865642" y="254602"/>
                <a:ext cx="416377" cy="2807919"/>
                <a:chOff x="7380790" y="288925"/>
                <a:chExt cx="416377" cy="2807919"/>
              </a:xfrm>
            </p:grpSpPr>
            <p:sp>
              <p:nvSpPr>
                <p:cNvPr id="88" name="Text Box 129">
                  <a:extLst>
                    <a:ext uri="{FF2B5EF4-FFF2-40B4-BE49-F238E27FC236}">
                      <a16:creationId xmlns:a16="http://schemas.microsoft.com/office/drawing/2014/main" id="{FCD9BACB-A8E3-4D88-AF77-92195473B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790" y="288925"/>
                  <a:ext cx="304800" cy="3385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n-GB" sz="1600" dirty="0"/>
                    <a:t>C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6D03F2A-1EE9-4691-B56C-D01D230C3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3190" y="557029"/>
                  <a:ext cx="0" cy="2539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75E894E-A53C-40C3-B603-3BC7266BAEBE}"/>
                    </a:ext>
                  </a:extLst>
                </p:cNvPr>
                <p:cNvCxnSpPr>
                  <a:cxnSpLocks/>
                  <a:endCxn id="98" idx="0"/>
                </p:cNvCxnSpPr>
                <p:nvPr/>
              </p:nvCxnSpPr>
              <p:spPr>
                <a:xfrm>
                  <a:off x="7709993" y="668284"/>
                  <a:ext cx="0" cy="11212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30AE5BA3-E099-4898-A851-3A7770986895}"/>
                    </a:ext>
                  </a:extLst>
                </p:cNvPr>
                <p:cNvGrpSpPr/>
                <p:nvPr/>
              </p:nvGrpSpPr>
              <p:grpSpPr>
                <a:xfrm>
                  <a:off x="7622820" y="748567"/>
                  <a:ext cx="174347" cy="176290"/>
                  <a:chOff x="7810513" y="598116"/>
                  <a:chExt cx="174347" cy="176290"/>
                </a:xfrm>
              </p:grpSpPr>
              <p:sp>
                <p:nvSpPr>
                  <p:cNvPr id="93" name="AutoShape 146">
                    <a:extLst>
                      <a:ext uri="{FF2B5EF4-FFF2-40B4-BE49-F238E27FC236}">
                        <a16:creationId xmlns:a16="http://schemas.microsoft.com/office/drawing/2014/main" id="{7C16ACF2-7E2C-4D35-83D6-B7BE51AD4B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10513" y="598116"/>
                    <a:ext cx="174347" cy="128556"/>
                  </a:xfrm>
                  <a:prstGeom prst="flowChartMerg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 dirty="0"/>
                  </a:p>
                </p:txBody>
              </p:sp>
              <p:sp>
                <p:nvSpPr>
                  <p:cNvPr id="94" name="Oval 147">
                    <a:extLst>
                      <a:ext uri="{FF2B5EF4-FFF2-40B4-BE49-F238E27FC236}">
                        <a16:creationId xmlns:a16="http://schemas.microsoft.com/office/drawing/2014/main" id="{B00B9657-4252-4DA7-B097-CD49325D52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7874712" y="725940"/>
                    <a:ext cx="45948" cy="509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7D9ABAD-1163-4452-BE68-94E5E4B95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33190" y="675563"/>
                  <a:ext cx="176803" cy="1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6D6777E-BA0F-4BB8-B7C2-2E443125D515}"/>
                </a:ext>
              </a:extLst>
            </p:cNvPr>
            <p:cNvGrpSpPr/>
            <p:nvPr/>
          </p:nvGrpSpPr>
          <p:grpSpPr>
            <a:xfrm>
              <a:off x="8363314" y="1500249"/>
              <a:ext cx="1910915" cy="298704"/>
              <a:chOff x="7903651" y="757025"/>
              <a:chExt cx="1910915" cy="298704"/>
            </a:xfrm>
          </p:grpSpPr>
          <p:sp>
            <p:nvSpPr>
              <p:cNvPr id="96" name="AutoShape 125">
                <a:extLst>
                  <a:ext uri="{FF2B5EF4-FFF2-40B4-BE49-F238E27FC236}">
                    <a16:creationId xmlns:a16="http://schemas.microsoft.com/office/drawing/2014/main" id="{CFC24C23-1847-489B-9E63-3FA074170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459" y="757025"/>
                <a:ext cx="380942" cy="29870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97" name="Line 126">
                <a:extLst>
                  <a:ext uri="{FF2B5EF4-FFF2-40B4-BE49-F238E27FC236}">
                    <a16:creationId xmlns:a16="http://schemas.microsoft.com/office/drawing/2014/main" id="{122E2135-F41E-4E26-8D66-16E8200FE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3651" y="793226"/>
                <a:ext cx="135780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8" name="Line 127">
                <a:extLst>
                  <a:ext uri="{FF2B5EF4-FFF2-40B4-BE49-F238E27FC236}">
                    <a16:creationId xmlns:a16="http://schemas.microsoft.com/office/drawing/2014/main" id="{B01633DB-255B-48AB-839D-71DE19C19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5182" y="1011959"/>
                <a:ext cx="5262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9" name="Line 128">
                <a:extLst>
                  <a:ext uri="{FF2B5EF4-FFF2-40B4-BE49-F238E27FC236}">
                    <a16:creationId xmlns:a16="http://schemas.microsoft.com/office/drawing/2014/main" id="{68827184-C019-44D5-AFB9-5A612875E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3212" y="906377"/>
                <a:ext cx="17135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27">
                <a:extLst>
                  <a:ext uri="{FF2B5EF4-FFF2-40B4-BE49-F238E27FC236}">
                    <a16:creationId xmlns:a16="http://schemas.microsoft.com/office/drawing/2014/main" id="{B80DB2EC-E374-46A6-AEAA-F9565C2F3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2631" y="906377"/>
                <a:ext cx="11288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BDF01F9-E57D-4748-9481-D23FEAA62BF9}"/>
                </a:ext>
              </a:extLst>
            </p:cNvPr>
            <p:cNvGrpSpPr/>
            <p:nvPr/>
          </p:nvGrpSpPr>
          <p:grpSpPr>
            <a:xfrm>
              <a:off x="8363314" y="1935434"/>
              <a:ext cx="2215823" cy="298704"/>
              <a:chOff x="7903651" y="757025"/>
              <a:chExt cx="2215823" cy="298704"/>
            </a:xfrm>
          </p:grpSpPr>
          <p:sp>
            <p:nvSpPr>
              <p:cNvPr id="102" name="AutoShape 125">
                <a:extLst>
                  <a:ext uri="{FF2B5EF4-FFF2-40B4-BE49-F238E27FC236}">
                    <a16:creationId xmlns:a16="http://schemas.microsoft.com/office/drawing/2014/main" id="{1B2C43BC-FE2C-4D26-9ABE-9297255F8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459" y="757025"/>
                <a:ext cx="380942" cy="29870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03" name="Line 126">
                <a:extLst>
                  <a:ext uri="{FF2B5EF4-FFF2-40B4-BE49-F238E27FC236}">
                    <a16:creationId xmlns:a16="http://schemas.microsoft.com/office/drawing/2014/main" id="{C784A8F7-130D-4633-8428-AD371E378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3651" y="793226"/>
                <a:ext cx="135780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" name="Line 127">
                <a:extLst>
                  <a:ext uri="{FF2B5EF4-FFF2-40B4-BE49-F238E27FC236}">
                    <a16:creationId xmlns:a16="http://schemas.microsoft.com/office/drawing/2014/main" id="{3699D6E3-64AA-45CF-B5D4-9CC294778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8379" y="1011959"/>
                <a:ext cx="7030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5" name="Line 128">
                <a:extLst>
                  <a:ext uri="{FF2B5EF4-FFF2-40B4-BE49-F238E27FC236}">
                    <a16:creationId xmlns:a16="http://schemas.microsoft.com/office/drawing/2014/main" id="{CC5E075D-63FA-42CE-9DCD-5B3E47C5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3212" y="906377"/>
                <a:ext cx="47626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27">
                <a:extLst>
                  <a:ext uri="{FF2B5EF4-FFF2-40B4-BE49-F238E27FC236}">
                    <a16:creationId xmlns:a16="http://schemas.microsoft.com/office/drawing/2014/main" id="{D0AAF5F4-E865-4952-A5A7-1C93D6954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2631" y="906377"/>
                <a:ext cx="11288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EAFFBDF-B837-4638-BAAC-B85E415B9227}"/>
                </a:ext>
              </a:extLst>
            </p:cNvPr>
            <p:cNvGrpSpPr/>
            <p:nvPr/>
          </p:nvGrpSpPr>
          <p:grpSpPr>
            <a:xfrm>
              <a:off x="8186512" y="2364887"/>
              <a:ext cx="2087717" cy="298704"/>
              <a:chOff x="7726849" y="757025"/>
              <a:chExt cx="2087717" cy="298704"/>
            </a:xfrm>
          </p:grpSpPr>
          <p:sp>
            <p:nvSpPr>
              <p:cNvPr id="108" name="AutoShape 125">
                <a:extLst>
                  <a:ext uri="{FF2B5EF4-FFF2-40B4-BE49-F238E27FC236}">
                    <a16:creationId xmlns:a16="http://schemas.microsoft.com/office/drawing/2014/main" id="{9B45F695-4874-4181-BBF7-7D6E90D6D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459" y="757025"/>
                <a:ext cx="380942" cy="29870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09" name="Line 126">
                <a:extLst>
                  <a:ext uri="{FF2B5EF4-FFF2-40B4-BE49-F238E27FC236}">
                    <a16:creationId xmlns:a16="http://schemas.microsoft.com/office/drawing/2014/main" id="{CF346537-97F4-4A4F-969E-CA4BD0FB2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6849" y="793226"/>
                <a:ext cx="153461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0" name="Line 127">
                <a:extLst>
                  <a:ext uri="{FF2B5EF4-FFF2-40B4-BE49-F238E27FC236}">
                    <a16:creationId xmlns:a16="http://schemas.microsoft.com/office/drawing/2014/main" id="{2C59D918-6EA4-4CB8-87F2-C9E5E3740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8379" y="1011959"/>
                <a:ext cx="7030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1" name="Line 128">
                <a:extLst>
                  <a:ext uri="{FF2B5EF4-FFF2-40B4-BE49-F238E27FC236}">
                    <a16:creationId xmlns:a16="http://schemas.microsoft.com/office/drawing/2014/main" id="{93581007-FE45-439E-85D6-6E2C9F9E1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3212" y="906377"/>
                <a:ext cx="17135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127">
                <a:extLst>
                  <a:ext uri="{FF2B5EF4-FFF2-40B4-BE49-F238E27FC236}">
                    <a16:creationId xmlns:a16="http://schemas.microsoft.com/office/drawing/2014/main" id="{1626E491-1482-4264-92E9-D53368CBD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09433" y="906377"/>
                <a:ext cx="9520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1EBAC67-E6E4-4DA3-981E-255241AD3C81}"/>
                </a:ext>
              </a:extLst>
            </p:cNvPr>
            <p:cNvGrpSpPr/>
            <p:nvPr/>
          </p:nvGrpSpPr>
          <p:grpSpPr>
            <a:xfrm>
              <a:off x="8186512" y="2807587"/>
              <a:ext cx="2272853" cy="298704"/>
              <a:chOff x="7726849" y="757025"/>
              <a:chExt cx="2272853" cy="298704"/>
            </a:xfrm>
          </p:grpSpPr>
          <p:sp>
            <p:nvSpPr>
              <p:cNvPr id="114" name="AutoShape 125">
                <a:extLst>
                  <a:ext uri="{FF2B5EF4-FFF2-40B4-BE49-F238E27FC236}">
                    <a16:creationId xmlns:a16="http://schemas.microsoft.com/office/drawing/2014/main" id="{3FD3B377-E2DD-4568-8BB7-ABEA38BDC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459" y="757025"/>
                <a:ext cx="380942" cy="29870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15" name="Line 126">
                <a:extLst>
                  <a:ext uri="{FF2B5EF4-FFF2-40B4-BE49-F238E27FC236}">
                    <a16:creationId xmlns:a16="http://schemas.microsoft.com/office/drawing/2014/main" id="{2A38FB87-6F68-4D85-8D0E-F50F385D2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6849" y="793226"/>
                <a:ext cx="153461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6" name="Line 127">
                <a:extLst>
                  <a:ext uri="{FF2B5EF4-FFF2-40B4-BE49-F238E27FC236}">
                    <a16:creationId xmlns:a16="http://schemas.microsoft.com/office/drawing/2014/main" id="{00F04904-79BC-4488-80C6-1EBABF075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8379" y="1011959"/>
                <a:ext cx="7030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7" name="Line 128">
                <a:extLst>
                  <a:ext uri="{FF2B5EF4-FFF2-40B4-BE49-F238E27FC236}">
                    <a16:creationId xmlns:a16="http://schemas.microsoft.com/office/drawing/2014/main" id="{1023BDDE-483F-4898-B3FC-3F8489839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3212" y="906377"/>
                <a:ext cx="35649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8" name="Line 127">
                <a:extLst>
                  <a:ext uri="{FF2B5EF4-FFF2-40B4-BE49-F238E27FC236}">
                    <a16:creationId xmlns:a16="http://schemas.microsoft.com/office/drawing/2014/main" id="{EA420158-453E-46D7-9471-E7E43F9CE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2631" y="906377"/>
                <a:ext cx="11288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F08EAA3-6C04-4731-97B4-DEDEC13C7267}"/>
                </a:ext>
              </a:extLst>
            </p:cNvPr>
            <p:cNvGrpSpPr/>
            <p:nvPr/>
          </p:nvGrpSpPr>
          <p:grpSpPr>
            <a:xfrm>
              <a:off x="10274229" y="1216946"/>
              <a:ext cx="290426" cy="1728496"/>
              <a:chOff x="10274229" y="1216946"/>
              <a:chExt cx="290426" cy="1728496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ACEEF5-FC6D-4B01-B4F7-5A9EF5176C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74229" y="1649601"/>
                <a:ext cx="0" cy="3508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Line 128">
                <a:extLst>
                  <a:ext uri="{FF2B5EF4-FFF2-40B4-BE49-F238E27FC236}">
                    <a16:creationId xmlns:a16="http://schemas.microsoft.com/office/drawing/2014/main" id="{75AF334C-5A19-4E66-A429-59C1D8817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59366" y="1935434"/>
                <a:ext cx="8711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28">
                <a:extLst>
                  <a:ext uri="{FF2B5EF4-FFF2-40B4-BE49-F238E27FC236}">
                    <a16:creationId xmlns:a16="http://schemas.microsoft.com/office/drawing/2014/main" id="{94C43F3C-80A1-4F59-A098-3D4E0E9F2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59367" y="2226954"/>
                <a:ext cx="8711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36AE392-4F6D-4860-9BE7-99FDE8970F7A}"/>
                  </a:ext>
                </a:extLst>
              </p:cNvPr>
              <p:cNvCxnSpPr/>
              <p:nvPr/>
            </p:nvCxnSpPr>
            <p:spPr>
              <a:xfrm flipV="1">
                <a:off x="10459367" y="1216946"/>
                <a:ext cx="0" cy="718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AF5646F-804C-440D-8334-6C7FA0931BB3}"/>
                  </a:ext>
                </a:extLst>
              </p:cNvPr>
              <p:cNvCxnSpPr/>
              <p:nvPr/>
            </p:nvCxnSpPr>
            <p:spPr>
              <a:xfrm flipV="1">
                <a:off x="10460043" y="2226954"/>
                <a:ext cx="0" cy="718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Line 128">
                <a:extLst>
                  <a:ext uri="{FF2B5EF4-FFF2-40B4-BE49-F238E27FC236}">
                    <a16:creationId xmlns:a16="http://schemas.microsoft.com/office/drawing/2014/main" id="{B1F93ABA-59A8-442E-8337-98736692C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74229" y="2000497"/>
                <a:ext cx="2835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F836B63-424C-4286-8A69-A34417545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1119" y="2173213"/>
                <a:ext cx="0" cy="3410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Line 128">
                <a:extLst>
                  <a:ext uri="{FF2B5EF4-FFF2-40B4-BE49-F238E27FC236}">
                    <a16:creationId xmlns:a16="http://schemas.microsoft.com/office/drawing/2014/main" id="{B287D00D-2E50-4ECA-91EF-BB1BECB0E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1119" y="2170577"/>
                <a:ext cx="2835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CCCD8C9-7F64-4595-83D1-760DDCC2CCAF}"/>
                </a:ext>
              </a:extLst>
            </p:cNvPr>
            <p:cNvGrpSpPr/>
            <p:nvPr/>
          </p:nvGrpSpPr>
          <p:grpSpPr>
            <a:xfrm>
              <a:off x="10513823" y="1870593"/>
              <a:ext cx="992065" cy="428386"/>
              <a:chOff x="10513823" y="1870593"/>
              <a:chExt cx="992065" cy="428386"/>
            </a:xfrm>
          </p:grpSpPr>
          <p:sp>
            <p:nvSpPr>
              <p:cNvPr id="21" name="Text Box 129">
                <a:extLst>
                  <a:ext uri="{FF2B5EF4-FFF2-40B4-BE49-F238E27FC236}">
                    <a16:creationId xmlns:a16="http://schemas.microsoft.com/office/drawing/2014/main" id="{05BD5C35-EF90-4AB1-B653-1B77C41E6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1088" y="1915509"/>
                <a:ext cx="304800" cy="3385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 dirty="0"/>
                  <a:t>F</a:t>
                </a:r>
              </a:p>
            </p:txBody>
          </p:sp>
          <p:grpSp>
            <p:nvGrpSpPr>
              <p:cNvPr id="23" name="Group 133">
                <a:extLst>
                  <a:ext uri="{FF2B5EF4-FFF2-40B4-BE49-F238E27FC236}">
                    <a16:creationId xmlns:a16="http://schemas.microsoft.com/office/drawing/2014/main" id="{CFF9EC1D-6C2E-4326-8317-333BA3DFD0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13823" y="1870593"/>
                <a:ext cx="457200" cy="428386"/>
                <a:chOff x="6768" y="11808"/>
                <a:chExt cx="1008" cy="792"/>
              </a:xfrm>
            </p:grpSpPr>
            <p:sp>
              <p:nvSpPr>
                <p:cNvPr id="29" name="Freeform 134">
                  <a:extLst>
                    <a:ext uri="{FF2B5EF4-FFF2-40B4-BE49-F238E27FC236}">
                      <a16:creationId xmlns:a16="http://schemas.microsoft.com/office/drawing/2014/main" id="{603C30C9-18F0-47DE-99F4-F34B22012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0" name="Line 135">
                  <a:extLst>
                    <a:ext uri="{FF2B5EF4-FFF2-40B4-BE49-F238E27FC236}">
                      <a16:creationId xmlns:a16="http://schemas.microsoft.com/office/drawing/2014/main" id="{D1462716-FFEB-48F4-B60E-5BAB01CFE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36">
                  <a:extLst>
                    <a:ext uri="{FF2B5EF4-FFF2-40B4-BE49-F238E27FC236}">
                      <a16:creationId xmlns:a16="http://schemas.microsoft.com/office/drawing/2014/main" id="{A476D456-3840-420B-B9B4-91DC03867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137">
                  <a:extLst>
                    <a:ext uri="{FF2B5EF4-FFF2-40B4-BE49-F238E27FC236}">
                      <a16:creationId xmlns:a16="http://schemas.microsoft.com/office/drawing/2014/main" id="{BC2D3924-79CC-4CCB-AFE1-67D2F79EA9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" name="Freeform 138">
                  <a:extLst>
                    <a:ext uri="{FF2B5EF4-FFF2-40B4-BE49-F238E27FC236}">
                      <a16:creationId xmlns:a16="http://schemas.microsoft.com/office/drawing/2014/main" id="{42513053-5760-405D-A73A-492620DC8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36" name="Line 128">
                <a:extLst>
                  <a:ext uri="{FF2B5EF4-FFF2-40B4-BE49-F238E27FC236}">
                    <a16:creationId xmlns:a16="http://schemas.microsoft.com/office/drawing/2014/main" id="{5C56EEA2-3F31-4570-88CA-54DC201C9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71023" y="2087686"/>
                <a:ext cx="2835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B14639-194A-4954-A5C8-404AF22B49D2}"/>
              </a:ext>
            </a:extLst>
          </p:cNvPr>
          <p:cNvSpPr/>
          <p:nvPr/>
        </p:nvSpPr>
        <p:spPr>
          <a:xfrm>
            <a:off x="315686" y="5211191"/>
            <a:ext cx="4320084" cy="684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F </a:t>
            </a:r>
            <a:r>
              <a:rPr lang="en-US" dirty="0">
                <a:sym typeface="Symbol" panose="05050102010706020507" pitchFamily="18" charset="2"/>
              </a:rPr>
              <a:t>= A’B’C + A’BC’ + A’BC + AB’C + ABC</a:t>
            </a:r>
          </a:p>
          <a:p>
            <a:pPr>
              <a:spcAft>
                <a:spcPts val="300"/>
              </a:spcAft>
              <a:tabLst>
                <a:tab pos="180975" algn="l"/>
              </a:tabLst>
            </a:pPr>
            <a:r>
              <a:rPr lang="en-US" dirty="0">
                <a:sym typeface="Symbol" panose="05050102010706020507" pitchFamily="18" charset="2"/>
              </a:rPr>
              <a:t>	= C + A’B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CE0A225-475C-45B1-A2BF-C5CA0F51ECFB}"/>
              </a:ext>
            </a:extLst>
          </p:cNvPr>
          <p:cNvGrpSpPr/>
          <p:nvPr/>
        </p:nvGrpSpPr>
        <p:grpSpPr>
          <a:xfrm>
            <a:off x="8502351" y="3443672"/>
            <a:ext cx="3304888" cy="967918"/>
            <a:chOff x="7913706" y="4888932"/>
            <a:chExt cx="3304888" cy="967918"/>
          </a:xfrm>
        </p:grpSpPr>
        <p:sp>
          <p:nvSpPr>
            <p:cNvPr id="38" name="Text Box 150">
              <a:extLst>
                <a:ext uri="{FF2B5EF4-FFF2-40B4-BE49-F238E27FC236}">
                  <a16:creationId xmlns:a16="http://schemas.microsoft.com/office/drawing/2014/main" id="{D8F40670-7F4C-41CC-BEA5-8D6A8D8AE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8727" y="4888932"/>
              <a:ext cx="339725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</a:p>
          </p:txBody>
        </p:sp>
        <p:sp>
          <p:nvSpPr>
            <p:cNvPr id="39" name="Text Box 151">
              <a:extLst>
                <a:ext uri="{FF2B5EF4-FFF2-40B4-BE49-F238E27FC236}">
                  <a16:creationId xmlns:a16="http://schemas.microsoft.com/office/drawing/2014/main" id="{3DFBEB81-F445-452D-97BA-DB9AE9148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2710" y="5356022"/>
              <a:ext cx="335884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F</a:t>
              </a:r>
            </a:p>
          </p:txBody>
        </p:sp>
        <p:sp>
          <p:nvSpPr>
            <p:cNvPr id="151" name="Text Box 129">
              <a:extLst>
                <a:ext uri="{FF2B5EF4-FFF2-40B4-BE49-F238E27FC236}">
                  <a16:creationId xmlns:a16="http://schemas.microsoft.com/office/drawing/2014/main" id="{D28362D5-9B40-42C7-9CFF-A7F133004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8726" y="5157977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B</a:t>
              </a:r>
            </a:p>
          </p:txBody>
        </p:sp>
        <p:sp>
          <p:nvSpPr>
            <p:cNvPr id="164" name="Text Box 129">
              <a:extLst>
                <a:ext uri="{FF2B5EF4-FFF2-40B4-BE49-F238E27FC236}">
                  <a16:creationId xmlns:a16="http://schemas.microsoft.com/office/drawing/2014/main" id="{BF9F8234-0B76-4F1D-84EE-B6B3DE699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3706" y="5518296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C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679E5EE-F91D-4E72-A49F-9171689793D4}"/>
                </a:ext>
              </a:extLst>
            </p:cNvPr>
            <p:cNvGrpSpPr/>
            <p:nvPr/>
          </p:nvGrpSpPr>
          <p:grpSpPr>
            <a:xfrm>
              <a:off x="8235053" y="4943430"/>
              <a:ext cx="2686039" cy="814532"/>
              <a:chOff x="9330561" y="3983674"/>
              <a:chExt cx="2686039" cy="814532"/>
            </a:xfrm>
          </p:grpSpPr>
          <p:sp>
            <p:nvSpPr>
              <p:cNvPr id="37" name="Line 149">
                <a:extLst>
                  <a:ext uri="{FF2B5EF4-FFF2-40B4-BE49-F238E27FC236}">
                    <a16:creationId xmlns:a16="http://schemas.microsoft.com/office/drawing/2014/main" id="{84B6FDD3-0B63-484C-862A-0C6D401A7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73499" y="4235969"/>
                <a:ext cx="29752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25">
                <a:extLst>
                  <a:ext uri="{FF2B5EF4-FFF2-40B4-BE49-F238E27FC236}">
                    <a16:creationId xmlns:a16="http://schemas.microsoft.com/office/drawing/2014/main" id="{D1C4455F-8F26-420D-B724-46AF34C3D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9339" y="4028593"/>
                <a:ext cx="542249" cy="414753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42" name="Line 128">
                <a:extLst>
                  <a:ext uri="{FF2B5EF4-FFF2-40B4-BE49-F238E27FC236}">
                    <a16:creationId xmlns:a16="http://schemas.microsoft.com/office/drawing/2014/main" id="{82DD15A0-6DA7-461D-95FA-52153D849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0561" y="4110265"/>
                <a:ext cx="8387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4" name="Group 133">
                <a:extLst>
                  <a:ext uri="{FF2B5EF4-FFF2-40B4-BE49-F238E27FC236}">
                    <a16:creationId xmlns:a16="http://schemas.microsoft.com/office/drawing/2014/main" id="{847939F6-A031-48B4-AD87-8F81E2467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76834" y="4369820"/>
                <a:ext cx="542241" cy="428386"/>
                <a:chOff x="6768" y="11808"/>
                <a:chExt cx="1008" cy="792"/>
              </a:xfrm>
            </p:grpSpPr>
            <p:sp>
              <p:nvSpPr>
                <p:cNvPr id="145" name="Freeform 134">
                  <a:extLst>
                    <a:ext uri="{FF2B5EF4-FFF2-40B4-BE49-F238E27FC236}">
                      <a16:creationId xmlns:a16="http://schemas.microsoft.com/office/drawing/2014/main" id="{3EA46F71-8406-4F82-9FA9-264922C9A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6" name="Line 135">
                  <a:extLst>
                    <a:ext uri="{FF2B5EF4-FFF2-40B4-BE49-F238E27FC236}">
                      <a16:creationId xmlns:a16="http://schemas.microsoft.com/office/drawing/2014/main" id="{EB812873-D8EB-49F0-AAA5-AB492C06E7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136">
                  <a:extLst>
                    <a:ext uri="{FF2B5EF4-FFF2-40B4-BE49-F238E27FC236}">
                      <a16:creationId xmlns:a16="http://schemas.microsoft.com/office/drawing/2014/main" id="{E6613BE9-A2DE-44B9-BF03-196D6558C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137">
                  <a:extLst>
                    <a:ext uri="{FF2B5EF4-FFF2-40B4-BE49-F238E27FC236}">
                      <a16:creationId xmlns:a16="http://schemas.microsoft.com/office/drawing/2014/main" id="{3E376AEB-BC06-4542-A1BF-2CFA890D8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9" name="Freeform 138">
                  <a:extLst>
                    <a:ext uri="{FF2B5EF4-FFF2-40B4-BE49-F238E27FC236}">
                      <a16:creationId xmlns:a16="http://schemas.microsoft.com/office/drawing/2014/main" id="{0949AA36-D63F-46F8-A0FE-69B125F22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BAAE1AA-2A64-4E94-9ACF-01DFA8F63D6B}"/>
                  </a:ext>
                </a:extLst>
              </p:cNvPr>
              <p:cNvGrpSpPr/>
              <p:nvPr/>
            </p:nvGrpSpPr>
            <p:grpSpPr>
              <a:xfrm rot="16200000">
                <a:off x="9572565" y="3974486"/>
                <a:ext cx="253182" cy="271557"/>
                <a:chOff x="7810513" y="598116"/>
                <a:chExt cx="174347" cy="176290"/>
              </a:xfrm>
            </p:grpSpPr>
            <p:sp>
              <p:nvSpPr>
                <p:cNvPr id="156" name="AutoShape 146">
                  <a:extLst>
                    <a:ext uri="{FF2B5EF4-FFF2-40B4-BE49-F238E27FC236}">
                      <a16:creationId xmlns:a16="http://schemas.microsoft.com/office/drawing/2014/main" id="{745842D9-A897-486B-85D0-30BDC8B08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10513" y="598116"/>
                  <a:ext cx="174347" cy="128556"/>
                </a:xfrm>
                <a:prstGeom prst="flowChartMerg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57" name="Oval 147">
                  <a:extLst>
                    <a:ext uri="{FF2B5EF4-FFF2-40B4-BE49-F238E27FC236}">
                      <a16:creationId xmlns:a16="http://schemas.microsoft.com/office/drawing/2014/main" id="{C1A2A232-76F7-42F4-A2A1-0151F94FA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7874712" y="725940"/>
                  <a:ext cx="45948" cy="509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58" name="Line 149">
                <a:extLst>
                  <a:ext uri="{FF2B5EF4-FFF2-40B4-BE49-F238E27FC236}">
                    <a16:creationId xmlns:a16="http://schemas.microsoft.com/office/drawing/2014/main" id="{F3E4EB08-B5D0-4BC8-8018-841FC0664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0561" y="4381126"/>
                <a:ext cx="8387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149">
                <a:extLst>
                  <a:ext uri="{FF2B5EF4-FFF2-40B4-BE49-F238E27FC236}">
                    <a16:creationId xmlns:a16="http://schemas.microsoft.com/office/drawing/2014/main" id="{FA00EA8F-CD45-4F9F-B3F9-4B8520868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0562" y="4730275"/>
                <a:ext cx="187893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F0997C0-B073-471A-AFBB-F559B97511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71023" y="4241557"/>
                <a:ext cx="0" cy="2017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Line 149">
                <a:extLst>
                  <a:ext uri="{FF2B5EF4-FFF2-40B4-BE49-F238E27FC236}">
                    <a16:creationId xmlns:a16="http://schemas.microsoft.com/office/drawing/2014/main" id="{417DFA3E-96FB-44F0-AC2C-921D1237F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74520" y="4445529"/>
                <a:ext cx="23497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149">
                <a:extLst>
                  <a:ext uri="{FF2B5EF4-FFF2-40B4-BE49-F238E27FC236}">
                    <a16:creationId xmlns:a16="http://schemas.microsoft.com/office/drawing/2014/main" id="{7CDE0C4D-9320-4F0C-8AE1-D5DB961CC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19076" y="4584013"/>
                <a:ext cx="29752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1163095-B62A-4746-8906-5B010E5D695A}"/>
              </a:ext>
            </a:extLst>
          </p:cNvPr>
          <p:cNvGrpSpPr/>
          <p:nvPr/>
        </p:nvGrpSpPr>
        <p:grpSpPr>
          <a:xfrm>
            <a:off x="7527526" y="4688234"/>
            <a:ext cx="2276272" cy="1746923"/>
            <a:chOff x="8108449" y="4751581"/>
            <a:chExt cx="2276272" cy="1746923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AEBA401-F96F-45FD-976B-AF9EB0F93865}"/>
                </a:ext>
              </a:extLst>
            </p:cNvPr>
            <p:cNvGrpSpPr/>
            <p:nvPr/>
          </p:nvGrpSpPr>
          <p:grpSpPr>
            <a:xfrm>
              <a:off x="8578488" y="5268537"/>
              <a:ext cx="1806233" cy="738664"/>
              <a:chOff x="8875418" y="5037218"/>
              <a:chExt cx="1806233" cy="738664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EC0E5B6-FE74-444F-BFD7-8D4257BC866F}"/>
                  </a:ext>
                </a:extLst>
              </p:cNvPr>
              <p:cNvSpPr txBox="1"/>
              <p:nvPr/>
            </p:nvSpPr>
            <p:spPr>
              <a:xfrm>
                <a:off x="8875418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00"/>
                    </a:solidFill>
                  </a:rPr>
                  <a:t>0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A116F75-C76C-4AEF-9147-75B982686F8A}"/>
                  </a:ext>
                </a:extLst>
              </p:cNvPr>
              <p:cNvSpPr txBox="1"/>
              <p:nvPr/>
            </p:nvSpPr>
            <p:spPr>
              <a:xfrm>
                <a:off x="9329451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76903C4-863F-4691-817C-6F752E8EB839}"/>
                  </a:ext>
                </a:extLst>
              </p:cNvPr>
              <p:cNvSpPr txBox="1"/>
              <p:nvPr/>
            </p:nvSpPr>
            <p:spPr>
              <a:xfrm>
                <a:off x="8875418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00"/>
                    </a:solidFill>
                  </a:rPr>
                  <a:t>0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4CA9860-9C86-4254-87C4-C9560EF823B5}"/>
                  </a:ext>
                </a:extLst>
              </p:cNvPr>
              <p:cNvSpPr txBox="1"/>
              <p:nvPr/>
            </p:nvSpPr>
            <p:spPr>
              <a:xfrm>
                <a:off x="9329451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1ABE228-4882-4130-8817-B3DFD4052F33}"/>
                  </a:ext>
                </a:extLst>
              </p:cNvPr>
              <p:cNvSpPr txBox="1"/>
              <p:nvPr/>
            </p:nvSpPr>
            <p:spPr>
              <a:xfrm>
                <a:off x="9777346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F86863A-8C7F-4D24-8973-1CFF4152D7E5}"/>
                  </a:ext>
                </a:extLst>
              </p:cNvPr>
              <p:cNvSpPr txBox="1"/>
              <p:nvPr/>
            </p:nvSpPr>
            <p:spPr>
              <a:xfrm>
                <a:off x="10231379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65F4D02-5415-45F9-803D-2EBDCD1A61F3}"/>
                  </a:ext>
                </a:extLst>
              </p:cNvPr>
              <p:cNvSpPr txBox="1"/>
              <p:nvPr/>
            </p:nvSpPr>
            <p:spPr>
              <a:xfrm>
                <a:off x="9777346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9837712-D447-4336-88D4-33FC4457467E}"/>
                  </a:ext>
                </a:extLst>
              </p:cNvPr>
              <p:cNvSpPr txBox="1"/>
              <p:nvPr/>
            </p:nvSpPr>
            <p:spPr>
              <a:xfrm>
                <a:off x="10231379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00"/>
                    </a:solidFill>
                  </a:rPr>
                  <a:t>0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183" name="Text Box 150">
              <a:extLst>
                <a:ext uri="{FF2B5EF4-FFF2-40B4-BE49-F238E27FC236}">
                  <a16:creationId xmlns:a16="http://schemas.microsoft.com/office/drawing/2014/main" id="{AC89CB91-6D71-426B-A179-47FA75C08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8449" y="5624632"/>
              <a:ext cx="339725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</a:p>
          </p:txBody>
        </p:sp>
        <p:sp>
          <p:nvSpPr>
            <p:cNvPr id="184" name="Text Box 129">
              <a:extLst>
                <a:ext uri="{FF2B5EF4-FFF2-40B4-BE49-F238E27FC236}">
                  <a16:creationId xmlns:a16="http://schemas.microsoft.com/office/drawing/2014/main" id="{BCB6CF8E-64E7-4226-9018-20EBC8947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3929" y="4751581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B</a:t>
              </a:r>
            </a:p>
          </p:txBody>
        </p:sp>
        <p:sp>
          <p:nvSpPr>
            <p:cNvPr id="185" name="Text Box 129">
              <a:extLst>
                <a:ext uri="{FF2B5EF4-FFF2-40B4-BE49-F238E27FC236}">
                  <a16:creationId xmlns:a16="http://schemas.microsoft.com/office/drawing/2014/main" id="{540A0510-2778-414B-B5A2-1277D5330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1108" y="6159950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C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176558C4-9BEE-42FE-92F4-341E1A7F5B8A}"/>
                </a:ext>
              </a:extLst>
            </p:cNvPr>
            <p:cNvSpPr/>
            <p:nvPr/>
          </p:nvSpPr>
          <p:spPr>
            <a:xfrm>
              <a:off x="8459908" y="5624142"/>
              <a:ext cx="87950" cy="369332"/>
            </a:xfrm>
            <a:prstGeom prst="leftBrace">
              <a:avLst>
                <a:gd name="adj1" fmla="val 8528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Left Brace 187">
              <a:extLst>
                <a:ext uri="{FF2B5EF4-FFF2-40B4-BE49-F238E27FC236}">
                  <a16:creationId xmlns:a16="http://schemas.microsoft.com/office/drawing/2014/main" id="{C03E371D-EB64-4979-B809-40CDBD37B686}"/>
                </a:ext>
              </a:extLst>
            </p:cNvPr>
            <p:cNvSpPr/>
            <p:nvPr/>
          </p:nvSpPr>
          <p:spPr>
            <a:xfrm rot="5400000">
              <a:off x="9838301" y="4732253"/>
              <a:ext cx="121052" cy="836823"/>
            </a:xfrm>
            <a:prstGeom prst="leftBrace">
              <a:avLst>
                <a:gd name="adj1" fmla="val 6219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9" name="Left Brace 188">
              <a:extLst>
                <a:ext uri="{FF2B5EF4-FFF2-40B4-BE49-F238E27FC236}">
                  <a16:creationId xmlns:a16="http://schemas.microsoft.com/office/drawing/2014/main" id="{00B2D46C-91B7-4433-A98C-5147DCFA214A}"/>
                </a:ext>
              </a:extLst>
            </p:cNvPr>
            <p:cNvSpPr/>
            <p:nvPr/>
          </p:nvSpPr>
          <p:spPr>
            <a:xfrm rot="16200000" flipV="1">
              <a:off x="9419888" y="5681012"/>
              <a:ext cx="121052" cy="836823"/>
            </a:xfrm>
            <a:prstGeom prst="leftBrace">
              <a:avLst>
                <a:gd name="adj1" fmla="val 6219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ED4D01D3-8DA4-4F9A-8AF2-4E1AC9A66E1D}"/>
              </a:ext>
            </a:extLst>
          </p:cNvPr>
          <p:cNvSpPr/>
          <p:nvPr/>
        </p:nvSpPr>
        <p:spPr>
          <a:xfrm>
            <a:off x="8517142" y="5230282"/>
            <a:ext cx="776977" cy="667553"/>
          </a:xfrm>
          <a:prstGeom prst="round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FAE37F3D-5431-4BF4-9323-E1F12C5C07DB}"/>
              </a:ext>
            </a:extLst>
          </p:cNvPr>
          <p:cNvSpPr/>
          <p:nvPr/>
        </p:nvSpPr>
        <p:spPr>
          <a:xfrm>
            <a:off x="8955139" y="5251357"/>
            <a:ext cx="776977" cy="2914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AB78D69-4772-4280-BC1D-53E35822003B}"/>
              </a:ext>
            </a:extLst>
          </p:cNvPr>
          <p:cNvSpPr txBox="1"/>
          <p:nvPr/>
        </p:nvSpPr>
        <p:spPr>
          <a:xfrm>
            <a:off x="10005501" y="5413703"/>
            <a:ext cx="125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</a:t>
            </a:r>
            <a:r>
              <a:rPr lang="en-US" dirty="0">
                <a:sym typeface="Symbol" panose="05050102010706020507" pitchFamily="18" charset="2"/>
              </a:rPr>
              <a:t>C + A’B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B89356-ABF3-4CF1-919A-F34FC7F2BC95}"/>
              </a:ext>
            </a:extLst>
          </p:cNvPr>
          <p:cNvSpPr/>
          <p:nvPr/>
        </p:nvSpPr>
        <p:spPr>
          <a:xfrm>
            <a:off x="7878985" y="241117"/>
            <a:ext cx="4125173" cy="446236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980"/>
            </a:schemeClr>
          </a:solidFill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C27B0-B50B-44BB-8424-C63D795EA980}"/>
              </a:ext>
            </a:extLst>
          </p:cNvPr>
          <p:cNvSpPr txBox="1"/>
          <p:nvPr/>
        </p:nvSpPr>
        <p:spPr>
          <a:xfrm>
            <a:off x="3954677" y="1175656"/>
            <a:ext cx="424991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Why simplification?</a:t>
            </a:r>
            <a:endParaRPr lang="en-SG" sz="3600" dirty="0">
              <a:solidFill>
                <a:srgbClr val="C00000"/>
              </a:solidFill>
            </a:endParaRPr>
          </a:p>
        </p:txBody>
      </p:sp>
      <p:sp>
        <p:nvSpPr>
          <p:cNvPr id="138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26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73520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7942520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Laws/theorems of Boolean Algebra (CS2100)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66F1E1-5948-4E22-B4BF-AEBFB9C885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2770" y="769433"/>
          <a:ext cx="6283844" cy="3825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1922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3141922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1800" b="0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286667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A+0 = 0+A = A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A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1 = 1A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A+A' = A'+A = 1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A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A' = </a:t>
                      </a:r>
                      <a:r>
                        <a:rPr lang="en-US" sz="2000" baseline="0" dirty="0"/>
                        <a:t>A'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A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Commutative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A+B = B+A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AB = BA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Associative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A+B+C = A+(B+C) = (A+B)+C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ABC = A(BC) = (AB)C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A(B+C) = (AB) + (AC)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A+(BC) = (A+B)(A+C)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8375963-E49A-4C50-B233-5C64502E41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9895" y="769433"/>
          <a:ext cx="4866170" cy="55869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45925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2620245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266084">
                <a:tc gridSpan="2">
                  <a:txBody>
                    <a:bodyPr/>
                    <a:lstStyle/>
                    <a:p>
                      <a:r>
                        <a:rPr lang="en-SG" sz="1800" b="0" baseline="0" dirty="0">
                          <a:solidFill>
                            <a:srgbClr val="C00000"/>
                          </a:solidFill>
                        </a:rPr>
                        <a:t>Idempotency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2000" dirty="0"/>
                        <a:t>   X+X = X 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 X</a:t>
                      </a:r>
                      <a:r>
                        <a:rPr lang="en-US" sz="2000" dirty="0">
                          <a:sym typeface="Symbol" pitchFamily="18" charset="2"/>
                        </a:rPr>
                        <a:t>X = X </a:t>
                      </a:r>
                      <a:endParaRPr lang="en-US" sz="2000" baseline="0" dirty="0">
                        <a:sym typeface="Symbol" pitchFamily="18" charset="2"/>
                      </a:endParaRPr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225595">
                <a:tc gridSpan="2"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One element / Zero element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2000" dirty="0"/>
                        <a:t>   X+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000" dirty="0"/>
                        <a:t>+X =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000" dirty="0"/>
                        <a:t> 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   X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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 = 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</a:t>
                      </a:r>
                      <a:r>
                        <a:rPr lang="en-US" sz="2000" baseline="0" dirty="0"/>
                        <a:t>X 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= 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Involution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50939">
                <a:tc gridSpan="2">
                  <a:txBody>
                    <a:bodyPr/>
                    <a:lstStyle/>
                    <a:p>
                      <a:r>
                        <a:rPr lang="en-US" sz="2000">
                          <a:sym typeface="Symbol" pitchFamily="18" charset="2"/>
                        </a:rPr>
                        <a:t>   ( X' )' = X</a:t>
                      </a:r>
                      <a:endParaRPr lang="en-SG" sz="20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Absorption 1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X+(XY) = X 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X(X+Y) = X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172176">
                <a:tc gridSpan="2"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X+(X’Y) = X+Y 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X(X'+Y) = XY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baseline="0" dirty="0" err="1">
                          <a:solidFill>
                            <a:srgbClr val="C00000"/>
                          </a:solidFill>
                        </a:rPr>
                        <a:t>DeMorgans</a:t>
                      </a:r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’ </a:t>
                      </a:r>
                      <a:r>
                        <a:rPr lang="en-SG" sz="1800" baseline="0" dirty="0">
                          <a:solidFill>
                            <a:srgbClr val="006600"/>
                          </a:solidFill>
                        </a:rPr>
                        <a:t>(can be generalised to &gt; 2 variables)</a:t>
                      </a:r>
                      <a:endParaRPr lang="en-SG" sz="2000" baseline="0" dirty="0">
                        <a:solidFill>
                          <a:srgbClr val="006600"/>
                        </a:solidFill>
                      </a:endParaRP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71467"/>
                  </a:ext>
                </a:extLst>
              </a:tr>
              <a:tr h="380184">
                <a:tc>
                  <a:txBody>
                    <a:bodyPr/>
                    <a:lstStyle/>
                    <a:p>
                      <a:r>
                        <a:rPr lang="en-US" sz="2000" dirty="0"/>
                        <a:t>   (X+Y)' = X'</a:t>
                      </a:r>
                      <a:r>
                        <a:rPr lang="en-US" sz="2000" dirty="0">
                          <a:sym typeface="Symbol" pitchFamily="18" charset="2"/>
                        </a:rPr>
                        <a:t></a:t>
                      </a:r>
                      <a:r>
                        <a:rPr lang="en-US" sz="2000" dirty="0"/>
                        <a:t>Y' 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(X</a:t>
                      </a:r>
                      <a:r>
                        <a:rPr lang="en-US" sz="2000" dirty="0">
                          <a:sym typeface="Symbol" pitchFamily="18" charset="2"/>
                        </a:rPr>
                        <a:t>Y)' = X'+Y'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6656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Consensus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71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XY + X'Z +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sym typeface="Symbol" pitchFamily="18" charset="2"/>
                        </a:rPr>
                        <a:t>YZ </a:t>
                      </a:r>
                    </a:p>
                    <a:p>
                      <a:r>
                        <a:rPr lang="en-US" sz="2000" dirty="0">
                          <a:sym typeface="Symbol" pitchFamily="18" charset="2"/>
                        </a:rPr>
                        <a:t>   = XY + X'Z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(X+Y)(X'+Z)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sym typeface="Symbol" pitchFamily="18" charset="2"/>
                        </a:rPr>
                        <a:t>(Y+Z) </a:t>
                      </a:r>
                    </a:p>
                    <a:p>
                      <a:r>
                        <a:rPr lang="en-US" sz="2000" dirty="0">
                          <a:sym typeface="Symbol" pitchFamily="18" charset="2"/>
                        </a:rPr>
                        <a:t>   = (X+Y)(X'+Z)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94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BA8BFD-8BB5-4870-8C1A-BAD1529FCC9F}"/>
              </a:ext>
            </a:extLst>
          </p:cNvPr>
          <p:cNvSpPr txBox="1"/>
          <p:nvPr/>
        </p:nvSpPr>
        <p:spPr>
          <a:xfrm>
            <a:off x="435936" y="4890977"/>
            <a:ext cx="116958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Duality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305BB-C050-49F1-82AD-44ECDECEE23B}"/>
              </a:ext>
            </a:extLst>
          </p:cNvPr>
          <p:cNvSpPr txBox="1"/>
          <p:nvPr/>
        </p:nvSpPr>
        <p:spPr>
          <a:xfrm>
            <a:off x="1709183" y="4890977"/>
            <a:ext cx="4658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a Boolean equality that is true, if the </a:t>
            </a:r>
            <a:r>
              <a:rPr lang="en-US" sz="2000" dirty="0">
                <a:solidFill>
                  <a:srgbClr val="C00000"/>
                </a:solidFill>
              </a:rPr>
              <a:t>AND/OR </a:t>
            </a:r>
            <a:r>
              <a:rPr lang="en-US" sz="2000" dirty="0"/>
              <a:t>operators and identity elements </a:t>
            </a:r>
            <a:r>
              <a:rPr lang="en-US" sz="2000" dirty="0">
                <a:solidFill>
                  <a:srgbClr val="C00000"/>
                </a:solidFill>
              </a:rPr>
              <a:t>0/1</a:t>
            </a:r>
            <a:r>
              <a:rPr lang="en-US" sz="2000" dirty="0"/>
              <a:t> in the equality are interchanged, the new equality is also true.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27</a:t>
            </a:fld>
            <a:r>
              <a:rPr lang="en-US" sz="1400" dirty="0"/>
              <a:t> of 53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98606-D758-4CAA-A077-361F5585D419}"/>
              </a:ext>
            </a:extLst>
          </p:cNvPr>
          <p:cNvSpPr txBox="1"/>
          <p:nvPr/>
        </p:nvSpPr>
        <p:spPr>
          <a:xfrm rot="21020410">
            <a:off x="5165216" y="707240"/>
            <a:ext cx="4143238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Recall this earlier slide?</a:t>
            </a: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2878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472085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Algebraic Simplification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F0D8283C-31DB-4F4A-9CB0-E415C3B4894E}"/>
              </a:ext>
            </a:extLst>
          </p:cNvPr>
          <p:cNvSpPr txBox="1">
            <a:spLocks noChangeArrowheads="1"/>
          </p:cNvSpPr>
          <p:nvPr/>
        </p:nvSpPr>
        <p:spPr>
          <a:xfrm>
            <a:off x="1041991" y="1808116"/>
            <a:ext cx="8229600" cy="2789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dirty="0"/>
              <a:t>	</a:t>
            </a:r>
            <a:r>
              <a:rPr lang="en-US" sz="2600" dirty="0" err="1"/>
              <a:t>a</a:t>
            </a:r>
            <a:r>
              <a:rPr lang="en-US" sz="2600" dirty="0" err="1">
                <a:sym typeface="Symbol" pitchFamily="18" charset="2"/>
              </a:rPr>
              <a:t>bc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abd</a:t>
            </a:r>
            <a:r>
              <a:rPr lang="en-US" sz="2600" dirty="0">
                <a:sym typeface="Symbol" pitchFamily="18" charset="2"/>
              </a:rPr>
              <a:t> + a'</a:t>
            </a:r>
            <a:r>
              <a:rPr lang="en-US" sz="2600" dirty="0" err="1">
                <a:sym typeface="Symbol" pitchFamily="18" charset="2"/>
              </a:rPr>
              <a:t>bc</a:t>
            </a:r>
            <a:r>
              <a:rPr lang="en-US" sz="2600" dirty="0">
                <a:sym typeface="Symbol" pitchFamily="18" charset="2"/>
              </a:rPr>
              <a:t>' + </a:t>
            </a:r>
            <a:r>
              <a:rPr lang="en-US" sz="2600" dirty="0" err="1">
                <a:sym typeface="Symbol" pitchFamily="18" charset="2"/>
              </a:rPr>
              <a:t>cd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sz="2600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600" dirty="0">
                <a:sym typeface="Symbol" pitchFamily="18" charset="2"/>
              </a:rPr>
              <a:t>  	</a:t>
            </a:r>
            <a:br>
              <a:rPr lang="en-US" sz="2600" dirty="0">
                <a:sym typeface="Symbol" pitchFamily="18" charset="2"/>
              </a:rPr>
            </a:br>
            <a:r>
              <a:rPr lang="en-US" sz="2600" dirty="0">
                <a:sym typeface="Symbol" pitchFamily="18" charset="2"/>
              </a:rPr>
              <a:t>= </a:t>
            </a:r>
            <a:r>
              <a:rPr lang="en-US" sz="2600" dirty="0" err="1"/>
              <a:t>a</a:t>
            </a:r>
            <a:r>
              <a:rPr lang="en-US" sz="2600" dirty="0" err="1">
                <a:sym typeface="Symbol" pitchFamily="18" charset="2"/>
              </a:rPr>
              <a:t>bc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sz="2600" b="1" dirty="0">
                <a:solidFill>
                  <a:srgbClr val="0000CC"/>
                </a:solidFill>
                <a:sym typeface="Symbol" pitchFamily="18" charset="2"/>
              </a:rPr>
              <a:t> + a'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sz="2600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dirty="0" err="1">
                <a:sym typeface="Symbol" pitchFamily="18" charset="2"/>
              </a:rPr>
              <a:t>cd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dirty="0" err="1">
                <a:sym typeface="Symbol" pitchFamily="18" charset="2"/>
              </a:rPr>
              <a:t>bd</a:t>
            </a:r>
            <a:r>
              <a:rPr lang="en-US" sz="2600" dirty="0">
                <a:sym typeface="Symbol" pitchFamily="18" charset="2"/>
              </a:rPr>
              <a:t>' 	(absorption 2)</a:t>
            </a:r>
            <a:br>
              <a:rPr lang="en-US" sz="2600" dirty="0">
                <a:sym typeface="Symbol" pitchFamily="18" charset="2"/>
              </a:rPr>
            </a:br>
            <a:r>
              <a:rPr lang="en-US" sz="2600" dirty="0">
                <a:sym typeface="Symbol" pitchFamily="18" charset="2"/>
              </a:rPr>
              <a:t>= </a:t>
            </a:r>
            <a:r>
              <a:rPr lang="en-US" sz="2600" b="1" dirty="0" err="1">
                <a:solidFill>
                  <a:srgbClr val="0000CC"/>
                </a:solidFill>
              </a:rPr>
              <a:t>a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bc</a:t>
            </a:r>
            <a:r>
              <a:rPr lang="en-US" sz="2600" b="1" dirty="0">
                <a:solidFill>
                  <a:srgbClr val="0000CC"/>
                </a:solidFill>
                <a:sym typeface="Symbol" pitchFamily="18" charset="2"/>
              </a:rPr>
              <a:t> + 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dirty="0" err="1">
                <a:sym typeface="Symbol" pitchFamily="18" charset="2"/>
              </a:rPr>
              <a:t>bc</a:t>
            </a:r>
            <a:r>
              <a:rPr lang="en-US" sz="2600" dirty="0">
                <a:sym typeface="Symbol" pitchFamily="18" charset="2"/>
              </a:rPr>
              <a:t>' + </a:t>
            </a:r>
            <a:r>
              <a:rPr lang="en-US" sz="2600" dirty="0" err="1">
                <a:sym typeface="Symbol" pitchFamily="18" charset="2"/>
              </a:rPr>
              <a:t>cd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dirty="0" err="1">
                <a:sym typeface="Symbol" pitchFamily="18" charset="2"/>
              </a:rPr>
              <a:t>bd</a:t>
            </a:r>
            <a:r>
              <a:rPr lang="en-US" sz="2600" dirty="0">
                <a:sym typeface="Symbol" pitchFamily="18" charset="2"/>
              </a:rPr>
              <a:t>' 	(absorption 2)</a:t>
            </a:r>
            <a:br>
              <a:rPr lang="en-US" sz="2600" dirty="0">
                <a:sym typeface="Symbol" pitchFamily="18" charset="2"/>
              </a:rPr>
            </a:br>
            <a:r>
              <a:rPr lang="en-US" sz="2600" dirty="0">
                <a:sym typeface="Symbol" pitchFamily="18" charset="2"/>
              </a:rPr>
              <a:t>= </a:t>
            </a:r>
            <a:r>
              <a:rPr lang="en-US" sz="2600" dirty="0" err="1">
                <a:sym typeface="Symbol" pitchFamily="18" charset="2"/>
              </a:rPr>
              <a:t>ab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sz="2600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dirty="0" err="1">
                <a:sym typeface="Symbol" pitchFamily="18" charset="2"/>
              </a:rPr>
              <a:t>cd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sz="2600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600" dirty="0">
                <a:sym typeface="Symbol" pitchFamily="18" charset="2"/>
              </a:rPr>
              <a:t> 	(absorption 1)</a:t>
            </a:r>
            <a:br>
              <a:rPr lang="en-US" sz="2600" dirty="0">
                <a:sym typeface="Symbol" pitchFamily="18" charset="2"/>
              </a:rPr>
            </a:br>
            <a:r>
              <a:rPr lang="en-US" sz="2600" dirty="0">
                <a:sym typeface="Symbol" pitchFamily="18" charset="2"/>
              </a:rPr>
              <a:t>= </a:t>
            </a:r>
            <a:r>
              <a:rPr lang="en-US" sz="2600" dirty="0" err="1">
                <a:sym typeface="Symbol" pitchFamily="18" charset="2"/>
              </a:rPr>
              <a:t>ab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dirty="0" err="1">
                <a:sym typeface="Symbol" pitchFamily="18" charset="2"/>
              </a:rPr>
              <a:t>cd</a:t>
            </a:r>
            <a:r>
              <a:rPr lang="en-US" sz="2600" dirty="0">
                <a:sym typeface="Symbol" pitchFamily="18" charset="2"/>
              </a:rPr>
              <a:t> + b(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c'+d</a:t>
            </a:r>
            <a:r>
              <a:rPr lang="en-US" sz="2600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600" dirty="0">
                <a:sym typeface="Symbol" pitchFamily="18" charset="2"/>
              </a:rPr>
              <a:t>)  	(distributivity)</a:t>
            </a:r>
            <a:br>
              <a:rPr lang="en-US" sz="2600" dirty="0">
                <a:sym typeface="Symbol" pitchFamily="18" charset="2"/>
              </a:rPr>
            </a:br>
            <a:r>
              <a:rPr lang="en-US" sz="2600" dirty="0">
                <a:sym typeface="Symbol" pitchFamily="18" charset="2"/>
              </a:rPr>
              <a:t>= </a:t>
            </a:r>
            <a:r>
              <a:rPr lang="en-US" sz="2600" dirty="0" err="1">
                <a:sym typeface="Symbol" pitchFamily="18" charset="2"/>
              </a:rPr>
              <a:t>ab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sz="2600" b="1" dirty="0">
                <a:solidFill>
                  <a:srgbClr val="0000CC"/>
                </a:solidFill>
                <a:sym typeface="Symbol" pitchFamily="18" charset="2"/>
              </a:rPr>
              <a:t> + b(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sz="2600" b="1" dirty="0">
                <a:solidFill>
                  <a:srgbClr val="0000CC"/>
                </a:solidFill>
                <a:sym typeface="Symbol" pitchFamily="18" charset="2"/>
              </a:rPr>
              <a:t>)'</a:t>
            </a:r>
            <a:r>
              <a:rPr lang="en-US" sz="2600" dirty="0">
                <a:sym typeface="Symbol" pitchFamily="18" charset="2"/>
              </a:rPr>
              <a:t>  	(</a:t>
            </a:r>
            <a:r>
              <a:rPr lang="en-US" sz="2600" dirty="0" err="1">
                <a:sym typeface="Symbol" pitchFamily="18" charset="2"/>
              </a:rPr>
              <a:t>DeMorgan’s</a:t>
            </a:r>
            <a:r>
              <a:rPr lang="en-US" sz="2600" dirty="0">
                <a:sym typeface="Symbol" pitchFamily="18" charset="2"/>
              </a:rPr>
              <a:t>)</a:t>
            </a:r>
            <a:br>
              <a:rPr lang="en-US" sz="2600" dirty="0">
                <a:sym typeface="Symbol" pitchFamily="18" charset="2"/>
              </a:rPr>
            </a:br>
            <a:r>
              <a:rPr lang="en-US" sz="2600" dirty="0">
                <a:sym typeface="Symbol" pitchFamily="18" charset="2"/>
              </a:rPr>
              <a:t>= </a:t>
            </a:r>
            <a:r>
              <a:rPr lang="en-US" sz="2600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dirty="0" err="1">
                <a:sym typeface="Symbol" pitchFamily="18" charset="2"/>
              </a:rPr>
              <a:t>cd</a:t>
            </a:r>
            <a:r>
              <a:rPr lang="en-US" sz="2600" dirty="0">
                <a:sym typeface="Symbol" pitchFamily="18" charset="2"/>
              </a:rPr>
              <a:t> + </a:t>
            </a:r>
            <a:r>
              <a:rPr lang="en-US" sz="2600" b="1" dirty="0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sz="2600" dirty="0">
                <a:sym typeface="Symbol" pitchFamily="18" charset="2"/>
              </a:rPr>
              <a:t> 	(absorption 2)</a:t>
            </a:r>
            <a:br>
              <a:rPr lang="en-US" sz="2600" dirty="0">
                <a:sym typeface="Symbol" pitchFamily="18" charset="2"/>
              </a:rPr>
            </a:br>
            <a:r>
              <a:rPr lang="en-US" sz="2600" dirty="0">
                <a:sym typeface="Symbol" pitchFamily="18" charset="2"/>
              </a:rPr>
              <a:t>= b + </a:t>
            </a:r>
            <a:r>
              <a:rPr lang="en-US" sz="2600" dirty="0" err="1">
                <a:sym typeface="Symbol" pitchFamily="18" charset="2"/>
              </a:rPr>
              <a:t>cd</a:t>
            </a:r>
            <a:r>
              <a:rPr lang="en-US" sz="2600" dirty="0">
                <a:sym typeface="Symbol" pitchFamily="18" charset="2"/>
              </a:rPr>
              <a:t> 	(absorption 1)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9CF8F5B8-1820-4DE1-BFBA-E370110414DC}"/>
              </a:ext>
            </a:extLst>
          </p:cNvPr>
          <p:cNvSpPr txBox="1">
            <a:spLocks noChangeArrowheads="1"/>
          </p:cNvSpPr>
          <p:nvPr/>
        </p:nvSpPr>
        <p:spPr>
          <a:xfrm>
            <a:off x="1820018" y="4922376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Number of literals reduced from 13 to 3.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8F9E56-9D2E-44C4-8CAD-B92ECE004F21}"/>
              </a:ext>
            </a:extLst>
          </p:cNvPr>
          <p:cNvSpPr/>
          <p:nvPr/>
        </p:nvSpPr>
        <p:spPr>
          <a:xfrm>
            <a:off x="2372293" y="1787967"/>
            <a:ext cx="848139" cy="3912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802DF9-FA8E-418C-A4E7-ADEA5E6A6E31}"/>
              </a:ext>
            </a:extLst>
          </p:cNvPr>
          <p:cNvSpPr/>
          <p:nvPr/>
        </p:nvSpPr>
        <p:spPr>
          <a:xfrm>
            <a:off x="4985876" y="1808116"/>
            <a:ext cx="63088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9A7562-D0BD-4A36-9670-50F93F2CBC53}"/>
              </a:ext>
            </a:extLst>
          </p:cNvPr>
          <p:cNvGrpSpPr/>
          <p:nvPr/>
        </p:nvGrpSpPr>
        <p:grpSpPr>
          <a:xfrm>
            <a:off x="5677763" y="1808116"/>
            <a:ext cx="3763949" cy="1323439"/>
            <a:chOff x="4956313" y="2180252"/>
            <a:chExt cx="3763949" cy="13234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98EEAB-2B59-4529-B150-7A2C0676DF59}"/>
                </a:ext>
              </a:extLst>
            </p:cNvPr>
            <p:cNvSpPr txBox="1"/>
            <p:nvPr/>
          </p:nvSpPr>
          <p:spPr>
            <a:xfrm>
              <a:off x="6877878" y="2180252"/>
              <a:ext cx="1842384" cy="1323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0000CC"/>
                  </a:solidFill>
                  <a:sym typeface="Symbol" pitchFamily="18" charset="2"/>
                </a:rPr>
                <a:t>abd</a:t>
              </a:r>
              <a:r>
                <a:rPr lang="en-US" sz="2000" dirty="0">
                  <a:sym typeface="Symbol" pitchFamily="18" charset="2"/>
                </a:rPr>
                <a:t> + </a:t>
              </a:r>
              <a:r>
                <a:rPr lang="en-US" sz="2000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sz="2000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sz="2000" dirty="0">
                  <a:sym typeface="Symbol" pitchFamily="18" charset="2"/>
                </a:rPr>
                <a:t> </a:t>
              </a:r>
            </a:p>
            <a:p>
              <a:r>
                <a:rPr lang="en-SG" sz="2000" dirty="0">
                  <a:sym typeface="Symbol" pitchFamily="18" charset="2"/>
                </a:rPr>
                <a:t>= </a:t>
              </a:r>
              <a:r>
                <a:rPr lang="en-US" sz="2000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sz="2000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sz="2000" b="1" dirty="0" err="1">
                  <a:solidFill>
                    <a:srgbClr val="0000CC"/>
                  </a:solidFill>
                  <a:sym typeface="Symbol" pitchFamily="18" charset="2"/>
                </a:rPr>
                <a:t>ad</a:t>
              </a:r>
              <a:r>
                <a:rPr lang="en-US" sz="2000" dirty="0"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sz="2000" dirty="0">
                  <a:sym typeface="Symbol" pitchFamily="18" charset="2"/>
                </a:rPr>
                <a:t>)</a:t>
              </a:r>
            </a:p>
            <a:p>
              <a:r>
                <a:rPr lang="en-US" sz="2000" dirty="0">
                  <a:sym typeface="Symbol" pitchFamily="18" charset="2"/>
                </a:rPr>
                <a:t>= </a:t>
              </a:r>
              <a:r>
                <a:rPr lang="en-US" sz="2000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sz="2000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sz="2000" b="1" dirty="0">
                  <a:solidFill>
                    <a:srgbClr val="0000CC"/>
                  </a:solidFill>
                  <a:sym typeface="Symbol" pitchFamily="18" charset="2"/>
                </a:rPr>
                <a:t>a</a:t>
              </a:r>
              <a:r>
                <a:rPr lang="en-US" sz="2000" dirty="0"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sz="2000" dirty="0">
                  <a:sym typeface="Symbol" pitchFamily="18" charset="2"/>
                </a:rPr>
                <a:t>)</a:t>
              </a:r>
            </a:p>
            <a:p>
              <a:r>
                <a:rPr lang="en-US" sz="2000" dirty="0">
                  <a:sym typeface="Symbol" pitchFamily="18" charset="2"/>
                </a:rPr>
                <a:t>= </a:t>
              </a:r>
              <a:r>
                <a:rPr lang="en-US" sz="2000" b="1" dirty="0" err="1">
                  <a:solidFill>
                    <a:srgbClr val="0000CC"/>
                  </a:solidFill>
                  <a:sym typeface="Symbol" pitchFamily="18" charset="2"/>
                </a:rPr>
                <a:t>ab</a:t>
              </a:r>
              <a:r>
                <a:rPr lang="en-US" sz="2000" dirty="0">
                  <a:sym typeface="Symbol" pitchFamily="18" charset="2"/>
                </a:rPr>
                <a:t> + </a:t>
              </a:r>
              <a:r>
                <a:rPr lang="en-US" sz="2000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sz="2000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sz="2000" dirty="0">
                  <a:sym typeface="Symbol" pitchFamily="18" charset="2"/>
                </a:rPr>
                <a:t> </a:t>
              </a:r>
              <a:endParaRPr lang="en-US" dirty="0">
                <a:sym typeface="Symbol" pitchFamily="18" charset="2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20B404-D564-4BD3-9936-45EFB39A86AC}"/>
                </a:ext>
              </a:extLst>
            </p:cNvPr>
            <p:cNvCxnSpPr/>
            <p:nvPr/>
          </p:nvCxnSpPr>
          <p:spPr>
            <a:xfrm flipH="1" flipV="1">
              <a:off x="4956313" y="2345634"/>
              <a:ext cx="1921565" cy="201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C1A314D1-1CEA-4381-B521-72B44BA798A3}"/>
              </a:ext>
            </a:extLst>
          </p:cNvPr>
          <p:cNvSpPr txBox="1">
            <a:spLocks noChangeArrowheads="1"/>
          </p:cNvSpPr>
          <p:nvPr/>
        </p:nvSpPr>
        <p:spPr>
          <a:xfrm>
            <a:off x="861238" y="917482"/>
            <a:ext cx="7006855" cy="751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Find the simplified SOP expression of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</a:t>
            </a:r>
            <a:r>
              <a:rPr lang="en-US" dirty="0" err="1">
                <a:solidFill>
                  <a:srgbClr val="800000"/>
                </a:solidFill>
              </a:rPr>
              <a:t>a,b,c,d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a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abd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a'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cd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E94CC-3C84-4B40-8BBA-12349A2133F4}"/>
              </a:ext>
            </a:extLst>
          </p:cNvPr>
          <p:cNvSpPr txBox="1"/>
          <p:nvPr/>
        </p:nvSpPr>
        <p:spPr>
          <a:xfrm>
            <a:off x="8027581" y="4816549"/>
            <a:ext cx="356190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Absorption 1: X+X</a:t>
            </a:r>
            <a:r>
              <a:rPr lang="en-US" sz="2400" dirty="0">
                <a:sym typeface="Symbol" panose="05050102010706020507" pitchFamily="18" charset="2"/>
              </a:rPr>
              <a:t>Y = X</a:t>
            </a:r>
          </a:p>
          <a:p>
            <a:r>
              <a:rPr lang="en-US" sz="2400" dirty="0">
                <a:sym typeface="Symbol" panose="05050102010706020507" pitchFamily="18" charset="2"/>
              </a:rPr>
              <a:t>Absorption 2: X+X’Y = X+Y</a:t>
            </a:r>
            <a:endParaRPr lang="en-SG" dirty="0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28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4138303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243485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Half Adder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D32D293-91E2-4342-975D-31BBE569EDEE}"/>
              </a:ext>
            </a:extLst>
          </p:cNvPr>
          <p:cNvSpPr txBox="1">
            <a:spLocks noChangeArrowheads="1"/>
          </p:cNvSpPr>
          <p:nvPr/>
        </p:nvSpPr>
        <p:spPr>
          <a:xfrm>
            <a:off x="758455" y="715082"/>
            <a:ext cx="10997609" cy="105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Half adder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circuit that adds 2 single bits (X, Y) to produce a result of 2 bits (C, S).</a:t>
            </a:r>
          </a:p>
          <a:p>
            <a:pPr marL="265113" indent="-265113" fontAlgn="auto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800000"/>
                </a:solidFill>
              </a:rPr>
              <a:t>black-box representation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truth table</a:t>
            </a:r>
            <a:r>
              <a:rPr lang="en-US" dirty="0"/>
              <a:t> for half adder are shown below.</a:t>
            </a:r>
            <a:endParaRPr lang="en-US" dirty="0">
              <a:sym typeface="Symbol" pitchFamily="18" charset="2"/>
            </a:endParaRPr>
          </a:p>
        </p:txBody>
      </p:sp>
      <p:graphicFrame>
        <p:nvGraphicFramePr>
          <p:cNvPr id="16" name="Group 153">
            <a:extLst>
              <a:ext uri="{FF2B5EF4-FFF2-40B4-BE49-F238E27FC236}">
                <a16:creationId xmlns:a16="http://schemas.microsoft.com/office/drawing/2014/main" id="{3C2EBF50-D451-4138-8921-3D7E12A99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024418"/>
              </p:ext>
            </p:extLst>
          </p:nvPr>
        </p:nvGraphicFramePr>
        <p:xfrm>
          <a:off x="996953" y="3224215"/>
          <a:ext cx="2032000" cy="219456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5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EB4F6-73DF-4666-B834-44A21ED65988}"/>
              </a:ext>
            </a:extLst>
          </p:cNvPr>
          <p:cNvGrpSpPr/>
          <p:nvPr/>
        </p:nvGrpSpPr>
        <p:grpSpPr>
          <a:xfrm>
            <a:off x="546103" y="1760247"/>
            <a:ext cx="2933700" cy="1082968"/>
            <a:chOff x="1143000" y="3687472"/>
            <a:chExt cx="2933700" cy="1082968"/>
          </a:xfrm>
        </p:grpSpPr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155F95FC-0F1D-4686-94CB-E0FE3DBD2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3733802"/>
              <a:ext cx="2933700" cy="1036638"/>
              <a:chOff x="1137" y="3168"/>
              <a:chExt cx="1848" cy="653"/>
            </a:xfrm>
          </p:grpSpPr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E4B4D139-D284-4DD4-A81E-F2BF2AB45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576" cy="6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6">
                <a:extLst>
                  <a:ext uri="{FF2B5EF4-FFF2-40B4-BE49-F238E27FC236}">
                    <a16:creationId xmlns:a16="http://schemas.microsoft.com/office/drawing/2014/main" id="{B30A12B4-EC8D-4E1F-ACB8-97E4D338F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360"/>
                <a:ext cx="576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600"/>
                  </a:spcBef>
                </a:pPr>
                <a:r>
                  <a:rPr lang="en-US" dirty="0"/>
                  <a:t>Half adder</a:t>
                </a:r>
                <a:endParaRPr lang="en-US" sz="2000" dirty="0"/>
              </a:p>
            </p:txBody>
          </p:sp>
          <p:sp>
            <p:nvSpPr>
              <p:cNvPr id="22" name="Line 7">
                <a:extLst>
                  <a:ext uri="{FF2B5EF4-FFF2-40B4-BE49-F238E27FC236}">
                    <a16:creationId xmlns:a16="http://schemas.microsoft.com/office/drawing/2014/main" id="{CAAEACC8-BBC8-4BA9-A9F4-C87C6F8F6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id="{70606CF6-704E-4196-8CC5-FDBE11B5D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9">
                <a:extLst>
                  <a:ext uri="{FF2B5EF4-FFF2-40B4-BE49-F238E27FC236}">
                    <a16:creationId xmlns:a16="http://schemas.microsoft.com/office/drawing/2014/main" id="{3343B4B7-4250-4204-9EBA-B08D84E7D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0">
                <a:extLst>
                  <a:ext uri="{FF2B5EF4-FFF2-40B4-BE49-F238E27FC236}">
                    <a16:creationId xmlns:a16="http://schemas.microsoft.com/office/drawing/2014/main" id="{8F49CAB5-77D3-4DC2-8081-47F62EEED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11">
                <a:extLst>
                  <a:ext uri="{FF2B5EF4-FFF2-40B4-BE49-F238E27FC236}">
                    <a16:creationId xmlns:a16="http://schemas.microsoft.com/office/drawing/2014/main" id="{3AF2799E-2C78-493B-AF86-1AF6FC846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7" y="3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C0A22406-F9E0-4E91-BA0D-3E1C43052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7" y="348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37" name="Text Box 14">
                <a:extLst>
                  <a:ext uri="{FF2B5EF4-FFF2-40B4-BE49-F238E27FC236}">
                    <a16:creationId xmlns:a16="http://schemas.microsoft.com/office/drawing/2014/main" id="{39063DBB-4734-48F8-86E0-F68C39BE1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319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S</a:t>
                </a:r>
              </a:p>
            </p:txBody>
          </p: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AFC15885-3D93-49BE-BB93-9BFCE3C7E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3471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C</a:t>
                </a:r>
              </a:p>
            </p:txBody>
          </p:sp>
        </p:grp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581031C4-DC44-4D4F-B8DF-CCBF8F6D0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524" y="3687472"/>
              <a:ext cx="585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ym typeface="Symbol" panose="05050102010706020507" pitchFamily="18" charset="2"/>
                </a:rPr>
                <a:t></a:t>
              </a:r>
              <a:endParaRPr lang="en-US" sz="2000" dirty="0"/>
            </a:p>
          </p:txBody>
        </p:sp>
      </p:grpSp>
      <p:sp>
        <p:nvSpPr>
          <p:cNvPr id="39" name="Rectangle 3">
            <a:extLst>
              <a:ext uri="{FF2B5EF4-FFF2-40B4-BE49-F238E27FC236}">
                <a16:creationId xmlns:a16="http://schemas.microsoft.com/office/drawing/2014/main" id="{29234088-32A6-4016-A48C-A12AF4E27579}"/>
              </a:ext>
            </a:extLst>
          </p:cNvPr>
          <p:cNvSpPr txBox="1">
            <a:spLocks noChangeArrowheads="1"/>
          </p:cNvSpPr>
          <p:nvPr/>
        </p:nvSpPr>
        <p:spPr>
          <a:xfrm>
            <a:off x="3761549" y="1806577"/>
            <a:ext cx="5687251" cy="346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canonical form (sum-of-</a:t>
            </a:r>
            <a:r>
              <a:rPr lang="en-US" dirty="0" err="1"/>
              <a:t>minterms</a:t>
            </a:r>
            <a:r>
              <a:rPr lang="en-US" dirty="0"/>
              <a:t>):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800000"/>
                </a:solidFill>
              </a:rPr>
              <a:t>C = X∙Y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CC"/>
                </a:solidFill>
              </a:rPr>
              <a:t>S = X'∙Y + X∙Y'</a:t>
            </a:r>
            <a:r>
              <a:rPr lang="en-US" sz="2200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S can be simplified further (though no longer in SOP form):</a:t>
            </a:r>
          </a:p>
          <a:p>
            <a:pPr marL="622300" lvl="1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CC"/>
                </a:solidFill>
              </a:rPr>
              <a:t>S = X'∙Y + X∙Y' = X 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 Y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Implementation of a half adder</a:t>
            </a:r>
          </a:p>
        </p:txBody>
      </p:sp>
      <p:grpSp>
        <p:nvGrpSpPr>
          <p:cNvPr id="40" name="Group 121">
            <a:extLst>
              <a:ext uri="{FF2B5EF4-FFF2-40B4-BE49-F238E27FC236}">
                <a16:creationId xmlns:a16="http://schemas.microsoft.com/office/drawing/2014/main" id="{AA6107DB-BA61-455B-A4A4-6CE1A74467D8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121150"/>
            <a:ext cx="3067050" cy="1692275"/>
            <a:chOff x="3024" y="2544"/>
            <a:chExt cx="1932" cy="1066"/>
          </a:xfrm>
        </p:grpSpPr>
        <p:sp>
          <p:nvSpPr>
            <p:cNvPr id="41" name="AutoShape 122">
              <a:extLst>
                <a:ext uri="{FF2B5EF4-FFF2-40B4-BE49-F238E27FC236}">
                  <a16:creationId xmlns:a16="http://schemas.microsoft.com/office/drawing/2014/main" id="{8ACC5BDD-E6F4-4953-8DEB-9FF2B553C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3240"/>
              <a:ext cx="476" cy="370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23">
              <a:extLst>
                <a:ext uri="{FF2B5EF4-FFF2-40B4-BE49-F238E27FC236}">
                  <a16:creationId xmlns:a16="http://schemas.microsoft.com/office/drawing/2014/main" id="{426E1812-3D64-4720-A8EB-A38784F3A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8" y="2668"/>
              <a:ext cx="6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4">
              <a:extLst>
                <a:ext uri="{FF2B5EF4-FFF2-40B4-BE49-F238E27FC236}">
                  <a16:creationId xmlns:a16="http://schemas.microsoft.com/office/drawing/2014/main" id="{F5D238DC-AFEF-4B3D-A882-F431E0E50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283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25">
              <a:extLst>
                <a:ext uri="{FF2B5EF4-FFF2-40B4-BE49-F238E27FC236}">
                  <a16:creationId xmlns:a16="http://schemas.microsoft.com/office/drawing/2014/main" id="{9A8D6DB8-8EE2-4B87-9156-F5546137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0" y="274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26">
              <a:extLst>
                <a:ext uri="{FF2B5EF4-FFF2-40B4-BE49-F238E27FC236}">
                  <a16:creationId xmlns:a16="http://schemas.microsoft.com/office/drawing/2014/main" id="{B49C97C5-465B-4A07-83DE-9C17C7C21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1" y="3332"/>
              <a:ext cx="32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27">
              <a:extLst>
                <a:ext uri="{FF2B5EF4-FFF2-40B4-BE49-F238E27FC236}">
                  <a16:creationId xmlns:a16="http://schemas.microsoft.com/office/drawing/2014/main" id="{746A84B9-5112-48EC-8884-08A0A0A05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1" y="2665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8">
              <a:extLst>
                <a:ext uri="{FF2B5EF4-FFF2-40B4-BE49-F238E27FC236}">
                  <a16:creationId xmlns:a16="http://schemas.microsoft.com/office/drawing/2014/main" id="{0EADF54D-4FFF-430B-AEFF-721D93A15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1" y="283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29">
              <a:extLst>
                <a:ext uri="{FF2B5EF4-FFF2-40B4-BE49-F238E27FC236}">
                  <a16:creationId xmlns:a16="http://schemas.microsoft.com/office/drawing/2014/main" id="{37136229-5230-4C45-BE45-4A5D62D14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1" y="3504"/>
              <a:ext cx="487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30">
              <a:extLst>
                <a:ext uri="{FF2B5EF4-FFF2-40B4-BE49-F238E27FC236}">
                  <a16:creationId xmlns:a16="http://schemas.microsoft.com/office/drawing/2014/main" id="{26EAC5C1-CE0D-4ACE-8AA5-A68A2FA3D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41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131">
              <a:extLst>
                <a:ext uri="{FF2B5EF4-FFF2-40B4-BE49-F238E27FC236}">
                  <a16:creationId xmlns:a16="http://schemas.microsoft.com/office/drawing/2014/main" id="{36463588-2D0B-4D9F-AB58-0D0FF7CF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2810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32">
              <a:extLst>
                <a:ext uri="{FF2B5EF4-FFF2-40B4-BE49-F238E27FC236}">
                  <a16:creationId xmlns:a16="http://schemas.microsoft.com/office/drawing/2014/main" id="{9E9A5F8B-6A46-47F5-B113-16129485D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2634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" name="Group 133">
              <a:extLst>
                <a:ext uri="{FF2B5EF4-FFF2-40B4-BE49-F238E27FC236}">
                  <a16:creationId xmlns:a16="http://schemas.microsoft.com/office/drawing/2014/main" id="{D52F88BA-C793-4691-A835-0E1740ABF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" y="2564"/>
              <a:ext cx="523" cy="370"/>
              <a:chOff x="2279" y="2352"/>
              <a:chExt cx="523" cy="370"/>
            </a:xfrm>
          </p:grpSpPr>
          <p:sp>
            <p:nvSpPr>
              <p:cNvPr id="56" name="Freeform 134">
                <a:extLst>
                  <a:ext uri="{FF2B5EF4-FFF2-40B4-BE49-F238E27FC236}">
                    <a16:creationId xmlns:a16="http://schemas.microsoft.com/office/drawing/2014/main" id="{DCAC30F0-846C-4B1C-AD44-BFC813F15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35">
                <a:extLst>
                  <a:ext uri="{FF2B5EF4-FFF2-40B4-BE49-F238E27FC236}">
                    <a16:creationId xmlns:a16="http://schemas.microsoft.com/office/drawing/2014/main" id="{B18C432E-B002-4FC2-979A-BF2007F14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36">
                <a:extLst>
                  <a:ext uri="{FF2B5EF4-FFF2-40B4-BE49-F238E27FC236}">
                    <a16:creationId xmlns:a16="http://schemas.microsoft.com/office/drawing/2014/main" id="{FE6DC02C-C58E-4C59-9B05-FBDAF80C1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37">
                <a:extLst>
                  <a:ext uri="{FF2B5EF4-FFF2-40B4-BE49-F238E27FC236}">
                    <a16:creationId xmlns:a16="http://schemas.microsoft.com/office/drawing/2014/main" id="{24E34218-4510-4C64-9B35-1A8FFD211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38">
                <a:extLst>
                  <a:ext uri="{FF2B5EF4-FFF2-40B4-BE49-F238E27FC236}">
                    <a16:creationId xmlns:a16="http://schemas.microsoft.com/office/drawing/2014/main" id="{2D6CE47A-6EC6-4D92-B54E-A87FFA18518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39">
                <a:extLst>
                  <a:ext uri="{FF2B5EF4-FFF2-40B4-BE49-F238E27FC236}">
                    <a16:creationId xmlns:a16="http://schemas.microsoft.com/office/drawing/2014/main" id="{FD850590-771D-4F94-888A-A91CB6B7D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Text Box 140">
              <a:extLst>
                <a:ext uri="{FF2B5EF4-FFF2-40B4-BE49-F238E27FC236}">
                  <a16:creationId xmlns:a16="http://schemas.microsoft.com/office/drawing/2014/main" id="{EFCA0276-563B-4CDE-9C38-AB85A893C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544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54" name="Text Box 141">
              <a:extLst>
                <a:ext uri="{FF2B5EF4-FFF2-40B4-BE49-F238E27FC236}">
                  <a16:creationId xmlns:a16="http://schemas.microsoft.com/office/drawing/2014/main" id="{E82D96F1-B33F-45E0-AF49-ABB756420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634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55" name="Text Box 142">
              <a:extLst>
                <a:ext uri="{FF2B5EF4-FFF2-40B4-BE49-F238E27FC236}">
                  <a16:creationId xmlns:a16="http://schemas.microsoft.com/office/drawing/2014/main" id="{5D1CE87A-EECA-414E-B659-51A6E2E2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3299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29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612497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6652EA-63E0-4D43-9E40-06B275A1A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959424"/>
              </p:ext>
            </p:extLst>
          </p:nvPr>
        </p:nvGraphicFramePr>
        <p:xfrm>
          <a:off x="2072033" y="780112"/>
          <a:ext cx="7551117" cy="534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3BF77F-CADF-4952-8A68-CF2F43405AF1}"/>
              </a:ext>
            </a:extLst>
          </p:cNvPr>
          <p:cNvSpPr txBox="1"/>
          <p:nvPr/>
        </p:nvSpPr>
        <p:spPr>
          <a:xfrm>
            <a:off x="315686" y="349945"/>
            <a:ext cx="4979323" cy="7463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/>
              <a:t>F = </a:t>
            </a:r>
            <a:r>
              <a:rPr lang="en-US" sz="2000" dirty="0">
                <a:sym typeface="Symbol" panose="05050102010706020507" pitchFamily="18" charset="2"/>
              </a:rPr>
              <a:t>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(1,2,3,5,7)</a:t>
            </a:r>
          </a:p>
          <a:p>
            <a:pPr>
              <a:spcAft>
                <a:spcPts val="300"/>
              </a:spcAft>
              <a:tabLst>
                <a:tab pos="271463" algn="l"/>
              </a:tabLst>
            </a:pPr>
            <a:r>
              <a:rPr lang="en-US" sz="2000" dirty="0">
                <a:sym typeface="Symbol" panose="05050102010706020507" pitchFamily="18" charset="2"/>
              </a:rPr>
              <a:t>	= A’B’C + A’BC’ + A’BC + AB’C + ABC</a:t>
            </a:r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C98B34-D303-474B-93D0-370B7ABD4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07824"/>
              </p:ext>
            </p:extLst>
          </p:nvPr>
        </p:nvGraphicFramePr>
        <p:xfrm>
          <a:off x="838200" y="1105786"/>
          <a:ext cx="19995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94">
                  <a:extLst>
                    <a:ext uri="{9D8B030D-6E8A-4147-A177-3AD203B41FA5}">
                      <a16:colId xmlns:a16="http://schemas.microsoft.com/office/drawing/2014/main" val="3960961988"/>
                    </a:ext>
                  </a:extLst>
                </a:gridCol>
                <a:gridCol w="499894">
                  <a:extLst>
                    <a:ext uri="{9D8B030D-6E8A-4147-A177-3AD203B41FA5}">
                      <a16:colId xmlns:a16="http://schemas.microsoft.com/office/drawing/2014/main" val="961690891"/>
                    </a:ext>
                  </a:extLst>
                </a:gridCol>
                <a:gridCol w="499894">
                  <a:extLst>
                    <a:ext uri="{9D8B030D-6E8A-4147-A177-3AD203B41FA5}">
                      <a16:colId xmlns:a16="http://schemas.microsoft.com/office/drawing/2014/main" val="3049711259"/>
                    </a:ext>
                  </a:extLst>
                </a:gridCol>
                <a:gridCol w="499894">
                  <a:extLst>
                    <a:ext uri="{9D8B030D-6E8A-4147-A177-3AD203B41FA5}">
                      <a16:colId xmlns:a16="http://schemas.microsoft.com/office/drawing/2014/main" val="1388190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3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7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3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8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6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55021"/>
                  </a:ext>
                </a:extLst>
              </a:tr>
            </a:tbl>
          </a:graphicData>
        </a:graphic>
      </p:graphicFrame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84940F4-AFF0-415B-BBE9-399ACE0AEC05}"/>
              </a:ext>
            </a:extLst>
          </p:cNvPr>
          <p:cNvGrpSpPr/>
          <p:nvPr/>
        </p:nvGrpSpPr>
        <p:grpSpPr>
          <a:xfrm>
            <a:off x="8249285" y="241117"/>
            <a:ext cx="3471777" cy="2851689"/>
            <a:chOff x="8034111" y="254602"/>
            <a:chExt cx="3471777" cy="285168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D19723-F375-47C6-BD6F-7E7991225547}"/>
                </a:ext>
              </a:extLst>
            </p:cNvPr>
            <p:cNvGrpSpPr/>
            <p:nvPr/>
          </p:nvGrpSpPr>
          <p:grpSpPr>
            <a:xfrm>
              <a:off x="8363314" y="1067594"/>
              <a:ext cx="2096051" cy="298704"/>
              <a:chOff x="7903651" y="757025"/>
              <a:chExt cx="2096051" cy="298704"/>
            </a:xfrm>
          </p:grpSpPr>
          <p:sp>
            <p:nvSpPr>
              <p:cNvPr id="17" name="AutoShape 125">
                <a:extLst>
                  <a:ext uri="{FF2B5EF4-FFF2-40B4-BE49-F238E27FC236}">
                    <a16:creationId xmlns:a16="http://schemas.microsoft.com/office/drawing/2014/main" id="{B269A34F-4F7E-4EE5-97BC-E937DFE8A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459" y="757025"/>
                <a:ext cx="380942" cy="29870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8" name="Line 126">
                <a:extLst>
                  <a:ext uri="{FF2B5EF4-FFF2-40B4-BE49-F238E27FC236}">
                    <a16:creationId xmlns:a16="http://schemas.microsoft.com/office/drawing/2014/main" id="{587FBBD8-DA5C-4CDC-A6BD-045D56E4C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3651" y="793226"/>
                <a:ext cx="135780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" name="Line 127">
                <a:extLst>
                  <a:ext uri="{FF2B5EF4-FFF2-40B4-BE49-F238E27FC236}">
                    <a16:creationId xmlns:a16="http://schemas.microsoft.com/office/drawing/2014/main" id="{12E89DC7-A647-4061-96F1-D72A18809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8379" y="1011959"/>
                <a:ext cx="7030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" name="Line 128">
                <a:extLst>
                  <a:ext uri="{FF2B5EF4-FFF2-40B4-BE49-F238E27FC236}">
                    <a16:creationId xmlns:a16="http://schemas.microsoft.com/office/drawing/2014/main" id="{FE17B17E-B7AA-427B-A064-02C85B1A1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3211" y="906377"/>
                <a:ext cx="35649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27">
                <a:extLst>
                  <a:ext uri="{FF2B5EF4-FFF2-40B4-BE49-F238E27FC236}">
                    <a16:creationId xmlns:a16="http://schemas.microsoft.com/office/drawing/2014/main" id="{473A6489-4359-484E-85F7-FEB98D733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09433" y="906377"/>
                <a:ext cx="9520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7EF1851-641B-434C-89BA-FBFD73F31064}"/>
                </a:ext>
              </a:extLst>
            </p:cNvPr>
            <p:cNvGrpSpPr/>
            <p:nvPr/>
          </p:nvGrpSpPr>
          <p:grpSpPr>
            <a:xfrm>
              <a:off x="8034111" y="254602"/>
              <a:ext cx="1247908" cy="2807919"/>
              <a:chOff x="8034111" y="254602"/>
              <a:chExt cx="1247908" cy="2807919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1438DF7-64C0-4064-821C-9DA7D6B4DFE2}"/>
                  </a:ext>
                </a:extLst>
              </p:cNvPr>
              <p:cNvGrpSpPr/>
              <p:nvPr/>
            </p:nvGrpSpPr>
            <p:grpSpPr>
              <a:xfrm>
                <a:off x="8034111" y="254602"/>
                <a:ext cx="416377" cy="2589186"/>
                <a:chOff x="7380790" y="288925"/>
                <a:chExt cx="416377" cy="2589186"/>
              </a:xfrm>
            </p:grpSpPr>
            <p:sp>
              <p:nvSpPr>
                <p:cNvPr id="45" name="Text Box 129">
                  <a:extLst>
                    <a:ext uri="{FF2B5EF4-FFF2-40B4-BE49-F238E27FC236}">
                      <a16:creationId xmlns:a16="http://schemas.microsoft.com/office/drawing/2014/main" id="{899EB5F7-4EDD-4876-A99D-FC89597272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790" y="288925"/>
                  <a:ext cx="304800" cy="3385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n-GB" sz="1600" dirty="0"/>
                    <a:t>A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FB3BA7C1-BC50-421E-B144-A9A8A1997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3190" y="557029"/>
                  <a:ext cx="0" cy="23210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5A56F59-989D-4499-A240-9535487610CE}"/>
                    </a:ext>
                  </a:extLst>
                </p:cNvPr>
                <p:cNvCxnSpPr>
                  <a:cxnSpLocks/>
                  <a:endCxn id="103" idx="0"/>
                </p:cNvCxnSpPr>
                <p:nvPr/>
              </p:nvCxnSpPr>
              <p:spPr>
                <a:xfrm>
                  <a:off x="7709993" y="668284"/>
                  <a:ext cx="0" cy="13376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2D73A50-EA23-4BDE-AF32-8A6046B02752}"/>
                    </a:ext>
                  </a:extLst>
                </p:cNvPr>
                <p:cNvGrpSpPr/>
                <p:nvPr/>
              </p:nvGrpSpPr>
              <p:grpSpPr>
                <a:xfrm>
                  <a:off x="7622820" y="748567"/>
                  <a:ext cx="174347" cy="176290"/>
                  <a:chOff x="7810513" y="598116"/>
                  <a:chExt cx="174347" cy="176290"/>
                </a:xfrm>
              </p:grpSpPr>
              <p:sp>
                <p:nvSpPr>
                  <p:cNvPr id="40" name="AutoShape 146">
                    <a:extLst>
                      <a:ext uri="{FF2B5EF4-FFF2-40B4-BE49-F238E27FC236}">
                        <a16:creationId xmlns:a16="http://schemas.microsoft.com/office/drawing/2014/main" id="{1591B3AA-F035-4D38-B199-7FBE0C1B29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10513" y="598116"/>
                    <a:ext cx="174347" cy="128556"/>
                  </a:xfrm>
                  <a:prstGeom prst="flowChartMerg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 dirty="0"/>
                  </a:p>
                </p:txBody>
              </p:sp>
              <p:sp>
                <p:nvSpPr>
                  <p:cNvPr id="41" name="Oval 147">
                    <a:extLst>
                      <a:ext uri="{FF2B5EF4-FFF2-40B4-BE49-F238E27FC236}">
                        <a16:creationId xmlns:a16="http://schemas.microsoft.com/office/drawing/2014/main" id="{E537895B-8271-48B8-8DA3-AF850EC851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7874712" y="725940"/>
                    <a:ext cx="45948" cy="509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2801E05-40F2-4E6C-B4FD-4B74DBC09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33190" y="675563"/>
                  <a:ext cx="176803" cy="1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6064F9F-863B-41FD-BECD-23786831C4F3}"/>
                  </a:ext>
                </a:extLst>
              </p:cNvPr>
              <p:cNvGrpSpPr/>
              <p:nvPr/>
            </p:nvGrpSpPr>
            <p:grpSpPr>
              <a:xfrm>
                <a:off x="8439893" y="254602"/>
                <a:ext cx="416377" cy="2702337"/>
                <a:chOff x="7380790" y="288925"/>
                <a:chExt cx="416377" cy="2702337"/>
              </a:xfrm>
            </p:grpSpPr>
            <p:sp>
              <p:nvSpPr>
                <p:cNvPr id="80" name="Text Box 129">
                  <a:extLst>
                    <a:ext uri="{FF2B5EF4-FFF2-40B4-BE49-F238E27FC236}">
                      <a16:creationId xmlns:a16="http://schemas.microsoft.com/office/drawing/2014/main" id="{90E47F7E-5542-4531-A4BB-6C9524AAF2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790" y="288925"/>
                  <a:ext cx="304800" cy="3385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n-GB" sz="1600" dirty="0"/>
                    <a:t>B</a:t>
                  </a: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1506330-8466-485A-B855-3438A54B1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3190" y="557029"/>
                  <a:ext cx="0" cy="24342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A717E1B-DFDE-47F7-A98E-FC9D0B869D44}"/>
                    </a:ext>
                  </a:extLst>
                </p:cNvPr>
                <p:cNvCxnSpPr>
                  <a:cxnSpLocks/>
                  <a:endCxn id="112" idx="0"/>
                </p:cNvCxnSpPr>
                <p:nvPr/>
              </p:nvCxnSpPr>
              <p:spPr>
                <a:xfrm>
                  <a:off x="7709993" y="668284"/>
                  <a:ext cx="0" cy="18802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798AA52A-1B0D-4EFF-B173-5A5EE3E01F5B}"/>
                    </a:ext>
                  </a:extLst>
                </p:cNvPr>
                <p:cNvGrpSpPr/>
                <p:nvPr/>
              </p:nvGrpSpPr>
              <p:grpSpPr>
                <a:xfrm>
                  <a:off x="7622820" y="748567"/>
                  <a:ext cx="174347" cy="176290"/>
                  <a:chOff x="7810513" y="598116"/>
                  <a:chExt cx="174347" cy="176290"/>
                </a:xfrm>
              </p:grpSpPr>
              <p:sp>
                <p:nvSpPr>
                  <p:cNvPr id="85" name="AutoShape 146">
                    <a:extLst>
                      <a:ext uri="{FF2B5EF4-FFF2-40B4-BE49-F238E27FC236}">
                        <a16:creationId xmlns:a16="http://schemas.microsoft.com/office/drawing/2014/main" id="{3394AEA4-CA96-417A-937A-D1C1C9F71B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10513" y="598116"/>
                    <a:ext cx="174347" cy="128556"/>
                  </a:xfrm>
                  <a:prstGeom prst="flowChartMerg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 dirty="0"/>
                  </a:p>
                </p:txBody>
              </p:sp>
              <p:sp>
                <p:nvSpPr>
                  <p:cNvPr id="86" name="Oval 147">
                    <a:extLst>
                      <a:ext uri="{FF2B5EF4-FFF2-40B4-BE49-F238E27FC236}">
                        <a16:creationId xmlns:a16="http://schemas.microsoft.com/office/drawing/2014/main" id="{3AA0DB58-E09A-4D43-858F-60CB9CF7B5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7874712" y="725940"/>
                    <a:ext cx="45948" cy="509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FC7A934-8232-4FCA-BFD8-02E80DEE0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33190" y="675563"/>
                  <a:ext cx="176803" cy="1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EF0A3C8-CED0-483C-BB35-D8D9D23B51B0}"/>
                  </a:ext>
                </a:extLst>
              </p:cNvPr>
              <p:cNvGrpSpPr/>
              <p:nvPr/>
            </p:nvGrpSpPr>
            <p:grpSpPr>
              <a:xfrm>
                <a:off x="8865642" y="254602"/>
                <a:ext cx="416377" cy="2807919"/>
                <a:chOff x="7380790" y="288925"/>
                <a:chExt cx="416377" cy="2807919"/>
              </a:xfrm>
            </p:grpSpPr>
            <p:sp>
              <p:nvSpPr>
                <p:cNvPr id="88" name="Text Box 129">
                  <a:extLst>
                    <a:ext uri="{FF2B5EF4-FFF2-40B4-BE49-F238E27FC236}">
                      <a16:creationId xmlns:a16="http://schemas.microsoft.com/office/drawing/2014/main" id="{FCD9BACB-A8E3-4D88-AF77-92195473B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790" y="288925"/>
                  <a:ext cx="304800" cy="3385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n-GB" sz="1600" dirty="0"/>
                    <a:t>C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6D03F2A-1EE9-4691-B56C-D01D230C3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3190" y="557029"/>
                  <a:ext cx="0" cy="2539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75E894E-A53C-40C3-B603-3BC7266BAEBE}"/>
                    </a:ext>
                  </a:extLst>
                </p:cNvPr>
                <p:cNvCxnSpPr>
                  <a:cxnSpLocks/>
                  <a:endCxn id="98" idx="0"/>
                </p:cNvCxnSpPr>
                <p:nvPr/>
              </p:nvCxnSpPr>
              <p:spPr>
                <a:xfrm>
                  <a:off x="7709993" y="668284"/>
                  <a:ext cx="0" cy="11212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30AE5BA3-E099-4898-A851-3A7770986895}"/>
                    </a:ext>
                  </a:extLst>
                </p:cNvPr>
                <p:cNvGrpSpPr/>
                <p:nvPr/>
              </p:nvGrpSpPr>
              <p:grpSpPr>
                <a:xfrm>
                  <a:off x="7622820" y="748567"/>
                  <a:ext cx="174347" cy="176290"/>
                  <a:chOff x="7810513" y="598116"/>
                  <a:chExt cx="174347" cy="176290"/>
                </a:xfrm>
              </p:grpSpPr>
              <p:sp>
                <p:nvSpPr>
                  <p:cNvPr id="93" name="AutoShape 146">
                    <a:extLst>
                      <a:ext uri="{FF2B5EF4-FFF2-40B4-BE49-F238E27FC236}">
                        <a16:creationId xmlns:a16="http://schemas.microsoft.com/office/drawing/2014/main" id="{7C16ACF2-7E2C-4D35-83D6-B7BE51AD4B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10513" y="598116"/>
                    <a:ext cx="174347" cy="128556"/>
                  </a:xfrm>
                  <a:prstGeom prst="flowChartMerg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 dirty="0"/>
                  </a:p>
                </p:txBody>
              </p:sp>
              <p:sp>
                <p:nvSpPr>
                  <p:cNvPr id="94" name="Oval 147">
                    <a:extLst>
                      <a:ext uri="{FF2B5EF4-FFF2-40B4-BE49-F238E27FC236}">
                        <a16:creationId xmlns:a16="http://schemas.microsoft.com/office/drawing/2014/main" id="{B00B9657-4252-4DA7-B097-CD49325D52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7874712" y="725940"/>
                    <a:ext cx="45948" cy="509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7D9ABAD-1163-4452-BE68-94E5E4B95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33190" y="675563"/>
                  <a:ext cx="176803" cy="1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6D6777E-BA0F-4BB8-B7C2-2E443125D515}"/>
                </a:ext>
              </a:extLst>
            </p:cNvPr>
            <p:cNvGrpSpPr/>
            <p:nvPr/>
          </p:nvGrpSpPr>
          <p:grpSpPr>
            <a:xfrm>
              <a:off x="8363314" y="1500249"/>
              <a:ext cx="1910915" cy="298704"/>
              <a:chOff x="7903651" y="757025"/>
              <a:chExt cx="1910915" cy="298704"/>
            </a:xfrm>
          </p:grpSpPr>
          <p:sp>
            <p:nvSpPr>
              <p:cNvPr id="96" name="AutoShape 125">
                <a:extLst>
                  <a:ext uri="{FF2B5EF4-FFF2-40B4-BE49-F238E27FC236}">
                    <a16:creationId xmlns:a16="http://schemas.microsoft.com/office/drawing/2014/main" id="{CFC24C23-1847-489B-9E63-3FA074170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459" y="757025"/>
                <a:ext cx="380942" cy="29870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97" name="Line 126">
                <a:extLst>
                  <a:ext uri="{FF2B5EF4-FFF2-40B4-BE49-F238E27FC236}">
                    <a16:creationId xmlns:a16="http://schemas.microsoft.com/office/drawing/2014/main" id="{122E2135-F41E-4E26-8D66-16E8200FE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3651" y="793226"/>
                <a:ext cx="135780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8" name="Line 127">
                <a:extLst>
                  <a:ext uri="{FF2B5EF4-FFF2-40B4-BE49-F238E27FC236}">
                    <a16:creationId xmlns:a16="http://schemas.microsoft.com/office/drawing/2014/main" id="{B01633DB-255B-48AB-839D-71DE19C19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5182" y="1011959"/>
                <a:ext cx="5262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9" name="Line 128">
                <a:extLst>
                  <a:ext uri="{FF2B5EF4-FFF2-40B4-BE49-F238E27FC236}">
                    <a16:creationId xmlns:a16="http://schemas.microsoft.com/office/drawing/2014/main" id="{68827184-C019-44D5-AFB9-5A612875E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3212" y="906377"/>
                <a:ext cx="17135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27">
                <a:extLst>
                  <a:ext uri="{FF2B5EF4-FFF2-40B4-BE49-F238E27FC236}">
                    <a16:creationId xmlns:a16="http://schemas.microsoft.com/office/drawing/2014/main" id="{B80DB2EC-E374-46A6-AEAA-F9565C2F3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2631" y="906377"/>
                <a:ext cx="11288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BDF01F9-E57D-4748-9481-D23FEAA62BF9}"/>
                </a:ext>
              </a:extLst>
            </p:cNvPr>
            <p:cNvGrpSpPr/>
            <p:nvPr/>
          </p:nvGrpSpPr>
          <p:grpSpPr>
            <a:xfrm>
              <a:off x="8363314" y="1935434"/>
              <a:ext cx="2215823" cy="298704"/>
              <a:chOff x="7903651" y="757025"/>
              <a:chExt cx="2215823" cy="298704"/>
            </a:xfrm>
          </p:grpSpPr>
          <p:sp>
            <p:nvSpPr>
              <p:cNvPr id="102" name="AutoShape 125">
                <a:extLst>
                  <a:ext uri="{FF2B5EF4-FFF2-40B4-BE49-F238E27FC236}">
                    <a16:creationId xmlns:a16="http://schemas.microsoft.com/office/drawing/2014/main" id="{1B2C43BC-FE2C-4D26-9ABE-9297255F8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459" y="757025"/>
                <a:ext cx="380942" cy="29870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03" name="Line 126">
                <a:extLst>
                  <a:ext uri="{FF2B5EF4-FFF2-40B4-BE49-F238E27FC236}">
                    <a16:creationId xmlns:a16="http://schemas.microsoft.com/office/drawing/2014/main" id="{C784A8F7-130D-4633-8428-AD371E378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3651" y="793226"/>
                <a:ext cx="135780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" name="Line 127">
                <a:extLst>
                  <a:ext uri="{FF2B5EF4-FFF2-40B4-BE49-F238E27FC236}">
                    <a16:creationId xmlns:a16="http://schemas.microsoft.com/office/drawing/2014/main" id="{3699D6E3-64AA-45CF-B5D4-9CC294778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8379" y="1011959"/>
                <a:ext cx="7030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5" name="Line 128">
                <a:extLst>
                  <a:ext uri="{FF2B5EF4-FFF2-40B4-BE49-F238E27FC236}">
                    <a16:creationId xmlns:a16="http://schemas.microsoft.com/office/drawing/2014/main" id="{CC5E075D-63FA-42CE-9DCD-5B3E47C5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3212" y="906377"/>
                <a:ext cx="47626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27">
                <a:extLst>
                  <a:ext uri="{FF2B5EF4-FFF2-40B4-BE49-F238E27FC236}">
                    <a16:creationId xmlns:a16="http://schemas.microsoft.com/office/drawing/2014/main" id="{D0AAF5F4-E865-4952-A5A7-1C93D6954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2631" y="906377"/>
                <a:ext cx="11288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EAFFBDF-B837-4638-BAAC-B85E415B9227}"/>
                </a:ext>
              </a:extLst>
            </p:cNvPr>
            <p:cNvGrpSpPr/>
            <p:nvPr/>
          </p:nvGrpSpPr>
          <p:grpSpPr>
            <a:xfrm>
              <a:off x="8186512" y="2364887"/>
              <a:ext cx="2087717" cy="298704"/>
              <a:chOff x="7726849" y="757025"/>
              <a:chExt cx="2087717" cy="298704"/>
            </a:xfrm>
          </p:grpSpPr>
          <p:sp>
            <p:nvSpPr>
              <p:cNvPr id="108" name="AutoShape 125">
                <a:extLst>
                  <a:ext uri="{FF2B5EF4-FFF2-40B4-BE49-F238E27FC236}">
                    <a16:creationId xmlns:a16="http://schemas.microsoft.com/office/drawing/2014/main" id="{9B45F695-4874-4181-BBF7-7D6E90D6D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459" y="757025"/>
                <a:ext cx="380942" cy="29870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09" name="Line 126">
                <a:extLst>
                  <a:ext uri="{FF2B5EF4-FFF2-40B4-BE49-F238E27FC236}">
                    <a16:creationId xmlns:a16="http://schemas.microsoft.com/office/drawing/2014/main" id="{CF346537-97F4-4A4F-969E-CA4BD0FB2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6849" y="793226"/>
                <a:ext cx="153461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0" name="Line 127">
                <a:extLst>
                  <a:ext uri="{FF2B5EF4-FFF2-40B4-BE49-F238E27FC236}">
                    <a16:creationId xmlns:a16="http://schemas.microsoft.com/office/drawing/2014/main" id="{2C59D918-6EA4-4CB8-87F2-C9E5E3740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8379" y="1011959"/>
                <a:ext cx="7030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1" name="Line 128">
                <a:extLst>
                  <a:ext uri="{FF2B5EF4-FFF2-40B4-BE49-F238E27FC236}">
                    <a16:creationId xmlns:a16="http://schemas.microsoft.com/office/drawing/2014/main" id="{93581007-FE45-439E-85D6-6E2C9F9E1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3212" y="906377"/>
                <a:ext cx="17135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127">
                <a:extLst>
                  <a:ext uri="{FF2B5EF4-FFF2-40B4-BE49-F238E27FC236}">
                    <a16:creationId xmlns:a16="http://schemas.microsoft.com/office/drawing/2014/main" id="{1626E491-1482-4264-92E9-D53368CBD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09433" y="906377"/>
                <a:ext cx="9520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1EBAC67-E6E4-4DA3-981E-255241AD3C81}"/>
                </a:ext>
              </a:extLst>
            </p:cNvPr>
            <p:cNvGrpSpPr/>
            <p:nvPr/>
          </p:nvGrpSpPr>
          <p:grpSpPr>
            <a:xfrm>
              <a:off x="8186512" y="2807587"/>
              <a:ext cx="2272853" cy="298704"/>
              <a:chOff x="7726849" y="757025"/>
              <a:chExt cx="2272853" cy="298704"/>
            </a:xfrm>
          </p:grpSpPr>
          <p:sp>
            <p:nvSpPr>
              <p:cNvPr id="114" name="AutoShape 125">
                <a:extLst>
                  <a:ext uri="{FF2B5EF4-FFF2-40B4-BE49-F238E27FC236}">
                    <a16:creationId xmlns:a16="http://schemas.microsoft.com/office/drawing/2014/main" id="{3FD3B377-E2DD-4568-8BB7-ABEA38BDC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459" y="757025"/>
                <a:ext cx="380942" cy="29870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15" name="Line 126">
                <a:extLst>
                  <a:ext uri="{FF2B5EF4-FFF2-40B4-BE49-F238E27FC236}">
                    <a16:creationId xmlns:a16="http://schemas.microsoft.com/office/drawing/2014/main" id="{2A38FB87-6F68-4D85-8D0E-F50F385D2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6849" y="793226"/>
                <a:ext cx="153461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6" name="Line 127">
                <a:extLst>
                  <a:ext uri="{FF2B5EF4-FFF2-40B4-BE49-F238E27FC236}">
                    <a16:creationId xmlns:a16="http://schemas.microsoft.com/office/drawing/2014/main" id="{00F04904-79BC-4488-80C6-1EBABF075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8379" y="1011959"/>
                <a:ext cx="7030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7" name="Line 128">
                <a:extLst>
                  <a:ext uri="{FF2B5EF4-FFF2-40B4-BE49-F238E27FC236}">
                    <a16:creationId xmlns:a16="http://schemas.microsoft.com/office/drawing/2014/main" id="{1023BDDE-483F-4898-B3FC-3F8489839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3212" y="906377"/>
                <a:ext cx="35649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8" name="Line 127">
                <a:extLst>
                  <a:ext uri="{FF2B5EF4-FFF2-40B4-BE49-F238E27FC236}">
                    <a16:creationId xmlns:a16="http://schemas.microsoft.com/office/drawing/2014/main" id="{EA420158-453E-46D7-9471-E7E43F9CE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2631" y="906377"/>
                <a:ext cx="11288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F08EAA3-6C04-4731-97B4-DEDEC13C7267}"/>
                </a:ext>
              </a:extLst>
            </p:cNvPr>
            <p:cNvGrpSpPr/>
            <p:nvPr/>
          </p:nvGrpSpPr>
          <p:grpSpPr>
            <a:xfrm>
              <a:off x="10274229" y="1216946"/>
              <a:ext cx="290426" cy="1728496"/>
              <a:chOff x="10274229" y="1216946"/>
              <a:chExt cx="290426" cy="1728496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ACEEF5-FC6D-4B01-B4F7-5A9EF5176C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74229" y="1649601"/>
                <a:ext cx="0" cy="3508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Line 128">
                <a:extLst>
                  <a:ext uri="{FF2B5EF4-FFF2-40B4-BE49-F238E27FC236}">
                    <a16:creationId xmlns:a16="http://schemas.microsoft.com/office/drawing/2014/main" id="{75AF334C-5A19-4E66-A429-59C1D8817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59366" y="1935434"/>
                <a:ext cx="8711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28">
                <a:extLst>
                  <a:ext uri="{FF2B5EF4-FFF2-40B4-BE49-F238E27FC236}">
                    <a16:creationId xmlns:a16="http://schemas.microsoft.com/office/drawing/2014/main" id="{94C43F3C-80A1-4F59-A098-3D4E0E9F2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59367" y="2226954"/>
                <a:ext cx="8711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36AE392-4F6D-4860-9BE7-99FDE8970F7A}"/>
                  </a:ext>
                </a:extLst>
              </p:cNvPr>
              <p:cNvCxnSpPr/>
              <p:nvPr/>
            </p:nvCxnSpPr>
            <p:spPr>
              <a:xfrm flipV="1">
                <a:off x="10459367" y="1216946"/>
                <a:ext cx="0" cy="718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AF5646F-804C-440D-8334-6C7FA0931BB3}"/>
                  </a:ext>
                </a:extLst>
              </p:cNvPr>
              <p:cNvCxnSpPr/>
              <p:nvPr/>
            </p:nvCxnSpPr>
            <p:spPr>
              <a:xfrm flipV="1">
                <a:off x="10460043" y="2226954"/>
                <a:ext cx="0" cy="718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Line 128">
                <a:extLst>
                  <a:ext uri="{FF2B5EF4-FFF2-40B4-BE49-F238E27FC236}">
                    <a16:creationId xmlns:a16="http://schemas.microsoft.com/office/drawing/2014/main" id="{B1F93ABA-59A8-442E-8337-98736692C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74229" y="2000497"/>
                <a:ext cx="2835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F836B63-424C-4286-8A69-A34417545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1119" y="2173213"/>
                <a:ext cx="0" cy="3410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Line 128">
                <a:extLst>
                  <a:ext uri="{FF2B5EF4-FFF2-40B4-BE49-F238E27FC236}">
                    <a16:creationId xmlns:a16="http://schemas.microsoft.com/office/drawing/2014/main" id="{B287D00D-2E50-4ECA-91EF-BB1BECB0E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1119" y="2170577"/>
                <a:ext cx="2835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CCCD8C9-7F64-4595-83D1-760DDCC2CCAF}"/>
                </a:ext>
              </a:extLst>
            </p:cNvPr>
            <p:cNvGrpSpPr/>
            <p:nvPr/>
          </p:nvGrpSpPr>
          <p:grpSpPr>
            <a:xfrm>
              <a:off x="10513823" y="1870593"/>
              <a:ext cx="992065" cy="428386"/>
              <a:chOff x="10513823" y="1870593"/>
              <a:chExt cx="992065" cy="428386"/>
            </a:xfrm>
          </p:grpSpPr>
          <p:sp>
            <p:nvSpPr>
              <p:cNvPr id="21" name="Text Box 129">
                <a:extLst>
                  <a:ext uri="{FF2B5EF4-FFF2-40B4-BE49-F238E27FC236}">
                    <a16:creationId xmlns:a16="http://schemas.microsoft.com/office/drawing/2014/main" id="{05BD5C35-EF90-4AB1-B653-1B77C41E6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1088" y="1915509"/>
                <a:ext cx="304800" cy="3385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 dirty="0"/>
                  <a:t>F</a:t>
                </a:r>
              </a:p>
            </p:txBody>
          </p:sp>
          <p:grpSp>
            <p:nvGrpSpPr>
              <p:cNvPr id="23" name="Group 133">
                <a:extLst>
                  <a:ext uri="{FF2B5EF4-FFF2-40B4-BE49-F238E27FC236}">
                    <a16:creationId xmlns:a16="http://schemas.microsoft.com/office/drawing/2014/main" id="{CFF9EC1D-6C2E-4326-8317-333BA3DFD0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13823" y="1870593"/>
                <a:ext cx="457200" cy="428386"/>
                <a:chOff x="6768" y="11808"/>
                <a:chExt cx="1008" cy="792"/>
              </a:xfrm>
            </p:grpSpPr>
            <p:sp>
              <p:nvSpPr>
                <p:cNvPr id="29" name="Freeform 134">
                  <a:extLst>
                    <a:ext uri="{FF2B5EF4-FFF2-40B4-BE49-F238E27FC236}">
                      <a16:creationId xmlns:a16="http://schemas.microsoft.com/office/drawing/2014/main" id="{603C30C9-18F0-47DE-99F4-F34B22012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0" name="Line 135">
                  <a:extLst>
                    <a:ext uri="{FF2B5EF4-FFF2-40B4-BE49-F238E27FC236}">
                      <a16:creationId xmlns:a16="http://schemas.microsoft.com/office/drawing/2014/main" id="{D1462716-FFEB-48F4-B60E-5BAB01CFE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36">
                  <a:extLst>
                    <a:ext uri="{FF2B5EF4-FFF2-40B4-BE49-F238E27FC236}">
                      <a16:creationId xmlns:a16="http://schemas.microsoft.com/office/drawing/2014/main" id="{A476D456-3840-420B-B9B4-91DC03867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137">
                  <a:extLst>
                    <a:ext uri="{FF2B5EF4-FFF2-40B4-BE49-F238E27FC236}">
                      <a16:creationId xmlns:a16="http://schemas.microsoft.com/office/drawing/2014/main" id="{BC2D3924-79CC-4CCB-AFE1-67D2F79EA9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" name="Freeform 138">
                  <a:extLst>
                    <a:ext uri="{FF2B5EF4-FFF2-40B4-BE49-F238E27FC236}">
                      <a16:creationId xmlns:a16="http://schemas.microsoft.com/office/drawing/2014/main" id="{42513053-5760-405D-A73A-492620DC8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36" name="Line 128">
                <a:extLst>
                  <a:ext uri="{FF2B5EF4-FFF2-40B4-BE49-F238E27FC236}">
                    <a16:creationId xmlns:a16="http://schemas.microsoft.com/office/drawing/2014/main" id="{5C56EEA2-3F31-4570-88CA-54DC201C9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71023" y="2087686"/>
                <a:ext cx="2835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B14639-194A-4954-A5C8-404AF22B49D2}"/>
              </a:ext>
            </a:extLst>
          </p:cNvPr>
          <p:cNvSpPr/>
          <p:nvPr/>
        </p:nvSpPr>
        <p:spPr>
          <a:xfrm>
            <a:off x="315686" y="5211191"/>
            <a:ext cx="4320084" cy="684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F </a:t>
            </a:r>
            <a:r>
              <a:rPr lang="en-US" dirty="0">
                <a:sym typeface="Symbol" panose="05050102010706020507" pitchFamily="18" charset="2"/>
              </a:rPr>
              <a:t>= A’B’C + A’BC’ + A’BC + AB’C + ABC</a:t>
            </a:r>
          </a:p>
          <a:p>
            <a:pPr>
              <a:spcAft>
                <a:spcPts val="300"/>
              </a:spcAft>
              <a:tabLst>
                <a:tab pos="180975" algn="l"/>
              </a:tabLst>
            </a:pPr>
            <a:r>
              <a:rPr lang="en-US" dirty="0">
                <a:sym typeface="Symbol" panose="05050102010706020507" pitchFamily="18" charset="2"/>
              </a:rPr>
              <a:t>	= C + A’B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CE0A225-475C-45B1-A2BF-C5CA0F51ECFB}"/>
              </a:ext>
            </a:extLst>
          </p:cNvPr>
          <p:cNvGrpSpPr/>
          <p:nvPr/>
        </p:nvGrpSpPr>
        <p:grpSpPr>
          <a:xfrm>
            <a:off x="8502351" y="3443672"/>
            <a:ext cx="3304888" cy="967918"/>
            <a:chOff x="7913706" y="4888932"/>
            <a:chExt cx="3304888" cy="967918"/>
          </a:xfrm>
        </p:grpSpPr>
        <p:sp>
          <p:nvSpPr>
            <p:cNvPr id="38" name="Text Box 150">
              <a:extLst>
                <a:ext uri="{FF2B5EF4-FFF2-40B4-BE49-F238E27FC236}">
                  <a16:creationId xmlns:a16="http://schemas.microsoft.com/office/drawing/2014/main" id="{D8F40670-7F4C-41CC-BEA5-8D6A8D8AE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8727" y="4888932"/>
              <a:ext cx="339725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</a:p>
          </p:txBody>
        </p:sp>
        <p:sp>
          <p:nvSpPr>
            <p:cNvPr id="39" name="Text Box 151">
              <a:extLst>
                <a:ext uri="{FF2B5EF4-FFF2-40B4-BE49-F238E27FC236}">
                  <a16:creationId xmlns:a16="http://schemas.microsoft.com/office/drawing/2014/main" id="{3DFBEB81-F445-452D-97BA-DB9AE9148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2710" y="5356022"/>
              <a:ext cx="335884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F</a:t>
              </a:r>
            </a:p>
          </p:txBody>
        </p:sp>
        <p:sp>
          <p:nvSpPr>
            <p:cNvPr id="151" name="Text Box 129">
              <a:extLst>
                <a:ext uri="{FF2B5EF4-FFF2-40B4-BE49-F238E27FC236}">
                  <a16:creationId xmlns:a16="http://schemas.microsoft.com/office/drawing/2014/main" id="{D28362D5-9B40-42C7-9CFF-A7F133004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8726" y="5157977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B</a:t>
              </a:r>
            </a:p>
          </p:txBody>
        </p:sp>
        <p:sp>
          <p:nvSpPr>
            <p:cNvPr id="164" name="Text Box 129">
              <a:extLst>
                <a:ext uri="{FF2B5EF4-FFF2-40B4-BE49-F238E27FC236}">
                  <a16:creationId xmlns:a16="http://schemas.microsoft.com/office/drawing/2014/main" id="{BF9F8234-0B76-4F1D-84EE-B6B3DE699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3706" y="5518296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C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679E5EE-F91D-4E72-A49F-9171689793D4}"/>
                </a:ext>
              </a:extLst>
            </p:cNvPr>
            <p:cNvGrpSpPr/>
            <p:nvPr/>
          </p:nvGrpSpPr>
          <p:grpSpPr>
            <a:xfrm>
              <a:off x="8235053" y="4943430"/>
              <a:ext cx="2686039" cy="814532"/>
              <a:chOff x="9330561" y="3983674"/>
              <a:chExt cx="2686039" cy="814532"/>
            </a:xfrm>
          </p:grpSpPr>
          <p:sp>
            <p:nvSpPr>
              <p:cNvPr id="37" name="Line 149">
                <a:extLst>
                  <a:ext uri="{FF2B5EF4-FFF2-40B4-BE49-F238E27FC236}">
                    <a16:creationId xmlns:a16="http://schemas.microsoft.com/office/drawing/2014/main" id="{84B6FDD3-0B63-484C-862A-0C6D401A7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73499" y="4235969"/>
                <a:ext cx="29752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25">
                <a:extLst>
                  <a:ext uri="{FF2B5EF4-FFF2-40B4-BE49-F238E27FC236}">
                    <a16:creationId xmlns:a16="http://schemas.microsoft.com/office/drawing/2014/main" id="{D1C4455F-8F26-420D-B724-46AF34C3D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9339" y="4028593"/>
                <a:ext cx="542249" cy="414753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42" name="Line 128">
                <a:extLst>
                  <a:ext uri="{FF2B5EF4-FFF2-40B4-BE49-F238E27FC236}">
                    <a16:creationId xmlns:a16="http://schemas.microsoft.com/office/drawing/2014/main" id="{82DD15A0-6DA7-461D-95FA-52153D849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0561" y="4110265"/>
                <a:ext cx="8387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4" name="Group 133">
                <a:extLst>
                  <a:ext uri="{FF2B5EF4-FFF2-40B4-BE49-F238E27FC236}">
                    <a16:creationId xmlns:a16="http://schemas.microsoft.com/office/drawing/2014/main" id="{847939F6-A031-48B4-AD87-8F81E2467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76834" y="4369820"/>
                <a:ext cx="542241" cy="428386"/>
                <a:chOff x="6768" y="11808"/>
                <a:chExt cx="1008" cy="792"/>
              </a:xfrm>
            </p:grpSpPr>
            <p:sp>
              <p:nvSpPr>
                <p:cNvPr id="145" name="Freeform 134">
                  <a:extLst>
                    <a:ext uri="{FF2B5EF4-FFF2-40B4-BE49-F238E27FC236}">
                      <a16:creationId xmlns:a16="http://schemas.microsoft.com/office/drawing/2014/main" id="{3EA46F71-8406-4F82-9FA9-264922C9A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6" name="Line 135">
                  <a:extLst>
                    <a:ext uri="{FF2B5EF4-FFF2-40B4-BE49-F238E27FC236}">
                      <a16:creationId xmlns:a16="http://schemas.microsoft.com/office/drawing/2014/main" id="{EB812873-D8EB-49F0-AAA5-AB492C06E7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136">
                  <a:extLst>
                    <a:ext uri="{FF2B5EF4-FFF2-40B4-BE49-F238E27FC236}">
                      <a16:creationId xmlns:a16="http://schemas.microsoft.com/office/drawing/2014/main" id="{E6613BE9-A2DE-44B9-BF03-196D6558C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137">
                  <a:extLst>
                    <a:ext uri="{FF2B5EF4-FFF2-40B4-BE49-F238E27FC236}">
                      <a16:creationId xmlns:a16="http://schemas.microsoft.com/office/drawing/2014/main" id="{3E376AEB-BC06-4542-A1BF-2CFA890D8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9" name="Freeform 138">
                  <a:extLst>
                    <a:ext uri="{FF2B5EF4-FFF2-40B4-BE49-F238E27FC236}">
                      <a16:creationId xmlns:a16="http://schemas.microsoft.com/office/drawing/2014/main" id="{0949AA36-D63F-46F8-A0FE-69B125F22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BAAE1AA-2A64-4E94-9ACF-01DFA8F63D6B}"/>
                  </a:ext>
                </a:extLst>
              </p:cNvPr>
              <p:cNvGrpSpPr/>
              <p:nvPr/>
            </p:nvGrpSpPr>
            <p:grpSpPr>
              <a:xfrm rot="16200000">
                <a:off x="9572565" y="3974486"/>
                <a:ext cx="253182" cy="271557"/>
                <a:chOff x="7810513" y="598116"/>
                <a:chExt cx="174347" cy="176290"/>
              </a:xfrm>
            </p:grpSpPr>
            <p:sp>
              <p:nvSpPr>
                <p:cNvPr id="156" name="AutoShape 146">
                  <a:extLst>
                    <a:ext uri="{FF2B5EF4-FFF2-40B4-BE49-F238E27FC236}">
                      <a16:creationId xmlns:a16="http://schemas.microsoft.com/office/drawing/2014/main" id="{745842D9-A897-486B-85D0-30BDC8B08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10513" y="598116"/>
                  <a:ext cx="174347" cy="128556"/>
                </a:xfrm>
                <a:prstGeom prst="flowChartMerg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57" name="Oval 147">
                  <a:extLst>
                    <a:ext uri="{FF2B5EF4-FFF2-40B4-BE49-F238E27FC236}">
                      <a16:creationId xmlns:a16="http://schemas.microsoft.com/office/drawing/2014/main" id="{C1A2A232-76F7-42F4-A2A1-0151F94FA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7874712" y="725940"/>
                  <a:ext cx="45948" cy="509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58" name="Line 149">
                <a:extLst>
                  <a:ext uri="{FF2B5EF4-FFF2-40B4-BE49-F238E27FC236}">
                    <a16:creationId xmlns:a16="http://schemas.microsoft.com/office/drawing/2014/main" id="{F3E4EB08-B5D0-4BC8-8018-841FC0664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0561" y="4381126"/>
                <a:ext cx="83877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149">
                <a:extLst>
                  <a:ext uri="{FF2B5EF4-FFF2-40B4-BE49-F238E27FC236}">
                    <a16:creationId xmlns:a16="http://schemas.microsoft.com/office/drawing/2014/main" id="{FA00EA8F-CD45-4F9F-B3F9-4B8520868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0562" y="4730275"/>
                <a:ext cx="187893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F0997C0-B073-471A-AFBB-F559B97511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71023" y="4241557"/>
                <a:ext cx="0" cy="2017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Line 149">
                <a:extLst>
                  <a:ext uri="{FF2B5EF4-FFF2-40B4-BE49-F238E27FC236}">
                    <a16:creationId xmlns:a16="http://schemas.microsoft.com/office/drawing/2014/main" id="{417DFA3E-96FB-44F0-AC2C-921D1237F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74520" y="4445529"/>
                <a:ext cx="23497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149">
                <a:extLst>
                  <a:ext uri="{FF2B5EF4-FFF2-40B4-BE49-F238E27FC236}">
                    <a16:creationId xmlns:a16="http://schemas.microsoft.com/office/drawing/2014/main" id="{7CDE0C4D-9320-4F0C-8AE1-D5DB961CC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19076" y="4584013"/>
                <a:ext cx="29752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1163095-B62A-4746-8906-5B010E5D695A}"/>
              </a:ext>
            </a:extLst>
          </p:cNvPr>
          <p:cNvGrpSpPr/>
          <p:nvPr/>
        </p:nvGrpSpPr>
        <p:grpSpPr>
          <a:xfrm>
            <a:off x="7527526" y="4688234"/>
            <a:ext cx="2276272" cy="1746923"/>
            <a:chOff x="8108449" y="4751581"/>
            <a:chExt cx="2276272" cy="1746923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AEBA401-F96F-45FD-976B-AF9EB0F93865}"/>
                </a:ext>
              </a:extLst>
            </p:cNvPr>
            <p:cNvGrpSpPr/>
            <p:nvPr/>
          </p:nvGrpSpPr>
          <p:grpSpPr>
            <a:xfrm>
              <a:off x="8578488" y="5268537"/>
              <a:ext cx="1806233" cy="738664"/>
              <a:chOff x="8875418" y="5037218"/>
              <a:chExt cx="1806233" cy="738664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EC0E5B6-FE74-444F-BFD7-8D4257BC866F}"/>
                  </a:ext>
                </a:extLst>
              </p:cNvPr>
              <p:cNvSpPr txBox="1"/>
              <p:nvPr/>
            </p:nvSpPr>
            <p:spPr>
              <a:xfrm>
                <a:off x="8875418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00"/>
                    </a:solidFill>
                  </a:rPr>
                  <a:t>0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A116F75-C76C-4AEF-9147-75B982686F8A}"/>
                  </a:ext>
                </a:extLst>
              </p:cNvPr>
              <p:cNvSpPr txBox="1"/>
              <p:nvPr/>
            </p:nvSpPr>
            <p:spPr>
              <a:xfrm>
                <a:off x="9329451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76903C4-863F-4691-817C-6F752E8EB839}"/>
                  </a:ext>
                </a:extLst>
              </p:cNvPr>
              <p:cNvSpPr txBox="1"/>
              <p:nvPr/>
            </p:nvSpPr>
            <p:spPr>
              <a:xfrm>
                <a:off x="8875418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00"/>
                    </a:solidFill>
                  </a:rPr>
                  <a:t>0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4CA9860-9C86-4254-87C4-C9560EF823B5}"/>
                  </a:ext>
                </a:extLst>
              </p:cNvPr>
              <p:cNvSpPr txBox="1"/>
              <p:nvPr/>
            </p:nvSpPr>
            <p:spPr>
              <a:xfrm>
                <a:off x="9329451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1ABE228-4882-4130-8817-B3DFD4052F33}"/>
                  </a:ext>
                </a:extLst>
              </p:cNvPr>
              <p:cNvSpPr txBox="1"/>
              <p:nvPr/>
            </p:nvSpPr>
            <p:spPr>
              <a:xfrm>
                <a:off x="9777346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F86863A-8C7F-4D24-8973-1CFF4152D7E5}"/>
                  </a:ext>
                </a:extLst>
              </p:cNvPr>
              <p:cNvSpPr txBox="1"/>
              <p:nvPr/>
            </p:nvSpPr>
            <p:spPr>
              <a:xfrm>
                <a:off x="10231379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65F4D02-5415-45F9-803D-2EBDCD1A61F3}"/>
                  </a:ext>
                </a:extLst>
              </p:cNvPr>
              <p:cNvSpPr txBox="1"/>
              <p:nvPr/>
            </p:nvSpPr>
            <p:spPr>
              <a:xfrm>
                <a:off x="9777346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9837712-D447-4336-88D4-33FC4457467E}"/>
                  </a:ext>
                </a:extLst>
              </p:cNvPr>
              <p:cNvSpPr txBox="1"/>
              <p:nvPr/>
            </p:nvSpPr>
            <p:spPr>
              <a:xfrm>
                <a:off x="10231379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00"/>
                    </a:solidFill>
                  </a:rPr>
                  <a:t>0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183" name="Text Box 150">
              <a:extLst>
                <a:ext uri="{FF2B5EF4-FFF2-40B4-BE49-F238E27FC236}">
                  <a16:creationId xmlns:a16="http://schemas.microsoft.com/office/drawing/2014/main" id="{AC89CB91-6D71-426B-A179-47FA75C08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8449" y="5624632"/>
              <a:ext cx="339725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</a:p>
          </p:txBody>
        </p:sp>
        <p:sp>
          <p:nvSpPr>
            <p:cNvPr id="184" name="Text Box 129">
              <a:extLst>
                <a:ext uri="{FF2B5EF4-FFF2-40B4-BE49-F238E27FC236}">
                  <a16:creationId xmlns:a16="http://schemas.microsoft.com/office/drawing/2014/main" id="{BCB6CF8E-64E7-4226-9018-20EBC8947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3929" y="4751581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B</a:t>
              </a:r>
            </a:p>
          </p:txBody>
        </p:sp>
        <p:sp>
          <p:nvSpPr>
            <p:cNvPr id="185" name="Text Box 129">
              <a:extLst>
                <a:ext uri="{FF2B5EF4-FFF2-40B4-BE49-F238E27FC236}">
                  <a16:creationId xmlns:a16="http://schemas.microsoft.com/office/drawing/2014/main" id="{540A0510-2778-414B-B5A2-1277D5330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1108" y="6159950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C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176558C4-9BEE-42FE-92F4-341E1A7F5B8A}"/>
                </a:ext>
              </a:extLst>
            </p:cNvPr>
            <p:cNvSpPr/>
            <p:nvPr/>
          </p:nvSpPr>
          <p:spPr>
            <a:xfrm>
              <a:off x="8459908" y="5624142"/>
              <a:ext cx="87950" cy="369332"/>
            </a:xfrm>
            <a:prstGeom prst="leftBrace">
              <a:avLst>
                <a:gd name="adj1" fmla="val 8528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Left Brace 187">
              <a:extLst>
                <a:ext uri="{FF2B5EF4-FFF2-40B4-BE49-F238E27FC236}">
                  <a16:creationId xmlns:a16="http://schemas.microsoft.com/office/drawing/2014/main" id="{C03E371D-EB64-4979-B809-40CDBD37B686}"/>
                </a:ext>
              </a:extLst>
            </p:cNvPr>
            <p:cNvSpPr/>
            <p:nvPr/>
          </p:nvSpPr>
          <p:spPr>
            <a:xfrm rot="5400000">
              <a:off x="9838301" y="4732253"/>
              <a:ext cx="121052" cy="836823"/>
            </a:xfrm>
            <a:prstGeom prst="leftBrace">
              <a:avLst>
                <a:gd name="adj1" fmla="val 6219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9" name="Left Brace 188">
              <a:extLst>
                <a:ext uri="{FF2B5EF4-FFF2-40B4-BE49-F238E27FC236}">
                  <a16:creationId xmlns:a16="http://schemas.microsoft.com/office/drawing/2014/main" id="{00B2D46C-91B7-4433-A98C-5147DCFA214A}"/>
                </a:ext>
              </a:extLst>
            </p:cNvPr>
            <p:cNvSpPr/>
            <p:nvPr/>
          </p:nvSpPr>
          <p:spPr>
            <a:xfrm rot="16200000" flipV="1">
              <a:off x="9419888" y="5681012"/>
              <a:ext cx="121052" cy="836823"/>
            </a:xfrm>
            <a:prstGeom prst="leftBrace">
              <a:avLst>
                <a:gd name="adj1" fmla="val 6219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ED4D01D3-8DA4-4F9A-8AF2-4E1AC9A66E1D}"/>
              </a:ext>
            </a:extLst>
          </p:cNvPr>
          <p:cNvSpPr/>
          <p:nvPr/>
        </p:nvSpPr>
        <p:spPr>
          <a:xfrm>
            <a:off x="8517142" y="5230282"/>
            <a:ext cx="776977" cy="667553"/>
          </a:xfrm>
          <a:prstGeom prst="round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FAE37F3D-5431-4BF4-9323-E1F12C5C07DB}"/>
              </a:ext>
            </a:extLst>
          </p:cNvPr>
          <p:cNvSpPr/>
          <p:nvPr/>
        </p:nvSpPr>
        <p:spPr>
          <a:xfrm>
            <a:off x="8955139" y="5251357"/>
            <a:ext cx="776977" cy="2914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AB78D69-4772-4280-BC1D-53E35822003B}"/>
              </a:ext>
            </a:extLst>
          </p:cNvPr>
          <p:cNvSpPr txBox="1"/>
          <p:nvPr/>
        </p:nvSpPr>
        <p:spPr>
          <a:xfrm>
            <a:off x="10005501" y="5413703"/>
            <a:ext cx="125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</a:t>
            </a:r>
            <a:r>
              <a:rPr lang="en-US" dirty="0">
                <a:sym typeface="Symbol" panose="05050102010706020507" pitchFamily="18" charset="2"/>
              </a:rPr>
              <a:t>C + A’B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125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330581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7" grpId="0" animBg="1"/>
      <p:bldP spid="191" grpId="0" animBg="1"/>
      <p:bldP spid="192" grpId="0" animBg="1"/>
      <p:bldP spid="19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66760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4-Variable Karnaugh-Map (K-map)</a:t>
            </a:r>
          </a:p>
        </p:txBody>
      </p:sp>
      <p:grpSp>
        <p:nvGrpSpPr>
          <p:cNvPr id="62" name="Group 4">
            <a:extLst>
              <a:ext uri="{FF2B5EF4-FFF2-40B4-BE49-F238E27FC236}">
                <a16:creationId xmlns:a16="http://schemas.microsoft.com/office/drawing/2014/main" id="{51DA5F7A-2E2A-466E-B52C-1072868E41EF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193803"/>
            <a:ext cx="4330700" cy="3809997"/>
            <a:chOff x="1617" y="1538"/>
            <a:chExt cx="2594" cy="2235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1CE20F0-77F0-4291-B739-BDAE7B04F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31"/>
              <a:ext cx="1383" cy="1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">
              <a:extLst>
                <a:ext uri="{FF2B5EF4-FFF2-40B4-BE49-F238E27FC236}">
                  <a16:creationId xmlns:a16="http://schemas.microsoft.com/office/drawing/2014/main" id="{7537BD98-9A78-41DA-B34F-A8F29F60A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19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7">
              <a:extLst>
                <a:ext uri="{FF2B5EF4-FFF2-40B4-BE49-F238E27FC236}">
                  <a16:creationId xmlns:a16="http://schemas.microsoft.com/office/drawing/2014/main" id="{DEDBD6D0-607D-4C2D-BC11-D302601B8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0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8">
              <a:extLst>
                <a:ext uri="{FF2B5EF4-FFF2-40B4-BE49-F238E27FC236}">
                  <a16:creationId xmlns:a16="http://schemas.microsoft.com/office/drawing/2014/main" id="{1D75AB1F-E441-4388-B851-37B6B692C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m4</a:t>
              </a: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E6F4BEB4-A192-429B-8FE4-B69DEA321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2476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68" name="Text Box 10">
              <a:extLst>
                <a:ext uri="{FF2B5EF4-FFF2-40B4-BE49-F238E27FC236}">
                  <a16:creationId xmlns:a16="http://schemas.microsoft.com/office/drawing/2014/main" id="{48DCB45E-3E67-4127-A6B0-69FC2DA44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" y="2910"/>
              <a:ext cx="25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69" name="AutoShape 11">
              <a:extLst>
                <a:ext uri="{FF2B5EF4-FFF2-40B4-BE49-F238E27FC236}">
                  <a16:creationId xmlns:a16="http://schemas.microsoft.com/office/drawing/2014/main" id="{F0C1352B-8C81-4FEA-BB94-83C081B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734"/>
              <a:ext cx="84" cy="544"/>
            </a:xfrm>
            <a:prstGeom prst="leftBrace">
              <a:avLst>
                <a:gd name="adj1" fmla="val 539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12">
              <a:extLst>
                <a:ext uri="{FF2B5EF4-FFF2-40B4-BE49-F238E27FC236}">
                  <a16:creationId xmlns:a16="http://schemas.microsoft.com/office/drawing/2014/main" id="{E2CB3989-B204-4548-9FF2-5B048CF3F024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303" y="1568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3">
              <a:extLst>
                <a:ext uri="{FF2B5EF4-FFF2-40B4-BE49-F238E27FC236}">
                  <a16:creationId xmlns:a16="http://schemas.microsoft.com/office/drawing/2014/main" id="{BE35C086-D193-4F3E-8AC2-3A3D45E02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1680"/>
              <a:ext cx="2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72" name="Line 14">
              <a:extLst>
                <a:ext uri="{FF2B5EF4-FFF2-40B4-BE49-F238E27FC236}">
                  <a16:creationId xmlns:a16="http://schemas.microsoft.com/office/drawing/2014/main" id="{92ED81C9-859B-4EA9-8AF3-3FC50F200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5">
              <a:extLst>
                <a:ext uri="{FF2B5EF4-FFF2-40B4-BE49-F238E27FC236}">
                  <a16:creationId xmlns:a16="http://schemas.microsoft.com/office/drawing/2014/main" id="{06043B63-86F2-4964-9E84-92D919E60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CA317B02-F52C-47E1-B102-F8D807646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0E46830D-3363-430A-AE8C-D4FE4EAFF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76" name="Text Box 18">
              <a:extLst>
                <a:ext uri="{FF2B5EF4-FFF2-40B4-BE49-F238E27FC236}">
                  <a16:creationId xmlns:a16="http://schemas.microsoft.com/office/drawing/2014/main" id="{4638AFB1-C833-4CC2-9D58-3174560C3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77" name="Text Box 19">
              <a:extLst>
                <a:ext uri="{FF2B5EF4-FFF2-40B4-BE49-F238E27FC236}">
                  <a16:creationId xmlns:a16="http://schemas.microsoft.com/office/drawing/2014/main" id="{0A79EE9D-07BE-46DB-9A87-DE670859A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2189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4ADCDD03-A56D-46B5-890A-6C0BA8669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09776201-82D1-435C-882D-7E000D8DB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80" name="Text Box 22">
              <a:extLst>
                <a:ext uri="{FF2B5EF4-FFF2-40B4-BE49-F238E27FC236}">
                  <a16:creationId xmlns:a16="http://schemas.microsoft.com/office/drawing/2014/main" id="{54D9658B-BEC6-4C91-B0E8-449D9724C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2189"/>
              <a:ext cx="253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DE212147-07E1-4C9A-B0D9-D8079FD8D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1947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82" name="AutoShape 24">
              <a:extLst>
                <a:ext uri="{FF2B5EF4-FFF2-40B4-BE49-F238E27FC236}">
                  <a16:creationId xmlns:a16="http://schemas.microsoft.com/office/drawing/2014/main" id="{0B89D410-211B-4535-96A3-5701F9BFB3E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43" y="3019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25">
              <a:extLst>
                <a:ext uri="{FF2B5EF4-FFF2-40B4-BE49-F238E27FC236}">
                  <a16:creationId xmlns:a16="http://schemas.microsoft.com/office/drawing/2014/main" id="{04629A5D-DBA0-445A-818B-34CBDEF40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" y="3374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84" name="Line 26">
              <a:extLst>
                <a:ext uri="{FF2B5EF4-FFF2-40B4-BE49-F238E27FC236}">
                  <a16:creationId xmlns:a16="http://schemas.microsoft.com/office/drawing/2014/main" id="{DFE48530-E0BC-460D-B75E-F4096834E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1894"/>
              <a:ext cx="23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33F68698-37D0-4DFD-9E31-0E7D70D1D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" y="1952"/>
              <a:ext cx="2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86" name="Text Box 28">
              <a:extLst>
                <a:ext uri="{FF2B5EF4-FFF2-40B4-BE49-F238E27FC236}">
                  <a16:creationId xmlns:a16="http://schemas.microsoft.com/office/drawing/2014/main" id="{731AE70B-3DC9-421E-A911-51267D564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" y="1825"/>
              <a:ext cx="29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87" name="Line 29">
              <a:extLst>
                <a:ext uri="{FF2B5EF4-FFF2-40B4-BE49-F238E27FC236}">
                  <a16:creationId xmlns:a16="http://schemas.microsoft.com/office/drawing/2014/main" id="{30F89599-94F7-4877-9B65-240779EDD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707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30">
              <a:extLst>
                <a:ext uri="{FF2B5EF4-FFF2-40B4-BE49-F238E27FC236}">
                  <a16:creationId xmlns:a16="http://schemas.microsoft.com/office/drawing/2014/main" id="{9C981DF9-E6AB-4234-B84F-C5CA49AA8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1">
              <a:extLst>
                <a:ext uri="{FF2B5EF4-FFF2-40B4-BE49-F238E27FC236}">
                  <a16:creationId xmlns:a16="http://schemas.microsoft.com/office/drawing/2014/main" id="{28BADDE1-02EC-4F95-91D7-C8B42B74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32">
              <a:extLst>
                <a:ext uri="{FF2B5EF4-FFF2-40B4-BE49-F238E27FC236}">
                  <a16:creationId xmlns:a16="http://schemas.microsoft.com/office/drawing/2014/main" id="{3D9A2244-B2FC-4423-BC9B-D74D7B5F2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m12</a:t>
              </a:r>
            </a:p>
          </p:txBody>
        </p:sp>
        <p:sp>
          <p:nvSpPr>
            <p:cNvPr id="91" name="Text Box 33">
              <a:extLst>
                <a:ext uri="{FF2B5EF4-FFF2-40B4-BE49-F238E27FC236}">
                  <a16:creationId xmlns:a16="http://schemas.microsoft.com/office/drawing/2014/main" id="{E1417F97-A79E-4AFA-A87E-8364EFE29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2765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92" name="Text Box 34">
              <a:extLst>
                <a:ext uri="{FF2B5EF4-FFF2-40B4-BE49-F238E27FC236}">
                  <a16:creationId xmlns:a16="http://schemas.microsoft.com/office/drawing/2014/main" id="{114FBB4D-C51B-40FA-A5F8-1AF44DA76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93" name="Text Box 35">
              <a:extLst>
                <a:ext uri="{FF2B5EF4-FFF2-40B4-BE49-F238E27FC236}">
                  <a16:creationId xmlns:a16="http://schemas.microsoft.com/office/drawing/2014/main" id="{57B77350-5593-4737-9C1E-6B19616EF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 dirty="0">
                  <a:latin typeface="Tahoma" pitchFamily="34" charset="0"/>
                </a:rPr>
                <a:t>m14</a:t>
              </a:r>
            </a:p>
          </p:txBody>
        </p:sp>
        <p:sp>
          <p:nvSpPr>
            <p:cNvPr id="94" name="Line 36">
              <a:extLst>
                <a:ext uri="{FF2B5EF4-FFF2-40B4-BE49-F238E27FC236}">
                  <a16:creationId xmlns:a16="http://schemas.microsoft.com/office/drawing/2014/main" id="{7BEF8FB2-E6F5-4CB1-ADB0-A77BA0DC3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83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89FC11C1-246C-468A-872C-79563B34E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m8</a:t>
              </a:r>
            </a:p>
          </p:txBody>
        </p:sp>
        <p:sp>
          <p:nvSpPr>
            <p:cNvPr id="96" name="Text Box 38">
              <a:extLst>
                <a:ext uri="{FF2B5EF4-FFF2-40B4-BE49-F238E27FC236}">
                  <a16:creationId xmlns:a16="http://schemas.microsoft.com/office/drawing/2014/main" id="{88D3EE5E-46A7-4C24-A173-0D8A65703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3053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97" name="Text Box 39">
              <a:extLst>
                <a:ext uri="{FF2B5EF4-FFF2-40B4-BE49-F238E27FC236}">
                  <a16:creationId xmlns:a16="http://schemas.microsoft.com/office/drawing/2014/main" id="{319A4A10-2B69-4957-9F99-C0ABF7E4E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98" name="Text Box 40">
              <a:extLst>
                <a:ext uri="{FF2B5EF4-FFF2-40B4-BE49-F238E27FC236}">
                  <a16:creationId xmlns:a16="http://schemas.microsoft.com/office/drawing/2014/main" id="{65CAFF7F-7758-4E82-9F6E-EB1699AE0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m10</a:t>
              </a:r>
            </a:p>
          </p:txBody>
        </p:sp>
        <p:sp>
          <p:nvSpPr>
            <p:cNvPr id="99" name="AutoShape 41">
              <a:extLst>
                <a:ext uri="{FF2B5EF4-FFF2-40B4-BE49-F238E27FC236}">
                  <a16:creationId xmlns:a16="http://schemas.microsoft.com/office/drawing/2014/main" id="{D16E1C7C-3BB0-48A6-B6E1-7E17D22899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33" y="2435"/>
              <a:ext cx="83" cy="544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42">
              <a:extLst>
                <a:ext uri="{FF2B5EF4-FFF2-40B4-BE49-F238E27FC236}">
                  <a16:creationId xmlns:a16="http://schemas.microsoft.com/office/drawing/2014/main" id="{60AF9E16-E858-474C-8C9C-74DA002A6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619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101" name="AutoShape 43">
              <a:extLst>
                <a:ext uri="{FF2B5EF4-FFF2-40B4-BE49-F238E27FC236}">
                  <a16:creationId xmlns:a16="http://schemas.microsoft.com/office/drawing/2014/main" id="{3BF76E55-5401-4778-9E3E-36E16D908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2540"/>
              <a:ext cx="203" cy="318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44">
              <a:extLst>
                <a:ext uri="{FF2B5EF4-FFF2-40B4-BE49-F238E27FC236}">
                  <a16:creationId xmlns:a16="http://schemas.microsoft.com/office/drawing/2014/main" id="{F32E7FC1-F348-4A53-A2B4-4FAC3F567D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32" y="2592"/>
              <a:ext cx="179" cy="318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utoShape 45">
              <a:extLst>
                <a:ext uri="{FF2B5EF4-FFF2-40B4-BE49-F238E27FC236}">
                  <a16:creationId xmlns:a16="http://schemas.microsoft.com/office/drawing/2014/main" id="{92109550-E443-47CA-A05E-8F9D6863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00"/>
              <a:ext cx="336" cy="173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utoShape 46">
              <a:extLst>
                <a:ext uri="{FF2B5EF4-FFF2-40B4-BE49-F238E27FC236}">
                  <a16:creationId xmlns:a16="http://schemas.microsoft.com/office/drawing/2014/main" id="{56C7CBBA-526D-4B27-8877-0727BF8C44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784" y="1538"/>
              <a:ext cx="336" cy="132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" name="Rectangle 3">
            <a:extLst>
              <a:ext uri="{FF2B5EF4-FFF2-40B4-BE49-F238E27FC236}">
                <a16:creationId xmlns:a16="http://schemas.microsoft.com/office/drawing/2014/main" id="{9173B671-27B1-41D9-87CE-04A3840CE7DF}"/>
              </a:ext>
            </a:extLst>
          </p:cNvPr>
          <p:cNvSpPr txBox="1">
            <a:spLocks noChangeArrowheads="1"/>
          </p:cNvSpPr>
          <p:nvPr/>
        </p:nvSpPr>
        <p:spPr>
          <a:xfrm>
            <a:off x="5339610" y="957606"/>
            <a:ext cx="6197597" cy="37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Rows and columns in </a:t>
            </a:r>
            <a:r>
              <a:rPr lang="en-US" dirty="0">
                <a:solidFill>
                  <a:srgbClr val="C00000"/>
                </a:solidFill>
              </a:rPr>
              <a:t>Gray code sequence</a:t>
            </a:r>
            <a:r>
              <a:rPr lang="en-US" dirty="0"/>
              <a:t> (next value differs from the current value by 1 bit): </a:t>
            </a:r>
            <a:r>
              <a:rPr lang="en-US" dirty="0" err="1"/>
              <a:t>eg</a:t>
            </a:r>
            <a:r>
              <a:rPr lang="en-US" dirty="0"/>
              <a:t>: 00 </a:t>
            </a:r>
            <a:r>
              <a:rPr lang="en-US" dirty="0">
                <a:sym typeface="Wingdings" panose="05000000000000000000" pitchFamily="2" charset="2"/>
              </a:rPr>
              <a:t> 01  11  10 and back to 00.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2 wrap-arounds.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Every cell has 4 </a:t>
            </a:r>
            <a:r>
              <a:rPr lang="en-US" dirty="0" err="1"/>
              <a:t>neighbours</a:t>
            </a:r>
            <a:r>
              <a:rPr lang="en-US" dirty="0"/>
              <a:t>. </a:t>
            </a:r>
          </a:p>
          <a:p>
            <a:pPr marL="539433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Neighbours</a:t>
            </a:r>
            <a:r>
              <a:rPr lang="en-US" dirty="0"/>
              <a:t> of </a:t>
            </a:r>
            <a:r>
              <a:rPr lang="en-US" dirty="0" err="1"/>
              <a:t>minterm</a:t>
            </a:r>
            <a:r>
              <a:rPr lang="en-US" dirty="0"/>
              <a:t> mx are those that differ by one literals from mx.</a:t>
            </a:r>
          </a:p>
          <a:p>
            <a:pPr marL="539433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Examples: The cell corresponding to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m0</a:t>
            </a:r>
            <a:r>
              <a:rPr lang="en-US" dirty="0">
                <a:sym typeface="Symbol" pitchFamily="18" charset="2"/>
              </a:rPr>
              <a:t> has </a:t>
            </a:r>
            <a:r>
              <a:rPr lang="en-US" dirty="0" err="1">
                <a:sym typeface="Symbol" pitchFamily="18" charset="2"/>
              </a:rPr>
              <a:t>neighbours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m2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m4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m8</a:t>
            </a:r>
            <a:r>
              <a:rPr lang="en-US" dirty="0">
                <a:sym typeface="Symbol" pitchFamily="18" charset="2"/>
              </a:rPr>
              <a:t>. The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m14</a:t>
            </a:r>
            <a:r>
              <a:rPr lang="en-US" dirty="0">
                <a:sym typeface="Symbol" pitchFamily="18" charset="2"/>
              </a:rPr>
              <a:t> has </a:t>
            </a:r>
            <a:r>
              <a:rPr lang="en-US" dirty="0" err="1">
                <a:sym typeface="Symbol" pitchFamily="18" charset="2"/>
              </a:rPr>
              <a:t>neighbours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m6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m15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m10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m12.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17183E-6CB8-49FE-83FF-FE548ADA249D}"/>
              </a:ext>
            </a:extLst>
          </p:cNvPr>
          <p:cNvSpPr/>
          <p:nvPr/>
        </p:nvSpPr>
        <p:spPr>
          <a:xfrm>
            <a:off x="1815281" y="2254125"/>
            <a:ext cx="462269" cy="392080"/>
          </a:xfrm>
          <a:prstGeom prst="ellipse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A4FE46B-B00D-4B57-8CD8-34333073C065}"/>
              </a:ext>
            </a:extLst>
          </p:cNvPr>
          <p:cNvSpPr/>
          <p:nvPr/>
        </p:nvSpPr>
        <p:spPr>
          <a:xfrm>
            <a:off x="2336168" y="2231238"/>
            <a:ext cx="560954" cy="474099"/>
          </a:xfrm>
          <a:prstGeom prst="ellipse">
            <a:avLst/>
          </a:prstGeom>
          <a:solidFill>
            <a:srgbClr val="FBE5D6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380DF26-3C90-47D6-9BF9-ACBB1E937236}"/>
              </a:ext>
            </a:extLst>
          </p:cNvPr>
          <p:cNvSpPr/>
          <p:nvPr/>
        </p:nvSpPr>
        <p:spPr>
          <a:xfrm>
            <a:off x="3477646" y="2231238"/>
            <a:ext cx="560954" cy="474099"/>
          </a:xfrm>
          <a:prstGeom prst="ellipse">
            <a:avLst/>
          </a:prstGeom>
          <a:solidFill>
            <a:srgbClr val="FBE5D6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A484451-ECD4-4CD5-9142-3EA795AB3403}"/>
              </a:ext>
            </a:extLst>
          </p:cNvPr>
          <p:cNvSpPr/>
          <p:nvPr/>
        </p:nvSpPr>
        <p:spPr>
          <a:xfrm>
            <a:off x="1752676" y="2700657"/>
            <a:ext cx="560954" cy="474099"/>
          </a:xfrm>
          <a:prstGeom prst="ellipse">
            <a:avLst/>
          </a:prstGeom>
          <a:solidFill>
            <a:srgbClr val="FBE5D6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A561801-24B4-4806-8F44-9E0930D10F3A}"/>
              </a:ext>
            </a:extLst>
          </p:cNvPr>
          <p:cNvSpPr/>
          <p:nvPr/>
        </p:nvSpPr>
        <p:spPr>
          <a:xfrm>
            <a:off x="1765196" y="3677545"/>
            <a:ext cx="560954" cy="474099"/>
          </a:xfrm>
          <a:prstGeom prst="ellipse">
            <a:avLst/>
          </a:prstGeom>
          <a:solidFill>
            <a:srgbClr val="FBE5D6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9E24E4-BFD3-452D-BEE2-5492A0118098}"/>
              </a:ext>
            </a:extLst>
          </p:cNvPr>
          <p:cNvSpPr/>
          <p:nvPr/>
        </p:nvSpPr>
        <p:spPr>
          <a:xfrm>
            <a:off x="1752676" y="1899547"/>
            <a:ext cx="2212930" cy="279918"/>
          </a:xfrm>
          <a:prstGeom prst="roundRect">
            <a:avLst/>
          </a:prstGeom>
          <a:solidFill>
            <a:srgbClr val="B4C7E7">
              <a:alpha val="50196"/>
            </a:srgb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17088EF-B805-40F2-8FD8-6710F77C40D0}"/>
              </a:ext>
            </a:extLst>
          </p:cNvPr>
          <p:cNvSpPr/>
          <p:nvPr/>
        </p:nvSpPr>
        <p:spPr>
          <a:xfrm rot="16200000">
            <a:off x="607135" y="3087232"/>
            <a:ext cx="1885394" cy="277138"/>
          </a:xfrm>
          <a:prstGeom prst="roundRect">
            <a:avLst/>
          </a:prstGeom>
          <a:solidFill>
            <a:srgbClr val="B4C7E7">
              <a:alpha val="50196"/>
            </a:srgb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CC51E-2521-47EB-A76A-33946E41B563}"/>
              </a:ext>
            </a:extLst>
          </p:cNvPr>
          <p:cNvSpPr txBox="1"/>
          <p:nvPr/>
        </p:nvSpPr>
        <p:spPr>
          <a:xfrm>
            <a:off x="3604438" y="5080470"/>
            <a:ext cx="5683642" cy="830997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general, an </a:t>
            </a:r>
            <a:r>
              <a:rPr lang="en-US" sz="2400" i="1" dirty="0"/>
              <a:t>n</a:t>
            </a:r>
            <a:r>
              <a:rPr lang="en-US" sz="2400" dirty="0"/>
              <a:t>-variable K-map has 2</a:t>
            </a:r>
            <a:r>
              <a:rPr lang="en-US" sz="2400" i="1" baseline="30000" dirty="0"/>
              <a:t>n</a:t>
            </a:r>
            <a:r>
              <a:rPr lang="en-US" sz="2400" dirty="0"/>
              <a:t> cells and each </a:t>
            </a:r>
            <a:r>
              <a:rPr lang="en-US" sz="2400" dirty="0" err="1"/>
              <a:t>minterm</a:t>
            </a:r>
            <a:r>
              <a:rPr lang="en-US" sz="2400" dirty="0"/>
              <a:t> has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neighbours</a:t>
            </a:r>
            <a:r>
              <a:rPr lang="en-US" sz="2400" dirty="0"/>
              <a:t>.</a:t>
            </a:r>
            <a:endParaRPr lang="en-SG" sz="2400" dirty="0"/>
          </a:p>
        </p:txBody>
      </p:sp>
      <p:sp>
        <p:nvSpPr>
          <p:cNvPr id="60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30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4113588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uiExpand="1" build="p"/>
      <p:bldP spid="3" grpId="0" animBg="1"/>
      <p:bldP spid="106" grpId="0" animBg="1"/>
      <p:bldP spid="110" grpId="0" animBg="1"/>
      <p:bldP spid="111" grpId="0" animBg="1"/>
      <p:bldP spid="112" grpId="0" animBg="1"/>
      <p:bldP spid="6" grpId="0" animBg="1"/>
      <p:bldP spid="113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4114800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How to use K-maps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11AD8-AD63-48B9-81F3-1066F24BF85C}"/>
              </a:ext>
            </a:extLst>
          </p:cNvPr>
          <p:cNvSpPr txBox="1"/>
          <p:nvPr/>
        </p:nvSpPr>
        <p:spPr>
          <a:xfrm>
            <a:off x="4150538" y="552729"/>
            <a:ext cx="29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Unifying Theorem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(complement law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1D145-862F-41A8-93B4-A89999CE4AED}"/>
              </a:ext>
            </a:extLst>
          </p:cNvPr>
          <p:cNvSpPr txBox="1"/>
          <p:nvPr/>
        </p:nvSpPr>
        <p:spPr>
          <a:xfrm>
            <a:off x="7010791" y="595090"/>
            <a:ext cx="279400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A’ + A = 1</a:t>
            </a:r>
            <a:endParaRPr lang="en-SG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B81C3-32A6-43C8-93B7-C2CE6890C9AE}"/>
              </a:ext>
            </a:extLst>
          </p:cNvPr>
          <p:cNvSpPr txBox="1"/>
          <p:nvPr/>
        </p:nvSpPr>
        <p:spPr>
          <a:xfrm>
            <a:off x="641893" y="1548070"/>
            <a:ext cx="1027636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Two </a:t>
            </a:r>
            <a:r>
              <a:rPr lang="en-US" sz="2400" dirty="0" err="1"/>
              <a:t>minterms</a:t>
            </a:r>
            <a:r>
              <a:rPr lang="en-US" sz="2400" dirty="0"/>
              <a:t> that differ by one literal can be merged into a product term.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/>
              <a:t>Eg</a:t>
            </a:r>
            <a:r>
              <a:rPr lang="en-US" sz="2400" dirty="0"/>
              <a:t>: 4 variables A,B,C,D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m10 + m14 =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D’ +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D’ = A</a:t>
            </a:r>
            <a:r>
              <a:rPr lang="en-US" sz="2400" dirty="0">
                <a:sym typeface="Symbol" panose="05050102010706020507" pitchFamily="18" charset="2"/>
              </a:rPr>
              <a:t>(B</a:t>
            </a:r>
            <a:r>
              <a:rPr lang="en-US" sz="2400" dirty="0"/>
              <a:t>’+B)</a:t>
            </a:r>
            <a:r>
              <a:rPr lang="en-US" sz="2400" dirty="0">
                <a:sym typeface="Symbol" panose="05050102010706020507" pitchFamily="18" charset="2"/>
              </a:rPr>
              <a:t> </a:t>
            </a:r>
            <a:r>
              <a:rPr lang="en-US" sz="2400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D’ =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D’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m2 + m3 + m10 + m11 =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D’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 +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D’ +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 </a:t>
            </a:r>
            <a:br>
              <a:rPr lang="en-US" sz="2400" dirty="0"/>
            </a:br>
            <a:r>
              <a:rPr lang="en-US" sz="2400" dirty="0"/>
              <a:t>=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(</a:t>
            </a:r>
            <a:r>
              <a:rPr lang="en-US" sz="2400" dirty="0"/>
              <a:t>D’+D) +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(</a:t>
            </a:r>
            <a:r>
              <a:rPr lang="en-US" sz="2400" dirty="0"/>
              <a:t>D’+D) =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+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= (A’+A)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= 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endParaRPr lang="en-SG" sz="2400" dirty="0"/>
          </a:p>
        </p:txBody>
      </p:sp>
      <p:grpSp>
        <p:nvGrpSpPr>
          <p:cNvPr id="61" name="Group 4">
            <a:extLst>
              <a:ext uri="{FF2B5EF4-FFF2-40B4-BE49-F238E27FC236}">
                <a16:creationId xmlns:a16="http://schemas.microsoft.com/office/drawing/2014/main" id="{DE1503DE-F4D1-4B9D-AE71-4582376FAEA1}"/>
              </a:ext>
            </a:extLst>
          </p:cNvPr>
          <p:cNvGrpSpPr>
            <a:grpSpLocks/>
          </p:cNvGrpSpPr>
          <p:nvPr/>
        </p:nvGrpSpPr>
        <p:grpSpPr bwMode="auto">
          <a:xfrm>
            <a:off x="7819654" y="3538805"/>
            <a:ext cx="3694618" cy="3182669"/>
            <a:chOff x="1794" y="1680"/>
            <a:chExt cx="2213" cy="1867"/>
          </a:xfrm>
        </p:grpSpPr>
        <p:sp>
          <p:nvSpPr>
            <p:cNvPr id="107" name="Rectangle 5">
              <a:extLst>
                <a:ext uri="{FF2B5EF4-FFF2-40B4-BE49-F238E27FC236}">
                  <a16:creationId xmlns:a16="http://schemas.microsoft.com/office/drawing/2014/main" id="{E33B734E-42AF-410D-9B95-F7D470309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31"/>
              <a:ext cx="1383" cy="1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6">
              <a:extLst>
                <a:ext uri="{FF2B5EF4-FFF2-40B4-BE49-F238E27FC236}">
                  <a16:creationId xmlns:a16="http://schemas.microsoft.com/office/drawing/2014/main" id="{D07A1F17-30AC-4A28-8004-BFA7FDDB8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19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7">
              <a:extLst>
                <a:ext uri="{FF2B5EF4-FFF2-40B4-BE49-F238E27FC236}">
                  <a16:creationId xmlns:a16="http://schemas.microsoft.com/office/drawing/2014/main" id="{7CAC5CAD-853C-4129-B332-6C53941F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0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8">
              <a:extLst>
                <a:ext uri="{FF2B5EF4-FFF2-40B4-BE49-F238E27FC236}">
                  <a16:creationId xmlns:a16="http://schemas.microsoft.com/office/drawing/2014/main" id="{DF34EE6D-2042-4388-B112-2196E0F12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m4</a:t>
              </a:r>
            </a:p>
          </p:txBody>
        </p:sp>
        <p:sp>
          <p:nvSpPr>
            <p:cNvPr id="115" name="Text Box 9">
              <a:extLst>
                <a:ext uri="{FF2B5EF4-FFF2-40B4-BE49-F238E27FC236}">
                  <a16:creationId xmlns:a16="http://schemas.microsoft.com/office/drawing/2014/main" id="{557B5383-050E-4290-8BB0-1A05F7367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2476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116" name="Text Box 10">
              <a:extLst>
                <a:ext uri="{FF2B5EF4-FFF2-40B4-BE49-F238E27FC236}">
                  <a16:creationId xmlns:a16="http://schemas.microsoft.com/office/drawing/2014/main" id="{03A4D13A-1931-4B01-833D-B185ADD6E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" y="2910"/>
              <a:ext cx="25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17" name="AutoShape 11">
              <a:extLst>
                <a:ext uri="{FF2B5EF4-FFF2-40B4-BE49-F238E27FC236}">
                  <a16:creationId xmlns:a16="http://schemas.microsoft.com/office/drawing/2014/main" id="{6AD090E2-EFAB-45BB-BD8F-B7DA3F924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734"/>
              <a:ext cx="84" cy="544"/>
            </a:xfrm>
            <a:prstGeom prst="leftBrace">
              <a:avLst>
                <a:gd name="adj1" fmla="val 539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AutoShape 12">
              <a:extLst>
                <a:ext uri="{FF2B5EF4-FFF2-40B4-BE49-F238E27FC236}">
                  <a16:creationId xmlns:a16="http://schemas.microsoft.com/office/drawing/2014/main" id="{54686366-FA40-4E9A-9D41-5119E9B36D00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303" y="1568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13">
              <a:extLst>
                <a:ext uri="{FF2B5EF4-FFF2-40B4-BE49-F238E27FC236}">
                  <a16:creationId xmlns:a16="http://schemas.microsoft.com/office/drawing/2014/main" id="{72BDD6AC-6CB8-4E46-9F45-E3278A05C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1680"/>
              <a:ext cx="2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C</a:t>
              </a:r>
            </a:p>
          </p:txBody>
        </p:sp>
        <p:sp>
          <p:nvSpPr>
            <p:cNvPr id="120" name="Line 14">
              <a:extLst>
                <a:ext uri="{FF2B5EF4-FFF2-40B4-BE49-F238E27FC236}">
                  <a16:creationId xmlns:a16="http://schemas.microsoft.com/office/drawing/2014/main" id="{0B970BED-A1E8-4472-B628-70778D96C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1E04D446-C83D-4D95-9447-E5DA92ABE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Text Box 16">
              <a:extLst>
                <a:ext uri="{FF2B5EF4-FFF2-40B4-BE49-F238E27FC236}">
                  <a16:creationId xmlns:a16="http://schemas.microsoft.com/office/drawing/2014/main" id="{F999D251-C019-46DA-B289-0513318D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123" name="Text Box 17">
              <a:extLst>
                <a:ext uri="{FF2B5EF4-FFF2-40B4-BE49-F238E27FC236}">
                  <a16:creationId xmlns:a16="http://schemas.microsoft.com/office/drawing/2014/main" id="{B7901956-6307-4316-9E62-91C548218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124" name="Text Box 18">
              <a:extLst>
                <a:ext uri="{FF2B5EF4-FFF2-40B4-BE49-F238E27FC236}">
                  <a16:creationId xmlns:a16="http://schemas.microsoft.com/office/drawing/2014/main" id="{D1D30DBB-7A66-4C94-A62C-5F898519A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125" name="Text Box 19">
              <a:extLst>
                <a:ext uri="{FF2B5EF4-FFF2-40B4-BE49-F238E27FC236}">
                  <a16:creationId xmlns:a16="http://schemas.microsoft.com/office/drawing/2014/main" id="{498B04F0-9C98-4F83-8438-09B4F5282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2189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126" name="Text Box 20">
              <a:extLst>
                <a:ext uri="{FF2B5EF4-FFF2-40B4-BE49-F238E27FC236}">
                  <a16:creationId xmlns:a16="http://schemas.microsoft.com/office/drawing/2014/main" id="{D76E88C8-8163-4760-BE96-692031FAD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127" name="Text Box 21">
              <a:extLst>
                <a:ext uri="{FF2B5EF4-FFF2-40B4-BE49-F238E27FC236}">
                  <a16:creationId xmlns:a16="http://schemas.microsoft.com/office/drawing/2014/main" id="{D48209E6-0D3B-4A88-B530-F66A2A149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128" name="Text Box 22">
              <a:extLst>
                <a:ext uri="{FF2B5EF4-FFF2-40B4-BE49-F238E27FC236}">
                  <a16:creationId xmlns:a16="http://schemas.microsoft.com/office/drawing/2014/main" id="{CBA65F7F-AFFB-4C5F-A408-1734D9992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2189"/>
              <a:ext cx="253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9" name="Text Box 23">
              <a:extLst>
                <a:ext uri="{FF2B5EF4-FFF2-40B4-BE49-F238E27FC236}">
                  <a16:creationId xmlns:a16="http://schemas.microsoft.com/office/drawing/2014/main" id="{BBB1F8CA-8B1F-4603-8BC0-9B93D8F6B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1947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130" name="AutoShape 24">
              <a:extLst>
                <a:ext uri="{FF2B5EF4-FFF2-40B4-BE49-F238E27FC236}">
                  <a16:creationId xmlns:a16="http://schemas.microsoft.com/office/drawing/2014/main" id="{BDD448D7-416B-466E-8CBE-86722DF9C3E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43" y="3019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Text Box 25">
              <a:extLst>
                <a:ext uri="{FF2B5EF4-FFF2-40B4-BE49-F238E27FC236}">
                  <a16:creationId xmlns:a16="http://schemas.microsoft.com/office/drawing/2014/main" id="{46F235E3-8A38-4F4C-AE85-E4C94328D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" y="3374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CCF790A6-0DC2-451D-A2C3-3DA1CFCBC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1894"/>
              <a:ext cx="23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Text Box 27">
              <a:extLst>
                <a:ext uri="{FF2B5EF4-FFF2-40B4-BE49-F238E27FC236}">
                  <a16:creationId xmlns:a16="http://schemas.microsoft.com/office/drawing/2014/main" id="{947E1AE6-ED96-44F8-8A4B-6E13C9717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" y="1952"/>
              <a:ext cx="2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AB</a:t>
              </a:r>
            </a:p>
          </p:txBody>
        </p:sp>
        <p:sp>
          <p:nvSpPr>
            <p:cNvPr id="134" name="Text Box 28">
              <a:extLst>
                <a:ext uri="{FF2B5EF4-FFF2-40B4-BE49-F238E27FC236}">
                  <a16:creationId xmlns:a16="http://schemas.microsoft.com/office/drawing/2014/main" id="{C29689D9-A5B3-4FFB-848F-99E353F0F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" y="1825"/>
              <a:ext cx="29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CD</a:t>
              </a:r>
            </a:p>
          </p:txBody>
        </p:sp>
        <p:sp>
          <p:nvSpPr>
            <p:cNvPr id="136" name="Line 29">
              <a:extLst>
                <a:ext uri="{FF2B5EF4-FFF2-40B4-BE49-F238E27FC236}">
                  <a16:creationId xmlns:a16="http://schemas.microsoft.com/office/drawing/2014/main" id="{D4A7011B-1BBA-4205-A3AD-E94098E9C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707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30">
              <a:extLst>
                <a:ext uri="{FF2B5EF4-FFF2-40B4-BE49-F238E27FC236}">
                  <a16:creationId xmlns:a16="http://schemas.microsoft.com/office/drawing/2014/main" id="{C84459A7-DB3B-4E03-9E08-51104B841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31">
              <a:extLst>
                <a:ext uri="{FF2B5EF4-FFF2-40B4-BE49-F238E27FC236}">
                  <a16:creationId xmlns:a16="http://schemas.microsoft.com/office/drawing/2014/main" id="{FFDF4378-912E-4AEB-AD8A-5E8FFBB90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Text Box 32">
              <a:extLst>
                <a:ext uri="{FF2B5EF4-FFF2-40B4-BE49-F238E27FC236}">
                  <a16:creationId xmlns:a16="http://schemas.microsoft.com/office/drawing/2014/main" id="{24451840-82BD-46D6-8B53-363D93640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m12</a:t>
              </a:r>
            </a:p>
          </p:txBody>
        </p:sp>
        <p:sp>
          <p:nvSpPr>
            <p:cNvPr id="140" name="Text Box 33">
              <a:extLst>
                <a:ext uri="{FF2B5EF4-FFF2-40B4-BE49-F238E27FC236}">
                  <a16:creationId xmlns:a16="http://schemas.microsoft.com/office/drawing/2014/main" id="{6A86D7D5-F333-4BE4-8FA5-A22784E44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2765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141" name="Text Box 34">
              <a:extLst>
                <a:ext uri="{FF2B5EF4-FFF2-40B4-BE49-F238E27FC236}">
                  <a16:creationId xmlns:a16="http://schemas.microsoft.com/office/drawing/2014/main" id="{A831BD3F-311D-47A4-89BF-FCE829D9D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142" name="Text Box 35">
              <a:extLst>
                <a:ext uri="{FF2B5EF4-FFF2-40B4-BE49-F238E27FC236}">
                  <a16:creationId xmlns:a16="http://schemas.microsoft.com/office/drawing/2014/main" id="{F03579EE-63D5-4502-9B34-0FA918A44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 dirty="0">
                  <a:latin typeface="Tahoma" pitchFamily="34" charset="0"/>
                </a:rPr>
                <a:t>m14</a:t>
              </a:r>
            </a:p>
          </p:txBody>
        </p:sp>
        <p:sp>
          <p:nvSpPr>
            <p:cNvPr id="143" name="Line 36">
              <a:extLst>
                <a:ext uri="{FF2B5EF4-FFF2-40B4-BE49-F238E27FC236}">
                  <a16:creationId xmlns:a16="http://schemas.microsoft.com/office/drawing/2014/main" id="{A0F25A9D-61A8-4B85-8C93-73BB7D0A2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83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37">
              <a:extLst>
                <a:ext uri="{FF2B5EF4-FFF2-40B4-BE49-F238E27FC236}">
                  <a16:creationId xmlns:a16="http://schemas.microsoft.com/office/drawing/2014/main" id="{18D15A0F-1050-45D0-ADC0-58166F86C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m8</a:t>
              </a:r>
            </a:p>
          </p:txBody>
        </p:sp>
        <p:sp>
          <p:nvSpPr>
            <p:cNvPr id="145" name="Text Box 38">
              <a:extLst>
                <a:ext uri="{FF2B5EF4-FFF2-40B4-BE49-F238E27FC236}">
                  <a16:creationId xmlns:a16="http://schemas.microsoft.com/office/drawing/2014/main" id="{88D992F5-4B49-4E4B-95E5-0514304BA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3053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146" name="Text Box 39">
              <a:extLst>
                <a:ext uri="{FF2B5EF4-FFF2-40B4-BE49-F238E27FC236}">
                  <a16:creationId xmlns:a16="http://schemas.microsoft.com/office/drawing/2014/main" id="{B49F12DE-4CA6-4E1D-B6E0-9E42BB54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147" name="Text Box 40">
              <a:extLst>
                <a:ext uri="{FF2B5EF4-FFF2-40B4-BE49-F238E27FC236}">
                  <a16:creationId xmlns:a16="http://schemas.microsoft.com/office/drawing/2014/main" id="{7C1A7D4E-23C2-4328-BE17-EB63FA346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m10</a:t>
              </a:r>
            </a:p>
          </p:txBody>
        </p:sp>
        <p:sp>
          <p:nvSpPr>
            <p:cNvPr id="148" name="AutoShape 41">
              <a:extLst>
                <a:ext uri="{FF2B5EF4-FFF2-40B4-BE49-F238E27FC236}">
                  <a16:creationId xmlns:a16="http://schemas.microsoft.com/office/drawing/2014/main" id="{AB893FD6-D27A-4F6D-8EC1-039FCE2996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33" y="2435"/>
              <a:ext cx="83" cy="544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Text Box 42">
              <a:extLst>
                <a:ext uri="{FF2B5EF4-FFF2-40B4-BE49-F238E27FC236}">
                  <a16:creationId xmlns:a16="http://schemas.microsoft.com/office/drawing/2014/main" id="{FC10EF40-2043-4B03-8D4B-5C8684CF4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619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B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D60E5515-D500-42FF-BA9E-E4A78A7F645E}"/>
              </a:ext>
            </a:extLst>
          </p:cNvPr>
          <p:cNvSpPr txBox="1"/>
          <p:nvPr/>
        </p:nvSpPr>
        <p:spPr>
          <a:xfrm>
            <a:off x="622693" y="4017036"/>
            <a:ext cx="652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/>
              <a:t>Minterms</a:t>
            </a:r>
            <a:r>
              <a:rPr lang="en-US" sz="2400" dirty="0"/>
              <a:t> that differ by one literal will appear as </a:t>
            </a:r>
            <a:r>
              <a:rPr lang="en-US" sz="2400" dirty="0" err="1"/>
              <a:t>neighbours</a:t>
            </a:r>
            <a:r>
              <a:rPr lang="en-US" sz="2400" dirty="0"/>
              <a:t> on the K-map (due to the Gray code sequence arrangement). </a:t>
            </a:r>
          </a:p>
        </p:txBody>
      </p:sp>
      <p:sp>
        <p:nvSpPr>
          <p:cNvPr id="51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31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079064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4114800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How to use K-maps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B81C3-32A6-43C8-93B7-C2CE6890C9AE}"/>
              </a:ext>
            </a:extLst>
          </p:cNvPr>
          <p:cNvSpPr txBox="1"/>
          <p:nvPr/>
        </p:nvSpPr>
        <p:spPr>
          <a:xfrm>
            <a:off x="616493" y="826916"/>
            <a:ext cx="1027636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 a K-map, each cell containing a ‘1’ corresponds to a </a:t>
            </a:r>
            <a:r>
              <a:rPr lang="en-US" sz="2400" dirty="0" err="1"/>
              <a:t>minterm</a:t>
            </a:r>
            <a:r>
              <a:rPr lang="en-US" sz="2400" dirty="0"/>
              <a:t> of the given function </a:t>
            </a:r>
            <a:r>
              <a:rPr lang="en-US" sz="2400" i="1" dirty="0"/>
              <a:t>F</a:t>
            </a:r>
            <a:r>
              <a:rPr lang="en-US" sz="2400" dirty="0"/>
              <a:t> where the output is 1.</a:t>
            </a:r>
          </a:p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valid grouping of adjacent cells containing ‘1’ then corresponds to a </a:t>
            </a:r>
            <a:r>
              <a:rPr lang="en-US" sz="2400" dirty="0">
                <a:solidFill>
                  <a:srgbClr val="800000"/>
                </a:solidFill>
              </a:rPr>
              <a:t>simpler product term</a:t>
            </a:r>
            <a:r>
              <a:rPr lang="en-US" sz="2400" dirty="0"/>
              <a:t> of </a:t>
            </a:r>
            <a:r>
              <a:rPr lang="en-US" sz="2400" i="1" dirty="0"/>
              <a:t>F</a:t>
            </a:r>
            <a:r>
              <a:rPr lang="en-US" sz="2400" dirty="0"/>
              <a:t>.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group must have size in </a:t>
            </a:r>
            <a:r>
              <a:rPr lang="en-US" sz="2400" dirty="0">
                <a:solidFill>
                  <a:srgbClr val="800000"/>
                </a:solidFill>
              </a:rPr>
              <a:t>powers of two</a:t>
            </a:r>
            <a:r>
              <a:rPr lang="en-US" sz="2400" dirty="0"/>
              <a:t>: 1, 2, 4, 8, …</a:t>
            </a:r>
            <a:endParaRPr lang="en-US" sz="2400" dirty="0">
              <a:sym typeface="Symbol" pitchFamily="18" charset="2"/>
            </a:endParaRP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Grouping 2 adjacent cells eliminates 1 variable from the product term; grouping 4 cells eliminates 2 variables; grouping 8 cells eliminates 3 variables, and so on. In general, grouping 2</a:t>
            </a:r>
            <a:r>
              <a:rPr lang="en-US" sz="2400" i="1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cells eliminates </a:t>
            </a: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variables.</a:t>
            </a:r>
          </a:p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Group as many cells as possible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larger the group, the shorter is the resulting product term.</a:t>
            </a:r>
          </a:p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Select as few groups as possible to cover all the cells (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) of the function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fewer the groups, the fewer is the number of product terms in the simplified SOP expression.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32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4159600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4114800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How to use K-maps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B81C3-32A6-43C8-93B7-C2CE6890C9AE}"/>
              </a:ext>
            </a:extLst>
          </p:cNvPr>
          <p:cNvSpPr txBox="1"/>
          <p:nvPr/>
        </p:nvSpPr>
        <p:spPr>
          <a:xfrm>
            <a:off x="616493" y="711200"/>
            <a:ext cx="567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 of valid and invalid groupings.</a:t>
            </a:r>
          </a:p>
        </p:txBody>
      </p:sp>
      <p:grpSp>
        <p:nvGrpSpPr>
          <p:cNvPr id="7" name="Group 106">
            <a:extLst>
              <a:ext uri="{FF2B5EF4-FFF2-40B4-BE49-F238E27FC236}">
                <a16:creationId xmlns:a16="http://schemas.microsoft.com/office/drawing/2014/main" id="{A584444F-3F91-4113-BD76-5EDC6A68A9F2}"/>
              </a:ext>
            </a:extLst>
          </p:cNvPr>
          <p:cNvGrpSpPr>
            <a:grpSpLocks/>
          </p:cNvGrpSpPr>
          <p:nvPr/>
        </p:nvGrpSpPr>
        <p:grpSpPr bwMode="auto">
          <a:xfrm>
            <a:off x="1286834" y="1401591"/>
            <a:ext cx="6527800" cy="2098675"/>
            <a:chOff x="960" y="1152"/>
            <a:chExt cx="4112" cy="1371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5FF1085-E260-495D-82C1-D15676D0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181"/>
              <a:ext cx="361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" name="Group 104">
              <a:extLst>
                <a:ext uri="{FF2B5EF4-FFF2-40B4-BE49-F238E27FC236}">
                  <a16:creationId xmlns:a16="http://schemas.microsoft.com/office/drawing/2014/main" id="{218A11EC-AB66-4906-B66D-C55934CF4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3" y="1171"/>
              <a:ext cx="847" cy="998"/>
              <a:chOff x="2503" y="1171"/>
              <a:chExt cx="847" cy="998"/>
            </a:xfrm>
          </p:grpSpPr>
          <p:sp>
            <p:nvSpPr>
              <p:cNvPr id="51" name="AutoShape 7">
                <a:extLst>
                  <a:ext uri="{FF2B5EF4-FFF2-40B4-BE49-F238E27FC236}">
                    <a16:creationId xmlns:a16="http://schemas.microsoft.com/office/drawing/2014/main" id="{CCD2A5D4-5D31-4E4A-8CC1-FC7026782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1218"/>
                <a:ext cx="180" cy="89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utoShape 8">
                <a:extLst>
                  <a:ext uri="{FF2B5EF4-FFF2-40B4-BE49-F238E27FC236}">
                    <a16:creationId xmlns:a16="http://schemas.microsoft.com/office/drawing/2014/main" id="{13CF0B0B-4ADF-497A-B816-34550A33637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02" y="1874"/>
                <a:ext cx="236" cy="353"/>
              </a:xfrm>
              <a:prstGeom prst="leftBracket">
                <a:avLst>
                  <a:gd name="adj" fmla="val 12465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AutoShape 9">
                <a:extLst>
                  <a:ext uri="{FF2B5EF4-FFF2-40B4-BE49-F238E27FC236}">
                    <a16:creationId xmlns:a16="http://schemas.microsoft.com/office/drawing/2014/main" id="{5777C30A-FD92-4952-98FB-42AB9E79B8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2600" y="1113"/>
                <a:ext cx="237" cy="353"/>
              </a:xfrm>
              <a:prstGeom prst="leftBracket">
                <a:avLst>
                  <a:gd name="adj" fmla="val 12412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7EFB0932-5BC3-4C6D-BAE8-8424AA1C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1">
                <a:extLst>
                  <a:ext uri="{FF2B5EF4-FFF2-40B4-BE49-F238E27FC236}">
                    <a16:creationId xmlns:a16="http://schemas.microsoft.com/office/drawing/2014/main" id="{A95D68B4-5138-4F6F-A248-2225C09C6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3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2">
                <a:extLst>
                  <a:ext uri="{FF2B5EF4-FFF2-40B4-BE49-F238E27FC236}">
                    <a16:creationId xmlns:a16="http://schemas.microsoft.com/office/drawing/2014/main" id="{DA67DDDC-A409-4152-A095-DADB49A4A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3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3">
                <a:extLst>
                  <a:ext uri="{FF2B5EF4-FFF2-40B4-BE49-F238E27FC236}">
                    <a16:creationId xmlns:a16="http://schemas.microsoft.com/office/drawing/2014/main" id="{D5C492BE-5A8D-4FCE-8832-005A2BDF3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4">
                <a:extLst>
                  <a:ext uri="{FF2B5EF4-FFF2-40B4-BE49-F238E27FC236}">
                    <a16:creationId xmlns:a16="http://schemas.microsoft.com/office/drawing/2014/main" id="{BDFE22C6-D716-4C2C-9DEE-A485BCDA6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5">
                <a:extLst>
                  <a:ext uri="{FF2B5EF4-FFF2-40B4-BE49-F238E27FC236}">
                    <a16:creationId xmlns:a16="http://schemas.microsoft.com/office/drawing/2014/main" id="{F40A5601-044E-4A09-B2A6-FB04875E0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3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6">
                <a:extLst>
                  <a:ext uri="{FF2B5EF4-FFF2-40B4-BE49-F238E27FC236}">
                    <a16:creationId xmlns:a16="http://schemas.microsoft.com/office/drawing/2014/main" id="{55DF09DD-FBFA-4626-A8CB-ED2EC4AE7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8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17">
                <a:extLst>
                  <a:ext uri="{FF2B5EF4-FFF2-40B4-BE49-F238E27FC236}">
                    <a16:creationId xmlns:a16="http://schemas.microsoft.com/office/drawing/2014/main" id="{9DF1A7A7-0181-4B92-B5CB-1C78430BA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8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2" name="Text Box 18">
                <a:extLst>
                  <a:ext uri="{FF2B5EF4-FFF2-40B4-BE49-F238E27FC236}">
                    <a16:creationId xmlns:a16="http://schemas.microsoft.com/office/drawing/2014/main" id="{C53AC072-BB30-4B47-921E-7273A4F6B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8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3" name="Text Box 19">
                <a:extLst>
                  <a:ext uri="{FF2B5EF4-FFF2-40B4-BE49-F238E27FC236}">
                    <a16:creationId xmlns:a16="http://schemas.microsoft.com/office/drawing/2014/main" id="{FAFA17D3-CAE6-4A8A-A491-ABE7181BF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3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4" name="Text Box 20">
                <a:extLst>
                  <a:ext uri="{FF2B5EF4-FFF2-40B4-BE49-F238E27FC236}">
                    <a16:creationId xmlns:a16="http://schemas.microsoft.com/office/drawing/2014/main" id="{E27EAFD0-0D00-4BDF-ABCB-BA19BE44F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3" y="1228"/>
                <a:ext cx="21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21">
                <a:extLst>
                  <a:ext uri="{FF2B5EF4-FFF2-40B4-BE49-F238E27FC236}">
                    <a16:creationId xmlns:a16="http://schemas.microsoft.com/office/drawing/2014/main" id="{22ADCC01-E876-4371-BAE1-829612130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8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Text Box 22">
                <a:extLst>
                  <a:ext uri="{FF2B5EF4-FFF2-40B4-BE49-F238E27FC236}">
                    <a16:creationId xmlns:a16="http://schemas.microsoft.com/office/drawing/2014/main" id="{F429FCCB-5C4F-4809-9BA8-7E8C8EBF70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8" y="1724"/>
                <a:ext cx="21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7" name="Text Box 23">
                <a:extLst>
                  <a:ext uri="{FF2B5EF4-FFF2-40B4-BE49-F238E27FC236}">
                    <a16:creationId xmlns:a16="http://schemas.microsoft.com/office/drawing/2014/main" id="{953DA5AE-19EA-41D9-B40D-B6A4A503F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4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8" name="Text Box 24">
                <a:extLst>
                  <a:ext uri="{FF2B5EF4-FFF2-40B4-BE49-F238E27FC236}">
                    <a16:creationId xmlns:a16="http://schemas.microsoft.com/office/drawing/2014/main" id="{5574ACA1-9346-4BD5-8AE8-7556D6AA2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" y="1228"/>
                <a:ext cx="2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1" name="Text Box 25">
              <a:extLst>
                <a:ext uri="{FF2B5EF4-FFF2-40B4-BE49-F238E27FC236}">
                  <a16:creationId xmlns:a16="http://schemas.microsoft.com/office/drawing/2014/main" id="{C0988841-40EC-4FE0-85A9-1C687C52B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grpSp>
          <p:nvGrpSpPr>
            <p:cNvPr id="12" name="Group 105">
              <a:extLst>
                <a:ext uri="{FF2B5EF4-FFF2-40B4-BE49-F238E27FC236}">
                  <a16:creationId xmlns:a16="http://schemas.microsoft.com/office/drawing/2014/main" id="{36D34A2F-8395-40DD-BDD2-3859D29FEE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8" y="1200"/>
              <a:ext cx="902" cy="944"/>
              <a:chOff x="3948" y="1200"/>
              <a:chExt cx="902" cy="944"/>
            </a:xfrm>
          </p:grpSpPr>
          <p:sp>
            <p:nvSpPr>
              <p:cNvPr id="32" name="AutoShape 27">
                <a:extLst>
                  <a:ext uri="{FF2B5EF4-FFF2-40B4-BE49-F238E27FC236}">
                    <a16:creationId xmlns:a16="http://schemas.microsoft.com/office/drawing/2014/main" id="{AE3ABB53-541B-45D2-8FCA-FE3F57139D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35" y="1939"/>
                <a:ext cx="215" cy="180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AutoShape 28">
                <a:extLst>
                  <a:ext uri="{FF2B5EF4-FFF2-40B4-BE49-F238E27FC236}">
                    <a16:creationId xmlns:a16="http://schemas.microsoft.com/office/drawing/2014/main" id="{4302192F-6269-4E73-9B6F-8FA94965C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1942"/>
                <a:ext cx="213" cy="179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29">
                <a:extLst>
                  <a:ext uri="{FF2B5EF4-FFF2-40B4-BE49-F238E27FC236}">
                    <a16:creationId xmlns:a16="http://schemas.microsoft.com/office/drawing/2014/main" id="{D99DBB4D-7DCA-4AFF-A93A-04111CAA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848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0">
                <a:extLst>
                  <a:ext uri="{FF2B5EF4-FFF2-40B4-BE49-F238E27FC236}">
                    <a16:creationId xmlns:a16="http://schemas.microsoft.com/office/drawing/2014/main" id="{A06355E9-D597-4F52-B244-7C8EF9DF9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37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B02F48F4-469D-428F-BFA5-F1D61A201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2">
                <a:extLst>
                  <a:ext uri="{FF2B5EF4-FFF2-40B4-BE49-F238E27FC236}">
                    <a16:creationId xmlns:a16="http://schemas.microsoft.com/office/drawing/2014/main" id="{4D3EE30F-E7B2-402F-8FE1-8AC353AA0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7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3">
                <a:extLst>
                  <a:ext uri="{FF2B5EF4-FFF2-40B4-BE49-F238E27FC236}">
                    <a16:creationId xmlns:a16="http://schemas.microsoft.com/office/drawing/2014/main" id="{92F92DAD-B739-4DC3-B762-386E46CF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9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4">
                <a:extLst>
                  <a:ext uri="{FF2B5EF4-FFF2-40B4-BE49-F238E27FC236}">
                    <a16:creationId xmlns:a16="http://schemas.microsoft.com/office/drawing/2014/main" id="{808BE16A-1CDC-4A8E-946C-DE2ECB908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909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5">
                <a:extLst>
                  <a:ext uri="{FF2B5EF4-FFF2-40B4-BE49-F238E27FC236}">
                    <a16:creationId xmlns:a16="http://schemas.microsoft.com/office/drawing/2014/main" id="{DE9DA365-0BDC-4C60-B10A-AB3062DAA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36">
                <a:extLst>
                  <a:ext uri="{FF2B5EF4-FFF2-40B4-BE49-F238E27FC236}">
                    <a16:creationId xmlns:a16="http://schemas.microsoft.com/office/drawing/2014/main" id="{72A20B8C-05DA-4EFC-A0C0-919C3EB56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1" y="1267"/>
                <a:ext cx="21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2" name="Text Box 37">
                <a:extLst>
                  <a:ext uri="{FF2B5EF4-FFF2-40B4-BE49-F238E27FC236}">
                    <a16:creationId xmlns:a16="http://schemas.microsoft.com/office/drawing/2014/main" id="{E6B3485F-F40E-4C20-897B-5D401B70E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1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3" name="Text Box 38">
                <a:extLst>
                  <a:ext uri="{FF2B5EF4-FFF2-40B4-BE49-F238E27FC236}">
                    <a16:creationId xmlns:a16="http://schemas.microsoft.com/office/drawing/2014/main" id="{160D4BB3-6FBB-4E7F-8E80-F4EA39F8BA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953"/>
                <a:ext cx="21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39">
                <a:extLst>
                  <a:ext uri="{FF2B5EF4-FFF2-40B4-BE49-F238E27FC236}">
                    <a16:creationId xmlns:a16="http://schemas.microsoft.com/office/drawing/2014/main" id="{2CF3F066-87E7-4904-A833-AB8B7794B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5" name="Text Box 40">
                <a:extLst>
                  <a:ext uri="{FF2B5EF4-FFF2-40B4-BE49-F238E27FC236}">
                    <a16:creationId xmlns:a16="http://schemas.microsoft.com/office/drawing/2014/main" id="{6A77A21E-695B-4A66-8B67-81AED99B0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9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" name="Text Box 41">
                <a:extLst>
                  <a:ext uri="{FF2B5EF4-FFF2-40B4-BE49-F238E27FC236}">
                    <a16:creationId xmlns:a16="http://schemas.microsoft.com/office/drawing/2014/main" id="{F23D8727-D1BA-478E-BA71-0685C16729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1" y="1495"/>
                <a:ext cx="21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7" name="Text Box 42">
                <a:extLst>
                  <a:ext uri="{FF2B5EF4-FFF2-40B4-BE49-F238E27FC236}">
                    <a16:creationId xmlns:a16="http://schemas.microsoft.com/office/drawing/2014/main" id="{DC3974D7-BDA8-4B0A-B64B-6CAB85411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9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8" name="Text Box 43">
                <a:extLst>
                  <a:ext uri="{FF2B5EF4-FFF2-40B4-BE49-F238E27FC236}">
                    <a16:creationId xmlns:a16="http://schemas.microsoft.com/office/drawing/2014/main" id="{6D0FA038-B7DA-40B4-B5EA-92350EFA8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9" name="AutoShape 44">
                <a:extLst>
                  <a:ext uri="{FF2B5EF4-FFF2-40B4-BE49-F238E27FC236}">
                    <a16:creationId xmlns:a16="http://schemas.microsoft.com/office/drawing/2014/main" id="{90122F0F-91C7-47EC-B99B-149AB8B6C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236"/>
                <a:ext cx="382" cy="39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AutoShape 45">
                <a:extLst>
                  <a:ext uri="{FF2B5EF4-FFF2-40B4-BE49-F238E27FC236}">
                    <a16:creationId xmlns:a16="http://schemas.microsoft.com/office/drawing/2014/main" id="{6DADA5E3-8613-4A08-B59A-34E00C853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1243"/>
                <a:ext cx="383" cy="397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46">
              <a:extLst>
                <a:ext uri="{FF2B5EF4-FFF2-40B4-BE49-F238E27FC236}">
                  <a16:creationId xmlns:a16="http://schemas.microsoft.com/office/drawing/2014/main" id="{DFD84DF8-A820-47B4-8EE0-761186503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sp>
          <p:nvSpPr>
            <p:cNvPr id="15" name="Text Box 62">
              <a:extLst>
                <a:ext uri="{FF2B5EF4-FFF2-40B4-BE49-F238E27FC236}">
                  <a16:creationId xmlns:a16="http://schemas.microsoft.com/office/drawing/2014/main" id="{75E493AE-A5E0-452E-B1E5-53870DF47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2064"/>
              <a:ext cx="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  <a:endParaRPr lang="en-GB" sz="4000">
                <a:latin typeface="Wingdings 2" pitchFamily="18" charset="2"/>
              </a:endParaRPr>
            </a:p>
          </p:txBody>
        </p:sp>
        <p:grpSp>
          <p:nvGrpSpPr>
            <p:cNvPr id="16" name="Group 103">
              <a:extLst>
                <a:ext uri="{FF2B5EF4-FFF2-40B4-BE49-F238E27FC236}">
                  <a16:creationId xmlns:a16="http://schemas.microsoft.com/office/drawing/2014/main" id="{E2C532E3-3BD6-4C76-8880-8EC83CD7F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152"/>
              <a:ext cx="952" cy="1067"/>
              <a:chOff x="960" y="1152"/>
              <a:chExt cx="952" cy="1067"/>
            </a:xfrm>
          </p:grpSpPr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DFDD0C68-7406-41F9-9D3A-8B9F4A5EE5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30" y="1871"/>
                <a:ext cx="282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Arc 49">
                <a:extLst>
                  <a:ext uri="{FF2B5EF4-FFF2-40B4-BE49-F238E27FC236}">
                    <a16:creationId xmlns:a16="http://schemas.microsoft.com/office/drawing/2014/main" id="{0B0DB0D1-5FF5-40CF-B9E9-1E0D815D4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" y="1903"/>
                <a:ext cx="281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Arc 50">
                <a:extLst>
                  <a:ext uri="{FF2B5EF4-FFF2-40B4-BE49-F238E27FC236}">
                    <a16:creationId xmlns:a16="http://schemas.microsoft.com/office/drawing/2014/main" id="{E4D20A99-2810-40B7-ACBE-6EE684C4687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60" y="1166"/>
                <a:ext cx="282" cy="3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51">
                <a:extLst>
                  <a:ext uri="{FF2B5EF4-FFF2-40B4-BE49-F238E27FC236}">
                    <a16:creationId xmlns:a16="http://schemas.microsoft.com/office/drawing/2014/main" id="{53119C5A-3468-4E61-ACC7-7B23CB2A24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624" y="1152"/>
                <a:ext cx="28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52">
                <a:extLst>
                  <a:ext uri="{FF2B5EF4-FFF2-40B4-BE49-F238E27FC236}">
                    <a16:creationId xmlns:a16="http://schemas.microsoft.com/office/drawing/2014/main" id="{2FB73D4D-A70A-4F5C-A26F-3223D944F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9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53">
                <a:extLst>
                  <a:ext uri="{FF2B5EF4-FFF2-40B4-BE49-F238E27FC236}">
                    <a16:creationId xmlns:a16="http://schemas.microsoft.com/office/drawing/2014/main" id="{75858D37-1F15-47AF-A734-48BD9A638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9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4">
                <a:extLst>
                  <a:ext uri="{FF2B5EF4-FFF2-40B4-BE49-F238E27FC236}">
                    <a16:creationId xmlns:a16="http://schemas.microsoft.com/office/drawing/2014/main" id="{36BE697F-4FE3-474F-83E4-04E38C726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5">
                <a:extLst>
                  <a:ext uri="{FF2B5EF4-FFF2-40B4-BE49-F238E27FC236}">
                    <a16:creationId xmlns:a16="http://schemas.microsoft.com/office/drawing/2014/main" id="{61182A8C-EEB0-47C0-961E-752EDF7B8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56">
                <a:extLst>
                  <a:ext uri="{FF2B5EF4-FFF2-40B4-BE49-F238E27FC236}">
                    <a16:creationId xmlns:a16="http://schemas.microsoft.com/office/drawing/2014/main" id="{73878774-EFF8-4AE7-8043-FCA6E630D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9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7">
                <a:extLst>
                  <a:ext uri="{FF2B5EF4-FFF2-40B4-BE49-F238E27FC236}">
                    <a16:creationId xmlns:a16="http://schemas.microsoft.com/office/drawing/2014/main" id="{54E5E16F-8DDD-4E9C-B687-B09C38B92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58">
                <a:extLst>
                  <a:ext uri="{FF2B5EF4-FFF2-40B4-BE49-F238E27FC236}">
                    <a16:creationId xmlns:a16="http://schemas.microsoft.com/office/drawing/2014/main" id="{43C2636D-5920-4696-843A-145384FD19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4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8" name="Text Box 59">
                <a:extLst>
                  <a:ext uri="{FF2B5EF4-FFF2-40B4-BE49-F238E27FC236}">
                    <a16:creationId xmlns:a16="http://schemas.microsoft.com/office/drawing/2014/main" id="{A2526440-EE44-42D0-9345-9E662C4335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4" y="1991"/>
                <a:ext cx="21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9" name="Text Box 60">
                <a:extLst>
                  <a:ext uri="{FF2B5EF4-FFF2-40B4-BE49-F238E27FC236}">
                    <a16:creationId xmlns:a16="http://schemas.microsoft.com/office/drawing/2014/main" id="{473F6A60-E19B-4C9A-9291-4ED9E5D3B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9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" name="Text Box 61">
                <a:extLst>
                  <a:ext uri="{FF2B5EF4-FFF2-40B4-BE49-F238E27FC236}">
                    <a16:creationId xmlns:a16="http://schemas.microsoft.com/office/drawing/2014/main" id="{E15F7C32-3211-408C-9A27-F38A84F8B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9" y="1266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4D03F948-6123-4022-9745-5021E09E5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" name="Group 109">
            <a:extLst>
              <a:ext uri="{FF2B5EF4-FFF2-40B4-BE49-F238E27FC236}">
                <a16:creationId xmlns:a16="http://schemas.microsoft.com/office/drawing/2014/main" id="{1EF263BE-2282-4DE2-ADEC-1C6EB040AAF3}"/>
              </a:ext>
            </a:extLst>
          </p:cNvPr>
          <p:cNvGrpSpPr>
            <a:grpSpLocks/>
          </p:cNvGrpSpPr>
          <p:nvPr/>
        </p:nvGrpSpPr>
        <p:grpSpPr bwMode="auto">
          <a:xfrm>
            <a:off x="2486190" y="3840095"/>
            <a:ext cx="3840163" cy="1989138"/>
            <a:chOff x="1488" y="2553"/>
            <a:chExt cx="2419" cy="1253"/>
          </a:xfrm>
        </p:grpSpPr>
        <p:grpSp>
          <p:nvGrpSpPr>
            <p:cNvPr id="70" name="Group 107">
              <a:extLst>
                <a:ext uri="{FF2B5EF4-FFF2-40B4-BE49-F238E27FC236}">
                  <a16:creationId xmlns:a16="http://schemas.microsoft.com/office/drawing/2014/main" id="{6A61E23C-B12B-4A48-8FC0-14FF411C3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590"/>
              <a:ext cx="843" cy="873"/>
              <a:chOff x="1488" y="2590"/>
              <a:chExt cx="843" cy="873"/>
            </a:xfrm>
          </p:grpSpPr>
          <p:sp>
            <p:nvSpPr>
              <p:cNvPr id="89" name="Freeform 66">
                <a:extLst>
                  <a:ext uri="{FF2B5EF4-FFF2-40B4-BE49-F238E27FC236}">
                    <a16:creationId xmlns:a16="http://schemas.microsoft.com/office/drawing/2014/main" id="{A615EEC7-3FFC-48E9-AD5C-003E4A13E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" y="2998"/>
                <a:ext cx="616" cy="465"/>
              </a:xfrm>
              <a:custGeom>
                <a:avLst/>
                <a:gdLst>
                  <a:gd name="T0" fmla="*/ 35 w 1515"/>
                  <a:gd name="T1" fmla="*/ 56 h 937"/>
                  <a:gd name="T2" fmla="*/ 6 w 1515"/>
                  <a:gd name="T3" fmla="*/ 54 h 937"/>
                  <a:gd name="T4" fmla="*/ 2 w 1515"/>
                  <a:gd name="T5" fmla="*/ 38 h 937"/>
                  <a:gd name="T6" fmla="*/ 2 w 1515"/>
                  <a:gd name="T7" fmla="*/ 5 h 937"/>
                  <a:gd name="T8" fmla="*/ 10 w 1515"/>
                  <a:gd name="T9" fmla="*/ 5 h 937"/>
                  <a:gd name="T10" fmla="*/ 10 w 1515"/>
                  <a:gd name="T11" fmla="*/ 32 h 937"/>
                  <a:gd name="T12" fmla="*/ 35 w 1515"/>
                  <a:gd name="T13" fmla="*/ 34 h 937"/>
                  <a:gd name="T14" fmla="*/ 41 w 1515"/>
                  <a:gd name="T15" fmla="*/ 47 h 937"/>
                  <a:gd name="T16" fmla="*/ 35 w 1515"/>
                  <a:gd name="T17" fmla="*/ 56 h 9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5"/>
                  <a:gd name="T28" fmla="*/ 0 h 937"/>
                  <a:gd name="T29" fmla="*/ 1515 w 1515"/>
                  <a:gd name="T30" fmla="*/ 937 h 9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5" h="937">
                    <a:moveTo>
                      <a:pt x="1302" y="914"/>
                    </a:moveTo>
                    <a:cubicBezTo>
                      <a:pt x="1089" y="934"/>
                      <a:pt x="412" y="937"/>
                      <a:pt x="206" y="890"/>
                    </a:cubicBezTo>
                    <a:cubicBezTo>
                      <a:pt x="0" y="843"/>
                      <a:pt x="89" y="763"/>
                      <a:pt x="66" y="630"/>
                    </a:cubicBezTo>
                    <a:cubicBezTo>
                      <a:pt x="43" y="497"/>
                      <a:pt x="16" y="180"/>
                      <a:pt x="66" y="90"/>
                    </a:cubicBezTo>
                    <a:cubicBezTo>
                      <a:pt x="116" y="0"/>
                      <a:pt x="316" y="17"/>
                      <a:pt x="366" y="90"/>
                    </a:cubicBezTo>
                    <a:cubicBezTo>
                      <a:pt x="416" y="163"/>
                      <a:pt x="213" y="450"/>
                      <a:pt x="366" y="530"/>
                    </a:cubicBezTo>
                    <a:cubicBezTo>
                      <a:pt x="519" y="610"/>
                      <a:pt x="1099" y="530"/>
                      <a:pt x="1286" y="570"/>
                    </a:cubicBezTo>
                    <a:cubicBezTo>
                      <a:pt x="1473" y="610"/>
                      <a:pt x="1476" y="710"/>
                      <a:pt x="1486" y="770"/>
                    </a:cubicBezTo>
                    <a:cubicBezTo>
                      <a:pt x="1496" y="830"/>
                      <a:pt x="1515" y="894"/>
                      <a:pt x="1302" y="914"/>
                    </a:cubicBez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67">
                <a:extLst>
                  <a:ext uri="{FF2B5EF4-FFF2-40B4-BE49-F238E27FC236}">
                    <a16:creationId xmlns:a16="http://schemas.microsoft.com/office/drawing/2014/main" id="{0431DE6C-25B9-4F6B-A413-A77881910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2623"/>
                <a:ext cx="578" cy="36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68">
                <a:extLst>
                  <a:ext uri="{FF2B5EF4-FFF2-40B4-BE49-F238E27FC236}">
                    <a16:creationId xmlns:a16="http://schemas.microsoft.com/office/drawing/2014/main" id="{253166C7-436D-436E-BDCB-53C49DD11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90"/>
                <a:ext cx="843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69">
                <a:extLst>
                  <a:ext uri="{FF2B5EF4-FFF2-40B4-BE49-F238E27FC236}">
                    <a16:creationId xmlns:a16="http://schemas.microsoft.com/office/drawing/2014/main" id="{7B3288F3-A800-4DB8-9474-472BF518A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804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70">
                <a:extLst>
                  <a:ext uri="{FF2B5EF4-FFF2-40B4-BE49-F238E27FC236}">
                    <a16:creationId xmlns:a16="http://schemas.microsoft.com/office/drawing/2014/main" id="{DB4D0B3B-1742-492D-ADD4-39E2E7F85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018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71">
                <a:extLst>
                  <a:ext uri="{FF2B5EF4-FFF2-40B4-BE49-F238E27FC236}">
                    <a16:creationId xmlns:a16="http://schemas.microsoft.com/office/drawing/2014/main" id="{B8AAD397-F98C-46A1-B85F-1A7F40232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8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72">
                <a:extLst>
                  <a:ext uri="{FF2B5EF4-FFF2-40B4-BE49-F238E27FC236}">
                    <a16:creationId xmlns:a16="http://schemas.microsoft.com/office/drawing/2014/main" id="{9100DAF1-7EFC-40DE-A447-70571B351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3">
                <a:extLst>
                  <a:ext uri="{FF2B5EF4-FFF2-40B4-BE49-F238E27FC236}">
                    <a16:creationId xmlns:a16="http://schemas.microsoft.com/office/drawing/2014/main" id="{2050B1E6-5AAD-4E01-8342-7EC758656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231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74">
                <a:extLst>
                  <a:ext uri="{FF2B5EF4-FFF2-40B4-BE49-F238E27FC236}">
                    <a16:creationId xmlns:a16="http://schemas.microsoft.com/office/drawing/2014/main" id="{1F1479A3-B1E4-4229-8939-D4BD5ADCC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0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75">
                <a:extLst>
                  <a:ext uri="{FF2B5EF4-FFF2-40B4-BE49-F238E27FC236}">
                    <a16:creationId xmlns:a16="http://schemas.microsoft.com/office/drawing/2014/main" id="{5BC63D0B-4F94-4B1F-A756-78BFB2181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0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9" name="Text Box 76">
                <a:extLst>
                  <a:ext uri="{FF2B5EF4-FFF2-40B4-BE49-F238E27FC236}">
                    <a16:creationId xmlns:a16="http://schemas.microsoft.com/office/drawing/2014/main" id="{CEC7008D-3497-40AF-B156-7C25B4F713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8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0" name="Text Box 77">
                <a:extLst>
                  <a:ext uri="{FF2B5EF4-FFF2-40B4-BE49-F238E27FC236}">
                    <a16:creationId xmlns:a16="http://schemas.microsoft.com/office/drawing/2014/main" id="{5C57BF4F-F35D-4277-864C-03F2EAD56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80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1" name="Text Box 78">
                <a:extLst>
                  <a:ext uri="{FF2B5EF4-FFF2-40B4-BE49-F238E27FC236}">
                    <a16:creationId xmlns:a16="http://schemas.microsoft.com/office/drawing/2014/main" id="{CA2C02CB-F278-4805-9E96-099D460E2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8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2" name="Text Box 79">
                <a:extLst>
                  <a:ext uri="{FF2B5EF4-FFF2-40B4-BE49-F238E27FC236}">
                    <a16:creationId xmlns:a16="http://schemas.microsoft.com/office/drawing/2014/main" id="{67DD1224-8000-44C2-A4FA-245CE2F3E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9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3" name="Text Box 80">
                <a:extLst>
                  <a:ext uri="{FF2B5EF4-FFF2-40B4-BE49-F238E27FC236}">
                    <a16:creationId xmlns:a16="http://schemas.microsoft.com/office/drawing/2014/main" id="{AC4AE78F-442D-4497-BA81-8F27C835B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0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4" name="Text Box 81">
                <a:extLst>
                  <a:ext uri="{FF2B5EF4-FFF2-40B4-BE49-F238E27FC236}">
                    <a16:creationId xmlns:a16="http://schemas.microsoft.com/office/drawing/2014/main" id="{66CE9DBB-BD57-4B53-ADFA-732F289D0C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9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Text Box 82">
                <a:extLst>
                  <a:ext uri="{FF2B5EF4-FFF2-40B4-BE49-F238E27FC236}">
                    <a16:creationId xmlns:a16="http://schemas.microsoft.com/office/drawing/2014/main" id="{C70EBD30-4296-426D-B924-FD06A8F43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8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6" name="Text Box 83">
                <a:extLst>
                  <a:ext uri="{FF2B5EF4-FFF2-40B4-BE49-F238E27FC236}">
                    <a16:creationId xmlns:a16="http://schemas.microsoft.com/office/drawing/2014/main" id="{7422348A-0A9B-4CA1-90AF-9B80D8174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9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7" name="Text Box 84">
                <a:extLst>
                  <a:ext uri="{FF2B5EF4-FFF2-40B4-BE49-F238E27FC236}">
                    <a16:creationId xmlns:a16="http://schemas.microsoft.com/office/drawing/2014/main" id="{BB1B6EB6-12BA-4BAC-96BF-0400DF51F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058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1" name="Text Box 85">
              <a:extLst>
                <a:ext uri="{FF2B5EF4-FFF2-40B4-BE49-F238E27FC236}">
                  <a16:creationId xmlns:a16="http://schemas.microsoft.com/office/drawing/2014/main" id="{B6422750-BF8A-410B-8B5F-CF9C71BC8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" y="3354"/>
              <a:ext cx="2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  <p:grpSp>
          <p:nvGrpSpPr>
            <p:cNvPr id="72" name="Group 108">
              <a:extLst>
                <a:ext uri="{FF2B5EF4-FFF2-40B4-BE49-F238E27FC236}">
                  <a16:creationId xmlns:a16="http://schemas.microsoft.com/office/drawing/2014/main" id="{C762E123-9FE8-4C46-9837-FA4385497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2553"/>
              <a:ext cx="853" cy="918"/>
              <a:chOff x="2891" y="2553"/>
              <a:chExt cx="853" cy="918"/>
            </a:xfrm>
          </p:grpSpPr>
          <p:sp>
            <p:nvSpPr>
              <p:cNvPr id="74" name="Freeform 87">
                <a:extLst>
                  <a:ext uri="{FF2B5EF4-FFF2-40B4-BE49-F238E27FC236}">
                    <a16:creationId xmlns:a16="http://schemas.microsoft.com/office/drawing/2014/main" id="{BAFFBFD7-5112-48EB-A1F0-45288E8D5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3048"/>
                <a:ext cx="656" cy="423"/>
              </a:xfrm>
              <a:custGeom>
                <a:avLst/>
                <a:gdLst>
                  <a:gd name="T0" fmla="*/ 64 w 1347"/>
                  <a:gd name="T1" fmla="*/ 1 h 853"/>
                  <a:gd name="T2" fmla="*/ 30 w 1347"/>
                  <a:gd name="T3" fmla="*/ 1 h 853"/>
                  <a:gd name="T4" fmla="*/ 28 w 1347"/>
                  <a:gd name="T5" fmla="*/ 10 h 853"/>
                  <a:gd name="T6" fmla="*/ 28 w 1347"/>
                  <a:gd name="T7" fmla="*/ 26 h 853"/>
                  <a:gd name="T8" fmla="*/ 9 w 1347"/>
                  <a:gd name="T9" fmla="*/ 26 h 853"/>
                  <a:gd name="T10" fmla="*/ 1 w 1347"/>
                  <a:gd name="T11" fmla="*/ 28 h 853"/>
                  <a:gd name="T12" fmla="*/ 2 w 1347"/>
                  <a:gd name="T13" fmla="*/ 40 h 853"/>
                  <a:gd name="T14" fmla="*/ 8 w 1347"/>
                  <a:gd name="T15" fmla="*/ 50 h 853"/>
                  <a:gd name="T16" fmla="*/ 30 w 1347"/>
                  <a:gd name="T17" fmla="*/ 50 h 853"/>
                  <a:gd name="T18" fmla="*/ 48 w 1347"/>
                  <a:gd name="T19" fmla="*/ 49 h 853"/>
                  <a:gd name="T20" fmla="*/ 51 w 1347"/>
                  <a:gd name="T21" fmla="*/ 31 h 853"/>
                  <a:gd name="T22" fmla="*/ 50 w 1347"/>
                  <a:gd name="T23" fmla="*/ 24 h 853"/>
                  <a:gd name="T24" fmla="*/ 65 w 1347"/>
                  <a:gd name="T25" fmla="*/ 26 h 853"/>
                  <a:gd name="T26" fmla="*/ 74 w 1347"/>
                  <a:gd name="T27" fmla="*/ 21 h 853"/>
                  <a:gd name="T28" fmla="*/ 74 w 1347"/>
                  <a:gd name="T29" fmla="*/ 7 h 853"/>
                  <a:gd name="T30" fmla="*/ 64 w 1347"/>
                  <a:gd name="T31" fmla="*/ 1 h 8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47"/>
                  <a:gd name="T49" fmla="*/ 0 h 853"/>
                  <a:gd name="T50" fmla="*/ 1347 w 1347"/>
                  <a:gd name="T51" fmla="*/ 853 h 8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47" h="853">
                    <a:moveTo>
                      <a:pt x="1144" y="23"/>
                    </a:moveTo>
                    <a:cubicBezTo>
                      <a:pt x="1014" y="6"/>
                      <a:pt x="647" y="0"/>
                      <a:pt x="540" y="23"/>
                    </a:cubicBezTo>
                    <a:cubicBezTo>
                      <a:pt x="433" y="46"/>
                      <a:pt x="507" y="96"/>
                      <a:pt x="500" y="163"/>
                    </a:cubicBezTo>
                    <a:cubicBezTo>
                      <a:pt x="493" y="230"/>
                      <a:pt x="557" y="380"/>
                      <a:pt x="500" y="423"/>
                    </a:cubicBezTo>
                    <a:cubicBezTo>
                      <a:pt x="443" y="466"/>
                      <a:pt x="240" y="416"/>
                      <a:pt x="160" y="423"/>
                    </a:cubicBezTo>
                    <a:cubicBezTo>
                      <a:pt x="80" y="430"/>
                      <a:pt x="40" y="423"/>
                      <a:pt x="20" y="463"/>
                    </a:cubicBezTo>
                    <a:cubicBezTo>
                      <a:pt x="0" y="503"/>
                      <a:pt x="20" y="603"/>
                      <a:pt x="40" y="663"/>
                    </a:cubicBezTo>
                    <a:cubicBezTo>
                      <a:pt x="60" y="723"/>
                      <a:pt x="57" y="796"/>
                      <a:pt x="140" y="823"/>
                    </a:cubicBezTo>
                    <a:cubicBezTo>
                      <a:pt x="223" y="850"/>
                      <a:pt x="420" y="826"/>
                      <a:pt x="540" y="823"/>
                    </a:cubicBezTo>
                    <a:cubicBezTo>
                      <a:pt x="660" y="820"/>
                      <a:pt x="800" y="853"/>
                      <a:pt x="860" y="803"/>
                    </a:cubicBezTo>
                    <a:cubicBezTo>
                      <a:pt x="920" y="753"/>
                      <a:pt x="897" y="590"/>
                      <a:pt x="900" y="523"/>
                    </a:cubicBezTo>
                    <a:cubicBezTo>
                      <a:pt x="903" y="456"/>
                      <a:pt x="837" y="420"/>
                      <a:pt x="880" y="403"/>
                    </a:cubicBezTo>
                    <a:cubicBezTo>
                      <a:pt x="923" y="386"/>
                      <a:pt x="1087" y="433"/>
                      <a:pt x="1160" y="423"/>
                    </a:cubicBezTo>
                    <a:cubicBezTo>
                      <a:pt x="1233" y="413"/>
                      <a:pt x="1293" y="393"/>
                      <a:pt x="1320" y="343"/>
                    </a:cubicBezTo>
                    <a:cubicBezTo>
                      <a:pt x="1347" y="293"/>
                      <a:pt x="1340" y="176"/>
                      <a:pt x="1320" y="123"/>
                    </a:cubicBezTo>
                    <a:cubicBezTo>
                      <a:pt x="1300" y="70"/>
                      <a:pt x="1274" y="40"/>
                      <a:pt x="1144" y="23"/>
                    </a:cubicBez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AutoShape 88">
                <a:extLst>
                  <a:ext uri="{FF2B5EF4-FFF2-40B4-BE49-F238E27FC236}">
                    <a16:creationId xmlns:a16="http://schemas.microsoft.com/office/drawing/2014/main" id="{EDAC2EC2-FA19-442F-AFC3-C4A2978E0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631">
                <a:off x="2841" y="2738"/>
                <a:ext cx="517" cy="14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89">
                <a:extLst>
                  <a:ext uri="{FF2B5EF4-FFF2-40B4-BE49-F238E27FC236}">
                    <a16:creationId xmlns:a16="http://schemas.microsoft.com/office/drawing/2014/main" id="{84F22CCB-E770-4FBF-AEFD-6C797372A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2596"/>
                <a:ext cx="842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90">
                <a:extLst>
                  <a:ext uri="{FF2B5EF4-FFF2-40B4-BE49-F238E27FC236}">
                    <a16:creationId xmlns:a16="http://schemas.microsoft.com/office/drawing/2014/main" id="{97DBF00A-5021-400A-B6C2-2A0EC0B76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1" y="2810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91">
                <a:extLst>
                  <a:ext uri="{FF2B5EF4-FFF2-40B4-BE49-F238E27FC236}">
                    <a16:creationId xmlns:a16="http://schemas.microsoft.com/office/drawing/2014/main" id="{ACF99285-3722-45CD-8A0E-C28763354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1" y="3024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2">
                <a:extLst>
                  <a:ext uri="{FF2B5EF4-FFF2-40B4-BE49-F238E27FC236}">
                    <a16:creationId xmlns:a16="http://schemas.microsoft.com/office/drawing/2014/main" id="{ADE51084-14EB-4284-ACE3-0C44C9A9C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2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3">
                <a:extLst>
                  <a:ext uri="{FF2B5EF4-FFF2-40B4-BE49-F238E27FC236}">
                    <a16:creationId xmlns:a16="http://schemas.microsoft.com/office/drawing/2014/main" id="{9EC412F3-47EA-48FB-8A88-B1578FDA1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4">
                <a:extLst>
                  <a:ext uri="{FF2B5EF4-FFF2-40B4-BE49-F238E27FC236}">
                    <a16:creationId xmlns:a16="http://schemas.microsoft.com/office/drawing/2014/main" id="{1F59D264-1942-4ABA-8CFE-168D5911B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1" y="3237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5">
                <a:extLst>
                  <a:ext uri="{FF2B5EF4-FFF2-40B4-BE49-F238E27FC236}">
                    <a16:creationId xmlns:a16="http://schemas.microsoft.com/office/drawing/2014/main" id="{B960E93A-7C40-4E4F-B461-4D51C3055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96">
                <a:extLst>
                  <a:ext uri="{FF2B5EF4-FFF2-40B4-BE49-F238E27FC236}">
                    <a16:creationId xmlns:a16="http://schemas.microsoft.com/office/drawing/2014/main" id="{3E4E9ED6-E10F-49AE-80F2-011DFCCD1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0" y="3064"/>
                <a:ext cx="21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4" name="Text Box 97">
                <a:extLst>
                  <a:ext uri="{FF2B5EF4-FFF2-40B4-BE49-F238E27FC236}">
                    <a16:creationId xmlns:a16="http://schemas.microsoft.com/office/drawing/2014/main" id="{4691140C-FCCB-4087-B64B-327123D73A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2" y="3286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5" name="Text Box 98">
                <a:extLst>
                  <a:ext uri="{FF2B5EF4-FFF2-40B4-BE49-F238E27FC236}">
                    <a16:creationId xmlns:a16="http://schemas.microsoft.com/office/drawing/2014/main" id="{F2161007-7F88-4537-AA84-965E71B0B9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8" y="2658"/>
                <a:ext cx="21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99">
                <a:extLst>
                  <a:ext uri="{FF2B5EF4-FFF2-40B4-BE49-F238E27FC236}">
                    <a16:creationId xmlns:a16="http://schemas.microsoft.com/office/drawing/2014/main" id="{8DBC74F2-620E-4FDE-B737-B6387825B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3" y="3286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7" name="Text Box 100">
                <a:extLst>
                  <a:ext uri="{FF2B5EF4-FFF2-40B4-BE49-F238E27FC236}">
                    <a16:creationId xmlns:a16="http://schemas.microsoft.com/office/drawing/2014/main" id="{E7405C72-B106-4DF1-A9FD-7CC7DBB8E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3" y="3064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8" name="Text Box 101">
                <a:extLst>
                  <a:ext uri="{FF2B5EF4-FFF2-40B4-BE49-F238E27FC236}">
                    <a16:creationId xmlns:a16="http://schemas.microsoft.com/office/drawing/2014/main" id="{64B84600-0D1A-4D3C-AA01-3D33828578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3" y="284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3" name="Text Box 102">
              <a:extLst>
                <a:ext uri="{FF2B5EF4-FFF2-40B4-BE49-F238E27FC236}">
                  <a16:creationId xmlns:a16="http://schemas.microsoft.com/office/drawing/2014/main" id="{35040FEE-7B23-461F-AEFD-12C01FB6C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360"/>
              <a:ext cx="25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273BED-B1AF-4549-82D6-F283FEFC3A47}"/>
              </a:ext>
            </a:extLst>
          </p:cNvPr>
          <p:cNvSpPr txBox="1"/>
          <p:nvPr/>
        </p:nvSpPr>
        <p:spPr>
          <a:xfrm>
            <a:off x="7773358" y="3332824"/>
            <a:ext cx="358043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For illustration purpose here, unfilled cells are 0s. In practice, you need to fill in </a:t>
            </a:r>
            <a:r>
              <a:rPr lang="en-US" sz="2400" dirty="0">
                <a:solidFill>
                  <a:srgbClr val="C00000"/>
                </a:solidFill>
              </a:rPr>
              <a:t>all cells </a:t>
            </a:r>
            <a:r>
              <a:rPr lang="en-US" sz="2400" dirty="0"/>
              <a:t>with either 0 or 1 (or don’t care – we will cover that later.)</a:t>
            </a:r>
            <a:endParaRPr lang="en-SG" sz="2400" dirty="0"/>
          </a:p>
        </p:txBody>
      </p:sp>
      <p:sp>
        <p:nvSpPr>
          <p:cNvPr id="110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33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1019198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K-maps: Prime Implicants (PIs) and Essential PIs (EPIs)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B81C3-32A6-43C8-93B7-C2CE6890C9AE}"/>
              </a:ext>
            </a:extLst>
          </p:cNvPr>
          <p:cNvSpPr txBox="1"/>
          <p:nvPr/>
        </p:nvSpPr>
        <p:spPr>
          <a:xfrm>
            <a:off x="616493" y="1542359"/>
            <a:ext cx="94546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 fontAlgn="auto">
              <a:spcAft>
                <a:spcPts val="1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get the </a:t>
            </a:r>
            <a:r>
              <a:rPr lang="en-US" sz="2800" dirty="0">
                <a:solidFill>
                  <a:srgbClr val="C00000"/>
                </a:solidFill>
              </a:rPr>
              <a:t>simplest SOP expression </a:t>
            </a:r>
            <a:r>
              <a:rPr lang="en-US" sz="2800" dirty="0"/>
              <a:t>from a K-map, you need to obtain:</a:t>
            </a:r>
          </a:p>
          <a:p>
            <a:pPr marL="630238" lvl="1" indent="-268288" fontAlgn="auto">
              <a:spcAft>
                <a:spcPts val="1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Minimum number of literals per product term </a:t>
            </a:r>
            <a:br>
              <a:rPr lang="en-US" sz="2800" dirty="0"/>
            </a:br>
            <a:r>
              <a:rPr lang="en-US" sz="2800" dirty="0"/>
              <a:t>(i.e. the </a:t>
            </a:r>
            <a:r>
              <a:rPr lang="en-US" sz="2800" dirty="0">
                <a:solidFill>
                  <a:srgbClr val="C00000"/>
                </a:solidFill>
              </a:rPr>
              <a:t>shortest product terms</a:t>
            </a:r>
            <a:r>
              <a:rPr lang="en-US" sz="2800" dirty="0"/>
              <a:t>); and</a:t>
            </a:r>
          </a:p>
          <a:p>
            <a:pPr marL="630238" lvl="1" indent="-268288" fontAlgn="auto">
              <a:spcAft>
                <a:spcPts val="1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Minimum number of product terms.</a:t>
            </a:r>
            <a:endParaRPr lang="en-US" sz="2000" dirty="0"/>
          </a:p>
        </p:txBody>
      </p:sp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F5AE99C8-8461-4D55-AEA3-F857F79FAF12}"/>
              </a:ext>
            </a:extLst>
          </p:cNvPr>
          <p:cNvSpPr/>
          <p:nvPr/>
        </p:nvSpPr>
        <p:spPr>
          <a:xfrm>
            <a:off x="8202386" y="2874001"/>
            <a:ext cx="3022600" cy="1276059"/>
          </a:xfrm>
          <a:prstGeom prst="borderCallout2">
            <a:avLst>
              <a:gd name="adj1" fmla="val 86428"/>
              <a:gd name="adj2" fmla="val -292"/>
              <a:gd name="adj3" fmla="val 88418"/>
              <a:gd name="adj4" fmla="val -9524"/>
              <a:gd name="adj5" fmla="val 48732"/>
              <a:gd name="adj6" fmla="val -8169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By finding </a:t>
            </a:r>
            <a:r>
              <a:rPr lang="en-US" sz="2400" dirty="0">
                <a:solidFill>
                  <a:srgbClr val="C00000"/>
                </a:solidFill>
              </a:rPr>
              <a:t>all</a:t>
            </a:r>
            <a:r>
              <a:rPr lang="en-US" sz="2400" dirty="0">
                <a:solidFill>
                  <a:schemeClr val="tx1"/>
                </a:solidFill>
              </a:rPr>
              <a:t> the biggest groupings (PIs) on the K-maps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5F9141D-5940-4B09-98E8-166A41E8521D}"/>
              </a:ext>
            </a:extLst>
          </p:cNvPr>
          <p:cNvSpPr/>
          <p:nvPr/>
        </p:nvSpPr>
        <p:spPr>
          <a:xfrm>
            <a:off x="7617144" y="804400"/>
            <a:ext cx="4320084" cy="684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F </a:t>
            </a:r>
            <a:r>
              <a:rPr lang="en-US" dirty="0">
                <a:sym typeface="Symbol" panose="05050102010706020507" pitchFamily="18" charset="2"/>
              </a:rPr>
              <a:t>= A’B’C + A’BC’ + A’BC + AB’C + ABC</a:t>
            </a:r>
          </a:p>
          <a:p>
            <a:pPr>
              <a:spcAft>
                <a:spcPts val="300"/>
              </a:spcAft>
              <a:tabLst>
                <a:tab pos="180975" algn="l"/>
              </a:tabLst>
            </a:pPr>
            <a:r>
              <a:rPr lang="en-US" dirty="0">
                <a:sym typeface="Symbol" panose="05050102010706020507" pitchFamily="18" charset="2"/>
              </a:rPr>
              <a:t>	= C + A’B</a:t>
            </a:r>
          </a:p>
        </p:txBody>
      </p:sp>
      <p:sp>
        <p:nvSpPr>
          <p:cNvPr id="109" name="Callout: Bent Line 108">
            <a:extLst>
              <a:ext uri="{FF2B5EF4-FFF2-40B4-BE49-F238E27FC236}">
                <a16:creationId xmlns:a16="http://schemas.microsoft.com/office/drawing/2014/main" id="{DCF7B8E1-C3B2-4E78-98EB-F3E1C239CCA0}"/>
              </a:ext>
            </a:extLst>
          </p:cNvPr>
          <p:cNvSpPr/>
          <p:nvPr/>
        </p:nvSpPr>
        <p:spPr>
          <a:xfrm>
            <a:off x="6119586" y="4315276"/>
            <a:ext cx="2033814" cy="749755"/>
          </a:xfrm>
          <a:prstGeom prst="borderCallout2">
            <a:avLst>
              <a:gd name="adj1" fmla="val 18750"/>
              <a:gd name="adj2" fmla="val -1553"/>
              <a:gd name="adj3" fmla="val 18750"/>
              <a:gd name="adj4" fmla="val -16667"/>
              <a:gd name="adj5" fmla="val -31396"/>
              <a:gd name="adj6" fmla="val -7669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By removing redundant PIs.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9BF22-294F-48EC-9165-5CAC7C4B9552}"/>
              </a:ext>
            </a:extLst>
          </p:cNvPr>
          <p:cNvSpPr txBox="1"/>
          <p:nvPr/>
        </p:nvSpPr>
        <p:spPr>
          <a:xfrm>
            <a:off x="512714" y="4623143"/>
            <a:ext cx="5376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However, it might be hard to find the redundant PIs. Instead we identify the </a:t>
            </a:r>
            <a:r>
              <a:rPr lang="en-US" sz="2800" dirty="0">
                <a:solidFill>
                  <a:srgbClr val="C00000"/>
                </a:solidFill>
              </a:rPr>
              <a:t>EPIs</a:t>
            </a:r>
            <a:r>
              <a:rPr lang="en-US" sz="2800" dirty="0"/>
              <a:t> among the PIs.</a:t>
            </a:r>
            <a:endParaRPr lang="en-SG" sz="2800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34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585164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  <p:bldP spid="2" grpId="0" animBg="1"/>
      <p:bldP spid="109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7889B-784B-497A-B7E9-6C8D9403EAC9}"/>
              </a:ext>
            </a:extLst>
          </p:cNvPr>
          <p:cNvSpPr txBox="1"/>
          <p:nvPr/>
        </p:nvSpPr>
        <p:spPr>
          <a:xfrm>
            <a:off x="646003" y="1243596"/>
            <a:ext cx="19466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Implicants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F3E333-EB72-4CAF-8252-3C879C2044CA}"/>
              </a:ext>
            </a:extLst>
          </p:cNvPr>
          <p:cNvSpPr txBox="1"/>
          <p:nvPr/>
        </p:nvSpPr>
        <p:spPr>
          <a:xfrm>
            <a:off x="646004" y="3822393"/>
            <a:ext cx="27432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Prime Implicants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F3E9771-AD94-476B-8FA9-188FA17C865E}"/>
              </a:ext>
            </a:extLst>
          </p:cNvPr>
          <p:cNvSpPr txBox="1">
            <a:spLocks noChangeArrowheads="1"/>
          </p:cNvSpPr>
          <p:nvPr/>
        </p:nvSpPr>
        <p:spPr>
          <a:xfrm>
            <a:off x="827248" y="1805982"/>
            <a:ext cx="6352362" cy="91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A product term that could be used to cover some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the function.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E31211-CEE7-44C5-8656-23603CD652F1}"/>
              </a:ext>
            </a:extLst>
          </p:cNvPr>
          <p:cNvGrpSpPr/>
          <p:nvPr/>
        </p:nvGrpSpPr>
        <p:grpSpPr>
          <a:xfrm>
            <a:off x="7775535" y="1497478"/>
            <a:ext cx="2980944" cy="2223842"/>
            <a:chOff x="7908563" y="1882509"/>
            <a:chExt cx="3095214" cy="22238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5E7F90-C8DE-4252-83C6-F50A69A57148}"/>
                </a:ext>
              </a:extLst>
            </p:cNvPr>
            <p:cNvGrpSpPr/>
            <p:nvPr/>
          </p:nvGrpSpPr>
          <p:grpSpPr>
            <a:xfrm>
              <a:off x="8523842" y="2546532"/>
              <a:ext cx="2479935" cy="910715"/>
              <a:chOff x="8721465" y="2022165"/>
              <a:chExt cx="2632335" cy="91071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92F96C-C60E-4225-BB45-3E6DF2709B46}"/>
                  </a:ext>
                </a:extLst>
              </p:cNvPr>
              <p:cNvSpPr txBox="1"/>
              <p:nvPr/>
            </p:nvSpPr>
            <p:spPr>
              <a:xfrm>
                <a:off x="8721465" y="2022165"/>
                <a:ext cx="656209" cy="4616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6600"/>
                    </a:solidFill>
                  </a:rPr>
                  <a:t>0</a:t>
                </a:r>
                <a:endParaRPr lang="en-SG" sz="24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6EE2F3-9E87-47D5-9540-10ED88306A25}"/>
                  </a:ext>
                </a:extLst>
              </p:cNvPr>
              <p:cNvSpPr txBox="1"/>
              <p:nvPr/>
            </p:nvSpPr>
            <p:spPr>
              <a:xfrm>
                <a:off x="9383155" y="2022165"/>
                <a:ext cx="656209" cy="4616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3695F8-79D9-4E12-AFD6-585BF6971668}"/>
                  </a:ext>
                </a:extLst>
              </p:cNvPr>
              <p:cNvSpPr txBox="1"/>
              <p:nvPr/>
            </p:nvSpPr>
            <p:spPr>
              <a:xfrm>
                <a:off x="8721465" y="2471214"/>
                <a:ext cx="656209" cy="4616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6600"/>
                    </a:solidFill>
                  </a:rPr>
                  <a:t>0</a:t>
                </a:r>
                <a:endParaRPr lang="en-SG" sz="24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CE233A-3FEA-48A4-B9F3-CD29CAABE8FB}"/>
                  </a:ext>
                </a:extLst>
              </p:cNvPr>
              <p:cNvSpPr txBox="1"/>
              <p:nvPr/>
            </p:nvSpPr>
            <p:spPr>
              <a:xfrm>
                <a:off x="9383155" y="2471214"/>
                <a:ext cx="656209" cy="4616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AF5B85-509D-4515-B2D4-6DC7050BA180}"/>
                  </a:ext>
                </a:extLst>
              </p:cNvPr>
              <p:cNvSpPr txBox="1"/>
              <p:nvPr/>
            </p:nvSpPr>
            <p:spPr>
              <a:xfrm>
                <a:off x="10035900" y="2022165"/>
                <a:ext cx="656209" cy="4616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E732D9-EB35-4C02-9244-BF1E1CC098C3}"/>
                  </a:ext>
                </a:extLst>
              </p:cNvPr>
              <p:cNvSpPr txBox="1"/>
              <p:nvPr/>
            </p:nvSpPr>
            <p:spPr>
              <a:xfrm>
                <a:off x="10697591" y="2022165"/>
                <a:ext cx="656209" cy="4616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A555E9-492F-49F8-AE53-BFDB4A45F3B7}"/>
                  </a:ext>
                </a:extLst>
              </p:cNvPr>
              <p:cNvSpPr txBox="1"/>
              <p:nvPr/>
            </p:nvSpPr>
            <p:spPr>
              <a:xfrm>
                <a:off x="10035900" y="2471214"/>
                <a:ext cx="656209" cy="4616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70211C-A767-4C95-9E77-62A111C9018E}"/>
                  </a:ext>
                </a:extLst>
              </p:cNvPr>
              <p:cNvSpPr txBox="1"/>
              <p:nvPr/>
            </p:nvSpPr>
            <p:spPr>
              <a:xfrm>
                <a:off x="10697591" y="2471214"/>
                <a:ext cx="656209" cy="4616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6600"/>
                    </a:solidFill>
                  </a:rPr>
                  <a:t>0</a:t>
                </a:r>
                <a:endParaRPr lang="en-SG" sz="2400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32235A-E365-4D3B-A921-BC44CFAA95F3}"/>
                </a:ext>
              </a:extLst>
            </p:cNvPr>
            <p:cNvGrpSpPr/>
            <p:nvPr/>
          </p:nvGrpSpPr>
          <p:grpSpPr>
            <a:xfrm>
              <a:off x="7908563" y="2975681"/>
              <a:ext cx="568722" cy="481565"/>
              <a:chOff x="7908563" y="2975681"/>
              <a:chExt cx="568722" cy="481565"/>
            </a:xfrm>
          </p:grpSpPr>
          <p:sp>
            <p:nvSpPr>
              <p:cNvPr id="17" name="Text Box 150">
                <a:extLst>
                  <a:ext uri="{FF2B5EF4-FFF2-40B4-BE49-F238E27FC236}">
                    <a16:creationId xmlns:a16="http://schemas.microsoft.com/office/drawing/2014/main" id="{B7BC52B1-2F79-4FA0-BFAA-830DC26F0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8563" y="2991468"/>
                <a:ext cx="489673" cy="40011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2000" dirty="0"/>
                  <a:t>A</a:t>
                </a:r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06D193A4-038F-418E-8AE3-3089C4849E5F}"/>
                  </a:ext>
                </a:extLst>
              </p:cNvPr>
              <p:cNvSpPr/>
              <p:nvPr/>
            </p:nvSpPr>
            <p:spPr>
              <a:xfrm>
                <a:off x="8335461" y="2975681"/>
                <a:ext cx="141824" cy="481565"/>
              </a:xfrm>
              <a:prstGeom prst="leftBrace">
                <a:avLst>
                  <a:gd name="adj1" fmla="val 85281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338E7B-F5E4-4929-9666-AF324128BC2A}"/>
                </a:ext>
              </a:extLst>
            </p:cNvPr>
            <p:cNvGrpSpPr/>
            <p:nvPr/>
          </p:nvGrpSpPr>
          <p:grpSpPr>
            <a:xfrm>
              <a:off x="9877522" y="1882509"/>
              <a:ext cx="1126255" cy="618483"/>
              <a:chOff x="9877521" y="1919960"/>
              <a:chExt cx="1126255" cy="618483"/>
            </a:xfrm>
          </p:grpSpPr>
          <p:sp>
            <p:nvSpPr>
              <p:cNvPr id="18" name="Text Box 129">
                <a:extLst>
                  <a:ext uri="{FF2B5EF4-FFF2-40B4-BE49-F238E27FC236}">
                    <a16:creationId xmlns:a16="http://schemas.microsoft.com/office/drawing/2014/main" id="{3B4B2D77-44F8-4A49-ABE7-2E6EE2739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9212" y="1919960"/>
                <a:ext cx="502873" cy="40011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2000" dirty="0"/>
                  <a:t>B</a:t>
                </a: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F57C377F-EE15-4599-B18B-C15AF950A661}"/>
                  </a:ext>
                </a:extLst>
              </p:cNvPr>
              <p:cNvSpPr/>
              <p:nvPr/>
            </p:nvSpPr>
            <p:spPr>
              <a:xfrm rot="5400000">
                <a:off x="10345652" y="1880319"/>
                <a:ext cx="189993" cy="1126255"/>
              </a:xfrm>
              <a:prstGeom prst="leftBrace">
                <a:avLst>
                  <a:gd name="adj1" fmla="val 62196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9D34C-5358-4032-87F5-83323C6B3764}"/>
                </a:ext>
              </a:extLst>
            </p:cNvPr>
            <p:cNvGrpSpPr/>
            <p:nvPr/>
          </p:nvGrpSpPr>
          <p:grpSpPr>
            <a:xfrm>
              <a:off x="9234462" y="3536025"/>
              <a:ext cx="1145932" cy="570326"/>
              <a:chOff x="9234462" y="3536025"/>
              <a:chExt cx="1145932" cy="570326"/>
            </a:xfrm>
          </p:grpSpPr>
          <p:sp>
            <p:nvSpPr>
              <p:cNvPr id="19" name="Text Box 129">
                <a:extLst>
                  <a:ext uri="{FF2B5EF4-FFF2-40B4-BE49-F238E27FC236}">
                    <a16:creationId xmlns:a16="http://schemas.microsoft.com/office/drawing/2014/main" id="{2FF52FBC-4AC0-4BC6-B468-8D6F355BF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67943" y="3706241"/>
                <a:ext cx="478971" cy="40011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2000" dirty="0"/>
                  <a:t>C</a:t>
                </a: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A3D96407-6D3E-4864-866A-FAA0C2446FA7}"/>
                  </a:ext>
                </a:extLst>
              </p:cNvPr>
              <p:cNvSpPr/>
              <p:nvPr/>
            </p:nvSpPr>
            <p:spPr>
              <a:xfrm rot="16200000" flipV="1">
                <a:off x="9712431" y="3058056"/>
                <a:ext cx="189994" cy="1145932"/>
              </a:xfrm>
              <a:prstGeom prst="leftBrace">
                <a:avLst>
                  <a:gd name="adj1" fmla="val 62196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FDA3F68-20F3-4A98-83E7-2BC9649E79CE}"/>
              </a:ext>
            </a:extLst>
          </p:cNvPr>
          <p:cNvSpPr/>
          <p:nvPr/>
        </p:nvSpPr>
        <p:spPr>
          <a:xfrm>
            <a:off x="6047624" y="1015783"/>
            <a:ext cx="59563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/>
              <a:t>F(A,B,C) </a:t>
            </a:r>
            <a:r>
              <a:rPr lang="en-US" sz="2000" dirty="0">
                <a:sym typeface="Symbol" panose="05050102010706020507" pitchFamily="18" charset="2"/>
              </a:rPr>
              <a:t>= A’B’C + A’BC’ + A’BC + AB’C + ABC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E3DA361-EEBB-40B6-AA98-0B15E6FDC2D0}"/>
              </a:ext>
            </a:extLst>
          </p:cNvPr>
          <p:cNvSpPr txBox="1">
            <a:spLocks noChangeArrowheads="1"/>
          </p:cNvSpPr>
          <p:nvPr/>
        </p:nvSpPr>
        <p:spPr>
          <a:xfrm>
            <a:off x="825322" y="2672505"/>
            <a:ext cx="7074077" cy="91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Implicants on this K-map: A’B’C, A’BC’, A’BC, AB’C, ABC, A’C, A’B, AC, B’C, BC, and C.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719A0982-40B8-4D33-B1CD-7152D51F229D}"/>
              </a:ext>
            </a:extLst>
          </p:cNvPr>
          <p:cNvSpPr txBox="1">
            <a:spLocks noChangeArrowheads="1"/>
          </p:cNvSpPr>
          <p:nvPr/>
        </p:nvSpPr>
        <p:spPr>
          <a:xfrm>
            <a:off x="825322" y="4458156"/>
            <a:ext cx="6045378" cy="919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A product term obtained by combining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largest number of 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neighbouring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9937D82D-1311-4C75-811E-192DB41BFEBF}"/>
              </a:ext>
            </a:extLst>
          </p:cNvPr>
          <p:cNvSpPr txBox="1">
            <a:spLocks noChangeArrowheads="1"/>
          </p:cNvSpPr>
          <p:nvPr/>
        </p:nvSpPr>
        <p:spPr>
          <a:xfrm>
            <a:off x="823397" y="5324679"/>
            <a:ext cx="435820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PIs on this K-map: C and A’B.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E0C4FA77-EA31-459E-821E-3F0F5AECA8C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5847899"/>
            <a:ext cx="435820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Always look for PIs on a K-map.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4B96194-CFEF-4F61-958A-709BD6268828}"/>
              </a:ext>
            </a:extLst>
          </p:cNvPr>
          <p:cNvSpPr/>
          <p:nvPr/>
        </p:nvSpPr>
        <p:spPr>
          <a:xfrm>
            <a:off x="9038053" y="2194740"/>
            <a:ext cx="1033973" cy="8118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7F39CF1-3C30-429F-AAED-D394112307B7}"/>
              </a:ext>
            </a:extLst>
          </p:cNvPr>
          <p:cNvSpPr/>
          <p:nvPr/>
        </p:nvSpPr>
        <p:spPr>
          <a:xfrm>
            <a:off x="9682719" y="2240987"/>
            <a:ext cx="1033973" cy="400110"/>
          </a:xfrm>
          <a:prstGeom prst="round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5">
            <a:extLst>
              <a:ext uri="{FF2B5EF4-FFF2-40B4-BE49-F238E27FC236}">
                <a16:creationId xmlns:a16="http://schemas.microsoft.com/office/drawing/2014/main" id="{659E4C0B-1C94-45BD-AB4D-82B1AD4B4882}"/>
              </a:ext>
            </a:extLst>
          </p:cNvPr>
          <p:cNvGrpSpPr>
            <a:grpSpLocks/>
          </p:cNvGrpSpPr>
          <p:nvPr/>
        </p:nvGrpSpPr>
        <p:grpSpPr bwMode="auto">
          <a:xfrm>
            <a:off x="7331461" y="4156779"/>
            <a:ext cx="2073275" cy="1447800"/>
            <a:chOff x="1632" y="2496"/>
            <a:chExt cx="1306" cy="912"/>
          </a:xfrm>
        </p:grpSpPr>
        <p:sp>
          <p:nvSpPr>
            <p:cNvPr id="62" name="AutoShape 6">
              <a:extLst>
                <a:ext uri="{FF2B5EF4-FFF2-40B4-BE49-F238E27FC236}">
                  <a16:creationId xmlns:a16="http://schemas.microsoft.com/office/drawing/2014/main" id="{BE353DC5-3A69-4CF1-ABD9-368844E6C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533"/>
              <a:ext cx="381" cy="39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7">
              <a:extLst>
                <a:ext uri="{FF2B5EF4-FFF2-40B4-BE49-F238E27FC236}">
                  <a16:creationId xmlns:a16="http://schemas.microsoft.com/office/drawing/2014/main" id="{66B736F2-584F-4FDA-BA7E-25708E036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530"/>
              <a:ext cx="161" cy="39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44B11C50-238D-4E76-BA91-E56E49EA1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96"/>
              <a:ext cx="888" cy="9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2B20C791-8357-4E04-9D8D-E87CA9971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24"/>
              <a:ext cx="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5643F0B2-59FC-4652-BF04-46D3C0D4A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51"/>
              <a:ext cx="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46F1754F-2167-41E6-A719-7C8C0A60E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2496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54B95B55-5938-4AFD-9694-1BB044DB8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2496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F451912E-8306-4C59-9AC1-FDC09050B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79"/>
              <a:ext cx="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4">
              <a:extLst>
                <a:ext uri="{FF2B5EF4-FFF2-40B4-BE49-F238E27FC236}">
                  <a16:creationId xmlns:a16="http://schemas.microsoft.com/office/drawing/2014/main" id="{5868BFC2-FCB1-4E9E-920E-402604513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2496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8A627651-E4C4-4421-BF05-D2F9EFFDD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2496"/>
              <a:ext cx="22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F213D258-2137-40A7-993E-0B7D301A6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496"/>
              <a:ext cx="22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174519F8-BDE1-455F-A9F3-684003E71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2496"/>
              <a:ext cx="2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74" name="Text Box 18">
              <a:extLst>
                <a:ext uri="{FF2B5EF4-FFF2-40B4-BE49-F238E27FC236}">
                  <a16:creationId xmlns:a16="http://schemas.microsoft.com/office/drawing/2014/main" id="{E95D02E3-C113-45BF-873C-8D0F019BB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2724"/>
              <a:ext cx="22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75" name="Text Box 19">
              <a:extLst>
                <a:ext uri="{FF2B5EF4-FFF2-40B4-BE49-F238E27FC236}">
                  <a16:creationId xmlns:a16="http://schemas.microsoft.com/office/drawing/2014/main" id="{0FD66120-6B6A-4E61-AB45-87F226F6F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2724"/>
              <a:ext cx="2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76" name="Text Box 20">
              <a:extLst>
                <a:ext uri="{FF2B5EF4-FFF2-40B4-BE49-F238E27FC236}">
                  <a16:creationId xmlns:a16="http://schemas.microsoft.com/office/drawing/2014/main" id="{2A03774A-2D22-4712-942F-2EB7E52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699"/>
              <a:ext cx="22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5B8C9573-0CC3-4327-8B3E-79246D57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" y="2707"/>
              <a:ext cx="445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3600">
                  <a:latin typeface="Wingdings 2" pitchFamily="18" charset="2"/>
                </a:rPr>
                <a:t>O</a:t>
              </a:r>
            </a:p>
          </p:txBody>
        </p:sp>
      </p:grpSp>
      <p:grpSp>
        <p:nvGrpSpPr>
          <p:cNvPr id="45" name="Group 22">
            <a:extLst>
              <a:ext uri="{FF2B5EF4-FFF2-40B4-BE49-F238E27FC236}">
                <a16:creationId xmlns:a16="http://schemas.microsoft.com/office/drawing/2014/main" id="{0E335CC7-7A7F-4D25-84AB-773E90284437}"/>
              </a:ext>
            </a:extLst>
          </p:cNvPr>
          <p:cNvGrpSpPr>
            <a:grpSpLocks/>
          </p:cNvGrpSpPr>
          <p:nvPr/>
        </p:nvGrpSpPr>
        <p:grpSpPr bwMode="auto">
          <a:xfrm>
            <a:off x="9714299" y="4156779"/>
            <a:ext cx="1974850" cy="1447800"/>
            <a:chOff x="3408" y="2496"/>
            <a:chExt cx="1244" cy="912"/>
          </a:xfrm>
        </p:grpSpPr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C004AAB7-7839-4D72-BADE-C9401BC0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888" cy="9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4">
              <a:extLst>
                <a:ext uri="{FF2B5EF4-FFF2-40B4-BE49-F238E27FC236}">
                  <a16:creationId xmlns:a16="http://schemas.microsoft.com/office/drawing/2014/main" id="{9AE2E17A-D5F5-4B84-8D6E-F02DACD94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24"/>
              <a:ext cx="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5">
              <a:extLst>
                <a:ext uri="{FF2B5EF4-FFF2-40B4-BE49-F238E27FC236}">
                  <a16:creationId xmlns:a16="http://schemas.microsoft.com/office/drawing/2014/main" id="{83F0741F-B22F-4D33-B4D2-C173E2A55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51"/>
              <a:ext cx="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0DD4B593-C435-4CCD-A7CB-233BFDF78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" y="2496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7">
              <a:extLst>
                <a:ext uri="{FF2B5EF4-FFF2-40B4-BE49-F238E27FC236}">
                  <a16:creationId xmlns:a16="http://schemas.microsoft.com/office/drawing/2014/main" id="{3855E626-74A6-4053-8BEB-88B2501B3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2496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8">
              <a:extLst>
                <a:ext uri="{FF2B5EF4-FFF2-40B4-BE49-F238E27FC236}">
                  <a16:creationId xmlns:a16="http://schemas.microsoft.com/office/drawing/2014/main" id="{1CA13A78-B342-4F18-96DB-7F53A54BA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179"/>
              <a:ext cx="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9">
              <a:extLst>
                <a:ext uri="{FF2B5EF4-FFF2-40B4-BE49-F238E27FC236}">
                  <a16:creationId xmlns:a16="http://schemas.microsoft.com/office/drawing/2014/main" id="{00324CD6-FA6A-4FAB-A64B-1753D647B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2496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30">
              <a:extLst>
                <a:ext uri="{FF2B5EF4-FFF2-40B4-BE49-F238E27FC236}">
                  <a16:creationId xmlns:a16="http://schemas.microsoft.com/office/drawing/2014/main" id="{CFE6E518-4A40-4080-B402-6B26C3A20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4" y="2496"/>
              <a:ext cx="22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54" name="Text Box 31">
              <a:extLst>
                <a:ext uri="{FF2B5EF4-FFF2-40B4-BE49-F238E27FC236}">
                  <a16:creationId xmlns:a16="http://schemas.microsoft.com/office/drawing/2014/main" id="{EA314518-E035-4C00-BBFA-BE5E93894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" y="2496"/>
              <a:ext cx="2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32">
              <a:extLst>
                <a:ext uri="{FF2B5EF4-FFF2-40B4-BE49-F238E27FC236}">
                  <a16:creationId xmlns:a16="http://schemas.microsoft.com/office/drawing/2014/main" id="{CBF6B6DE-89A4-4CF6-B9F2-3FF710C77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" y="2496"/>
              <a:ext cx="221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56" name="Text Box 33">
              <a:extLst>
                <a:ext uri="{FF2B5EF4-FFF2-40B4-BE49-F238E27FC236}">
                  <a16:creationId xmlns:a16="http://schemas.microsoft.com/office/drawing/2014/main" id="{65EBC5E6-3E86-4BB6-8D26-6A52D19DE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4" y="2724"/>
              <a:ext cx="22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57" name="Text Box 34">
              <a:extLst>
                <a:ext uri="{FF2B5EF4-FFF2-40B4-BE49-F238E27FC236}">
                  <a16:creationId xmlns:a16="http://schemas.microsoft.com/office/drawing/2014/main" id="{C2FA168B-7FF3-430C-A01F-D8064FDE1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" y="2724"/>
              <a:ext cx="221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58" name="Text Box 35">
              <a:extLst>
                <a:ext uri="{FF2B5EF4-FFF2-40B4-BE49-F238E27FC236}">
                  <a16:creationId xmlns:a16="http://schemas.microsoft.com/office/drawing/2014/main" id="{EF5542E9-7CA7-4229-81EA-A6D7F25AF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" y="2724"/>
              <a:ext cx="2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59" name="AutoShape 36">
              <a:extLst>
                <a:ext uri="{FF2B5EF4-FFF2-40B4-BE49-F238E27FC236}">
                  <a16:creationId xmlns:a16="http://schemas.microsoft.com/office/drawing/2014/main" id="{3AF7E679-E8C8-448E-A380-7F13485BA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516"/>
              <a:ext cx="401" cy="39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AutoShape 37">
              <a:extLst>
                <a:ext uri="{FF2B5EF4-FFF2-40B4-BE49-F238E27FC236}">
                  <a16:creationId xmlns:a16="http://schemas.microsoft.com/office/drawing/2014/main" id="{E25D49E5-358E-401B-A184-4D550004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522"/>
              <a:ext cx="401" cy="39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38">
              <a:extLst>
                <a:ext uri="{FF2B5EF4-FFF2-40B4-BE49-F238E27FC236}">
                  <a16:creationId xmlns:a16="http://schemas.microsoft.com/office/drawing/2014/main" id="{CEEEDD4E-AF53-429A-90A0-8820239E9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2686"/>
              <a:ext cx="375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3600" dirty="0">
                  <a:latin typeface="Wingdings 2" pitchFamily="18" charset="2"/>
                </a:rPr>
                <a:t>P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F98158C-7BEF-4388-A174-00B4CF9A77B0}"/>
              </a:ext>
            </a:extLst>
          </p:cNvPr>
          <p:cNvGrpSpPr/>
          <p:nvPr/>
        </p:nvGrpSpPr>
        <p:grpSpPr>
          <a:xfrm>
            <a:off x="7899400" y="4888617"/>
            <a:ext cx="1308100" cy="1406488"/>
            <a:chOff x="7899400" y="4888617"/>
            <a:chExt cx="1308100" cy="140648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D02558F-67E8-4B47-9947-63C703F05B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87099" y="4888617"/>
              <a:ext cx="401638" cy="100637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441718-5DCE-40FB-9144-041A99B14B40}"/>
                </a:ext>
              </a:extLst>
            </p:cNvPr>
            <p:cNvSpPr txBox="1"/>
            <p:nvPr/>
          </p:nvSpPr>
          <p:spPr>
            <a:xfrm>
              <a:off x="7899400" y="5894995"/>
              <a:ext cx="1308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 a PI.</a:t>
              </a:r>
              <a:endParaRPr lang="en-SG" sz="2000" dirty="0"/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1FCBDA5B-4B39-4E90-9769-71C781782DE2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K-maps: Prime Implicants (PIs) and Essential PIs (EPIs)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B284A8D-866F-4AB2-A5A5-BBFFE1760E0E}"/>
              </a:ext>
            </a:extLst>
          </p:cNvPr>
          <p:cNvSpPr/>
          <p:nvPr/>
        </p:nvSpPr>
        <p:spPr>
          <a:xfrm>
            <a:off x="1926771" y="136525"/>
            <a:ext cx="3624943" cy="56016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35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229535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6" grpId="0"/>
      <p:bldP spid="37" grpId="0"/>
      <p:bldP spid="38" grpId="0"/>
      <p:bldP spid="40" grpId="0"/>
      <p:bldP spid="33" grpId="0" animBg="1"/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703EED-69C1-4704-986F-F2D30DCCB660}"/>
              </a:ext>
            </a:extLst>
          </p:cNvPr>
          <p:cNvSpPr txBox="1"/>
          <p:nvPr/>
        </p:nvSpPr>
        <p:spPr>
          <a:xfrm>
            <a:off x="658704" y="1041093"/>
            <a:ext cx="421809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Essential Prime Implicants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1" name="Rectangle 44">
            <a:extLst>
              <a:ext uri="{FF2B5EF4-FFF2-40B4-BE49-F238E27FC236}">
                <a16:creationId xmlns:a16="http://schemas.microsoft.com/office/drawing/2014/main" id="{EE72674F-A813-4F7E-B2D6-05E87EB6A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38" y="1632542"/>
            <a:ext cx="10200462" cy="91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prime implicant that includes at least one </a:t>
            </a:r>
            <a:r>
              <a:rPr lang="en-US" sz="2400" dirty="0" err="1"/>
              <a:t>minterm</a:t>
            </a:r>
            <a:r>
              <a:rPr lang="en-US" sz="2400" dirty="0"/>
              <a:t> in it that is </a:t>
            </a:r>
            <a:r>
              <a:rPr lang="en-US" sz="2400" u="sng" dirty="0"/>
              <a:t>not covered </a:t>
            </a:r>
            <a:r>
              <a:rPr lang="en-US" sz="2400" dirty="0"/>
              <a:t>by any </a:t>
            </a:r>
            <a:r>
              <a:rPr lang="en-US" sz="2400" u="sng" dirty="0"/>
              <a:t>other</a:t>
            </a:r>
            <a:r>
              <a:rPr lang="en-US" sz="2400" dirty="0"/>
              <a:t> prime implicant.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84" name="Group 24">
            <a:extLst>
              <a:ext uri="{FF2B5EF4-FFF2-40B4-BE49-F238E27FC236}">
                <a16:creationId xmlns:a16="http://schemas.microsoft.com/office/drawing/2014/main" id="{DB55E484-9A87-4488-829E-CF15593D98BE}"/>
              </a:ext>
            </a:extLst>
          </p:cNvPr>
          <p:cNvGrpSpPr>
            <a:grpSpLocks/>
          </p:cNvGrpSpPr>
          <p:nvPr/>
        </p:nvGrpSpPr>
        <p:grpSpPr bwMode="auto">
          <a:xfrm>
            <a:off x="2237236" y="3462089"/>
            <a:ext cx="1676397" cy="1768410"/>
            <a:chOff x="1536" y="1646"/>
            <a:chExt cx="902" cy="994"/>
          </a:xfrm>
        </p:grpSpPr>
        <p:sp>
          <p:nvSpPr>
            <p:cNvPr id="85" name="AutoShape 25">
              <a:extLst>
                <a:ext uri="{FF2B5EF4-FFF2-40B4-BE49-F238E27FC236}">
                  <a16:creationId xmlns:a16="http://schemas.microsoft.com/office/drawing/2014/main" id="{B79F53A0-0CB6-4938-8804-37C910CE2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646"/>
              <a:ext cx="146" cy="994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26">
              <a:extLst>
                <a:ext uri="{FF2B5EF4-FFF2-40B4-BE49-F238E27FC236}">
                  <a16:creationId xmlns:a16="http://schemas.microsoft.com/office/drawing/2014/main" id="{B5DFA823-3192-401E-9266-02293616E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02" cy="94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7927B7F5-D1DF-48C6-B7DD-292CAE456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915"/>
              <a:ext cx="9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592549D7-4AD5-4A02-B58D-47D2725D8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49"/>
              <a:ext cx="9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2083DE59-0FFD-4253-A5FE-202CDFF0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680"/>
              <a:ext cx="0" cy="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B2EBCA91-1A62-4CEC-85B8-87748CE7E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680"/>
              <a:ext cx="0" cy="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00EC6BED-91A7-4350-B642-BD293C77D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85"/>
              <a:ext cx="9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89228BC0-872C-4465-B498-B38B80953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1680"/>
              <a:ext cx="0" cy="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3">
              <a:extLst>
                <a:ext uri="{FF2B5EF4-FFF2-40B4-BE49-F238E27FC236}">
                  <a16:creationId xmlns:a16="http://schemas.microsoft.com/office/drawing/2014/main" id="{1FC291F6-3EB3-4EAC-A7F7-5EF6B9BF5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680"/>
              <a:ext cx="22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94" name="Text Box 34">
              <a:extLst>
                <a:ext uri="{FF2B5EF4-FFF2-40B4-BE49-F238E27FC236}">
                  <a16:creationId xmlns:a16="http://schemas.microsoft.com/office/drawing/2014/main" id="{28A5E962-864C-406F-9BF5-4786CEC5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150"/>
              <a:ext cx="22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35">
              <a:extLst>
                <a:ext uri="{FF2B5EF4-FFF2-40B4-BE49-F238E27FC236}">
                  <a16:creationId xmlns:a16="http://schemas.microsoft.com/office/drawing/2014/main" id="{8AB989DE-0020-4325-8355-C00C49662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680"/>
              <a:ext cx="22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36">
              <a:extLst>
                <a:ext uri="{FF2B5EF4-FFF2-40B4-BE49-F238E27FC236}">
                  <a16:creationId xmlns:a16="http://schemas.microsoft.com/office/drawing/2014/main" id="{803C141A-221E-4E9D-9146-F518CC067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915"/>
              <a:ext cx="22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97" name="Text Box 37">
              <a:extLst>
                <a:ext uri="{FF2B5EF4-FFF2-40B4-BE49-F238E27FC236}">
                  <a16:creationId xmlns:a16="http://schemas.microsoft.com/office/drawing/2014/main" id="{57C854B7-1717-46AC-B5F1-1F4B922CF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915"/>
              <a:ext cx="22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98" name="Text Box 38">
              <a:extLst>
                <a:ext uri="{FF2B5EF4-FFF2-40B4-BE49-F238E27FC236}">
                  <a16:creationId xmlns:a16="http://schemas.microsoft.com/office/drawing/2014/main" id="{2B27856B-EA44-41A3-999B-DB6949094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386"/>
              <a:ext cx="22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0" name="Text Box 40">
              <a:extLst>
                <a:ext uri="{FF2B5EF4-FFF2-40B4-BE49-F238E27FC236}">
                  <a16:creationId xmlns:a16="http://schemas.microsoft.com/office/drawing/2014/main" id="{D266C7B1-02F0-4A45-96D6-8791AB600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2386"/>
              <a:ext cx="22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1" name="Text Box 41">
              <a:extLst>
                <a:ext uri="{FF2B5EF4-FFF2-40B4-BE49-F238E27FC236}">
                  <a16:creationId xmlns:a16="http://schemas.microsoft.com/office/drawing/2014/main" id="{8DF6B30B-7398-4167-B471-D49587D27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2150"/>
              <a:ext cx="22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2" name="AutoShape 42">
              <a:extLst>
                <a:ext uri="{FF2B5EF4-FFF2-40B4-BE49-F238E27FC236}">
                  <a16:creationId xmlns:a16="http://schemas.microsoft.com/office/drawing/2014/main" id="{622192A4-99EA-48A1-8AE7-643C2525F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73"/>
              <a:ext cx="407" cy="4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utoShape 43">
              <a:extLst>
                <a:ext uri="{FF2B5EF4-FFF2-40B4-BE49-F238E27FC236}">
                  <a16:creationId xmlns:a16="http://schemas.microsoft.com/office/drawing/2014/main" id="{FA867744-940F-4D96-B9EF-EE9AC59A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698"/>
              <a:ext cx="390" cy="4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45">
            <a:extLst>
              <a:ext uri="{FF2B5EF4-FFF2-40B4-BE49-F238E27FC236}">
                <a16:creationId xmlns:a16="http://schemas.microsoft.com/office/drawing/2014/main" id="{0975BE22-5577-4B1C-A10C-1D9004923971}"/>
              </a:ext>
            </a:extLst>
          </p:cNvPr>
          <p:cNvGrpSpPr>
            <a:grpSpLocks/>
          </p:cNvGrpSpPr>
          <p:nvPr/>
        </p:nvGrpSpPr>
        <p:grpSpPr bwMode="auto">
          <a:xfrm>
            <a:off x="2924625" y="4362137"/>
            <a:ext cx="925513" cy="1484313"/>
            <a:chOff x="1968" y="1811"/>
            <a:chExt cx="583" cy="935"/>
          </a:xfrm>
        </p:grpSpPr>
        <p:sp>
          <p:nvSpPr>
            <p:cNvPr id="123" name="Line 46">
              <a:extLst>
                <a:ext uri="{FF2B5EF4-FFF2-40B4-BE49-F238E27FC236}">
                  <a16:creationId xmlns:a16="http://schemas.microsoft.com/office/drawing/2014/main" id="{F25F22F9-E222-40C0-A0E3-47456BF9A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7" y="1811"/>
              <a:ext cx="79" cy="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Line 47">
              <a:extLst>
                <a:ext uri="{FF2B5EF4-FFF2-40B4-BE49-F238E27FC236}">
                  <a16:creationId xmlns:a16="http://schemas.microsoft.com/office/drawing/2014/main" id="{749A6332-6AAC-40D7-84B7-7A3F398D0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358"/>
              <a:ext cx="144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Text Box 48">
              <a:extLst>
                <a:ext uri="{FF2B5EF4-FFF2-40B4-BE49-F238E27FC236}">
                  <a16:creationId xmlns:a16="http://schemas.microsoft.com/office/drawing/2014/main" id="{033F2180-02AA-4CC0-96BF-B38ECB320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96"/>
              <a:ext cx="4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EPIs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322788-86A1-4990-8066-3CC8AD24876E}"/>
              </a:ext>
            </a:extLst>
          </p:cNvPr>
          <p:cNvGrpSpPr/>
          <p:nvPr/>
        </p:nvGrpSpPr>
        <p:grpSpPr>
          <a:xfrm>
            <a:off x="3294741" y="3022634"/>
            <a:ext cx="1487717" cy="400110"/>
            <a:chOff x="3332391" y="2593994"/>
            <a:chExt cx="1487717" cy="400110"/>
          </a:xfrm>
        </p:grpSpPr>
        <p:sp>
          <p:nvSpPr>
            <p:cNvPr id="127" name="Line 47">
              <a:extLst>
                <a:ext uri="{FF2B5EF4-FFF2-40B4-BE49-F238E27FC236}">
                  <a16:creationId xmlns:a16="http://schemas.microsoft.com/office/drawing/2014/main" id="{7C246A9F-87D4-4443-866A-B5944BDF9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2391" y="2821648"/>
              <a:ext cx="490537" cy="156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Text Box 48">
              <a:extLst>
                <a:ext uri="{FF2B5EF4-FFF2-40B4-BE49-F238E27FC236}">
                  <a16:creationId xmlns:a16="http://schemas.microsoft.com/office/drawing/2014/main" id="{AA49549C-078E-4A35-A3FB-E076C785C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928" y="2593994"/>
              <a:ext cx="997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Not EPI</a:t>
              </a:r>
            </a:p>
          </p:txBody>
        </p:sp>
      </p:grpSp>
      <p:grpSp>
        <p:nvGrpSpPr>
          <p:cNvPr id="131" name="Group 24">
            <a:extLst>
              <a:ext uri="{FF2B5EF4-FFF2-40B4-BE49-F238E27FC236}">
                <a16:creationId xmlns:a16="http://schemas.microsoft.com/office/drawing/2014/main" id="{EA45E10F-BFC1-47E2-B4D5-86E730D4941E}"/>
              </a:ext>
            </a:extLst>
          </p:cNvPr>
          <p:cNvGrpSpPr>
            <a:grpSpLocks/>
          </p:cNvGrpSpPr>
          <p:nvPr/>
        </p:nvGrpSpPr>
        <p:grpSpPr bwMode="auto">
          <a:xfrm>
            <a:off x="6216366" y="3522579"/>
            <a:ext cx="1676397" cy="1675898"/>
            <a:chOff x="1536" y="1680"/>
            <a:chExt cx="902" cy="942"/>
          </a:xfrm>
        </p:grpSpPr>
        <p:sp>
          <p:nvSpPr>
            <p:cNvPr id="133" name="Rectangle 26">
              <a:extLst>
                <a:ext uri="{FF2B5EF4-FFF2-40B4-BE49-F238E27FC236}">
                  <a16:creationId xmlns:a16="http://schemas.microsoft.com/office/drawing/2014/main" id="{DD2DC70E-6C20-422C-9FED-C21D16FF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02" cy="94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27">
              <a:extLst>
                <a:ext uri="{FF2B5EF4-FFF2-40B4-BE49-F238E27FC236}">
                  <a16:creationId xmlns:a16="http://schemas.microsoft.com/office/drawing/2014/main" id="{FF628951-7492-474C-B4B1-56049BF56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915"/>
              <a:ext cx="9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28">
              <a:extLst>
                <a:ext uri="{FF2B5EF4-FFF2-40B4-BE49-F238E27FC236}">
                  <a16:creationId xmlns:a16="http://schemas.microsoft.com/office/drawing/2014/main" id="{ED7300CC-3E5A-4440-8368-80A466232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49"/>
              <a:ext cx="9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9">
              <a:extLst>
                <a:ext uri="{FF2B5EF4-FFF2-40B4-BE49-F238E27FC236}">
                  <a16:creationId xmlns:a16="http://schemas.microsoft.com/office/drawing/2014/main" id="{AF619848-D0EF-4363-8624-C94A4F83D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680"/>
              <a:ext cx="0" cy="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30">
              <a:extLst>
                <a:ext uri="{FF2B5EF4-FFF2-40B4-BE49-F238E27FC236}">
                  <a16:creationId xmlns:a16="http://schemas.microsoft.com/office/drawing/2014/main" id="{316FA1B8-6C3C-4625-9DC7-C6749351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680"/>
              <a:ext cx="0" cy="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31">
              <a:extLst>
                <a:ext uri="{FF2B5EF4-FFF2-40B4-BE49-F238E27FC236}">
                  <a16:creationId xmlns:a16="http://schemas.microsoft.com/office/drawing/2014/main" id="{33636289-7162-4AEB-8300-5F87697C3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85"/>
              <a:ext cx="9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32">
              <a:extLst>
                <a:ext uri="{FF2B5EF4-FFF2-40B4-BE49-F238E27FC236}">
                  <a16:creationId xmlns:a16="http://schemas.microsoft.com/office/drawing/2014/main" id="{2C1ABE34-A2EF-4D08-84E6-59A68C542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1680"/>
              <a:ext cx="0" cy="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Text Box 33">
              <a:extLst>
                <a:ext uri="{FF2B5EF4-FFF2-40B4-BE49-F238E27FC236}">
                  <a16:creationId xmlns:a16="http://schemas.microsoft.com/office/drawing/2014/main" id="{DA01E736-C0DF-423F-97FC-DD531E52E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680"/>
              <a:ext cx="22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42" name="Text Box 34">
              <a:extLst>
                <a:ext uri="{FF2B5EF4-FFF2-40B4-BE49-F238E27FC236}">
                  <a16:creationId xmlns:a16="http://schemas.microsoft.com/office/drawing/2014/main" id="{E38F06B2-661F-47E5-BCB9-E804D022E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150"/>
              <a:ext cx="22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43" name="Text Box 35">
              <a:extLst>
                <a:ext uri="{FF2B5EF4-FFF2-40B4-BE49-F238E27FC236}">
                  <a16:creationId xmlns:a16="http://schemas.microsoft.com/office/drawing/2014/main" id="{83A3DA3C-5D4B-4576-BE11-C96B14BAD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680"/>
              <a:ext cx="22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44" name="Text Box 36">
              <a:extLst>
                <a:ext uri="{FF2B5EF4-FFF2-40B4-BE49-F238E27FC236}">
                  <a16:creationId xmlns:a16="http://schemas.microsoft.com/office/drawing/2014/main" id="{C1F21D87-C9D4-4EEC-8A87-4CC017A44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915"/>
              <a:ext cx="22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45" name="Text Box 37">
              <a:extLst>
                <a:ext uri="{FF2B5EF4-FFF2-40B4-BE49-F238E27FC236}">
                  <a16:creationId xmlns:a16="http://schemas.microsoft.com/office/drawing/2014/main" id="{F3126F9E-3CD4-4900-B92F-F61E1936B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915"/>
              <a:ext cx="22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46" name="Text Box 38">
              <a:extLst>
                <a:ext uri="{FF2B5EF4-FFF2-40B4-BE49-F238E27FC236}">
                  <a16:creationId xmlns:a16="http://schemas.microsoft.com/office/drawing/2014/main" id="{8EB5995E-F1EC-4163-9092-32DE25853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386"/>
              <a:ext cx="22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47" name="Text Box 40">
              <a:extLst>
                <a:ext uri="{FF2B5EF4-FFF2-40B4-BE49-F238E27FC236}">
                  <a16:creationId xmlns:a16="http://schemas.microsoft.com/office/drawing/2014/main" id="{02C077A8-4D8E-42A9-9076-DA9E98A28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2386"/>
              <a:ext cx="22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48" name="Text Box 41">
              <a:extLst>
                <a:ext uri="{FF2B5EF4-FFF2-40B4-BE49-F238E27FC236}">
                  <a16:creationId xmlns:a16="http://schemas.microsoft.com/office/drawing/2014/main" id="{11E2A130-CE92-446E-A811-05D2B6382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2150"/>
              <a:ext cx="22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49" name="AutoShape 42">
              <a:extLst>
                <a:ext uri="{FF2B5EF4-FFF2-40B4-BE49-F238E27FC236}">
                  <a16:creationId xmlns:a16="http://schemas.microsoft.com/office/drawing/2014/main" id="{20DA6195-5514-4819-B1A8-A939C58CE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80"/>
              <a:ext cx="407" cy="41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AutoShape 43">
              <a:extLst>
                <a:ext uri="{FF2B5EF4-FFF2-40B4-BE49-F238E27FC236}">
                  <a16:creationId xmlns:a16="http://schemas.microsoft.com/office/drawing/2014/main" id="{06D32DA4-FA91-4BFE-8689-9F62D0E6B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698"/>
              <a:ext cx="390" cy="4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" name="Text Box 48">
            <a:extLst>
              <a:ext uri="{FF2B5EF4-FFF2-40B4-BE49-F238E27FC236}">
                <a16:creationId xmlns:a16="http://schemas.microsoft.com/office/drawing/2014/main" id="{78DE1323-6E4E-4A6C-82C6-2A814577E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905" y="4223177"/>
            <a:ext cx="1361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Solution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57AAE621-73E0-421E-9B16-361564AECA9B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K-maps: Prime Implicants (PIs) and Essential PIs (EPIs)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898A0A8-AB06-46C5-8F13-A9AACC0D801F}"/>
              </a:ext>
            </a:extLst>
          </p:cNvPr>
          <p:cNvSpPr/>
          <p:nvPr/>
        </p:nvSpPr>
        <p:spPr>
          <a:xfrm>
            <a:off x="6265114" y="136525"/>
            <a:ext cx="3216343" cy="56016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36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1974823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1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3D0576B-7488-4B1B-A391-7C417831E77E}"/>
              </a:ext>
            </a:extLst>
          </p:cNvPr>
          <p:cNvGrpSpPr/>
          <p:nvPr/>
        </p:nvGrpSpPr>
        <p:grpSpPr>
          <a:xfrm>
            <a:off x="6440648" y="2143258"/>
            <a:ext cx="2722563" cy="2559050"/>
            <a:chOff x="5740867" y="2262614"/>
            <a:chExt cx="2722563" cy="2559050"/>
          </a:xfrm>
        </p:grpSpPr>
        <p:grpSp>
          <p:nvGrpSpPr>
            <p:cNvPr id="170" name="Group 55">
              <a:extLst>
                <a:ext uri="{FF2B5EF4-FFF2-40B4-BE49-F238E27FC236}">
                  <a16:creationId xmlns:a16="http://schemas.microsoft.com/office/drawing/2014/main" id="{B848BAE2-877B-4446-AF1A-9A680EBBC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0867" y="2262614"/>
              <a:ext cx="2722563" cy="2559050"/>
              <a:chOff x="3312" y="1872"/>
              <a:chExt cx="1715" cy="1612"/>
            </a:xfrm>
          </p:grpSpPr>
          <p:sp>
            <p:nvSpPr>
              <p:cNvPr id="171" name="Text Box 56">
                <a:extLst>
                  <a:ext uri="{FF2B5EF4-FFF2-40B4-BE49-F238E27FC236}">
                    <a16:creationId xmlns:a16="http://schemas.microsoft.com/office/drawing/2014/main" id="{133A456B-DEC6-49F2-B598-738264F3D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0" y="2304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2" name="Text Box 57">
                <a:extLst>
                  <a:ext uri="{FF2B5EF4-FFF2-40B4-BE49-F238E27FC236}">
                    <a16:creationId xmlns:a16="http://schemas.microsoft.com/office/drawing/2014/main" id="{42D43DD9-C7DB-4E85-92FA-3ABC54A6F6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" y="229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grpSp>
            <p:nvGrpSpPr>
              <p:cNvPr id="173" name="Group 58">
                <a:extLst>
                  <a:ext uri="{FF2B5EF4-FFF2-40B4-BE49-F238E27FC236}">
                    <a16:creationId xmlns:a16="http://schemas.microsoft.com/office/drawing/2014/main" id="{1F992414-2972-4C5E-A609-DFA798C476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872"/>
                <a:ext cx="1715" cy="1612"/>
                <a:chOff x="3456" y="1872"/>
                <a:chExt cx="1715" cy="1612"/>
              </a:xfrm>
            </p:grpSpPr>
            <p:sp>
              <p:nvSpPr>
                <p:cNvPr id="183" name="Rectangle 59">
                  <a:extLst>
                    <a:ext uri="{FF2B5EF4-FFF2-40B4-BE49-F238E27FC236}">
                      <a16:creationId xmlns:a16="http://schemas.microsoft.com/office/drawing/2014/main" id="{8AB8783D-F890-4C55-B684-3B37D431E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2" y="2261"/>
                  <a:ext cx="1026" cy="9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60">
                  <a:extLst>
                    <a:ext uri="{FF2B5EF4-FFF2-40B4-BE49-F238E27FC236}">
                      <a16:creationId xmlns:a16="http://schemas.microsoft.com/office/drawing/2014/main" id="{964351AB-1489-45AE-9013-0D5C23855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2" y="2510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61">
                  <a:extLst>
                    <a:ext uri="{FF2B5EF4-FFF2-40B4-BE49-F238E27FC236}">
                      <a16:creationId xmlns:a16="http://schemas.microsoft.com/office/drawing/2014/main" id="{60C1B941-134A-459D-9F2D-684D9C679C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9" y="2261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Text Box 62">
                  <a:extLst>
                    <a:ext uri="{FF2B5EF4-FFF2-40B4-BE49-F238E27FC236}">
                      <a16:creationId xmlns:a16="http://schemas.microsoft.com/office/drawing/2014/main" id="{FC35C912-AC38-4CBD-9A39-47F5AD3279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14" y="2934"/>
                  <a:ext cx="188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87" name="AutoShape 63">
                  <a:extLst>
                    <a:ext uri="{FF2B5EF4-FFF2-40B4-BE49-F238E27FC236}">
                      <a16:creationId xmlns:a16="http://schemas.microsoft.com/office/drawing/2014/main" id="{8F6E3184-57DE-4902-9E84-1889B14449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5" y="2782"/>
                  <a:ext cx="62" cy="470"/>
                </a:xfrm>
                <a:prstGeom prst="leftBrace">
                  <a:avLst>
                    <a:gd name="adj1" fmla="val 6317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AutoShape 64">
                  <a:extLst>
                    <a:ext uri="{FF2B5EF4-FFF2-40B4-BE49-F238E27FC236}">
                      <a16:creationId xmlns:a16="http://schemas.microsoft.com/office/drawing/2014/main" id="{CE97CC94-591F-4086-AA45-96EBD2791B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627" y="1816"/>
                  <a:ext cx="77" cy="502"/>
                </a:xfrm>
                <a:prstGeom prst="leftBrace">
                  <a:avLst>
                    <a:gd name="adj1" fmla="val 54329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Text Box 65">
                  <a:extLst>
                    <a:ext uri="{FF2B5EF4-FFF2-40B4-BE49-F238E27FC236}">
                      <a16:creationId xmlns:a16="http://schemas.microsoft.com/office/drawing/2014/main" id="{B0F26D0E-4F94-40A4-A950-A00F247626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0" y="1872"/>
                  <a:ext cx="189" cy="1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90" name="Line 66">
                  <a:extLst>
                    <a:ext uri="{FF2B5EF4-FFF2-40B4-BE49-F238E27FC236}">
                      <a16:creationId xmlns:a16="http://schemas.microsoft.com/office/drawing/2014/main" id="{B17DD282-B13C-4B5F-8A27-6BFB89A6B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5" y="2261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67">
                  <a:extLst>
                    <a:ext uri="{FF2B5EF4-FFF2-40B4-BE49-F238E27FC236}">
                      <a16:creationId xmlns:a16="http://schemas.microsoft.com/office/drawing/2014/main" id="{3BE24BF1-9F5E-461D-B211-181D2DD60D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1" y="2261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Text Box 68">
                  <a:extLst>
                    <a:ext uri="{FF2B5EF4-FFF2-40B4-BE49-F238E27FC236}">
                      <a16:creationId xmlns:a16="http://schemas.microsoft.com/office/drawing/2014/main" id="{632DAE1E-9D81-486B-A48E-99296FAEB0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6" y="2311"/>
                  <a:ext cx="223" cy="10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93" name="Text Box 69">
                  <a:extLst>
                    <a:ext uri="{FF2B5EF4-FFF2-40B4-BE49-F238E27FC236}">
                      <a16:creationId xmlns:a16="http://schemas.microsoft.com/office/drawing/2014/main" id="{CB10CD9F-A45E-4300-B6B0-6BEF2B8241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5" y="2103"/>
                  <a:ext cx="955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94" name="AutoShape 70">
                  <a:extLst>
                    <a:ext uri="{FF2B5EF4-FFF2-40B4-BE49-F238E27FC236}">
                      <a16:creationId xmlns:a16="http://schemas.microsoft.com/office/drawing/2014/main" id="{B7FBC557-0005-4C1E-93EA-7553221657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60" y="3070"/>
                  <a:ext cx="77" cy="500"/>
                </a:xfrm>
                <a:prstGeom prst="leftBrace">
                  <a:avLst>
                    <a:gd name="adj1" fmla="val 5411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Text Box 71">
                  <a:extLst>
                    <a:ext uri="{FF2B5EF4-FFF2-40B4-BE49-F238E27FC236}">
                      <a16:creationId xmlns:a16="http://schemas.microsoft.com/office/drawing/2014/main" id="{B20F2027-9244-4F77-A6BA-00AFFBEF5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09" y="3335"/>
                  <a:ext cx="188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96" name="Line 72">
                  <a:extLst>
                    <a:ext uri="{FF2B5EF4-FFF2-40B4-BE49-F238E27FC236}">
                      <a16:creationId xmlns:a16="http://schemas.microsoft.com/office/drawing/2014/main" id="{6C46CBB1-032F-4649-AB44-61EE1C459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14" y="2057"/>
                  <a:ext cx="171" cy="1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Text Box 73">
                  <a:extLst>
                    <a:ext uri="{FF2B5EF4-FFF2-40B4-BE49-F238E27FC236}">
                      <a16:creationId xmlns:a16="http://schemas.microsoft.com/office/drawing/2014/main" id="{238BAB82-DFD2-49A9-8471-979892DB67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6" y="2107"/>
                  <a:ext cx="358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98" name="Text Box 74">
                  <a:extLst>
                    <a:ext uri="{FF2B5EF4-FFF2-40B4-BE49-F238E27FC236}">
                      <a16:creationId xmlns:a16="http://schemas.microsoft.com/office/drawing/2014/main" id="{F72BB354-BC62-4F5F-BDD5-4E03CE3233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9" y="1987"/>
                  <a:ext cx="293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99" name="Line 75">
                  <a:extLst>
                    <a:ext uri="{FF2B5EF4-FFF2-40B4-BE49-F238E27FC236}">
                      <a16:creationId xmlns:a16="http://schemas.microsoft.com/office/drawing/2014/main" id="{9F85C62B-7D56-4297-B89F-9ABD31003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2" y="2759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76">
                  <a:extLst>
                    <a:ext uri="{FF2B5EF4-FFF2-40B4-BE49-F238E27FC236}">
                      <a16:creationId xmlns:a16="http://schemas.microsoft.com/office/drawing/2014/main" id="{FC6477EC-66CC-4EF7-A828-923B5EFCF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2" y="3007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77">
                  <a:extLst>
                    <a:ext uri="{FF2B5EF4-FFF2-40B4-BE49-F238E27FC236}">
                      <a16:creationId xmlns:a16="http://schemas.microsoft.com/office/drawing/2014/main" id="{B63CF6E7-EAC9-40A5-B019-E50CFFB627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2" y="3007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78">
                  <a:extLst>
                    <a:ext uri="{FF2B5EF4-FFF2-40B4-BE49-F238E27FC236}">
                      <a16:creationId xmlns:a16="http://schemas.microsoft.com/office/drawing/2014/main" id="{0F2F4E92-EC33-42C1-A6D3-5FD0A968F5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2" y="3256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AutoShape 79">
                  <a:extLst>
                    <a:ext uri="{FF2B5EF4-FFF2-40B4-BE49-F238E27FC236}">
                      <a16:creationId xmlns:a16="http://schemas.microsoft.com/office/drawing/2014/main" id="{6ED7DADD-225D-4062-8234-487F305B1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952" y="2524"/>
                  <a:ext cx="62" cy="469"/>
                </a:xfrm>
                <a:prstGeom prst="leftBrace">
                  <a:avLst>
                    <a:gd name="adj1" fmla="val 6303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Text Box 80">
                  <a:extLst>
                    <a:ext uri="{FF2B5EF4-FFF2-40B4-BE49-F238E27FC236}">
                      <a16:creationId xmlns:a16="http://schemas.microsoft.com/office/drawing/2014/main" id="{604B972E-A9BE-4D42-8A96-2D8FDF7F9A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82" y="2678"/>
                  <a:ext cx="189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</p:grpSp>
          <p:sp>
            <p:nvSpPr>
              <p:cNvPr id="174" name="Text Box 81">
                <a:extLst>
                  <a:ext uri="{FF2B5EF4-FFF2-40B4-BE49-F238E27FC236}">
                    <a16:creationId xmlns:a16="http://schemas.microsoft.com/office/drawing/2014/main" id="{A9F297BB-0922-4CE3-899E-A65EE2007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" y="2784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5" name="Text Box 82">
                <a:extLst>
                  <a:ext uri="{FF2B5EF4-FFF2-40B4-BE49-F238E27FC236}">
                    <a16:creationId xmlns:a16="http://schemas.microsoft.com/office/drawing/2014/main" id="{2389D5BF-631A-4B3B-81DE-C9DB7B95B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7" y="2784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6" name="Text Box 83">
                <a:extLst>
                  <a:ext uri="{FF2B5EF4-FFF2-40B4-BE49-F238E27FC236}">
                    <a16:creationId xmlns:a16="http://schemas.microsoft.com/office/drawing/2014/main" id="{5DB1CA43-AA20-4BFB-807C-AE30CC4131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0" y="2784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7" name="Text Box 84">
                <a:extLst>
                  <a:ext uri="{FF2B5EF4-FFF2-40B4-BE49-F238E27FC236}">
                    <a16:creationId xmlns:a16="http://schemas.microsoft.com/office/drawing/2014/main" id="{7615B815-EF37-4780-A008-BBB829ED0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" y="302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8" name="Text Box 85">
                <a:extLst>
                  <a:ext uri="{FF2B5EF4-FFF2-40B4-BE49-F238E27FC236}">
                    <a16:creationId xmlns:a16="http://schemas.microsoft.com/office/drawing/2014/main" id="{B2632D0E-1E4E-491A-94B4-8E3E5D2A5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9" name="Text Box 86">
                <a:extLst>
                  <a:ext uri="{FF2B5EF4-FFF2-40B4-BE49-F238E27FC236}">
                    <a16:creationId xmlns:a16="http://schemas.microsoft.com/office/drawing/2014/main" id="{77C9AC1C-F37E-41D8-BB2A-14112F2D6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7" y="2291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0" name="Text Box 87">
                <a:extLst>
                  <a:ext uri="{FF2B5EF4-FFF2-40B4-BE49-F238E27FC236}">
                    <a16:creationId xmlns:a16="http://schemas.microsoft.com/office/drawing/2014/main" id="{B09B9B58-1FD0-4D8E-A918-A4F911A19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534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1" name="Text Box 88">
                <a:extLst>
                  <a:ext uri="{FF2B5EF4-FFF2-40B4-BE49-F238E27FC236}">
                    <a16:creationId xmlns:a16="http://schemas.microsoft.com/office/drawing/2014/main" id="{E1252C1A-C20E-4F5E-B32B-4F9F99618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0" y="2539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2" name="Text Box 89">
                <a:extLst>
                  <a:ext uri="{FF2B5EF4-FFF2-40B4-BE49-F238E27FC236}">
                    <a16:creationId xmlns:a16="http://schemas.microsoft.com/office/drawing/2014/main" id="{428C13FC-3810-487E-BA43-88933BC7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1" y="3027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A17C0B3-4A11-4138-A386-351E7281CC7F}"/>
                </a:ext>
              </a:extLst>
            </p:cNvPr>
            <p:cNvGrpSpPr/>
            <p:nvPr/>
          </p:nvGrpSpPr>
          <p:grpSpPr>
            <a:xfrm>
              <a:off x="6423600" y="2939683"/>
              <a:ext cx="1271617" cy="1545219"/>
              <a:chOff x="5026476" y="3490332"/>
              <a:chExt cx="1271617" cy="1545219"/>
            </a:xfrm>
          </p:grpSpPr>
          <p:sp>
            <p:nvSpPr>
              <p:cNvPr id="219" name="Text Box 43">
                <a:extLst>
                  <a:ext uri="{FF2B5EF4-FFF2-40B4-BE49-F238E27FC236}">
                    <a16:creationId xmlns:a16="http://schemas.microsoft.com/office/drawing/2014/main" id="{EB317961-E0E0-47B8-8D73-2CBCDD995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0674" y="3490332"/>
                <a:ext cx="417419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20" name="Text Box 43">
                <a:extLst>
                  <a:ext uri="{FF2B5EF4-FFF2-40B4-BE49-F238E27FC236}">
                    <a16:creationId xmlns:a16="http://schemas.microsoft.com/office/drawing/2014/main" id="{64D7D3B0-AA92-40E0-B0D9-C9B138F61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6476" y="3882232"/>
                <a:ext cx="417419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21" name="Text Box 43">
                <a:extLst>
                  <a:ext uri="{FF2B5EF4-FFF2-40B4-BE49-F238E27FC236}">
                    <a16:creationId xmlns:a16="http://schemas.microsoft.com/office/drawing/2014/main" id="{7955A98D-996F-468B-B08B-44B5F7FA4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3539" y="3881946"/>
                <a:ext cx="417419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22" name="Text Box 43">
                <a:extLst>
                  <a:ext uri="{FF2B5EF4-FFF2-40B4-BE49-F238E27FC236}">
                    <a16:creationId xmlns:a16="http://schemas.microsoft.com/office/drawing/2014/main" id="{556EDFB6-9AB2-44FB-8209-560B9AD1A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5680" y="4265566"/>
                <a:ext cx="417419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23" name="Text Box 43">
                <a:extLst>
                  <a:ext uri="{FF2B5EF4-FFF2-40B4-BE49-F238E27FC236}">
                    <a16:creationId xmlns:a16="http://schemas.microsoft.com/office/drawing/2014/main" id="{B3D675E4-1350-4F0C-8D41-C1945CEA7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2744" y="4670426"/>
                <a:ext cx="417419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6C955A0-B02B-4975-AF9E-7F7A86079515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K-maps: Prime Implicants (PIs) and Essential PIs (EPIs)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C258222-CD8E-41B1-ABF7-7D4F663DD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6" y="167890"/>
            <a:ext cx="1916814" cy="1576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EA5E99-BCD1-4F00-92A3-A6D02F195EC8}"/>
              </a:ext>
            </a:extLst>
          </p:cNvPr>
          <p:cNvSpPr txBox="1"/>
          <p:nvPr/>
        </p:nvSpPr>
        <p:spPr>
          <a:xfrm>
            <a:off x="429605" y="841798"/>
            <a:ext cx="316850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DLD page 106, question 5-3.</a:t>
            </a:r>
            <a:endParaRPr lang="en-SG" sz="2000" dirty="0"/>
          </a:p>
        </p:txBody>
      </p:sp>
      <p:pic>
        <p:nvPicPr>
          <p:cNvPr id="57" name="Picture 56" descr="digital_logic_design_book2.jpg">
            <a:extLst>
              <a:ext uri="{FF2B5EF4-FFF2-40B4-BE49-F238E27FC236}">
                <a16:creationId xmlns:a16="http://schemas.microsoft.com/office/drawing/2014/main" id="{7555EE69-BDD6-42AB-93EB-9AAD3B864FD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830" y="1285789"/>
            <a:ext cx="1555027" cy="196192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66E3692-1766-40B8-9866-C3714655F522}"/>
              </a:ext>
            </a:extLst>
          </p:cNvPr>
          <p:cNvSpPr txBox="1"/>
          <p:nvPr/>
        </p:nvSpPr>
        <p:spPr>
          <a:xfrm>
            <a:off x="2535273" y="1480701"/>
            <a:ext cx="7121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Identify the PIs and EPIs of the K-maps below.</a:t>
            </a:r>
            <a:endParaRPr lang="en-SG" sz="2800" dirty="0"/>
          </a:p>
        </p:txBody>
      </p:sp>
      <p:grpSp>
        <p:nvGrpSpPr>
          <p:cNvPr id="67" name="Group 30">
            <a:extLst>
              <a:ext uri="{FF2B5EF4-FFF2-40B4-BE49-F238E27FC236}">
                <a16:creationId xmlns:a16="http://schemas.microsoft.com/office/drawing/2014/main" id="{AA6916EC-F063-476E-A76A-AD42BAD3ED3E}"/>
              </a:ext>
            </a:extLst>
          </p:cNvPr>
          <p:cNvGrpSpPr>
            <a:grpSpLocks/>
          </p:cNvGrpSpPr>
          <p:nvPr/>
        </p:nvGrpSpPr>
        <p:grpSpPr bwMode="auto">
          <a:xfrm>
            <a:off x="2181349" y="2099601"/>
            <a:ext cx="3124200" cy="2078038"/>
            <a:chOff x="912" y="1776"/>
            <a:chExt cx="1968" cy="1309"/>
          </a:xfrm>
        </p:grpSpPr>
        <p:sp>
          <p:nvSpPr>
            <p:cNvPr id="68" name="Rectangle 31">
              <a:extLst>
                <a:ext uri="{FF2B5EF4-FFF2-40B4-BE49-F238E27FC236}">
                  <a16:creationId xmlns:a16="http://schemas.microsoft.com/office/drawing/2014/main" id="{8E5B3C1B-7BE8-47B5-8456-BA2F616E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22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2">
              <a:extLst>
                <a:ext uri="{FF2B5EF4-FFF2-40B4-BE49-F238E27FC236}">
                  <a16:creationId xmlns:a16="http://schemas.microsoft.com/office/drawing/2014/main" id="{52D03B2E-90DB-441B-B4AC-DC9B13474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" y="251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3">
              <a:extLst>
                <a:ext uri="{FF2B5EF4-FFF2-40B4-BE49-F238E27FC236}">
                  <a16:creationId xmlns:a16="http://schemas.microsoft.com/office/drawing/2014/main" id="{0C7CB657-C1B1-4E56-A2B7-D00604469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1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34">
              <a:extLst>
                <a:ext uri="{FF2B5EF4-FFF2-40B4-BE49-F238E27FC236}">
                  <a16:creationId xmlns:a16="http://schemas.microsoft.com/office/drawing/2014/main" id="{CE38EB79-B65D-4DEB-A6A9-ED4310E71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7" y="257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72" name="Text Box 35">
              <a:extLst>
                <a:ext uri="{FF2B5EF4-FFF2-40B4-BE49-F238E27FC236}">
                  <a16:creationId xmlns:a16="http://schemas.microsoft.com/office/drawing/2014/main" id="{9A5729E5-2204-4538-9424-8ED95982D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solidFill>
                    <a:srgbClr val="0000FF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E77B6656-6959-4E87-A8B0-23435AEFE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6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74" name="AutoShape 37">
              <a:extLst>
                <a:ext uri="{FF2B5EF4-FFF2-40B4-BE49-F238E27FC236}">
                  <a16:creationId xmlns:a16="http://schemas.microsoft.com/office/drawing/2014/main" id="{4D3C995F-D000-4779-A341-CFE8EC32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" y="251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AutoShape 38">
              <a:extLst>
                <a:ext uri="{FF2B5EF4-FFF2-40B4-BE49-F238E27FC236}">
                  <a16:creationId xmlns:a16="http://schemas.microsoft.com/office/drawing/2014/main" id="{0809C204-AAAE-41A4-9235-6AEAAA4A65E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2470" y="163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39">
              <a:extLst>
                <a:ext uri="{FF2B5EF4-FFF2-40B4-BE49-F238E27FC236}">
                  <a16:creationId xmlns:a16="http://schemas.microsoft.com/office/drawing/2014/main" id="{44DBFAEC-21E9-4046-8F68-5F1AE5FB0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177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77" name="Line 40">
              <a:extLst>
                <a:ext uri="{FF2B5EF4-FFF2-40B4-BE49-F238E27FC236}">
                  <a16:creationId xmlns:a16="http://schemas.microsoft.com/office/drawing/2014/main" id="{55E6FA5D-BD82-4609-9202-2C622890F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1">
              <a:extLst>
                <a:ext uri="{FF2B5EF4-FFF2-40B4-BE49-F238E27FC236}">
                  <a16:creationId xmlns:a16="http://schemas.microsoft.com/office/drawing/2014/main" id="{CC59C7B7-5B57-46CD-ABC4-12AE41376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42">
              <a:extLst>
                <a:ext uri="{FF2B5EF4-FFF2-40B4-BE49-F238E27FC236}">
                  <a16:creationId xmlns:a16="http://schemas.microsoft.com/office/drawing/2014/main" id="{580A4D55-07DF-4C9C-8583-608091039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2" name="Text Box 43">
              <a:extLst>
                <a:ext uri="{FF2B5EF4-FFF2-40B4-BE49-F238E27FC236}">
                  <a16:creationId xmlns:a16="http://schemas.microsoft.com/office/drawing/2014/main" id="{AA9AFCC4-C613-4170-BA6A-45E2B5511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3" name="Text Box 44">
              <a:extLst>
                <a:ext uri="{FF2B5EF4-FFF2-40B4-BE49-F238E27FC236}">
                  <a16:creationId xmlns:a16="http://schemas.microsoft.com/office/drawing/2014/main" id="{DA70D4D8-8363-4A6D-87DD-5D25AB94B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7" y="228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solidFill>
                    <a:srgbClr val="0000FF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9" name="Text Box 45">
              <a:extLst>
                <a:ext uri="{FF2B5EF4-FFF2-40B4-BE49-F238E27FC236}">
                  <a16:creationId xmlns:a16="http://schemas.microsoft.com/office/drawing/2014/main" id="{9BFEC241-4186-4F87-83F8-84FD08281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solidFill>
                    <a:srgbClr val="0000FF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4" name="Text Box 46">
              <a:extLst>
                <a:ext uri="{FF2B5EF4-FFF2-40B4-BE49-F238E27FC236}">
                  <a16:creationId xmlns:a16="http://schemas.microsoft.com/office/drawing/2014/main" id="{EED29AF4-74D5-4705-8B85-4A19A025C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5" name="Text Box 47">
              <a:extLst>
                <a:ext uri="{FF2B5EF4-FFF2-40B4-BE49-F238E27FC236}">
                  <a16:creationId xmlns:a16="http://schemas.microsoft.com/office/drawing/2014/main" id="{BCC6F8B5-8AFD-40B4-B636-28FD7928E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dirty="0">
                  <a:solidFill>
                    <a:srgbClr val="0000FF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2E2A1814-FFCC-4BF1-BF24-AADA4F9F6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8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107" name="Text Box 49">
              <a:extLst>
                <a:ext uri="{FF2B5EF4-FFF2-40B4-BE49-F238E27FC236}">
                  <a16:creationId xmlns:a16="http://schemas.microsoft.com/office/drawing/2014/main" id="{E2E730FB-D066-4877-92C8-58F59799D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204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108" name="AutoShape 50">
              <a:extLst>
                <a:ext uri="{FF2B5EF4-FFF2-40B4-BE49-F238E27FC236}">
                  <a16:creationId xmlns:a16="http://schemas.microsoft.com/office/drawing/2014/main" id="{37FB1EDF-72BE-4BC1-B838-5AA7947AC40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081" y="253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A365AAE2-10E5-4413-A527-396A39A51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91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10" name="Line 52">
              <a:extLst>
                <a:ext uri="{FF2B5EF4-FFF2-40B4-BE49-F238E27FC236}">
                  <a16:creationId xmlns:a16="http://schemas.microsoft.com/office/drawing/2014/main" id="{98AECA67-E76D-4488-9072-0CFEACDD6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9" y="198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53">
              <a:extLst>
                <a:ext uri="{FF2B5EF4-FFF2-40B4-BE49-F238E27FC236}">
                  <a16:creationId xmlns:a16="http://schemas.microsoft.com/office/drawing/2014/main" id="{13575184-62B1-4215-B7F3-69AEC5BB8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" y="202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12" name="Text Box 54">
              <a:extLst>
                <a:ext uri="{FF2B5EF4-FFF2-40B4-BE49-F238E27FC236}">
                  <a16:creationId xmlns:a16="http://schemas.microsoft.com/office/drawing/2014/main" id="{45550AB1-8979-452C-A11F-A224C887A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" y="192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sp>
        <p:nvSpPr>
          <p:cNvPr id="114" name="Rounded Rectangle 154">
            <a:extLst>
              <a:ext uri="{FF2B5EF4-FFF2-40B4-BE49-F238E27FC236}">
                <a16:creationId xmlns:a16="http://schemas.microsoft.com/office/drawing/2014/main" id="{046A8782-0175-4340-8783-CCCCAE277FC1}"/>
              </a:ext>
            </a:extLst>
          </p:cNvPr>
          <p:cNvSpPr/>
          <p:nvPr/>
        </p:nvSpPr>
        <p:spPr>
          <a:xfrm>
            <a:off x="3010240" y="2872714"/>
            <a:ext cx="1066800" cy="363536"/>
          </a:xfrm>
          <a:prstGeom prst="roundRect">
            <a:avLst/>
          </a:prstGeom>
          <a:noFill/>
          <a:ln w="28575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56">
            <a:extLst>
              <a:ext uri="{FF2B5EF4-FFF2-40B4-BE49-F238E27FC236}">
                <a16:creationId xmlns:a16="http://schemas.microsoft.com/office/drawing/2014/main" id="{8C35F266-89BC-44D8-A004-8A6004304BDB}"/>
              </a:ext>
            </a:extLst>
          </p:cNvPr>
          <p:cNvSpPr/>
          <p:nvPr/>
        </p:nvSpPr>
        <p:spPr>
          <a:xfrm>
            <a:off x="3641506" y="2855251"/>
            <a:ext cx="381000" cy="838200"/>
          </a:xfrm>
          <a:prstGeom prst="round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05308D0-7C90-4630-AD3B-AA208B8628D6}"/>
              </a:ext>
            </a:extLst>
          </p:cNvPr>
          <p:cNvSpPr txBox="1"/>
          <p:nvPr/>
        </p:nvSpPr>
        <p:spPr>
          <a:xfrm>
            <a:off x="2338826" y="431890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15EDBD-3127-479D-85B9-DEF2C16CB0B8}"/>
              </a:ext>
            </a:extLst>
          </p:cNvPr>
          <p:cNvSpPr txBox="1"/>
          <p:nvPr/>
        </p:nvSpPr>
        <p:spPr>
          <a:xfrm>
            <a:off x="4340642" y="4321176"/>
            <a:ext cx="96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PIs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2B545B-B6FB-4A52-8872-62DE24F5A00F}"/>
              </a:ext>
            </a:extLst>
          </p:cNvPr>
          <p:cNvSpPr txBox="1"/>
          <p:nvPr/>
        </p:nvSpPr>
        <p:spPr>
          <a:xfrm>
            <a:off x="2338825" y="4849497"/>
            <a:ext cx="242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5B589A4-359D-4934-8C7B-82C8A981733C}"/>
              </a:ext>
            </a:extLst>
          </p:cNvPr>
          <p:cNvSpPr txBox="1"/>
          <p:nvPr/>
        </p:nvSpPr>
        <p:spPr>
          <a:xfrm>
            <a:off x="4504785" y="4856673"/>
            <a:ext cx="108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 EPIs</a:t>
            </a:r>
          </a:p>
        </p:txBody>
      </p:sp>
      <p:sp>
        <p:nvSpPr>
          <p:cNvPr id="205" name="Rounded Rectangle 165">
            <a:extLst>
              <a:ext uri="{FF2B5EF4-FFF2-40B4-BE49-F238E27FC236}">
                <a16:creationId xmlns:a16="http://schemas.microsoft.com/office/drawing/2014/main" id="{58DEA08F-5B34-4D9F-8315-8B3A408D4CEB}"/>
              </a:ext>
            </a:extLst>
          </p:cNvPr>
          <p:cNvSpPr/>
          <p:nvPr/>
        </p:nvSpPr>
        <p:spPr>
          <a:xfrm>
            <a:off x="8409600" y="2804716"/>
            <a:ext cx="283744" cy="1535642"/>
          </a:xfrm>
          <a:prstGeom prst="round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BD1C02F-DB25-4ABA-BF0A-3702F5A5AE28}"/>
              </a:ext>
            </a:extLst>
          </p:cNvPr>
          <p:cNvGrpSpPr/>
          <p:nvPr/>
        </p:nvGrpSpPr>
        <p:grpSpPr>
          <a:xfrm>
            <a:off x="6839111" y="2452820"/>
            <a:ext cx="2209800" cy="2209800"/>
            <a:chOff x="4724400" y="3124200"/>
            <a:chExt cx="2209800" cy="2209800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5B1221DC-4FC2-418D-B613-318A39228FE3}"/>
                </a:ext>
              </a:extLst>
            </p:cNvPr>
            <p:cNvSpPr/>
            <p:nvPr/>
          </p:nvSpPr>
          <p:spPr>
            <a:xfrm>
              <a:off x="4724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60C09E23-8B7F-4E5A-8A6D-D88CD123A2C9}"/>
                </a:ext>
              </a:extLst>
            </p:cNvPr>
            <p:cNvSpPr/>
            <p:nvPr/>
          </p:nvSpPr>
          <p:spPr>
            <a:xfrm flipV="1">
              <a:off x="4724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B7EA697F-62B0-40DD-9E71-67F9C255E427}"/>
                </a:ext>
              </a:extLst>
            </p:cNvPr>
            <p:cNvSpPr/>
            <p:nvPr/>
          </p:nvSpPr>
          <p:spPr>
            <a:xfrm flipH="1" flipV="1">
              <a:off x="6248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2953B26B-3C23-494A-A6FA-026840EDB700}"/>
                </a:ext>
              </a:extLst>
            </p:cNvPr>
            <p:cNvSpPr/>
            <p:nvPr/>
          </p:nvSpPr>
          <p:spPr>
            <a:xfrm flipH="1">
              <a:off x="6248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Rounded Rectangle 171">
            <a:extLst>
              <a:ext uri="{FF2B5EF4-FFF2-40B4-BE49-F238E27FC236}">
                <a16:creationId xmlns:a16="http://schemas.microsoft.com/office/drawing/2014/main" id="{ED077727-CB96-4C3A-844F-B139592674F0}"/>
              </a:ext>
            </a:extLst>
          </p:cNvPr>
          <p:cNvSpPr/>
          <p:nvPr/>
        </p:nvSpPr>
        <p:spPr>
          <a:xfrm>
            <a:off x="7993676" y="3206473"/>
            <a:ext cx="685800" cy="304800"/>
          </a:xfrm>
          <a:prstGeom prst="roundRect">
            <a:avLst/>
          </a:prstGeom>
          <a:noFill/>
          <a:ln w="28575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172">
            <a:extLst>
              <a:ext uri="{FF2B5EF4-FFF2-40B4-BE49-F238E27FC236}">
                <a16:creationId xmlns:a16="http://schemas.microsoft.com/office/drawing/2014/main" id="{AE77DFC6-C807-4D56-9164-24B630610211}"/>
              </a:ext>
            </a:extLst>
          </p:cNvPr>
          <p:cNvSpPr/>
          <p:nvPr/>
        </p:nvSpPr>
        <p:spPr>
          <a:xfrm>
            <a:off x="7209881" y="2798500"/>
            <a:ext cx="685800" cy="30480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173">
            <a:extLst>
              <a:ext uri="{FF2B5EF4-FFF2-40B4-BE49-F238E27FC236}">
                <a16:creationId xmlns:a16="http://schemas.microsoft.com/office/drawing/2014/main" id="{294AD462-FAF3-45C2-9DC8-839B7D8DEA80}"/>
              </a:ext>
            </a:extLst>
          </p:cNvPr>
          <p:cNvSpPr/>
          <p:nvPr/>
        </p:nvSpPr>
        <p:spPr>
          <a:xfrm>
            <a:off x="7171603" y="3607963"/>
            <a:ext cx="685800" cy="3048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ounded Rectangle 174">
            <a:extLst>
              <a:ext uri="{FF2B5EF4-FFF2-40B4-BE49-F238E27FC236}">
                <a16:creationId xmlns:a16="http://schemas.microsoft.com/office/drawing/2014/main" id="{DBC637D6-C432-4278-9517-447683D71EE9}"/>
              </a:ext>
            </a:extLst>
          </p:cNvPr>
          <p:cNvSpPr/>
          <p:nvPr/>
        </p:nvSpPr>
        <p:spPr>
          <a:xfrm>
            <a:off x="7998439" y="3972667"/>
            <a:ext cx="685800" cy="304800"/>
          </a:xfrm>
          <a:prstGeom prst="roundRect">
            <a:avLst/>
          </a:prstGeom>
          <a:noFill/>
          <a:ln w="285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3D283AE-425E-462C-BA44-A2D7CF812F78}"/>
              </a:ext>
            </a:extLst>
          </p:cNvPr>
          <p:cNvGrpSpPr/>
          <p:nvPr/>
        </p:nvGrpSpPr>
        <p:grpSpPr>
          <a:xfrm>
            <a:off x="7144615" y="3553275"/>
            <a:ext cx="1614578" cy="851141"/>
            <a:chOff x="5066581" y="4247071"/>
            <a:chExt cx="1614578" cy="851141"/>
          </a:xfrm>
        </p:grpSpPr>
        <p:sp>
          <p:nvSpPr>
            <p:cNvPr id="216" name="Left Bracket 215">
              <a:extLst>
                <a:ext uri="{FF2B5EF4-FFF2-40B4-BE49-F238E27FC236}">
                  <a16:creationId xmlns:a16="http://schemas.microsoft.com/office/drawing/2014/main" id="{57DC932E-7170-48F0-9B1F-D0F6E0C6BE8F}"/>
                </a:ext>
              </a:extLst>
            </p:cNvPr>
            <p:cNvSpPr/>
            <p:nvPr/>
          </p:nvSpPr>
          <p:spPr>
            <a:xfrm flipH="1">
              <a:off x="5066581" y="4247071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Left Bracket 216">
              <a:extLst>
                <a:ext uri="{FF2B5EF4-FFF2-40B4-BE49-F238E27FC236}">
                  <a16:creationId xmlns:a16="http://schemas.microsoft.com/office/drawing/2014/main" id="{063F7B75-D69C-4823-AF9E-1AA704CC0696}"/>
                </a:ext>
              </a:extLst>
            </p:cNvPr>
            <p:cNvSpPr/>
            <p:nvPr/>
          </p:nvSpPr>
          <p:spPr>
            <a:xfrm>
              <a:off x="6376359" y="4260012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B3D33CD8-F293-4699-AEF2-7F2600AF7834}"/>
              </a:ext>
            </a:extLst>
          </p:cNvPr>
          <p:cNvSpPr txBox="1"/>
          <p:nvPr/>
        </p:nvSpPr>
        <p:spPr>
          <a:xfrm>
            <a:off x="6348006" y="4959724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AFA611D-2F3D-416F-933E-15C89845E3E3}"/>
              </a:ext>
            </a:extLst>
          </p:cNvPr>
          <p:cNvSpPr txBox="1"/>
          <p:nvPr/>
        </p:nvSpPr>
        <p:spPr>
          <a:xfrm>
            <a:off x="6348005" y="5490316"/>
            <a:ext cx="242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How many EPIs?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5B881FA-916F-4318-9F3B-94FA2DA327D9}"/>
              </a:ext>
            </a:extLst>
          </p:cNvPr>
          <p:cNvGrpSpPr/>
          <p:nvPr/>
        </p:nvGrpSpPr>
        <p:grpSpPr>
          <a:xfrm>
            <a:off x="3075312" y="2809450"/>
            <a:ext cx="2153111" cy="498257"/>
            <a:chOff x="1600200" y="3657600"/>
            <a:chExt cx="2240208" cy="381000"/>
          </a:xfrm>
        </p:grpSpPr>
        <p:sp>
          <p:nvSpPr>
            <p:cNvPr id="119" name="Left Bracket 118">
              <a:extLst>
                <a:ext uri="{FF2B5EF4-FFF2-40B4-BE49-F238E27FC236}">
                  <a16:creationId xmlns:a16="http://schemas.microsoft.com/office/drawing/2014/main" id="{1B022D0D-3E44-498D-8815-54BCA02634A8}"/>
                </a:ext>
              </a:extLst>
            </p:cNvPr>
            <p:cNvSpPr/>
            <p:nvPr/>
          </p:nvSpPr>
          <p:spPr>
            <a:xfrm>
              <a:off x="3459408" y="3657600"/>
              <a:ext cx="381000" cy="381000"/>
            </a:xfrm>
            <a:prstGeom prst="leftBracket">
              <a:avLst/>
            </a:prstGeom>
            <a:solidFill>
              <a:srgbClr val="B4C7E7">
                <a:alpha val="50196"/>
              </a:srgbClr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Left Bracket 119">
              <a:extLst>
                <a:ext uri="{FF2B5EF4-FFF2-40B4-BE49-F238E27FC236}">
                  <a16:creationId xmlns:a16="http://schemas.microsoft.com/office/drawing/2014/main" id="{5D487E97-9988-48C4-A28C-573FEF24CB05}"/>
                </a:ext>
              </a:extLst>
            </p:cNvPr>
            <p:cNvSpPr/>
            <p:nvPr/>
          </p:nvSpPr>
          <p:spPr>
            <a:xfrm flipH="1">
              <a:off x="1600200" y="3657600"/>
              <a:ext cx="381000" cy="381000"/>
            </a:xfrm>
            <a:prstGeom prst="leftBracket">
              <a:avLst/>
            </a:prstGeom>
            <a:solidFill>
              <a:srgbClr val="B4C7E7">
                <a:alpha val="50196"/>
              </a:srgbClr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D40708-CFDD-4580-8AAC-8A6556A1F816}"/>
              </a:ext>
            </a:extLst>
          </p:cNvPr>
          <p:cNvSpPr txBox="1"/>
          <p:nvPr/>
        </p:nvSpPr>
        <p:spPr>
          <a:xfrm>
            <a:off x="9504524" y="2163250"/>
            <a:ext cx="79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PIs:</a:t>
            </a:r>
            <a:endParaRPr lang="en-SG" sz="24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72DC312-EB32-4820-ADCD-4E0EA4D4688B}"/>
              </a:ext>
            </a:extLst>
          </p:cNvPr>
          <p:cNvSpPr txBox="1"/>
          <p:nvPr/>
        </p:nvSpPr>
        <p:spPr>
          <a:xfrm>
            <a:off x="9417683" y="2547028"/>
            <a:ext cx="92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B’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D’</a:t>
            </a:r>
            <a:endParaRPr lang="en-SG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9EFD861-3F14-4B82-9C3D-78E268B7567B}"/>
              </a:ext>
            </a:extLst>
          </p:cNvPr>
          <p:cNvSpPr txBox="1"/>
          <p:nvPr/>
        </p:nvSpPr>
        <p:spPr>
          <a:xfrm>
            <a:off x="9417683" y="2894075"/>
            <a:ext cx="92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C</a:t>
            </a:r>
            <a:endParaRPr lang="en-SG" sz="24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2357F8C-9D53-4C3E-A24B-0FA4D983EE92}"/>
              </a:ext>
            </a:extLst>
          </p:cNvPr>
          <p:cNvSpPr txBox="1"/>
          <p:nvPr/>
        </p:nvSpPr>
        <p:spPr>
          <a:xfrm>
            <a:off x="9417683" y="3262601"/>
            <a:ext cx="92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B’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15DE37B-C1B7-477C-9182-C0670BAF8BB4}"/>
              </a:ext>
            </a:extLst>
          </p:cNvPr>
          <p:cNvSpPr txBox="1"/>
          <p:nvPr/>
        </p:nvSpPr>
        <p:spPr>
          <a:xfrm>
            <a:off x="9316759" y="3607332"/>
            <a:ext cx="112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A’</a:t>
            </a:r>
            <a:r>
              <a:rPr lang="en-US" sz="2400" dirty="0">
                <a:solidFill>
                  <a:srgbClr val="009900"/>
                </a:solidFill>
                <a:sym typeface="Symbol" panose="05050102010706020507" pitchFamily="18" charset="2"/>
              </a:rPr>
              <a:t>C’D’</a:t>
            </a:r>
            <a:endParaRPr lang="en-SG" sz="2400" dirty="0">
              <a:solidFill>
                <a:srgbClr val="009900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4E34277-B19F-43F1-817B-6F93F20BD440}"/>
              </a:ext>
            </a:extLst>
          </p:cNvPr>
          <p:cNvSpPr txBox="1"/>
          <p:nvPr/>
        </p:nvSpPr>
        <p:spPr>
          <a:xfrm>
            <a:off x="9316759" y="3962594"/>
            <a:ext cx="112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C’D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0A7A75C-55F9-4103-8D0F-1A2701483B4B}"/>
              </a:ext>
            </a:extLst>
          </p:cNvPr>
          <p:cNvSpPr txBox="1"/>
          <p:nvPr/>
        </p:nvSpPr>
        <p:spPr>
          <a:xfrm>
            <a:off x="9316759" y="4340358"/>
            <a:ext cx="112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A’</a:t>
            </a:r>
            <a:r>
              <a:rPr 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CD</a:t>
            </a:r>
            <a:endParaRPr lang="en-SG" sz="2400" dirty="0">
              <a:solidFill>
                <a:srgbClr val="7030A0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6A283E-5895-46BA-8CB1-464B22C370E8}"/>
              </a:ext>
            </a:extLst>
          </p:cNvPr>
          <p:cNvSpPr txBox="1"/>
          <p:nvPr/>
        </p:nvSpPr>
        <p:spPr>
          <a:xfrm>
            <a:off x="9316759" y="4709951"/>
            <a:ext cx="112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A</a:t>
            </a:r>
            <a:r>
              <a:rPr lang="en-US" sz="2400" dirty="0">
                <a:solidFill>
                  <a:srgbClr val="CC00FF"/>
                </a:solidFill>
                <a:sym typeface="Symbol" panose="05050102010706020507" pitchFamily="18" charset="2"/>
              </a:rPr>
              <a:t>CD’</a:t>
            </a:r>
            <a:endParaRPr lang="en-SG" sz="2400" dirty="0">
              <a:solidFill>
                <a:srgbClr val="CC00FF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807F735-D63B-49E4-A791-3A0C51B0DABF}"/>
              </a:ext>
            </a:extLst>
          </p:cNvPr>
          <p:cNvSpPr txBox="1"/>
          <p:nvPr/>
        </p:nvSpPr>
        <p:spPr>
          <a:xfrm>
            <a:off x="8314765" y="4966476"/>
            <a:ext cx="96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 PIs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D5E1537-7A01-4651-B916-C960CC94849F}"/>
              </a:ext>
            </a:extLst>
          </p:cNvPr>
          <p:cNvSpPr txBox="1"/>
          <p:nvPr/>
        </p:nvSpPr>
        <p:spPr>
          <a:xfrm>
            <a:off x="10314673" y="2163250"/>
            <a:ext cx="79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EPIs:</a:t>
            </a:r>
            <a:endParaRPr lang="en-SG" sz="2400" dirty="0"/>
          </a:p>
        </p:txBody>
      </p:sp>
      <p:sp>
        <p:nvSpPr>
          <p:cNvPr id="235" name="Text Box 49">
            <a:extLst>
              <a:ext uri="{FF2B5EF4-FFF2-40B4-BE49-F238E27FC236}">
                <a16:creationId xmlns:a16="http://schemas.microsoft.com/office/drawing/2014/main" id="{B5B03849-DF04-4C08-87F3-05170016E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290" y="3698176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236" name="Text Box 55">
            <a:extLst>
              <a:ext uri="{FF2B5EF4-FFF2-40B4-BE49-F238E27FC236}">
                <a16:creationId xmlns:a16="http://schemas.microsoft.com/office/drawing/2014/main" id="{66048DA8-5496-4F99-B938-4D941221E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290" y="257292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37" name="Text Box 55">
            <a:extLst>
              <a:ext uri="{FF2B5EF4-FFF2-40B4-BE49-F238E27FC236}">
                <a16:creationId xmlns:a16="http://schemas.microsoft.com/office/drawing/2014/main" id="{5DD236F1-F7A4-4EDE-A944-1A0E02C86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290" y="2933027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38" name="Text Box 55">
            <a:extLst>
              <a:ext uri="{FF2B5EF4-FFF2-40B4-BE49-F238E27FC236}">
                <a16:creationId xmlns:a16="http://schemas.microsoft.com/office/drawing/2014/main" id="{036752BE-D092-44C5-BD33-C2F688BF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290" y="330415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40" name="Text Box 49">
            <a:extLst>
              <a:ext uri="{FF2B5EF4-FFF2-40B4-BE49-F238E27FC236}">
                <a16:creationId xmlns:a16="http://schemas.microsoft.com/office/drawing/2014/main" id="{643D5321-B466-481B-9546-8FE92C46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290" y="4063100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241" name="Text Box 49">
            <a:extLst>
              <a:ext uri="{FF2B5EF4-FFF2-40B4-BE49-F238E27FC236}">
                <a16:creationId xmlns:a16="http://schemas.microsoft.com/office/drawing/2014/main" id="{847BB2D2-9290-4B3B-BBA7-E13624C81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290" y="4424455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242" name="Text Box 49">
            <a:extLst>
              <a:ext uri="{FF2B5EF4-FFF2-40B4-BE49-F238E27FC236}">
                <a16:creationId xmlns:a16="http://schemas.microsoft.com/office/drawing/2014/main" id="{1200A692-5B4C-473B-838C-0E64443B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290" y="4787441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A4F6B9B-EA5E-4911-A25B-3B4C5A1C2C29}"/>
              </a:ext>
            </a:extLst>
          </p:cNvPr>
          <p:cNvSpPr txBox="1"/>
          <p:nvPr/>
        </p:nvSpPr>
        <p:spPr>
          <a:xfrm>
            <a:off x="8517668" y="5483872"/>
            <a:ext cx="108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 EPIs</a:t>
            </a:r>
          </a:p>
        </p:txBody>
      </p:sp>
      <p:sp>
        <p:nvSpPr>
          <p:cNvPr id="124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37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705427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14" grpId="0" animBg="1"/>
      <p:bldP spid="116" grpId="0" animBg="1"/>
      <p:bldP spid="121" grpId="0"/>
      <p:bldP spid="126" grpId="0"/>
      <p:bldP spid="129" grpId="0"/>
      <p:bldP spid="130" grpId="0"/>
      <p:bldP spid="205" grpId="0" animBg="1"/>
      <p:bldP spid="211" grpId="0" animBg="1"/>
      <p:bldP spid="212" grpId="0" animBg="1"/>
      <p:bldP spid="213" grpId="0" animBg="1"/>
      <p:bldP spid="214" grpId="0" animBg="1"/>
      <p:bldP spid="224" grpId="0"/>
      <p:bldP spid="225" grpId="0"/>
      <p:bldP spid="7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40" grpId="0"/>
      <p:bldP spid="241" grpId="0"/>
      <p:bldP spid="242" grpId="0"/>
      <p:bldP spid="2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>
            <a:extLst>
              <a:ext uri="{FF2B5EF4-FFF2-40B4-BE49-F238E27FC236}">
                <a16:creationId xmlns:a16="http://schemas.microsoft.com/office/drawing/2014/main" id="{63070DF4-EBFA-464C-9F4D-688A80150377}"/>
              </a:ext>
            </a:extLst>
          </p:cNvPr>
          <p:cNvGrpSpPr/>
          <p:nvPr/>
        </p:nvGrpSpPr>
        <p:grpSpPr>
          <a:xfrm>
            <a:off x="759765" y="3788305"/>
            <a:ext cx="2722563" cy="2559050"/>
            <a:chOff x="6629403" y="2348304"/>
            <a:chExt cx="2722563" cy="2559050"/>
          </a:xfrm>
        </p:grpSpPr>
        <p:sp>
          <p:nvSpPr>
            <p:cNvPr id="288" name="Text Box 39">
              <a:extLst>
                <a:ext uri="{FF2B5EF4-FFF2-40B4-BE49-F238E27FC236}">
                  <a16:creationId xmlns:a16="http://schemas.microsoft.com/office/drawing/2014/main" id="{1D7C34BA-4820-4548-AB5C-705F50AC8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104" y="4213879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89" name="Text Box 36">
              <a:extLst>
                <a:ext uri="{FF2B5EF4-FFF2-40B4-BE49-F238E27FC236}">
                  <a16:creationId xmlns:a16="http://schemas.microsoft.com/office/drawing/2014/main" id="{A6D7AB74-0980-4722-B9FB-718FAD1D2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416" y="422189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90" name="Rectangle 11">
              <a:extLst>
                <a:ext uri="{FF2B5EF4-FFF2-40B4-BE49-F238E27FC236}">
                  <a16:creationId xmlns:a16="http://schemas.microsoft.com/office/drawing/2014/main" id="{1F9A3BA9-12DB-4FBD-80B5-55A749DA8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2104" y="2966487"/>
              <a:ext cx="1627950" cy="1578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12">
              <a:extLst>
                <a:ext uri="{FF2B5EF4-FFF2-40B4-BE49-F238E27FC236}">
                  <a16:creationId xmlns:a16="http://schemas.microsoft.com/office/drawing/2014/main" id="{BD948A05-1818-4633-A402-04826E440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3360627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13">
              <a:extLst>
                <a:ext uri="{FF2B5EF4-FFF2-40B4-BE49-F238E27FC236}">
                  <a16:creationId xmlns:a16="http://schemas.microsoft.com/office/drawing/2014/main" id="{2C357591-CF94-4CE8-9FF9-781CEEAAC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9092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Text Box 14">
              <a:extLst>
                <a:ext uri="{FF2B5EF4-FFF2-40B4-BE49-F238E27FC236}">
                  <a16:creationId xmlns:a16="http://schemas.microsoft.com/office/drawing/2014/main" id="{77E96942-0C84-46AB-AA0E-BD399F3B8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818" y="3802571"/>
              <a:ext cx="406988" cy="315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94" name="Text Box 15">
              <a:extLst>
                <a:ext uri="{FF2B5EF4-FFF2-40B4-BE49-F238E27FC236}">
                  <a16:creationId xmlns:a16="http://schemas.microsoft.com/office/drawing/2014/main" id="{2F246722-4F93-40F7-9C71-D4F3CA7E9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9988" y="3408231"/>
              <a:ext cx="406988" cy="315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95" name="Text Box 16">
              <a:extLst>
                <a:ext uri="{FF2B5EF4-FFF2-40B4-BE49-F238E27FC236}">
                  <a16:creationId xmlns:a16="http://schemas.microsoft.com/office/drawing/2014/main" id="{BB257DD0-A6ED-4206-BA2F-A3FCB51D1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0832" y="4034030"/>
              <a:ext cx="299685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296" name="AutoShape 17">
              <a:extLst>
                <a:ext uri="{FF2B5EF4-FFF2-40B4-BE49-F238E27FC236}">
                  <a16:creationId xmlns:a16="http://schemas.microsoft.com/office/drawing/2014/main" id="{8C2A0B53-48F4-4C93-A23D-F305A8C8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342" y="3793485"/>
              <a:ext cx="97779" cy="74575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AutoShape 18">
              <a:extLst>
                <a:ext uri="{FF2B5EF4-FFF2-40B4-BE49-F238E27FC236}">
                  <a16:creationId xmlns:a16="http://schemas.microsoft.com/office/drawing/2014/main" id="{C81E9D73-D40E-4942-8D6C-B72A29E19357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8489125" y="2259297"/>
              <a:ext cx="123129" cy="795562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 Box 19">
              <a:extLst>
                <a:ext uri="{FF2B5EF4-FFF2-40B4-BE49-F238E27FC236}">
                  <a16:creationId xmlns:a16="http://schemas.microsoft.com/office/drawing/2014/main" id="{2FB96325-567A-44E5-BAAF-0C693B10E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7672" y="2348304"/>
              <a:ext cx="299685" cy="25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99" name="Line 20">
              <a:extLst>
                <a:ext uri="{FF2B5EF4-FFF2-40B4-BE49-F238E27FC236}">
                  <a16:creationId xmlns:a16="http://schemas.microsoft.com/office/drawing/2014/main" id="{B1FA4E75-D40C-4837-AB3F-64959DF69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6080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1">
              <a:extLst>
                <a:ext uri="{FF2B5EF4-FFF2-40B4-BE49-F238E27FC236}">
                  <a16:creationId xmlns:a16="http://schemas.microsoft.com/office/drawing/2014/main" id="{38077BC7-CEBE-4542-A6D7-7882EE988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3067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Text Box 22">
              <a:extLst>
                <a:ext uri="{FF2B5EF4-FFF2-40B4-BE49-F238E27FC236}">
                  <a16:creationId xmlns:a16="http://schemas.microsoft.com/office/drawing/2014/main" id="{A77D8AF5-0B70-426A-A443-BFD6CB08A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5120" y="3045826"/>
              <a:ext cx="353019" cy="1633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302" name="Text Box 23">
              <a:extLst>
                <a:ext uri="{FF2B5EF4-FFF2-40B4-BE49-F238E27FC236}">
                  <a16:creationId xmlns:a16="http://schemas.microsoft.com/office/drawing/2014/main" id="{EB15DA4D-38AA-4DE8-BC01-871C55EF0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9407" y="2714520"/>
              <a:ext cx="151683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303" name="AutoShape 24">
              <a:extLst>
                <a:ext uri="{FF2B5EF4-FFF2-40B4-BE49-F238E27FC236}">
                  <a16:creationId xmlns:a16="http://schemas.microsoft.com/office/drawing/2014/main" id="{86D578AC-D31E-47A9-9E0B-D5CCE7882A5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64994" y="4249038"/>
              <a:ext cx="123129" cy="794927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Text Box 25">
              <a:extLst>
                <a:ext uri="{FF2B5EF4-FFF2-40B4-BE49-F238E27FC236}">
                  <a16:creationId xmlns:a16="http://schemas.microsoft.com/office/drawing/2014/main" id="{2F63DE01-AF23-41C5-BF63-7C8ADE738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3065" y="4670616"/>
              <a:ext cx="299685" cy="23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305" name="Line 26">
              <a:extLst>
                <a:ext uri="{FF2B5EF4-FFF2-40B4-BE49-F238E27FC236}">
                  <a16:creationId xmlns:a16="http://schemas.microsoft.com/office/drawing/2014/main" id="{8A481597-0482-440C-822B-DA907C01B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9565" y="2642163"/>
              <a:ext cx="271113" cy="315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Text Box 27">
              <a:extLst>
                <a:ext uri="{FF2B5EF4-FFF2-40B4-BE49-F238E27FC236}">
                  <a16:creationId xmlns:a16="http://schemas.microsoft.com/office/drawing/2014/main" id="{BE399378-3927-4CB2-845D-5F577A0D0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3" y="2720864"/>
              <a:ext cx="568259" cy="267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307" name="Text Box 28">
              <a:extLst>
                <a:ext uri="{FF2B5EF4-FFF2-40B4-BE49-F238E27FC236}">
                  <a16:creationId xmlns:a16="http://schemas.microsoft.com/office/drawing/2014/main" id="{2A72EDF3-D571-44A4-9452-59574E147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8928" y="2531093"/>
              <a:ext cx="464766" cy="266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308" name="Line 29">
              <a:extLst>
                <a:ext uri="{FF2B5EF4-FFF2-40B4-BE49-F238E27FC236}">
                  <a16:creationId xmlns:a16="http://schemas.microsoft.com/office/drawing/2014/main" id="{A33DF3EF-249B-4488-A109-17C15ABD8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3756035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0">
              <a:extLst>
                <a:ext uri="{FF2B5EF4-FFF2-40B4-BE49-F238E27FC236}">
                  <a16:creationId xmlns:a16="http://schemas.microsoft.com/office/drawing/2014/main" id="{3AB5C41D-22D9-41E0-A4B2-DD9D7A3DE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150809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1">
              <a:extLst>
                <a:ext uri="{FF2B5EF4-FFF2-40B4-BE49-F238E27FC236}">
                  <a16:creationId xmlns:a16="http://schemas.microsoft.com/office/drawing/2014/main" id="{B726E439-0831-43A7-A1D9-93D15A326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150175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Text Box 32">
              <a:extLst>
                <a:ext uri="{FF2B5EF4-FFF2-40B4-BE49-F238E27FC236}">
                  <a16:creationId xmlns:a16="http://schemas.microsoft.com/office/drawing/2014/main" id="{39954900-FBEA-424A-9F91-9FB35642B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7506" y="3818985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2" name="Text Box 33">
              <a:extLst>
                <a:ext uri="{FF2B5EF4-FFF2-40B4-BE49-F238E27FC236}">
                  <a16:creationId xmlns:a16="http://schemas.microsoft.com/office/drawing/2014/main" id="{734CFC77-8699-46A1-B40F-0F141EF16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6975" y="3398073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3" name="Line 34">
              <a:extLst>
                <a:ext uri="{FF2B5EF4-FFF2-40B4-BE49-F238E27FC236}">
                  <a16:creationId xmlns:a16="http://schemas.microsoft.com/office/drawing/2014/main" id="{D2BED048-B9FC-4A1E-9130-7D9626308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544949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Text Box 35">
              <a:extLst>
                <a:ext uri="{FF2B5EF4-FFF2-40B4-BE49-F238E27FC236}">
                  <a16:creationId xmlns:a16="http://schemas.microsoft.com/office/drawing/2014/main" id="{38BAB204-6930-41EB-B0FA-F957DA62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552" y="303376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5" name="AutoShape 37">
              <a:extLst>
                <a:ext uri="{FF2B5EF4-FFF2-40B4-BE49-F238E27FC236}">
                  <a16:creationId xmlns:a16="http://schemas.microsoft.com/office/drawing/2014/main" id="{2B43F704-1A4E-4136-9E2D-1F37B37DAE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04661" y="3383475"/>
              <a:ext cx="97779" cy="745120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 Box 38">
              <a:extLst>
                <a:ext uri="{FF2B5EF4-FFF2-40B4-BE49-F238E27FC236}">
                  <a16:creationId xmlns:a16="http://schemas.microsoft.com/office/drawing/2014/main" id="{34972137-55E8-43F5-A2DE-FA60DAFEA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2281" y="3627832"/>
              <a:ext cx="299685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317" name="Text Box 40">
              <a:extLst>
                <a:ext uri="{FF2B5EF4-FFF2-40B4-BE49-F238E27FC236}">
                  <a16:creationId xmlns:a16="http://schemas.microsoft.com/office/drawing/2014/main" id="{11689CB4-B3B0-4D0E-AFB8-DE5E99D42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416" y="303376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8" name="Text Box 41">
              <a:extLst>
                <a:ext uri="{FF2B5EF4-FFF2-40B4-BE49-F238E27FC236}">
                  <a16:creationId xmlns:a16="http://schemas.microsoft.com/office/drawing/2014/main" id="{33FF764F-086F-4B1A-B548-4AC76A96E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552" y="3810621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9" name="Text Box 33">
              <a:extLst>
                <a:ext uri="{FF2B5EF4-FFF2-40B4-BE49-F238E27FC236}">
                  <a16:creationId xmlns:a16="http://schemas.microsoft.com/office/drawing/2014/main" id="{501E087C-1BBF-4C50-AB09-CA8FDC227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453" y="3028470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20" name="Text Box 33">
              <a:extLst>
                <a:ext uri="{FF2B5EF4-FFF2-40B4-BE49-F238E27FC236}">
                  <a16:creationId xmlns:a16="http://schemas.microsoft.com/office/drawing/2014/main" id="{08F9C9A0-4042-4339-B10A-DD4FE0D70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081" y="3018552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21" name="Text Box 33">
              <a:extLst>
                <a:ext uri="{FF2B5EF4-FFF2-40B4-BE49-F238E27FC236}">
                  <a16:creationId xmlns:a16="http://schemas.microsoft.com/office/drawing/2014/main" id="{4C7260DF-DF13-42A6-A413-0233D00C5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669" y="3388873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22" name="Text Box 33">
              <a:extLst>
                <a:ext uri="{FF2B5EF4-FFF2-40B4-BE49-F238E27FC236}">
                  <a16:creationId xmlns:a16="http://schemas.microsoft.com/office/drawing/2014/main" id="{D77C186E-27A3-4891-9B27-63CAF1413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6719" y="3409519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23" name="Text Box 33">
              <a:extLst>
                <a:ext uri="{FF2B5EF4-FFF2-40B4-BE49-F238E27FC236}">
                  <a16:creationId xmlns:a16="http://schemas.microsoft.com/office/drawing/2014/main" id="{57FB29E8-961D-4685-B0F1-FBADA0100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5984" y="3822042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24" name="Text Box 33">
              <a:extLst>
                <a:ext uri="{FF2B5EF4-FFF2-40B4-BE49-F238E27FC236}">
                  <a16:creationId xmlns:a16="http://schemas.microsoft.com/office/drawing/2014/main" id="{52321CAF-8AF2-432E-9512-F34602019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5440" y="422189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25" name="Text Box 33">
              <a:extLst>
                <a:ext uri="{FF2B5EF4-FFF2-40B4-BE49-F238E27FC236}">
                  <a16:creationId xmlns:a16="http://schemas.microsoft.com/office/drawing/2014/main" id="{E73E6914-6684-4F0B-AAF3-2312406A5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0070" y="4215465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6C955A0-B02B-4975-AF9E-7F7A86079515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Finding simplified SOP expression on K-map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81ED1C74-0E2D-46D8-9B86-7615BA235E3B}"/>
              </a:ext>
            </a:extLst>
          </p:cNvPr>
          <p:cNvSpPr txBox="1">
            <a:spLocks noChangeArrowheads="1"/>
          </p:cNvSpPr>
          <p:nvPr/>
        </p:nvSpPr>
        <p:spPr>
          <a:xfrm>
            <a:off x="422202" y="657188"/>
            <a:ext cx="5392478" cy="3011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600" dirty="0">
                <a:solidFill>
                  <a:srgbClr val="C00000"/>
                </a:solidFill>
              </a:rPr>
              <a:t>Algorithm</a:t>
            </a:r>
          </a:p>
          <a:p>
            <a:pPr marL="542925" lvl="2" indent="-4318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200" dirty="0"/>
              <a:t>Circle all prime </a:t>
            </a:r>
            <a:r>
              <a:rPr lang="en-US" sz="2200" dirty="0" err="1"/>
              <a:t>implicants</a:t>
            </a:r>
            <a:r>
              <a:rPr lang="en-US" sz="2200" dirty="0"/>
              <a:t> on the K-map.</a:t>
            </a:r>
          </a:p>
          <a:p>
            <a:pPr marL="542925" lvl="2" indent="-4318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200" dirty="0"/>
              <a:t>Identify and select all essential prime </a:t>
            </a:r>
            <a:r>
              <a:rPr lang="en-US" sz="2200" dirty="0" err="1"/>
              <a:t>implicants</a:t>
            </a:r>
            <a:r>
              <a:rPr lang="en-US" sz="2200" dirty="0"/>
              <a:t> for the cover.</a:t>
            </a:r>
          </a:p>
          <a:p>
            <a:pPr marL="542925" lvl="2" indent="-4318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200" dirty="0"/>
              <a:t>Select a minimum subset of the remaining prime </a:t>
            </a:r>
            <a:r>
              <a:rPr lang="en-US" sz="2200" dirty="0" err="1"/>
              <a:t>implicants</a:t>
            </a:r>
            <a:r>
              <a:rPr lang="en-US" sz="2200" dirty="0"/>
              <a:t> to complete the cover, that is, to cover those </a:t>
            </a:r>
            <a:r>
              <a:rPr lang="en-US" sz="2200" dirty="0" err="1"/>
              <a:t>minterms</a:t>
            </a:r>
            <a:r>
              <a:rPr lang="en-US" sz="2200" dirty="0"/>
              <a:t> not covered by the essential prime </a:t>
            </a:r>
            <a:r>
              <a:rPr lang="en-US" sz="2200" dirty="0" err="1"/>
              <a:t>implicants</a:t>
            </a:r>
            <a:r>
              <a:rPr lang="en-US" sz="2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5725E-17B8-4B51-8B85-4D6DF4A85439}"/>
              </a:ext>
            </a:extLst>
          </p:cNvPr>
          <p:cNvSpPr txBox="1"/>
          <p:nvPr/>
        </p:nvSpPr>
        <p:spPr>
          <a:xfrm>
            <a:off x="5561974" y="734448"/>
            <a:ext cx="5015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#1: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</a:p>
          <a:p>
            <a:r>
              <a:rPr lang="en-US" sz="2400" dirty="0">
                <a:solidFill>
                  <a:srgbClr val="800000"/>
                </a:solidFill>
              </a:rPr>
              <a:t>F(A,B,C,D) </a:t>
            </a:r>
          </a:p>
          <a:p>
            <a:r>
              <a:rPr lang="en-US" sz="2400" dirty="0">
                <a:solidFill>
                  <a:srgbClr val="800000"/>
                </a:solidFill>
              </a:rPr>
              <a:t>= </a:t>
            </a:r>
            <a:r>
              <a:rPr lang="en-US" sz="2400" b="1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400" dirty="0">
                <a:solidFill>
                  <a:srgbClr val="800000"/>
                </a:solidFill>
              </a:rPr>
              <a:t> m(2,3,4,5,7,8,10,13,15)</a:t>
            </a:r>
            <a:endParaRPr lang="en-SG" sz="2400" dirty="0"/>
          </a:p>
        </p:txBody>
      </p:sp>
      <p:sp>
        <p:nvSpPr>
          <p:cNvPr id="161" name="AutoShape 42">
            <a:extLst>
              <a:ext uri="{FF2B5EF4-FFF2-40B4-BE49-F238E27FC236}">
                <a16:creationId xmlns:a16="http://schemas.microsoft.com/office/drawing/2014/main" id="{693A5BD6-2EA3-40D4-9B16-3A80DFF0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593" y="4832307"/>
            <a:ext cx="731838" cy="7318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349AA0-CAEC-426A-A035-7397E775A19B}"/>
              </a:ext>
            </a:extLst>
          </p:cNvPr>
          <p:cNvGrpSpPr/>
          <p:nvPr/>
        </p:nvGrpSpPr>
        <p:grpSpPr>
          <a:xfrm>
            <a:off x="8888336" y="404639"/>
            <a:ext cx="2722563" cy="2559050"/>
            <a:chOff x="6629403" y="2348304"/>
            <a:chExt cx="2722563" cy="2559050"/>
          </a:xfrm>
        </p:grpSpPr>
        <p:sp>
          <p:nvSpPr>
            <p:cNvPr id="131" name="Text Box 39">
              <a:extLst>
                <a:ext uri="{FF2B5EF4-FFF2-40B4-BE49-F238E27FC236}">
                  <a16:creationId xmlns:a16="http://schemas.microsoft.com/office/drawing/2014/main" id="{7AEE321D-73CC-4377-84DB-ED9DB0466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104" y="4213879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8" name="Text Box 36">
              <a:extLst>
                <a:ext uri="{FF2B5EF4-FFF2-40B4-BE49-F238E27FC236}">
                  <a16:creationId xmlns:a16="http://schemas.microsoft.com/office/drawing/2014/main" id="{A68633FC-3BD3-4030-A44C-454BCC5D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416" y="422189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2" name="Rectangle 11">
              <a:extLst>
                <a:ext uri="{FF2B5EF4-FFF2-40B4-BE49-F238E27FC236}">
                  <a16:creationId xmlns:a16="http://schemas.microsoft.com/office/drawing/2014/main" id="{359215C6-03B3-430B-9AB0-6529E957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2104" y="2966487"/>
              <a:ext cx="1627950" cy="1578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">
              <a:extLst>
                <a:ext uri="{FF2B5EF4-FFF2-40B4-BE49-F238E27FC236}">
                  <a16:creationId xmlns:a16="http://schemas.microsoft.com/office/drawing/2014/main" id="{EAB41B33-F504-440C-A576-44A0BF6B4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3360627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3">
              <a:extLst>
                <a:ext uri="{FF2B5EF4-FFF2-40B4-BE49-F238E27FC236}">
                  <a16:creationId xmlns:a16="http://schemas.microsoft.com/office/drawing/2014/main" id="{63FAF69C-E036-45DF-884A-CBCFBBC8E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9092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14">
              <a:extLst>
                <a:ext uri="{FF2B5EF4-FFF2-40B4-BE49-F238E27FC236}">
                  <a16:creationId xmlns:a16="http://schemas.microsoft.com/office/drawing/2014/main" id="{E8E22F8B-D8C3-455C-A60A-18B174A55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818" y="3802571"/>
              <a:ext cx="406988" cy="315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843F65CC-6AC0-4779-A180-C7DE3AD09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9988" y="3408231"/>
              <a:ext cx="406988" cy="315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7" name="Text Box 16">
              <a:extLst>
                <a:ext uri="{FF2B5EF4-FFF2-40B4-BE49-F238E27FC236}">
                  <a16:creationId xmlns:a16="http://schemas.microsoft.com/office/drawing/2014/main" id="{98785B5E-17C4-4966-80D0-45B6FE90F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0832" y="4034030"/>
              <a:ext cx="299685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38" name="AutoShape 17">
              <a:extLst>
                <a:ext uri="{FF2B5EF4-FFF2-40B4-BE49-F238E27FC236}">
                  <a16:creationId xmlns:a16="http://schemas.microsoft.com/office/drawing/2014/main" id="{9E16356C-3BDC-4F43-A591-8B07DF2F3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342" y="3793485"/>
              <a:ext cx="97779" cy="74575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AutoShape 18">
              <a:extLst>
                <a:ext uri="{FF2B5EF4-FFF2-40B4-BE49-F238E27FC236}">
                  <a16:creationId xmlns:a16="http://schemas.microsoft.com/office/drawing/2014/main" id="{DAD3F0C0-4A3E-401F-BDA4-2C3FA3534616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8489125" y="2259297"/>
              <a:ext cx="123129" cy="795562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9">
              <a:extLst>
                <a:ext uri="{FF2B5EF4-FFF2-40B4-BE49-F238E27FC236}">
                  <a16:creationId xmlns:a16="http://schemas.microsoft.com/office/drawing/2014/main" id="{457C348B-E23E-44B5-AD9B-2C326D0F2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7672" y="2348304"/>
              <a:ext cx="299685" cy="25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41" name="Line 20">
              <a:extLst>
                <a:ext uri="{FF2B5EF4-FFF2-40B4-BE49-F238E27FC236}">
                  <a16:creationId xmlns:a16="http://schemas.microsoft.com/office/drawing/2014/main" id="{05AAD761-DA49-4ACF-BA93-D1AF41C0F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6080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1">
              <a:extLst>
                <a:ext uri="{FF2B5EF4-FFF2-40B4-BE49-F238E27FC236}">
                  <a16:creationId xmlns:a16="http://schemas.microsoft.com/office/drawing/2014/main" id="{45E996DD-4DA6-4727-B3F8-D4515C067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3067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 Box 22">
              <a:extLst>
                <a:ext uri="{FF2B5EF4-FFF2-40B4-BE49-F238E27FC236}">
                  <a16:creationId xmlns:a16="http://schemas.microsoft.com/office/drawing/2014/main" id="{9C600F09-0ECD-4B5D-AE0D-A91C5FE6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5120" y="3045826"/>
              <a:ext cx="353019" cy="1633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73B41690-E439-4865-AA3E-643192887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9407" y="2714520"/>
              <a:ext cx="151683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145" name="AutoShape 24">
              <a:extLst>
                <a:ext uri="{FF2B5EF4-FFF2-40B4-BE49-F238E27FC236}">
                  <a16:creationId xmlns:a16="http://schemas.microsoft.com/office/drawing/2014/main" id="{767E36D7-91C2-415F-9341-04C1AF2070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64994" y="4249038"/>
              <a:ext cx="123129" cy="794927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25">
              <a:extLst>
                <a:ext uri="{FF2B5EF4-FFF2-40B4-BE49-F238E27FC236}">
                  <a16:creationId xmlns:a16="http://schemas.microsoft.com/office/drawing/2014/main" id="{912BF1EF-AF81-44C5-B34F-FD6113882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3065" y="4670616"/>
              <a:ext cx="299685" cy="23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47" name="Line 26">
              <a:extLst>
                <a:ext uri="{FF2B5EF4-FFF2-40B4-BE49-F238E27FC236}">
                  <a16:creationId xmlns:a16="http://schemas.microsoft.com/office/drawing/2014/main" id="{418F26E1-7CB7-4F5B-AC7B-ED2370335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9565" y="2642163"/>
              <a:ext cx="271113" cy="315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27">
              <a:extLst>
                <a:ext uri="{FF2B5EF4-FFF2-40B4-BE49-F238E27FC236}">
                  <a16:creationId xmlns:a16="http://schemas.microsoft.com/office/drawing/2014/main" id="{1142544E-179E-4860-B8FD-D89D95E68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3" y="2720864"/>
              <a:ext cx="568259" cy="267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49" name="Text Box 28">
              <a:extLst>
                <a:ext uri="{FF2B5EF4-FFF2-40B4-BE49-F238E27FC236}">
                  <a16:creationId xmlns:a16="http://schemas.microsoft.com/office/drawing/2014/main" id="{35D5D184-D704-4352-B613-0EBD87447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8928" y="2531093"/>
              <a:ext cx="464766" cy="266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50" name="Line 29">
              <a:extLst>
                <a:ext uri="{FF2B5EF4-FFF2-40B4-BE49-F238E27FC236}">
                  <a16:creationId xmlns:a16="http://schemas.microsoft.com/office/drawing/2014/main" id="{5C0E289A-70C2-4FE4-B575-3B66E0CA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3756035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0">
              <a:extLst>
                <a:ext uri="{FF2B5EF4-FFF2-40B4-BE49-F238E27FC236}">
                  <a16:creationId xmlns:a16="http://schemas.microsoft.com/office/drawing/2014/main" id="{26D39B52-0CC2-4D15-9C49-996A907B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150809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31">
              <a:extLst>
                <a:ext uri="{FF2B5EF4-FFF2-40B4-BE49-F238E27FC236}">
                  <a16:creationId xmlns:a16="http://schemas.microsoft.com/office/drawing/2014/main" id="{0ABC7EE2-0B63-4167-821B-FBA8C38DA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150175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Text Box 32">
              <a:extLst>
                <a:ext uri="{FF2B5EF4-FFF2-40B4-BE49-F238E27FC236}">
                  <a16:creationId xmlns:a16="http://schemas.microsoft.com/office/drawing/2014/main" id="{49D12C37-BEDF-4D8A-92A3-63DFCB2CB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7506" y="3818985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4" name="Text Box 33">
              <a:extLst>
                <a:ext uri="{FF2B5EF4-FFF2-40B4-BE49-F238E27FC236}">
                  <a16:creationId xmlns:a16="http://schemas.microsoft.com/office/drawing/2014/main" id="{FD02842D-2136-4461-8559-EA3E56615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6975" y="3398073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5" name="Line 34">
              <a:extLst>
                <a:ext uri="{FF2B5EF4-FFF2-40B4-BE49-F238E27FC236}">
                  <a16:creationId xmlns:a16="http://schemas.microsoft.com/office/drawing/2014/main" id="{02431405-E86D-4AD9-A2A3-E267E4B7C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544949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Text Box 35">
              <a:extLst>
                <a:ext uri="{FF2B5EF4-FFF2-40B4-BE49-F238E27FC236}">
                  <a16:creationId xmlns:a16="http://schemas.microsoft.com/office/drawing/2014/main" id="{C2AE2899-4F31-479F-86A1-985551F63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552" y="303376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7" name="AutoShape 37">
              <a:extLst>
                <a:ext uri="{FF2B5EF4-FFF2-40B4-BE49-F238E27FC236}">
                  <a16:creationId xmlns:a16="http://schemas.microsoft.com/office/drawing/2014/main" id="{D37094F7-5F79-4BA3-94E6-E3476FC099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04661" y="3383475"/>
              <a:ext cx="97779" cy="745120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Text Box 38">
              <a:extLst>
                <a:ext uri="{FF2B5EF4-FFF2-40B4-BE49-F238E27FC236}">
                  <a16:creationId xmlns:a16="http://schemas.microsoft.com/office/drawing/2014/main" id="{791FD474-33CC-4263-AC9C-EC3878FCA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2281" y="3627832"/>
              <a:ext cx="299685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59" name="Text Box 40">
              <a:extLst>
                <a:ext uri="{FF2B5EF4-FFF2-40B4-BE49-F238E27FC236}">
                  <a16:creationId xmlns:a16="http://schemas.microsoft.com/office/drawing/2014/main" id="{94F8BE9C-A848-4D93-9B1A-177EC3113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416" y="303376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60" name="Text Box 41">
              <a:extLst>
                <a:ext uri="{FF2B5EF4-FFF2-40B4-BE49-F238E27FC236}">
                  <a16:creationId xmlns:a16="http://schemas.microsoft.com/office/drawing/2014/main" id="{E7858A45-FDD9-4BAB-981B-20E90C3FD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552" y="3810621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68" name="Text Box 33">
              <a:extLst>
                <a:ext uri="{FF2B5EF4-FFF2-40B4-BE49-F238E27FC236}">
                  <a16:creationId xmlns:a16="http://schemas.microsoft.com/office/drawing/2014/main" id="{F10AC2D1-AB14-49FC-B6BD-5CC1DA1FF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453" y="3028470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9" name="Text Box 33">
              <a:extLst>
                <a:ext uri="{FF2B5EF4-FFF2-40B4-BE49-F238E27FC236}">
                  <a16:creationId xmlns:a16="http://schemas.microsoft.com/office/drawing/2014/main" id="{CA32BBFA-4F8F-4412-A9A0-8DF3519E1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081" y="3018552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9" name="Text Box 33">
              <a:extLst>
                <a:ext uri="{FF2B5EF4-FFF2-40B4-BE49-F238E27FC236}">
                  <a16:creationId xmlns:a16="http://schemas.microsoft.com/office/drawing/2014/main" id="{0F28B056-E198-4CEC-8A74-9921E787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669" y="3388873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44" name="Text Box 33">
              <a:extLst>
                <a:ext uri="{FF2B5EF4-FFF2-40B4-BE49-F238E27FC236}">
                  <a16:creationId xmlns:a16="http://schemas.microsoft.com/office/drawing/2014/main" id="{E21606BD-73EB-4AAA-ADC9-30A313D7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6719" y="3409519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45" name="Text Box 33">
              <a:extLst>
                <a:ext uri="{FF2B5EF4-FFF2-40B4-BE49-F238E27FC236}">
                  <a16:creationId xmlns:a16="http://schemas.microsoft.com/office/drawing/2014/main" id="{02BFB99E-B3C6-4504-9BE1-6B363199C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5984" y="3822042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46" name="Text Box 33">
              <a:extLst>
                <a:ext uri="{FF2B5EF4-FFF2-40B4-BE49-F238E27FC236}">
                  <a16:creationId xmlns:a16="http://schemas.microsoft.com/office/drawing/2014/main" id="{F6CD12A4-1FE3-4C2A-9723-FAA951B02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5440" y="422189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47" name="Text Box 33">
              <a:extLst>
                <a:ext uri="{FF2B5EF4-FFF2-40B4-BE49-F238E27FC236}">
                  <a16:creationId xmlns:a16="http://schemas.microsoft.com/office/drawing/2014/main" id="{96DBB5AF-62FA-44D3-817A-E5BCC0B76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0070" y="4215465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66CD550-A104-4CC2-8CBC-7A15F572D002}"/>
              </a:ext>
            </a:extLst>
          </p:cNvPr>
          <p:cNvSpPr txBox="1"/>
          <p:nvPr/>
        </p:nvSpPr>
        <p:spPr>
          <a:xfrm>
            <a:off x="377538" y="3524564"/>
            <a:ext cx="111320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PIs</a:t>
            </a:r>
            <a:endParaRPr lang="en-SG" dirty="0"/>
          </a:p>
        </p:txBody>
      </p:sp>
      <p:sp>
        <p:nvSpPr>
          <p:cNvPr id="163" name="AutoShape 44">
            <a:extLst>
              <a:ext uri="{FF2B5EF4-FFF2-40B4-BE49-F238E27FC236}">
                <a16:creationId xmlns:a16="http://schemas.microsoft.com/office/drawing/2014/main" id="{1340B90D-AC67-4AD7-9BDA-678ED033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75" y="4476392"/>
            <a:ext cx="274637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5" name="Group 46">
            <a:extLst>
              <a:ext uri="{FF2B5EF4-FFF2-40B4-BE49-F238E27FC236}">
                <a16:creationId xmlns:a16="http://schemas.microsoft.com/office/drawing/2014/main" id="{C8993044-5A8A-4A36-9719-5624C9E3AC31}"/>
              </a:ext>
            </a:extLst>
          </p:cNvPr>
          <p:cNvGrpSpPr>
            <a:grpSpLocks/>
          </p:cNvGrpSpPr>
          <p:nvPr/>
        </p:nvGrpSpPr>
        <p:grpSpPr bwMode="auto">
          <a:xfrm>
            <a:off x="2755221" y="4478612"/>
            <a:ext cx="249238" cy="1509713"/>
            <a:chOff x="4838" y="2746"/>
            <a:chExt cx="157" cy="951"/>
          </a:xfrm>
        </p:grpSpPr>
        <p:sp>
          <p:nvSpPr>
            <p:cNvPr id="166" name="AutoShape 47">
              <a:extLst>
                <a:ext uri="{FF2B5EF4-FFF2-40B4-BE49-F238E27FC236}">
                  <a16:creationId xmlns:a16="http://schemas.microsoft.com/office/drawing/2014/main" id="{B5A3E0E8-2CF6-47D9-B483-3EB7C5538980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830" y="275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AutoShape 48">
              <a:extLst>
                <a:ext uri="{FF2B5EF4-FFF2-40B4-BE49-F238E27FC236}">
                  <a16:creationId xmlns:a16="http://schemas.microsoft.com/office/drawing/2014/main" id="{398C62B6-9BA4-40FF-A4C6-03C8E20C251D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830" y="3531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" name="AutoShape 45">
            <a:extLst>
              <a:ext uri="{FF2B5EF4-FFF2-40B4-BE49-F238E27FC236}">
                <a16:creationId xmlns:a16="http://schemas.microsoft.com/office/drawing/2014/main" id="{276012F7-92A6-4B01-BCA3-5514033A9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608" y="5262940"/>
            <a:ext cx="717146" cy="24271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AutoShape 43">
            <a:extLst>
              <a:ext uri="{FF2B5EF4-FFF2-40B4-BE49-F238E27FC236}">
                <a16:creationId xmlns:a16="http://schemas.microsoft.com/office/drawing/2014/main" id="{5B0B4984-A32D-48FE-920B-1FEDF782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43" y="5239323"/>
            <a:ext cx="251663" cy="6842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B799E-D794-43DD-8989-E8045EDC8453}"/>
              </a:ext>
            </a:extLst>
          </p:cNvPr>
          <p:cNvGrpSpPr/>
          <p:nvPr/>
        </p:nvGrpSpPr>
        <p:grpSpPr>
          <a:xfrm>
            <a:off x="1472281" y="5669516"/>
            <a:ext cx="1601788" cy="249238"/>
            <a:chOff x="5295106" y="5255984"/>
            <a:chExt cx="1601788" cy="249238"/>
          </a:xfrm>
        </p:grpSpPr>
        <p:sp>
          <p:nvSpPr>
            <p:cNvPr id="125" name="AutoShape 8">
              <a:extLst>
                <a:ext uri="{FF2B5EF4-FFF2-40B4-BE49-F238E27FC236}">
                  <a16:creationId xmlns:a16="http://schemas.microsoft.com/office/drawing/2014/main" id="{363F4984-0D5E-4386-B681-EE5F6B8F60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0669" y="5255984"/>
              <a:ext cx="276225" cy="249238"/>
            </a:xfrm>
            <a:prstGeom prst="rightBracket">
              <a:avLst>
                <a:gd name="adj" fmla="val 8333"/>
              </a:avLst>
            </a:prstGeom>
            <a:solidFill>
              <a:srgbClr val="CCFFFF">
                <a:alpha val="50196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AutoShape 9">
              <a:extLst>
                <a:ext uri="{FF2B5EF4-FFF2-40B4-BE49-F238E27FC236}">
                  <a16:creationId xmlns:a16="http://schemas.microsoft.com/office/drawing/2014/main" id="{F7A88817-C79D-4E3F-8082-B16139AD2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106" y="5255984"/>
              <a:ext cx="276225" cy="249238"/>
            </a:xfrm>
            <a:prstGeom prst="rightBracket">
              <a:avLst>
                <a:gd name="adj" fmla="val 8333"/>
              </a:avLst>
            </a:prstGeom>
            <a:solidFill>
              <a:srgbClr val="CCFFFF">
                <a:alpha val="50196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6" name="TextBox 325">
            <a:extLst>
              <a:ext uri="{FF2B5EF4-FFF2-40B4-BE49-F238E27FC236}">
                <a16:creationId xmlns:a16="http://schemas.microsoft.com/office/drawing/2014/main" id="{B572D691-DA8E-45FA-ADF8-4AF4302A4DC0}"/>
              </a:ext>
            </a:extLst>
          </p:cNvPr>
          <p:cNvSpPr txBox="1"/>
          <p:nvPr/>
        </p:nvSpPr>
        <p:spPr>
          <a:xfrm>
            <a:off x="1655960" y="3538693"/>
            <a:ext cx="795563" cy="369332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 PIs</a:t>
            </a:r>
            <a:endParaRPr lang="en-SG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6CAFD-1A93-4447-976E-CFD4AD346108}"/>
              </a:ext>
            </a:extLst>
          </p:cNvPr>
          <p:cNvSpPr/>
          <p:nvPr/>
        </p:nvSpPr>
        <p:spPr>
          <a:xfrm>
            <a:off x="3634563" y="4636729"/>
            <a:ext cx="40403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5DDF2A5-7BA9-497D-9DC2-15E1F675D1E2}"/>
              </a:ext>
            </a:extLst>
          </p:cNvPr>
          <p:cNvGrpSpPr/>
          <p:nvPr/>
        </p:nvGrpSpPr>
        <p:grpSpPr>
          <a:xfrm>
            <a:off x="4314899" y="3788305"/>
            <a:ext cx="2722563" cy="2559050"/>
            <a:chOff x="6629403" y="2348304"/>
            <a:chExt cx="2722563" cy="2559050"/>
          </a:xfrm>
        </p:grpSpPr>
        <p:sp>
          <p:nvSpPr>
            <p:cNvPr id="328" name="Text Box 39">
              <a:extLst>
                <a:ext uri="{FF2B5EF4-FFF2-40B4-BE49-F238E27FC236}">
                  <a16:creationId xmlns:a16="http://schemas.microsoft.com/office/drawing/2014/main" id="{075C3A55-242A-42D8-9E99-89D509F3D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104" y="4213879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29" name="Text Box 36">
              <a:extLst>
                <a:ext uri="{FF2B5EF4-FFF2-40B4-BE49-F238E27FC236}">
                  <a16:creationId xmlns:a16="http://schemas.microsoft.com/office/drawing/2014/main" id="{C62790FA-9D77-4581-9D4E-D7366FE9B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416" y="422189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30" name="Rectangle 11">
              <a:extLst>
                <a:ext uri="{FF2B5EF4-FFF2-40B4-BE49-F238E27FC236}">
                  <a16:creationId xmlns:a16="http://schemas.microsoft.com/office/drawing/2014/main" id="{67357B20-8614-4B3F-9575-AA3D2CD92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2104" y="2966487"/>
              <a:ext cx="1627950" cy="1578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12">
              <a:extLst>
                <a:ext uri="{FF2B5EF4-FFF2-40B4-BE49-F238E27FC236}">
                  <a16:creationId xmlns:a16="http://schemas.microsoft.com/office/drawing/2014/main" id="{C608CA7E-B85A-4799-9AC7-59B178F67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3360627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Line 13">
              <a:extLst>
                <a:ext uri="{FF2B5EF4-FFF2-40B4-BE49-F238E27FC236}">
                  <a16:creationId xmlns:a16="http://schemas.microsoft.com/office/drawing/2014/main" id="{EB8B6A62-61E3-48DE-A0D7-A84C5484E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9092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Text Box 14">
              <a:extLst>
                <a:ext uri="{FF2B5EF4-FFF2-40B4-BE49-F238E27FC236}">
                  <a16:creationId xmlns:a16="http://schemas.microsoft.com/office/drawing/2014/main" id="{2478FCF4-1303-4BAB-816F-4B9C5F5F9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818" y="3802571"/>
              <a:ext cx="406988" cy="315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34" name="Text Box 15">
              <a:extLst>
                <a:ext uri="{FF2B5EF4-FFF2-40B4-BE49-F238E27FC236}">
                  <a16:creationId xmlns:a16="http://schemas.microsoft.com/office/drawing/2014/main" id="{C05DCEE7-735A-4E59-B03E-5FF5C16DF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9988" y="3408231"/>
              <a:ext cx="406988" cy="315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35" name="Text Box 16">
              <a:extLst>
                <a:ext uri="{FF2B5EF4-FFF2-40B4-BE49-F238E27FC236}">
                  <a16:creationId xmlns:a16="http://schemas.microsoft.com/office/drawing/2014/main" id="{4F11DF5A-0DE3-4982-8734-85B5F9D65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0832" y="4034030"/>
              <a:ext cx="299685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336" name="AutoShape 17">
              <a:extLst>
                <a:ext uri="{FF2B5EF4-FFF2-40B4-BE49-F238E27FC236}">
                  <a16:creationId xmlns:a16="http://schemas.microsoft.com/office/drawing/2014/main" id="{941168F9-FBD4-4D5D-B627-2FC8A6154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342" y="3793485"/>
              <a:ext cx="97779" cy="74575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AutoShape 18">
              <a:extLst>
                <a:ext uri="{FF2B5EF4-FFF2-40B4-BE49-F238E27FC236}">
                  <a16:creationId xmlns:a16="http://schemas.microsoft.com/office/drawing/2014/main" id="{66556BA4-B992-4B51-81E6-469DF0BB3AF7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8489125" y="2259297"/>
              <a:ext cx="123129" cy="795562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Text Box 19">
              <a:extLst>
                <a:ext uri="{FF2B5EF4-FFF2-40B4-BE49-F238E27FC236}">
                  <a16:creationId xmlns:a16="http://schemas.microsoft.com/office/drawing/2014/main" id="{366EE30B-8C36-4024-A5C5-5B66130B4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7672" y="2348304"/>
              <a:ext cx="299685" cy="25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39" name="Line 20">
              <a:extLst>
                <a:ext uri="{FF2B5EF4-FFF2-40B4-BE49-F238E27FC236}">
                  <a16:creationId xmlns:a16="http://schemas.microsoft.com/office/drawing/2014/main" id="{80E96E62-BD1F-49B1-86B3-03AC8FA57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6080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21">
              <a:extLst>
                <a:ext uri="{FF2B5EF4-FFF2-40B4-BE49-F238E27FC236}">
                  <a16:creationId xmlns:a16="http://schemas.microsoft.com/office/drawing/2014/main" id="{2BEBB1C2-A1C2-4729-953A-5C515A5A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3067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Text Box 22">
              <a:extLst>
                <a:ext uri="{FF2B5EF4-FFF2-40B4-BE49-F238E27FC236}">
                  <a16:creationId xmlns:a16="http://schemas.microsoft.com/office/drawing/2014/main" id="{869A0922-8B37-4D48-8B00-9D6655B2D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5120" y="3045826"/>
              <a:ext cx="353019" cy="1633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342" name="Text Box 23">
              <a:extLst>
                <a:ext uri="{FF2B5EF4-FFF2-40B4-BE49-F238E27FC236}">
                  <a16:creationId xmlns:a16="http://schemas.microsoft.com/office/drawing/2014/main" id="{A84CE90B-1A31-4705-9E71-034DD3647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9407" y="2714520"/>
              <a:ext cx="151683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343" name="AutoShape 24">
              <a:extLst>
                <a:ext uri="{FF2B5EF4-FFF2-40B4-BE49-F238E27FC236}">
                  <a16:creationId xmlns:a16="http://schemas.microsoft.com/office/drawing/2014/main" id="{19FB34C9-A9F3-40ED-B833-0376D408D5E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64994" y="4249038"/>
              <a:ext cx="123129" cy="794927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Text Box 25">
              <a:extLst>
                <a:ext uri="{FF2B5EF4-FFF2-40B4-BE49-F238E27FC236}">
                  <a16:creationId xmlns:a16="http://schemas.microsoft.com/office/drawing/2014/main" id="{BC1D6720-85DE-48FB-A8FA-C3C19342D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3065" y="4670616"/>
              <a:ext cx="299685" cy="23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345" name="Line 26">
              <a:extLst>
                <a:ext uri="{FF2B5EF4-FFF2-40B4-BE49-F238E27FC236}">
                  <a16:creationId xmlns:a16="http://schemas.microsoft.com/office/drawing/2014/main" id="{0511058B-F5AC-4E4F-AB6C-32BE2816B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9565" y="2642163"/>
              <a:ext cx="271113" cy="315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Text Box 27">
              <a:extLst>
                <a:ext uri="{FF2B5EF4-FFF2-40B4-BE49-F238E27FC236}">
                  <a16:creationId xmlns:a16="http://schemas.microsoft.com/office/drawing/2014/main" id="{D4B58D38-0537-465B-A8E2-47E31C13F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3" y="2720864"/>
              <a:ext cx="568259" cy="267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347" name="Text Box 28">
              <a:extLst>
                <a:ext uri="{FF2B5EF4-FFF2-40B4-BE49-F238E27FC236}">
                  <a16:creationId xmlns:a16="http://schemas.microsoft.com/office/drawing/2014/main" id="{510224F7-5D3D-4AD1-8D19-5184469E9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8928" y="2531093"/>
              <a:ext cx="464766" cy="266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348" name="Line 29">
              <a:extLst>
                <a:ext uri="{FF2B5EF4-FFF2-40B4-BE49-F238E27FC236}">
                  <a16:creationId xmlns:a16="http://schemas.microsoft.com/office/drawing/2014/main" id="{DAE49D18-A560-4D88-96FC-6CCDFCBDF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3756035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30">
              <a:extLst>
                <a:ext uri="{FF2B5EF4-FFF2-40B4-BE49-F238E27FC236}">
                  <a16:creationId xmlns:a16="http://schemas.microsoft.com/office/drawing/2014/main" id="{AC36BD55-9293-47AF-AAE9-35A1BB86A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150809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31">
              <a:extLst>
                <a:ext uri="{FF2B5EF4-FFF2-40B4-BE49-F238E27FC236}">
                  <a16:creationId xmlns:a16="http://schemas.microsoft.com/office/drawing/2014/main" id="{AD06FD2D-018E-4651-8A57-D30AFC92D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150175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Text Box 32">
              <a:extLst>
                <a:ext uri="{FF2B5EF4-FFF2-40B4-BE49-F238E27FC236}">
                  <a16:creationId xmlns:a16="http://schemas.microsoft.com/office/drawing/2014/main" id="{E9ECD4DC-7D4C-4A97-9790-3486A3B7B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7506" y="3818985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52" name="Text Box 33">
              <a:extLst>
                <a:ext uri="{FF2B5EF4-FFF2-40B4-BE49-F238E27FC236}">
                  <a16:creationId xmlns:a16="http://schemas.microsoft.com/office/drawing/2014/main" id="{9CC4E49E-E641-4177-859E-63A0A7DE4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6975" y="3398073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53" name="Line 34">
              <a:extLst>
                <a:ext uri="{FF2B5EF4-FFF2-40B4-BE49-F238E27FC236}">
                  <a16:creationId xmlns:a16="http://schemas.microsoft.com/office/drawing/2014/main" id="{0C44442C-B5F7-4180-BF2E-4A19274D5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544949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Text Box 35">
              <a:extLst>
                <a:ext uri="{FF2B5EF4-FFF2-40B4-BE49-F238E27FC236}">
                  <a16:creationId xmlns:a16="http://schemas.microsoft.com/office/drawing/2014/main" id="{CD88FBB5-3C5A-4334-BFC2-9CCA10B67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552" y="303376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55" name="AutoShape 37">
              <a:extLst>
                <a:ext uri="{FF2B5EF4-FFF2-40B4-BE49-F238E27FC236}">
                  <a16:creationId xmlns:a16="http://schemas.microsoft.com/office/drawing/2014/main" id="{A70664FC-EF94-4E91-A2CD-B91A0BAB30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04661" y="3383475"/>
              <a:ext cx="97779" cy="745120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Text Box 38">
              <a:extLst>
                <a:ext uri="{FF2B5EF4-FFF2-40B4-BE49-F238E27FC236}">
                  <a16:creationId xmlns:a16="http://schemas.microsoft.com/office/drawing/2014/main" id="{F2DDB402-9BAC-4B08-A41E-0E654E9E2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2281" y="3627832"/>
              <a:ext cx="299685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357" name="Text Box 40">
              <a:extLst>
                <a:ext uri="{FF2B5EF4-FFF2-40B4-BE49-F238E27FC236}">
                  <a16:creationId xmlns:a16="http://schemas.microsoft.com/office/drawing/2014/main" id="{B79C8A9F-2D3A-4DF9-92DC-B907C3C35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416" y="303376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58" name="Text Box 41">
              <a:extLst>
                <a:ext uri="{FF2B5EF4-FFF2-40B4-BE49-F238E27FC236}">
                  <a16:creationId xmlns:a16="http://schemas.microsoft.com/office/drawing/2014/main" id="{BE952089-153D-45C9-B5B6-79AB75193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552" y="3810621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59" name="Text Box 33">
              <a:extLst>
                <a:ext uri="{FF2B5EF4-FFF2-40B4-BE49-F238E27FC236}">
                  <a16:creationId xmlns:a16="http://schemas.microsoft.com/office/drawing/2014/main" id="{C730E13B-06BC-4CC6-9F57-210D4FC33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453" y="3028470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60" name="Text Box 33">
              <a:extLst>
                <a:ext uri="{FF2B5EF4-FFF2-40B4-BE49-F238E27FC236}">
                  <a16:creationId xmlns:a16="http://schemas.microsoft.com/office/drawing/2014/main" id="{C7E7A574-3856-4F9F-B5B8-AE19BE7F7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081" y="3018552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61" name="Text Box 33">
              <a:extLst>
                <a:ext uri="{FF2B5EF4-FFF2-40B4-BE49-F238E27FC236}">
                  <a16:creationId xmlns:a16="http://schemas.microsoft.com/office/drawing/2014/main" id="{526656B2-B82C-4D61-8BB3-FE827756D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669" y="3388873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62" name="Text Box 33">
              <a:extLst>
                <a:ext uri="{FF2B5EF4-FFF2-40B4-BE49-F238E27FC236}">
                  <a16:creationId xmlns:a16="http://schemas.microsoft.com/office/drawing/2014/main" id="{5BD2AF96-3D45-48C8-AC86-BDAB153D2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6719" y="3409519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63" name="Text Box 33">
              <a:extLst>
                <a:ext uri="{FF2B5EF4-FFF2-40B4-BE49-F238E27FC236}">
                  <a16:creationId xmlns:a16="http://schemas.microsoft.com/office/drawing/2014/main" id="{B2C7150D-187D-44DF-921D-D4AABB80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5984" y="3822042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64" name="Text Box 33">
              <a:extLst>
                <a:ext uri="{FF2B5EF4-FFF2-40B4-BE49-F238E27FC236}">
                  <a16:creationId xmlns:a16="http://schemas.microsoft.com/office/drawing/2014/main" id="{72173D99-A05D-4F57-97A5-2B0EF9055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5440" y="422189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65" name="Text Box 33">
              <a:extLst>
                <a:ext uri="{FF2B5EF4-FFF2-40B4-BE49-F238E27FC236}">
                  <a16:creationId xmlns:a16="http://schemas.microsoft.com/office/drawing/2014/main" id="{E891F1DA-A8D4-4622-A7B0-CDAF47D3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0070" y="4215465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366" name="TextBox 365">
            <a:extLst>
              <a:ext uri="{FF2B5EF4-FFF2-40B4-BE49-F238E27FC236}">
                <a16:creationId xmlns:a16="http://schemas.microsoft.com/office/drawing/2014/main" id="{6CF22B97-6A79-4B49-8591-4164EC1FA8B9}"/>
              </a:ext>
            </a:extLst>
          </p:cNvPr>
          <p:cNvSpPr txBox="1"/>
          <p:nvPr/>
        </p:nvSpPr>
        <p:spPr>
          <a:xfrm>
            <a:off x="4043564" y="3563458"/>
            <a:ext cx="111320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EPIs</a:t>
            </a:r>
            <a:endParaRPr lang="en-SG" dirty="0"/>
          </a:p>
        </p:txBody>
      </p:sp>
      <p:sp>
        <p:nvSpPr>
          <p:cNvPr id="367" name="AutoShape 42">
            <a:extLst>
              <a:ext uri="{FF2B5EF4-FFF2-40B4-BE49-F238E27FC236}">
                <a16:creationId xmlns:a16="http://schemas.microsoft.com/office/drawing/2014/main" id="{514175F1-E182-4927-B8CC-CEF497095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422" y="4856939"/>
            <a:ext cx="731838" cy="7318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" name="AutoShape 44">
            <a:extLst>
              <a:ext uri="{FF2B5EF4-FFF2-40B4-BE49-F238E27FC236}">
                <a16:creationId xmlns:a16="http://schemas.microsoft.com/office/drawing/2014/main" id="{3051F9E7-78C1-4961-B015-04709FC9F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238" y="4493058"/>
            <a:ext cx="274637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0" name="Group 46">
            <a:extLst>
              <a:ext uri="{FF2B5EF4-FFF2-40B4-BE49-F238E27FC236}">
                <a16:creationId xmlns:a16="http://schemas.microsoft.com/office/drawing/2014/main" id="{D5FBDA13-383B-41FF-A75D-FBAF93C3E6BB}"/>
              </a:ext>
            </a:extLst>
          </p:cNvPr>
          <p:cNvGrpSpPr>
            <a:grpSpLocks/>
          </p:cNvGrpSpPr>
          <p:nvPr/>
        </p:nvGrpSpPr>
        <p:grpSpPr bwMode="auto">
          <a:xfrm>
            <a:off x="6321311" y="4474271"/>
            <a:ext cx="249238" cy="1509713"/>
            <a:chOff x="4838" y="2746"/>
            <a:chExt cx="157" cy="951"/>
          </a:xfrm>
        </p:grpSpPr>
        <p:sp>
          <p:nvSpPr>
            <p:cNvPr id="371" name="AutoShape 47">
              <a:extLst>
                <a:ext uri="{FF2B5EF4-FFF2-40B4-BE49-F238E27FC236}">
                  <a16:creationId xmlns:a16="http://schemas.microsoft.com/office/drawing/2014/main" id="{D882A5E6-0788-44F4-A32F-84987A3524D8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830" y="275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AutoShape 48">
              <a:extLst>
                <a:ext uri="{FF2B5EF4-FFF2-40B4-BE49-F238E27FC236}">
                  <a16:creationId xmlns:a16="http://schemas.microsoft.com/office/drawing/2014/main" id="{D0567C05-65CE-4D86-AD92-7E06832A68E7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830" y="3531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C7B4061A-49C5-4A29-8757-5D4A9B102CF2}"/>
              </a:ext>
            </a:extLst>
          </p:cNvPr>
          <p:cNvSpPr txBox="1"/>
          <p:nvPr/>
        </p:nvSpPr>
        <p:spPr>
          <a:xfrm>
            <a:off x="5318989" y="3563459"/>
            <a:ext cx="795563" cy="369332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 EPIs</a:t>
            </a:r>
            <a:endParaRPr lang="en-SG" dirty="0"/>
          </a:p>
        </p:txBody>
      </p:sp>
      <p:sp>
        <p:nvSpPr>
          <p:cNvPr id="375" name="Arrow: Right 374">
            <a:extLst>
              <a:ext uri="{FF2B5EF4-FFF2-40B4-BE49-F238E27FC236}">
                <a16:creationId xmlns:a16="http://schemas.microsoft.com/office/drawing/2014/main" id="{750154AB-3AA0-456A-AC42-84BF6F2A4A19}"/>
              </a:ext>
            </a:extLst>
          </p:cNvPr>
          <p:cNvSpPr/>
          <p:nvPr/>
        </p:nvSpPr>
        <p:spPr>
          <a:xfrm>
            <a:off x="7539845" y="4609061"/>
            <a:ext cx="40403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6FE4D761-82A4-4B66-A9EC-03B8413D90E8}"/>
              </a:ext>
            </a:extLst>
          </p:cNvPr>
          <p:cNvGrpSpPr/>
          <p:nvPr/>
        </p:nvGrpSpPr>
        <p:grpSpPr>
          <a:xfrm>
            <a:off x="8233178" y="3840301"/>
            <a:ext cx="2722563" cy="2559050"/>
            <a:chOff x="6629403" y="2348304"/>
            <a:chExt cx="2722563" cy="2559050"/>
          </a:xfrm>
        </p:grpSpPr>
        <p:sp>
          <p:nvSpPr>
            <p:cNvPr id="377" name="Text Box 39">
              <a:extLst>
                <a:ext uri="{FF2B5EF4-FFF2-40B4-BE49-F238E27FC236}">
                  <a16:creationId xmlns:a16="http://schemas.microsoft.com/office/drawing/2014/main" id="{98FB7227-7C61-4995-91FC-8197E6750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104" y="4213879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78" name="Text Box 36">
              <a:extLst>
                <a:ext uri="{FF2B5EF4-FFF2-40B4-BE49-F238E27FC236}">
                  <a16:creationId xmlns:a16="http://schemas.microsoft.com/office/drawing/2014/main" id="{3D96E58C-7CBC-4E26-8D21-AB1D23951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416" y="422189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79" name="Rectangle 11">
              <a:extLst>
                <a:ext uri="{FF2B5EF4-FFF2-40B4-BE49-F238E27FC236}">
                  <a16:creationId xmlns:a16="http://schemas.microsoft.com/office/drawing/2014/main" id="{D4D1C0FA-E90D-4C15-9EB8-8A0A514F1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2104" y="2966487"/>
              <a:ext cx="1627950" cy="1578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Line 12">
              <a:extLst>
                <a:ext uri="{FF2B5EF4-FFF2-40B4-BE49-F238E27FC236}">
                  <a16:creationId xmlns:a16="http://schemas.microsoft.com/office/drawing/2014/main" id="{3DE50F7F-AF17-48E9-9E6F-5856530BC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3360627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13">
              <a:extLst>
                <a:ext uri="{FF2B5EF4-FFF2-40B4-BE49-F238E27FC236}">
                  <a16:creationId xmlns:a16="http://schemas.microsoft.com/office/drawing/2014/main" id="{C7A94B1D-F1B9-4407-8E04-2343F8058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9092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Text Box 14">
              <a:extLst>
                <a:ext uri="{FF2B5EF4-FFF2-40B4-BE49-F238E27FC236}">
                  <a16:creationId xmlns:a16="http://schemas.microsoft.com/office/drawing/2014/main" id="{1CD8CC81-40F1-4C42-979D-02FAC9B2F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818" y="3802571"/>
              <a:ext cx="406988" cy="315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83" name="Text Box 15">
              <a:extLst>
                <a:ext uri="{FF2B5EF4-FFF2-40B4-BE49-F238E27FC236}">
                  <a16:creationId xmlns:a16="http://schemas.microsoft.com/office/drawing/2014/main" id="{C7196C06-2E38-4EEB-91B8-114A27170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9988" y="3408231"/>
              <a:ext cx="406988" cy="315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84" name="Text Box 16">
              <a:extLst>
                <a:ext uri="{FF2B5EF4-FFF2-40B4-BE49-F238E27FC236}">
                  <a16:creationId xmlns:a16="http://schemas.microsoft.com/office/drawing/2014/main" id="{75BB0997-8E51-46B2-B050-AE79532C6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0832" y="4034030"/>
              <a:ext cx="299685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385" name="AutoShape 17">
              <a:extLst>
                <a:ext uri="{FF2B5EF4-FFF2-40B4-BE49-F238E27FC236}">
                  <a16:creationId xmlns:a16="http://schemas.microsoft.com/office/drawing/2014/main" id="{139CA34D-22BD-49E1-9B9F-EBA363784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342" y="3793485"/>
              <a:ext cx="97779" cy="74575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AutoShape 18">
              <a:extLst>
                <a:ext uri="{FF2B5EF4-FFF2-40B4-BE49-F238E27FC236}">
                  <a16:creationId xmlns:a16="http://schemas.microsoft.com/office/drawing/2014/main" id="{6A68BAB0-1A67-48E6-827D-9702577630C2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8489125" y="2259297"/>
              <a:ext cx="123129" cy="795562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Text Box 19">
              <a:extLst>
                <a:ext uri="{FF2B5EF4-FFF2-40B4-BE49-F238E27FC236}">
                  <a16:creationId xmlns:a16="http://schemas.microsoft.com/office/drawing/2014/main" id="{2CB0A452-3263-4C66-8D1E-58E93077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7672" y="2348304"/>
              <a:ext cx="299685" cy="25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88" name="Line 20">
              <a:extLst>
                <a:ext uri="{FF2B5EF4-FFF2-40B4-BE49-F238E27FC236}">
                  <a16:creationId xmlns:a16="http://schemas.microsoft.com/office/drawing/2014/main" id="{B68F9131-DC7D-4EF0-A1E5-FBE7CCDFC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6080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21">
              <a:extLst>
                <a:ext uri="{FF2B5EF4-FFF2-40B4-BE49-F238E27FC236}">
                  <a16:creationId xmlns:a16="http://schemas.microsoft.com/office/drawing/2014/main" id="{DF99B076-C8B1-4DBB-82DD-70DB6F776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3067" y="2966487"/>
              <a:ext cx="0" cy="1579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Text Box 22">
              <a:extLst>
                <a:ext uri="{FF2B5EF4-FFF2-40B4-BE49-F238E27FC236}">
                  <a16:creationId xmlns:a16="http://schemas.microsoft.com/office/drawing/2014/main" id="{0C956255-D114-4C70-ADC4-1EB0F5154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5120" y="3045826"/>
              <a:ext cx="353019" cy="1633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391" name="Text Box 23">
              <a:extLst>
                <a:ext uri="{FF2B5EF4-FFF2-40B4-BE49-F238E27FC236}">
                  <a16:creationId xmlns:a16="http://schemas.microsoft.com/office/drawing/2014/main" id="{6BF3D327-6336-48CE-BF84-177084178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9407" y="2714520"/>
              <a:ext cx="151683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392" name="AutoShape 24">
              <a:extLst>
                <a:ext uri="{FF2B5EF4-FFF2-40B4-BE49-F238E27FC236}">
                  <a16:creationId xmlns:a16="http://schemas.microsoft.com/office/drawing/2014/main" id="{6ABAB1A3-CE1D-4935-95F7-4264D7B6BFC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64994" y="4249038"/>
              <a:ext cx="123129" cy="794927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Text Box 25">
              <a:extLst>
                <a:ext uri="{FF2B5EF4-FFF2-40B4-BE49-F238E27FC236}">
                  <a16:creationId xmlns:a16="http://schemas.microsoft.com/office/drawing/2014/main" id="{DE273FE5-75FC-408C-AC5F-3D090E6C4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3065" y="4670616"/>
              <a:ext cx="299685" cy="23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394" name="Line 26">
              <a:extLst>
                <a:ext uri="{FF2B5EF4-FFF2-40B4-BE49-F238E27FC236}">
                  <a16:creationId xmlns:a16="http://schemas.microsoft.com/office/drawing/2014/main" id="{051B9924-6B70-4537-BCEE-8AA74911B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9565" y="2642163"/>
              <a:ext cx="271113" cy="315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Text Box 27">
              <a:extLst>
                <a:ext uri="{FF2B5EF4-FFF2-40B4-BE49-F238E27FC236}">
                  <a16:creationId xmlns:a16="http://schemas.microsoft.com/office/drawing/2014/main" id="{598B4639-744B-4659-ACDA-A1E3D9B2B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3" y="2720864"/>
              <a:ext cx="568259" cy="267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396" name="Text Box 28">
              <a:extLst>
                <a:ext uri="{FF2B5EF4-FFF2-40B4-BE49-F238E27FC236}">
                  <a16:creationId xmlns:a16="http://schemas.microsoft.com/office/drawing/2014/main" id="{B8D9A6CD-5867-4A7B-AFF3-B9C2E4C70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8928" y="2531093"/>
              <a:ext cx="464766" cy="266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397" name="Line 29">
              <a:extLst>
                <a:ext uri="{FF2B5EF4-FFF2-40B4-BE49-F238E27FC236}">
                  <a16:creationId xmlns:a16="http://schemas.microsoft.com/office/drawing/2014/main" id="{81A09C4B-C156-46BA-B8AA-F23619791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3756035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Line 30">
              <a:extLst>
                <a:ext uri="{FF2B5EF4-FFF2-40B4-BE49-F238E27FC236}">
                  <a16:creationId xmlns:a16="http://schemas.microsoft.com/office/drawing/2014/main" id="{41EE5844-4F58-4C5F-9665-D4936F280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150809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Line 31">
              <a:extLst>
                <a:ext uri="{FF2B5EF4-FFF2-40B4-BE49-F238E27FC236}">
                  <a16:creationId xmlns:a16="http://schemas.microsoft.com/office/drawing/2014/main" id="{164F6326-307A-4A1E-ACE0-C2C27450F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150175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Text Box 32">
              <a:extLst>
                <a:ext uri="{FF2B5EF4-FFF2-40B4-BE49-F238E27FC236}">
                  <a16:creationId xmlns:a16="http://schemas.microsoft.com/office/drawing/2014/main" id="{AE6BB4C0-9342-45B2-A9EC-522FF2AE8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7506" y="3818985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1" name="Text Box 33">
              <a:extLst>
                <a:ext uri="{FF2B5EF4-FFF2-40B4-BE49-F238E27FC236}">
                  <a16:creationId xmlns:a16="http://schemas.microsoft.com/office/drawing/2014/main" id="{14228E6D-73F2-45DB-AE67-FA84892E5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6975" y="3398073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2" name="Line 34">
              <a:extLst>
                <a:ext uri="{FF2B5EF4-FFF2-40B4-BE49-F238E27FC236}">
                  <a16:creationId xmlns:a16="http://schemas.microsoft.com/office/drawing/2014/main" id="{6DC5E0B1-438D-4C74-95FE-98C228B66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2104" y="4544949"/>
              <a:ext cx="1627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Text Box 35">
              <a:extLst>
                <a:ext uri="{FF2B5EF4-FFF2-40B4-BE49-F238E27FC236}">
                  <a16:creationId xmlns:a16="http://schemas.microsoft.com/office/drawing/2014/main" id="{22536918-B2C4-4CAA-B95E-E1D7118C7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552" y="303376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4" name="AutoShape 37">
              <a:extLst>
                <a:ext uri="{FF2B5EF4-FFF2-40B4-BE49-F238E27FC236}">
                  <a16:creationId xmlns:a16="http://schemas.microsoft.com/office/drawing/2014/main" id="{A40D33B4-A3F1-409F-9084-5283015607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04661" y="3383475"/>
              <a:ext cx="97779" cy="745120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Text Box 38">
              <a:extLst>
                <a:ext uri="{FF2B5EF4-FFF2-40B4-BE49-F238E27FC236}">
                  <a16:creationId xmlns:a16="http://schemas.microsoft.com/office/drawing/2014/main" id="{748E2A6A-4FDD-4EFA-8BEA-E2419DD97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2281" y="3627832"/>
              <a:ext cx="299685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406" name="Text Box 40">
              <a:extLst>
                <a:ext uri="{FF2B5EF4-FFF2-40B4-BE49-F238E27FC236}">
                  <a16:creationId xmlns:a16="http://schemas.microsoft.com/office/drawing/2014/main" id="{2D7E3AFF-156A-4185-83F2-59EC88578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416" y="303376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7" name="Text Box 41">
              <a:extLst>
                <a:ext uri="{FF2B5EF4-FFF2-40B4-BE49-F238E27FC236}">
                  <a16:creationId xmlns:a16="http://schemas.microsoft.com/office/drawing/2014/main" id="{DA27B65E-0EBB-4C4B-9439-B95D26010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552" y="3810621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8" name="Text Box 33">
              <a:extLst>
                <a:ext uri="{FF2B5EF4-FFF2-40B4-BE49-F238E27FC236}">
                  <a16:creationId xmlns:a16="http://schemas.microsoft.com/office/drawing/2014/main" id="{7075B36F-9919-4A16-B685-CACD35B11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453" y="3028470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09" name="Text Box 33">
              <a:extLst>
                <a:ext uri="{FF2B5EF4-FFF2-40B4-BE49-F238E27FC236}">
                  <a16:creationId xmlns:a16="http://schemas.microsoft.com/office/drawing/2014/main" id="{80449AEA-AEE1-42B4-BDE6-10836AEEB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081" y="3018552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10" name="Text Box 33">
              <a:extLst>
                <a:ext uri="{FF2B5EF4-FFF2-40B4-BE49-F238E27FC236}">
                  <a16:creationId xmlns:a16="http://schemas.microsoft.com/office/drawing/2014/main" id="{75DFF32E-F2B7-46AF-B248-35978E9DF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669" y="3388873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11" name="Text Box 33">
              <a:extLst>
                <a:ext uri="{FF2B5EF4-FFF2-40B4-BE49-F238E27FC236}">
                  <a16:creationId xmlns:a16="http://schemas.microsoft.com/office/drawing/2014/main" id="{27FBAEC6-6403-4C67-9814-1C6540927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6719" y="3409519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12" name="Text Box 33">
              <a:extLst>
                <a:ext uri="{FF2B5EF4-FFF2-40B4-BE49-F238E27FC236}">
                  <a16:creationId xmlns:a16="http://schemas.microsoft.com/office/drawing/2014/main" id="{EC55BE36-9BAA-4F3A-85A5-5D373E830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5984" y="3822042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13" name="Text Box 33">
              <a:extLst>
                <a:ext uri="{FF2B5EF4-FFF2-40B4-BE49-F238E27FC236}">
                  <a16:creationId xmlns:a16="http://schemas.microsoft.com/office/drawing/2014/main" id="{35A09032-274B-4397-A624-DA07D2C92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5440" y="4221897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14" name="Text Box 33">
              <a:extLst>
                <a:ext uri="{FF2B5EF4-FFF2-40B4-BE49-F238E27FC236}">
                  <a16:creationId xmlns:a16="http://schemas.microsoft.com/office/drawing/2014/main" id="{46CD14FB-E804-4EB5-B9D3-6CB49EC1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0070" y="4215465"/>
              <a:ext cx="406988" cy="31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CE7C515F-AECD-4513-9972-6B61D179ADF0}"/>
              </a:ext>
            </a:extLst>
          </p:cNvPr>
          <p:cNvSpPr txBox="1"/>
          <p:nvPr/>
        </p:nvSpPr>
        <p:spPr>
          <a:xfrm>
            <a:off x="7698118" y="3563458"/>
            <a:ext cx="12049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0A33C5-261F-46A6-9DD2-FF5D72B4DF15}"/>
              </a:ext>
            </a:extLst>
          </p:cNvPr>
          <p:cNvGrpSpPr/>
          <p:nvPr/>
        </p:nvGrpSpPr>
        <p:grpSpPr>
          <a:xfrm>
            <a:off x="9396936" y="4520254"/>
            <a:ext cx="1101127" cy="1509713"/>
            <a:chOff x="9396936" y="4520254"/>
            <a:chExt cx="1101127" cy="1509713"/>
          </a:xfrm>
        </p:grpSpPr>
        <p:sp>
          <p:nvSpPr>
            <p:cNvPr id="416" name="AutoShape 42">
              <a:extLst>
                <a:ext uri="{FF2B5EF4-FFF2-40B4-BE49-F238E27FC236}">
                  <a16:creationId xmlns:a16="http://schemas.microsoft.com/office/drawing/2014/main" id="{CC71E732-6B9A-41C7-99E0-8A7F9FA15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6936" y="4902922"/>
              <a:ext cx="731838" cy="7318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AutoShape 44">
              <a:extLst>
                <a:ext uri="{FF2B5EF4-FFF2-40B4-BE49-F238E27FC236}">
                  <a16:creationId xmlns:a16="http://schemas.microsoft.com/office/drawing/2014/main" id="{53BA8AB7-8681-43DE-BDFA-95B1C601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4752" y="4539041"/>
              <a:ext cx="274637" cy="685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8" name="Group 46">
              <a:extLst>
                <a:ext uri="{FF2B5EF4-FFF2-40B4-BE49-F238E27FC236}">
                  <a16:creationId xmlns:a16="http://schemas.microsoft.com/office/drawing/2014/main" id="{D9248DF2-0A6C-4C93-948F-743BD8446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8825" y="4520254"/>
              <a:ext cx="249238" cy="1509713"/>
              <a:chOff x="4838" y="2746"/>
              <a:chExt cx="157" cy="951"/>
            </a:xfrm>
          </p:grpSpPr>
          <p:sp>
            <p:nvSpPr>
              <p:cNvPr id="419" name="AutoShape 47">
                <a:extLst>
                  <a:ext uri="{FF2B5EF4-FFF2-40B4-BE49-F238E27FC236}">
                    <a16:creationId xmlns:a16="http://schemas.microsoft.com/office/drawing/2014/main" id="{E02A5B0B-6998-46DD-A048-AED9EACB8593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 flipH="1" flipV="1">
                <a:off x="4830" y="2754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AutoShape 48">
                <a:extLst>
                  <a:ext uri="{FF2B5EF4-FFF2-40B4-BE49-F238E27FC236}">
                    <a16:creationId xmlns:a16="http://schemas.microsoft.com/office/drawing/2014/main" id="{FC7B9F21-702D-43F3-AF75-875EF2F1F09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>
                <a:off x="4830" y="3531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51DDB1B-6123-41FD-9000-E616B103BD11}"/>
              </a:ext>
            </a:extLst>
          </p:cNvPr>
          <p:cNvSpPr txBox="1"/>
          <p:nvPr/>
        </p:nvSpPr>
        <p:spPr>
          <a:xfrm>
            <a:off x="6262891" y="3034366"/>
            <a:ext cx="372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 = B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C00000"/>
                </a:solidFill>
              </a:rPr>
              <a:t>D + A’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C00000"/>
                </a:solidFill>
              </a:rPr>
              <a:t>C’ + A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C00000"/>
                </a:solidFill>
              </a:rPr>
              <a:t>B’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C00000"/>
                </a:solidFill>
              </a:rPr>
              <a:t>D’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421" name="AutoShape 43">
            <a:extLst>
              <a:ext uri="{FF2B5EF4-FFF2-40B4-BE49-F238E27FC236}">
                <a16:creationId xmlns:a16="http://schemas.microsoft.com/office/drawing/2014/main" id="{070CFB7B-C91A-4843-8BD3-B7ACB86D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646" y="5307173"/>
            <a:ext cx="251663" cy="6842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B988349C-A439-4A65-8721-F2C1F03685EA}"/>
              </a:ext>
            </a:extLst>
          </p:cNvPr>
          <p:cNvSpPr txBox="1"/>
          <p:nvPr/>
        </p:nvSpPr>
        <p:spPr>
          <a:xfrm>
            <a:off x="9422962" y="3034366"/>
            <a:ext cx="142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endParaRPr lang="en-SG" sz="2400" dirty="0"/>
          </a:p>
        </p:txBody>
      </p:sp>
      <p:sp>
        <p:nvSpPr>
          <p:cNvPr id="197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38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045345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1" grpId="0" animBg="1"/>
      <p:bldP spid="9" grpId="0" animBg="1"/>
      <p:bldP spid="163" grpId="0" animBg="1"/>
      <p:bldP spid="164" grpId="0" animBg="1"/>
      <p:bldP spid="162" grpId="0" animBg="1"/>
      <p:bldP spid="326" grpId="0" animBg="1"/>
      <p:bldP spid="11" grpId="0" animBg="1"/>
      <p:bldP spid="366" grpId="0" animBg="1"/>
      <p:bldP spid="367" grpId="0" animBg="1"/>
      <p:bldP spid="369" grpId="0" animBg="1"/>
      <p:bldP spid="373" grpId="0" animBg="1"/>
      <p:bldP spid="375" grpId="0" animBg="1"/>
      <p:bldP spid="415" grpId="0" animBg="1"/>
      <p:bldP spid="4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3BD6560-69B0-4C44-9FB9-0EC60A34847D}"/>
              </a:ext>
            </a:extLst>
          </p:cNvPr>
          <p:cNvGrpSpPr/>
          <p:nvPr/>
        </p:nvGrpSpPr>
        <p:grpSpPr>
          <a:xfrm>
            <a:off x="2555763" y="1702583"/>
            <a:ext cx="2722563" cy="2559050"/>
            <a:chOff x="2405862" y="1708943"/>
            <a:chExt cx="2722563" cy="2559050"/>
          </a:xfrm>
        </p:grpSpPr>
        <p:grpSp>
          <p:nvGrpSpPr>
            <p:cNvPr id="198" name="Group 65">
              <a:extLst>
                <a:ext uri="{FF2B5EF4-FFF2-40B4-BE49-F238E27FC236}">
                  <a16:creationId xmlns:a16="http://schemas.microsoft.com/office/drawing/2014/main" id="{9FD652D1-9F84-4A19-868C-9C8AADEF0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5862" y="1708943"/>
              <a:ext cx="2722563" cy="2559050"/>
              <a:chOff x="1968" y="1536"/>
              <a:chExt cx="1715" cy="1612"/>
            </a:xfrm>
          </p:grpSpPr>
          <p:sp>
            <p:nvSpPr>
              <p:cNvPr id="199" name="Text Box 66">
                <a:extLst>
                  <a:ext uri="{FF2B5EF4-FFF2-40B4-BE49-F238E27FC236}">
                    <a16:creationId xmlns:a16="http://schemas.microsoft.com/office/drawing/2014/main" id="{8676F65C-64DD-45AE-B57F-512E03B4D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3" y="2208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00" name="Rectangle 67">
                <a:extLst>
                  <a:ext uri="{FF2B5EF4-FFF2-40B4-BE49-F238E27FC236}">
                    <a16:creationId xmlns:a16="http://schemas.microsoft.com/office/drawing/2014/main" id="{2A950017-BF7B-4290-A929-5D4BDD877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1925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68">
                <a:extLst>
                  <a:ext uri="{FF2B5EF4-FFF2-40B4-BE49-F238E27FC236}">
                    <a16:creationId xmlns:a16="http://schemas.microsoft.com/office/drawing/2014/main" id="{39DFCABC-0513-4A7D-8DA4-D40EE8B14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4" y="217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69">
                <a:extLst>
                  <a:ext uri="{FF2B5EF4-FFF2-40B4-BE49-F238E27FC236}">
                    <a16:creationId xmlns:a16="http://schemas.microsoft.com/office/drawing/2014/main" id="{0F7DD2EF-10DC-4D67-88F2-ECF0F1046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1" y="1925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Text Box 70">
                <a:extLst>
                  <a:ext uri="{FF2B5EF4-FFF2-40B4-BE49-F238E27FC236}">
                    <a16:creationId xmlns:a16="http://schemas.microsoft.com/office/drawing/2014/main" id="{B36C8C01-FC4A-47F3-A9B3-9C5776341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" y="2598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04" name="AutoShape 71">
                <a:extLst>
                  <a:ext uri="{FF2B5EF4-FFF2-40B4-BE49-F238E27FC236}">
                    <a16:creationId xmlns:a16="http://schemas.microsoft.com/office/drawing/2014/main" id="{08F1B8F0-71D5-42EC-94F2-140059B48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" y="2446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AutoShape 72">
                <a:extLst>
                  <a:ext uri="{FF2B5EF4-FFF2-40B4-BE49-F238E27FC236}">
                    <a16:creationId xmlns:a16="http://schemas.microsoft.com/office/drawing/2014/main" id="{BA4E57CC-B00D-441B-BCA6-84E862C196A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3139" y="1480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Text Box 73">
                <a:extLst>
                  <a:ext uri="{FF2B5EF4-FFF2-40B4-BE49-F238E27FC236}">
                    <a16:creationId xmlns:a16="http://schemas.microsoft.com/office/drawing/2014/main" id="{90626111-61F6-4371-AD4E-880EB8B4D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2" y="1536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07" name="Line 74">
                <a:extLst>
                  <a:ext uri="{FF2B5EF4-FFF2-40B4-BE49-F238E27FC236}">
                    <a16:creationId xmlns:a16="http://schemas.microsoft.com/office/drawing/2014/main" id="{282F232B-6715-4808-903A-3A5483996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" y="1925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75">
                <a:extLst>
                  <a:ext uri="{FF2B5EF4-FFF2-40B4-BE49-F238E27FC236}">
                    <a16:creationId xmlns:a16="http://schemas.microsoft.com/office/drawing/2014/main" id="{92BCA614-4066-4F4C-BB99-CED683D33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1925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Text Box 76">
                <a:extLst>
                  <a:ext uri="{FF2B5EF4-FFF2-40B4-BE49-F238E27FC236}">
                    <a16:creationId xmlns:a16="http://schemas.microsoft.com/office/drawing/2014/main" id="{DA380313-EAB5-478D-8567-063D2578A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8" y="1975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10" name="Text Box 77">
                <a:extLst>
                  <a:ext uri="{FF2B5EF4-FFF2-40B4-BE49-F238E27FC236}">
                    <a16:creationId xmlns:a16="http://schemas.microsoft.com/office/drawing/2014/main" id="{FF4F3451-5546-44C1-AAE5-99E533FF5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7" y="1767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211" name="AutoShape 78">
                <a:extLst>
                  <a:ext uri="{FF2B5EF4-FFF2-40B4-BE49-F238E27FC236}">
                    <a16:creationId xmlns:a16="http://schemas.microsoft.com/office/drawing/2014/main" id="{6689ACA8-B8B8-4EEF-8AC7-EF43043430C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872" y="2734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Text Box 79">
                <a:extLst>
                  <a:ext uri="{FF2B5EF4-FFF2-40B4-BE49-F238E27FC236}">
                    <a16:creationId xmlns:a16="http://schemas.microsoft.com/office/drawing/2014/main" id="{A39FA6DD-7AF0-41F9-87C7-29618AC1F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" y="2999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13" name="Line 80">
                <a:extLst>
                  <a:ext uri="{FF2B5EF4-FFF2-40B4-BE49-F238E27FC236}">
                    <a16:creationId xmlns:a16="http://schemas.microsoft.com/office/drawing/2014/main" id="{2FB5970C-E28F-44F6-ACE2-1761B87A9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26" y="1721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 Box 81">
                <a:extLst>
                  <a:ext uri="{FF2B5EF4-FFF2-40B4-BE49-F238E27FC236}">
                    <a16:creationId xmlns:a16="http://schemas.microsoft.com/office/drawing/2014/main" id="{128AB13E-F730-4FD3-8391-31D2AF963C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771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15" name="Text Box 82">
                <a:extLst>
                  <a:ext uri="{FF2B5EF4-FFF2-40B4-BE49-F238E27FC236}">
                    <a16:creationId xmlns:a16="http://schemas.microsoft.com/office/drawing/2014/main" id="{F3B3C2EE-38F1-454F-ABF7-78950E6C36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1" y="1651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16" name="Line 83">
                <a:extLst>
                  <a:ext uri="{FF2B5EF4-FFF2-40B4-BE49-F238E27FC236}">
                    <a16:creationId xmlns:a16="http://schemas.microsoft.com/office/drawing/2014/main" id="{A39F92CE-4BCF-4C15-949F-429DEF248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4" y="2423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84">
                <a:extLst>
                  <a:ext uri="{FF2B5EF4-FFF2-40B4-BE49-F238E27FC236}">
                    <a16:creationId xmlns:a16="http://schemas.microsoft.com/office/drawing/2014/main" id="{F506A9B3-A539-4B71-9CEA-FE8882E12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4" y="2671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85">
                <a:extLst>
                  <a:ext uri="{FF2B5EF4-FFF2-40B4-BE49-F238E27FC236}">
                    <a16:creationId xmlns:a16="http://schemas.microsoft.com/office/drawing/2014/main" id="{74B4BE89-C449-4314-A9CF-824AB7595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4" y="2671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86">
                <a:extLst>
                  <a:ext uri="{FF2B5EF4-FFF2-40B4-BE49-F238E27FC236}">
                    <a16:creationId xmlns:a16="http://schemas.microsoft.com/office/drawing/2014/main" id="{313A970B-F221-48AC-9E56-AAE502BAB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4" y="2920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AutoShape 87">
                <a:extLst>
                  <a:ext uri="{FF2B5EF4-FFF2-40B4-BE49-F238E27FC236}">
                    <a16:creationId xmlns:a16="http://schemas.microsoft.com/office/drawing/2014/main" id="{FD48791F-7357-4B99-A27F-B61AB6AC99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64" y="2188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Text Box 88">
                <a:extLst>
                  <a:ext uri="{FF2B5EF4-FFF2-40B4-BE49-F238E27FC236}">
                    <a16:creationId xmlns:a16="http://schemas.microsoft.com/office/drawing/2014/main" id="{F358688F-BD5B-4713-B5F1-D31AA0644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" y="2342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22" name="Text Box 89">
                <a:extLst>
                  <a:ext uri="{FF2B5EF4-FFF2-40B4-BE49-F238E27FC236}">
                    <a16:creationId xmlns:a16="http://schemas.microsoft.com/office/drawing/2014/main" id="{2D8B7BD3-EF77-493B-BB1B-C24E88BF4B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7" y="2448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3" name="Text Box 90">
                <a:extLst>
                  <a:ext uri="{FF2B5EF4-FFF2-40B4-BE49-F238E27FC236}">
                    <a16:creationId xmlns:a16="http://schemas.microsoft.com/office/drawing/2014/main" id="{4FCD7B14-D2CB-4FF0-A033-CCC45CEFC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3" y="2448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4" name="Text Box 91">
                <a:extLst>
                  <a:ext uri="{FF2B5EF4-FFF2-40B4-BE49-F238E27FC236}">
                    <a16:creationId xmlns:a16="http://schemas.microsoft.com/office/drawing/2014/main" id="{0460F957-B04D-4E6A-91E0-F8D6D22BD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5" y="2444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5" name="Text Box 92">
                <a:extLst>
                  <a:ext uri="{FF2B5EF4-FFF2-40B4-BE49-F238E27FC236}">
                    <a16:creationId xmlns:a16="http://schemas.microsoft.com/office/drawing/2014/main" id="{C27E4C76-802B-4CE2-896B-E434C2EAB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9" y="2694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6" name="Text Box 93">
                <a:extLst>
                  <a:ext uri="{FF2B5EF4-FFF2-40B4-BE49-F238E27FC236}">
                    <a16:creationId xmlns:a16="http://schemas.microsoft.com/office/drawing/2014/main" id="{440832EB-31CC-46D5-B223-8C0C8DFAD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3" y="1955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7" name="Text Box 94">
                <a:extLst>
                  <a:ext uri="{FF2B5EF4-FFF2-40B4-BE49-F238E27FC236}">
                    <a16:creationId xmlns:a16="http://schemas.microsoft.com/office/drawing/2014/main" id="{901778E3-8B12-4509-94C5-5E5E05340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208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8" name="Text Box 95">
                <a:extLst>
                  <a:ext uri="{FF2B5EF4-FFF2-40B4-BE49-F238E27FC236}">
                    <a16:creationId xmlns:a16="http://schemas.microsoft.com/office/drawing/2014/main" id="{63CDAD4E-38DE-462D-8599-E801843802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6" y="2208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7502E60-E7D7-4667-89D0-E32E2CF8C3E1}"/>
                </a:ext>
              </a:extLst>
            </p:cNvPr>
            <p:cNvGrpSpPr/>
            <p:nvPr/>
          </p:nvGrpSpPr>
          <p:grpSpPr>
            <a:xfrm>
              <a:off x="3118253" y="2376554"/>
              <a:ext cx="1616471" cy="1495365"/>
              <a:chOff x="3743327" y="3256778"/>
              <a:chExt cx="1616471" cy="1495365"/>
            </a:xfrm>
          </p:grpSpPr>
          <p:sp>
            <p:nvSpPr>
              <p:cNvPr id="235" name="Text Box 95">
                <a:extLst>
                  <a:ext uri="{FF2B5EF4-FFF2-40B4-BE49-F238E27FC236}">
                    <a16:creationId xmlns:a16="http://schemas.microsoft.com/office/drawing/2014/main" id="{BEB0E2EA-66B5-4DC7-B8F4-63FC313A27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3293" y="3257856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36" name="Text Box 95">
                <a:extLst>
                  <a:ext uri="{FF2B5EF4-FFF2-40B4-BE49-F238E27FC236}">
                    <a16:creationId xmlns:a16="http://schemas.microsoft.com/office/drawing/2014/main" id="{58D86A4F-0C42-42F1-8160-53AEAE0E1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1283" y="3256778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37" name="Text Box 95">
                <a:extLst>
                  <a:ext uri="{FF2B5EF4-FFF2-40B4-BE49-F238E27FC236}">
                    <a16:creationId xmlns:a16="http://schemas.microsoft.com/office/drawing/2014/main" id="{DCFB24CF-CFA3-43FE-8350-AE1170340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5253" y="3256778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38" name="Text Box 95">
                <a:extLst>
                  <a:ext uri="{FF2B5EF4-FFF2-40B4-BE49-F238E27FC236}">
                    <a16:creationId xmlns:a16="http://schemas.microsoft.com/office/drawing/2014/main" id="{5F3049DC-2E26-4664-9918-C930B214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3327" y="3649663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40" name="Text Box 95">
                <a:extLst>
                  <a:ext uri="{FF2B5EF4-FFF2-40B4-BE49-F238E27FC236}">
                    <a16:creationId xmlns:a16="http://schemas.microsoft.com/office/drawing/2014/main" id="{4E3958AF-8668-4A49-87CC-E287E38E6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3398" y="4032205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41" name="Text Box 95">
                <a:extLst>
                  <a:ext uri="{FF2B5EF4-FFF2-40B4-BE49-F238E27FC236}">
                    <a16:creationId xmlns:a16="http://schemas.microsoft.com/office/drawing/2014/main" id="{828CEB0C-E4E4-4734-BCE7-2E3073129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4041" y="4429919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42" name="Text Box 95">
                <a:extLst>
                  <a:ext uri="{FF2B5EF4-FFF2-40B4-BE49-F238E27FC236}">
                    <a16:creationId xmlns:a16="http://schemas.microsoft.com/office/drawing/2014/main" id="{A32E218D-4A7E-4366-9115-39829C2E7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7712" y="4437818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43" name="Text Box 95">
                <a:extLst>
                  <a:ext uri="{FF2B5EF4-FFF2-40B4-BE49-F238E27FC236}">
                    <a16:creationId xmlns:a16="http://schemas.microsoft.com/office/drawing/2014/main" id="{A454C2EA-BE11-45D6-9CDF-6FF3F3E4C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0511" y="4427649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dirty="0">
                    <a:latin typeface="Tahoma" pitchFamily="34" charset="0"/>
                  </a:rPr>
                  <a:t>0</a:t>
                </a:r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6C955A0-B02B-4975-AF9E-7F7A86079515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Finding simplified SOP expression on K-map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EF402-5DD4-4E0E-B5C4-61CDBC368513}"/>
              </a:ext>
            </a:extLst>
          </p:cNvPr>
          <p:cNvSpPr txBox="1"/>
          <p:nvPr/>
        </p:nvSpPr>
        <p:spPr>
          <a:xfrm>
            <a:off x="507825" y="871328"/>
            <a:ext cx="658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Find the simplified SOP expression for G(A,B,C,D).</a:t>
            </a:r>
            <a:endParaRPr lang="en-SG" sz="2400" dirty="0"/>
          </a:p>
        </p:txBody>
      </p:sp>
      <p:sp>
        <p:nvSpPr>
          <p:cNvPr id="229" name="AutoShape 162">
            <a:extLst>
              <a:ext uri="{FF2B5EF4-FFF2-40B4-BE49-F238E27FC236}">
                <a16:creationId xmlns:a16="http://schemas.microsoft.com/office/drawing/2014/main" id="{582563D8-B0BF-45A9-B90F-92689762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536" y="2751920"/>
            <a:ext cx="706127" cy="71199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6B34DAA-0B83-489E-8D8B-A8254227F137}"/>
              </a:ext>
            </a:extLst>
          </p:cNvPr>
          <p:cNvSpPr txBox="1"/>
          <p:nvPr/>
        </p:nvSpPr>
        <p:spPr>
          <a:xfrm>
            <a:off x="6160960" y="1690181"/>
            <a:ext cx="79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PIs:</a:t>
            </a:r>
            <a:endParaRPr lang="en-SG" sz="2400" dirty="0"/>
          </a:p>
        </p:txBody>
      </p:sp>
      <p:sp>
        <p:nvSpPr>
          <p:cNvPr id="230" name="AutoShape 163">
            <a:extLst>
              <a:ext uri="{FF2B5EF4-FFF2-40B4-BE49-F238E27FC236}">
                <a16:creationId xmlns:a16="http://schemas.microsoft.com/office/drawing/2014/main" id="{0D95D853-EC8C-4F05-A486-0B352433A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094" y="3185336"/>
            <a:ext cx="274638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" name="AutoShape 164">
            <a:extLst>
              <a:ext uri="{FF2B5EF4-FFF2-40B4-BE49-F238E27FC236}">
                <a16:creationId xmlns:a16="http://schemas.microsoft.com/office/drawing/2014/main" id="{637C53CE-A1C1-4880-B666-C933E1D5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250" y="2401960"/>
            <a:ext cx="274638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2" name="AutoShape 163">
            <a:extLst>
              <a:ext uri="{FF2B5EF4-FFF2-40B4-BE49-F238E27FC236}">
                <a16:creationId xmlns:a16="http://schemas.microsoft.com/office/drawing/2014/main" id="{3183F305-2825-42F8-9CC6-098C9AC3F0E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49074" y="2574201"/>
            <a:ext cx="274638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" name="AutoShape 163">
            <a:extLst>
              <a:ext uri="{FF2B5EF4-FFF2-40B4-BE49-F238E27FC236}">
                <a16:creationId xmlns:a16="http://schemas.microsoft.com/office/drawing/2014/main" id="{CFE8BED0-6BA3-42A0-870C-AAF1F969138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53352" y="2957834"/>
            <a:ext cx="274638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0EB73-A6A4-4DC8-BAA0-FF2CE64B1299}"/>
              </a:ext>
            </a:extLst>
          </p:cNvPr>
          <p:cNvGrpSpPr/>
          <p:nvPr/>
        </p:nvGrpSpPr>
        <p:grpSpPr>
          <a:xfrm>
            <a:off x="5964732" y="2073959"/>
            <a:ext cx="1127183" cy="2215643"/>
            <a:chOff x="5964732" y="2073959"/>
            <a:chExt cx="1127183" cy="2215643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BC4A8AA-127B-4E15-9C24-129DA3215D6C}"/>
                </a:ext>
              </a:extLst>
            </p:cNvPr>
            <p:cNvSpPr txBox="1"/>
            <p:nvPr/>
          </p:nvSpPr>
          <p:spPr>
            <a:xfrm>
              <a:off x="6065656" y="2073959"/>
              <a:ext cx="925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B</a:t>
              </a:r>
              <a:r>
                <a:rPr lang="en-US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</a:t>
              </a:r>
              <a:r>
                <a:rPr lang="en-US" sz="2400" dirty="0">
                  <a:solidFill>
                    <a:srgbClr val="FF0000"/>
                  </a:solidFill>
                </a:rPr>
                <a:t>D</a:t>
              </a:r>
              <a:endParaRPr lang="en-SG" sz="2400" dirty="0">
                <a:solidFill>
                  <a:srgbClr val="FF0000"/>
                </a:solidFill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D0B6186B-DC5F-4E92-BE2C-88685DF2FCB0}"/>
                </a:ext>
              </a:extLst>
            </p:cNvPr>
            <p:cNvSpPr txBox="1"/>
            <p:nvPr/>
          </p:nvSpPr>
          <p:spPr>
            <a:xfrm>
              <a:off x="5964732" y="2499146"/>
              <a:ext cx="1127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9900"/>
                  </a:solidFill>
                </a:rPr>
                <a:t>A’</a:t>
              </a:r>
              <a:r>
                <a:rPr lang="en-US" sz="2400" dirty="0">
                  <a:solidFill>
                    <a:srgbClr val="009900"/>
                  </a:solidFill>
                  <a:sym typeface="Symbol" panose="05050102010706020507" pitchFamily="18" charset="2"/>
                </a:rPr>
                <a:t>BC’</a:t>
              </a:r>
              <a:endParaRPr lang="en-SG" sz="2400" dirty="0">
                <a:solidFill>
                  <a:srgbClr val="009900"/>
                </a:solidFill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72C91D5-9804-4B3A-9D67-0B9F3FA9A84E}"/>
                </a:ext>
              </a:extLst>
            </p:cNvPr>
            <p:cNvSpPr txBox="1"/>
            <p:nvPr/>
          </p:nvSpPr>
          <p:spPr>
            <a:xfrm>
              <a:off x="5964732" y="2943834"/>
              <a:ext cx="1127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sym typeface="Symbol" panose="05050102010706020507" pitchFamily="18" charset="2"/>
                </a:rPr>
                <a:t>C’D</a:t>
              </a:r>
              <a:endParaRPr lang="en-SG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8192B26E-7A78-42F0-BB9E-AB81A02F5734}"/>
                </a:ext>
              </a:extLst>
            </p:cNvPr>
            <p:cNvSpPr txBox="1"/>
            <p:nvPr/>
          </p:nvSpPr>
          <p:spPr>
            <a:xfrm>
              <a:off x="5964732" y="3377821"/>
              <a:ext cx="1127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C00FF"/>
                  </a:solidFill>
                </a:rPr>
                <a:t>A’</a:t>
              </a:r>
              <a:r>
                <a:rPr lang="en-US" sz="2400" dirty="0">
                  <a:solidFill>
                    <a:srgbClr val="CC00FF"/>
                  </a:solidFill>
                  <a:sym typeface="Symbol" panose="05050102010706020507" pitchFamily="18" charset="2"/>
                </a:rPr>
                <a:t>CD</a:t>
              </a:r>
              <a:endParaRPr lang="en-SG" sz="2400" dirty="0">
                <a:solidFill>
                  <a:srgbClr val="CC00FF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16B67E2-1FBE-4508-B9F1-5749C69FFCF8}"/>
                </a:ext>
              </a:extLst>
            </p:cNvPr>
            <p:cNvSpPr txBox="1"/>
            <p:nvPr/>
          </p:nvSpPr>
          <p:spPr>
            <a:xfrm>
              <a:off x="5964732" y="3827937"/>
              <a:ext cx="1127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</a:rPr>
                <a:t>A</a:t>
              </a:r>
              <a:r>
                <a:rPr lang="en-US" sz="2400" dirty="0">
                  <a:solidFill>
                    <a:srgbClr val="0000FF"/>
                  </a:solidFill>
                  <a:sym typeface="Symbol" panose="05050102010706020507" pitchFamily="18" charset="2"/>
                </a:rPr>
                <a:t>BC</a:t>
              </a:r>
              <a:endParaRPr lang="en-SG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CE8BF6CC-BBC1-47B3-B81C-7263D4BF0F7E}"/>
              </a:ext>
            </a:extLst>
          </p:cNvPr>
          <p:cNvSpPr txBox="1"/>
          <p:nvPr/>
        </p:nvSpPr>
        <p:spPr>
          <a:xfrm>
            <a:off x="6962646" y="1690181"/>
            <a:ext cx="79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EPIs:</a:t>
            </a:r>
            <a:endParaRPr lang="en-SG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C562ED-78D8-41A8-A425-E8678AD0FA95}"/>
              </a:ext>
            </a:extLst>
          </p:cNvPr>
          <p:cNvGrpSpPr/>
          <p:nvPr/>
        </p:nvGrpSpPr>
        <p:grpSpPr>
          <a:xfrm>
            <a:off x="7169263" y="2099856"/>
            <a:ext cx="381000" cy="2139709"/>
            <a:chOff x="7169263" y="2099856"/>
            <a:chExt cx="381000" cy="2139709"/>
          </a:xfrm>
        </p:grpSpPr>
        <p:sp>
          <p:nvSpPr>
            <p:cNvPr id="274" name="Text Box 49">
              <a:extLst>
                <a:ext uri="{FF2B5EF4-FFF2-40B4-BE49-F238E27FC236}">
                  <a16:creationId xmlns:a16="http://schemas.microsoft.com/office/drawing/2014/main" id="{F0332630-466F-4BFF-B58D-E8AA92DBC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9263" y="2579149"/>
              <a:ext cx="381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CC"/>
                  </a:solidFill>
                  <a:sym typeface="Wingdings 2" pitchFamily="18" charset="2"/>
                </a:rPr>
                <a:t></a:t>
              </a:r>
            </a:p>
          </p:txBody>
        </p:sp>
        <p:sp>
          <p:nvSpPr>
            <p:cNvPr id="275" name="Text Box 55">
              <a:extLst>
                <a:ext uri="{FF2B5EF4-FFF2-40B4-BE49-F238E27FC236}">
                  <a16:creationId xmlns:a16="http://schemas.microsoft.com/office/drawing/2014/main" id="{96C081D4-F079-48A1-90FA-4EE4A09FE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9263" y="2099856"/>
              <a:ext cx="381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800000"/>
                  </a:solidFill>
                  <a:sym typeface="Wingdings 2" pitchFamily="18" charset="2"/>
                </a:rPr>
                <a:t></a:t>
              </a:r>
            </a:p>
          </p:txBody>
        </p:sp>
        <p:sp>
          <p:nvSpPr>
            <p:cNvPr id="278" name="Text Box 49">
              <a:extLst>
                <a:ext uri="{FF2B5EF4-FFF2-40B4-BE49-F238E27FC236}">
                  <a16:creationId xmlns:a16="http://schemas.microsoft.com/office/drawing/2014/main" id="{CDA019BF-E8AE-4D95-B5C4-534F77CCB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9263" y="2979726"/>
              <a:ext cx="381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CC"/>
                  </a:solidFill>
                  <a:sym typeface="Wingdings 2" pitchFamily="18" charset="2"/>
                </a:rPr>
                <a:t></a:t>
              </a:r>
            </a:p>
          </p:txBody>
        </p:sp>
        <p:sp>
          <p:nvSpPr>
            <p:cNvPr id="279" name="Text Box 49">
              <a:extLst>
                <a:ext uri="{FF2B5EF4-FFF2-40B4-BE49-F238E27FC236}">
                  <a16:creationId xmlns:a16="http://schemas.microsoft.com/office/drawing/2014/main" id="{EDBDC66D-2A17-4607-98E6-31F7DB4CD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9263" y="3429000"/>
              <a:ext cx="381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CC"/>
                  </a:solidFill>
                  <a:sym typeface="Wingdings 2" pitchFamily="18" charset="2"/>
                </a:rPr>
                <a:t></a:t>
              </a:r>
            </a:p>
          </p:txBody>
        </p:sp>
        <p:sp>
          <p:nvSpPr>
            <p:cNvPr id="280" name="Text Box 49">
              <a:extLst>
                <a:ext uri="{FF2B5EF4-FFF2-40B4-BE49-F238E27FC236}">
                  <a16:creationId xmlns:a16="http://schemas.microsoft.com/office/drawing/2014/main" id="{29B1C8FF-545C-4D6E-947C-A10C71BF2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9263" y="3855390"/>
              <a:ext cx="381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CC"/>
                  </a:solidFill>
                  <a:sym typeface="Wingdings 2" pitchFamily="18" charset="2"/>
                </a:rPr>
                <a:t>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C72E906F-25B4-41FC-A9A3-5590F88BD851}"/>
              </a:ext>
            </a:extLst>
          </p:cNvPr>
          <p:cNvSpPr txBox="1"/>
          <p:nvPr/>
        </p:nvSpPr>
        <p:spPr>
          <a:xfrm>
            <a:off x="2300970" y="4799011"/>
            <a:ext cx="141556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Solution</a:t>
            </a:r>
            <a:endParaRPr lang="en-SG" sz="24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1C44BFC-18C5-466F-B512-3F4D9B1A66F5}"/>
              </a:ext>
            </a:extLst>
          </p:cNvPr>
          <p:cNvSpPr txBox="1"/>
          <p:nvPr/>
        </p:nvSpPr>
        <p:spPr>
          <a:xfrm>
            <a:off x="3991888" y="4817417"/>
            <a:ext cx="4900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G = A'∙B∙C' + A∙C'∙D + A'∙C∙D + A∙B∙C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39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643915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0" grpId="0" animBg="1"/>
      <p:bldP spid="231" grpId="0" animBg="1"/>
      <p:bldP spid="232" grpId="0" animBg="1"/>
      <p:bldP spid="233" grpId="0" animBg="1"/>
      <p:bldP spid="281" grpId="0" animBg="1"/>
      <p:bldP spid="2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2A4E1-BFD1-412E-A7EF-7CCA57DD0CCF}"/>
              </a:ext>
            </a:extLst>
          </p:cNvPr>
          <p:cNvSpPr txBox="1"/>
          <p:nvPr/>
        </p:nvSpPr>
        <p:spPr>
          <a:xfrm>
            <a:off x="2693762" y="251268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(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7F99A4-D4B8-4D7D-8D89-0BFFCE709738}"/>
              </a:ext>
            </a:extLst>
          </p:cNvPr>
          <p:cNvSpPr txBox="1"/>
          <p:nvPr/>
        </p:nvSpPr>
        <p:spPr>
          <a:xfrm>
            <a:off x="612853" y="251268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(</a:t>
            </a:r>
            <a:r>
              <a:rPr lang="en-US" dirty="0">
                <a:sym typeface="Symbol" panose="05050102010706020507" pitchFamily="18" charset="2"/>
              </a:rPr>
              <a:t>‘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6FF6AB-E7CE-455F-A275-E50AD8FAF6EB}"/>
              </a:ext>
            </a:extLst>
          </p:cNvPr>
          <p:cNvSpPr txBox="1"/>
          <p:nvPr/>
        </p:nvSpPr>
        <p:spPr>
          <a:xfrm>
            <a:off x="4936367" y="251268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 (</a:t>
            </a:r>
            <a:r>
              <a:rPr lang="en-US" dirty="0">
                <a:sym typeface="Symbol" panose="05050102010706020507" pitchFamily="18" charset="2"/>
              </a:rPr>
              <a:t>+</a:t>
            </a:r>
            <a:r>
              <a:rPr lang="en-US" dirty="0"/>
              <a:t>)</a:t>
            </a:r>
            <a:endParaRPr lang="en-SG" dirty="0"/>
          </a:p>
        </p:txBody>
      </p:sp>
      <p:graphicFrame>
        <p:nvGraphicFramePr>
          <p:cNvPr id="133" name="Group 72">
            <a:extLst>
              <a:ext uri="{FF2B5EF4-FFF2-40B4-BE49-F238E27FC236}">
                <a16:creationId xmlns:a16="http://schemas.microsoft.com/office/drawing/2014/main" id="{F55DC18B-EFAC-44DC-A01E-8B801385A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773535"/>
              </p:ext>
            </p:extLst>
          </p:nvPr>
        </p:nvGraphicFramePr>
        <p:xfrm>
          <a:off x="786518" y="740163"/>
          <a:ext cx="939210" cy="914400"/>
        </p:xfrm>
        <a:graphic>
          <a:graphicData uri="http://schemas.openxmlformats.org/drawingml/2006/table">
            <a:tbl>
              <a:tblPr/>
              <a:tblGrid>
                <a:gridCol w="46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2E6279-82D8-4234-AA3D-E3E663FB893B}"/>
              </a:ext>
            </a:extLst>
          </p:cNvPr>
          <p:cNvSpPr txBox="1"/>
          <p:nvPr/>
        </p:nvSpPr>
        <p:spPr>
          <a:xfrm>
            <a:off x="9441506" y="246886"/>
            <a:ext cx="25837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 = FALSE; 1 = TRUE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475A85-0428-4AD0-A9BD-688067DDCBD5}"/>
              </a:ext>
            </a:extLst>
          </p:cNvPr>
          <p:cNvGrpSpPr/>
          <p:nvPr/>
        </p:nvGrpSpPr>
        <p:grpSpPr>
          <a:xfrm>
            <a:off x="518307" y="1859290"/>
            <a:ext cx="1540949" cy="1556137"/>
            <a:chOff x="485649" y="1859290"/>
            <a:chExt cx="1540949" cy="1556137"/>
          </a:xfrm>
        </p:grpSpPr>
        <p:grpSp>
          <p:nvGrpSpPr>
            <p:cNvPr id="140" name="Group 26">
              <a:extLst>
                <a:ext uri="{FF2B5EF4-FFF2-40B4-BE49-F238E27FC236}">
                  <a16:creationId xmlns:a16="http://schemas.microsoft.com/office/drawing/2014/main" id="{D8D2033E-9B17-4DD3-9B60-FDF3194AA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649" y="1859290"/>
              <a:ext cx="1540949" cy="335735"/>
              <a:chOff x="1227" y="1378"/>
              <a:chExt cx="1331" cy="302"/>
            </a:xfrm>
          </p:grpSpPr>
          <p:grpSp>
            <p:nvGrpSpPr>
              <p:cNvPr id="169" name="Group 27">
                <a:extLst>
                  <a:ext uri="{FF2B5EF4-FFF2-40B4-BE49-F238E27FC236}">
                    <a16:creationId xmlns:a16="http://schemas.microsoft.com/office/drawing/2014/main" id="{33C631C4-2B57-4093-BE84-A983F7E8E2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392"/>
                <a:ext cx="308" cy="288"/>
                <a:chOff x="2160" y="1584"/>
                <a:chExt cx="308" cy="288"/>
              </a:xfrm>
            </p:grpSpPr>
            <p:sp>
              <p:nvSpPr>
                <p:cNvPr id="195" name="AutoShape 28">
                  <a:extLst>
                    <a:ext uri="{FF2B5EF4-FFF2-40B4-BE49-F238E27FC236}">
                      <a16:creationId xmlns:a16="http://schemas.microsoft.com/office/drawing/2014/main" id="{5A811221-1221-4FC6-8EEE-EAEEE1F1EB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6" name="Oval 29">
                  <a:extLst>
                    <a:ext uri="{FF2B5EF4-FFF2-40B4-BE49-F238E27FC236}">
                      <a16:creationId xmlns:a16="http://schemas.microsoft.com/office/drawing/2014/main" id="{3931EC39-0C02-47D1-A8E2-5C23641E2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3" name="Line 30">
                <a:extLst>
                  <a:ext uri="{FF2B5EF4-FFF2-40B4-BE49-F238E27FC236}">
                    <a16:creationId xmlns:a16="http://schemas.microsoft.com/office/drawing/2014/main" id="{88064FBA-12B9-4F32-B1F2-13B603B70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4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Text Box 31">
                <a:extLst>
                  <a:ext uri="{FF2B5EF4-FFF2-40B4-BE49-F238E27FC236}">
                    <a16:creationId xmlns:a16="http://schemas.microsoft.com/office/drawing/2014/main" id="{2DFD2A36-12BC-4DC2-ABF8-E89265E81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7" y="1378"/>
                <a:ext cx="250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dirty="0"/>
                  <a:t>A</a:t>
                </a:r>
              </a:p>
            </p:txBody>
          </p:sp>
          <p:sp>
            <p:nvSpPr>
              <p:cNvPr id="193" name="Text Box 32">
                <a:extLst>
                  <a:ext uri="{FF2B5EF4-FFF2-40B4-BE49-F238E27FC236}">
                    <a16:creationId xmlns:a16="http://schemas.microsoft.com/office/drawing/2014/main" id="{B67CE363-B525-4837-99FE-B45866E82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3" y="1392"/>
                <a:ext cx="295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A'</a:t>
                </a:r>
              </a:p>
            </p:txBody>
          </p:sp>
          <p:sp>
            <p:nvSpPr>
              <p:cNvPr id="194" name="Line 33">
                <a:extLst>
                  <a:ext uri="{FF2B5EF4-FFF2-40B4-BE49-F238E27FC236}">
                    <a16:creationId xmlns:a16="http://schemas.microsoft.com/office/drawing/2014/main" id="{9C015274-62F5-4B8D-8574-5F7894BC3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1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" name="Group 34">
              <a:extLst>
                <a:ext uri="{FF2B5EF4-FFF2-40B4-BE49-F238E27FC236}">
                  <a16:creationId xmlns:a16="http://schemas.microsoft.com/office/drawing/2014/main" id="{7A573FC2-3219-4615-9CF3-3FF513549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649" y="2294999"/>
              <a:ext cx="1540949" cy="337732"/>
              <a:chOff x="2757" y="1369"/>
              <a:chExt cx="1360" cy="311"/>
            </a:xfrm>
          </p:grpSpPr>
          <p:grpSp>
            <p:nvGrpSpPr>
              <p:cNvPr id="143" name="Group 35">
                <a:extLst>
                  <a:ext uri="{FF2B5EF4-FFF2-40B4-BE49-F238E27FC236}">
                    <a16:creationId xmlns:a16="http://schemas.microsoft.com/office/drawing/2014/main" id="{F15F676A-A588-4732-A71C-B68161D9C8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8" y="1392"/>
                <a:ext cx="316" cy="288"/>
                <a:chOff x="3258" y="1392"/>
                <a:chExt cx="316" cy="288"/>
              </a:xfrm>
            </p:grpSpPr>
            <p:sp>
              <p:nvSpPr>
                <p:cNvPr id="160" name="AutoShape 36">
                  <a:extLst>
                    <a:ext uri="{FF2B5EF4-FFF2-40B4-BE49-F238E27FC236}">
                      <a16:creationId xmlns:a16="http://schemas.microsoft.com/office/drawing/2014/main" id="{40995A6A-A8BC-40C7-92C1-34510457F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320" y="1425"/>
                  <a:ext cx="288" cy="221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2" name="Oval 37">
                  <a:extLst>
                    <a:ext uri="{FF2B5EF4-FFF2-40B4-BE49-F238E27FC236}">
                      <a16:creationId xmlns:a16="http://schemas.microsoft.com/office/drawing/2014/main" id="{3F59720F-022B-41E5-B858-14A7105BA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8" y="1507"/>
                  <a:ext cx="80" cy="68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50" name="Line 38">
                <a:extLst>
                  <a:ext uri="{FF2B5EF4-FFF2-40B4-BE49-F238E27FC236}">
                    <a16:creationId xmlns:a16="http://schemas.microsoft.com/office/drawing/2014/main" id="{AD1BFC48-7FCA-4341-8EAB-CE2000A9E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Text Box 39">
                <a:extLst>
                  <a:ext uri="{FF2B5EF4-FFF2-40B4-BE49-F238E27FC236}">
                    <a16:creationId xmlns:a16="http://schemas.microsoft.com/office/drawing/2014/main" id="{51718FBB-B797-4A6E-A924-E3880BB29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7" y="1394"/>
                <a:ext cx="257" cy="23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dirty="0"/>
                  <a:t>A</a:t>
                </a:r>
              </a:p>
            </p:txBody>
          </p:sp>
          <p:sp>
            <p:nvSpPr>
              <p:cNvPr id="153" name="Text Box 40">
                <a:extLst>
                  <a:ext uri="{FF2B5EF4-FFF2-40B4-BE49-F238E27FC236}">
                    <a16:creationId xmlns:a16="http://schemas.microsoft.com/office/drawing/2014/main" id="{49A84AE3-420F-4025-905C-6465698B7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369"/>
                <a:ext cx="311" cy="23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A'</a:t>
                </a:r>
              </a:p>
            </p:txBody>
          </p:sp>
          <p:sp>
            <p:nvSpPr>
              <p:cNvPr id="155" name="Line 41">
                <a:extLst>
                  <a:ext uri="{FF2B5EF4-FFF2-40B4-BE49-F238E27FC236}">
                    <a16:creationId xmlns:a16="http://schemas.microsoft.com/office/drawing/2014/main" id="{CD4F94A4-687F-4D9E-8754-5A6DB6FBB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7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EF01BF-2320-4360-B111-3A6448D21799}"/>
                </a:ext>
              </a:extLst>
            </p:cNvPr>
            <p:cNvSpPr txBox="1"/>
            <p:nvPr/>
          </p:nvSpPr>
          <p:spPr>
            <a:xfrm>
              <a:off x="547962" y="2707541"/>
              <a:ext cx="1416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Inverter</a:t>
              </a:r>
              <a:r>
                <a:rPr lang="en-US" sz="2000" dirty="0"/>
                <a:t> = NOT gate</a:t>
              </a:r>
              <a:endParaRPr lang="en-SG" sz="2000" dirty="0"/>
            </a:p>
          </p:txBody>
        </p:sp>
      </p:grpSp>
      <p:grpSp>
        <p:nvGrpSpPr>
          <p:cNvPr id="197" name="Group 164">
            <a:extLst>
              <a:ext uri="{FF2B5EF4-FFF2-40B4-BE49-F238E27FC236}">
                <a16:creationId xmlns:a16="http://schemas.microsoft.com/office/drawing/2014/main" id="{A706E68D-09E4-4BF7-954D-965543C28175}"/>
              </a:ext>
            </a:extLst>
          </p:cNvPr>
          <p:cNvGrpSpPr>
            <a:grpSpLocks/>
          </p:cNvGrpSpPr>
          <p:nvPr/>
        </p:nvGrpSpPr>
        <p:grpSpPr bwMode="auto">
          <a:xfrm>
            <a:off x="2335800" y="2450769"/>
            <a:ext cx="1991721" cy="587370"/>
            <a:chOff x="864" y="2049"/>
            <a:chExt cx="1483" cy="502"/>
          </a:xfrm>
        </p:grpSpPr>
        <p:sp>
          <p:nvSpPr>
            <p:cNvPr id="198" name="AutoShape 76">
              <a:extLst>
                <a:ext uri="{FF2B5EF4-FFF2-40B4-BE49-F238E27FC236}">
                  <a16:creationId xmlns:a16="http://schemas.microsoft.com/office/drawing/2014/main" id="{50F0D422-2C49-442E-B346-400B0F1C2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99" name="Line 77">
              <a:extLst>
                <a:ext uri="{FF2B5EF4-FFF2-40B4-BE49-F238E27FC236}">
                  <a16:creationId xmlns:a16="http://schemas.microsoft.com/office/drawing/2014/main" id="{009C0646-8323-41B9-A322-E5C30CA07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78">
              <a:extLst>
                <a:ext uri="{FF2B5EF4-FFF2-40B4-BE49-F238E27FC236}">
                  <a16:creationId xmlns:a16="http://schemas.microsoft.com/office/drawing/2014/main" id="{AB93C008-8661-44DC-8344-5F15D9295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79">
              <a:extLst>
                <a:ext uri="{FF2B5EF4-FFF2-40B4-BE49-F238E27FC236}">
                  <a16:creationId xmlns:a16="http://schemas.microsoft.com/office/drawing/2014/main" id="{4D3A841E-7BDC-42DA-8837-6DFFA9371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0" y="2318"/>
              <a:ext cx="18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Text Box 80">
              <a:extLst>
                <a:ext uri="{FF2B5EF4-FFF2-40B4-BE49-F238E27FC236}">
                  <a16:creationId xmlns:a16="http://schemas.microsoft.com/office/drawing/2014/main" id="{031109F4-73A6-440F-A33B-DD2ADC1D6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049"/>
              <a:ext cx="246" cy="5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203" name="Text Box 81">
              <a:extLst>
                <a:ext uri="{FF2B5EF4-FFF2-40B4-BE49-F238E27FC236}">
                  <a16:creationId xmlns:a16="http://schemas.microsoft.com/office/drawing/2014/main" id="{F5839E9E-1D71-4F2B-B924-6FDBC5194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3" y="2197"/>
              <a:ext cx="384" cy="2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A </a:t>
              </a:r>
              <a:r>
                <a:rPr lang="en-GB" sz="1400" dirty="0">
                  <a:sym typeface="Symbol" pitchFamily="18" charset="2"/>
                </a:rPr>
                <a:t> </a:t>
              </a:r>
              <a:r>
                <a:rPr lang="en-GB" sz="1400" dirty="0"/>
                <a:t>B</a:t>
              </a:r>
            </a:p>
          </p:txBody>
        </p:sp>
      </p:grpSp>
      <p:graphicFrame>
        <p:nvGraphicFramePr>
          <p:cNvPr id="204" name="Group 163">
            <a:extLst>
              <a:ext uri="{FF2B5EF4-FFF2-40B4-BE49-F238E27FC236}">
                <a16:creationId xmlns:a16="http://schemas.microsoft.com/office/drawing/2014/main" id="{1D77FBBC-A1D5-4E54-8CF8-97B98C26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85821"/>
              </p:ext>
            </p:extLst>
          </p:nvPr>
        </p:nvGraphicFramePr>
        <p:xfrm>
          <a:off x="2498832" y="815979"/>
          <a:ext cx="1676400" cy="15240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5" name="Group 176">
            <a:extLst>
              <a:ext uri="{FF2B5EF4-FFF2-40B4-BE49-F238E27FC236}">
                <a16:creationId xmlns:a16="http://schemas.microsoft.com/office/drawing/2014/main" id="{1CB296F3-49A5-4F09-BB6C-6E883DA20EB9}"/>
              </a:ext>
            </a:extLst>
          </p:cNvPr>
          <p:cNvGrpSpPr>
            <a:grpSpLocks/>
          </p:cNvGrpSpPr>
          <p:nvPr/>
        </p:nvGrpSpPr>
        <p:grpSpPr bwMode="auto">
          <a:xfrm>
            <a:off x="4643971" y="2465232"/>
            <a:ext cx="1863618" cy="587853"/>
            <a:chOff x="1584" y="1512"/>
            <a:chExt cx="1450" cy="442"/>
          </a:xfrm>
        </p:grpSpPr>
        <p:sp>
          <p:nvSpPr>
            <p:cNvPr id="206" name="Line 177">
              <a:extLst>
                <a:ext uri="{FF2B5EF4-FFF2-40B4-BE49-F238E27FC236}">
                  <a16:creationId xmlns:a16="http://schemas.microsoft.com/office/drawing/2014/main" id="{0C837108-F4F4-4D23-8A68-C62ACD649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7" name="Line 178">
              <a:extLst>
                <a:ext uri="{FF2B5EF4-FFF2-40B4-BE49-F238E27FC236}">
                  <a16:creationId xmlns:a16="http://schemas.microsoft.com/office/drawing/2014/main" id="{AF0F90C8-4AEE-4380-BB99-FCA789DB8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8" name="Line 179">
              <a:extLst>
                <a:ext uri="{FF2B5EF4-FFF2-40B4-BE49-F238E27FC236}">
                  <a16:creationId xmlns:a16="http://schemas.microsoft.com/office/drawing/2014/main" id="{BE70BC36-A355-450D-8C0E-5E51A8AD1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" y="1742"/>
              <a:ext cx="16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Text Box 180">
              <a:extLst>
                <a:ext uri="{FF2B5EF4-FFF2-40B4-BE49-F238E27FC236}">
                  <a16:creationId xmlns:a16="http://schemas.microsoft.com/office/drawing/2014/main" id="{8205993A-EF9F-410A-917B-9996834CB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12"/>
              <a:ext cx="198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B</a:t>
              </a:r>
            </a:p>
          </p:txBody>
        </p:sp>
        <p:sp>
          <p:nvSpPr>
            <p:cNvPr id="210" name="Text Box 181">
              <a:extLst>
                <a:ext uri="{FF2B5EF4-FFF2-40B4-BE49-F238E27FC236}">
                  <a16:creationId xmlns:a16="http://schemas.microsoft.com/office/drawing/2014/main" id="{545F88CF-A667-4912-B946-28EBB3102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625"/>
              <a:ext cx="384" cy="1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A+B</a:t>
              </a: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48D8D8EC-637B-45E7-A966-0F39D8678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212" name="Freeform 183">
                <a:extLst>
                  <a:ext uri="{FF2B5EF4-FFF2-40B4-BE49-F238E27FC236}">
                    <a16:creationId xmlns:a16="http://schemas.microsoft.com/office/drawing/2014/main" id="{36E6FC89-3A81-427C-9353-091ACC3A4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84">
                <a:extLst>
                  <a:ext uri="{FF2B5EF4-FFF2-40B4-BE49-F238E27FC236}">
                    <a16:creationId xmlns:a16="http://schemas.microsoft.com/office/drawing/2014/main" id="{A65FCAAD-A6A3-4FEE-A4FB-38E7AC499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Line 185">
                <a:extLst>
                  <a:ext uri="{FF2B5EF4-FFF2-40B4-BE49-F238E27FC236}">
                    <a16:creationId xmlns:a16="http://schemas.microsoft.com/office/drawing/2014/main" id="{4741B786-B0C7-4894-91F2-CE621A0D1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186">
                <a:extLst>
                  <a:ext uri="{FF2B5EF4-FFF2-40B4-BE49-F238E27FC236}">
                    <a16:creationId xmlns:a16="http://schemas.microsoft.com/office/drawing/2014/main" id="{C12B2BEF-6782-4F01-8044-B1EAA1BE3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187">
                <a:extLst>
                  <a:ext uri="{FF2B5EF4-FFF2-40B4-BE49-F238E27FC236}">
                    <a16:creationId xmlns:a16="http://schemas.microsoft.com/office/drawing/2014/main" id="{F20F2A8F-1815-4218-BB8C-1D24AD7337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17" name="Group 215">
            <a:extLst>
              <a:ext uri="{FF2B5EF4-FFF2-40B4-BE49-F238E27FC236}">
                <a16:creationId xmlns:a16="http://schemas.microsoft.com/office/drawing/2014/main" id="{3E95F95C-F8FA-4AD4-856E-8755F1054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19292"/>
              </p:ext>
            </p:extLst>
          </p:nvPr>
        </p:nvGraphicFramePr>
        <p:xfrm>
          <a:off x="4746993" y="815979"/>
          <a:ext cx="1665288" cy="1524000"/>
        </p:xfrm>
        <a:graphic>
          <a:graphicData uri="http://schemas.openxmlformats.org/drawingml/2006/table">
            <a:tbl>
              <a:tblPr/>
              <a:tblGrid>
                <a:gridCol w="48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8" name="TextBox 217">
            <a:extLst>
              <a:ext uri="{FF2B5EF4-FFF2-40B4-BE49-F238E27FC236}">
                <a16:creationId xmlns:a16="http://schemas.microsoft.com/office/drawing/2014/main" id="{726D6FDA-E357-4434-91D6-0296EBBD525B}"/>
              </a:ext>
            </a:extLst>
          </p:cNvPr>
          <p:cNvSpPr txBox="1"/>
          <p:nvPr/>
        </p:nvSpPr>
        <p:spPr>
          <a:xfrm>
            <a:off x="1119077" y="3675515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NAND</a:t>
            </a:r>
            <a:endParaRPr lang="en-SG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B3ED2B9-680D-4735-9398-0A4E06A795A2}"/>
              </a:ext>
            </a:extLst>
          </p:cNvPr>
          <p:cNvSpPr txBox="1"/>
          <p:nvPr/>
        </p:nvSpPr>
        <p:spPr>
          <a:xfrm>
            <a:off x="6486791" y="3675515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</a:t>
            </a:r>
            <a:endParaRPr lang="en-SG" dirty="0"/>
          </a:p>
        </p:txBody>
      </p:sp>
      <p:graphicFrame>
        <p:nvGraphicFramePr>
          <p:cNvPr id="220" name="Group 138">
            <a:extLst>
              <a:ext uri="{FF2B5EF4-FFF2-40B4-BE49-F238E27FC236}">
                <a16:creationId xmlns:a16="http://schemas.microsoft.com/office/drawing/2014/main" id="{50D64AB1-8C31-471B-AB96-9F30669AB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62282"/>
              </p:ext>
            </p:extLst>
          </p:nvPr>
        </p:nvGraphicFramePr>
        <p:xfrm>
          <a:off x="861238" y="4218701"/>
          <a:ext cx="1802219" cy="1524000"/>
        </p:xfrm>
        <a:graphic>
          <a:graphicData uri="http://schemas.openxmlformats.org/drawingml/2006/table">
            <a:tbl>
              <a:tblPr/>
              <a:tblGrid>
                <a:gridCol w="52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A19672-D31E-486B-9D20-026AFA015833}"/>
              </a:ext>
            </a:extLst>
          </p:cNvPr>
          <p:cNvCxnSpPr/>
          <p:nvPr/>
        </p:nvCxnSpPr>
        <p:spPr>
          <a:xfrm>
            <a:off x="255181" y="3429000"/>
            <a:ext cx="1167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169DA3-C7AF-4F6A-B30F-F63B7158243E}"/>
              </a:ext>
            </a:extLst>
          </p:cNvPr>
          <p:cNvGrpSpPr/>
          <p:nvPr/>
        </p:nvGrpSpPr>
        <p:grpSpPr>
          <a:xfrm>
            <a:off x="2910617" y="4062807"/>
            <a:ext cx="2208926" cy="587375"/>
            <a:chOff x="4038600" y="4967291"/>
            <a:chExt cx="2208926" cy="587375"/>
          </a:xfrm>
        </p:grpSpPr>
        <p:sp>
          <p:nvSpPr>
            <p:cNvPr id="222" name="Line 31">
              <a:extLst>
                <a:ext uri="{FF2B5EF4-FFF2-40B4-BE49-F238E27FC236}">
                  <a16:creationId xmlns:a16="http://schemas.microsoft.com/office/drawing/2014/main" id="{E3747E88-40A6-489D-AFEF-2980FD1E3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063" y="5141916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32">
              <a:extLst>
                <a:ext uri="{FF2B5EF4-FFF2-40B4-BE49-F238E27FC236}">
                  <a16:creationId xmlns:a16="http://schemas.microsoft.com/office/drawing/2014/main" id="{1E442745-D8FA-46C6-9800-79909F206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063" y="5370516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33">
              <a:extLst>
                <a:ext uri="{FF2B5EF4-FFF2-40B4-BE49-F238E27FC236}">
                  <a16:creationId xmlns:a16="http://schemas.microsoft.com/office/drawing/2014/main" id="{2313E2A3-F54E-4FD0-8B76-D7C3E9472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5100" y="5260978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34">
              <a:extLst>
                <a:ext uri="{FF2B5EF4-FFF2-40B4-BE49-F238E27FC236}">
                  <a16:creationId xmlns:a16="http://schemas.microsoft.com/office/drawing/2014/main" id="{37EFD234-FFCC-4BE2-B2DB-7411941A8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4967291"/>
              <a:ext cx="304800" cy="587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226" name="Text Box 35">
              <a:extLst>
                <a:ext uri="{FF2B5EF4-FFF2-40B4-BE49-F238E27FC236}">
                  <a16:creationId xmlns:a16="http://schemas.microsoft.com/office/drawing/2014/main" id="{418C9D28-15A3-483C-8ABB-DA5637442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1142" y="5051671"/>
              <a:ext cx="706384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(A 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sz="1400" dirty="0"/>
                <a:t> B)'</a:t>
              </a:r>
            </a:p>
          </p:txBody>
        </p:sp>
        <p:grpSp>
          <p:nvGrpSpPr>
            <p:cNvPr id="227" name="Group 36">
              <a:extLst>
                <a:ext uri="{FF2B5EF4-FFF2-40B4-BE49-F238E27FC236}">
                  <a16:creationId xmlns:a16="http://schemas.microsoft.com/office/drawing/2014/main" id="{CFB10A73-2CC8-473F-B502-62161459D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063" y="5065716"/>
              <a:ext cx="550863" cy="381000"/>
              <a:chOff x="1440" y="1536"/>
              <a:chExt cx="347" cy="240"/>
            </a:xfrm>
          </p:grpSpPr>
          <p:sp>
            <p:nvSpPr>
              <p:cNvPr id="239" name="AutoShape 37">
                <a:extLst>
                  <a:ext uri="{FF2B5EF4-FFF2-40B4-BE49-F238E27FC236}">
                    <a16:creationId xmlns:a16="http://schemas.microsoft.com/office/drawing/2014/main" id="{35204791-3A86-4B3C-93C4-C0507DFD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0" name="Oval 38">
                <a:extLst>
                  <a:ext uri="{FF2B5EF4-FFF2-40B4-BE49-F238E27FC236}">
                    <a16:creationId xmlns:a16="http://schemas.microsoft.com/office/drawing/2014/main" id="{9CEFC292-3937-459F-ABDF-E98D83803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C6B62B-A81B-4910-931F-053B12547AA3}"/>
              </a:ext>
            </a:extLst>
          </p:cNvPr>
          <p:cNvGrpSpPr/>
          <p:nvPr/>
        </p:nvGrpSpPr>
        <p:grpSpPr>
          <a:xfrm>
            <a:off x="2910617" y="4726382"/>
            <a:ext cx="2487953" cy="587375"/>
            <a:chOff x="2792712" y="4875713"/>
            <a:chExt cx="2487953" cy="587375"/>
          </a:xfrm>
        </p:grpSpPr>
        <p:sp>
          <p:nvSpPr>
            <p:cNvPr id="229" name="AutoShape 42">
              <a:extLst>
                <a:ext uri="{FF2B5EF4-FFF2-40B4-BE49-F238E27FC236}">
                  <a16:creationId xmlns:a16="http://schemas.microsoft.com/office/drawing/2014/main" id="{82FA5859-43CF-4DC1-BB25-0FB282B4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287" y="4966174"/>
              <a:ext cx="457200" cy="381000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0" name="Line 43">
              <a:extLst>
                <a:ext uri="{FF2B5EF4-FFF2-40B4-BE49-F238E27FC236}">
                  <a16:creationId xmlns:a16="http://schemas.microsoft.com/office/drawing/2014/main" id="{BC7A09B7-6091-48F4-8399-1B0299E2A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287" y="5042374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44">
              <a:extLst>
                <a:ext uri="{FF2B5EF4-FFF2-40B4-BE49-F238E27FC236}">
                  <a16:creationId xmlns:a16="http://schemas.microsoft.com/office/drawing/2014/main" id="{17320562-F409-46C4-861E-AF18D5FC8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287" y="5270974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45">
              <a:extLst>
                <a:ext uri="{FF2B5EF4-FFF2-40B4-BE49-F238E27FC236}">
                  <a16:creationId xmlns:a16="http://schemas.microsoft.com/office/drawing/2014/main" id="{3FC2D248-0FD4-4E39-AC0B-1A55D9680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3486" y="5140799"/>
              <a:ext cx="62873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Text Box 46">
              <a:extLst>
                <a:ext uri="{FF2B5EF4-FFF2-40B4-BE49-F238E27FC236}">
                  <a16:creationId xmlns:a16="http://schemas.microsoft.com/office/drawing/2014/main" id="{05C5A604-B26A-479C-A516-4A0A3DC9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712" y="4875713"/>
              <a:ext cx="304800" cy="587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234" name="Text Box 47">
              <a:extLst>
                <a:ext uri="{FF2B5EF4-FFF2-40B4-BE49-F238E27FC236}">
                  <a16:creationId xmlns:a16="http://schemas.microsoft.com/office/drawing/2014/main" id="{6C3E8E31-788E-494C-9F7C-FC433A037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327" y="4988399"/>
              <a:ext cx="731338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(A </a:t>
              </a:r>
              <a:r>
                <a:rPr lang="en-GB" sz="1400" dirty="0">
                  <a:sym typeface="Symbol" pitchFamily="18" charset="2"/>
                </a:rPr>
                <a:t> </a:t>
              </a:r>
              <a:r>
                <a:rPr lang="en-GB" sz="1400" dirty="0"/>
                <a:t>B)'</a:t>
              </a:r>
              <a:endParaRPr lang="en-GB" sz="1600" dirty="0"/>
            </a:p>
          </p:txBody>
        </p:sp>
        <p:grpSp>
          <p:nvGrpSpPr>
            <p:cNvPr id="228" name="Group 39">
              <a:extLst>
                <a:ext uri="{FF2B5EF4-FFF2-40B4-BE49-F238E27FC236}">
                  <a16:creationId xmlns:a16="http://schemas.microsoft.com/office/drawing/2014/main" id="{A8219842-0993-408C-9014-2D8862646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600" y="4999511"/>
              <a:ext cx="336550" cy="304800"/>
              <a:chOff x="2160" y="1584"/>
              <a:chExt cx="308" cy="288"/>
            </a:xfrm>
          </p:grpSpPr>
          <p:sp>
            <p:nvSpPr>
              <p:cNvPr id="237" name="AutoShape 40">
                <a:extLst>
                  <a:ext uri="{FF2B5EF4-FFF2-40B4-BE49-F238E27FC236}">
                    <a16:creationId xmlns:a16="http://schemas.microsoft.com/office/drawing/2014/main" id="{EA7D4374-3307-4A6F-88D7-9F9AF797E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8" name="Oval 41">
                <a:extLst>
                  <a:ext uri="{FF2B5EF4-FFF2-40B4-BE49-F238E27FC236}">
                    <a16:creationId xmlns:a16="http://schemas.microsoft.com/office/drawing/2014/main" id="{C5676343-3E1F-4B2E-9289-1BFA8DA1C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624316-2E6D-4AC3-B98C-82CA753F6B9D}"/>
              </a:ext>
            </a:extLst>
          </p:cNvPr>
          <p:cNvGrpSpPr/>
          <p:nvPr/>
        </p:nvGrpSpPr>
        <p:grpSpPr>
          <a:xfrm>
            <a:off x="2938419" y="5335379"/>
            <a:ext cx="2202582" cy="587375"/>
            <a:chOff x="2820514" y="5484710"/>
            <a:chExt cx="2202582" cy="587375"/>
          </a:xfrm>
        </p:grpSpPr>
        <p:grpSp>
          <p:nvGrpSpPr>
            <p:cNvPr id="245" name="Group 60">
              <a:extLst>
                <a:ext uri="{FF2B5EF4-FFF2-40B4-BE49-F238E27FC236}">
                  <a16:creationId xmlns:a16="http://schemas.microsoft.com/office/drawing/2014/main" id="{0EBA8A70-5EA5-4786-AFBB-F79320877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7512" y="5595509"/>
              <a:ext cx="1190222" cy="371929"/>
              <a:chOff x="4509" y="2256"/>
              <a:chExt cx="969" cy="302"/>
            </a:xfrm>
          </p:grpSpPr>
          <p:sp>
            <p:nvSpPr>
              <p:cNvPr id="247" name="Line 61">
                <a:extLst>
                  <a:ext uri="{FF2B5EF4-FFF2-40B4-BE49-F238E27FC236}">
                    <a16:creationId xmlns:a16="http://schemas.microsoft.com/office/drawing/2014/main" id="{B8F66538-D5D7-436C-94CA-4AB952CDB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Line 62">
                <a:extLst>
                  <a:ext uri="{FF2B5EF4-FFF2-40B4-BE49-F238E27FC236}">
                    <a16:creationId xmlns:a16="http://schemas.microsoft.com/office/drawing/2014/main" id="{9AB22CA6-9113-494B-AE7B-5B909948E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Line 63">
                <a:extLst>
                  <a:ext uri="{FF2B5EF4-FFF2-40B4-BE49-F238E27FC236}">
                    <a16:creationId xmlns:a16="http://schemas.microsoft.com/office/drawing/2014/main" id="{A05CD421-DC45-495D-A00C-7E3BBB1E2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0" name="Group 64">
                <a:extLst>
                  <a:ext uri="{FF2B5EF4-FFF2-40B4-BE49-F238E27FC236}">
                    <a16:creationId xmlns:a16="http://schemas.microsoft.com/office/drawing/2014/main" id="{26560FC0-E513-434F-883E-D3DD79664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253" name="Freeform 65">
                  <a:extLst>
                    <a:ext uri="{FF2B5EF4-FFF2-40B4-BE49-F238E27FC236}">
                      <a16:creationId xmlns:a16="http://schemas.microsoft.com/office/drawing/2014/main" id="{C12C1C1C-EC2C-4542-A9D8-6689D07A6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Line 66">
                  <a:extLst>
                    <a:ext uri="{FF2B5EF4-FFF2-40B4-BE49-F238E27FC236}">
                      <a16:creationId xmlns:a16="http://schemas.microsoft.com/office/drawing/2014/main" id="{770A6181-F9DA-48C8-887D-9964DEEFDC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Line 67">
                  <a:extLst>
                    <a:ext uri="{FF2B5EF4-FFF2-40B4-BE49-F238E27FC236}">
                      <a16:creationId xmlns:a16="http://schemas.microsoft.com/office/drawing/2014/main" id="{F057FF97-12B8-4370-B7E2-1D0FC5711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68">
                  <a:extLst>
                    <a:ext uri="{FF2B5EF4-FFF2-40B4-BE49-F238E27FC236}">
                      <a16:creationId xmlns:a16="http://schemas.microsoft.com/office/drawing/2014/main" id="{7B4D2324-91BF-446F-9DA3-E385DBED48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69">
                  <a:extLst>
                    <a:ext uri="{FF2B5EF4-FFF2-40B4-BE49-F238E27FC236}">
                      <a16:creationId xmlns:a16="http://schemas.microsoft.com/office/drawing/2014/main" id="{3121B599-8CFA-4D71-8FEB-4A06282F6F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1" name="Oval 70">
                <a:extLst>
                  <a:ext uri="{FF2B5EF4-FFF2-40B4-BE49-F238E27FC236}">
                    <a16:creationId xmlns:a16="http://schemas.microsoft.com/office/drawing/2014/main" id="{1F245B42-3441-439F-BBE0-E2FF63301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52" name="Oval 71">
                <a:extLst>
                  <a:ext uri="{FF2B5EF4-FFF2-40B4-BE49-F238E27FC236}">
                    <a16:creationId xmlns:a16="http://schemas.microsoft.com/office/drawing/2014/main" id="{6DDD593B-1D92-4C9E-93E9-067B4F0CF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68" name="Text Box 34">
              <a:extLst>
                <a:ext uri="{FF2B5EF4-FFF2-40B4-BE49-F238E27FC236}">
                  <a16:creationId xmlns:a16="http://schemas.microsoft.com/office/drawing/2014/main" id="{75565FE4-1197-43F8-A0AB-5CC667016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514" y="5484710"/>
              <a:ext cx="304800" cy="587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269" name="Text Box 35">
              <a:extLst>
                <a:ext uri="{FF2B5EF4-FFF2-40B4-BE49-F238E27FC236}">
                  <a16:creationId xmlns:a16="http://schemas.microsoft.com/office/drawing/2014/main" id="{FCB13D65-9827-4ADC-85DA-1C0FFF5E9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796" y="5544843"/>
              <a:ext cx="7493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(A 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sz="1400" dirty="0"/>
                <a:t> B)'</a:t>
              </a:r>
            </a:p>
          </p:txBody>
        </p:sp>
      </p:grpSp>
      <p:graphicFrame>
        <p:nvGraphicFramePr>
          <p:cNvPr id="273" name="Group 139">
            <a:extLst>
              <a:ext uri="{FF2B5EF4-FFF2-40B4-BE49-F238E27FC236}">
                <a16:creationId xmlns:a16="http://schemas.microsoft.com/office/drawing/2014/main" id="{7C803030-DB4F-496A-B862-0BBAFE9956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043375"/>
              </p:ext>
            </p:extLst>
          </p:nvPr>
        </p:nvGraphicFramePr>
        <p:xfrm>
          <a:off x="6166836" y="4218701"/>
          <a:ext cx="1926450" cy="1524000"/>
        </p:xfrm>
        <a:graphic>
          <a:graphicData uri="http://schemas.openxmlformats.org/drawingml/2006/table">
            <a:tbl>
              <a:tblPr/>
              <a:tblGrid>
                <a:gridCol w="561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894BAD-E5BA-4B34-9091-EC4D03117387}"/>
              </a:ext>
            </a:extLst>
          </p:cNvPr>
          <p:cNvCxnSpPr/>
          <p:nvPr/>
        </p:nvCxnSpPr>
        <p:spPr>
          <a:xfrm>
            <a:off x="5635388" y="3612696"/>
            <a:ext cx="0" cy="256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34DC80-9B95-4D87-95D1-FE33AB21A0D9}"/>
              </a:ext>
            </a:extLst>
          </p:cNvPr>
          <p:cNvGrpSpPr/>
          <p:nvPr/>
        </p:nvGrpSpPr>
        <p:grpSpPr>
          <a:xfrm>
            <a:off x="8438886" y="4062807"/>
            <a:ext cx="2239963" cy="587375"/>
            <a:chOff x="7998653" y="3827572"/>
            <a:chExt cx="2239963" cy="587375"/>
          </a:xfrm>
        </p:grpSpPr>
        <p:sp>
          <p:nvSpPr>
            <p:cNvPr id="293" name="Line 79">
              <a:extLst>
                <a:ext uri="{FF2B5EF4-FFF2-40B4-BE49-F238E27FC236}">
                  <a16:creationId xmlns:a16="http://schemas.microsoft.com/office/drawing/2014/main" id="{568CD4FB-2644-4A58-9B1F-5A41664BA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794" y="4002197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4" name="Line 80">
              <a:extLst>
                <a:ext uri="{FF2B5EF4-FFF2-40B4-BE49-F238E27FC236}">
                  <a16:creationId xmlns:a16="http://schemas.microsoft.com/office/drawing/2014/main" id="{3F476F14-91CA-4BFA-A77F-A91CA4B99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794" y="4230797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5" name="Line 81">
              <a:extLst>
                <a:ext uri="{FF2B5EF4-FFF2-40B4-BE49-F238E27FC236}">
                  <a16:creationId xmlns:a16="http://schemas.microsoft.com/office/drawing/2014/main" id="{60FBEF6B-CCBE-4827-858D-6148C476D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5153" y="4121260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82">
              <a:extLst>
                <a:ext uri="{FF2B5EF4-FFF2-40B4-BE49-F238E27FC236}">
                  <a16:creationId xmlns:a16="http://schemas.microsoft.com/office/drawing/2014/main" id="{7E36A3B4-30F6-4C5B-AF27-C1367F36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8653" y="3827572"/>
              <a:ext cx="304800" cy="587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297" name="Text Box 83">
              <a:extLst>
                <a:ext uri="{FF2B5EF4-FFF2-40B4-BE49-F238E27FC236}">
                  <a16:creationId xmlns:a16="http://schemas.microsoft.com/office/drawing/2014/main" id="{EED5546D-0381-4E6F-AC4A-8C308411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0428" y="3970447"/>
              <a:ext cx="738188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(A + B)'</a:t>
              </a:r>
              <a:endParaRPr lang="en-GB" sz="1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95E1E89-5CFE-4C96-A2FB-96447A58F397}"/>
                </a:ext>
              </a:extLst>
            </p:cNvPr>
            <p:cNvGrpSpPr/>
            <p:nvPr/>
          </p:nvGrpSpPr>
          <p:grpSpPr>
            <a:xfrm>
              <a:off x="8655878" y="3932347"/>
              <a:ext cx="546100" cy="381000"/>
              <a:chOff x="8655878" y="3932347"/>
              <a:chExt cx="546100" cy="381000"/>
            </a:xfrm>
          </p:grpSpPr>
          <p:sp>
            <p:nvSpPr>
              <p:cNvPr id="298" name="Oval 84">
                <a:extLst>
                  <a:ext uri="{FF2B5EF4-FFF2-40B4-BE49-F238E27FC236}">
                    <a16:creationId xmlns:a16="http://schemas.microsoft.com/office/drawing/2014/main" id="{15E8CFD7-7592-4067-8F43-F77CD4A93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5778" y="4086335"/>
                <a:ext cx="76200" cy="762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99" name="Group 85">
                <a:extLst>
                  <a:ext uri="{FF2B5EF4-FFF2-40B4-BE49-F238E27FC236}">
                    <a16:creationId xmlns:a16="http://schemas.microsoft.com/office/drawing/2014/main" id="{31F73E60-3352-4C39-B255-798F1B0790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55878" y="3932347"/>
                <a:ext cx="457200" cy="381000"/>
                <a:chOff x="6768" y="11808"/>
                <a:chExt cx="1008" cy="792"/>
              </a:xfrm>
            </p:grpSpPr>
            <p:sp>
              <p:nvSpPr>
                <p:cNvPr id="300" name="Freeform 86">
                  <a:extLst>
                    <a:ext uri="{FF2B5EF4-FFF2-40B4-BE49-F238E27FC236}">
                      <a16:creationId xmlns:a16="http://schemas.microsoft.com/office/drawing/2014/main" id="{31C3E4CE-8E82-4BF4-8A1D-CF5ACB9C7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Line 87">
                  <a:extLst>
                    <a:ext uri="{FF2B5EF4-FFF2-40B4-BE49-F238E27FC236}">
                      <a16:creationId xmlns:a16="http://schemas.microsoft.com/office/drawing/2014/main" id="{0B5C62D1-A6F6-4A4B-B74D-C6DE520A4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88">
                  <a:extLst>
                    <a:ext uri="{FF2B5EF4-FFF2-40B4-BE49-F238E27FC236}">
                      <a16:creationId xmlns:a16="http://schemas.microsoft.com/office/drawing/2014/main" id="{D635CE22-8AEF-4600-A822-ADFDD221DA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Freeform 89">
                  <a:extLst>
                    <a:ext uri="{FF2B5EF4-FFF2-40B4-BE49-F238E27FC236}">
                      <a16:creationId xmlns:a16="http://schemas.microsoft.com/office/drawing/2014/main" id="{11779253-AABB-480A-8907-7E0DD4ECF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Freeform 90">
                  <a:extLst>
                    <a:ext uri="{FF2B5EF4-FFF2-40B4-BE49-F238E27FC236}">
                      <a16:creationId xmlns:a16="http://schemas.microsoft.com/office/drawing/2014/main" id="{F931F788-C949-4F24-9519-91B912C94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EE4A57-5F47-46D3-80F9-5A0F4B57DB73}"/>
              </a:ext>
            </a:extLst>
          </p:cNvPr>
          <p:cNvGrpSpPr/>
          <p:nvPr/>
        </p:nvGrpSpPr>
        <p:grpSpPr>
          <a:xfrm>
            <a:off x="8465494" y="4726382"/>
            <a:ext cx="2452089" cy="587375"/>
            <a:chOff x="8025261" y="4498508"/>
            <a:chExt cx="2452089" cy="587375"/>
          </a:xfrm>
        </p:grpSpPr>
        <p:sp>
          <p:nvSpPr>
            <p:cNvPr id="281" name="Line 97">
              <a:extLst>
                <a:ext uri="{FF2B5EF4-FFF2-40B4-BE49-F238E27FC236}">
                  <a16:creationId xmlns:a16="http://schemas.microsoft.com/office/drawing/2014/main" id="{B2FDE5D5-3149-4B1A-A185-0FB0E8117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13687" y="4781613"/>
              <a:ext cx="6556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" name="Group 92">
              <a:extLst>
                <a:ext uri="{FF2B5EF4-FFF2-40B4-BE49-F238E27FC236}">
                  <a16:creationId xmlns:a16="http://schemas.microsoft.com/office/drawing/2014/main" id="{2AB55655-F932-4752-B5D6-9FDE250776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0597" y="4640325"/>
              <a:ext cx="336550" cy="304800"/>
              <a:chOff x="2160" y="1584"/>
              <a:chExt cx="308" cy="288"/>
            </a:xfrm>
          </p:grpSpPr>
          <p:sp>
            <p:nvSpPr>
              <p:cNvPr id="291" name="AutoShape 93">
                <a:extLst>
                  <a:ext uri="{FF2B5EF4-FFF2-40B4-BE49-F238E27FC236}">
                    <a16:creationId xmlns:a16="http://schemas.microsoft.com/office/drawing/2014/main" id="{534658FF-F356-4214-BDA5-CDA2D243E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2" name="Oval 94">
                <a:extLst>
                  <a:ext uri="{FF2B5EF4-FFF2-40B4-BE49-F238E27FC236}">
                    <a16:creationId xmlns:a16="http://schemas.microsoft.com/office/drawing/2014/main" id="{CAF115D3-9480-4AD7-A19F-E7D8F2142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9" name="Line 95">
              <a:extLst>
                <a:ext uri="{FF2B5EF4-FFF2-40B4-BE49-F238E27FC236}">
                  <a16:creationId xmlns:a16="http://schemas.microsoft.com/office/drawing/2014/main" id="{9CF29E17-DE9B-499C-B4BB-CB20F76FB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794" y="4683188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96">
              <a:extLst>
                <a:ext uri="{FF2B5EF4-FFF2-40B4-BE49-F238E27FC236}">
                  <a16:creationId xmlns:a16="http://schemas.microsoft.com/office/drawing/2014/main" id="{412538ED-70CD-49B6-9B56-697CE829B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794" y="4911788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Text Box 98">
              <a:extLst>
                <a:ext uri="{FF2B5EF4-FFF2-40B4-BE49-F238E27FC236}">
                  <a16:creationId xmlns:a16="http://schemas.microsoft.com/office/drawing/2014/main" id="{3804690B-7F5B-4448-92CB-5DFDE43D1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5261" y="4498508"/>
              <a:ext cx="304800" cy="587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283" name="Text Box 99">
              <a:extLst>
                <a:ext uri="{FF2B5EF4-FFF2-40B4-BE49-F238E27FC236}">
                  <a16:creationId xmlns:a16="http://schemas.microsoft.com/office/drawing/2014/main" id="{684603EF-9ED3-4A34-AE1D-9C69422E5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9162" y="4629213"/>
              <a:ext cx="738188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(A + B)'</a:t>
              </a:r>
              <a:endParaRPr lang="en-GB" sz="1600" dirty="0"/>
            </a:p>
          </p:txBody>
        </p:sp>
        <p:grpSp>
          <p:nvGrpSpPr>
            <p:cNvPr id="285" name="Group 101">
              <a:extLst>
                <a:ext uri="{FF2B5EF4-FFF2-40B4-BE49-F238E27FC236}">
                  <a16:creationId xmlns:a16="http://schemas.microsoft.com/office/drawing/2014/main" id="{4DB47DE1-AE77-444D-8C53-1909D3F9A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50137" y="4584763"/>
              <a:ext cx="457200" cy="381000"/>
              <a:chOff x="6768" y="11808"/>
              <a:chExt cx="1008" cy="792"/>
            </a:xfrm>
          </p:grpSpPr>
          <p:sp>
            <p:nvSpPr>
              <p:cNvPr id="286" name="Freeform 102">
                <a:extLst>
                  <a:ext uri="{FF2B5EF4-FFF2-40B4-BE49-F238E27FC236}">
                    <a16:creationId xmlns:a16="http://schemas.microsoft.com/office/drawing/2014/main" id="{967FC3A6-BF57-441F-81E8-DCB93FF01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103">
                <a:extLst>
                  <a:ext uri="{FF2B5EF4-FFF2-40B4-BE49-F238E27FC236}">
                    <a16:creationId xmlns:a16="http://schemas.microsoft.com/office/drawing/2014/main" id="{264A90A1-8819-49A2-8569-129D4795C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104">
                <a:extLst>
                  <a:ext uri="{FF2B5EF4-FFF2-40B4-BE49-F238E27FC236}">
                    <a16:creationId xmlns:a16="http://schemas.microsoft.com/office/drawing/2014/main" id="{2153318E-AA2D-486B-BCA5-A4FB4105C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105">
                <a:extLst>
                  <a:ext uri="{FF2B5EF4-FFF2-40B4-BE49-F238E27FC236}">
                    <a16:creationId xmlns:a16="http://schemas.microsoft.com/office/drawing/2014/main" id="{8926AD60-8B43-443F-B84A-950FB1355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Freeform 106">
                <a:extLst>
                  <a:ext uri="{FF2B5EF4-FFF2-40B4-BE49-F238E27FC236}">
                    <a16:creationId xmlns:a16="http://schemas.microsoft.com/office/drawing/2014/main" id="{52F14AA3-5909-4A55-935F-ABA0B26086C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AF7AA1-8119-48CE-8351-CD3A6C7D2359}"/>
              </a:ext>
            </a:extLst>
          </p:cNvPr>
          <p:cNvGrpSpPr/>
          <p:nvPr/>
        </p:nvGrpSpPr>
        <p:grpSpPr>
          <a:xfrm>
            <a:off x="8455764" y="5335379"/>
            <a:ext cx="2239963" cy="587375"/>
            <a:chOff x="8015531" y="5183738"/>
            <a:chExt cx="2239963" cy="587375"/>
          </a:xfrm>
        </p:grpSpPr>
        <p:grpSp>
          <p:nvGrpSpPr>
            <p:cNvPr id="305" name="Group 155">
              <a:extLst>
                <a:ext uri="{FF2B5EF4-FFF2-40B4-BE49-F238E27FC236}">
                  <a16:creationId xmlns:a16="http://schemas.microsoft.com/office/drawing/2014/main" id="{25302E9D-6A12-498E-A5B8-20171F181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1794" y="5258366"/>
              <a:ext cx="1208159" cy="407467"/>
              <a:chOff x="4430" y="2736"/>
              <a:chExt cx="1011" cy="336"/>
            </a:xfrm>
          </p:grpSpPr>
          <p:sp>
            <p:nvSpPr>
              <p:cNvPr id="306" name="Line 156">
                <a:extLst>
                  <a:ext uri="{FF2B5EF4-FFF2-40B4-BE49-F238E27FC236}">
                    <a16:creationId xmlns:a16="http://schemas.microsoft.com/office/drawing/2014/main" id="{2F8545E0-2D92-4160-9889-D770506E6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Line 157">
                <a:extLst>
                  <a:ext uri="{FF2B5EF4-FFF2-40B4-BE49-F238E27FC236}">
                    <a16:creationId xmlns:a16="http://schemas.microsoft.com/office/drawing/2014/main" id="{A50551A5-4FFF-4C09-90CD-EAE5D88BF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158">
                <a:extLst>
                  <a:ext uri="{FF2B5EF4-FFF2-40B4-BE49-F238E27FC236}">
                    <a16:creationId xmlns:a16="http://schemas.microsoft.com/office/drawing/2014/main" id="{BE4C40D2-D586-4B6F-B298-22216F03E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309" name="Group 159">
                <a:extLst>
                  <a:ext uri="{FF2B5EF4-FFF2-40B4-BE49-F238E27FC236}">
                    <a16:creationId xmlns:a16="http://schemas.microsoft.com/office/drawing/2014/main" id="{D1A35668-1447-47AB-89FC-E43A426E13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310" name="AutoShape 160">
                  <a:extLst>
                    <a:ext uri="{FF2B5EF4-FFF2-40B4-BE49-F238E27FC236}">
                      <a16:creationId xmlns:a16="http://schemas.microsoft.com/office/drawing/2014/main" id="{A6B5B2B0-14CC-4CC3-8412-9BD1EF715F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311" name="Oval 161">
                  <a:extLst>
                    <a:ext uri="{FF2B5EF4-FFF2-40B4-BE49-F238E27FC236}">
                      <a16:creationId xmlns:a16="http://schemas.microsoft.com/office/drawing/2014/main" id="{6E386670-BEB3-4854-A22D-242EB82C2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12" name="Oval 162">
                  <a:extLst>
                    <a:ext uri="{FF2B5EF4-FFF2-40B4-BE49-F238E27FC236}">
                      <a16:creationId xmlns:a16="http://schemas.microsoft.com/office/drawing/2014/main" id="{3B81AF45-2AFE-4C9D-A691-C3F71A357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317" name="Text Box 82">
              <a:extLst>
                <a:ext uri="{FF2B5EF4-FFF2-40B4-BE49-F238E27FC236}">
                  <a16:creationId xmlns:a16="http://schemas.microsoft.com/office/drawing/2014/main" id="{B9C9EFBE-807E-4FF8-898D-5C5FC3AB5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5531" y="5183738"/>
              <a:ext cx="304800" cy="587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318" name="Text Box 83">
              <a:extLst>
                <a:ext uri="{FF2B5EF4-FFF2-40B4-BE49-F238E27FC236}">
                  <a16:creationId xmlns:a16="http://schemas.microsoft.com/office/drawing/2014/main" id="{DF959C7F-208A-4C56-966F-ACB260C0F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7306" y="5326613"/>
              <a:ext cx="738188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(A + B)'</a:t>
              </a:r>
              <a:endParaRPr lang="en-GB" sz="1600" dirty="0"/>
            </a:p>
          </p:txBody>
        </p:sp>
      </p:grpSp>
      <p:sp>
        <p:nvSpPr>
          <p:cNvPr id="327" name="Rectangle 3">
            <a:extLst>
              <a:ext uri="{FF2B5EF4-FFF2-40B4-BE49-F238E27FC236}">
                <a16:creationId xmlns:a16="http://schemas.microsoft.com/office/drawing/2014/main" id="{F4BDCBCF-F040-44CD-AB75-FA35914AD777}"/>
              </a:ext>
            </a:extLst>
          </p:cNvPr>
          <p:cNvSpPr txBox="1">
            <a:spLocks noChangeArrowheads="1"/>
          </p:cNvSpPr>
          <p:nvPr/>
        </p:nvSpPr>
        <p:spPr>
          <a:xfrm>
            <a:off x="6530306" y="656440"/>
            <a:ext cx="3136286" cy="140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Examples:</a:t>
            </a:r>
          </a:p>
          <a:p>
            <a:pPr marL="536575" lvl="1" indent="-2619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 B + C = (A  B) + C</a:t>
            </a:r>
          </a:p>
          <a:p>
            <a:pPr marL="536575" lvl="1" indent="-2619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X + Y' = X + (Y')</a:t>
            </a:r>
          </a:p>
          <a:p>
            <a:pPr marL="536575" lvl="1" indent="-2619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P + Q'  R = P + ((Q')  R)</a:t>
            </a:r>
            <a:endParaRPr lang="en-US" dirty="0"/>
          </a:p>
        </p:txBody>
      </p:sp>
      <p:sp>
        <p:nvSpPr>
          <p:cNvPr id="328" name="Rectangle 3">
            <a:extLst>
              <a:ext uri="{FF2B5EF4-FFF2-40B4-BE49-F238E27FC236}">
                <a16:creationId xmlns:a16="http://schemas.microsoft.com/office/drawing/2014/main" id="{DA283935-5164-4111-B6B2-0FC782BA53BF}"/>
              </a:ext>
            </a:extLst>
          </p:cNvPr>
          <p:cNvSpPr txBox="1">
            <a:spLocks noChangeArrowheads="1"/>
          </p:cNvSpPr>
          <p:nvPr/>
        </p:nvSpPr>
        <p:spPr>
          <a:xfrm>
            <a:off x="6530306" y="2084976"/>
            <a:ext cx="5661694" cy="112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Parentheses to overwrite precedence. Examples:</a:t>
            </a:r>
          </a:p>
          <a:p>
            <a:pPr marL="536575" lvl="1" indent="-2619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0700" algn="l"/>
              </a:tabLst>
            </a:pPr>
            <a:r>
              <a:rPr lang="en-US" dirty="0">
                <a:sym typeface="Symbol" pitchFamily="18" charset="2"/>
              </a:rPr>
              <a:t>A  (B + C) 	[without parenthesis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Symbol" pitchFamily="18" charset="2"/>
              </a:rPr>
              <a:t> (AB)+C]</a:t>
            </a:r>
          </a:p>
          <a:p>
            <a:pPr marL="536575" lvl="1" indent="-2619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0700" algn="l"/>
              </a:tabLst>
            </a:pPr>
            <a:r>
              <a:rPr lang="en-US" dirty="0">
                <a:sym typeface="Symbol" pitchFamily="18" charset="2"/>
              </a:rPr>
              <a:t>(P + Q)'  R	[without parenthesis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Symbol" pitchFamily="18" charset="2"/>
              </a:rPr>
              <a:t>P+((Q’)R)]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681784B-1E33-48B6-BBBC-44819CE6D9E9}"/>
              </a:ext>
            </a:extLst>
          </p:cNvPr>
          <p:cNvSpPr txBox="1"/>
          <p:nvPr/>
        </p:nvSpPr>
        <p:spPr>
          <a:xfrm>
            <a:off x="9441506" y="741540"/>
            <a:ext cx="258371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Order of precedence:</a:t>
            </a:r>
          </a:p>
          <a:p>
            <a:pPr algn="ctr"/>
            <a:r>
              <a:rPr lang="en-US" sz="2000" dirty="0"/>
              <a:t>NOT &gt; AND &gt; OR</a:t>
            </a:r>
            <a:endParaRPr lang="en-SG" sz="2000" dirty="0"/>
          </a:p>
        </p:txBody>
      </p:sp>
      <p:sp>
        <p:nvSpPr>
          <p:cNvPr id="135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4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908598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/>
      <p:bldP spid="328" grpId="0"/>
      <p:bldP spid="3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6C955A0-B02B-4975-AF9E-7F7A86079515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Finding simplified POS expression on K-map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82CBC5-79A4-43F9-8D7A-8418556B4C54}"/>
              </a:ext>
            </a:extLst>
          </p:cNvPr>
          <p:cNvSpPr txBox="1"/>
          <p:nvPr/>
        </p:nvSpPr>
        <p:spPr>
          <a:xfrm>
            <a:off x="435934" y="826916"/>
            <a:ext cx="10018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use K-map to find the simplified SOP expression of a function. What if we want to find the simplified POS expression?</a:t>
            </a:r>
            <a:endParaRPr lang="en-SG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1D1C97-6ACF-4904-8214-7FA492B85A1B}"/>
              </a:ext>
            </a:extLst>
          </p:cNvPr>
          <p:cNvSpPr txBox="1"/>
          <p:nvPr/>
        </p:nvSpPr>
        <p:spPr>
          <a:xfrm>
            <a:off x="507824" y="2209804"/>
            <a:ext cx="1001866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Algorithm: To find simplified POS expression of a Boolean function F</a:t>
            </a:r>
            <a:endParaRPr lang="en-SG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6B382-5FB1-4E71-9D78-C700554BACEE}"/>
              </a:ext>
            </a:extLst>
          </p:cNvPr>
          <p:cNvSpPr txBox="1"/>
          <p:nvPr/>
        </p:nvSpPr>
        <p:spPr>
          <a:xfrm>
            <a:off x="1197428" y="2942297"/>
            <a:ext cx="83493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400" dirty="0"/>
              <a:t>Find the simplified SOP expression of F’ on the K-map of F’. 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400" dirty="0"/>
              <a:t>Complement the SOP expression of F’.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400" dirty="0"/>
              <a:t>Resulting expression is the simplified POS expression of F.</a:t>
            </a:r>
            <a:endParaRPr lang="en-SG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40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45701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6C955A0-B02B-4975-AF9E-7F7A86079515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Finding simplified POS expression on K-map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82CBC5-79A4-43F9-8D7A-8418556B4C54}"/>
              </a:ext>
            </a:extLst>
          </p:cNvPr>
          <p:cNvSpPr txBox="1"/>
          <p:nvPr/>
        </p:nvSpPr>
        <p:spPr>
          <a:xfrm>
            <a:off x="620084" y="1099898"/>
            <a:ext cx="606675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Find the simplified POS expression of F:</a:t>
            </a:r>
          </a:p>
          <a:p>
            <a:pPr>
              <a:tabLst>
                <a:tab pos="892175" algn="l"/>
              </a:tabLst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F(A,B,C,D) = </a:t>
            </a:r>
            <a:r>
              <a:rPr lang="en-US" sz="2400" b="1" dirty="0" err="1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2400" dirty="0" err="1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(0,1,2,3,5,7,8,9,10,11)</a:t>
            </a:r>
            <a:endParaRPr lang="en-GB" sz="2400" dirty="0">
              <a:solidFill>
                <a:srgbClr val="C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E81E62-CAC4-4064-8151-EA11F1369FAD}"/>
              </a:ext>
            </a:extLst>
          </p:cNvPr>
          <p:cNvGrpSpPr/>
          <p:nvPr/>
        </p:nvGrpSpPr>
        <p:grpSpPr>
          <a:xfrm>
            <a:off x="1133648" y="3192018"/>
            <a:ext cx="2724151" cy="2514601"/>
            <a:chOff x="6195559" y="2171700"/>
            <a:chExt cx="2724151" cy="2514601"/>
          </a:xfrm>
        </p:grpSpPr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0D6804CA-9AE4-411B-B34B-466C221B2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9559" y="4000500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9" name="Text Box 43">
              <a:extLst>
                <a:ext uri="{FF2B5EF4-FFF2-40B4-BE49-F238E27FC236}">
                  <a16:creationId xmlns:a16="http://schemas.microsoft.com/office/drawing/2014/main" id="{F298E0A6-D105-4523-A4C4-0B0DE2B14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7446" y="2857126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B69E3DC5-15CF-47E3-857C-192E8D93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297" y="2779713"/>
              <a:ext cx="1628775" cy="15509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6E0613AD-65C0-43D6-A27E-F912F6D7E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9297" y="316706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F60DE82B-3283-4598-B1B8-9F716B5C9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5697" y="2779713"/>
              <a:ext cx="0" cy="155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239DCC7C-934F-4DF6-BA54-B7878EE1C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1359" y="3608388"/>
              <a:ext cx="40798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4C6D91F7-DBF6-4A99-9ED3-AA5B81969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0109" y="3236365"/>
              <a:ext cx="40798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1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EC32CA61-43A8-4EF9-8824-79497AE1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7634" y="3827463"/>
              <a:ext cx="300038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" name="AutoShape 11">
              <a:extLst>
                <a:ext uri="{FF2B5EF4-FFF2-40B4-BE49-F238E27FC236}">
                  <a16:creationId xmlns:a16="http://schemas.microsoft.com/office/drawing/2014/main" id="{D410D0D8-09EA-41D3-AB66-B743F91FA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2" y="3592513"/>
              <a:ext cx="98425" cy="731838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2">
              <a:extLst>
                <a:ext uri="{FF2B5EF4-FFF2-40B4-BE49-F238E27FC236}">
                  <a16:creationId xmlns:a16="http://schemas.microsoft.com/office/drawing/2014/main" id="{0AE9AE00-E2CC-4CDA-8C93-0243B1386802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8057697" y="2076450"/>
              <a:ext cx="120650" cy="795338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5C7C3F5F-73AB-4B18-8B59-C3BBAA186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5622" y="2171700"/>
              <a:ext cx="29845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90C23AD3-ED16-4680-B278-2E136A89E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3684" y="2779713"/>
              <a:ext cx="0" cy="155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102C7854-9044-424A-A2EE-8CAA485A6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0084" y="2779713"/>
              <a:ext cx="0" cy="155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0E4D4D8F-7B3D-4D7D-B737-D261309CE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272" y="2857500"/>
              <a:ext cx="352425" cy="160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C2A9CEB-C374-44F6-A68F-9E99C709E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972" y="2532063"/>
              <a:ext cx="1517650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4" name="AutoShape 18">
              <a:extLst>
                <a:ext uri="{FF2B5EF4-FFF2-40B4-BE49-F238E27FC236}">
                  <a16:creationId xmlns:a16="http://schemas.microsoft.com/office/drawing/2014/main" id="{A2D9A83A-B12E-40D5-A704-38714285DE3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632247" y="4032250"/>
              <a:ext cx="122238" cy="795338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BA29C014-7146-40B7-9C9F-5DA501BBE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697" y="4452938"/>
              <a:ext cx="300038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CE9B67C4-1916-49A5-854F-A84D1EAAA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6722" y="2460625"/>
              <a:ext cx="269875" cy="30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5ECE71E-613A-4704-A8AB-85D984044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5559" y="2538413"/>
              <a:ext cx="568325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9614015F-4B6E-443F-8D00-51BCC27EE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822" y="2351088"/>
              <a:ext cx="465138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CF3408C6-A72E-4699-A358-02184A740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9297" y="35544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23D76B1E-D983-4E33-85ED-A34CED9D0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9297" y="3943350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B819608A-D6F8-428C-AE99-25BCC73FA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9297" y="394176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7F012E5-96FE-4187-B844-D0BC74FC6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7166" y="3614738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9D33EC93-0FF8-48C4-B4C7-6B7BF0B52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3684" y="321595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61802191-8EFF-43C5-ABEC-B8B9CE4A5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9297" y="4330700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6F8E9F40-F5A0-4924-805B-3683D2B69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1359" y="2857500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3658C499-F9C5-4F14-8C2F-D736E6A2C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6434" y="4013200"/>
              <a:ext cx="40798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37" name="AutoShape 31">
              <a:extLst>
                <a:ext uri="{FF2B5EF4-FFF2-40B4-BE49-F238E27FC236}">
                  <a16:creationId xmlns:a16="http://schemas.microsoft.com/office/drawing/2014/main" id="{F6B45A31-01D6-4C02-8EC9-02A5F239D8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72047" y="3189288"/>
              <a:ext cx="98425" cy="731838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2">
              <a:extLst>
                <a:ext uri="{FF2B5EF4-FFF2-40B4-BE49-F238E27FC236}">
                  <a16:creationId xmlns:a16="http://schemas.microsoft.com/office/drawing/2014/main" id="{C9B75DEC-F01D-4B11-9C7A-989B808DB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672" y="3429000"/>
              <a:ext cx="300038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3D54B4C7-6450-45EB-B2F3-F82E94E4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1359" y="4013200"/>
              <a:ext cx="40798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40" name="Text Box 34">
              <a:extLst>
                <a:ext uri="{FF2B5EF4-FFF2-40B4-BE49-F238E27FC236}">
                  <a16:creationId xmlns:a16="http://schemas.microsoft.com/office/drawing/2014/main" id="{33D5EF35-F301-4CA7-96B2-8C92A0388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6434" y="2844800"/>
              <a:ext cx="407988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56ADBE74-743D-4950-B22B-EC6B520E8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1359" y="3238500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0232B68B-E0F6-4F46-AAC6-431C7E653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0559" y="3238500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6C8DAB51-D5F0-4499-87F5-3A0EA5A49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0559" y="3619500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6" name="Text Box 40">
              <a:extLst>
                <a:ext uri="{FF2B5EF4-FFF2-40B4-BE49-F238E27FC236}">
                  <a16:creationId xmlns:a16="http://schemas.microsoft.com/office/drawing/2014/main" id="{BD7539CC-C412-4399-A871-BD5D89665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9559" y="3619500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42">
              <a:extLst>
                <a:ext uri="{FF2B5EF4-FFF2-40B4-BE49-F238E27FC236}">
                  <a16:creationId xmlns:a16="http://schemas.microsoft.com/office/drawing/2014/main" id="{73858EF8-72D2-4907-A381-C26F96DF8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0370" y="4010025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44">
              <a:extLst>
                <a:ext uri="{FF2B5EF4-FFF2-40B4-BE49-F238E27FC236}">
                  <a16:creationId xmlns:a16="http://schemas.microsoft.com/office/drawing/2014/main" id="{FD1FA18D-4BD6-4C9B-BCED-A470C88A0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9559" y="2857500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EDF41A0-72C7-4D4B-A9E5-76A9288FF2CA}"/>
              </a:ext>
            </a:extLst>
          </p:cNvPr>
          <p:cNvSpPr txBox="1"/>
          <p:nvPr/>
        </p:nvSpPr>
        <p:spPr>
          <a:xfrm>
            <a:off x="642259" y="2167916"/>
            <a:ext cx="248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 K-map of F’: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65013-A30B-4653-858F-330BF0FE8811}"/>
              </a:ext>
            </a:extLst>
          </p:cNvPr>
          <p:cNvSpPr txBox="1"/>
          <p:nvPr/>
        </p:nvSpPr>
        <p:spPr>
          <a:xfrm>
            <a:off x="997009" y="2879201"/>
            <a:ext cx="140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K-map of F</a:t>
            </a:r>
            <a:endParaRPr lang="en-SG" sz="2000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DE36E47-2D7B-48AF-9C97-79421D1E5DEE}"/>
              </a:ext>
            </a:extLst>
          </p:cNvPr>
          <p:cNvGrpSpPr/>
          <p:nvPr/>
        </p:nvGrpSpPr>
        <p:grpSpPr>
          <a:xfrm>
            <a:off x="5770850" y="3872775"/>
            <a:ext cx="652463" cy="1374260"/>
            <a:chOff x="10446566" y="3334864"/>
            <a:chExt cx="652463" cy="1374260"/>
          </a:xfrm>
        </p:grpSpPr>
        <p:sp>
          <p:nvSpPr>
            <p:cNvPr id="89" name="AutoShape 78">
              <a:extLst>
                <a:ext uri="{FF2B5EF4-FFF2-40B4-BE49-F238E27FC236}">
                  <a16:creationId xmlns:a16="http://schemas.microsoft.com/office/drawing/2014/main" id="{9AD5C170-8C6C-42B1-9455-17745AE2ACC7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0641035" y="4251130"/>
              <a:ext cx="263525" cy="652463"/>
            </a:xfrm>
            <a:prstGeom prst="rightBracket">
              <a:avLst>
                <a:gd name="adj" fmla="val 20633"/>
              </a:avLst>
            </a:prstGeom>
            <a:solidFill>
              <a:srgbClr val="CCFFCC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79">
              <a:extLst>
                <a:ext uri="{FF2B5EF4-FFF2-40B4-BE49-F238E27FC236}">
                  <a16:creationId xmlns:a16="http://schemas.microsoft.com/office/drawing/2014/main" id="{DFA9C435-6F9D-489E-9035-8F53FBB0AB84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10640241" y="3141189"/>
              <a:ext cx="265113" cy="652463"/>
            </a:xfrm>
            <a:prstGeom prst="rightBracket">
              <a:avLst>
                <a:gd name="adj" fmla="val 20509"/>
              </a:avLst>
            </a:prstGeom>
            <a:solidFill>
              <a:srgbClr val="CCFFCC">
                <a:alpha val="49804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FD8AE80-48D6-4691-B133-9CC9EB46D53B}"/>
              </a:ext>
            </a:extLst>
          </p:cNvPr>
          <p:cNvGrpSpPr/>
          <p:nvPr/>
        </p:nvGrpSpPr>
        <p:grpSpPr>
          <a:xfrm>
            <a:off x="4681825" y="3192018"/>
            <a:ext cx="2590800" cy="2438401"/>
            <a:chOff x="7354436" y="2446937"/>
            <a:chExt cx="2590800" cy="2438401"/>
          </a:xfrm>
        </p:grpSpPr>
        <p:sp>
          <p:nvSpPr>
            <p:cNvPr id="94" name="Text Box 83">
              <a:extLst>
                <a:ext uri="{FF2B5EF4-FFF2-40B4-BE49-F238E27FC236}">
                  <a16:creationId xmlns:a16="http://schemas.microsoft.com/office/drawing/2014/main" id="{B5034E2F-32EA-4A60-98AA-3E6D8455F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3824" y="4220175"/>
              <a:ext cx="3857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7" name="Text Box 86">
              <a:extLst>
                <a:ext uri="{FF2B5EF4-FFF2-40B4-BE49-F238E27FC236}">
                  <a16:creationId xmlns:a16="http://schemas.microsoft.com/office/drawing/2014/main" id="{EBA6752A-477C-43EC-AF3C-D8694A07A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7845" y="3097811"/>
              <a:ext cx="3857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7" name="Rectangle 47">
              <a:extLst>
                <a:ext uri="{FF2B5EF4-FFF2-40B4-BE49-F238E27FC236}">
                  <a16:creationId xmlns:a16="http://schemas.microsoft.com/office/drawing/2014/main" id="{0B3A3709-6C20-4FDA-9798-12D916F31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4836" y="3035900"/>
              <a:ext cx="1547813" cy="15049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BEE1B209-2307-49EA-B19C-0A1C84F4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4836" y="3412137"/>
              <a:ext cx="15478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E07275D2-303F-4406-9A49-2C67F3094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0599" y="3035900"/>
              <a:ext cx="0" cy="150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50">
              <a:extLst>
                <a:ext uri="{FF2B5EF4-FFF2-40B4-BE49-F238E27FC236}">
                  <a16:creationId xmlns:a16="http://schemas.microsoft.com/office/drawing/2014/main" id="{8191588F-3396-42FD-BBEB-76A327F36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6899" y="3840762"/>
              <a:ext cx="387350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0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1" name="Text Box 51">
              <a:extLst>
                <a:ext uri="{FF2B5EF4-FFF2-40B4-BE49-F238E27FC236}">
                  <a16:creationId xmlns:a16="http://schemas.microsoft.com/office/drawing/2014/main" id="{19153C55-EE86-4EB1-A2FB-B189C7D0D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5099" y="3479992"/>
              <a:ext cx="383748" cy="252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0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2" name="Text Box 52">
              <a:extLst>
                <a:ext uri="{FF2B5EF4-FFF2-40B4-BE49-F238E27FC236}">
                  <a16:creationId xmlns:a16="http://schemas.microsoft.com/office/drawing/2014/main" id="{7A2105E6-92DF-464F-A366-87249554A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1749" y="4051900"/>
              <a:ext cx="2857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63" name="AutoShape 53">
              <a:extLst>
                <a:ext uri="{FF2B5EF4-FFF2-40B4-BE49-F238E27FC236}">
                  <a16:creationId xmlns:a16="http://schemas.microsoft.com/office/drawing/2014/main" id="{CE2A94C0-4945-4368-ADB3-FB02E16FE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36" y="3824887"/>
              <a:ext cx="93663" cy="709613"/>
            </a:xfrm>
            <a:prstGeom prst="leftBrace">
              <a:avLst>
                <a:gd name="adj1" fmla="val 631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AutoShape 54">
              <a:extLst>
                <a:ext uri="{FF2B5EF4-FFF2-40B4-BE49-F238E27FC236}">
                  <a16:creationId xmlns:a16="http://schemas.microsoft.com/office/drawing/2014/main" id="{ED391EE4-943C-4ACC-AC80-0E7185C79932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9122911" y="2362800"/>
              <a:ext cx="117475" cy="755650"/>
            </a:xfrm>
            <a:prstGeom prst="leftBrace">
              <a:avLst>
                <a:gd name="adj1" fmla="val 5360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55">
              <a:extLst>
                <a:ext uri="{FF2B5EF4-FFF2-40B4-BE49-F238E27FC236}">
                  <a16:creationId xmlns:a16="http://schemas.microsoft.com/office/drawing/2014/main" id="{C35256EC-B9B8-44A3-849B-2F7FEFF5F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7186" y="2446937"/>
              <a:ext cx="284163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BAFF4D3F-5890-4DCC-8F1D-2521D45D2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7949" y="3035900"/>
              <a:ext cx="0" cy="150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7">
              <a:extLst>
                <a:ext uri="{FF2B5EF4-FFF2-40B4-BE49-F238E27FC236}">
                  <a16:creationId xmlns:a16="http://schemas.microsoft.com/office/drawing/2014/main" id="{99928A43-B101-4C51-8ADE-201A00414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5299" y="3035900"/>
              <a:ext cx="0" cy="150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58">
              <a:extLst>
                <a:ext uri="{FF2B5EF4-FFF2-40B4-BE49-F238E27FC236}">
                  <a16:creationId xmlns:a16="http://schemas.microsoft.com/office/drawing/2014/main" id="{3CFC5421-6586-42C2-98E4-8E5536F67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9236" y="3112100"/>
              <a:ext cx="379413" cy="155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1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1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1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1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1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1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0" name="Text Box 59">
              <a:extLst>
                <a:ext uri="{FF2B5EF4-FFF2-40B4-BE49-F238E27FC236}">
                  <a16:creationId xmlns:a16="http://schemas.microsoft.com/office/drawing/2014/main" id="{986DE62E-FF09-44F3-A9CC-4CA50EF8D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8336" y="2796187"/>
              <a:ext cx="1562100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1" name="AutoShape 60">
              <a:extLst>
                <a:ext uri="{FF2B5EF4-FFF2-40B4-BE49-F238E27FC236}">
                  <a16:creationId xmlns:a16="http://schemas.microsoft.com/office/drawing/2014/main" id="{EB7D3BC1-6A37-40E4-8247-302F39E3F16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719686" y="4258275"/>
              <a:ext cx="119063" cy="757238"/>
            </a:xfrm>
            <a:prstGeom prst="leftBrace">
              <a:avLst>
                <a:gd name="adj1" fmla="val 53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1">
              <a:extLst>
                <a:ext uri="{FF2B5EF4-FFF2-40B4-BE49-F238E27FC236}">
                  <a16:creationId xmlns:a16="http://schemas.microsoft.com/office/drawing/2014/main" id="{01405AE0-EAAA-47BD-9B7B-2A9E82E21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1899" y="4658325"/>
              <a:ext cx="28575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73" name="Line 62">
              <a:extLst>
                <a:ext uri="{FF2B5EF4-FFF2-40B4-BE49-F238E27FC236}">
                  <a16:creationId xmlns:a16="http://schemas.microsoft.com/office/drawing/2014/main" id="{C94C74C1-DDCD-4C06-82EA-E37754302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44961" y="2726337"/>
              <a:ext cx="257175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63">
              <a:extLst>
                <a:ext uri="{FF2B5EF4-FFF2-40B4-BE49-F238E27FC236}">
                  <a16:creationId xmlns:a16="http://schemas.microsoft.com/office/drawing/2014/main" id="{2C699F26-9AA1-4EFB-AA8B-B6D5161CF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4436" y="2802537"/>
              <a:ext cx="53975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75" name="Text Box 64">
              <a:extLst>
                <a:ext uri="{FF2B5EF4-FFF2-40B4-BE49-F238E27FC236}">
                  <a16:creationId xmlns:a16="http://schemas.microsoft.com/office/drawing/2014/main" id="{855F56A7-C1FD-419F-B761-79317C6B8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1474" y="2621562"/>
              <a:ext cx="442913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76" name="Line 65">
              <a:extLst>
                <a:ext uri="{FF2B5EF4-FFF2-40B4-BE49-F238E27FC236}">
                  <a16:creationId xmlns:a16="http://schemas.microsoft.com/office/drawing/2014/main" id="{F2CEFA97-3E4A-40B4-9C42-7D8DD2350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4836" y="3788375"/>
              <a:ext cx="15478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659E1C36-D721-4E41-940C-93014300D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4836" y="4164612"/>
              <a:ext cx="15478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7">
              <a:extLst>
                <a:ext uri="{FF2B5EF4-FFF2-40B4-BE49-F238E27FC236}">
                  <a16:creationId xmlns:a16="http://schemas.microsoft.com/office/drawing/2014/main" id="{03F84751-6BF5-4048-8C9D-71150BE54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4836" y="4163025"/>
              <a:ext cx="15478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68">
              <a:extLst>
                <a:ext uri="{FF2B5EF4-FFF2-40B4-BE49-F238E27FC236}">
                  <a16:creationId xmlns:a16="http://schemas.microsoft.com/office/drawing/2014/main" id="{A50322BE-AD23-4A08-A7ED-DCA02ED02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6552" y="3842350"/>
              <a:ext cx="3873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0" name="Text Box 69">
              <a:extLst>
                <a:ext uri="{FF2B5EF4-FFF2-40B4-BE49-F238E27FC236}">
                  <a16:creationId xmlns:a16="http://schemas.microsoft.com/office/drawing/2014/main" id="{27A57C2B-3437-402E-8C20-02E8D29F2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9536" y="3491512"/>
              <a:ext cx="3873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1" name="Line 70">
              <a:extLst>
                <a:ext uri="{FF2B5EF4-FFF2-40B4-BE49-F238E27FC236}">
                  <a16:creationId xmlns:a16="http://schemas.microsoft.com/office/drawing/2014/main" id="{1CFE9796-8C9F-40A1-8381-560CF3D05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4836" y="4540850"/>
              <a:ext cx="15478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71">
              <a:extLst>
                <a:ext uri="{FF2B5EF4-FFF2-40B4-BE49-F238E27FC236}">
                  <a16:creationId xmlns:a16="http://schemas.microsoft.com/office/drawing/2014/main" id="{8459BAE2-86B0-4B2C-AEBD-28C05BE9D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6899" y="3112100"/>
              <a:ext cx="3857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3" name="Text Box 72">
              <a:extLst>
                <a:ext uri="{FF2B5EF4-FFF2-40B4-BE49-F238E27FC236}">
                  <a16:creationId xmlns:a16="http://schemas.microsoft.com/office/drawing/2014/main" id="{21261F96-883D-4FB6-91B7-9FE988AB1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1649" y="4232875"/>
              <a:ext cx="387350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0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4" name="AutoShape 73">
              <a:extLst>
                <a:ext uri="{FF2B5EF4-FFF2-40B4-BE49-F238E27FC236}">
                  <a16:creationId xmlns:a16="http://schemas.microsoft.com/office/drawing/2014/main" id="{39E54E56-F271-4834-A562-A7C51DC91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15036" y="3434362"/>
              <a:ext cx="93663" cy="709613"/>
            </a:xfrm>
            <a:prstGeom prst="leftBrace">
              <a:avLst>
                <a:gd name="adj1" fmla="val 631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 Box 74">
              <a:extLst>
                <a:ext uri="{FF2B5EF4-FFF2-40B4-BE49-F238E27FC236}">
                  <a16:creationId xmlns:a16="http://schemas.microsoft.com/office/drawing/2014/main" id="{D6384879-4C04-4982-A85A-EE57C693C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9486" y="3666137"/>
              <a:ext cx="2857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86" name="Text Box 75">
              <a:extLst>
                <a:ext uri="{FF2B5EF4-FFF2-40B4-BE49-F238E27FC236}">
                  <a16:creationId xmlns:a16="http://schemas.microsoft.com/office/drawing/2014/main" id="{623D7EF1-92C0-4C9D-9005-86F295B28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6899" y="4232875"/>
              <a:ext cx="387350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0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7" name="Text Box 76">
              <a:extLst>
                <a:ext uri="{FF2B5EF4-FFF2-40B4-BE49-F238E27FC236}">
                  <a16:creationId xmlns:a16="http://schemas.microsoft.com/office/drawing/2014/main" id="{6C1079C1-17EA-46A1-BB60-1DB0D0A00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1649" y="3099400"/>
              <a:ext cx="3873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0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8" name="Text Box 77">
              <a:extLst>
                <a:ext uri="{FF2B5EF4-FFF2-40B4-BE49-F238E27FC236}">
                  <a16:creationId xmlns:a16="http://schemas.microsoft.com/office/drawing/2014/main" id="{A0C9A62F-77CC-4A56-944C-325D1FC1A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6899" y="3481987"/>
              <a:ext cx="3857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0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1" name="Text Box 80">
              <a:extLst>
                <a:ext uri="{FF2B5EF4-FFF2-40B4-BE49-F238E27FC236}">
                  <a16:creationId xmlns:a16="http://schemas.microsoft.com/office/drawing/2014/main" id="{458CECD9-71FB-407F-9469-66375637F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5774" y="3481987"/>
              <a:ext cx="3873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92" name="Text Box 81">
              <a:extLst>
                <a:ext uri="{FF2B5EF4-FFF2-40B4-BE49-F238E27FC236}">
                  <a16:creationId xmlns:a16="http://schemas.microsoft.com/office/drawing/2014/main" id="{42AC388A-A354-49A5-A56A-CFBA1ECB2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5774" y="3850287"/>
              <a:ext cx="3873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93" name="Text Box 82">
              <a:extLst>
                <a:ext uri="{FF2B5EF4-FFF2-40B4-BE49-F238E27FC236}">
                  <a16:creationId xmlns:a16="http://schemas.microsoft.com/office/drawing/2014/main" id="{04CA098A-416E-41FE-B0E7-FE47539FE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3824" y="3850287"/>
              <a:ext cx="3857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84">
              <a:extLst>
                <a:ext uri="{FF2B5EF4-FFF2-40B4-BE49-F238E27FC236}">
                  <a16:creationId xmlns:a16="http://schemas.microsoft.com/office/drawing/2014/main" id="{7D78301F-A310-4A3F-A6CE-5CC111FF4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1867" y="4213823"/>
              <a:ext cx="3857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AA167BDA-2B6D-43C2-8628-FFC636003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4092" y="3091462"/>
              <a:ext cx="3857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56" name="Text Box 131">
            <a:extLst>
              <a:ext uri="{FF2B5EF4-FFF2-40B4-BE49-F238E27FC236}">
                <a16:creationId xmlns:a16="http://schemas.microsoft.com/office/drawing/2014/main" id="{BD795BBC-EFB2-4577-99FE-E9E82ACB3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038" y="2879201"/>
            <a:ext cx="1562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K-map of </a:t>
            </a:r>
            <a:r>
              <a:rPr lang="en-GB" sz="2000" b="1" dirty="0">
                <a:solidFill>
                  <a:srgbClr val="FF0000"/>
                </a:solidFill>
              </a:rPr>
              <a:t>F'</a:t>
            </a:r>
            <a:endParaRPr lang="en-GB" sz="2800" b="1" dirty="0">
              <a:latin typeface="Times New Roman" pitchFamily="18" charset="0"/>
            </a:endParaRPr>
          </a:p>
        </p:txBody>
      </p:sp>
      <p:sp>
        <p:nvSpPr>
          <p:cNvPr id="98" name="AutoShape 87">
            <a:extLst>
              <a:ext uri="{FF2B5EF4-FFF2-40B4-BE49-F238E27FC236}">
                <a16:creationId xmlns:a16="http://schemas.microsoft.com/office/drawing/2014/main" id="{4C444244-D2A5-42B0-9F11-3B43DD1A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855" y="3847816"/>
            <a:ext cx="317500" cy="139763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CE2EFB-318D-4053-B94F-3C7F0AC5744F}"/>
              </a:ext>
            </a:extLst>
          </p:cNvPr>
          <p:cNvSpPr txBox="1"/>
          <p:nvPr/>
        </p:nvSpPr>
        <p:spPr>
          <a:xfrm>
            <a:off x="7789365" y="2495484"/>
            <a:ext cx="239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F’ =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 + 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D’</a:t>
            </a:r>
            <a:endParaRPr lang="en-SG" sz="2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E22A4E-C0D2-4A55-87E7-CEA24B2506B9}"/>
              </a:ext>
            </a:extLst>
          </p:cNvPr>
          <p:cNvSpPr txBox="1"/>
          <p:nvPr/>
        </p:nvSpPr>
        <p:spPr>
          <a:xfrm>
            <a:off x="7780624" y="3034913"/>
            <a:ext cx="341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Complement both sides:</a:t>
            </a:r>
            <a:endParaRPr lang="en-SG" sz="2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63FF4D-93E5-4621-8302-652AD8922287}"/>
              </a:ext>
            </a:extLst>
          </p:cNvPr>
          <p:cNvSpPr txBox="1"/>
          <p:nvPr/>
        </p:nvSpPr>
        <p:spPr>
          <a:xfrm>
            <a:off x="7789365" y="3559673"/>
            <a:ext cx="310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 = (A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 + 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D’)’</a:t>
            </a:r>
          </a:p>
          <a:p>
            <a:pPr>
              <a:tabLst>
                <a:tab pos="265113" algn="l"/>
              </a:tabLst>
            </a:pPr>
            <a:r>
              <a:rPr lang="en-US" sz="2400" dirty="0"/>
              <a:t>	= (A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B)’ </a:t>
            </a:r>
            <a:r>
              <a:rPr lang="en-US" sz="2400" dirty="0">
                <a:sym typeface="Symbol" panose="05050102010706020507" pitchFamily="18" charset="2"/>
              </a:rPr>
              <a:t> (</a:t>
            </a:r>
            <a:r>
              <a:rPr lang="en-US" sz="2400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D’)’</a:t>
            </a:r>
          </a:p>
          <a:p>
            <a:pPr>
              <a:tabLst>
                <a:tab pos="265113" algn="l"/>
              </a:tabLst>
            </a:pPr>
            <a:r>
              <a:rPr lang="en-US" sz="2400" dirty="0"/>
              <a:t>	= </a:t>
            </a:r>
            <a:r>
              <a:rPr lang="en-US" sz="2400" dirty="0">
                <a:solidFill>
                  <a:srgbClr val="C00000"/>
                </a:solidFill>
              </a:rPr>
              <a:t>(A’+B’)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 (B’+D)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EAA067-58EB-4533-AB9A-AC7677C5D2B3}"/>
              </a:ext>
            </a:extLst>
          </p:cNvPr>
          <p:cNvSpPr txBox="1"/>
          <p:nvPr/>
        </p:nvSpPr>
        <p:spPr>
          <a:xfrm>
            <a:off x="6516976" y="790239"/>
            <a:ext cx="5295612" cy="98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AutoNum type="arabicPeriod"/>
            </a:pPr>
            <a:r>
              <a:rPr lang="en-US" sz="1600" dirty="0"/>
              <a:t>Find the simplified SOP expression of F’ on the K-map of F’. </a:t>
            </a:r>
          </a:p>
          <a:p>
            <a:pPr marL="174625" indent="-174625">
              <a:spcAft>
                <a:spcPts val="600"/>
              </a:spcAft>
              <a:buAutoNum type="arabicPeriod"/>
            </a:pPr>
            <a:r>
              <a:rPr lang="en-US" sz="1600" dirty="0"/>
              <a:t>Complement the SOP expression of F’.</a:t>
            </a:r>
          </a:p>
          <a:p>
            <a:pPr marL="174625" indent="-174625">
              <a:spcAft>
                <a:spcPts val="600"/>
              </a:spcAft>
              <a:buAutoNum type="arabicPeriod"/>
            </a:pPr>
            <a:r>
              <a:rPr lang="en-US" sz="1600" dirty="0"/>
              <a:t>Resulting expression is the simplified POS expression of F.</a:t>
            </a:r>
            <a:endParaRPr lang="en-SG" sz="1600" dirty="0"/>
          </a:p>
        </p:txBody>
      </p:sp>
      <p:sp>
        <p:nvSpPr>
          <p:cNvPr id="106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41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118765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6" grpId="0"/>
      <p:bldP spid="98" grpId="0" animBg="1"/>
      <p:bldP spid="100" grpId="0"/>
      <p:bldP spid="101" grpId="0"/>
      <p:bldP spid="10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6C955A0-B02B-4975-AF9E-7F7A86079515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Don’t Care Values</a:t>
            </a:r>
          </a:p>
        </p:txBody>
      </p:sp>
      <p:graphicFrame>
        <p:nvGraphicFramePr>
          <p:cNvPr id="7" name="Group 125">
            <a:extLst>
              <a:ext uri="{FF2B5EF4-FFF2-40B4-BE49-F238E27FC236}">
                <a16:creationId xmlns:a16="http://schemas.microsoft.com/office/drawing/2014/main" id="{A402BFAD-60F1-4E02-9039-5549C5049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26199"/>
              </p:ext>
            </p:extLst>
          </p:nvPr>
        </p:nvGraphicFramePr>
        <p:xfrm>
          <a:off x="1733688" y="1360553"/>
          <a:ext cx="8724624" cy="20726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98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74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79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6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6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00357C-E7CF-4BC6-8B4C-3E0A0ECB6463}"/>
              </a:ext>
            </a:extLst>
          </p:cNvPr>
          <p:cNvSpPr txBox="1"/>
          <p:nvPr/>
        </p:nvSpPr>
        <p:spPr>
          <a:xfrm>
            <a:off x="1589314" y="826916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Datapath control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188296-FBD0-4440-AF49-28CA4F57C2B5}"/>
              </a:ext>
            </a:extLst>
          </p:cNvPr>
          <p:cNvSpPr txBox="1">
            <a:spLocks noChangeArrowheads="1"/>
          </p:cNvSpPr>
          <p:nvPr/>
        </p:nvSpPr>
        <p:spPr>
          <a:xfrm>
            <a:off x="1866900" y="3772450"/>
            <a:ext cx="8458200" cy="153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certain problems, some outputs are not specified or are invalid. Hence, these outputs can be either ‘1’ or ‘0’.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are called </a:t>
            </a:r>
            <a:r>
              <a:rPr lang="en-US" dirty="0">
                <a:solidFill>
                  <a:srgbClr val="800000"/>
                </a:solidFill>
              </a:rPr>
              <a:t>don’t-care conditions</a:t>
            </a:r>
            <a:r>
              <a:rPr lang="en-US" dirty="0"/>
              <a:t>, denoted by X (or d).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42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4960848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6C955A0-B02B-4975-AF9E-7F7A86079515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K-maps with Don’t Care Values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57054EB-8FC5-47D9-B88C-54AB268BA890}"/>
              </a:ext>
            </a:extLst>
          </p:cNvPr>
          <p:cNvSpPr txBox="1">
            <a:spLocks noChangeArrowheads="1"/>
          </p:cNvSpPr>
          <p:nvPr/>
        </p:nvSpPr>
        <p:spPr>
          <a:xfrm>
            <a:off x="634451" y="699334"/>
            <a:ext cx="10980605" cy="95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circuit takes in a 3-bit value ABC and outputs 2-bit value FG which is the sum of the input bits. </a:t>
            </a:r>
            <a:r>
              <a:rPr lang="en-US" dirty="0">
                <a:solidFill>
                  <a:srgbClr val="C00000"/>
                </a:solidFill>
              </a:rPr>
              <a:t>It is also known that inputs 000 and 111 never occur.</a:t>
            </a:r>
            <a:endParaRPr lang="en-US" dirty="0">
              <a:solidFill>
                <a:srgbClr val="C00000"/>
              </a:solidFill>
              <a:sym typeface="Symbol" pitchFamily="18" charset="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31F13B-141C-4D7A-A654-80EFDFF92579}"/>
              </a:ext>
            </a:extLst>
          </p:cNvPr>
          <p:cNvGrpSpPr/>
          <p:nvPr/>
        </p:nvGrpSpPr>
        <p:grpSpPr>
          <a:xfrm>
            <a:off x="6934200" y="1611702"/>
            <a:ext cx="4680856" cy="4448561"/>
            <a:chOff x="5860404" y="1611702"/>
            <a:chExt cx="4680856" cy="4448561"/>
          </a:xfrm>
        </p:grpSpPr>
        <p:graphicFrame>
          <p:nvGraphicFramePr>
            <p:cNvPr id="16" name="Group 272">
              <a:extLst>
                <a:ext uri="{FF2B5EF4-FFF2-40B4-BE49-F238E27FC236}">
                  <a16:creationId xmlns:a16="http://schemas.microsoft.com/office/drawing/2014/main" id="{7D20FD8A-A35E-4BAA-9B88-B9A88CD97C3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8601787"/>
                </p:ext>
              </p:extLst>
            </p:nvPr>
          </p:nvGraphicFramePr>
          <p:xfrm>
            <a:off x="7916176" y="2167815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52668-F774-4C5A-A310-83FF103AFE52}"/>
                </a:ext>
              </a:extLst>
            </p:cNvPr>
            <p:cNvSpPr txBox="1"/>
            <p:nvPr/>
          </p:nvSpPr>
          <p:spPr>
            <a:xfrm>
              <a:off x="5860404" y="1611702"/>
              <a:ext cx="468085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Assuming inputs 000 and 111 are invalid.</a:t>
              </a: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90790127-A5E8-498B-84C5-3C11A2F49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865002"/>
              <a:ext cx="3142864" cy="119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lvl="1" indent="0" eaLnBrk="1" hangingPunct="1">
                <a:spcBef>
                  <a:spcPts val="600"/>
                </a:spcBef>
                <a:buNone/>
              </a:pPr>
              <a:r>
                <a:rPr lang="en-US" sz="1800" kern="0" dirty="0">
                  <a:solidFill>
                    <a:srgbClr val="0000CC"/>
                  </a:solidFill>
                  <a:sym typeface="Symbol" pitchFamily="18" charset="2"/>
                </a:rPr>
                <a:t>F(A,B,C) = </a:t>
              </a:r>
              <a:r>
                <a:rPr lang="en-US" sz="1800" kern="0" dirty="0">
                  <a:solidFill>
                    <a:srgbClr val="0000CC"/>
                  </a:solidFill>
                  <a:latin typeface="Symbol" pitchFamily="18" charset="2"/>
                  <a:sym typeface="Symbol" pitchFamily="18" charset="2"/>
                </a:rPr>
                <a:t>S</a:t>
              </a:r>
              <a:r>
                <a:rPr lang="en-US" sz="1800" kern="0" dirty="0">
                  <a:solidFill>
                    <a:srgbClr val="0000CC"/>
                  </a:solidFill>
                  <a:sym typeface="Symbol" pitchFamily="18" charset="2"/>
                </a:rPr>
                <a:t>m(3,5,6) + </a:t>
              </a:r>
              <a:r>
                <a:rPr lang="en-US" sz="1800" kern="0" dirty="0">
                  <a:solidFill>
                    <a:srgbClr val="0000CC"/>
                  </a:solidFill>
                  <a:latin typeface="Symbol" pitchFamily="18" charset="2"/>
                  <a:sym typeface="Symbol" pitchFamily="18" charset="2"/>
                </a:rPr>
                <a:t>S</a:t>
              </a:r>
              <a:r>
                <a:rPr lang="en-US" sz="1800" kern="0" dirty="0">
                  <a:solidFill>
                    <a:srgbClr val="0000CC"/>
                  </a:solidFill>
                  <a:sym typeface="Symbol" pitchFamily="18" charset="2"/>
                </a:rPr>
                <a:t>d(0,7)</a:t>
              </a:r>
            </a:p>
            <a:p>
              <a:pPr marL="0" lvl="1" indent="0" eaLnBrk="1" hangingPunct="1">
                <a:spcBef>
                  <a:spcPts val="600"/>
                </a:spcBef>
                <a:buNone/>
              </a:pPr>
              <a:endParaRPr lang="en-US" sz="1800" kern="0" dirty="0">
                <a:solidFill>
                  <a:srgbClr val="0000CC"/>
                </a:solidFill>
                <a:sym typeface="Symbol" pitchFamily="18" charset="2"/>
              </a:endParaRPr>
            </a:p>
            <a:p>
              <a:pPr marL="0" lvl="1" indent="0" eaLnBrk="1" hangingPunct="1">
                <a:spcBef>
                  <a:spcPts val="600"/>
                </a:spcBef>
                <a:buNone/>
              </a:pPr>
              <a:r>
                <a:rPr lang="en-US" sz="1800" kern="0" dirty="0">
                  <a:solidFill>
                    <a:srgbClr val="0000CC"/>
                  </a:solidFill>
                  <a:sym typeface="Symbol" pitchFamily="18" charset="2"/>
                </a:rPr>
                <a:t>G(A,B,C) = </a:t>
              </a:r>
              <a:r>
                <a:rPr lang="en-US" sz="1800" kern="0" dirty="0">
                  <a:solidFill>
                    <a:srgbClr val="0000CC"/>
                  </a:solidFill>
                  <a:latin typeface="Symbol" pitchFamily="18" charset="2"/>
                  <a:sym typeface="Symbol" pitchFamily="18" charset="2"/>
                </a:rPr>
                <a:t>S</a:t>
              </a:r>
              <a:r>
                <a:rPr lang="en-US" sz="1800" kern="0" dirty="0">
                  <a:solidFill>
                    <a:srgbClr val="0000CC"/>
                  </a:solidFill>
                  <a:sym typeface="Symbol" pitchFamily="18" charset="2"/>
                </a:rPr>
                <a:t>m(1,2,4) + </a:t>
              </a:r>
              <a:r>
                <a:rPr lang="en-US" sz="1800" kern="0" dirty="0">
                  <a:solidFill>
                    <a:srgbClr val="0000CC"/>
                  </a:solidFill>
                  <a:latin typeface="Symbol" pitchFamily="18" charset="2"/>
                  <a:sym typeface="Symbol" pitchFamily="18" charset="2"/>
                </a:rPr>
                <a:t>S</a:t>
              </a:r>
              <a:r>
                <a:rPr lang="en-US" sz="1800" kern="0" dirty="0">
                  <a:solidFill>
                    <a:srgbClr val="0000CC"/>
                  </a:solidFill>
                  <a:sym typeface="Symbol" pitchFamily="18" charset="2"/>
                </a:rPr>
                <a:t>d(0,7) 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C6E8092-D982-4836-9BE9-310DF3F4CAAF}"/>
              </a:ext>
            </a:extLst>
          </p:cNvPr>
          <p:cNvGrpSpPr/>
          <p:nvPr/>
        </p:nvGrpSpPr>
        <p:grpSpPr>
          <a:xfrm>
            <a:off x="435934" y="1611702"/>
            <a:ext cx="3309257" cy="4359300"/>
            <a:chOff x="1539152" y="1611702"/>
            <a:chExt cx="3309257" cy="4359300"/>
          </a:xfrm>
        </p:grpSpPr>
        <p:graphicFrame>
          <p:nvGraphicFramePr>
            <p:cNvPr id="12" name="Group 272">
              <a:extLst>
                <a:ext uri="{FF2B5EF4-FFF2-40B4-BE49-F238E27FC236}">
                  <a16:creationId xmlns:a16="http://schemas.microsoft.com/office/drawing/2014/main" id="{A66E2549-C548-487E-A6BB-AE2C139733F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5128536"/>
                </p:ext>
              </p:extLst>
            </p:nvPr>
          </p:nvGraphicFramePr>
          <p:xfrm>
            <a:off x="2419996" y="2167815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D0770E-C4C4-4802-9FDC-5CE7CCCB63C3}"/>
                </a:ext>
              </a:extLst>
            </p:cNvPr>
            <p:cNvSpPr txBox="1"/>
            <p:nvPr/>
          </p:nvSpPr>
          <p:spPr>
            <a:xfrm>
              <a:off x="1539152" y="1611702"/>
              <a:ext cx="330925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Assuming all inputs are valid.</a:t>
              </a: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A5C09166-356A-4AB5-9F2D-928120CBF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048" y="4877441"/>
              <a:ext cx="2373463" cy="109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lvl="1" indent="0" eaLnBrk="1" hangingPunct="1">
                <a:spcBef>
                  <a:spcPts val="600"/>
                </a:spcBef>
                <a:buNone/>
              </a:pPr>
              <a:r>
                <a:rPr lang="en-US" sz="1800" kern="0" dirty="0">
                  <a:solidFill>
                    <a:srgbClr val="0000CC"/>
                  </a:solidFill>
                  <a:sym typeface="Symbol" pitchFamily="18" charset="2"/>
                </a:rPr>
                <a:t>F(A,B,C) = </a:t>
              </a:r>
              <a:r>
                <a:rPr lang="en-US" sz="1800" kern="0" dirty="0">
                  <a:solidFill>
                    <a:srgbClr val="0000CC"/>
                  </a:solidFill>
                  <a:latin typeface="Symbol" pitchFamily="18" charset="2"/>
                  <a:sym typeface="Symbol" pitchFamily="18" charset="2"/>
                </a:rPr>
                <a:t>S</a:t>
              </a:r>
              <a:r>
                <a:rPr lang="en-US" sz="1800" kern="0" dirty="0">
                  <a:solidFill>
                    <a:srgbClr val="0000CC"/>
                  </a:solidFill>
                  <a:sym typeface="Symbol" pitchFamily="18" charset="2"/>
                </a:rPr>
                <a:t>m(3,5,6,7)</a:t>
              </a:r>
            </a:p>
            <a:p>
              <a:pPr marL="0" lvl="1" indent="0" eaLnBrk="1" hangingPunct="1">
                <a:spcBef>
                  <a:spcPts val="600"/>
                </a:spcBef>
                <a:buNone/>
              </a:pPr>
              <a:endParaRPr lang="en-US" sz="1800" kern="0" dirty="0">
                <a:solidFill>
                  <a:srgbClr val="0000CC"/>
                </a:solidFill>
                <a:sym typeface="Symbol" pitchFamily="18" charset="2"/>
              </a:endParaRPr>
            </a:p>
            <a:p>
              <a:pPr marL="0" lvl="1" indent="0" eaLnBrk="1" hangingPunct="1">
                <a:spcBef>
                  <a:spcPts val="600"/>
                </a:spcBef>
                <a:buNone/>
              </a:pPr>
              <a:r>
                <a:rPr lang="en-US" sz="1800" kern="0" dirty="0">
                  <a:solidFill>
                    <a:srgbClr val="0000CC"/>
                  </a:solidFill>
                  <a:sym typeface="Symbol" pitchFamily="18" charset="2"/>
                </a:rPr>
                <a:t>G(A,B,C) = </a:t>
              </a:r>
              <a:r>
                <a:rPr lang="en-US" sz="1800" kern="0" dirty="0">
                  <a:solidFill>
                    <a:srgbClr val="0000CC"/>
                  </a:solidFill>
                  <a:latin typeface="Symbol" pitchFamily="18" charset="2"/>
                  <a:sym typeface="Symbol" pitchFamily="18" charset="2"/>
                </a:rPr>
                <a:t>S</a:t>
              </a:r>
              <a:r>
                <a:rPr lang="en-US" sz="1800" kern="0" dirty="0">
                  <a:solidFill>
                    <a:srgbClr val="0000CC"/>
                  </a:solidFill>
                  <a:sym typeface="Symbol" pitchFamily="18" charset="2"/>
                </a:rPr>
                <a:t>m(1,2,4,7)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CA08DA-87BD-4B8B-AA4D-0002AC50D6CF}"/>
              </a:ext>
            </a:extLst>
          </p:cNvPr>
          <p:cNvGrpSpPr/>
          <p:nvPr/>
        </p:nvGrpSpPr>
        <p:grpSpPr>
          <a:xfrm>
            <a:off x="1597219" y="5179784"/>
            <a:ext cx="3602741" cy="1043898"/>
            <a:chOff x="1597219" y="5179784"/>
            <a:chExt cx="3602741" cy="1043898"/>
          </a:xfrm>
        </p:grpSpPr>
        <p:sp>
          <p:nvSpPr>
            <p:cNvPr id="88" name="Rectangle 3">
              <a:extLst>
                <a:ext uri="{FF2B5EF4-FFF2-40B4-BE49-F238E27FC236}">
                  <a16:creationId xmlns:a16="http://schemas.microsoft.com/office/drawing/2014/main" id="{7975E63D-0DCA-4203-8A22-17BBEC77C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219" y="5179784"/>
              <a:ext cx="1900652" cy="448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111125" lvl="1" indent="0" eaLnBrk="1" hangingPunct="1">
                <a:spcBef>
                  <a:spcPts val="600"/>
                </a:spcBef>
                <a:buNone/>
              </a:pPr>
              <a:r>
                <a:rPr lang="en-US" sz="1800" kern="0" dirty="0">
                  <a:solidFill>
                    <a:srgbClr val="C00000"/>
                  </a:solidFill>
                  <a:sym typeface="Symbol" pitchFamily="18" charset="2"/>
                </a:rPr>
                <a:t>= A∙C + A∙B + B∙C</a:t>
              </a:r>
            </a:p>
          </p:txBody>
        </p:sp>
        <p:sp>
          <p:nvSpPr>
            <p:cNvPr id="89" name="Rectangle 3">
              <a:extLst>
                <a:ext uri="{FF2B5EF4-FFF2-40B4-BE49-F238E27FC236}">
                  <a16:creationId xmlns:a16="http://schemas.microsoft.com/office/drawing/2014/main" id="{2EED72B1-9925-4077-AACE-619ED261C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280" y="5866031"/>
              <a:ext cx="3591680" cy="357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111125" lvl="1" indent="0" eaLnBrk="1" hangingPunct="1">
                <a:spcBef>
                  <a:spcPts val="600"/>
                </a:spcBef>
                <a:buNone/>
              </a:pPr>
              <a:r>
                <a:rPr lang="en-US" sz="1800" kern="0" dirty="0">
                  <a:solidFill>
                    <a:srgbClr val="C00000"/>
                  </a:solidFill>
                  <a:sym typeface="Symbol" pitchFamily="18" charset="2"/>
                </a:rPr>
                <a:t>= A∙B'∙C' + A'∙B'∙C + A∙B∙C + A'∙B∙C' 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8747FE9-A4E2-48F3-83C6-9E2E83FF4FE0}"/>
              </a:ext>
            </a:extLst>
          </p:cNvPr>
          <p:cNvGrpSpPr/>
          <p:nvPr/>
        </p:nvGrpSpPr>
        <p:grpSpPr>
          <a:xfrm>
            <a:off x="3054854" y="2122615"/>
            <a:ext cx="2101798" cy="2779981"/>
            <a:chOff x="2814505" y="2122615"/>
            <a:chExt cx="2101798" cy="27799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6DC0F7-90B5-4D79-A440-9CD69A19A6F8}"/>
                </a:ext>
              </a:extLst>
            </p:cNvPr>
            <p:cNvGrpSpPr/>
            <p:nvPr/>
          </p:nvGrpSpPr>
          <p:grpSpPr>
            <a:xfrm>
              <a:off x="2814505" y="3512936"/>
              <a:ext cx="2101798" cy="1389660"/>
              <a:chOff x="1042258" y="2922609"/>
              <a:chExt cx="2500956" cy="1557717"/>
            </a:xfrm>
          </p:grpSpPr>
          <p:grpSp>
            <p:nvGrpSpPr>
              <p:cNvPr id="67" name="Group 57">
                <a:extLst>
                  <a:ext uri="{FF2B5EF4-FFF2-40B4-BE49-F238E27FC236}">
                    <a16:creationId xmlns:a16="http://schemas.microsoft.com/office/drawing/2014/main" id="{45D082E4-345F-479D-8398-EE3CA63CD3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2258" y="2956380"/>
                <a:ext cx="2500956" cy="1523946"/>
                <a:chOff x="3648" y="2707"/>
                <a:chExt cx="1977" cy="1269"/>
              </a:xfrm>
            </p:grpSpPr>
            <p:sp>
              <p:nvSpPr>
                <p:cNvPr id="77" name="Rectangle 33">
                  <a:extLst>
                    <a:ext uri="{FF2B5EF4-FFF2-40B4-BE49-F238E27FC236}">
                      <a16:creationId xmlns:a16="http://schemas.microsoft.com/office/drawing/2014/main" id="{7EAA60F4-2A5C-47C2-A847-1C776682C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3" y="3043"/>
                  <a:ext cx="1493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34">
                  <a:extLst>
                    <a:ext uri="{FF2B5EF4-FFF2-40B4-BE49-F238E27FC236}">
                      <a16:creationId xmlns:a16="http://schemas.microsoft.com/office/drawing/2014/main" id="{D2A4CD68-628E-4FBD-A02A-D3EDD7B5BB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3" y="3331"/>
                  <a:ext cx="149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35">
                  <a:extLst>
                    <a:ext uri="{FF2B5EF4-FFF2-40B4-BE49-F238E27FC236}">
                      <a16:creationId xmlns:a16="http://schemas.microsoft.com/office/drawing/2014/main" id="{B5BA2B81-4278-486F-A235-10583F33E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3043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Text Box 38">
                  <a:extLst>
                    <a:ext uri="{FF2B5EF4-FFF2-40B4-BE49-F238E27FC236}">
                      <a16:creationId xmlns:a16="http://schemas.microsoft.com/office/drawing/2014/main" id="{3E0CE80B-C863-488D-8605-72A74D8481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8" y="3376"/>
                  <a:ext cx="43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81" name="AutoShape 39">
                  <a:extLst>
                    <a:ext uri="{FF2B5EF4-FFF2-40B4-BE49-F238E27FC236}">
                      <a16:creationId xmlns:a16="http://schemas.microsoft.com/office/drawing/2014/main" id="{576BDF5F-E4D2-41B5-B73F-B4BF33BE7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3331"/>
                  <a:ext cx="137" cy="283"/>
                </a:xfrm>
                <a:prstGeom prst="leftBrace">
                  <a:avLst>
                    <a:gd name="adj1" fmla="val 172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AutoShape 40">
                  <a:extLst>
                    <a:ext uri="{FF2B5EF4-FFF2-40B4-BE49-F238E27FC236}">
                      <a16:creationId xmlns:a16="http://schemas.microsoft.com/office/drawing/2014/main" id="{E45F7734-693E-4BA7-BE81-47C8FCA429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5216" y="2608"/>
                  <a:ext cx="89" cy="729"/>
                </a:xfrm>
                <a:prstGeom prst="leftBrace">
                  <a:avLst>
                    <a:gd name="adj1" fmla="val 682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Text Box 41">
                  <a:extLst>
                    <a:ext uri="{FF2B5EF4-FFF2-40B4-BE49-F238E27FC236}">
                      <a16:creationId xmlns:a16="http://schemas.microsoft.com/office/drawing/2014/main" id="{8F63918B-AEC4-4B39-A9F3-C4A9C2B6C2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20" y="2707"/>
                  <a:ext cx="275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84" name="Line 42">
                  <a:extLst>
                    <a:ext uri="{FF2B5EF4-FFF2-40B4-BE49-F238E27FC236}">
                      <a16:creationId xmlns:a16="http://schemas.microsoft.com/office/drawing/2014/main" id="{8F8ECB05-FE69-4C02-A245-53773BD15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70" y="3043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43">
                  <a:extLst>
                    <a:ext uri="{FF2B5EF4-FFF2-40B4-BE49-F238E27FC236}">
                      <a16:creationId xmlns:a16="http://schemas.microsoft.com/office/drawing/2014/main" id="{40CC79F8-AB79-4ABA-BAB6-19DC7E095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43" y="3043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AutoShape 52">
                  <a:extLst>
                    <a:ext uri="{FF2B5EF4-FFF2-40B4-BE49-F238E27FC236}">
                      <a16:creationId xmlns:a16="http://schemas.microsoft.com/office/drawing/2014/main" id="{8966B3B6-7362-441D-8317-58A95C4249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817" y="3346"/>
                  <a:ext cx="89" cy="729"/>
                </a:xfrm>
                <a:prstGeom prst="leftBrace">
                  <a:avLst>
                    <a:gd name="adj1" fmla="val 682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Text Box 53">
                  <a:extLst>
                    <a:ext uri="{FF2B5EF4-FFF2-40B4-BE49-F238E27FC236}">
                      <a16:creationId xmlns:a16="http://schemas.microsoft.com/office/drawing/2014/main" id="{EE1CEE11-C10F-4A26-A18D-BD84285894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" y="3728"/>
                  <a:ext cx="275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C</a:t>
                  </a:r>
                </a:p>
              </p:txBody>
            </p:sp>
          </p:grpSp>
          <p:sp>
            <p:nvSpPr>
              <p:cNvPr id="68" name="Text Box 61">
                <a:extLst>
                  <a:ext uri="{FF2B5EF4-FFF2-40B4-BE49-F238E27FC236}">
                    <a16:creationId xmlns:a16="http://schemas.microsoft.com/office/drawing/2014/main" id="{F84F2F94-144C-4DEF-BE0A-72BC5CAA6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1036" y="3392331"/>
                <a:ext cx="34242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69" name="Text Box 61">
                <a:extLst>
                  <a:ext uri="{FF2B5EF4-FFF2-40B4-BE49-F238E27FC236}">
                    <a16:creationId xmlns:a16="http://schemas.microsoft.com/office/drawing/2014/main" id="{83B754E6-3BAC-4069-8D29-D92A9AA23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9189" y="3392331"/>
                <a:ext cx="32251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70" name="Text Box 41">
                <a:extLst>
                  <a:ext uri="{FF2B5EF4-FFF2-40B4-BE49-F238E27FC236}">
                    <a16:creationId xmlns:a16="http://schemas.microsoft.com/office/drawing/2014/main" id="{F93FBFEC-6D9B-4A54-A6AC-68C83376AF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2922609"/>
                <a:ext cx="360379" cy="276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G</a:t>
                </a:r>
              </a:p>
            </p:txBody>
          </p:sp>
          <p:sp>
            <p:nvSpPr>
              <p:cNvPr id="71" name="Text Box 61">
                <a:extLst>
                  <a:ext uri="{FF2B5EF4-FFF2-40B4-BE49-F238E27FC236}">
                    <a16:creationId xmlns:a16="http://schemas.microsoft.com/office/drawing/2014/main" id="{D3BC731F-0E5E-43F9-BC2C-0297678366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524" y="3392331"/>
                <a:ext cx="32251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2" name="Text Box 61">
                <a:extLst>
                  <a:ext uri="{FF2B5EF4-FFF2-40B4-BE49-F238E27FC236}">
                    <a16:creationId xmlns:a16="http://schemas.microsoft.com/office/drawing/2014/main" id="{CD6F135E-AC73-41F4-8938-F41B79F7B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644" y="3392331"/>
                <a:ext cx="32251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3" name="Text Box 61">
                <a:extLst>
                  <a:ext uri="{FF2B5EF4-FFF2-40B4-BE49-F238E27FC236}">
                    <a16:creationId xmlns:a16="http://schemas.microsoft.com/office/drawing/2014/main" id="{23876048-7642-47B8-B763-FB54ECED3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9232" y="3730655"/>
                <a:ext cx="32251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4" name="Text Box 61">
                <a:extLst>
                  <a:ext uri="{FF2B5EF4-FFF2-40B4-BE49-F238E27FC236}">
                    <a16:creationId xmlns:a16="http://schemas.microsoft.com/office/drawing/2014/main" id="{90CAE215-36FF-49A9-A5CF-657C25E46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1036" y="3730655"/>
                <a:ext cx="34242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5" name="Text Box 61">
                <a:extLst>
                  <a:ext uri="{FF2B5EF4-FFF2-40B4-BE49-F238E27FC236}">
                    <a16:creationId xmlns:a16="http://schemas.microsoft.com/office/drawing/2014/main" id="{9E08DB44-EDC3-4AB2-B7BF-631996D92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524" y="3730655"/>
                <a:ext cx="34242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76" name="Text Box 61">
                <a:extLst>
                  <a:ext uri="{FF2B5EF4-FFF2-40B4-BE49-F238E27FC236}">
                    <a16:creationId xmlns:a16="http://schemas.microsoft.com/office/drawing/2014/main" id="{880A7B88-05C3-4042-A75E-8206E058D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644" y="3730655"/>
                <a:ext cx="34242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F5A10C0-8CB8-49D7-B194-B755A5696A77}"/>
                </a:ext>
              </a:extLst>
            </p:cNvPr>
            <p:cNvGrpSpPr/>
            <p:nvPr/>
          </p:nvGrpSpPr>
          <p:grpSpPr>
            <a:xfrm>
              <a:off x="2814505" y="2122615"/>
              <a:ext cx="2101798" cy="1389660"/>
              <a:chOff x="2814505" y="2122615"/>
              <a:chExt cx="2101798" cy="138966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953DF4A-6B90-44A5-88C3-FDE9D13633F9}"/>
                  </a:ext>
                </a:extLst>
              </p:cNvPr>
              <p:cNvGrpSpPr/>
              <p:nvPr/>
            </p:nvGrpSpPr>
            <p:grpSpPr>
              <a:xfrm>
                <a:off x="2814505" y="2122615"/>
                <a:ext cx="2101798" cy="1389660"/>
                <a:chOff x="1042258" y="2922609"/>
                <a:chExt cx="2500956" cy="1557717"/>
              </a:xfrm>
            </p:grpSpPr>
            <p:grpSp>
              <p:nvGrpSpPr>
                <p:cNvPr id="91" name="Group 57">
                  <a:extLst>
                    <a:ext uri="{FF2B5EF4-FFF2-40B4-BE49-F238E27FC236}">
                      <a16:creationId xmlns:a16="http://schemas.microsoft.com/office/drawing/2014/main" id="{CF774C87-D300-44B7-80D9-7BACD36ED6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2258" y="2956380"/>
                  <a:ext cx="2500956" cy="1523946"/>
                  <a:chOff x="3648" y="2707"/>
                  <a:chExt cx="1977" cy="1269"/>
                </a:xfrm>
              </p:grpSpPr>
              <p:sp>
                <p:nvSpPr>
                  <p:cNvPr id="101" name="Rectangle 33">
                    <a:extLst>
                      <a:ext uri="{FF2B5EF4-FFF2-40B4-BE49-F238E27FC236}">
                        <a16:creationId xmlns:a16="http://schemas.microsoft.com/office/drawing/2014/main" id="{C17CBEAA-5125-437E-ABD9-2EBF2CA980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3" y="3043"/>
                    <a:ext cx="1493" cy="5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Line 34">
                    <a:extLst>
                      <a:ext uri="{FF2B5EF4-FFF2-40B4-BE49-F238E27FC236}">
                        <a16:creationId xmlns:a16="http://schemas.microsoft.com/office/drawing/2014/main" id="{8B4D510F-4074-47F6-9EE4-931BD30988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3" y="3331"/>
                    <a:ext cx="149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Line 35">
                    <a:extLst>
                      <a:ext uri="{FF2B5EF4-FFF2-40B4-BE49-F238E27FC236}">
                        <a16:creationId xmlns:a16="http://schemas.microsoft.com/office/drawing/2014/main" id="{B160E1B5-D64A-4243-9695-DD337553D1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7" y="3043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Text Box 38">
                    <a:extLst>
                      <a:ext uri="{FF2B5EF4-FFF2-40B4-BE49-F238E27FC236}">
                        <a16:creationId xmlns:a16="http://schemas.microsoft.com/office/drawing/2014/main" id="{07C4D546-3756-47CA-A4F0-05059C4E04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376"/>
                    <a:ext cx="432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 dirty="0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5" name="AutoShape 39">
                    <a:extLst>
                      <a:ext uri="{FF2B5EF4-FFF2-40B4-BE49-F238E27FC236}">
                        <a16:creationId xmlns:a16="http://schemas.microsoft.com/office/drawing/2014/main" id="{0D76F3CE-18C0-492F-94CA-190E3AD795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6" y="3331"/>
                    <a:ext cx="137" cy="283"/>
                  </a:xfrm>
                  <a:prstGeom prst="leftBrace">
                    <a:avLst>
                      <a:gd name="adj1" fmla="val 172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40">
                    <a:extLst>
                      <a:ext uri="{FF2B5EF4-FFF2-40B4-BE49-F238E27FC236}">
                        <a16:creationId xmlns:a16="http://schemas.microsoft.com/office/drawing/2014/main" id="{F7A3786B-E788-4BB9-99AF-26165A8D17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5216" y="2608"/>
                    <a:ext cx="89" cy="729"/>
                  </a:xfrm>
                  <a:prstGeom prst="leftBrace">
                    <a:avLst>
                      <a:gd name="adj1" fmla="val 682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Text Box 41">
                    <a:extLst>
                      <a:ext uri="{FF2B5EF4-FFF2-40B4-BE49-F238E27FC236}">
                        <a16:creationId xmlns:a16="http://schemas.microsoft.com/office/drawing/2014/main" id="{0FC3246B-1077-49CE-A283-A39E72752E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20" y="2707"/>
                    <a:ext cx="275" cy="2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 dirty="0">
                        <a:latin typeface="Tahoma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08" name="Line 42">
                    <a:extLst>
                      <a:ext uri="{FF2B5EF4-FFF2-40B4-BE49-F238E27FC236}">
                        <a16:creationId xmlns:a16="http://schemas.microsoft.com/office/drawing/2014/main" id="{B21246EC-5E8A-4BC0-913E-202F6E3539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0" y="3043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43">
                    <a:extLst>
                      <a:ext uri="{FF2B5EF4-FFF2-40B4-BE49-F238E27FC236}">
                        <a16:creationId xmlns:a16="http://schemas.microsoft.com/office/drawing/2014/main" id="{7B80279C-AFB4-4C19-B99D-7959963730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43" y="3043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52">
                    <a:extLst>
                      <a:ext uri="{FF2B5EF4-FFF2-40B4-BE49-F238E27FC236}">
                        <a16:creationId xmlns:a16="http://schemas.microsoft.com/office/drawing/2014/main" id="{6BE8928D-4282-42EF-9E1C-8EF5958BCB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817" y="3346"/>
                    <a:ext cx="89" cy="729"/>
                  </a:xfrm>
                  <a:prstGeom prst="leftBrace">
                    <a:avLst>
                      <a:gd name="adj1" fmla="val 682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Text Box 53">
                    <a:extLst>
                      <a:ext uri="{FF2B5EF4-FFF2-40B4-BE49-F238E27FC236}">
                        <a16:creationId xmlns:a16="http://schemas.microsoft.com/office/drawing/2014/main" id="{6BB2B3F0-C9C6-4365-AA30-280CD606C4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30" y="3728"/>
                    <a:ext cx="275" cy="2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 dirty="0">
                        <a:latin typeface="Tahoma" pitchFamily="34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92" name="Text Box 61">
                  <a:extLst>
                    <a:ext uri="{FF2B5EF4-FFF2-40B4-BE49-F238E27FC236}">
                      <a16:creationId xmlns:a16="http://schemas.microsoft.com/office/drawing/2014/main" id="{95AC4B88-C2D4-4A42-BBBE-A113F557EA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1036" y="3392331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93" name="Text Box 61">
                  <a:extLst>
                    <a:ext uri="{FF2B5EF4-FFF2-40B4-BE49-F238E27FC236}">
                      <a16:creationId xmlns:a16="http://schemas.microsoft.com/office/drawing/2014/main" id="{88BD8565-C7A2-4D63-B60A-D005343B70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9189" y="3392331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94" name="Text Box 41">
                  <a:extLst>
                    <a:ext uri="{FF2B5EF4-FFF2-40B4-BE49-F238E27FC236}">
                      <a16:creationId xmlns:a16="http://schemas.microsoft.com/office/drawing/2014/main" id="{C2858D3D-4794-415B-AB5E-BF43E5C289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3000" y="2922609"/>
                  <a:ext cx="360379" cy="276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F</a:t>
                  </a:r>
                </a:p>
              </p:txBody>
            </p:sp>
            <p:sp>
              <p:nvSpPr>
                <p:cNvPr id="95" name="Text Box 61">
                  <a:extLst>
                    <a:ext uri="{FF2B5EF4-FFF2-40B4-BE49-F238E27FC236}">
                      <a16:creationId xmlns:a16="http://schemas.microsoft.com/office/drawing/2014/main" id="{8FAA080F-BD97-4D86-97D6-AA3EABBC01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6524" y="3392331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96" name="Text Box 61">
                  <a:extLst>
                    <a:ext uri="{FF2B5EF4-FFF2-40B4-BE49-F238E27FC236}">
                      <a16:creationId xmlns:a16="http://schemas.microsoft.com/office/drawing/2014/main" id="{13855041-420C-4FA0-8AF5-A8D9EF75C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4644" y="3392331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97" name="Text Box 61">
                  <a:extLst>
                    <a:ext uri="{FF2B5EF4-FFF2-40B4-BE49-F238E27FC236}">
                      <a16:creationId xmlns:a16="http://schemas.microsoft.com/office/drawing/2014/main" id="{F3386DFB-1002-493D-A5F7-5D3135051D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9232" y="3730655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98" name="Text Box 61">
                  <a:extLst>
                    <a:ext uri="{FF2B5EF4-FFF2-40B4-BE49-F238E27FC236}">
                      <a16:creationId xmlns:a16="http://schemas.microsoft.com/office/drawing/2014/main" id="{D761EC58-77C0-4BCA-A085-8C57FD62DE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1036" y="3730655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99" name="Text Box 61">
                  <a:extLst>
                    <a:ext uri="{FF2B5EF4-FFF2-40B4-BE49-F238E27FC236}">
                      <a16:creationId xmlns:a16="http://schemas.microsoft.com/office/drawing/2014/main" id="{76FAF2A3-C69B-4BB6-A977-9DE30C202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6524" y="3730655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00" name="Text Box 61">
                  <a:extLst>
                    <a:ext uri="{FF2B5EF4-FFF2-40B4-BE49-F238E27FC236}">
                      <a16:creationId xmlns:a16="http://schemas.microsoft.com/office/drawing/2014/main" id="{5A5FF23C-EF26-425F-9B12-5F6BE50081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4644" y="3730655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12" name="Rounded Rectangle 67">
                <a:extLst>
                  <a:ext uri="{FF2B5EF4-FFF2-40B4-BE49-F238E27FC236}">
                    <a16:creationId xmlns:a16="http://schemas.microsoft.com/office/drawing/2014/main" id="{E68F7F83-F5EB-438E-86A5-0754D53BFA32}"/>
                  </a:ext>
                </a:extLst>
              </p:cNvPr>
              <p:cNvSpPr/>
              <p:nvPr/>
            </p:nvSpPr>
            <p:spPr>
              <a:xfrm>
                <a:off x="3752365" y="2863849"/>
                <a:ext cx="682456" cy="218991"/>
              </a:xfrm>
              <a:prstGeom prst="roundRect">
                <a:avLst/>
              </a:prstGeom>
              <a:noFill/>
              <a:ln w="28575">
                <a:solidFill>
                  <a:srgbClr val="00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68">
                <a:extLst>
                  <a:ext uri="{FF2B5EF4-FFF2-40B4-BE49-F238E27FC236}">
                    <a16:creationId xmlns:a16="http://schemas.microsoft.com/office/drawing/2014/main" id="{D7FA0E2A-CA65-4281-BB32-B69568F01D0B}"/>
                  </a:ext>
                </a:extLst>
              </p:cNvPr>
              <p:cNvSpPr/>
              <p:nvPr/>
            </p:nvSpPr>
            <p:spPr>
              <a:xfrm>
                <a:off x="4162665" y="2863928"/>
                <a:ext cx="686547" cy="239633"/>
              </a:xfrm>
              <a:prstGeom prst="round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69">
                <a:extLst>
                  <a:ext uri="{FF2B5EF4-FFF2-40B4-BE49-F238E27FC236}">
                    <a16:creationId xmlns:a16="http://schemas.microsoft.com/office/drawing/2014/main" id="{428C3AA0-768E-4024-ABCE-1B221E40AB45}"/>
                  </a:ext>
                </a:extLst>
              </p:cNvPr>
              <p:cNvSpPr/>
              <p:nvPr/>
            </p:nvSpPr>
            <p:spPr>
              <a:xfrm rot="16200000">
                <a:off x="4027547" y="2707540"/>
                <a:ext cx="617094" cy="270002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D74C578-4639-4E84-A607-84E16879A154}"/>
              </a:ext>
            </a:extLst>
          </p:cNvPr>
          <p:cNvGrpSpPr/>
          <p:nvPr/>
        </p:nvGrpSpPr>
        <p:grpSpPr>
          <a:xfrm>
            <a:off x="8376243" y="5145186"/>
            <a:ext cx="2384757" cy="1117953"/>
            <a:chOff x="8376243" y="5145186"/>
            <a:chExt cx="2384757" cy="1117953"/>
          </a:xfrm>
        </p:grpSpPr>
        <p:sp>
          <p:nvSpPr>
            <p:cNvPr id="117" name="Rectangle 3">
              <a:extLst>
                <a:ext uri="{FF2B5EF4-FFF2-40B4-BE49-F238E27FC236}">
                  <a16:creationId xmlns:a16="http://schemas.microsoft.com/office/drawing/2014/main" id="{971E0D50-EC10-4E73-B409-7DEFAEE1E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243" y="5145186"/>
              <a:ext cx="1945576" cy="394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111125" lvl="1" indent="0" eaLnBrk="1" hangingPunct="1">
                <a:spcBef>
                  <a:spcPts val="600"/>
                </a:spcBef>
                <a:buNone/>
              </a:pPr>
              <a:r>
                <a:rPr lang="en-US" sz="1800" kern="0" dirty="0">
                  <a:solidFill>
                    <a:srgbClr val="C00000"/>
                  </a:solidFill>
                  <a:sym typeface="Symbol" pitchFamily="18" charset="2"/>
                </a:rPr>
                <a:t>= A∙C + A∙B + B∙C</a:t>
              </a:r>
            </a:p>
          </p:txBody>
        </p:sp>
        <p:sp>
          <p:nvSpPr>
            <p:cNvPr id="169" name="Rectangle 3">
              <a:extLst>
                <a:ext uri="{FF2B5EF4-FFF2-40B4-BE49-F238E27FC236}">
                  <a16:creationId xmlns:a16="http://schemas.microsoft.com/office/drawing/2014/main" id="{81A73719-2DC4-45F1-BA22-B510E0606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7624" y="5868716"/>
              <a:ext cx="2343376" cy="394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111125" lvl="1" indent="0" eaLnBrk="1" hangingPunct="1">
                <a:spcBef>
                  <a:spcPts val="600"/>
                </a:spcBef>
                <a:buNone/>
              </a:pPr>
              <a:r>
                <a:rPr lang="en-US" sz="1800" kern="0" dirty="0">
                  <a:solidFill>
                    <a:srgbClr val="C00000"/>
                  </a:solidFill>
                  <a:sym typeface="Symbol" pitchFamily="18" charset="2"/>
                </a:rPr>
                <a:t>= B'∙C' + A'∙B' + A'∙C' 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5045785-4407-4366-8CE0-FCD91F66EA3B}"/>
              </a:ext>
            </a:extLst>
          </p:cNvPr>
          <p:cNvGrpSpPr/>
          <p:nvPr/>
        </p:nvGrpSpPr>
        <p:grpSpPr>
          <a:xfrm>
            <a:off x="6274445" y="2139073"/>
            <a:ext cx="2103181" cy="2771592"/>
            <a:chOff x="6274445" y="2139073"/>
            <a:chExt cx="2103181" cy="277159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9C9D507D-805F-476F-A1F1-093526DE6B52}"/>
                </a:ext>
              </a:extLst>
            </p:cNvPr>
            <p:cNvGrpSpPr/>
            <p:nvPr/>
          </p:nvGrpSpPr>
          <p:grpSpPr>
            <a:xfrm>
              <a:off x="6274445" y="3521005"/>
              <a:ext cx="2103181" cy="1389660"/>
              <a:chOff x="6205786" y="3363930"/>
              <a:chExt cx="2103181" cy="138966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B15CBBAC-170F-4E1A-94DC-77BF9DAB42BB}"/>
                  </a:ext>
                </a:extLst>
              </p:cNvPr>
              <p:cNvGrpSpPr/>
              <p:nvPr/>
            </p:nvGrpSpPr>
            <p:grpSpPr>
              <a:xfrm>
                <a:off x="6205786" y="3363930"/>
                <a:ext cx="2101798" cy="1389660"/>
                <a:chOff x="1042258" y="2922609"/>
                <a:chExt cx="2500956" cy="1557717"/>
              </a:xfrm>
            </p:grpSpPr>
            <p:grpSp>
              <p:nvGrpSpPr>
                <p:cNvPr id="144" name="Group 57">
                  <a:extLst>
                    <a:ext uri="{FF2B5EF4-FFF2-40B4-BE49-F238E27FC236}">
                      <a16:creationId xmlns:a16="http://schemas.microsoft.com/office/drawing/2014/main" id="{45BE2D99-889B-4024-8B12-7243EC8EB5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2258" y="2956380"/>
                  <a:ext cx="2500956" cy="1523946"/>
                  <a:chOff x="3648" y="2707"/>
                  <a:chExt cx="1977" cy="1269"/>
                </a:xfrm>
              </p:grpSpPr>
              <p:sp>
                <p:nvSpPr>
                  <p:cNvPr id="154" name="Rectangle 33">
                    <a:extLst>
                      <a:ext uri="{FF2B5EF4-FFF2-40B4-BE49-F238E27FC236}">
                        <a16:creationId xmlns:a16="http://schemas.microsoft.com/office/drawing/2014/main" id="{F582B6C0-0D7F-485E-87DB-B42527DD00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3" y="3043"/>
                    <a:ext cx="1493" cy="5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Line 34">
                    <a:extLst>
                      <a:ext uri="{FF2B5EF4-FFF2-40B4-BE49-F238E27FC236}">
                        <a16:creationId xmlns:a16="http://schemas.microsoft.com/office/drawing/2014/main" id="{C60A274F-1612-4EF8-ABB0-D67EE8ABBA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3" y="3331"/>
                    <a:ext cx="149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Line 35">
                    <a:extLst>
                      <a:ext uri="{FF2B5EF4-FFF2-40B4-BE49-F238E27FC236}">
                        <a16:creationId xmlns:a16="http://schemas.microsoft.com/office/drawing/2014/main" id="{E2716A32-8232-4840-A36D-58A566415B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7" y="3043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Text Box 38">
                    <a:extLst>
                      <a:ext uri="{FF2B5EF4-FFF2-40B4-BE49-F238E27FC236}">
                        <a16:creationId xmlns:a16="http://schemas.microsoft.com/office/drawing/2014/main" id="{F2905934-C760-47CB-B709-5ECEA6C318D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376"/>
                    <a:ext cx="432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 dirty="0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58" name="AutoShape 39">
                    <a:extLst>
                      <a:ext uri="{FF2B5EF4-FFF2-40B4-BE49-F238E27FC236}">
                        <a16:creationId xmlns:a16="http://schemas.microsoft.com/office/drawing/2014/main" id="{831F2FA0-0601-40E5-AEA0-09DA833B6D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6" y="3331"/>
                    <a:ext cx="137" cy="283"/>
                  </a:xfrm>
                  <a:prstGeom prst="leftBrace">
                    <a:avLst>
                      <a:gd name="adj1" fmla="val 172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AutoShape 40">
                    <a:extLst>
                      <a:ext uri="{FF2B5EF4-FFF2-40B4-BE49-F238E27FC236}">
                        <a16:creationId xmlns:a16="http://schemas.microsoft.com/office/drawing/2014/main" id="{FF5C37D3-6725-4E55-9154-FED673ACC4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5216" y="2608"/>
                    <a:ext cx="89" cy="729"/>
                  </a:xfrm>
                  <a:prstGeom prst="leftBrace">
                    <a:avLst>
                      <a:gd name="adj1" fmla="val 682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Text Box 41">
                    <a:extLst>
                      <a:ext uri="{FF2B5EF4-FFF2-40B4-BE49-F238E27FC236}">
                        <a16:creationId xmlns:a16="http://schemas.microsoft.com/office/drawing/2014/main" id="{EA84252A-8FFF-4A00-BA26-D92801806B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20" y="2707"/>
                    <a:ext cx="275" cy="2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 dirty="0">
                        <a:latin typeface="Tahoma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61" name="Line 42">
                    <a:extLst>
                      <a:ext uri="{FF2B5EF4-FFF2-40B4-BE49-F238E27FC236}">
                        <a16:creationId xmlns:a16="http://schemas.microsoft.com/office/drawing/2014/main" id="{402A6939-0643-42E4-874B-A15FB6DF99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0" y="3043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Line 43">
                    <a:extLst>
                      <a:ext uri="{FF2B5EF4-FFF2-40B4-BE49-F238E27FC236}">
                        <a16:creationId xmlns:a16="http://schemas.microsoft.com/office/drawing/2014/main" id="{333F5086-733B-462E-ABFD-FB4A00FFCB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43" y="3043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AutoShape 52">
                    <a:extLst>
                      <a:ext uri="{FF2B5EF4-FFF2-40B4-BE49-F238E27FC236}">
                        <a16:creationId xmlns:a16="http://schemas.microsoft.com/office/drawing/2014/main" id="{57AE365E-5B4E-4F28-A729-98A3011975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817" y="3346"/>
                    <a:ext cx="89" cy="729"/>
                  </a:xfrm>
                  <a:prstGeom prst="leftBrace">
                    <a:avLst>
                      <a:gd name="adj1" fmla="val 682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Text Box 53">
                    <a:extLst>
                      <a:ext uri="{FF2B5EF4-FFF2-40B4-BE49-F238E27FC236}">
                        <a16:creationId xmlns:a16="http://schemas.microsoft.com/office/drawing/2014/main" id="{839CFD12-31CB-44C9-BA79-ABF44904BAF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30" y="3728"/>
                    <a:ext cx="275" cy="2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 dirty="0">
                        <a:latin typeface="Tahoma" pitchFamily="34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145" name="Text Box 61">
                  <a:extLst>
                    <a:ext uri="{FF2B5EF4-FFF2-40B4-BE49-F238E27FC236}">
                      <a16:creationId xmlns:a16="http://schemas.microsoft.com/office/drawing/2014/main" id="{BAA59B84-5E92-421C-9B3A-A03E9482FD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1036" y="3392331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146" name="Text Box 61">
                  <a:extLst>
                    <a:ext uri="{FF2B5EF4-FFF2-40B4-BE49-F238E27FC236}">
                      <a16:creationId xmlns:a16="http://schemas.microsoft.com/office/drawing/2014/main" id="{79B9D22A-FAD3-469A-8AC5-5D98C260C6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9189" y="3392331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solidFill>
                        <a:srgbClr val="006600"/>
                      </a:solidFill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147" name="Text Box 41">
                  <a:extLst>
                    <a:ext uri="{FF2B5EF4-FFF2-40B4-BE49-F238E27FC236}">
                      <a16:creationId xmlns:a16="http://schemas.microsoft.com/office/drawing/2014/main" id="{0C259C6F-3ACE-4229-B321-3C8BD24F25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3000" y="2922609"/>
                  <a:ext cx="360379" cy="276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G</a:t>
                  </a:r>
                </a:p>
              </p:txBody>
            </p:sp>
            <p:sp>
              <p:nvSpPr>
                <p:cNvPr id="148" name="Text Box 61">
                  <a:extLst>
                    <a:ext uri="{FF2B5EF4-FFF2-40B4-BE49-F238E27FC236}">
                      <a16:creationId xmlns:a16="http://schemas.microsoft.com/office/drawing/2014/main" id="{F2E326ED-8698-45F5-86AC-ABD6B6FC65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6524" y="3392331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9" name="Text Box 61">
                  <a:extLst>
                    <a:ext uri="{FF2B5EF4-FFF2-40B4-BE49-F238E27FC236}">
                      <a16:creationId xmlns:a16="http://schemas.microsoft.com/office/drawing/2014/main" id="{B72FA3EC-EC5F-4514-8A91-F9BA11B30E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4644" y="3392331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0" name="Text Box 61">
                  <a:extLst>
                    <a:ext uri="{FF2B5EF4-FFF2-40B4-BE49-F238E27FC236}">
                      <a16:creationId xmlns:a16="http://schemas.microsoft.com/office/drawing/2014/main" id="{766D9CDA-C09C-47BA-ABEE-0854317E58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9232" y="3730655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1" name="Text Box 61">
                  <a:extLst>
                    <a:ext uri="{FF2B5EF4-FFF2-40B4-BE49-F238E27FC236}">
                      <a16:creationId xmlns:a16="http://schemas.microsoft.com/office/drawing/2014/main" id="{304DB4C6-59FB-458C-BC98-F4E9FB8335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1036" y="3730655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solidFill>
                        <a:srgbClr val="006600"/>
                      </a:solidFill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152" name="Text Box 61">
                  <a:extLst>
                    <a:ext uri="{FF2B5EF4-FFF2-40B4-BE49-F238E27FC236}">
                      <a16:creationId xmlns:a16="http://schemas.microsoft.com/office/drawing/2014/main" id="{6EF9AE1D-CDFA-42CF-A7AC-6AAA34B24D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6524" y="3730655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153" name="Text Box 61">
                  <a:extLst>
                    <a:ext uri="{FF2B5EF4-FFF2-40B4-BE49-F238E27FC236}">
                      <a16:creationId xmlns:a16="http://schemas.microsoft.com/office/drawing/2014/main" id="{1C216275-58BC-429E-B129-D587CB7231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4644" y="3730655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0</a:t>
                  </a:r>
                </a:p>
              </p:txBody>
            </p:sp>
          </p:grpSp>
          <p:sp>
            <p:nvSpPr>
              <p:cNvPr id="165" name="Rounded Rectangle 118">
                <a:extLst>
                  <a:ext uri="{FF2B5EF4-FFF2-40B4-BE49-F238E27FC236}">
                    <a16:creationId xmlns:a16="http://schemas.microsoft.com/office/drawing/2014/main" id="{5AAA97EF-129D-416D-B328-EFF0A64063AF}"/>
                  </a:ext>
                </a:extLst>
              </p:cNvPr>
              <p:cNvSpPr/>
              <p:nvPr/>
            </p:nvSpPr>
            <p:spPr>
              <a:xfrm>
                <a:off x="6768641" y="3796066"/>
                <a:ext cx="686547" cy="251472"/>
              </a:xfrm>
              <a:prstGeom prst="round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19">
                <a:extLst>
                  <a:ext uri="{FF2B5EF4-FFF2-40B4-BE49-F238E27FC236}">
                    <a16:creationId xmlns:a16="http://schemas.microsoft.com/office/drawing/2014/main" id="{4A534A97-58A2-4F0C-A6E5-5DB26F9681FD}"/>
                  </a:ext>
                </a:extLst>
              </p:cNvPr>
              <p:cNvSpPr/>
              <p:nvPr/>
            </p:nvSpPr>
            <p:spPr>
              <a:xfrm rot="16200000">
                <a:off x="6600687" y="3950531"/>
                <a:ext cx="606446" cy="224019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Left Bracket 166">
                <a:extLst>
                  <a:ext uri="{FF2B5EF4-FFF2-40B4-BE49-F238E27FC236}">
                    <a16:creationId xmlns:a16="http://schemas.microsoft.com/office/drawing/2014/main" id="{2DFF8E86-8B2A-4AD8-A00B-3244CE7F7AA1}"/>
                  </a:ext>
                </a:extLst>
              </p:cNvPr>
              <p:cNvSpPr/>
              <p:nvPr/>
            </p:nvSpPr>
            <p:spPr>
              <a:xfrm>
                <a:off x="7976278" y="3765381"/>
                <a:ext cx="332689" cy="326652"/>
              </a:xfrm>
              <a:prstGeom prst="leftBracket">
                <a:avLst/>
              </a:prstGeom>
              <a:solidFill>
                <a:schemeClr val="accent4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Left Bracket 167">
                <a:extLst>
                  <a:ext uri="{FF2B5EF4-FFF2-40B4-BE49-F238E27FC236}">
                    <a16:creationId xmlns:a16="http://schemas.microsoft.com/office/drawing/2014/main" id="{DB120948-2035-4554-ACFB-9DC51D6836DD}"/>
                  </a:ext>
                </a:extLst>
              </p:cNvPr>
              <p:cNvSpPr/>
              <p:nvPr/>
            </p:nvSpPr>
            <p:spPr>
              <a:xfrm flipH="1">
                <a:off x="6692945" y="3730354"/>
                <a:ext cx="365497" cy="358864"/>
              </a:xfrm>
              <a:prstGeom prst="leftBracket">
                <a:avLst/>
              </a:prstGeom>
              <a:solidFill>
                <a:schemeClr val="accent4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A914E3C-D41D-434C-8669-B33F8DF9C38F}"/>
                </a:ext>
              </a:extLst>
            </p:cNvPr>
            <p:cNvGrpSpPr/>
            <p:nvPr/>
          </p:nvGrpSpPr>
          <p:grpSpPr>
            <a:xfrm>
              <a:off x="6274445" y="2139073"/>
              <a:ext cx="2101798" cy="1389660"/>
              <a:chOff x="2814505" y="2122615"/>
              <a:chExt cx="2101798" cy="1389660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1BA9AA9-A7CC-49E5-A67C-7DC859542317}"/>
                  </a:ext>
                </a:extLst>
              </p:cNvPr>
              <p:cNvGrpSpPr/>
              <p:nvPr/>
            </p:nvGrpSpPr>
            <p:grpSpPr>
              <a:xfrm>
                <a:off x="2814505" y="2122615"/>
                <a:ext cx="2101798" cy="1389660"/>
                <a:chOff x="1042258" y="2922609"/>
                <a:chExt cx="2500956" cy="1557717"/>
              </a:xfrm>
            </p:grpSpPr>
            <p:grpSp>
              <p:nvGrpSpPr>
                <p:cNvPr id="178" name="Group 57">
                  <a:extLst>
                    <a:ext uri="{FF2B5EF4-FFF2-40B4-BE49-F238E27FC236}">
                      <a16:creationId xmlns:a16="http://schemas.microsoft.com/office/drawing/2014/main" id="{0D2B954C-C211-4A55-A701-01F76AC419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2258" y="2956380"/>
                  <a:ext cx="2500956" cy="1523946"/>
                  <a:chOff x="3648" y="2707"/>
                  <a:chExt cx="1977" cy="1269"/>
                </a:xfrm>
              </p:grpSpPr>
              <p:sp>
                <p:nvSpPr>
                  <p:cNvPr id="188" name="Rectangle 33">
                    <a:extLst>
                      <a:ext uri="{FF2B5EF4-FFF2-40B4-BE49-F238E27FC236}">
                        <a16:creationId xmlns:a16="http://schemas.microsoft.com/office/drawing/2014/main" id="{A934DE72-E0DC-4181-84A0-A01E542EB6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3" y="3043"/>
                    <a:ext cx="1493" cy="5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" name="Line 34">
                    <a:extLst>
                      <a:ext uri="{FF2B5EF4-FFF2-40B4-BE49-F238E27FC236}">
                        <a16:creationId xmlns:a16="http://schemas.microsoft.com/office/drawing/2014/main" id="{0A9ED78F-F6D7-4910-8A87-52A35B7E88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3" y="3331"/>
                    <a:ext cx="149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" name="Line 35">
                    <a:extLst>
                      <a:ext uri="{FF2B5EF4-FFF2-40B4-BE49-F238E27FC236}">
                        <a16:creationId xmlns:a16="http://schemas.microsoft.com/office/drawing/2014/main" id="{E92E1F43-A25F-4717-BD75-3356DE4ADD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7" y="3043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Text Box 38">
                    <a:extLst>
                      <a:ext uri="{FF2B5EF4-FFF2-40B4-BE49-F238E27FC236}">
                        <a16:creationId xmlns:a16="http://schemas.microsoft.com/office/drawing/2014/main" id="{BBD3A9C2-359C-4A0B-ACD8-6628505FF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376"/>
                    <a:ext cx="432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 dirty="0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92" name="AutoShape 39">
                    <a:extLst>
                      <a:ext uri="{FF2B5EF4-FFF2-40B4-BE49-F238E27FC236}">
                        <a16:creationId xmlns:a16="http://schemas.microsoft.com/office/drawing/2014/main" id="{60F5439B-4353-49A2-945E-BF9CE5E66C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6" y="3331"/>
                    <a:ext cx="137" cy="283"/>
                  </a:xfrm>
                  <a:prstGeom prst="leftBrace">
                    <a:avLst>
                      <a:gd name="adj1" fmla="val 172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AutoShape 40">
                    <a:extLst>
                      <a:ext uri="{FF2B5EF4-FFF2-40B4-BE49-F238E27FC236}">
                        <a16:creationId xmlns:a16="http://schemas.microsoft.com/office/drawing/2014/main" id="{B313FDC2-8092-4947-8CA8-F0FE5751DA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5216" y="2608"/>
                    <a:ext cx="89" cy="729"/>
                  </a:xfrm>
                  <a:prstGeom prst="leftBrace">
                    <a:avLst>
                      <a:gd name="adj1" fmla="val 682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Text Box 41">
                    <a:extLst>
                      <a:ext uri="{FF2B5EF4-FFF2-40B4-BE49-F238E27FC236}">
                        <a16:creationId xmlns:a16="http://schemas.microsoft.com/office/drawing/2014/main" id="{1DA8C616-900D-49BA-AFF6-C835662EA5C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20" y="2707"/>
                    <a:ext cx="275" cy="2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 dirty="0">
                        <a:latin typeface="Tahoma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95" name="Line 42">
                    <a:extLst>
                      <a:ext uri="{FF2B5EF4-FFF2-40B4-BE49-F238E27FC236}">
                        <a16:creationId xmlns:a16="http://schemas.microsoft.com/office/drawing/2014/main" id="{9338A622-F188-4012-A043-62DCDD0748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0" y="3043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Line 43">
                    <a:extLst>
                      <a:ext uri="{FF2B5EF4-FFF2-40B4-BE49-F238E27FC236}">
                        <a16:creationId xmlns:a16="http://schemas.microsoft.com/office/drawing/2014/main" id="{66851FEC-C45E-47C3-A750-D3694840EB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43" y="3043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AutoShape 52">
                    <a:extLst>
                      <a:ext uri="{FF2B5EF4-FFF2-40B4-BE49-F238E27FC236}">
                        <a16:creationId xmlns:a16="http://schemas.microsoft.com/office/drawing/2014/main" id="{E1C3CB4B-2AE9-4E5E-B632-6F35DAD4AA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817" y="3346"/>
                    <a:ext cx="89" cy="729"/>
                  </a:xfrm>
                  <a:prstGeom prst="leftBrace">
                    <a:avLst>
                      <a:gd name="adj1" fmla="val 682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Text Box 53">
                    <a:extLst>
                      <a:ext uri="{FF2B5EF4-FFF2-40B4-BE49-F238E27FC236}">
                        <a16:creationId xmlns:a16="http://schemas.microsoft.com/office/drawing/2014/main" id="{52C30B12-A0C0-4908-928A-F44483924D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30" y="3728"/>
                    <a:ext cx="275" cy="2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 dirty="0">
                        <a:latin typeface="Tahoma" pitchFamily="34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179" name="Text Box 61">
                  <a:extLst>
                    <a:ext uri="{FF2B5EF4-FFF2-40B4-BE49-F238E27FC236}">
                      <a16:creationId xmlns:a16="http://schemas.microsoft.com/office/drawing/2014/main" id="{BC168C33-82D4-4FC3-9F31-3C67BDA8C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1036" y="3392331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0" name="Text Box 61">
                  <a:extLst>
                    <a:ext uri="{FF2B5EF4-FFF2-40B4-BE49-F238E27FC236}">
                      <a16:creationId xmlns:a16="http://schemas.microsoft.com/office/drawing/2014/main" id="{0134AC7E-BA86-406E-9A54-CA1492FF7C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9189" y="3392331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solidFill>
                        <a:srgbClr val="006600"/>
                      </a:solidFill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181" name="Text Box 41">
                  <a:extLst>
                    <a:ext uri="{FF2B5EF4-FFF2-40B4-BE49-F238E27FC236}">
                      <a16:creationId xmlns:a16="http://schemas.microsoft.com/office/drawing/2014/main" id="{68268DB7-C347-4BA5-B87B-0FB4F65A0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3000" y="2922609"/>
                  <a:ext cx="360379" cy="276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F</a:t>
                  </a:r>
                </a:p>
              </p:txBody>
            </p:sp>
            <p:sp>
              <p:nvSpPr>
                <p:cNvPr id="182" name="Text Box 61">
                  <a:extLst>
                    <a:ext uri="{FF2B5EF4-FFF2-40B4-BE49-F238E27FC236}">
                      <a16:creationId xmlns:a16="http://schemas.microsoft.com/office/drawing/2014/main" id="{2C090BE7-A64B-4ED0-B1E4-027549DAFE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6524" y="3392331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183" name="Text Box 61">
                  <a:extLst>
                    <a:ext uri="{FF2B5EF4-FFF2-40B4-BE49-F238E27FC236}">
                      <a16:creationId xmlns:a16="http://schemas.microsoft.com/office/drawing/2014/main" id="{7F433A8D-D814-4390-B395-79F8047409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4644" y="3392331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184" name="Text Box 61">
                  <a:extLst>
                    <a:ext uri="{FF2B5EF4-FFF2-40B4-BE49-F238E27FC236}">
                      <a16:creationId xmlns:a16="http://schemas.microsoft.com/office/drawing/2014/main" id="{7FF21AD5-E3CE-47CF-A662-5314527AF0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9232" y="3730655"/>
                  <a:ext cx="32251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185" name="Text Box 61">
                  <a:extLst>
                    <a:ext uri="{FF2B5EF4-FFF2-40B4-BE49-F238E27FC236}">
                      <a16:creationId xmlns:a16="http://schemas.microsoft.com/office/drawing/2014/main" id="{E858BB13-C560-4974-9F40-9DDEED783D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1036" y="3730655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solidFill>
                        <a:srgbClr val="006600"/>
                      </a:solidFill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186" name="Text Box 61">
                  <a:extLst>
                    <a:ext uri="{FF2B5EF4-FFF2-40B4-BE49-F238E27FC236}">
                      <a16:creationId xmlns:a16="http://schemas.microsoft.com/office/drawing/2014/main" id="{C8285FBD-3CE8-4AB7-B012-A6ED3644ED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6524" y="3730655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7" name="Text Box 61">
                  <a:extLst>
                    <a:ext uri="{FF2B5EF4-FFF2-40B4-BE49-F238E27FC236}">
                      <a16:creationId xmlns:a16="http://schemas.microsoft.com/office/drawing/2014/main" id="{2C7650B3-5DB3-4107-94BA-B28B8FD945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4644" y="3730655"/>
                  <a:ext cx="34242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 dirty="0"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75" name="Rounded Rectangle 67">
                <a:extLst>
                  <a:ext uri="{FF2B5EF4-FFF2-40B4-BE49-F238E27FC236}">
                    <a16:creationId xmlns:a16="http://schemas.microsoft.com/office/drawing/2014/main" id="{E4E0F796-24B5-4497-B484-4C0083D472E7}"/>
                  </a:ext>
                </a:extLst>
              </p:cNvPr>
              <p:cNvSpPr/>
              <p:nvPr/>
            </p:nvSpPr>
            <p:spPr>
              <a:xfrm>
                <a:off x="3752365" y="2863849"/>
                <a:ext cx="682456" cy="218991"/>
              </a:xfrm>
              <a:prstGeom prst="roundRect">
                <a:avLst/>
              </a:prstGeom>
              <a:noFill/>
              <a:ln w="28575">
                <a:solidFill>
                  <a:srgbClr val="00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68">
                <a:extLst>
                  <a:ext uri="{FF2B5EF4-FFF2-40B4-BE49-F238E27FC236}">
                    <a16:creationId xmlns:a16="http://schemas.microsoft.com/office/drawing/2014/main" id="{AC39B467-A0DE-46AF-B424-ABEF915AF556}"/>
                  </a:ext>
                </a:extLst>
              </p:cNvPr>
              <p:cNvSpPr/>
              <p:nvPr/>
            </p:nvSpPr>
            <p:spPr>
              <a:xfrm>
                <a:off x="4162665" y="2863928"/>
                <a:ext cx="686547" cy="239633"/>
              </a:xfrm>
              <a:prstGeom prst="round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69">
                <a:extLst>
                  <a:ext uri="{FF2B5EF4-FFF2-40B4-BE49-F238E27FC236}">
                    <a16:creationId xmlns:a16="http://schemas.microsoft.com/office/drawing/2014/main" id="{CEBC6AAF-5664-4BAD-9413-E8EA0543D084}"/>
                  </a:ext>
                </a:extLst>
              </p:cNvPr>
              <p:cNvSpPr/>
              <p:nvPr/>
            </p:nvSpPr>
            <p:spPr>
              <a:xfrm rot="16200000">
                <a:off x="4027547" y="2707540"/>
                <a:ext cx="617094" cy="270002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1F77FE4-AABD-4BD5-B467-21742BA8AA18}"/>
              </a:ext>
            </a:extLst>
          </p:cNvPr>
          <p:cNvCxnSpPr/>
          <p:nvPr/>
        </p:nvCxnSpPr>
        <p:spPr>
          <a:xfrm>
            <a:off x="5740400" y="1811757"/>
            <a:ext cx="0" cy="42485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3">
            <a:extLst>
              <a:ext uri="{FF2B5EF4-FFF2-40B4-BE49-F238E27FC236}">
                <a16:creationId xmlns:a16="http://schemas.microsoft.com/office/drawing/2014/main" id="{79711EF3-E539-4864-9EA3-11AB5E8B8227}"/>
              </a:ext>
            </a:extLst>
          </p:cNvPr>
          <p:cNvSpPr txBox="1">
            <a:spLocks noChangeArrowheads="1"/>
          </p:cNvSpPr>
          <p:nvPr/>
        </p:nvSpPr>
        <p:spPr>
          <a:xfrm>
            <a:off x="3807781" y="4940075"/>
            <a:ext cx="3591675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sz="1800" dirty="0"/>
              <a:t>Don’t-cares could be chosen to be </a:t>
            </a:r>
            <a:r>
              <a:rPr lang="en-US" sz="1800" u="sng" dirty="0"/>
              <a:t>either</a:t>
            </a:r>
            <a:r>
              <a:rPr lang="en-US" sz="1800" dirty="0"/>
              <a:t> ‘1’ or ‘0’, depending on which choice results in a simpler expression.</a:t>
            </a:r>
          </a:p>
        </p:txBody>
      </p:sp>
      <p:sp>
        <p:nvSpPr>
          <p:cNvPr id="127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43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1941186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6C955A0-B02B-4975-AF9E-7F7A86079515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635166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K-maps with Don’t Care Values</a:t>
            </a:r>
          </a:p>
        </p:txBody>
      </p:sp>
      <p:sp>
        <p:nvSpPr>
          <p:cNvPr id="126" name="Rectangle 3">
            <a:extLst>
              <a:ext uri="{FF2B5EF4-FFF2-40B4-BE49-F238E27FC236}">
                <a16:creationId xmlns:a16="http://schemas.microsoft.com/office/drawing/2014/main" id="{73688DFD-0FB5-4A9E-A6CA-66C6633BEF2C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864424"/>
            <a:ext cx="64135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67650D3-9FA4-4937-B784-9C06FFD6AD4B}"/>
              </a:ext>
            </a:extLst>
          </p:cNvPr>
          <p:cNvGrpSpPr/>
          <p:nvPr/>
        </p:nvGrpSpPr>
        <p:grpSpPr>
          <a:xfrm>
            <a:off x="3373437" y="2312107"/>
            <a:ext cx="2722563" cy="2559051"/>
            <a:chOff x="1905000" y="2667000"/>
            <a:chExt cx="2722563" cy="255905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66DA1D1-0D55-48BB-A202-45196F2AA8E5}"/>
                </a:ext>
              </a:extLst>
            </p:cNvPr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137" name="Rectangle 44">
                <a:extLst>
                  <a:ext uri="{FF2B5EF4-FFF2-40B4-BE49-F238E27FC236}">
                    <a16:creationId xmlns:a16="http://schemas.microsoft.com/office/drawing/2014/main" id="{484936B1-4367-4D12-9113-96DC6DD59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45">
                <a:extLst>
                  <a:ext uri="{FF2B5EF4-FFF2-40B4-BE49-F238E27FC236}">
                    <a16:creationId xmlns:a16="http://schemas.microsoft.com/office/drawing/2014/main" id="{04CBAC78-7EAF-4ED3-976B-A0B1F8099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46">
                <a:extLst>
                  <a:ext uri="{FF2B5EF4-FFF2-40B4-BE49-F238E27FC236}">
                    <a16:creationId xmlns:a16="http://schemas.microsoft.com/office/drawing/2014/main" id="{774395CF-0701-4EE2-956D-E9D205C39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47">
                <a:extLst>
                  <a:ext uri="{FF2B5EF4-FFF2-40B4-BE49-F238E27FC236}">
                    <a16:creationId xmlns:a16="http://schemas.microsoft.com/office/drawing/2014/main" id="{D2BEE485-0892-4B5E-9602-D1B5FF09C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41" name="Text Box 48">
                <a:extLst>
                  <a:ext uri="{FF2B5EF4-FFF2-40B4-BE49-F238E27FC236}">
                    <a16:creationId xmlns:a16="http://schemas.microsoft.com/office/drawing/2014/main" id="{9B9313F4-5CFD-4DB0-BE4E-6FB65C19D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0066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42" name="Text Box 49">
                <a:extLst>
                  <a:ext uri="{FF2B5EF4-FFF2-40B4-BE49-F238E27FC236}">
                    <a16:creationId xmlns:a16="http://schemas.microsoft.com/office/drawing/2014/main" id="{C2CE4FE7-61A5-4DBD-ACED-CF6C1CC8B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70" name="AutoShape 50">
                <a:extLst>
                  <a:ext uri="{FF2B5EF4-FFF2-40B4-BE49-F238E27FC236}">
                    <a16:creationId xmlns:a16="http://schemas.microsoft.com/office/drawing/2014/main" id="{7A9C04AC-782C-40A7-ADD6-14B2C9371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AutoShape 51">
                <a:extLst>
                  <a:ext uri="{FF2B5EF4-FFF2-40B4-BE49-F238E27FC236}">
                    <a16:creationId xmlns:a16="http://schemas.microsoft.com/office/drawing/2014/main" id="{FC625310-D379-4653-A90F-AB7671FAC95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Text Box 52">
                <a:extLst>
                  <a:ext uri="{FF2B5EF4-FFF2-40B4-BE49-F238E27FC236}">
                    <a16:creationId xmlns:a16="http://schemas.microsoft.com/office/drawing/2014/main" id="{02C5B0E1-81C9-4B5E-B8A5-494EC6EE0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99" name="Line 53">
                <a:extLst>
                  <a:ext uri="{FF2B5EF4-FFF2-40B4-BE49-F238E27FC236}">
                    <a16:creationId xmlns:a16="http://schemas.microsoft.com/office/drawing/2014/main" id="{9D479BA2-62B1-4B1A-8FA6-D3B75A441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54">
                <a:extLst>
                  <a:ext uri="{FF2B5EF4-FFF2-40B4-BE49-F238E27FC236}">
                    <a16:creationId xmlns:a16="http://schemas.microsoft.com/office/drawing/2014/main" id="{A34A144C-2335-4DC0-BDB7-CEC7771AE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Text Box 55">
                <a:extLst>
                  <a:ext uri="{FF2B5EF4-FFF2-40B4-BE49-F238E27FC236}">
                    <a16:creationId xmlns:a16="http://schemas.microsoft.com/office/drawing/2014/main" id="{E584CEA2-BE4F-4BC6-8C8F-7867AE6E7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02" name="Text Box 56">
                <a:extLst>
                  <a:ext uri="{FF2B5EF4-FFF2-40B4-BE49-F238E27FC236}">
                    <a16:creationId xmlns:a16="http://schemas.microsoft.com/office/drawing/2014/main" id="{C8748698-DE85-4C5F-99F9-9532D5DB9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203" name="AutoShape 57">
                <a:extLst>
                  <a:ext uri="{FF2B5EF4-FFF2-40B4-BE49-F238E27FC236}">
                    <a16:creationId xmlns:a16="http://schemas.microsoft.com/office/drawing/2014/main" id="{9C6D562F-709B-4E41-A898-DCA1D4CF7A38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Text Box 58">
                <a:extLst>
                  <a:ext uri="{FF2B5EF4-FFF2-40B4-BE49-F238E27FC236}">
                    <a16:creationId xmlns:a16="http://schemas.microsoft.com/office/drawing/2014/main" id="{C8F3D6D5-F6A1-4BF4-B54E-31BF55E93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05" name="Line 59">
                <a:extLst>
                  <a:ext uri="{FF2B5EF4-FFF2-40B4-BE49-F238E27FC236}">
                    <a16:creationId xmlns:a16="http://schemas.microsoft.com/office/drawing/2014/main" id="{80DC06C0-6E21-430A-ADE8-AD1784EB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Text Box 60">
                <a:extLst>
                  <a:ext uri="{FF2B5EF4-FFF2-40B4-BE49-F238E27FC236}">
                    <a16:creationId xmlns:a16="http://schemas.microsoft.com/office/drawing/2014/main" id="{49F67A51-3670-4882-8A50-E43896085A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07" name="Text Box 61">
                <a:extLst>
                  <a:ext uri="{FF2B5EF4-FFF2-40B4-BE49-F238E27FC236}">
                    <a16:creationId xmlns:a16="http://schemas.microsoft.com/office/drawing/2014/main" id="{B179C130-CFBA-43D9-AD41-29423C82C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08" name="Line 62">
                <a:extLst>
                  <a:ext uri="{FF2B5EF4-FFF2-40B4-BE49-F238E27FC236}">
                    <a16:creationId xmlns:a16="http://schemas.microsoft.com/office/drawing/2014/main" id="{543C3DED-CA47-4929-A617-C504C6DA1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63">
                <a:extLst>
                  <a:ext uri="{FF2B5EF4-FFF2-40B4-BE49-F238E27FC236}">
                    <a16:creationId xmlns:a16="http://schemas.microsoft.com/office/drawing/2014/main" id="{BF45D835-6A09-4AC2-B659-3BA0C346C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64">
                <a:extLst>
                  <a:ext uri="{FF2B5EF4-FFF2-40B4-BE49-F238E27FC236}">
                    <a16:creationId xmlns:a16="http://schemas.microsoft.com/office/drawing/2014/main" id="{F2A3CC8A-04F0-4E8F-A6FE-1543D2E49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Text Box 65">
                <a:extLst>
                  <a:ext uri="{FF2B5EF4-FFF2-40B4-BE49-F238E27FC236}">
                    <a16:creationId xmlns:a16="http://schemas.microsoft.com/office/drawing/2014/main" id="{93D7B29E-0FFB-4FB5-8140-CE9F266B4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0066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212" name="Text Box 66">
                <a:extLst>
                  <a:ext uri="{FF2B5EF4-FFF2-40B4-BE49-F238E27FC236}">
                    <a16:creationId xmlns:a16="http://schemas.microsoft.com/office/drawing/2014/main" id="{9C9725A4-4CF0-4172-98CD-060C4B8E2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3" name="Line 67">
                <a:extLst>
                  <a:ext uri="{FF2B5EF4-FFF2-40B4-BE49-F238E27FC236}">
                    <a16:creationId xmlns:a16="http://schemas.microsoft.com/office/drawing/2014/main" id="{BC1DFFE1-F5B9-48BD-81A3-D47A30079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 Box 68">
                <a:extLst>
                  <a:ext uri="{FF2B5EF4-FFF2-40B4-BE49-F238E27FC236}">
                    <a16:creationId xmlns:a16="http://schemas.microsoft.com/office/drawing/2014/main" id="{327FFF98-3963-48CB-B382-8AA6344A5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0066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215" name="AutoShape 69">
                <a:extLst>
                  <a:ext uri="{FF2B5EF4-FFF2-40B4-BE49-F238E27FC236}">
                    <a16:creationId xmlns:a16="http://schemas.microsoft.com/office/drawing/2014/main" id="{04EFFCA7-F2EC-4AB3-AC75-3406731A526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Text Box 70">
                <a:extLst>
                  <a:ext uri="{FF2B5EF4-FFF2-40B4-BE49-F238E27FC236}">
                    <a16:creationId xmlns:a16="http://schemas.microsoft.com/office/drawing/2014/main" id="{3A3CDEF7-5556-4A43-8BC4-736738E9D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17" name="Text Box 71">
                <a:extLst>
                  <a:ext uri="{FF2B5EF4-FFF2-40B4-BE49-F238E27FC236}">
                    <a16:creationId xmlns:a16="http://schemas.microsoft.com/office/drawing/2014/main" id="{CF87786C-591D-4BCF-B439-35C1CE5F6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8" name="Text Box 72">
                <a:extLst>
                  <a:ext uri="{FF2B5EF4-FFF2-40B4-BE49-F238E27FC236}">
                    <a16:creationId xmlns:a16="http://schemas.microsoft.com/office/drawing/2014/main" id="{A441A3F5-D10A-4C7D-AEFF-D52B7944D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9" name="Text Box 73">
                <a:extLst>
                  <a:ext uri="{FF2B5EF4-FFF2-40B4-BE49-F238E27FC236}">
                    <a16:creationId xmlns:a16="http://schemas.microsoft.com/office/drawing/2014/main" id="{2CE48D2A-C6CE-41BE-BAA2-8ED477148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0066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29" name="Text Box 47">
              <a:extLst>
                <a:ext uri="{FF2B5EF4-FFF2-40B4-BE49-F238E27FC236}">
                  <a16:creationId xmlns:a16="http://schemas.microsoft.com/office/drawing/2014/main" id="{283E4564-5F44-4334-AC43-C93A51A7D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0" name="Text Box 47">
              <a:extLst>
                <a:ext uri="{FF2B5EF4-FFF2-40B4-BE49-F238E27FC236}">
                  <a16:creationId xmlns:a16="http://schemas.microsoft.com/office/drawing/2014/main" id="{9FFB642A-B465-4BC7-BA8C-AB229C907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1" name="Text Box 47">
              <a:extLst>
                <a:ext uri="{FF2B5EF4-FFF2-40B4-BE49-F238E27FC236}">
                  <a16:creationId xmlns:a16="http://schemas.microsoft.com/office/drawing/2014/main" id="{8A3B27A5-4D4A-4BD6-98D9-36F616A4B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2" name="Text Box 47">
              <a:extLst>
                <a:ext uri="{FF2B5EF4-FFF2-40B4-BE49-F238E27FC236}">
                  <a16:creationId xmlns:a16="http://schemas.microsoft.com/office/drawing/2014/main" id="{D20F603C-2EC5-46A4-91FD-E9CEB756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3" name="Text Box 47">
              <a:extLst>
                <a:ext uri="{FF2B5EF4-FFF2-40B4-BE49-F238E27FC236}">
                  <a16:creationId xmlns:a16="http://schemas.microsoft.com/office/drawing/2014/main" id="{4B9FF156-DDF6-43F5-B48B-5A29931F6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4" name="Text Box 47">
              <a:extLst>
                <a:ext uri="{FF2B5EF4-FFF2-40B4-BE49-F238E27FC236}">
                  <a16:creationId xmlns:a16="http://schemas.microsoft.com/office/drawing/2014/main" id="{577C407A-F7F8-4DE5-9AA6-291A38870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5" name="Text Box 47">
              <a:extLst>
                <a:ext uri="{FF2B5EF4-FFF2-40B4-BE49-F238E27FC236}">
                  <a16:creationId xmlns:a16="http://schemas.microsoft.com/office/drawing/2014/main" id="{2CE2F160-02FF-4CF8-B30C-695049BAE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6" name="Text Box 47">
              <a:extLst>
                <a:ext uri="{FF2B5EF4-FFF2-40B4-BE49-F238E27FC236}">
                  <a16:creationId xmlns:a16="http://schemas.microsoft.com/office/drawing/2014/main" id="{22335C08-6D00-4F22-ACFC-2677E39E8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223" name="Group 40">
            <a:extLst>
              <a:ext uri="{FF2B5EF4-FFF2-40B4-BE49-F238E27FC236}">
                <a16:creationId xmlns:a16="http://schemas.microsoft.com/office/drawing/2014/main" id="{2179C9A7-3B7F-4CA2-B29F-3E985B6BDC55}"/>
              </a:ext>
            </a:extLst>
          </p:cNvPr>
          <p:cNvGrpSpPr>
            <a:grpSpLocks/>
          </p:cNvGrpSpPr>
          <p:nvPr/>
        </p:nvGrpSpPr>
        <p:grpSpPr bwMode="auto">
          <a:xfrm>
            <a:off x="4059234" y="2921707"/>
            <a:ext cx="1612900" cy="1644650"/>
            <a:chOff x="1824" y="2064"/>
            <a:chExt cx="1016" cy="1036"/>
          </a:xfrm>
        </p:grpSpPr>
        <p:sp>
          <p:nvSpPr>
            <p:cNvPr id="225" name="Arc 41">
              <a:extLst>
                <a:ext uri="{FF2B5EF4-FFF2-40B4-BE49-F238E27FC236}">
                  <a16:creationId xmlns:a16="http://schemas.microsoft.com/office/drawing/2014/main" id="{EC9C7177-AF87-45D4-9FEB-861C5A86E4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92" y="2792"/>
              <a:ext cx="24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Arc 42">
              <a:extLst>
                <a:ext uri="{FF2B5EF4-FFF2-40B4-BE49-F238E27FC236}">
                  <a16:creationId xmlns:a16="http://schemas.microsoft.com/office/drawing/2014/main" id="{E831644A-175F-4BD1-ACA3-E949559C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798"/>
              <a:ext cx="28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Arc 43">
              <a:extLst>
                <a:ext uri="{FF2B5EF4-FFF2-40B4-BE49-F238E27FC236}">
                  <a16:creationId xmlns:a16="http://schemas.microsoft.com/office/drawing/2014/main" id="{1134E5F6-B7AB-4FD0-8306-55F4526647D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544" y="2064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Arc 44">
              <a:extLst>
                <a:ext uri="{FF2B5EF4-FFF2-40B4-BE49-F238E27FC236}">
                  <a16:creationId xmlns:a16="http://schemas.microsoft.com/office/drawing/2014/main" id="{4B7BC942-D084-4735-8903-1870BD54F4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064"/>
              <a:ext cx="296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9" name="AutoShape 45">
            <a:extLst>
              <a:ext uri="{FF2B5EF4-FFF2-40B4-BE49-F238E27FC236}">
                <a16:creationId xmlns:a16="http://schemas.microsoft.com/office/drawing/2014/main" id="{F84BBF26-51B1-4631-B6C5-5B8A9B3F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3" y="3759904"/>
            <a:ext cx="712447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" name="AutoShape 45">
            <a:extLst>
              <a:ext uri="{FF2B5EF4-FFF2-40B4-BE49-F238E27FC236}">
                <a16:creationId xmlns:a16="http://schemas.microsoft.com/office/drawing/2014/main" id="{F78FE019-9498-4FE3-9560-1AC6209A92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05278" y="2912687"/>
            <a:ext cx="300037" cy="16958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456A76-04A8-4C44-83B4-423E987CC785}"/>
              </a:ext>
            </a:extLst>
          </p:cNvPr>
          <p:cNvGrpSpPr/>
          <p:nvPr/>
        </p:nvGrpSpPr>
        <p:grpSpPr>
          <a:xfrm>
            <a:off x="2189978" y="4671926"/>
            <a:ext cx="2275032" cy="717635"/>
            <a:chOff x="2189978" y="4671926"/>
            <a:chExt cx="2275032" cy="7176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DFD2117-5323-4299-A539-53E93172571B}"/>
                </a:ext>
              </a:extLst>
            </p:cNvPr>
            <p:cNvCxnSpPr/>
            <p:nvPr/>
          </p:nvCxnSpPr>
          <p:spPr>
            <a:xfrm flipV="1">
              <a:off x="3465512" y="4671926"/>
              <a:ext cx="600075" cy="3395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F61AB-8B07-43E7-83A6-7FE998C966CE}"/>
                </a:ext>
              </a:extLst>
            </p:cNvPr>
            <p:cNvSpPr txBox="1"/>
            <p:nvPr/>
          </p:nvSpPr>
          <p:spPr>
            <a:xfrm>
              <a:off x="2189978" y="5020229"/>
              <a:ext cx="227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we need this A’</a:t>
              </a:r>
              <a:r>
                <a:rPr lang="en-US" dirty="0">
                  <a:sym typeface="Symbol" panose="05050102010706020507" pitchFamily="18" charset="2"/>
                </a:rPr>
                <a:t></a:t>
              </a:r>
              <a:r>
                <a:rPr lang="en-US" dirty="0"/>
                <a:t>B’?</a:t>
              </a:r>
              <a:endParaRPr lang="en-SG" dirty="0"/>
            </a:p>
          </p:txBody>
        </p:sp>
      </p:grpSp>
      <p:sp>
        <p:nvSpPr>
          <p:cNvPr id="231" name="Text Box 47">
            <a:extLst>
              <a:ext uri="{FF2B5EF4-FFF2-40B4-BE49-F238E27FC236}">
                <a16:creationId xmlns:a16="http://schemas.microsoft.com/office/drawing/2014/main" id="{E119FCE5-AFC6-4CF2-9E02-2BBE0BA77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604" y="2780536"/>
            <a:ext cx="1565683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/>
              <a:t>Solution</a:t>
            </a:r>
          </a:p>
        </p:txBody>
      </p:sp>
      <p:sp>
        <p:nvSpPr>
          <p:cNvPr id="232" name="Text Box 47">
            <a:extLst>
              <a:ext uri="{FF2B5EF4-FFF2-40B4-BE49-F238E27FC236}">
                <a16:creationId xmlns:a16="http://schemas.microsoft.com/office/drawing/2014/main" id="{F86CC44A-2888-4ACE-B84E-17745284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831" y="3341775"/>
            <a:ext cx="3435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C00000"/>
                </a:solidFill>
              </a:rPr>
              <a:t>F(A,B,C,D) = B'</a:t>
            </a:r>
            <a:r>
              <a:rPr lang="en-GB" sz="2400" dirty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C00000"/>
                </a:solidFill>
              </a:rPr>
              <a:t>D' + B</a:t>
            </a:r>
            <a:r>
              <a:rPr lang="en-GB" sz="2400" dirty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C00000"/>
                </a:solidFill>
              </a:rPr>
              <a:t>C</a:t>
            </a:r>
            <a:r>
              <a:rPr lang="en-GB" sz="2400" dirty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C00000"/>
                </a:solidFill>
              </a:rPr>
              <a:t>D </a:t>
            </a:r>
            <a:endParaRPr lang="en-GB" sz="24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33" name="Rectangle 3">
            <a:extLst>
              <a:ext uri="{FF2B5EF4-FFF2-40B4-BE49-F238E27FC236}">
                <a16:creationId xmlns:a16="http://schemas.microsoft.com/office/drawing/2014/main" id="{94072EB8-A864-40F1-AE90-8D924F8F1F4D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1740166"/>
            <a:ext cx="5665381" cy="542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simplified SOP expression for F.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1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44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742488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0" grpId="0" animBg="1"/>
      <p:bldP spid="230" grpId="1" animBg="1"/>
      <p:bldP spid="231" grpId="0" animBg="1"/>
      <p:bldP spid="2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6C955A0-B02B-4975-AF9E-7F7A86079515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892434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Finding simplified POS expression with Don’t Care Values</a:t>
            </a:r>
          </a:p>
        </p:txBody>
      </p:sp>
      <p:sp>
        <p:nvSpPr>
          <p:cNvPr id="126" name="Rectangle 3">
            <a:extLst>
              <a:ext uri="{FF2B5EF4-FFF2-40B4-BE49-F238E27FC236}">
                <a16:creationId xmlns:a16="http://schemas.microsoft.com/office/drawing/2014/main" id="{73688DFD-0FB5-4A9E-A6CA-66C6633BEF2C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769058"/>
            <a:ext cx="64135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 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525BBB7D-06A8-4673-B3FE-3A4C9BB4BE12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1740166"/>
            <a:ext cx="5665381" cy="542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simplified POS expression for F.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21DF4C1B-7D97-4C34-A885-79683DBC623A}"/>
              </a:ext>
            </a:extLst>
          </p:cNvPr>
          <p:cNvSpPr txBox="1">
            <a:spLocks noChangeArrowheads="1"/>
          </p:cNvSpPr>
          <p:nvPr/>
        </p:nvSpPr>
        <p:spPr>
          <a:xfrm>
            <a:off x="2376673" y="2214972"/>
            <a:ext cx="6618472" cy="542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800000"/>
                </a:solidFill>
              </a:rPr>
              <a:t>F'(A,B,C,D) =</a:t>
            </a:r>
            <a:r>
              <a:rPr lang="en-US" dirty="0"/>
              <a:t>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m</a:t>
            </a:r>
            <a:r>
              <a:rPr lang="en-US" dirty="0">
                <a:solidFill>
                  <a:srgbClr val="800000"/>
                </a:solidFill>
              </a:rPr>
              <a:t>(4,5,6,9,11,12,13,14) +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d(0,1,3,7)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0E72C35-BD91-42B4-B6B7-C20D2C847E38}"/>
              </a:ext>
            </a:extLst>
          </p:cNvPr>
          <p:cNvGrpSpPr/>
          <p:nvPr/>
        </p:nvGrpSpPr>
        <p:grpSpPr>
          <a:xfrm>
            <a:off x="2161957" y="3204864"/>
            <a:ext cx="2722563" cy="2559051"/>
            <a:chOff x="1371600" y="3505200"/>
            <a:chExt cx="2722563" cy="2559051"/>
          </a:xfrm>
        </p:grpSpPr>
        <p:sp>
          <p:nvSpPr>
            <p:cNvPr id="64" name="AutoShape 43">
              <a:extLst>
                <a:ext uri="{FF2B5EF4-FFF2-40B4-BE49-F238E27FC236}">
                  <a16:creationId xmlns:a16="http://schemas.microsoft.com/office/drawing/2014/main" id="{817192A0-EA6F-405A-B5A7-DC8409F405F2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729706" y="5143749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AutoShape 44">
              <a:extLst>
                <a:ext uri="{FF2B5EF4-FFF2-40B4-BE49-F238E27FC236}">
                  <a16:creationId xmlns:a16="http://schemas.microsoft.com/office/drawing/2014/main" id="{B6030C14-CE63-4CD8-8D7F-60350B62C317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2705100" y="396875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AutoShape 41">
              <a:extLst>
                <a:ext uri="{FF2B5EF4-FFF2-40B4-BE49-F238E27FC236}">
                  <a16:creationId xmlns:a16="http://schemas.microsoft.com/office/drawing/2014/main" id="{FD4279E1-B578-4D6B-9851-78D5CFD589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28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42">
              <a:extLst>
                <a:ext uri="{FF2B5EF4-FFF2-40B4-BE49-F238E27FC236}">
                  <a16:creationId xmlns:a16="http://schemas.microsoft.com/office/drawing/2014/main" id="{39091D6E-EC39-488A-A6F3-D80FB85A3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6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76">
              <a:extLst>
                <a:ext uri="{FF2B5EF4-FFF2-40B4-BE49-F238E27FC236}">
                  <a16:creationId xmlns:a16="http://schemas.microsoft.com/office/drawing/2014/main" id="{9C67457F-5B33-49B4-A7C2-34EDD6F69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4572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98" name="Text Box 77">
              <a:extLst>
                <a:ext uri="{FF2B5EF4-FFF2-40B4-BE49-F238E27FC236}">
                  <a16:creationId xmlns:a16="http://schemas.microsoft.com/office/drawing/2014/main" id="{19274BEE-CF21-4581-BB81-47659A84F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0" name="Text Box 49">
              <a:extLst>
                <a:ext uri="{FF2B5EF4-FFF2-40B4-BE49-F238E27FC236}">
                  <a16:creationId xmlns:a16="http://schemas.microsoft.com/office/drawing/2014/main" id="{4E9F0493-824C-46D5-9767-5A6337BD4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953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7" name="Text Box 66">
              <a:extLst>
                <a:ext uri="{FF2B5EF4-FFF2-40B4-BE49-F238E27FC236}">
                  <a16:creationId xmlns:a16="http://schemas.microsoft.com/office/drawing/2014/main" id="{1864CE99-8745-4A6D-98BA-186C91F5D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67">
              <a:extLst>
                <a:ext uri="{FF2B5EF4-FFF2-40B4-BE49-F238E27FC236}">
                  <a16:creationId xmlns:a16="http://schemas.microsoft.com/office/drawing/2014/main" id="{E2851F92-4478-4EFD-ADC8-659B06993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0" name="Text Box 79">
              <a:extLst>
                <a:ext uri="{FF2B5EF4-FFF2-40B4-BE49-F238E27FC236}">
                  <a16:creationId xmlns:a16="http://schemas.microsoft.com/office/drawing/2014/main" id="{C91A00DE-281A-4654-9DB9-B4B5995A4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" name="Text Box 71">
              <a:extLst>
                <a:ext uri="{FF2B5EF4-FFF2-40B4-BE49-F238E27FC236}">
                  <a16:creationId xmlns:a16="http://schemas.microsoft.com/office/drawing/2014/main" id="{D226F78F-3155-4F26-97B6-B544C9683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3" name="Text Box 72">
              <a:extLst>
                <a:ext uri="{FF2B5EF4-FFF2-40B4-BE49-F238E27FC236}">
                  <a16:creationId xmlns:a16="http://schemas.microsoft.com/office/drawing/2014/main" id="{48481C35-E97D-4AAA-9447-2198B905E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66" name="Rectangle 45">
              <a:extLst>
                <a:ext uri="{FF2B5EF4-FFF2-40B4-BE49-F238E27FC236}">
                  <a16:creationId xmlns:a16="http://schemas.microsoft.com/office/drawing/2014/main" id="{65E8B0F1-3D4C-4AB1-B73D-02754D7B8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4122738"/>
              <a:ext cx="1628775" cy="15795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46">
              <a:extLst>
                <a:ext uri="{FF2B5EF4-FFF2-40B4-BE49-F238E27FC236}">
                  <a16:creationId xmlns:a16="http://schemas.microsoft.com/office/drawing/2014/main" id="{A47B817F-479C-48AE-8FE0-D9687C04A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4518025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47">
              <a:extLst>
                <a:ext uri="{FF2B5EF4-FFF2-40B4-BE49-F238E27FC236}">
                  <a16:creationId xmlns:a16="http://schemas.microsoft.com/office/drawing/2014/main" id="{BA2DC52C-7A83-4143-A081-6DD245226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7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48">
              <a:extLst>
                <a:ext uri="{FF2B5EF4-FFF2-40B4-BE49-F238E27FC236}">
                  <a16:creationId xmlns:a16="http://schemas.microsoft.com/office/drawing/2014/main" id="{2B144034-3AAD-4860-9F82-F4D052411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50">
              <a:extLst>
                <a:ext uri="{FF2B5EF4-FFF2-40B4-BE49-F238E27FC236}">
                  <a16:creationId xmlns:a16="http://schemas.microsoft.com/office/drawing/2014/main" id="{83E10BF3-5802-47DD-92F5-2941E50B0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675" y="5191125"/>
              <a:ext cx="29845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72" name="AutoShape 51">
              <a:extLst>
                <a:ext uri="{FF2B5EF4-FFF2-40B4-BE49-F238E27FC236}">
                  <a16:creationId xmlns:a16="http://schemas.microsoft.com/office/drawing/2014/main" id="{14ADA61B-75B3-4D84-87F0-F08809D9C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263" y="4949825"/>
              <a:ext cx="98425" cy="746125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AutoShape 52">
              <a:extLst>
                <a:ext uri="{FF2B5EF4-FFF2-40B4-BE49-F238E27FC236}">
                  <a16:creationId xmlns:a16="http://schemas.microsoft.com/office/drawing/2014/main" id="{781FF03C-EE28-4A8E-9F92-2B94BBB5BA0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230563" y="3416300"/>
              <a:ext cx="122238" cy="796925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53">
              <a:extLst>
                <a:ext uri="{FF2B5EF4-FFF2-40B4-BE49-F238E27FC236}">
                  <a16:creationId xmlns:a16="http://schemas.microsoft.com/office/drawing/2014/main" id="{A1130AB9-C108-4110-9968-BA52DCEE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075" y="3505200"/>
              <a:ext cx="3000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75" name="Line 54">
              <a:extLst>
                <a:ext uri="{FF2B5EF4-FFF2-40B4-BE49-F238E27FC236}">
                  <a16:creationId xmlns:a16="http://schemas.microsoft.com/office/drawing/2014/main" id="{B13EA4A7-7D4C-4FC0-B456-FF9310D23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138" y="416718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5">
              <a:extLst>
                <a:ext uri="{FF2B5EF4-FFF2-40B4-BE49-F238E27FC236}">
                  <a16:creationId xmlns:a16="http://schemas.microsoft.com/office/drawing/2014/main" id="{0FFE5BBD-30C4-4D54-B0DE-4FB568D31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5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56">
              <a:extLst>
                <a:ext uri="{FF2B5EF4-FFF2-40B4-BE49-F238E27FC236}">
                  <a16:creationId xmlns:a16="http://schemas.microsoft.com/office/drawing/2014/main" id="{3E4AAA60-E550-4F46-ACFB-CE88B5F1D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725" y="4202113"/>
              <a:ext cx="354013" cy="163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8" name="Text Box 57">
              <a:extLst>
                <a:ext uri="{FF2B5EF4-FFF2-40B4-BE49-F238E27FC236}">
                  <a16:creationId xmlns:a16="http://schemas.microsoft.com/office/drawing/2014/main" id="{BE1F7CFE-DAC5-4536-87B7-1EAB9A02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013" y="3871913"/>
              <a:ext cx="1516063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9" name="AutoShape 58">
              <a:extLst>
                <a:ext uri="{FF2B5EF4-FFF2-40B4-BE49-F238E27FC236}">
                  <a16:creationId xmlns:a16="http://schemas.microsoft.com/office/drawing/2014/main" id="{2D1FE26B-3BE0-4ECA-AB6D-8E51F6082D7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06700" y="5407025"/>
              <a:ext cx="122238" cy="79375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59">
              <a:extLst>
                <a:ext uri="{FF2B5EF4-FFF2-40B4-BE49-F238E27FC236}">
                  <a16:creationId xmlns:a16="http://schemas.microsoft.com/office/drawing/2014/main" id="{85B0E3B6-D732-419D-8713-54A91ACBB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738" y="5827713"/>
              <a:ext cx="298450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81" name="Line 60">
              <a:extLst>
                <a:ext uri="{FF2B5EF4-FFF2-40B4-BE49-F238E27FC236}">
                  <a16:creationId xmlns:a16="http://schemas.microsoft.com/office/drawing/2014/main" id="{6553B0A3-FA9F-41FE-ACB4-58550C073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81175" y="3798888"/>
              <a:ext cx="271463" cy="315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61">
              <a:extLst>
                <a:ext uri="{FF2B5EF4-FFF2-40B4-BE49-F238E27FC236}">
                  <a16:creationId xmlns:a16="http://schemas.microsoft.com/office/drawing/2014/main" id="{1184B9E6-6424-41EF-9972-138DCF7C4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878263"/>
              <a:ext cx="5683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83" name="Text Box 62">
              <a:extLst>
                <a:ext uri="{FF2B5EF4-FFF2-40B4-BE49-F238E27FC236}">
                  <a16:creationId xmlns:a16="http://schemas.microsoft.com/office/drawing/2014/main" id="{F75EB389-5D75-4AC9-A695-46A0422C5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863" y="3687763"/>
              <a:ext cx="46513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84" name="Line 63">
              <a:extLst>
                <a:ext uri="{FF2B5EF4-FFF2-40B4-BE49-F238E27FC236}">
                  <a16:creationId xmlns:a16="http://schemas.microsoft.com/office/drawing/2014/main" id="{1B3E2D40-0A41-4B4D-9533-E9D86BFC4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49133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4">
              <a:extLst>
                <a:ext uri="{FF2B5EF4-FFF2-40B4-BE49-F238E27FC236}">
                  <a16:creationId xmlns:a16="http://schemas.microsoft.com/office/drawing/2014/main" id="{B4BB3207-76BE-43EC-BFAA-12BE05776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5">
              <a:extLst>
                <a:ext uri="{FF2B5EF4-FFF2-40B4-BE49-F238E27FC236}">
                  <a16:creationId xmlns:a16="http://schemas.microsoft.com/office/drawing/2014/main" id="{779F7DAD-848D-4C4C-A902-D2A673A16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68">
              <a:extLst>
                <a:ext uri="{FF2B5EF4-FFF2-40B4-BE49-F238E27FC236}">
                  <a16:creationId xmlns:a16="http://schemas.microsoft.com/office/drawing/2014/main" id="{A8A707B3-D4F3-448C-8E76-17A8CD3A9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5702300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69">
              <a:extLst>
                <a:ext uri="{FF2B5EF4-FFF2-40B4-BE49-F238E27FC236}">
                  <a16:creationId xmlns:a16="http://schemas.microsoft.com/office/drawing/2014/main" id="{AC16982F-0316-4493-A1C5-DA7649FF02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6500" y="4540250"/>
              <a:ext cx="98425" cy="744538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70">
              <a:extLst>
                <a:ext uri="{FF2B5EF4-FFF2-40B4-BE49-F238E27FC236}">
                  <a16:creationId xmlns:a16="http://schemas.microsoft.com/office/drawing/2014/main" id="{F9AE0CE5-A4E5-46E9-869B-BF984A531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125" y="4784725"/>
              <a:ext cx="30003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94" name="Text Box 73">
              <a:extLst>
                <a:ext uri="{FF2B5EF4-FFF2-40B4-BE49-F238E27FC236}">
                  <a16:creationId xmlns:a16="http://schemas.microsoft.com/office/drawing/2014/main" id="{861145C4-EF40-4B52-841F-D93C82D52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74">
              <a:extLst>
                <a:ext uri="{FF2B5EF4-FFF2-40B4-BE49-F238E27FC236}">
                  <a16:creationId xmlns:a16="http://schemas.microsoft.com/office/drawing/2014/main" id="{99771333-2A84-4B0B-9B9B-2C250A354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4191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96" name="Text Box 75">
              <a:extLst>
                <a:ext uri="{FF2B5EF4-FFF2-40B4-BE49-F238E27FC236}">
                  <a16:creationId xmlns:a16="http://schemas.microsoft.com/office/drawing/2014/main" id="{2E4A56F4-8EAA-4B8B-84FC-76A9B2811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99" name="AutoShape 78">
              <a:extLst>
                <a:ext uri="{FF2B5EF4-FFF2-40B4-BE49-F238E27FC236}">
                  <a16:creationId xmlns:a16="http://schemas.microsoft.com/office/drawing/2014/main" id="{42429682-10BD-4F21-905E-C7493A4FE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191000"/>
              <a:ext cx="685800" cy="6858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Text Box 72">
              <a:extLst>
                <a:ext uri="{FF2B5EF4-FFF2-40B4-BE49-F238E27FC236}">
                  <a16:creationId xmlns:a16="http://schemas.microsoft.com/office/drawing/2014/main" id="{7218C082-B221-4895-8247-D21F761F2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999" y="415210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2" name="Text Box 72">
              <a:extLst>
                <a:ext uri="{FF2B5EF4-FFF2-40B4-BE49-F238E27FC236}">
                  <a16:creationId xmlns:a16="http://schemas.microsoft.com/office/drawing/2014/main" id="{5F2FDD7A-6290-449D-BA3A-25833A9BC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046" y="49387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3" name="Text Box 72">
              <a:extLst>
                <a:ext uri="{FF2B5EF4-FFF2-40B4-BE49-F238E27FC236}">
                  <a16:creationId xmlns:a16="http://schemas.microsoft.com/office/drawing/2014/main" id="{1508CBE8-3472-4EF1-A6CE-94E2674F7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307" y="532967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4" name="Text Box 72">
              <a:extLst>
                <a:ext uri="{FF2B5EF4-FFF2-40B4-BE49-F238E27FC236}">
                  <a16:creationId xmlns:a16="http://schemas.microsoft.com/office/drawing/2014/main" id="{773322E5-2E8C-4A05-A0FC-316ED38A9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825" y="532115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A2614D8-1A67-4FE1-844C-BA24151F5025}"/>
              </a:ext>
            </a:extLst>
          </p:cNvPr>
          <p:cNvSpPr txBox="1"/>
          <p:nvPr/>
        </p:nvSpPr>
        <p:spPr>
          <a:xfrm>
            <a:off x="1679630" y="2933955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6" name="Text Box 80">
            <a:extLst>
              <a:ext uri="{FF2B5EF4-FFF2-40B4-BE49-F238E27FC236}">
                <a16:creationId xmlns:a16="http://schemas.microsoft.com/office/drawing/2014/main" id="{CCC2F9F8-2A4A-4350-9233-68E71A2F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997" y="3416355"/>
            <a:ext cx="3223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dirty="0"/>
              <a:t>F ' = B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C' + B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D' + B'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D</a:t>
            </a:r>
          </a:p>
        </p:txBody>
      </p:sp>
      <p:sp>
        <p:nvSpPr>
          <p:cNvPr id="107" name="Text Box 80">
            <a:extLst>
              <a:ext uri="{FF2B5EF4-FFF2-40B4-BE49-F238E27FC236}">
                <a16:creationId xmlns:a16="http://schemas.microsoft.com/office/drawing/2014/main" id="{6F73169B-37D5-4999-A9D8-BCEA2BA9D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949" y="4122493"/>
            <a:ext cx="3370196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</a:pPr>
            <a:r>
              <a:rPr lang="en-GB" sz="2400" dirty="0"/>
              <a:t>F = (B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C' + B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D' + B'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D)'</a:t>
            </a:r>
          </a:p>
          <a:p>
            <a:pPr eaLnBrk="0" hangingPunct="0">
              <a:spcAft>
                <a:spcPts val="600"/>
              </a:spcAft>
            </a:pPr>
            <a:r>
              <a:rPr lang="en-GB" sz="2400" dirty="0"/>
              <a:t>     = </a:t>
            </a:r>
            <a:r>
              <a:rPr lang="en-GB" sz="2400" dirty="0">
                <a:solidFill>
                  <a:srgbClr val="C00000"/>
                </a:solidFill>
              </a:rPr>
              <a:t>(B'+C)</a:t>
            </a:r>
            <a:r>
              <a:rPr lang="en-GB" sz="2400" dirty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C00000"/>
                </a:solidFill>
              </a:rPr>
              <a:t>(B'+D)</a:t>
            </a:r>
            <a:r>
              <a:rPr lang="en-GB" sz="2400" dirty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C00000"/>
                </a:solidFill>
              </a:rPr>
              <a:t>(B+D')</a:t>
            </a:r>
          </a:p>
        </p:txBody>
      </p:sp>
      <p:sp>
        <p:nvSpPr>
          <p:cNvPr id="57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45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936229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05" grpId="0"/>
      <p:bldP spid="106" grpId="0"/>
      <p:bldP spid="10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Recitation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46</a:t>
            </a:fld>
            <a:r>
              <a:rPr lang="en-US" smtClean="0"/>
              <a:t> of 54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C955A0-B02B-4975-AF9E-7F7A86079515}"/>
              </a:ext>
            </a:extLst>
          </p:cNvPr>
          <p:cNvSpPr txBox="1">
            <a:spLocks noChangeArrowheads="1"/>
          </p:cNvSpPr>
          <p:nvPr/>
        </p:nvSpPr>
        <p:spPr>
          <a:xfrm>
            <a:off x="435934" y="136525"/>
            <a:ext cx="9892434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Quine </a:t>
            </a:r>
            <a:r>
              <a:rPr lang="en-US" sz="3200" dirty="0" err="1" smtClean="0">
                <a:solidFill>
                  <a:srgbClr val="0000FF"/>
                </a:solidFill>
              </a:rPr>
              <a:t>McCluskey</a:t>
            </a:r>
            <a:r>
              <a:rPr lang="en-US" sz="3200" dirty="0" smtClean="0">
                <a:solidFill>
                  <a:srgbClr val="0000FF"/>
                </a:solidFill>
              </a:rPr>
              <a:t> Method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B81C3-32A6-43C8-93B7-C2CE6890C9AE}"/>
              </a:ext>
            </a:extLst>
          </p:cNvPr>
          <p:cNvSpPr txBox="1"/>
          <p:nvPr/>
        </p:nvSpPr>
        <p:spPr>
          <a:xfrm>
            <a:off x="616493" y="826916"/>
            <a:ext cx="10276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K-maps are visualization form of </a:t>
            </a:r>
            <a:r>
              <a:rPr lang="en-US" sz="2400" dirty="0" smtClean="0">
                <a:solidFill>
                  <a:srgbClr val="0000FF"/>
                </a:solidFill>
              </a:rPr>
              <a:t>Quine </a:t>
            </a:r>
            <a:r>
              <a:rPr lang="en-US" sz="2400" dirty="0" err="1" smtClean="0">
                <a:solidFill>
                  <a:srgbClr val="0000FF"/>
                </a:solidFill>
              </a:rPr>
              <a:t>McCluskey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tabulation method.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Quine </a:t>
            </a:r>
            <a:r>
              <a:rPr lang="en-US" sz="2400" dirty="0" err="1" smtClean="0"/>
              <a:t>McCluskey</a:t>
            </a:r>
            <a:r>
              <a:rPr lang="en-US" sz="2400" dirty="0" smtClean="0"/>
              <a:t> method is procedural; it works for any number of variables, and it can be programmed.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60" y="2211911"/>
            <a:ext cx="6035024" cy="3782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B81C3-32A6-43C8-93B7-C2CE6890C9AE}"/>
              </a:ext>
            </a:extLst>
          </p:cNvPr>
          <p:cNvSpPr txBox="1"/>
          <p:nvPr/>
        </p:nvSpPr>
        <p:spPr>
          <a:xfrm>
            <a:off x="564258" y="2435903"/>
            <a:ext cx="51106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However, Quine </a:t>
            </a:r>
            <a:r>
              <a:rPr lang="en-US" sz="2400" dirty="0" err="1" smtClean="0"/>
              <a:t>McCluskey</a:t>
            </a:r>
            <a:r>
              <a:rPr lang="en-US" sz="2400" dirty="0" smtClean="0"/>
              <a:t> method is </a:t>
            </a:r>
            <a:r>
              <a:rPr lang="en-US" sz="2400" u="sng" dirty="0" smtClean="0"/>
              <a:t>very tedious</a:t>
            </a:r>
            <a:r>
              <a:rPr lang="en-US" sz="2400" dirty="0" smtClean="0"/>
              <a:t>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Lecture #16: Quine </a:t>
            </a:r>
            <a:r>
              <a:rPr lang="en-US" sz="2400" dirty="0" err="1" smtClean="0">
                <a:solidFill>
                  <a:srgbClr val="0000FF"/>
                </a:solidFill>
              </a:rPr>
              <a:t>McCluskey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is for optional reading. Non-examinable. But may help you understand the principle behind K-maps better.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6146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16: Boolean Algebra Quiz</a:t>
            </a:r>
          </a:p>
        </p:txBody>
      </p:sp>
    </p:spTree>
    <p:extLst>
      <p:ext uri="{BB962C8B-B14F-4D97-AF65-F5344CB8AC3E}">
        <p14:creationId xmlns:p14="http://schemas.microsoft.com/office/powerpoint/2010/main" val="2716823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 txBox="1">
            <a:spLocks/>
          </p:cNvSpPr>
          <p:nvPr/>
        </p:nvSpPr>
        <p:spPr>
          <a:xfrm>
            <a:off x="1981202" y="533400"/>
            <a:ext cx="7228703" cy="640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16: Boolean Algebra Quiz Q1, Q2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06162" y="1349396"/>
            <a:ext cx="7617940" cy="1432806"/>
            <a:chOff x="401594" y="1349396"/>
            <a:chExt cx="7617940" cy="14328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223"/>
            <a:stretch/>
          </p:blipFill>
          <p:spPr>
            <a:xfrm>
              <a:off x="722869" y="1349396"/>
              <a:ext cx="7296665" cy="143280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01594" y="1403067"/>
              <a:ext cx="64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Q1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8200" y="3950251"/>
            <a:ext cx="7640328" cy="1401641"/>
            <a:chOff x="333632" y="3620310"/>
            <a:chExt cx="7640328" cy="14016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02"/>
            <a:stretch/>
          </p:blipFill>
          <p:spPr>
            <a:xfrm>
              <a:off x="677295" y="3657598"/>
              <a:ext cx="7296665" cy="136435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33632" y="3620310"/>
              <a:ext cx="64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Q2</a:t>
              </a:r>
              <a:r>
                <a:rPr lang="en-US" dirty="0"/>
                <a:t>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51279" y="1881133"/>
            <a:ext cx="142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 x'.(</a:t>
            </a:r>
            <a:r>
              <a:rPr lang="en-US" dirty="0" err="1">
                <a:solidFill>
                  <a:srgbClr val="0000FF"/>
                </a:solidFill>
              </a:rPr>
              <a:t>y+y</a:t>
            </a:r>
            <a:r>
              <a:rPr lang="en-US" dirty="0">
                <a:solidFill>
                  <a:srgbClr val="0000FF"/>
                </a:solidFill>
              </a:rPr>
              <a:t>'.z)'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44288" y="2741013"/>
            <a:ext cx="3903423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Absorption Theorem 1: A +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dirty="0"/>
              <a:t> = 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7523" y="3182840"/>
            <a:ext cx="3903423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Absorption Theorem 2: A + </a:t>
            </a:r>
            <a:r>
              <a:rPr lang="en-US" dirty="0" err="1"/>
              <a:t>A'</a:t>
            </a:r>
            <a:r>
              <a:rPr lang="en-US" dirty="0" err="1">
                <a:sym typeface="Symbol" pitchFamily="18" charset="2"/>
              </a:rPr>
              <a:t>B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= A + B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739" y="1881133"/>
            <a:ext cx="116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 x'.(</a:t>
            </a:r>
            <a:r>
              <a:rPr lang="en-US" dirty="0" err="1">
                <a:solidFill>
                  <a:srgbClr val="0000FF"/>
                </a:solidFill>
              </a:rPr>
              <a:t>y+z</a:t>
            </a:r>
            <a:r>
              <a:rPr lang="en-US" dirty="0">
                <a:solidFill>
                  <a:srgbClr val="0000FF"/>
                </a:solidFill>
              </a:rPr>
              <a:t>)'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79801" y="2868838"/>
            <a:ext cx="66020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8600" y="4426426"/>
            <a:ext cx="116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 x.(</a:t>
            </a:r>
            <a:r>
              <a:rPr lang="en-US" dirty="0" err="1">
                <a:solidFill>
                  <a:srgbClr val="0000FF"/>
                </a:solidFill>
              </a:rPr>
              <a:t>y+z</a:t>
            </a:r>
            <a:r>
              <a:rPr lang="en-US" dirty="0">
                <a:solidFill>
                  <a:srgbClr val="0000FF"/>
                </a:solidFill>
              </a:rPr>
              <a:t>)'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65006" y="4426426"/>
            <a:ext cx="116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 x.(</a:t>
            </a:r>
            <a:r>
              <a:rPr lang="en-US" dirty="0" err="1">
                <a:solidFill>
                  <a:srgbClr val="0000FF"/>
                </a:solidFill>
              </a:rPr>
              <a:t>y'.z</a:t>
            </a:r>
            <a:r>
              <a:rPr lang="en-US" dirty="0">
                <a:solidFill>
                  <a:srgbClr val="0000FF"/>
                </a:solidFill>
              </a:rPr>
              <a:t>')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03390" y="4833046"/>
            <a:ext cx="3861335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 Morgan’s Theorem: (A + B)' = </a:t>
            </a:r>
            <a:r>
              <a:rPr lang="en-US" dirty="0" err="1"/>
              <a:t>A'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dirty="0"/>
              <a:t>'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60443" y="5175454"/>
            <a:ext cx="90358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YES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906162" y="3714578"/>
            <a:ext cx="9595852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27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48</a:t>
            </a:fld>
            <a:r>
              <a:rPr lang="en-US" sz="1400" dirty="0"/>
              <a:t> of 53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F8B49-608D-4FE9-9DA3-5BAE02AFD8BC}"/>
              </a:ext>
            </a:extLst>
          </p:cNvPr>
          <p:cNvSpPr txBox="1"/>
          <p:nvPr/>
        </p:nvSpPr>
        <p:spPr>
          <a:xfrm>
            <a:off x="8610600" y="1506103"/>
            <a:ext cx="318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Let x=0, y=0, z=0</a:t>
            </a:r>
            <a:r>
              <a:rPr lang="en-SG" sz="2400" dirty="0">
                <a:solidFill>
                  <a:schemeClr val="accent2">
                    <a:lumMod val="75000"/>
                  </a:schemeClr>
                </a:solidFill>
              </a:rPr>
              <a:t>, then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x'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y+z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)’ = 1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(0+0)’ = 1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x’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y+z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 = 1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(0+0)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BACFB0-294B-49A6-89C2-F3F72346548E}"/>
              </a:ext>
            </a:extLst>
          </p:cNvPr>
          <p:cNvSpPr txBox="1"/>
          <p:nvPr/>
        </p:nvSpPr>
        <p:spPr>
          <a:xfrm>
            <a:off x="6282345" y="4397376"/>
            <a:ext cx="3903423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Absorption Theorem 1: A +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dirty="0"/>
              <a:t> = A </a:t>
            </a:r>
          </a:p>
        </p:txBody>
      </p:sp>
    </p:spTree>
    <p:extLst>
      <p:ext uri="{BB962C8B-B14F-4D97-AF65-F5344CB8AC3E}">
        <p14:creationId xmlns:p14="http://schemas.microsoft.com/office/powerpoint/2010/main" val="3932969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 animBg="1"/>
      <p:bldP spid="4" grpId="0" build="p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 txBox="1">
            <a:spLocks/>
          </p:cNvSpPr>
          <p:nvPr/>
        </p:nvSpPr>
        <p:spPr>
          <a:xfrm>
            <a:off x="1981202" y="533400"/>
            <a:ext cx="7228703" cy="640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16: Boolean Algebra Quiz Q3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20" y="1271339"/>
            <a:ext cx="7555940" cy="491136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88472" y="1451428"/>
            <a:ext cx="305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Canonical sum of products </a:t>
            </a:r>
          </a:p>
          <a:p>
            <a:r>
              <a:rPr lang="en-US" dirty="0">
                <a:solidFill>
                  <a:srgbClr val="0000FF"/>
                </a:solidFill>
              </a:rPr>
              <a:t>= sum of </a:t>
            </a:r>
            <a:r>
              <a:rPr lang="en-US" dirty="0" err="1">
                <a:solidFill>
                  <a:srgbClr val="C00000"/>
                </a:solidFill>
              </a:rPr>
              <a:t>minterms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11019" y="2639509"/>
            <a:ext cx="272434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a'+a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.</a:t>
            </a:r>
            <a:r>
              <a:rPr lang="en-US" dirty="0" err="1"/>
              <a:t>b.c</a:t>
            </a:r>
            <a:r>
              <a:rPr lang="en-US" dirty="0"/>
              <a:t> + </a:t>
            </a:r>
            <a:r>
              <a:rPr lang="en-US" dirty="0" err="1"/>
              <a:t>a.b</a:t>
            </a:r>
            <a:r>
              <a:rPr lang="en-US" dirty="0"/>
              <a:t>'.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c'+c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2754" y="1748751"/>
            <a:ext cx="3695308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Complement law: A + A' = A' + A = 1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42754" y="2220665"/>
            <a:ext cx="3149832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Identity law: A =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1</a:t>
            </a:r>
            <a:r>
              <a:rPr lang="en-US" dirty="0"/>
              <a:t> = </a:t>
            </a:r>
            <a:r>
              <a:rPr lang="en-US" dirty="0" err="1"/>
              <a:t>1</a:t>
            </a:r>
            <a:r>
              <a:rPr lang="en-US" dirty="0" err="1">
                <a:sym typeface="Symbol" pitchFamily="18" charset="2"/>
              </a:rPr>
              <a:t>A</a:t>
            </a:r>
            <a:r>
              <a:rPr lang="en-US" dirty="0">
                <a:sym typeface="Symbol" pitchFamily="18" charset="2"/>
              </a:rPr>
              <a:t> = A</a:t>
            </a:r>
            <a:r>
              <a:rPr lang="en-US" dirty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4344" y="2656663"/>
            <a:ext cx="34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C00000"/>
                </a:solidFill>
              </a:rPr>
              <a:t>a'</a:t>
            </a:r>
            <a:r>
              <a:rPr lang="en-US" dirty="0"/>
              <a:t>.</a:t>
            </a:r>
            <a:r>
              <a:rPr lang="en-US" dirty="0" err="1"/>
              <a:t>b.c</a:t>
            </a:r>
            <a:r>
              <a:rPr lang="en-US" dirty="0"/>
              <a:t> + </a:t>
            </a:r>
            <a:r>
              <a:rPr lang="en-US" dirty="0" err="1">
                <a:solidFill>
                  <a:srgbClr val="C00000"/>
                </a:solidFill>
              </a:rPr>
              <a:t>a</a:t>
            </a:r>
            <a:r>
              <a:rPr lang="en-US" dirty="0" err="1"/>
              <a:t>.b.c</a:t>
            </a:r>
            <a:r>
              <a:rPr lang="en-US" dirty="0"/>
              <a:t> + </a:t>
            </a:r>
            <a:r>
              <a:rPr lang="en-US" dirty="0" err="1"/>
              <a:t>a.b'.</a:t>
            </a:r>
            <a:r>
              <a:rPr lang="en-US" dirty="0" err="1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'</a:t>
            </a:r>
            <a:r>
              <a:rPr lang="en-US" dirty="0"/>
              <a:t> +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a.b'.</a:t>
            </a:r>
            <a:r>
              <a:rPr lang="en-US" dirty="0" err="1">
                <a:solidFill>
                  <a:srgbClr val="0000FF"/>
                </a:solidFill>
              </a:rPr>
              <a:t>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7164" y="3727016"/>
            <a:ext cx="59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9046" y="4102235"/>
            <a:ext cx="45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7164" y="4623687"/>
            <a:ext cx="59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19046" y="4943295"/>
            <a:ext cx="45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47164" y="5466512"/>
            <a:ext cx="59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96763" y="3584898"/>
            <a:ext cx="3987209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Distributive law: </a:t>
            </a:r>
            <a:r>
              <a:rPr lang="en-US" dirty="0">
                <a:sym typeface="Symbol" pitchFamily="18" charset="2"/>
              </a:rPr>
              <a:t>A(</a:t>
            </a:r>
            <a:r>
              <a:rPr lang="en-US" dirty="0" err="1">
                <a:sym typeface="Symbol" pitchFamily="18" charset="2"/>
              </a:rPr>
              <a:t>B+C</a:t>
            </a:r>
            <a:r>
              <a:rPr lang="en-US" dirty="0">
                <a:sym typeface="Symbol" pitchFamily="18" charset="2"/>
              </a:rPr>
              <a:t>) = (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) + (</a:t>
            </a:r>
            <a:r>
              <a:rPr lang="en-US" dirty="0" err="1">
                <a:sym typeface="Symbol" pitchFamily="18" charset="2"/>
              </a:rPr>
              <a:t>AC</a:t>
            </a:r>
            <a:r>
              <a:rPr lang="en-US" dirty="0">
                <a:sym typeface="Symbol" pitchFamily="18" charset="2"/>
              </a:rPr>
              <a:t>) </a:t>
            </a:r>
            <a:endParaRPr lang="en-SG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49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1590618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6D6FDA-E357-4434-91D6-0296EBBD525B}"/>
              </a:ext>
            </a:extLst>
          </p:cNvPr>
          <p:cNvSpPr txBox="1"/>
          <p:nvPr/>
        </p:nvSpPr>
        <p:spPr>
          <a:xfrm>
            <a:off x="1119077" y="3675515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NAND</a:t>
            </a:r>
            <a:endParaRPr lang="en-SG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B3ED2B9-680D-4735-9398-0A4E06A795A2}"/>
              </a:ext>
            </a:extLst>
          </p:cNvPr>
          <p:cNvSpPr txBox="1"/>
          <p:nvPr/>
        </p:nvSpPr>
        <p:spPr>
          <a:xfrm>
            <a:off x="6486791" y="3675515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</a:t>
            </a:r>
            <a:endParaRPr lang="en-SG" dirty="0"/>
          </a:p>
        </p:txBody>
      </p:sp>
      <p:graphicFrame>
        <p:nvGraphicFramePr>
          <p:cNvPr id="220" name="Group 138">
            <a:extLst>
              <a:ext uri="{FF2B5EF4-FFF2-40B4-BE49-F238E27FC236}">
                <a16:creationId xmlns:a16="http://schemas.microsoft.com/office/drawing/2014/main" id="{50D64AB1-8C31-471B-AB96-9F30669AB9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238" y="4218701"/>
          <a:ext cx="1802219" cy="1524000"/>
        </p:xfrm>
        <a:graphic>
          <a:graphicData uri="http://schemas.openxmlformats.org/drawingml/2006/table">
            <a:tbl>
              <a:tblPr/>
              <a:tblGrid>
                <a:gridCol w="52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F169DA3-C7AF-4F6A-B30F-F63B7158243E}"/>
              </a:ext>
            </a:extLst>
          </p:cNvPr>
          <p:cNvGrpSpPr/>
          <p:nvPr/>
        </p:nvGrpSpPr>
        <p:grpSpPr>
          <a:xfrm>
            <a:off x="2910617" y="4062807"/>
            <a:ext cx="2208926" cy="587375"/>
            <a:chOff x="4038600" y="4967291"/>
            <a:chExt cx="2208926" cy="587375"/>
          </a:xfrm>
        </p:grpSpPr>
        <p:sp>
          <p:nvSpPr>
            <p:cNvPr id="222" name="Line 31">
              <a:extLst>
                <a:ext uri="{FF2B5EF4-FFF2-40B4-BE49-F238E27FC236}">
                  <a16:creationId xmlns:a16="http://schemas.microsoft.com/office/drawing/2014/main" id="{E3747E88-40A6-489D-AFEF-2980FD1E3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063" y="5141916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32">
              <a:extLst>
                <a:ext uri="{FF2B5EF4-FFF2-40B4-BE49-F238E27FC236}">
                  <a16:creationId xmlns:a16="http://schemas.microsoft.com/office/drawing/2014/main" id="{1E442745-D8FA-46C6-9800-79909F206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063" y="5370516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33">
              <a:extLst>
                <a:ext uri="{FF2B5EF4-FFF2-40B4-BE49-F238E27FC236}">
                  <a16:creationId xmlns:a16="http://schemas.microsoft.com/office/drawing/2014/main" id="{2313E2A3-F54E-4FD0-8B76-D7C3E9472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5100" y="5260978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34">
              <a:extLst>
                <a:ext uri="{FF2B5EF4-FFF2-40B4-BE49-F238E27FC236}">
                  <a16:creationId xmlns:a16="http://schemas.microsoft.com/office/drawing/2014/main" id="{37EFD234-FFCC-4BE2-B2DB-7411941A8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4967291"/>
              <a:ext cx="304800" cy="587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226" name="Text Box 35">
              <a:extLst>
                <a:ext uri="{FF2B5EF4-FFF2-40B4-BE49-F238E27FC236}">
                  <a16:creationId xmlns:a16="http://schemas.microsoft.com/office/drawing/2014/main" id="{418C9D28-15A3-483C-8ABB-DA5637442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1142" y="5051671"/>
              <a:ext cx="706384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(A 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sz="1400" dirty="0"/>
                <a:t> B)'</a:t>
              </a:r>
            </a:p>
          </p:txBody>
        </p:sp>
        <p:grpSp>
          <p:nvGrpSpPr>
            <p:cNvPr id="227" name="Group 36">
              <a:extLst>
                <a:ext uri="{FF2B5EF4-FFF2-40B4-BE49-F238E27FC236}">
                  <a16:creationId xmlns:a16="http://schemas.microsoft.com/office/drawing/2014/main" id="{CFB10A73-2CC8-473F-B502-62161459D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063" y="5065716"/>
              <a:ext cx="550863" cy="381000"/>
              <a:chOff x="1440" y="1536"/>
              <a:chExt cx="347" cy="240"/>
            </a:xfrm>
          </p:grpSpPr>
          <p:sp>
            <p:nvSpPr>
              <p:cNvPr id="239" name="AutoShape 37">
                <a:extLst>
                  <a:ext uri="{FF2B5EF4-FFF2-40B4-BE49-F238E27FC236}">
                    <a16:creationId xmlns:a16="http://schemas.microsoft.com/office/drawing/2014/main" id="{35204791-3A86-4B3C-93C4-C0507DFD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0" name="Oval 38">
                <a:extLst>
                  <a:ext uri="{FF2B5EF4-FFF2-40B4-BE49-F238E27FC236}">
                    <a16:creationId xmlns:a16="http://schemas.microsoft.com/office/drawing/2014/main" id="{9CEFC292-3937-459F-ABDF-E98D83803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aphicFrame>
        <p:nvGraphicFramePr>
          <p:cNvPr id="273" name="Group 139">
            <a:extLst>
              <a:ext uri="{FF2B5EF4-FFF2-40B4-BE49-F238E27FC236}">
                <a16:creationId xmlns:a16="http://schemas.microsoft.com/office/drawing/2014/main" id="{7C803030-DB4F-496A-B862-0BBAFE9956A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66836" y="4218701"/>
          <a:ext cx="1926450" cy="1524000"/>
        </p:xfrm>
        <a:graphic>
          <a:graphicData uri="http://schemas.openxmlformats.org/drawingml/2006/table">
            <a:tbl>
              <a:tblPr/>
              <a:tblGrid>
                <a:gridCol w="561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894BAD-E5BA-4B34-9091-EC4D03117387}"/>
              </a:ext>
            </a:extLst>
          </p:cNvPr>
          <p:cNvCxnSpPr/>
          <p:nvPr/>
        </p:nvCxnSpPr>
        <p:spPr>
          <a:xfrm>
            <a:off x="5635388" y="3612696"/>
            <a:ext cx="0" cy="256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34DC80-9B95-4D87-95D1-FE33AB21A0D9}"/>
              </a:ext>
            </a:extLst>
          </p:cNvPr>
          <p:cNvGrpSpPr/>
          <p:nvPr/>
        </p:nvGrpSpPr>
        <p:grpSpPr>
          <a:xfrm>
            <a:off x="8438886" y="4062807"/>
            <a:ext cx="2239963" cy="587375"/>
            <a:chOff x="7998653" y="3827572"/>
            <a:chExt cx="2239963" cy="587375"/>
          </a:xfrm>
        </p:grpSpPr>
        <p:sp>
          <p:nvSpPr>
            <p:cNvPr id="293" name="Line 79">
              <a:extLst>
                <a:ext uri="{FF2B5EF4-FFF2-40B4-BE49-F238E27FC236}">
                  <a16:creationId xmlns:a16="http://schemas.microsoft.com/office/drawing/2014/main" id="{568CD4FB-2644-4A58-9B1F-5A41664BA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794" y="4002197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4" name="Line 80">
              <a:extLst>
                <a:ext uri="{FF2B5EF4-FFF2-40B4-BE49-F238E27FC236}">
                  <a16:creationId xmlns:a16="http://schemas.microsoft.com/office/drawing/2014/main" id="{3F476F14-91CA-4BFA-A77F-A91CA4B99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794" y="4230797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5" name="Line 81">
              <a:extLst>
                <a:ext uri="{FF2B5EF4-FFF2-40B4-BE49-F238E27FC236}">
                  <a16:creationId xmlns:a16="http://schemas.microsoft.com/office/drawing/2014/main" id="{60FBEF6B-CCBE-4827-858D-6148C476D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5153" y="4121260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82">
              <a:extLst>
                <a:ext uri="{FF2B5EF4-FFF2-40B4-BE49-F238E27FC236}">
                  <a16:creationId xmlns:a16="http://schemas.microsoft.com/office/drawing/2014/main" id="{7E36A3B4-30F6-4C5B-AF27-C1367F36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8653" y="3827572"/>
              <a:ext cx="304800" cy="587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ts val="4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297" name="Text Box 83">
              <a:extLst>
                <a:ext uri="{FF2B5EF4-FFF2-40B4-BE49-F238E27FC236}">
                  <a16:creationId xmlns:a16="http://schemas.microsoft.com/office/drawing/2014/main" id="{EED5546D-0381-4E6F-AC4A-8C308411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0428" y="3970447"/>
              <a:ext cx="738188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(A + B)'</a:t>
              </a:r>
              <a:endParaRPr lang="en-GB" sz="1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95E1E89-5CFE-4C96-A2FB-96447A58F397}"/>
                </a:ext>
              </a:extLst>
            </p:cNvPr>
            <p:cNvGrpSpPr/>
            <p:nvPr/>
          </p:nvGrpSpPr>
          <p:grpSpPr>
            <a:xfrm>
              <a:off x="8655878" y="3932347"/>
              <a:ext cx="546100" cy="381000"/>
              <a:chOff x="8655878" y="3932347"/>
              <a:chExt cx="546100" cy="381000"/>
            </a:xfrm>
          </p:grpSpPr>
          <p:sp>
            <p:nvSpPr>
              <p:cNvPr id="298" name="Oval 84">
                <a:extLst>
                  <a:ext uri="{FF2B5EF4-FFF2-40B4-BE49-F238E27FC236}">
                    <a16:creationId xmlns:a16="http://schemas.microsoft.com/office/drawing/2014/main" id="{15E8CFD7-7592-4067-8F43-F77CD4A93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5778" y="4086335"/>
                <a:ext cx="76200" cy="762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99" name="Group 85">
                <a:extLst>
                  <a:ext uri="{FF2B5EF4-FFF2-40B4-BE49-F238E27FC236}">
                    <a16:creationId xmlns:a16="http://schemas.microsoft.com/office/drawing/2014/main" id="{31F73E60-3352-4C39-B255-798F1B0790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55878" y="3932347"/>
                <a:ext cx="457200" cy="381000"/>
                <a:chOff x="6768" y="11808"/>
                <a:chExt cx="1008" cy="792"/>
              </a:xfrm>
            </p:grpSpPr>
            <p:sp>
              <p:nvSpPr>
                <p:cNvPr id="300" name="Freeform 86">
                  <a:extLst>
                    <a:ext uri="{FF2B5EF4-FFF2-40B4-BE49-F238E27FC236}">
                      <a16:creationId xmlns:a16="http://schemas.microsoft.com/office/drawing/2014/main" id="{31C3E4CE-8E82-4BF4-8A1D-CF5ACB9C7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Line 87">
                  <a:extLst>
                    <a:ext uri="{FF2B5EF4-FFF2-40B4-BE49-F238E27FC236}">
                      <a16:creationId xmlns:a16="http://schemas.microsoft.com/office/drawing/2014/main" id="{0B5C62D1-A6F6-4A4B-B74D-C6DE520A4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88">
                  <a:extLst>
                    <a:ext uri="{FF2B5EF4-FFF2-40B4-BE49-F238E27FC236}">
                      <a16:creationId xmlns:a16="http://schemas.microsoft.com/office/drawing/2014/main" id="{D635CE22-8AEF-4600-A822-ADFDD221DA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Freeform 89">
                  <a:extLst>
                    <a:ext uri="{FF2B5EF4-FFF2-40B4-BE49-F238E27FC236}">
                      <a16:creationId xmlns:a16="http://schemas.microsoft.com/office/drawing/2014/main" id="{11779253-AABB-480A-8907-7E0DD4ECF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Freeform 90">
                  <a:extLst>
                    <a:ext uri="{FF2B5EF4-FFF2-40B4-BE49-F238E27FC236}">
                      <a16:creationId xmlns:a16="http://schemas.microsoft.com/office/drawing/2014/main" id="{F931F788-C949-4F24-9519-91B912C94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996B9B-99C5-4C43-9F2C-F128E2995444}"/>
              </a:ext>
            </a:extLst>
          </p:cNvPr>
          <p:cNvSpPr txBox="1"/>
          <p:nvPr/>
        </p:nvSpPr>
        <p:spPr>
          <a:xfrm>
            <a:off x="386604" y="223285"/>
            <a:ext cx="301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Universal Gates</a:t>
            </a:r>
            <a:endParaRPr lang="en-SG" sz="3200" dirty="0">
              <a:solidFill>
                <a:srgbClr val="0000FF"/>
              </a:solidFill>
            </a:endParaRPr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E7EF87F4-2FA6-4694-9D14-AEC797FAFCF3}"/>
              </a:ext>
            </a:extLst>
          </p:cNvPr>
          <p:cNvSpPr txBox="1">
            <a:spLocks noChangeArrowheads="1"/>
          </p:cNvSpPr>
          <p:nvPr/>
        </p:nvSpPr>
        <p:spPr>
          <a:xfrm>
            <a:off x="551719" y="817319"/>
            <a:ext cx="5083661" cy="2611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set {AND,OR,NOT} is </a:t>
            </a:r>
            <a:r>
              <a:rPr lang="en-US" dirty="0">
                <a:solidFill>
                  <a:srgbClr val="C00000"/>
                </a:solidFill>
              </a:rPr>
              <a:t>a complete set of logic, </a:t>
            </a:r>
            <a:r>
              <a:rPr lang="en-US" dirty="0" err="1"/>
              <a:t>ie</a:t>
            </a:r>
            <a:r>
              <a:rPr lang="en-US" dirty="0"/>
              <a:t>. any Boolean function can be implemented using these 3 operations.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{NAND} is also a </a:t>
            </a:r>
            <a:r>
              <a:rPr lang="en-US" dirty="0">
                <a:solidFill>
                  <a:srgbClr val="C00000"/>
                </a:solidFill>
              </a:rPr>
              <a:t>complete set of logic</a:t>
            </a:r>
            <a:r>
              <a:rPr lang="en-US" dirty="0"/>
              <a:t>. So is {NOR}.</a:t>
            </a:r>
          </a:p>
        </p:txBody>
      </p:sp>
      <p:grpSp>
        <p:nvGrpSpPr>
          <p:cNvPr id="136" name="Group 4">
            <a:extLst>
              <a:ext uri="{FF2B5EF4-FFF2-40B4-BE49-F238E27FC236}">
                <a16:creationId xmlns:a16="http://schemas.microsoft.com/office/drawing/2014/main" id="{E84906B6-D752-48E5-B7B8-84971F62032F}"/>
              </a:ext>
            </a:extLst>
          </p:cNvPr>
          <p:cNvGrpSpPr>
            <a:grpSpLocks/>
          </p:cNvGrpSpPr>
          <p:nvPr/>
        </p:nvGrpSpPr>
        <p:grpSpPr bwMode="auto">
          <a:xfrm>
            <a:off x="6675918" y="242395"/>
            <a:ext cx="1962897" cy="422984"/>
            <a:chOff x="1805" y="2461"/>
            <a:chExt cx="1699" cy="336"/>
          </a:xfrm>
        </p:grpSpPr>
        <p:sp>
          <p:nvSpPr>
            <p:cNvPr id="137" name="Line 5">
              <a:extLst>
                <a:ext uri="{FF2B5EF4-FFF2-40B4-BE49-F238E27FC236}">
                  <a16:creationId xmlns:a16="http://schemas.microsoft.com/office/drawing/2014/main" id="{8697703B-8B4C-41FB-8A0E-D8AC8E791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">
              <a:extLst>
                <a:ext uri="{FF2B5EF4-FFF2-40B4-BE49-F238E27FC236}">
                  <a16:creationId xmlns:a16="http://schemas.microsoft.com/office/drawing/2014/main" id="{ACA0D2E8-B222-429C-9C6C-D67C2F2DD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7">
              <a:extLst>
                <a:ext uri="{FF2B5EF4-FFF2-40B4-BE49-F238E27FC236}">
                  <a16:creationId xmlns:a16="http://schemas.microsoft.com/office/drawing/2014/main" id="{5081DFBD-D9AF-4187-983F-560AD752F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2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Text Box 8">
              <a:extLst>
                <a:ext uri="{FF2B5EF4-FFF2-40B4-BE49-F238E27FC236}">
                  <a16:creationId xmlns:a16="http://schemas.microsoft.com/office/drawing/2014/main" id="{8EFE906A-1950-4148-9BD1-78F7E34F4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2487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dirty="0"/>
                <a:t>x</a:t>
              </a:r>
              <a:endParaRPr lang="en-GB" sz="1600" dirty="0"/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D4D7AF1C-0F5C-41C0-A05C-CD08201E0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61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x'</a:t>
              </a:r>
              <a:endParaRPr lang="en-GB" sz="1600" dirty="0"/>
            </a:p>
          </p:txBody>
        </p:sp>
        <p:grpSp>
          <p:nvGrpSpPr>
            <p:cNvPr id="145" name="Group 10">
              <a:extLst>
                <a:ext uri="{FF2B5EF4-FFF2-40B4-BE49-F238E27FC236}">
                  <a16:creationId xmlns:a16="http://schemas.microsoft.com/office/drawing/2014/main" id="{572BB8C1-0CEE-4151-9D28-F9C038604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61"/>
              <a:ext cx="480" cy="336"/>
              <a:chOff x="2976" y="2736"/>
              <a:chExt cx="359" cy="240"/>
            </a:xfrm>
          </p:grpSpPr>
          <p:sp>
            <p:nvSpPr>
              <p:cNvPr id="149" name="AutoShape 11">
                <a:extLst>
                  <a:ext uri="{FF2B5EF4-FFF2-40B4-BE49-F238E27FC236}">
                    <a16:creationId xmlns:a16="http://schemas.microsoft.com/office/drawing/2014/main" id="{F908D9AC-D54F-4199-B7D0-62427DA99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1" name="Oval 12">
                <a:extLst>
                  <a:ext uri="{FF2B5EF4-FFF2-40B4-BE49-F238E27FC236}">
                    <a16:creationId xmlns:a16="http://schemas.microsoft.com/office/drawing/2014/main" id="{F7647D0E-72BC-48B8-9A2E-0EFBF65E1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6" name="Line 13">
              <a:extLst>
                <a:ext uri="{FF2B5EF4-FFF2-40B4-BE49-F238E27FC236}">
                  <a16:creationId xmlns:a16="http://schemas.microsoft.com/office/drawing/2014/main" id="{1814FC2B-A34D-4309-9851-AE01D893F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4">
              <a:extLst>
                <a:ext uri="{FF2B5EF4-FFF2-40B4-BE49-F238E27FC236}">
                  <a16:creationId xmlns:a16="http://schemas.microsoft.com/office/drawing/2014/main" id="{1FF67C3F-9C4B-4E99-847D-446D3BC90C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Oval 15">
              <a:extLst>
                <a:ext uri="{FF2B5EF4-FFF2-40B4-BE49-F238E27FC236}">
                  <a16:creationId xmlns:a16="http://schemas.microsoft.com/office/drawing/2014/main" id="{9686915F-6D34-4FEC-B4D2-7E38B522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261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54" name="Group 17">
            <a:extLst>
              <a:ext uri="{FF2B5EF4-FFF2-40B4-BE49-F238E27FC236}">
                <a16:creationId xmlns:a16="http://schemas.microsoft.com/office/drawing/2014/main" id="{331D3B91-D1D2-4CD6-847E-CED0479B51AF}"/>
              </a:ext>
            </a:extLst>
          </p:cNvPr>
          <p:cNvGrpSpPr>
            <a:grpSpLocks/>
          </p:cNvGrpSpPr>
          <p:nvPr/>
        </p:nvGrpSpPr>
        <p:grpSpPr bwMode="auto">
          <a:xfrm>
            <a:off x="6379636" y="881094"/>
            <a:ext cx="3060876" cy="654910"/>
            <a:chOff x="924" y="1265"/>
            <a:chExt cx="2437" cy="511"/>
          </a:xfrm>
        </p:grpSpPr>
        <p:sp>
          <p:nvSpPr>
            <p:cNvPr id="156" name="Line 18">
              <a:extLst>
                <a:ext uri="{FF2B5EF4-FFF2-40B4-BE49-F238E27FC236}">
                  <a16:creationId xmlns:a16="http://schemas.microsoft.com/office/drawing/2014/main" id="{4B784038-C08E-434A-A3FA-CD2DE8F1D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9">
              <a:extLst>
                <a:ext uri="{FF2B5EF4-FFF2-40B4-BE49-F238E27FC236}">
                  <a16:creationId xmlns:a16="http://schemas.microsoft.com/office/drawing/2014/main" id="{48EDAC18-0DD3-4480-BC69-DAC2D6757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0">
              <a:extLst>
                <a:ext uri="{FF2B5EF4-FFF2-40B4-BE49-F238E27FC236}">
                  <a16:creationId xmlns:a16="http://schemas.microsoft.com/office/drawing/2014/main" id="{0A45F650-F26E-4F00-BC01-CED85E7C9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21">
              <a:extLst>
                <a:ext uri="{FF2B5EF4-FFF2-40B4-BE49-F238E27FC236}">
                  <a16:creationId xmlns:a16="http://schemas.microsoft.com/office/drawing/2014/main" id="{7BF0AA62-FBFF-467D-B5A0-257E7D75C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132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dirty="0"/>
                <a:t>x</a:t>
              </a:r>
              <a:endParaRPr lang="en-GB" sz="1600" dirty="0"/>
            </a:p>
          </p:txBody>
        </p:sp>
        <p:sp>
          <p:nvSpPr>
            <p:cNvPr id="161" name="Text Box 22">
              <a:extLst>
                <a:ext uri="{FF2B5EF4-FFF2-40B4-BE49-F238E27FC236}">
                  <a16:creationId xmlns:a16="http://schemas.microsoft.com/office/drawing/2014/main" id="{18549127-6412-413E-A5B6-A34700F40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452"/>
              <a:ext cx="38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 err="1"/>
                <a:t>x∙y</a:t>
              </a:r>
              <a:endParaRPr lang="en-GB" sz="1600" dirty="0"/>
            </a:p>
          </p:txBody>
        </p:sp>
        <p:grpSp>
          <p:nvGrpSpPr>
            <p:cNvPr id="163" name="Group 23">
              <a:extLst>
                <a:ext uri="{FF2B5EF4-FFF2-40B4-BE49-F238E27FC236}">
                  <a16:creationId xmlns:a16="http://schemas.microsoft.com/office/drawing/2014/main" id="{02F489FA-7545-4299-B46C-D299F72D2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440"/>
              <a:ext cx="480" cy="336"/>
              <a:chOff x="2976" y="2736"/>
              <a:chExt cx="359" cy="240"/>
            </a:xfrm>
          </p:grpSpPr>
          <p:sp>
            <p:nvSpPr>
              <p:cNvPr id="176" name="AutoShape 24">
                <a:extLst>
                  <a:ext uri="{FF2B5EF4-FFF2-40B4-BE49-F238E27FC236}">
                    <a16:creationId xmlns:a16="http://schemas.microsoft.com/office/drawing/2014/main" id="{89934536-5B46-4AF0-8CCA-2CF4E650B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7" name="Oval 25">
                <a:extLst>
                  <a:ext uri="{FF2B5EF4-FFF2-40B4-BE49-F238E27FC236}">
                    <a16:creationId xmlns:a16="http://schemas.microsoft.com/office/drawing/2014/main" id="{5249C8DD-6527-4DE6-A5ED-4C28EF127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4" name="Line 26">
              <a:extLst>
                <a:ext uri="{FF2B5EF4-FFF2-40B4-BE49-F238E27FC236}">
                  <a16:creationId xmlns:a16="http://schemas.microsoft.com/office/drawing/2014/main" id="{E7E32C40-EC92-4FEF-8CF2-C3B9C7020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7">
              <a:extLst>
                <a:ext uri="{FF2B5EF4-FFF2-40B4-BE49-F238E27FC236}">
                  <a16:creationId xmlns:a16="http://schemas.microsoft.com/office/drawing/2014/main" id="{92881376-B3F7-4119-A4D8-91F5312F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28">
              <a:extLst>
                <a:ext uri="{FF2B5EF4-FFF2-40B4-BE49-F238E27FC236}">
                  <a16:creationId xmlns:a16="http://schemas.microsoft.com/office/drawing/2014/main" id="{DEA58A61-0270-4BDA-9494-24D05BC1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67" name="Group 29">
              <a:extLst>
                <a:ext uri="{FF2B5EF4-FFF2-40B4-BE49-F238E27FC236}">
                  <a16:creationId xmlns:a16="http://schemas.microsoft.com/office/drawing/2014/main" id="{B3FBBA0B-A2B4-46CF-B61D-D58219B16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440"/>
              <a:ext cx="480" cy="336"/>
              <a:chOff x="2976" y="2736"/>
              <a:chExt cx="359" cy="240"/>
            </a:xfrm>
          </p:grpSpPr>
          <p:sp>
            <p:nvSpPr>
              <p:cNvPr id="174" name="AutoShape 30">
                <a:extLst>
                  <a:ext uri="{FF2B5EF4-FFF2-40B4-BE49-F238E27FC236}">
                    <a16:creationId xmlns:a16="http://schemas.microsoft.com/office/drawing/2014/main" id="{D6E82C82-7815-4896-885C-C6D5235D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5" name="Oval 31">
                <a:extLst>
                  <a:ext uri="{FF2B5EF4-FFF2-40B4-BE49-F238E27FC236}">
                    <a16:creationId xmlns:a16="http://schemas.microsoft.com/office/drawing/2014/main" id="{F185183C-B605-4670-874B-C32A633FB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8" name="Line 32">
              <a:extLst>
                <a:ext uri="{FF2B5EF4-FFF2-40B4-BE49-F238E27FC236}">
                  <a16:creationId xmlns:a16="http://schemas.microsoft.com/office/drawing/2014/main" id="{0F6BEA92-97BB-4B10-9FC1-978341950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3">
              <a:extLst>
                <a:ext uri="{FF2B5EF4-FFF2-40B4-BE49-F238E27FC236}">
                  <a16:creationId xmlns:a16="http://schemas.microsoft.com/office/drawing/2014/main" id="{8970B319-7AFC-4F67-B7C9-CF6CAAF96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Text Box 34">
              <a:extLst>
                <a:ext uri="{FF2B5EF4-FFF2-40B4-BE49-F238E27FC236}">
                  <a16:creationId xmlns:a16="http://schemas.microsoft.com/office/drawing/2014/main" id="{A1B5F0FA-AE63-48B3-AC30-A7725C244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153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72" name="Text Box 35">
              <a:extLst>
                <a:ext uri="{FF2B5EF4-FFF2-40B4-BE49-F238E27FC236}">
                  <a16:creationId xmlns:a16="http://schemas.microsoft.com/office/drawing/2014/main" id="{C89D3C8E-E15D-4398-9F7C-9641804A0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" y="1265"/>
              <a:ext cx="52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(</a:t>
              </a:r>
              <a:r>
                <a:rPr lang="en-GB" dirty="0" err="1"/>
                <a:t>x∙y</a:t>
              </a:r>
              <a:r>
                <a:rPr lang="en-GB" dirty="0"/>
                <a:t>)'</a:t>
              </a:r>
              <a:endParaRPr lang="en-GB" sz="1600" dirty="0"/>
            </a:p>
          </p:txBody>
        </p:sp>
      </p:grpSp>
      <p:grpSp>
        <p:nvGrpSpPr>
          <p:cNvPr id="178" name="Group 37">
            <a:extLst>
              <a:ext uri="{FF2B5EF4-FFF2-40B4-BE49-F238E27FC236}">
                <a16:creationId xmlns:a16="http://schemas.microsoft.com/office/drawing/2014/main" id="{EB3E1749-90FA-425C-8B69-E67F212E18D8}"/>
              </a:ext>
            </a:extLst>
          </p:cNvPr>
          <p:cNvGrpSpPr>
            <a:grpSpLocks/>
          </p:cNvGrpSpPr>
          <p:nvPr/>
        </p:nvGrpSpPr>
        <p:grpSpPr bwMode="auto">
          <a:xfrm>
            <a:off x="6257313" y="1752729"/>
            <a:ext cx="3295997" cy="1339923"/>
            <a:chOff x="864" y="2514"/>
            <a:chExt cx="2463" cy="1038"/>
          </a:xfrm>
        </p:grpSpPr>
        <p:sp>
          <p:nvSpPr>
            <p:cNvPr id="179" name="Line 38">
              <a:extLst>
                <a:ext uri="{FF2B5EF4-FFF2-40B4-BE49-F238E27FC236}">
                  <a16:creationId xmlns:a16="http://schemas.microsoft.com/office/drawing/2014/main" id="{87181BC0-6221-4D0D-A6E1-CBBA66F8A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9">
              <a:extLst>
                <a:ext uri="{FF2B5EF4-FFF2-40B4-BE49-F238E27FC236}">
                  <a16:creationId xmlns:a16="http://schemas.microsoft.com/office/drawing/2014/main" id="{044413B0-E012-421D-8B3A-B1C3571AF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40">
              <a:extLst>
                <a:ext uri="{FF2B5EF4-FFF2-40B4-BE49-F238E27FC236}">
                  <a16:creationId xmlns:a16="http://schemas.microsoft.com/office/drawing/2014/main" id="{30CA056C-DF76-4C8D-A706-A678C917A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41">
              <a:extLst>
                <a:ext uri="{FF2B5EF4-FFF2-40B4-BE49-F238E27FC236}">
                  <a16:creationId xmlns:a16="http://schemas.microsoft.com/office/drawing/2014/main" id="{76DFF741-9CDD-4DB7-86AA-183820811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202" cy="3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dirty="0"/>
                <a:t>x</a:t>
              </a:r>
              <a:endParaRPr lang="en-GB" sz="1600" dirty="0"/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7265BED5-14DC-4B2A-8CDD-46DA05C8E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2914"/>
              <a:ext cx="385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 err="1"/>
                <a:t>x+y</a:t>
              </a:r>
              <a:endParaRPr lang="en-GB" sz="1600" dirty="0"/>
            </a:p>
          </p:txBody>
        </p:sp>
        <p:grpSp>
          <p:nvGrpSpPr>
            <p:cNvPr id="184" name="Group 43">
              <a:extLst>
                <a:ext uri="{FF2B5EF4-FFF2-40B4-BE49-F238E27FC236}">
                  <a16:creationId xmlns:a16="http://schemas.microsoft.com/office/drawing/2014/main" id="{2D3E9DE8-BA94-4A93-8DF2-A7735DD16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640"/>
              <a:ext cx="480" cy="336"/>
              <a:chOff x="2976" y="2736"/>
              <a:chExt cx="359" cy="240"/>
            </a:xfrm>
          </p:grpSpPr>
          <p:sp>
            <p:nvSpPr>
              <p:cNvPr id="266" name="AutoShape 44">
                <a:extLst>
                  <a:ext uri="{FF2B5EF4-FFF2-40B4-BE49-F238E27FC236}">
                    <a16:creationId xmlns:a16="http://schemas.microsoft.com/office/drawing/2014/main" id="{EC650687-5B95-49DD-B512-33FB8B967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7" name="Oval 45">
                <a:extLst>
                  <a:ext uri="{FF2B5EF4-FFF2-40B4-BE49-F238E27FC236}">
                    <a16:creationId xmlns:a16="http://schemas.microsoft.com/office/drawing/2014/main" id="{F65A3575-D7DD-4150-B506-8012A8A2D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5" name="Line 46">
              <a:extLst>
                <a:ext uri="{FF2B5EF4-FFF2-40B4-BE49-F238E27FC236}">
                  <a16:creationId xmlns:a16="http://schemas.microsoft.com/office/drawing/2014/main" id="{B50D088C-6A74-4A14-83FD-E2919BFCC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47">
              <a:extLst>
                <a:ext uri="{FF2B5EF4-FFF2-40B4-BE49-F238E27FC236}">
                  <a16:creationId xmlns:a16="http://schemas.microsoft.com/office/drawing/2014/main" id="{817D1AE2-1FF1-4134-98EF-49CC6516F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48">
              <a:extLst>
                <a:ext uri="{FF2B5EF4-FFF2-40B4-BE49-F238E27FC236}">
                  <a16:creationId xmlns:a16="http://schemas.microsoft.com/office/drawing/2014/main" id="{46A52880-CCDA-4EB9-A22B-FEBA61BE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7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89" name="Group 49">
              <a:extLst>
                <a:ext uri="{FF2B5EF4-FFF2-40B4-BE49-F238E27FC236}">
                  <a16:creationId xmlns:a16="http://schemas.microsoft.com/office/drawing/2014/main" id="{759BD4CD-65FB-4631-B438-F275FAC7F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914"/>
              <a:ext cx="480" cy="336"/>
              <a:chOff x="2976" y="2736"/>
              <a:chExt cx="359" cy="240"/>
            </a:xfrm>
          </p:grpSpPr>
          <p:sp>
            <p:nvSpPr>
              <p:cNvPr id="264" name="AutoShape 50">
                <a:extLst>
                  <a:ext uri="{FF2B5EF4-FFF2-40B4-BE49-F238E27FC236}">
                    <a16:creationId xmlns:a16="http://schemas.microsoft.com/office/drawing/2014/main" id="{CFF5EDCC-4013-4891-9311-C0344CC32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5" name="Oval 51">
                <a:extLst>
                  <a:ext uri="{FF2B5EF4-FFF2-40B4-BE49-F238E27FC236}">
                    <a16:creationId xmlns:a16="http://schemas.microsoft.com/office/drawing/2014/main" id="{91106766-0364-42EB-BD03-AA4F35751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0" name="Line 52">
              <a:extLst>
                <a:ext uri="{FF2B5EF4-FFF2-40B4-BE49-F238E27FC236}">
                  <a16:creationId xmlns:a16="http://schemas.microsoft.com/office/drawing/2014/main" id="{D30131F6-48A3-41FA-AC39-DC8370C3E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53">
              <a:extLst>
                <a:ext uri="{FF2B5EF4-FFF2-40B4-BE49-F238E27FC236}">
                  <a16:creationId xmlns:a16="http://schemas.microsoft.com/office/drawing/2014/main" id="{647A21BD-5841-43D2-B849-77FED1997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54">
              <a:extLst>
                <a:ext uri="{FF2B5EF4-FFF2-40B4-BE49-F238E27FC236}">
                  <a16:creationId xmlns:a16="http://schemas.microsoft.com/office/drawing/2014/main" id="{57AAB670-3783-4B82-B02C-2B95902FA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216"/>
              <a:ext cx="197" cy="3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dirty="0"/>
                <a:t>y</a:t>
              </a:r>
              <a:endParaRPr lang="en-GB" sz="1600" dirty="0"/>
            </a:p>
          </p:txBody>
        </p:sp>
        <p:sp>
          <p:nvSpPr>
            <p:cNvPr id="221" name="Line 55">
              <a:extLst>
                <a:ext uri="{FF2B5EF4-FFF2-40B4-BE49-F238E27FC236}">
                  <a16:creationId xmlns:a16="http://schemas.microsoft.com/office/drawing/2014/main" id="{F643352D-D735-4E54-9427-7F6C870EF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56">
              <a:extLst>
                <a:ext uri="{FF2B5EF4-FFF2-40B4-BE49-F238E27FC236}">
                  <a16:creationId xmlns:a16="http://schemas.microsoft.com/office/drawing/2014/main" id="{B2E4DCB1-8DBA-4917-8159-E8A17D7D6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" name="Group 57">
              <a:extLst>
                <a:ext uri="{FF2B5EF4-FFF2-40B4-BE49-F238E27FC236}">
                  <a16:creationId xmlns:a16="http://schemas.microsoft.com/office/drawing/2014/main" id="{AFBBC55E-DF8E-46BC-B09E-D90F02F89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216"/>
              <a:ext cx="480" cy="336"/>
              <a:chOff x="2976" y="2736"/>
              <a:chExt cx="359" cy="240"/>
            </a:xfrm>
          </p:grpSpPr>
          <p:sp>
            <p:nvSpPr>
              <p:cNvPr id="262" name="AutoShape 58">
                <a:extLst>
                  <a:ext uri="{FF2B5EF4-FFF2-40B4-BE49-F238E27FC236}">
                    <a16:creationId xmlns:a16="http://schemas.microsoft.com/office/drawing/2014/main" id="{8DDFA8A4-027D-4885-A5F4-483F835F8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3" name="Oval 59">
                <a:extLst>
                  <a:ext uri="{FF2B5EF4-FFF2-40B4-BE49-F238E27FC236}">
                    <a16:creationId xmlns:a16="http://schemas.microsoft.com/office/drawing/2014/main" id="{41850B58-31CD-4A3C-A7A6-F254F946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41" name="Line 60">
              <a:extLst>
                <a:ext uri="{FF2B5EF4-FFF2-40B4-BE49-F238E27FC236}">
                  <a16:creationId xmlns:a16="http://schemas.microsoft.com/office/drawing/2014/main" id="{A17CA24D-F8F3-4915-B1EA-6D6F2561D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61">
              <a:extLst>
                <a:ext uri="{FF2B5EF4-FFF2-40B4-BE49-F238E27FC236}">
                  <a16:creationId xmlns:a16="http://schemas.microsoft.com/office/drawing/2014/main" id="{4D231341-C021-442D-AB55-D56AB93F1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486AC896-0511-429F-9C1D-17410F18E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33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44" name="Line 63">
              <a:extLst>
                <a:ext uri="{FF2B5EF4-FFF2-40B4-BE49-F238E27FC236}">
                  <a16:creationId xmlns:a16="http://schemas.microsoft.com/office/drawing/2014/main" id="{626333BB-6CF5-4A83-AABE-184A0C9AD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64">
              <a:extLst>
                <a:ext uri="{FF2B5EF4-FFF2-40B4-BE49-F238E27FC236}">
                  <a16:creationId xmlns:a16="http://schemas.microsoft.com/office/drawing/2014/main" id="{A825629D-8F15-4C30-84C6-A87A8D907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65">
              <a:extLst>
                <a:ext uri="{FF2B5EF4-FFF2-40B4-BE49-F238E27FC236}">
                  <a16:creationId xmlns:a16="http://schemas.microsoft.com/office/drawing/2014/main" id="{A210F124-86B5-48D9-85C7-A5EFDC11A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66">
              <a:extLst>
                <a:ext uri="{FF2B5EF4-FFF2-40B4-BE49-F238E27FC236}">
                  <a16:creationId xmlns:a16="http://schemas.microsoft.com/office/drawing/2014/main" id="{66786810-5F73-4148-9FD3-6D93D7942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Text Box 67">
              <a:extLst>
                <a:ext uri="{FF2B5EF4-FFF2-40B4-BE49-F238E27FC236}">
                  <a16:creationId xmlns:a16="http://schemas.microsoft.com/office/drawing/2014/main" id="{D5CCF036-E96C-456F-9628-145DD7C39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2514"/>
              <a:ext cx="272" cy="3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x'</a:t>
              </a:r>
              <a:endParaRPr lang="en-GB" sz="1600" dirty="0"/>
            </a:p>
          </p:txBody>
        </p:sp>
        <p:sp>
          <p:nvSpPr>
            <p:cNvPr id="261" name="Text Box 68">
              <a:extLst>
                <a:ext uri="{FF2B5EF4-FFF2-40B4-BE49-F238E27FC236}">
                  <a16:creationId xmlns:a16="http://schemas.microsoft.com/office/drawing/2014/main" id="{3A1CDE28-EBCB-49DE-8A85-CE70D50E4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093"/>
              <a:ext cx="320" cy="3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y'</a:t>
              </a:r>
              <a:endParaRPr lang="en-GB" sz="16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6C6A0B2-EBF8-4249-B707-BD249F9F75BD}"/>
              </a:ext>
            </a:extLst>
          </p:cNvPr>
          <p:cNvSpPr txBox="1"/>
          <p:nvPr/>
        </p:nvSpPr>
        <p:spPr>
          <a:xfrm>
            <a:off x="9155216" y="296475"/>
            <a:ext cx="262974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Creating NOT, AND </a:t>
            </a:r>
            <a:r>
              <a:rPr lang="en-US" dirty="0" err="1"/>
              <a:t>and</a:t>
            </a:r>
            <a:r>
              <a:rPr lang="en-US" dirty="0"/>
              <a:t> OR from NAND gates.</a:t>
            </a:r>
            <a:endParaRPr lang="en-SG" dirty="0"/>
          </a:p>
        </p:txBody>
      </p:sp>
      <p:sp>
        <p:nvSpPr>
          <p:cNvPr id="101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5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651840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 txBox="1">
            <a:spLocks/>
          </p:cNvSpPr>
          <p:nvPr/>
        </p:nvSpPr>
        <p:spPr>
          <a:xfrm>
            <a:off x="1981202" y="533400"/>
            <a:ext cx="7228703" cy="640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16: Boolean Algebra Quiz Q4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51" y="1359822"/>
            <a:ext cx="7972897" cy="51823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01593" y="1539911"/>
            <a:ext cx="305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Canonical product of sums </a:t>
            </a:r>
          </a:p>
          <a:p>
            <a:r>
              <a:rPr lang="en-US" dirty="0">
                <a:solidFill>
                  <a:srgbClr val="0000FF"/>
                </a:solidFill>
              </a:rPr>
              <a:t>= product of </a:t>
            </a:r>
            <a:r>
              <a:rPr lang="en-US" dirty="0" err="1">
                <a:solidFill>
                  <a:srgbClr val="C00000"/>
                </a:solidFill>
              </a:rPr>
              <a:t>maxterms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0619" y="2800409"/>
            <a:ext cx="272434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(</a:t>
            </a:r>
            <a:r>
              <a:rPr lang="en-US" dirty="0" err="1"/>
              <a:t>x+y</a:t>
            </a:r>
            <a:r>
              <a:rPr lang="en-US" dirty="0"/>
              <a:t>'+</a:t>
            </a:r>
            <a:r>
              <a:rPr lang="en-US" dirty="0" err="1">
                <a:solidFill>
                  <a:srgbClr val="C00000"/>
                </a:solidFill>
              </a:rPr>
              <a:t>z'.z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 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x'.</a:t>
            </a:r>
            <a:r>
              <a:rPr lang="en-US" dirty="0" err="1">
                <a:solidFill>
                  <a:srgbClr val="0000FF"/>
                </a:solidFill>
              </a:rPr>
              <a:t>x</a:t>
            </a:r>
            <a:r>
              <a:rPr lang="en-US" dirty="0" err="1"/>
              <a:t>+y+z</a:t>
            </a:r>
            <a:r>
              <a:rPr lang="en-US" dirty="0"/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42754" y="1748751"/>
            <a:ext cx="3252248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Complement law: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A</a:t>
            </a:r>
            <a:r>
              <a:rPr lang="en-US" dirty="0"/>
              <a:t>' = </a:t>
            </a:r>
            <a:r>
              <a:rPr lang="en-US" dirty="0" err="1"/>
              <a:t>A'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A</a:t>
            </a:r>
            <a:r>
              <a:rPr lang="en-US" dirty="0"/>
              <a:t> =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42754" y="2220665"/>
            <a:ext cx="3252248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Identity law: A =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+0</a:t>
            </a:r>
            <a:r>
              <a:rPr lang="en-US" dirty="0"/>
              <a:t> = </a:t>
            </a:r>
            <a:r>
              <a:rPr lang="en-US" dirty="0" err="1"/>
              <a:t>0+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= A</a:t>
            </a:r>
            <a:r>
              <a:rPr lang="en-US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14742" y="3039906"/>
            <a:ext cx="439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(</a:t>
            </a:r>
            <a:r>
              <a:rPr lang="en-US" dirty="0" err="1"/>
              <a:t>x+y</a:t>
            </a:r>
            <a:r>
              <a:rPr lang="en-US" dirty="0"/>
              <a:t>'+</a:t>
            </a:r>
            <a:r>
              <a:rPr lang="en-US" dirty="0">
                <a:solidFill>
                  <a:srgbClr val="C00000"/>
                </a:solidFill>
              </a:rPr>
              <a:t>z'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 </a:t>
            </a:r>
            <a:r>
              <a:rPr lang="en-US" dirty="0"/>
              <a:t> (</a:t>
            </a:r>
            <a:r>
              <a:rPr lang="en-US" dirty="0" err="1"/>
              <a:t>x+y</a:t>
            </a:r>
            <a:r>
              <a:rPr lang="en-US" dirty="0"/>
              <a:t>'+</a:t>
            </a:r>
            <a:r>
              <a:rPr lang="en-US" dirty="0">
                <a:solidFill>
                  <a:srgbClr val="C00000"/>
                </a:solidFill>
              </a:rPr>
              <a:t>z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 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x'</a:t>
            </a:r>
            <a:r>
              <a:rPr lang="en-US" dirty="0"/>
              <a:t>+</a:t>
            </a:r>
            <a:r>
              <a:rPr lang="en-US" dirty="0" err="1"/>
              <a:t>y+z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 </a:t>
            </a:r>
            <a:r>
              <a:rPr lang="en-US" dirty="0"/>
              <a:t> (</a:t>
            </a:r>
            <a:r>
              <a:rPr lang="en-US" dirty="0" err="1">
                <a:solidFill>
                  <a:srgbClr val="0000FF"/>
                </a:solidFill>
              </a:rPr>
              <a:t>x</a:t>
            </a:r>
            <a:r>
              <a:rPr lang="en-US" dirty="0" err="1"/>
              <a:t>+y+z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69172" y="3720648"/>
            <a:ext cx="3903285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Distributive law: </a:t>
            </a:r>
            <a:r>
              <a:rPr lang="en-US" dirty="0">
                <a:sym typeface="Symbol" pitchFamily="18" charset="2"/>
              </a:rPr>
              <a:t>A+(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) = (</a:t>
            </a:r>
            <a:r>
              <a:rPr lang="en-US" dirty="0" err="1">
                <a:sym typeface="Symbol" pitchFamily="18" charset="2"/>
              </a:rPr>
              <a:t>A+B</a:t>
            </a:r>
            <a:r>
              <a:rPr lang="en-US" dirty="0">
                <a:sym typeface="Symbol" pitchFamily="18" charset="2"/>
              </a:rPr>
              <a:t>)(</a:t>
            </a:r>
            <a:r>
              <a:rPr lang="en-US" dirty="0" err="1">
                <a:sym typeface="Symbol" pitchFamily="18" charset="2"/>
              </a:rPr>
              <a:t>A+C</a:t>
            </a:r>
            <a:r>
              <a:rPr lang="en-US" dirty="0">
                <a:sym typeface="Symbol" pitchFamily="18" charset="2"/>
              </a:rPr>
              <a:t>)</a:t>
            </a:r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2298155" y="3889928"/>
            <a:ext cx="45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26273" y="4460573"/>
            <a:ext cx="59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6273" y="4908110"/>
            <a:ext cx="59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54837" y="5355647"/>
            <a:ext cx="59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54837" y="5789198"/>
            <a:ext cx="59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50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1825039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5" grpId="0" animBg="1"/>
      <p:bldP spid="36" grpId="0" animBg="1"/>
      <p:bldP spid="37" grpId="0"/>
      <p:bldP spid="38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17: Logic Circuit Quiz</a:t>
            </a:r>
          </a:p>
        </p:txBody>
      </p:sp>
    </p:spTree>
    <p:extLst>
      <p:ext uri="{BB962C8B-B14F-4D97-AF65-F5344CB8AC3E}">
        <p14:creationId xmlns:p14="http://schemas.microsoft.com/office/powerpoint/2010/main" val="167070684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 txBox="1">
            <a:spLocks/>
          </p:cNvSpPr>
          <p:nvPr/>
        </p:nvSpPr>
        <p:spPr>
          <a:xfrm>
            <a:off x="1981202" y="533400"/>
            <a:ext cx="7228703" cy="640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17: Logic Circuit Quiz Q1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251"/>
          <a:stretch/>
        </p:blipFill>
        <p:spPr>
          <a:xfrm>
            <a:off x="2462528" y="1173892"/>
            <a:ext cx="4476214" cy="54385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08984" y="1743959"/>
            <a:ext cx="4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x'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55450" y="1822187"/>
            <a:ext cx="56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x'</a:t>
            </a:r>
            <a:r>
              <a:rPr 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y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3430" y="2474701"/>
            <a:ext cx="129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((</a:t>
            </a:r>
            <a:r>
              <a:rPr lang="en-US" dirty="0" err="1">
                <a:solidFill>
                  <a:srgbClr val="0000FF"/>
                </a:solidFill>
              </a:rPr>
              <a:t>x'</a:t>
            </a:r>
            <a:r>
              <a:rPr 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y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)+x')'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73083" y="2474701"/>
            <a:ext cx="11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 (</a:t>
            </a:r>
            <a:r>
              <a:rPr lang="en-US" dirty="0" err="1">
                <a:solidFill>
                  <a:srgbClr val="0000FF"/>
                </a:solidFill>
              </a:rPr>
              <a:t>x'</a:t>
            </a:r>
            <a:r>
              <a:rPr 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y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)'  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64588" y="2474701"/>
            <a:ext cx="11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 (</a:t>
            </a:r>
            <a:r>
              <a:rPr lang="en-US" dirty="0" err="1">
                <a:solidFill>
                  <a:srgbClr val="0000FF"/>
                </a:solidFill>
              </a:rPr>
              <a:t>x</a:t>
            </a:r>
            <a:r>
              <a:rPr 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+y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')x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3070" y="2474701"/>
            <a:ext cx="52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62528" y="4601975"/>
            <a:ext cx="59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52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750090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 txBox="1">
            <a:spLocks/>
          </p:cNvSpPr>
          <p:nvPr/>
        </p:nvSpPr>
        <p:spPr>
          <a:xfrm>
            <a:off x="1981202" y="533400"/>
            <a:ext cx="7228703" cy="640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17: Logic Circuit Quiz Q2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251" b="48932"/>
          <a:stretch/>
        </p:blipFill>
        <p:spPr>
          <a:xfrm>
            <a:off x="2220800" y="1186436"/>
            <a:ext cx="4668023" cy="2508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985"/>
          <a:stretch/>
        </p:blipFill>
        <p:spPr>
          <a:xfrm>
            <a:off x="2356323" y="4122716"/>
            <a:ext cx="4561765" cy="1282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97404" y="1458126"/>
            <a:ext cx="63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1ns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5607" y="1642792"/>
            <a:ext cx="63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2ns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9673" y="2938113"/>
            <a:ext cx="63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2ns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7611" y="2357565"/>
            <a:ext cx="63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3ns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1889" y="4348957"/>
            <a:ext cx="130718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C00000"/>
                </a:solidFill>
              </a:rPr>
              <a:t>8ns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53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3168987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18: Simplification Quiz</a:t>
            </a:r>
          </a:p>
        </p:txBody>
      </p:sp>
    </p:spTree>
    <p:extLst>
      <p:ext uri="{BB962C8B-B14F-4D97-AF65-F5344CB8AC3E}">
        <p14:creationId xmlns:p14="http://schemas.microsoft.com/office/powerpoint/2010/main" val="163463472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 txBox="1">
            <a:spLocks/>
          </p:cNvSpPr>
          <p:nvPr/>
        </p:nvSpPr>
        <p:spPr>
          <a:xfrm>
            <a:off x="1981202" y="533400"/>
            <a:ext cx="7228703" cy="640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18: Simplification Quiz Q1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49" y="1173893"/>
            <a:ext cx="6971438" cy="425087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03471" y="3501353"/>
            <a:ext cx="3587836" cy="2390400"/>
            <a:chOff x="1042258" y="2922609"/>
            <a:chExt cx="2500956" cy="1557717"/>
          </a:xfrm>
        </p:grpSpPr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1042258" y="2968389"/>
              <a:ext cx="2500956" cy="1511937"/>
              <a:chOff x="3648" y="2717"/>
              <a:chExt cx="1977" cy="1259"/>
            </a:xfrm>
          </p:grpSpPr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</a:p>
            </p:txBody>
          </p:sp>
          <p:sp>
            <p:nvSpPr>
              <p:cNvPr id="38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41"/>
              <p:cNvSpPr txBox="1">
                <a:spLocks noChangeArrowheads="1"/>
              </p:cNvSpPr>
              <p:nvPr/>
            </p:nvSpPr>
            <p:spPr bwMode="auto">
              <a:xfrm>
                <a:off x="5123" y="271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</a:p>
            </p:txBody>
          </p:sp>
        </p:grp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740061" y="2545237"/>
            <a:ext cx="367645" cy="2828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162667" y="4244575"/>
            <a:ext cx="46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64728" y="4775315"/>
            <a:ext cx="46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201971" y="2545237"/>
            <a:ext cx="424206" cy="2828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34969" y="4244575"/>
            <a:ext cx="46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739299" y="2545237"/>
            <a:ext cx="316114" cy="2828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532832" y="4229121"/>
            <a:ext cx="46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62812" y="4240590"/>
            <a:ext cx="46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168535" y="2545237"/>
            <a:ext cx="424206" cy="2828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532831" y="4771331"/>
            <a:ext cx="46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58627" y="4997970"/>
            <a:ext cx="59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55758" y="4771331"/>
            <a:ext cx="46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176098" y="4782567"/>
            <a:ext cx="46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62664" y="4229124"/>
            <a:ext cx="2475346" cy="380801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241170" y="4277888"/>
            <a:ext cx="311166" cy="86778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610598" y="4269223"/>
            <a:ext cx="328867" cy="867789"/>
          </a:xfrm>
          <a:prstGeom prst="roundRect">
            <a:avLst/>
          </a:prstGeom>
          <a:noFill/>
          <a:ln w="285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62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55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135585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5" grpId="0"/>
      <p:bldP spid="46" grpId="0"/>
      <p:bldP spid="47" grpId="0" animBg="1"/>
      <p:bldP spid="48" grpId="0"/>
      <p:bldP spid="49" grpId="0" animBg="1"/>
      <p:bldP spid="50" grpId="0"/>
      <p:bldP spid="51" grpId="0"/>
      <p:bldP spid="52" grpId="0" animBg="1"/>
      <p:bldP spid="53" grpId="0"/>
      <p:bldP spid="54" grpId="0"/>
      <p:bldP spid="55" grpId="0"/>
      <p:bldP spid="56" grpId="0"/>
      <p:bldP spid="9" grpId="0" animBg="1"/>
      <p:bldP spid="57" grpId="0" animBg="1"/>
      <p:bldP spid="5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 txBox="1">
            <a:spLocks/>
          </p:cNvSpPr>
          <p:nvPr/>
        </p:nvSpPr>
        <p:spPr>
          <a:xfrm>
            <a:off x="1981202" y="533400"/>
            <a:ext cx="7228703" cy="640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18: Simplification Quiz Q2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173894"/>
            <a:ext cx="7086602" cy="432109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449928" y="386620"/>
            <a:ext cx="3587836" cy="2390400"/>
            <a:chOff x="5179091" y="1012676"/>
            <a:chExt cx="3587836" cy="2390400"/>
          </a:xfrm>
        </p:grpSpPr>
        <p:grpSp>
          <p:nvGrpSpPr>
            <p:cNvPr id="94" name="Group 93"/>
            <p:cNvGrpSpPr/>
            <p:nvPr/>
          </p:nvGrpSpPr>
          <p:grpSpPr>
            <a:xfrm>
              <a:off x="5179091" y="1012676"/>
              <a:ext cx="3587836" cy="2390400"/>
              <a:chOff x="1042258" y="2922609"/>
              <a:chExt cx="2500956" cy="1557717"/>
            </a:xfrm>
          </p:grpSpPr>
          <p:grpSp>
            <p:nvGrpSpPr>
              <p:cNvPr id="95" name="Group 57"/>
              <p:cNvGrpSpPr>
                <a:grpSpLocks/>
              </p:cNvGrpSpPr>
              <p:nvPr/>
            </p:nvGrpSpPr>
            <p:grpSpPr bwMode="auto">
              <a:xfrm>
                <a:off x="1042258" y="2968389"/>
                <a:ext cx="2500956" cy="1511937"/>
                <a:chOff x="3648" y="2717"/>
                <a:chExt cx="1977" cy="1259"/>
              </a:xfrm>
            </p:grpSpPr>
            <p:sp>
              <p:nvSpPr>
                <p:cNvPr id="97" name="Rectangle 96"/>
                <p:cNvSpPr>
                  <a:spLocks noChangeArrowheads="1"/>
                </p:cNvSpPr>
                <p:nvPr/>
              </p:nvSpPr>
              <p:spPr bwMode="auto">
                <a:xfrm>
                  <a:off x="4123" y="3043"/>
                  <a:ext cx="1493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34"/>
                <p:cNvSpPr>
                  <a:spLocks noChangeShapeType="1"/>
                </p:cNvSpPr>
                <p:nvPr/>
              </p:nvSpPr>
              <p:spPr bwMode="auto">
                <a:xfrm>
                  <a:off x="4123" y="3331"/>
                  <a:ext cx="149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35"/>
                <p:cNvSpPr>
                  <a:spLocks noChangeShapeType="1"/>
                </p:cNvSpPr>
                <p:nvPr/>
              </p:nvSpPr>
              <p:spPr bwMode="auto">
                <a:xfrm>
                  <a:off x="4497" y="3043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648" y="3376"/>
                  <a:ext cx="43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</a:p>
              </p:txBody>
            </p:sp>
            <p:sp>
              <p:nvSpPr>
                <p:cNvPr id="101" name="AutoShape 39"/>
                <p:cNvSpPr>
                  <a:spLocks/>
                </p:cNvSpPr>
                <p:nvPr/>
              </p:nvSpPr>
              <p:spPr bwMode="auto">
                <a:xfrm>
                  <a:off x="3936" y="3331"/>
                  <a:ext cx="137" cy="283"/>
                </a:xfrm>
                <a:prstGeom prst="leftBrace">
                  <a:avLst>
                    <a:gd name="adj1" fmla="val 172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AutoShape 40"/>
                <p:cNvSpPr>
                  <a:spLocks/>
                </p:cNvSpPr>
                <p:nvPr/>
              </p:nvSpPr>
              <p:spPr bwMode="auto">
                <a:xfrm rot="5400000" flipV="1">
                  <a:off x="5216" y="2608"/>
                  <a:ext cx="89" cy="729"/>
                </a:xfrm>
                <a:prstGeom prst="leftBrace">
                  <a:avLst>
                    <a:gd name="adj1" fmla="val 682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123" y="2717"/>
                  <a:ext cx="275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y</a:t>
                  </a:r>
                </a:p>
              </p:txBody>
            </p:sp>
            <p:sp>
              <p:nvSpPr>
                <p:cNvPr id="104" name="Line 42"/>
                <p:cNvSpPr>
                  <a:spLocks noChangeShapeType="1"/>
                </p:cNvSpPr>
                <p:nvPr/>
              </p:nvSpPr>
              <p:spPr bwMode="auto">
                <a:xfrm>
                  <a:off x="4870" y="3043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43"/>
                <p:cNvSpPr>
                  <a:spLocks noChangeShapeType="1"/>
                </p:cNvSpPr>
                <p:nvPr/>
              </p:nvSpPr>
              <p:spPr bwMode="auto">
                <a:xfrm>
                  <a:off x="5243" y="3043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AutoShape 52"/>
                <p:cNvSpPr>
                  <a:spLocks/>
                </p:cNvSpPr>
                <p:nvPr/>
              </p:nvSpPr>
              <p:spPr bwMode="auto">
                <a:xfrm rot="-5400000">
                  <a:off x="4817" y="3346"/>
                  <a:ext cx="89" cy="729"/>
                </a:xfrm>
                <a:prstGeom prst="leftBrace">
                  <a:avLst>
                    <a:gd name="adj1" fmla="val 682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730" y="3728"/>
                  <a:ext cx="275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</a:p>
              </p:txBody>
            </p:sp>
          </p:grpSp>
          <p:sp>
            <p:nvSpPr>
              <p:cNvPr id="96" name="Text Box 41"/>
              <p:cNvSpPr txBox="1">
                <a:spLocks noChangeArrowheads="1"/>
              </p:cNvSpPr>
              <p:nvPr/>
            </p:nvSpPr>
            <p:spPr bwMode="auto">
              <a:xfrm>
                <a:off x="1143000" y="2922609"/>
                <a:ext cx="360379" cy="276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6138284" y="1755898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40345" y="2286638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10586" y="1755898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508449" y="1740444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138429" y="1751913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08448" y="2282654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31375" y="2282654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151715" y="2293890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449928" y="3635331"/>
            <a:ext cx="3587836" cy="2390400"/>
            <a:chOff x="5179091" y="1012676"/>
            <a:chExt cx="3587836" cy="23904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5179091" y="1012676"/>
              <a:ext cx="3587836" cy="2390400"/>
              <a:chOff x="1042258" y="2922609"/>
              <a:chExt cx="2500956" cy="1557717"/>
            </a:xfrm>
          </p:grpSpPr>
          <p:grpSp>
            <p:nvGrpSpPr>
              <p:cNvPr id="126" name="Group 57"/>
              <p:cNvGrpSpPr>
                <a:grpSpLocks/>
              </p:cNvGrpSpPr>
              <p:nvPr/>
            </p:nvGrpSpPr>
            <p:grpSpPr bwMode="auto">
              <a:xfrm>
                <a:off x="1042258" y="2968389"/>
                <a:ext cx="2500956" cy="1511937"/>
                <a:chOff x="3648" y="2717"/>
                <a:chExt cx="1977" cy="1259"/>
              </a:xfrm>
            </p:grpSpPr>
            <p:sp>
              <p:nvSpPr>
                <p:cNvPr id="128" name="Rectangle 127"/>
                <p:cNvSpPr>
                  <a:spLocks noChangeArrowheads="1"/>
                </p:cNvSpPr>
                <p:nvPr/>
              </p:nvSpPr>
              <p:spPr bwMode="auto">
                <a:xfrm>
                  <a:off x="4123" y="3043"/>
                  <a:ext cx="1493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34"/>
                <p:cNvSpPr>
                  <a:spLocks noChangeShapeType="1"/>
                </p:cNvSpPr>
                <p:nvPr/>
              </p:nvSpPr>
              <p:spPr bwMode="auto">
                <a:xfrm>
                  <a:off x="4123" y="3331"/>
                  <a:ext cx="149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Line 35"/>
                <p:cNvSpPr>
                  <a:spLocks noChangeShapeType="1"/>
                </p:cNvSpPr>
                <p:nvPr/>
              </p:nvSpPr>
              <p:spPr bwMode="auto">
                <a:xfrm>
                  <a:off x="4497" y="3043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648" y="3376"/>
                  <a:ext cx="43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</a:p>
              </p:txBody>
            </p:sp>
            <p:sp>
              <p:nvSpPr>
                <p:cNvPr id="132" name="AutoShape 39"/>
                <p:cNvSpPr>
                  <a:spLocks/>
                </p:cNvSpPr>
                <p:nvPr/>
              </p:nvSpPr>
              <p:spPr bwMode="auto">
                <a:xfrm>
                  <a:off x="3936" y="3331"/>
                  <a:ext cx="137" cy="283"/>
                </a:xfrm>
                <a:prstGeom prst="leftBrace">
                  <a:avLst>
                    <a:gd name="adj1" fmla="val 172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AutoShape 40"/>
                <p:cNvSpPr>
                  <a:spLocks/>
                </p:cNvSpPr>
                <p:nvPr/>
              </p:nvSpPr>
              <p:spPr bwMode="auto">
                <a:xfrm rot="5400000" flipV="1">
                  <a:off x="5216" y="2608"/>
                  <a:ext cx="89" cy="729"/>
                </a:xfrm>
                <a:prstGeom prst="leftBrace">
                  <a:avLst>
                    <a:gd name="adj1" fmla="val 682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123" y="2717"/>
                  <a:ext cx="275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y</a:t>
                  </a:r>
                </a:p>
              </p:txBody>
            </p:sp>
            <p:sp>
              <p:nvSpPr>
                <p:cNvPr id="135" name="Line 42"/>
                <p:cNvSpPr>
                  <a:spLocks noChangeShapeType="1"/>
                </p:cNvSpPr>
                <p:nvPr/>
              </p:nvSpPr>
              <p:spPr bwMode="auto">
                <a:xfrm>
                  <a:off x="4870" y="3043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43"/>
                <p:cNvSpPr>
                  <a:spLocks noChangeShapeType="1"/>
                </p:cNvSpPr>
                <p:nvPr/>
              </p:nvSpPr>
              <p:spPr bwMode="auto">
                <a:xfrm>
                  <a:off x="5243" y="3043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AutoShape 52"/>
                <p:cNvSpPr>
                  <a:spLocks/>
                </p:cNvSpPr>
                <p:nvPr/>
              </p:nvSpPr>
              <p:spPr bwMode="auto">
                <a:xfrm rot="-5400000">
                  <a:off x="4817" y="3346"/>
                  <a:ext cx="89" cy="729"/>
                </a:xfrm>
                <a:prstGeom prst="leftBrace">
                  <a:avLst>
                    <a:gd name="adj1" fmla="val 682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730" y="3728"/>
                  <a:ext cx="275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</a:p>
              </p:txBody>
            </p:sp>
          </p:grpSp>
          <p:sp>
            <p:nvSpPr>
              <p:cNvPr id="127" name="Text Box 41"/>
              <p:cNvSpPr txBox="1">
                <a:spLocks noChangeArrowheads="1"/>
              </p:cNvSpPr>
              <p:nvPr/>
            </p:nvSpPr>
            <p:spPr bwMode="auto">
              <a:xfrm>
                <a:off x="1143000" y="2922609"/>
                <a:ext cx="360379" cy="276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f'</a:t>
                </a: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6138284" y="1755898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140345" y="2286638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10586" y="1755898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508449" y="1740444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138429" y="1751913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508448" y="2282654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31375" y="2282654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151715" y="2293890"/>
              <a:ext cx="46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35249" y="5494993"/>
            <a:ext cx="298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 ' = </a:t>
            </a:r>
            <a:r>
              <a:rPr lang="en-US" sz="2400" dirty="0" err="1">
                <a:solidFill>
                  <a:srgbClr val="0000FF"/>
                </a:solidFill>
              </a:rPr>
              <a:t>x</a:t>
            </a:r>
            <a:r>
              <a:rPr lang="en-US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</a:t>
            </a:r>
            <a:r>
              <a:rPr lang="en-US" sz="2400" dirty="0" err="1">
                <a:solidFill>
                  <a:srgbClr val="0000FF"/>
                </a:solidFill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'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0000FF"/>
                </a:solidFill>
              </a:rPr>
              <a:t>z + </a:t>
            </a:r>
            <a:r>
              <a:rPr lang="en-US" sz="2400" dirty="0" err="1">
                <a:solidFill>
                  <a:srgbClr val="0000FF"/>
                </a:solidFill>
              </a:rPr>
              <a:t>x</a:t>
            </a:r>
            <a:r>
              <a:rPr lang="en-US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yz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'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235249" y="5882288"/>
            <a:ext cx="563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 = (</a:t>
            </a:r>
            <a:r>
              <a:rPr lang="en-US" sz="2400" dirty="0" err="1">
                <a:solidFill>
                  <a:srgbClr val="0000FF"/>
                </a:solidFill>
              </a:rPr>
              <a:t>x</a:t>
            </a:r>
            <a:r>
              <a:rPr lang="en-US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</a:t>
            </a:r>
            <a:r>
              <a:rPr lang="en-US" sz="2400" dirty="0" err="1">
                <a:solidFill>
                  <a:srgbClr val="0000FF"/>
                </a:solidFill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'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0000FF"/>
                </a:solidFill>
              </a:rPr>
              <a:t>z + </a:t>
            </a:r>
            <a:r>
              <a:rPr lang="en-US" sz="2400" dirty="0" err="1">
                <a:solidFill>
                  <a:srgbClr val="0000FF"/>
                </a:solidFill>
              </a:rPr>
              <a:t>x</a:t>
            </a:r>
            <a:r>
              <a:rPr lang="en-US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yz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'</a:t>
            </a:r>
            <a:r>
              <a:rPr lang="en-US" sz="2400" dirty="0">
                <a:solidFill>
                  <a:srgbClr val="0000FF"/>
                </a:solidFill>
              </a:rPr>
              <a:t>)' = (x'+</a:t>
            </a:r>
            <a:r>
              <a:rPr lang="en-US" sz="2400" dirty="0" err="1">
                <a:solidFill>
                  <a:srgbClr val="0000FF"/>
                </a:solidFill>
              </a:rPr>
              <a:t>y+z</a:t>
            </a:r>
            <a:r>
              <a:rPr lang="en-US" sz="2400" dirty="0">
                <a:solidFill>
                  <a:srgbClr val="0000FF"/>
                </a:solidFill>
              </a:rPr>
              <a:t>')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(</a:t>
            </a:r>
            <a:r>
              <a:rPr lang="en-US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x'+y'+z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981199" y="3910139"/>
            <a:ext cx="59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8144887" y="4912554"/>
            <a:ext cx="349312" cy="363537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9478853" y="4912552"/>
            <a:ext cx="349312" cy="363537"/>
          </a:xfrm>
          <a:prstGeom prst="roundRect">
            <a:avLst/>
          </a:prstGeom>
          <a:noFill/>
          <a:ln w="285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61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56</a:t>
            </a:fld>
            <a:r>
              <a:rPr lang="en-US" sz="1400" dirty="0"/>
              <a:t> of 53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151629" y="4916545"/>
            <a:ext cx="349312" cy="363537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9" grpId="0"/>
      <p:bldP spid="140" grpId="0"/>
      <p:bldP spid="141" grpId="0" animBg="1"/>
      <p:bldP spid="142" grpId="0" animBg="1"/>
      <p:bldP spid="6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816D7-8D6D-45B6-8E74-E4A500A1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D54C-4692-4D1A-B2CE-90542828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73DD-6454-4414-A438-9B5914E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57</a:t>
            </a:fld>
            <a:r>
              <a:rPr lang="en-US"/>
              <a:t> of 54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64D0B-4304-4876-A480-78A0ED5B325B}"/>
              </a:ext>
            </a:extLst>
          </p:cNvPr>
          <p:cNvSpPr txBox="1"/>
          <p:nvPr/>
        </p:nvSpPr>
        <p:spPr>
          <a:xfrm>
            <a:off x="1730695" y="561881"/>
            <a:ext cx="8569842" cy="1831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Too few Quiz questions on K-maps.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More K-maps questions in Tutorial 6 Discussion Questions. Try them out yourself.</a:t>
            </a:r>
            <a:endParaRPr lang="en-S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64D0B-4304-4876-A480-78A0ED5B325B}"/>
              </a:ext>
            </a:extLst>
          </p:cNvPr>
          <p:cNvSpPr txBox="1"/>
          <p:nvPr/>
        </p:nvSpPr>
        <p:spPr>
          <a:xfrm>
            <a:off x="1811079" y="3459115"/>
            <a:ext cx="8569842" cy="1831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/>
              <a:t>Reminder:</a:t>
            </a:r>
          </a:p>
          <a:p>
            <a:pPr>
              <a:spcAft>
                <a:spcPts val="600"/>
              </a:spcAft>
            </a:pPr>
            <a:r>
              <a:rPr lang="en-US" sz="3600" dirty="0" err="1" smtClean="0"/>
              <a:t>CS2100</a:t>
            </a:r>
            <a:r>
              <a:rPr lang="en-US" sz="3600" dirty="0" smtClean="0"/>
              <a:t> Midterm Test on 12 March 2025, </a:t>
            </a:r>
            <a:r>
              <a:rPr lang="en-US" sz="3600" dirty="0" err="1" smtClean="0"/>
              <a:t>7pm</a:t>
            </a:r>
            <a:r>
              <a:rPr lang="en-US" sz="3600" dirty="0" smtClean="0"/>
              <a:t>, at </a:t>
            </a:r>
            <a:r>
              <a:rPr lang="en-US" sz="3600" dirty="0" err="1" smtClean="0"/>
              <a:t>MPSH2B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562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6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latin typeface="+mn-lt"/>
              </a:rPr>
              <a:t>End of File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96B9B-99C5-4C43-9F2C-F128E2995444}"/>
              </a:ext>
            </a:extLst>
          </p:cNvPr>
          <p:cNvSpPr txBox="1"/>
          <p:nvPr/>
        </p:nvSpPr>
        <p:spPr>
          <a:xfrm>
            <a:off x="386604" y="223285"/>
            <a:ext cx="387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XOR/XNOR Gates</a:t>
            </a:r>
            <a:endParaRPr lang="en-SG" sz="3200" dirty="0">
              <a:solidFill>
                <a:srgbClr val="0000FF"/>
              </a:solidFill>
            </a:endParaRPr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E7EF87F4-2FA6-4694-9D14-AEC797FAFCF3}"/>
              </a:ext>
            </a:extLst>
          </p:cNvPr>
          <p:cNvSpPr txBox="1">
            <a:spLocks noChangeArrowheads="1"/>
          </p:cNvSpPr>
          <p:nvPr/>
        </p:nvSpPr>
        <p:spPr>
          <a:xfrm>
            <a:off x="551719" y="817320"/>
            <a:ext cx="10654993" cy="508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other gates – XOR and XNOR – are useful for applications such as parity bit generation.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5CF07BF-6342-493D-8FFC-A76169DB1BE8}"/>
              </a:ext>
            </a:extLst>
          </p:cNvPr>
          <p:cNvSpPr txBox="1"/>
          <p:nvPr/>
        </p:nvSpPr>
        <p:spPr>
          <a:xfrm>
            <a:off x="1491238" y="1972651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 (</a:t>
            </a:r>
            <a:r>
              <a:rPr lang="en-US" dirty="0">
                <a:sym typeface="Symbol" panose="05050102010706020507" pitchFamily="18" charset="2"/>
              </a:rPr>
              <a:t>+</a:t>
            </a:r>
            <a:r>
              <a:rPr lang="en-US" dirty="0"/>
              <a:t>)</a:t>
            </a:r>
            <a:endParaRPr lang="en-SG" dirty="0"/>
          </a:p>
        </p:txBody>
      </p:sp>
      <p:grpSp>
        <p:nvGrpSpPr>
          <p:cNvPr id="100" name="Group 176">
            <a:extLst>
              <a:ext uri="{FF2B5EF4-FFF2-40B4-BE49-F238E27FC236}">
                <a16:creationId xmlns:a16="http://schemas.microsoft.com/office/drawing/2014/main" id="{74444A06-FF4F-430E-931C-D0800B53F1FE}"/>
              </a:ext>
            </a:extLst>
          </p:cNvPr>
          <p:cNvGrpSpPr>
            <a:grpSpLocks/>
          </p:cNvGrpSpPr>
          <p:nvPr/>
        </p:nvGrpSpPr>
        <p:grpSpPr bwMode="auto">
          <a:xfrm>
            <a:off x="1198843" y="4186615"/>
            <a:ext cx="1871330" cy="587853"/>
            <a:chOff x="1584" y="1512"/>
            <a:chExt cx="1456" cy="442"/>
          </a:xfrm>
        </p:grpSpPr>
        <p:sp>
          <p:nvSpPr>
            <p:cNvPr id="101" name="Line 177">
              <a:extLst>
                <a:ext uri="{FF2B5EF4-FFF2-40B4-BE49-F238E27FC236}">
                  <a16:creationId xmlns:a16="http://schemas.microsoft.com/office/drawing/2014/main" id="{CC216897-149E-487E-B4FA-14C1CF8AD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Line 178">
              <a:extLst>
                <a:ext uri="{FF2B5EF4-FFF2-40B4-BE49-F238E27FC236}">
                  <a16:creationId xmlns:a16="http://schemas.microsoft.com/office/drawing/2014/main" id="{6BBB38F5-C330-4317-8916-8E3D8280D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Line 179">
              <a:extLst>
                <a:ext uri="{FF2B5EF4-FFF2-40B4-BE49-F238E27FC236}">
                  <a16:creationId xmlns:a16="http://schemas.microsoft.com/office/drawing/2014/main" id="{4E91C384-D165-4825-BA26-838D006CD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" y="1742"/>
              <a:ext cx="16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80">
              <a:extLst>
                <a:ext uri="{FF2B5EF4-FFF2-40B4-BE49-F238E27FC236}">
                  <a16:creationId xmlns:a16="http://schemas.microsoft.com/office/drawing/2014/main" id="{6E923F95-B23C-41F0-ADEB-F586377CD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12"/>
              <a:ext cx="198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B</a:t>
              </a:r>
            </a:p>
          </p:txBody>
        </p:sp>
        <p:sp>
          <p:nvSpPr>
            <p:cNvPr id="105" name="Text Box 181">
              <a:extLst>
                <a:ext uri="{FF2B5EF4-FFF2-40B4-BE49-F238E27FC236}">
                  <a16:creationId xmlns:a16="http://schemas.microsoft.com/office/drawing/2014/main" id="{DA87E72E-F3AF-40F0-88E2-46710993F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632"/>
              <a:ext cx="384" cy="1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A+B</a:t>
              </a:r>
            </a:p>
          </p:txBody>
        </p:sp>
        <p:grpSp>
          <p:nvGrpSpPr>
            <p:cNvPr id="106" name="Group 182">
              <a:extLst>
                <a:ext uri="{FF2B5EF4-FFF2-40B4-BE49-F238E27FC236}">
                  <a16:creationId xmlns:a16="http://schemas.microsoft.com/office/drawing/2014/main" id="{44D1974D-4920-4B64-AD03-088F25770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107" name="Freeform 183">
                <a:extLst>
                  <a:ext uri="{FF2B5EF4-FFF2-40B4-BE49-F238E27FC236}">
                    <a16:creationId xmlns:a16="http://schemas.microsoft.com/office/drawing/2014/main" id="{7779C201-FAE8-4686-B24E-AD868D0E6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84">
                <a:extLst>
                  <a:ext uri="{FF2B5EF4-FFF2-40B4-BE49-F238E27FC236}">
                    <a16:creationId xmlns:a16="http://schemas.microsoft.com/office/drawing/2014/main" id="{594E4817-C8C0-4696-B550-F2BE9AD42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" name="Line 185">
                <a:extLst>
                  <a:ext uri="{FF2B5EF4-FFF2-40B4-BE49-F238E27FC236}">
                    <a16:creationId xmlns:a16="http://schemas.microsoft.com/office/drawing/2014/main" id="{7E5A4D54-D2A8-4087-B8B1-3EBDB1ADA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86">
                <a:extLst>
                  <a:ext uri="{FF2B5EF4-FFF2-40B4-BE49-F238E27FC236}">
                    <a16:creationId xmlns:a16="http://schemas.microsoft.com/office/drawing/2014/main" id="{B506E899-AB6D-4A58-99D0-FDD09CF65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87">
                <a:extLst>
                  <a:ext uri="{FF2B5EF4-FFF2-40B4-BE49-F238E27FC236}">
                    <a16:creationId xmlns:a16="http://schemas.microsoft.com/office/drawing/2014/main" id="{F71ED4DD-C81D-4757-A6BE-CF007D358AD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2" name="Group 215">
            <a:extLst>
              <a:ext uri="{FF2B5EF4-FFF2-40B4-BE49-F238E27FC236}">
                <a16:creationId xmlns:a16="http://schemas.microsoft.com/office/drawing/2014/main" id="{B429F2B5-CA24-4370-B7EA-96013A8F7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01786"/>
              </p:ext>
            </p:extLst>
          </p:nvPr>
        </p:nvGraphicFramePr>
        <p:xfrm>
          <a:off x="1301864" y="2537362"/>
          <a:ext cx="1665288" cy="1524000"/>
        </p:xfrm>
        <a:graphic>
          <a:graphicData uri="http://schemas.openxmlformats.org/drawingml/2006/table">
            <a:tbl>
              <a:tblPr/>
              <a:tblGrid>
                <a:gridCol w="48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BCE993B3-658E-447B-BC5D-F107C24CA7F3}"/>
              </a:ext>
            </a:extLst>
          </p:cNvPr>
          <p:cNvSpPr txBox="1"/>
          <p:nvPr/>
        </p:nvSpPr>
        <p:spPr>
          <a:xfrm>
            <a:off x="4728482" y="1972651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 (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)</a:t>
            </a:r>
            <a:endParaRPr lang="en-SG" dirty="0"/>
          </a:p>
        </p:txBody>
      </p:sp>
      <p:graphicFrame>
        <p:nvGraphicFramePr>
          <p:cNvPr id="126" name="Group 215">
            <a:extLst>
              <a:ext uri="{FF2B5EF4-FFF2-40B4-BE49-F238E27FC236}">
                <a16:creationId xmlns:a16="http://schemas.microsoft.com/office/drawing/2014/main" id="{72D0344C-C5F9-4659-A8E3-2DBC4A3A2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29798"/>
              </p:ext>
            </p:extLst>
          </p:nvPr>
        </p:nvGraphicFramePr>
        <p:xfrm>
          <a:off x="4539108" y="2537362"/>
          <a:ext cx="1665288" cy="1524000"/>
        </p:xfrm>
        <a:graphic>
          <a:graphicData uri="http://schemas.openxmlformats.org/drawingml/2006/table">
            <a:tbl>
              <a:tblPr/>
              <a:tblGrid>
                <a:gridCol w="48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7" name="Group 165">
            <a:extLst>
              <a:ext uri="{FF2B5EF4-FFF2-40B4-BE49-F238E27FC236}">
                <a16:creationId xmlns:a16="http://schemas.microsoft.com/office/drawing/2014/main" id="{62016C78-3E98-46BD-880A-0B2E79C939D1}"/>
              </a:ext>
            </a:extLst>
          </p:cNvPr>
          <p:cNvGrpSpPr>
            <a:grpSpLocks/>
          </p:cNvGrpSpPr>
          <p:nvPr/>
        </p:nvGrpSpPr>
        <p:grpSpPr bwMode="auto">
          <a:xfrm>
            <a:off x="4357602" y="4195073"/>
            <a:ext cx="2028301" cy="587621"/>
            <a:chOff x="1584" y="1584"/>
            <a:chExt cx="1552" cy="416"/>
          </a:xfrm>
        </p:grpSpPr>
        <p:sp>
          <p:nvSpPr>
            <p:cNvPr id="128" name="Line 166">
              <a:extLst>
                <a:ext uri="{FF2B5EF4-FFF2-40B4-BE49-F238E27FC236}">
                  <a16:creationId xmlns:a16="http://schemas.microsoft.com/office/drawing/2014/main" id="{95755FC7-E984-404A-BB16-23005614C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67">
              <a:extLst>
                <a:ext uri="{FF2B5EF4-FFF2-40B4-BE49-F238E27FC236}">
                  <a16:creationId xmlns:a16="http://schemas.microsoft.com/office/drawing/2014/main" id="{828191FC-0AD6-4C29-B9A4-3C9DBF7AC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8">
              <a:extLst>
                <a:ext uri="{FF2B5EF4-FFF2-40B4-BE49-F238E27FC236}">
                  <a16:creationId xmlns:a16="http://schemas.microsoft.com/office/drawing/2014/main" id="{A3A87C61-85FD-4E90-962B-74C73EBB6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" y="1790"/>
              <a:ext cx="15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Text Box 169">
              <a:extLst>
                <a:ext uri="{FF2B5EF4-FFF2-40B4-BE49-F238E27FC236}">
                  <a16:creationId xmlns:a16="http://schemas.microsoft.com/office/drawing/2014/main" id="{89996B71-FE7B-4339-968F-E6F2DA97B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132" name="Text Box 170">
              <a:extLst>
                <a:ext uri="{FF2B5EF4-FFF2-40B4-BE49-F238E27FC236}">
                  <a16:creationId xmlns:a16="http://schemas.microsoft.com/office/drawing/2014/main" id="{25DF2C5E-02AA-4C29-9679-4B74350A5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680"/>
              <a:ext cx="480" cy="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A </a:t>
              </a:r>
              <a:r>
                <a:rPr lang="en-GB" sz="1400" dirty="0">
                  <a:sym typeface="Symbol" pitchFamily="18" charset="2"/>
                </a:rPr>
                <a:t></a:t>
              </a:r>
              <a:r>
                <a:rPr lang="en-GB" sz="1400" dirty="0"/>
                <a:t> B</a:t>
              </a:r>
            </a:p>
          </p:txBody>
        </p:sp>
        <p:grpSp>
          <p:nvGrpSpPr>
            <p:cNvPr id="133" name="Group 171">
              <a:extLst>
                <a:ext uri="{FF2B5EF4-FFF2-40B4-BE49-F238E27FC236}">
                  <a16:creationId xmlns:a16="http://schemas.microsoft.com/office/drawing/2014/main" id="{2EFF8EFF-EE6E-4CA8-B90F-DA560F685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134" name="Freeform 172">
                <a:extLst>
                  <a:ext uri="{FF2B5EF4-FFF2-40B4-BE49-F238E27FC236}">
                    <a16:creationId xmlns:a16="http://schemas.microsoft.com/office/drawing/2014/main" id="{45D74630-F431-4E32-9E6C-F5131CAEB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9" y="1650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73">
                <a:extLst>
                  <a:ext uri="{FF2B5EF4-FFF2-40B4-BE49-F238E27FC236}">
                    <a16:creationId xmlns:a16="http://schemas.microsoft.com/office/drawing/2014/main" id="{6BB25E29-2DE9-4C42-9CC5-11326CE6A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9" y="1650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74">
                <a:extLst>
                  <a:ext uri="{FF2B5EF4-FFF2-40B4-BE49-F238E27FC236}">
                    <a16:creationId xmlns:a16="http://schemas.microsoft.com/office/drawing/2014/main" id="{5952C11D-C54F-4049-9FD8-F23A2A272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9" y="1952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75">
                <a:extLst>
                  <a:ext uri="{FF2B5EF4-FFF2-40B4-BE49-F238E27FC236}">
                    <a16:creationId xmlns:a16="http://schemas.microsoft.com/office/drawing/2014/main" id="{CA14F44A-BD65-4C16-B6AD-E65A54750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" y="1650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76">
                <a:extLst>
                  <a:ext uri="{FF2B5EF4-FFF2-40B4-BE49-F238E27FC236}">
                    <a16:creationId xmlns:a16="http://schemas.microsoft.com/office/drawing/2014/main" id="{7324BC63-7C41-4EF8-9DDE-441C17510B0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236" y="1787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77">
                <a:extLst>
                  <a:ext uri="{FF2B5EF4-FFF2-40B4-BE49-F238E27FC236}">
                    <a16:creationId xmlns:a16="http://schemas.microsoft.com/office/drawing/2014/main" id="{5E3B1D07-4626-4086-A73F-155D9BF11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" y="1642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9CE75DD8-86E1-4018-85A3-510C289777AA}"/>
              </a:ext>
            </a:extLst>
          </p:cNvPr>
          <p:cNvSpPr txBox="1"/>
          <p:nvPr/>
        </p:nvSpPr>
        <p:spPr>
          <a:xfrm>
            <a:off x="7948632" y="1972651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XNOR (</a:t>
            </a:r>
            <a:r>
              <a:rPr lang="en-US" dirty="0">
                <a:sym typeface="Wingdings 2" pitchFamily="18" charset="2"/>
              </a:rPr>
              <a:t></a:t>
            </a:r>
            <a:r>
              <a:rPr lang="en-US" dirty="0"/>
              <a:t>)</a:t>
            </a:r>
            <a:endParaRPr lang="en-SG" dirty="0"/>
          </a:p>
        </p:txBody>
      </p:sp>
      <p:graphicFrame>
        <p:nvGraphicFramePr>
          <p:cNvPr id="155" name="Group 215">
            <a:extLst>
              <a:ext uri="{FF2B5EF4-FFF2-40B4-BE49-F238E27FC236}">
                <a16:creationId xmlns:a16="http://schemas.microsoft.com/office/drawing/2014/main" id="{D24ED0F2-D98F-4245-98E0-FE44F53C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83797"/>
              </p:ext>
            </p:extLst>
          </p:nvPr>
        </p:nvGraphicFramePr>
        <p:xfrm>
          <a:off x="7759258" y="2537362"/>
          <a:ext cx="1665288" cy="1524000"/>
        </p:xfrm>
        <a:graphic>
          <a:graphicData uri="http://schemas.openxmlformats.org/drawingml/2006/table">
            <a:tbl>
              <a:tblPr/>
              <a:tblGrid>
                <a:gridCol w="48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lang="en-US" sz="1400" dirty="0">
                          <a:sym typeface="Wingdings 2" pitchFamily="18" charset="2"/>
                        </a:rPr>
                        <a:t>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0" name="Group 179">
            <a:extLst>
              <a:ext uri="{FF2B5EF4-FFF2-40B4-BE49-F238E27FC236}">
                <a16:creationId xmlns:a16="http://schemas.microsoft.com/office/drawing/2014/main" id="{0D1B8116-5F4C-4352-85CF-A7DA6651EBEA}"/>
              </a:ext>
            </a:extLst>
          </p:cNvPr>
          <p:cNvGrpSpPr>
            <a:grpSpLocks/>
          </p:cNvGrpSpPr>
          <p:nvPr/>
        </p:nvGrpSpPr>
        <p:grpSpPr bwMode="auto">
          <a:xfrm>
            <a:off x="7512805" y="4232138"/>
            <a:ext cx="2252291" cy="486166"/>
            <a:chOff x="1584" y="1584"/>
            <a:chExt cx="1593" cy="370"/>
          </a:xfrm>
        </p:grpSpPr>
        <p:sp>
          <p:nvSpPr>
            <p:cNvPr id="162" name="Line 180">
              <a:extLst>
                <a:ext uri="{FF2B5EF4-FFF2-40B4-BE49-F238E27FC236}">
                  <a16:creationId xmlns:a16="http://schemas.microsoft.com/office/drawing/2014/main" id="{DF6DD0A0-0B32-49AD-BE58-34233825B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181">
              <a:extLst>
                <a:ext uri="{FF2B5EF4-FFF2-40B4-BE49-F238E27FC236}">
                  <a16:creationId xmlns:a16="http://schemas.microsoft.com/office/drawing/2014/main" id="{460CB811-6976-4E73-AD7E-DFB6CE149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82">
              <a:extLst>
                <a:ext uri="{FF2B5EF4-FFF2-40B4-BE49-F238E27FC236}">
                  <a16:creationId xmlns:a16="http://schemas.microsoft.com/office/drawing/2014/main" id="{C1E86736-2E2B-4960-B646-23CF90055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792"/>
              <a:ext cx="160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Text Box 183">
              <a:extLst>
                <a:ext uri="{FF2B5EF4-FFF2-40B4-BE49-F238E27FC236}">
                  <a16:creationId xmlns:a16="http://schemas.microsoft.com/office/drawing/2014/main" id="{B410010D-A528-4549-BC2F-FEAE93068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37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193" name="Text Box 184">
              <a:extLst>
                <a:ext uri="{FF2B5EF4-FFF2-40B4-BE49-F238E27FC236}">
                  <a16:creationId xmlns:a16="http://schemas.microsoft.com/office/drawing/2014/main" id="{8991C5FE-D1D0-4148-B3E0-68904BFAF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1659"/>
              <a:ext cx="473" cy="2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A </a:t>
              </a:r>
              <a:r>
                <a:rPr lang="en-US" sz="1400" dirty="0">
                  <a:sym typeface="Wingdings 2" pitchFamily="18" charset="2"/>
                </a:rPr>
                <a:t> </a:t>
              </a:r>
              <a:r>
                <a:rPr lang="en-GB" sz="1400" dirty="0"/>
                <a:t>B</a:t>
              </a:r>
            </a:p>
          </p:txBody>
        </p:sp>
        <p:grpSp>
          <p:nvGrpSpPr>
            <p:cNvPr id="194" name="Group 185">
              <a:extLst>
                <a:ext uri="{FF2B5EF4-FFF2-40B4-BE49-F238E27FC236}">
                  <a16:creationId xmlns:a16="http://schemas.microsoft.com/office/drawing/2014/main" id="{B7184D80-3140-4591-BB07-11606DD52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195" name="Group 186">
                <a:extLst>
                  <a:ext uri="{FF2B5EF4-FFF2-40B4-BE49-F238E27FC236}">
                    <a16:creationId xmlns:a16="http://schemas.microsoft.com/office/drawing/2014/main" id="{56CCEADD-67CE-4ECE-994B-181FCF4B31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97" name="Freeform 187">
                  <a:extLst>
                    <a:ext uri="{FF2B5EF4-FFF2-40B4-BE49-F238E27FC236}">
                      <a16:creationId xmlns:a16="http://schemas.microsoft.com/office/drawing/2014/main" id="{98949EFA-419D-442D-A112-FA46D7A67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188">
                  <a:extLst>
                    <a:ext uri="{FF2B5EF4-FFF2-40B4-BE49-F238E27FC236}">
                      <a16:creationId xmlns:a16="http://schemas.microsoft.com/office/drawing/2014/main" id="{BD3BD0D5-EFAB-40D8-8A21-C1AE9D4116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89">
                  <a:extLst>
                    <a:ext uri="{FF2B5EF4-FFF2-40B4-BE49-F238E27FC236}">
                      <a16:creationId xmlns:a16="http://schemas.microsoft.com/office/drawing/2014/main" id="{9C5B0CA5-1524-4563-B734-BFB59AF103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190">
                  <a:extLst>
                    <a:ext uri="{FF2B5EF4-FFF2-40B4-BE49-F238E27FC236}">
                      <a16:creationId xmlns:a16="http://schemas.microsoft.com/office/drawing/2014/main" id="{CFA30671-A6DA-4CA2-8A8A-E589650C2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191">
                  <a:extLst>
                    <a:ext uri="{FF2B5EF4-FFF2-40B4-BE49-F238E27FC236}">
                      <a16:creationId xmlns:a16="http://schemas.microsoft.com/office/drawing/2014/main" id="{D94FAD6B-441B-4371-9EEF-9EDF73A44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192">
                  <a:extLst>
                    <a:ext uri="{FF2B5EF4-FFF2-40B4-BE49-F238E27FC236}">
                      <a16:creationId xmlns:a16="http://schemas.microsoft.com/office/drawing/2014/main" id="{528F6040-B133-4A75-93B1-2640DA9D1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6" name="Oval 193">
                <a:extLst>
                  <a:ext uri="{FF2B5EF4-FFF2-40B4-BE49-F238E27FC236}">
                    <a16:creationId xmlns:a16="http://schemas.microsoft.com/office/drawing/2014/main" id="{72396CFE-4733-4A5D-A1D2-B3FE7E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55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6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168864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2A4E1-BFD1-412E-A7EF-7CCA57DD0CCF}"/>
              </a:ext>
            </a:extLst>
          </p:cNvPr>
          <p:cNvSpPr txBox="1"/>
          <p:nvPr/>
        </p:nvSpPr>
        <p:spPr>
          <a:xfrm>
            <a:off x="2693762" y="642129"/>
            <a:ext cx="12865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(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dirty="0"/>
              <a:t>)</a:t>
            </a:r>
            <a:endParaRPr lang="en-SG" dirty="0"/>
          </a:p>
        </p:txBody>
      </p:sp>
      <p:grpSp>
        <p:nvGrpSpPr>
          <p:cNvPr id="197" name="Group 164">
            <a:extLst>
              <a:ext uri="{FF2B5EF4-FFF2-40B4-BE49-F238E27FC236}">
                <a16:creationId xmlns:a16="http://schemas.microsoft.com/office/drawing/2014/main" id="{A706E68D-09E4-4BF7-954D-965543C28175}"/>
              </a:ext>
            </a:extLst>
          </p:cNvPr>
          <p:cNvGrpSpPr>
            <a:grpSpLocks/>
          </p:cNvGrpSpPr>
          <p:nvPr/>
        </p:nvGrpSpPr>
        <p:grpSpPr bwMode="auto">
          <a:xfrm>
            <a:off x="2335800" y="2841630"/>
            <a:ext cx="2002465" cy="587370"/>
            <a:chOff x="864" y="2049"/>
            <a:chExt cx="1491" cy="502"/>
          </a:xfrm>
        </p:grpSpPr>
        <p:sp>
          <p:nvSpPr>
            <p:cNvPr id="198" name="AutoShape 76">
              <a:extLst>
                <a:ext uri="{FF2B5EF4-FFF2-40B4-BE49-F238E27FC236}">
                  <a16:creationId xmlns:a16="http://schemas.microsoft.com/office/drawing/2014/main" id="{50F0D422-2C49-442E-B346-400B0F1C2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99" name="Line 77">
              <a:extLst>
                <a:ext uri="{FF2B5EF4-FFF2-40B4-BE49-F238E27FC236}">
                  <a16:creationId xmlns:a16="http://schemas.microsoft.com/office/drawing/2014/main" id="{009C0646-8323-41B9-A322-E5C30CA07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78">
              <a:extLst>
                <a:ext uri="{FF2B5EF4-FFF2-40B4-BE49-F238E27FC236}">
                  <a16:creationId xmlns:a16="http://schemas.microsoft.com/office/drawing/2014/main" id="{AB93C008-8661-44DC-8344-5F15D9295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79">
              <a:extLst>
                <a:ext uri="{FF2B5EF4-FFF2-40B4-BE49-F238E27FC236}">
                  <a16:creationId xmlns:a16="http://schemas.microsoft.com/office/drawing/2014/main" id="{4D3A841E-7BDC-42DA-8837-6DFFA9371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0" y="2318"/>
              <a:ext cx="18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Text Box 80">
              <a:extLst>
                <a:ext uri="{FF2B5EF4-FFF2-40B4-BE49-F238E27FC236}">
                  <a16:creationId xmlns:a16="http://schemas.microsoft.com/office/drawing/2014/main" id="{031109F4-73A6-440F-A33B-DD2ADC1D6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049"/>
              <a:ext cx="246" cy="5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dirty="0"/>
                <a:t>B</a:t>
              </a:r>
              <a:endParaRPr lang="en-GB" sz="1600" dirty="0"/>
            </a:p>
          </p:txBody>
        </p:sp>
        <p:sp>
          <p:nvSpPr>
            <p:cNvPr id="203" name="Text Box 81">
              <a:extLst>
                <a:ext uri="{FF2B5EF4-FFF2-40B4-BE49-F238E27FC236}">
                  <a16:creationId xmlns:a16="http://schemas.microsoft.com/office/drawing/2014/main" id="{F5839E9E-1D71-4F2B-B924-6FDBC5194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2160"/>
              <a:ext cx="384" cy="2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/>
                <a:t>A </a:t>
              </a:r>
              <a:r>
                <a:rPr lang="en-GB" sz="1400" dirty="0">
                  <a:sym typeface="Symbol" pitchFamily="18" charset="2"/>
                </a:rPr>
                <a:t> </a:t>
              </a:r>
              <a:r>
                <a:rPr lang="en-GB" sz="1400" dirty="0"/>
                <a:t>B</a:t>
              </a:r>
            </a:p>
          </p:txBody>
        </p:sp>
      </p:grpSp>
      <p:graphicFrame>
        <p:nvGraphicFramePr>
          <p:cNvPr id="204" name="Group 163">
            <a:extLst>
              <a:ext uri="{FF2B5EF4-FFF2-40B4-BE49-F238E27FC236}">
                <a16:creationId xmlns:a16="http://schemas.microsoft.com/office/drawing/2014/main" id="{1D77FBBC-A1D5-4E54-8CF8-97B98C26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07033"/>
              </p:ext>
            </p:extLst>
          </p:nvPr>
        </p:nvGraphicFramePr>
        <p:xfrm>
          <a:off x="2498832" y="1206840"/>
          <a:ext cx="1676400" cy="15240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DB69859-08C3-4697-9CB1-F9510BE39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6840"/>
            <a:ext cx="1485569" cy="1311527"/>
          </a:xfrm>
          <a:prstGeom prst="rect">
            <a:avLst/>
          </a:prstGeom>
        </p:spPr>
      </p:pic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1382233" y="3658325"/>
            <a:ext cx="8973879" cy="21203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SzPct val="100000"/>
              <a:buFont typeface="Wingdings" panose="05000000000000000000" pitchFamily="2" charset="2"/>
              <a:buChar char="§"/>
            </a:pPr>
            <a:r>
              <a:rPr lang="en-US" sz="3000" dirty="0"/>
              <a:t>For AND operations, </a:t>
            </a:r>
            <a:r>
              <a:rPr lang="en-US" sz="3000" u="sng" dirty="0"/>
              <a:t>must include </a:t>
            </a:r>
            <a:r>
              <a:rPr lang="en-US" sz="3000" dirty="0"/>
              <a:t>the AND operator </a:t>
            </a:r>
            <a:r>
              <a:rPr lang="en-US" sz="3000" dirty="0">
                <a:solidFill>
                  <a:srgbClr val="C00000"/>
                </a:solidFill>
              </a:rPr>
              <a:t>∙</a:t>
            </a:r>
            <a:r>
              <a:rPr lang="en-US" sz="3000" dirty="0">
                <a:solidFill>
                  <a:srgbClr val="800000"/>
                </a:solidFill>
              </a:rPr>
              <a:t> </a:t>
            </a:r>
            <a:r>
              <a:rPr lang="en-US" sz="3000" dirty="0"/>
              <a:t>(instead of omitting it)</a:t>
            </a:r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Example: Write </a:t>
            </a:r>
            <a:r>
              <a:rPr lang="en-US" sz="2600" b="1" i="1" dirty="0">
                <a:solidFill>
                  <a:srgbClr val="0000CC"/>
                </a:solidFill>
              </a:rPr>
              <a:t>A∙B</a:t>
            </a:r>
            <a:r>
              <a:rPr lang="en-US" sz="2600" dirty="0"/>
              <a:t> instead of just </a:t>
            </a:r>
            <a:r>
              <a:rPr lang="en-US" sz="2600" b="1" i="1" dirty="0">
                <a:solidFill>
                  <a:srgbClr val="0000CC"/>
                </a:solidFill>
              </a:rPr>
              <a:t>AB</a:t>
            </a:r>
            <a:endParaRPr lang="en-US" sz="2600" dirty="0"/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Why? Writing </a:t>
            </a:r>
            <a:r>
              <a:rPr lang="en-US" sz="2600" b="1" i="1" dirty="0">
                <a:solidFill>
                  <a:srgbClr val="0000CC"/>
                </a:solidFill>
              </a:rPr>
              <a:t>AB</a:t>
            </a:r>
            <a:r>
              <a:rPr lang="en-US" sz="2600" dirty="0"/>
              <a:t> could mean that it is a </a:t>
            </a:r>
            <a:r>
              <a:rPr lang="en-US" sz="2600" dirty="0">
                <a:solidFill>
                  <a:srgbClr val="006600"/>
                </a:solidFill>
              </a:rPr>
              <a:t>2-bit value</a:t>
            </a:r>
            <a:r>
              <a:rPr lang="en-US" sz="2600" dirty="0"/>
              <a:t>.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7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1150924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7942520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Laws/theorems of Boolean Algebra (CS2100)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66F1E1-5948-4E22-B4BF-AEBFB9C8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39820"/>
              </p:ext>
            </p:extLst>
          </p:nvPr>
        </p:nvGraphicFramePr>
        <p:xfrm>
          <a:off x="382770" y="769433"/>
          <a:ext cx="6283844" cy="3825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1922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3141922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1800" b="0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286667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A+0 = 0+A = A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A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1 = 1A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A+A' = A'+A = 1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A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A' = </a:t>
                      </a:r>
                      <a:r>
                        <a:rPr lang="en-US" sz="2000" baseline="0" dirty="0"/>
                        <a:t>A'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A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Commutative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A+B = B+A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AB = BA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Associative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A+B+C = A+(B+C) = (A+B)+C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ABC = A(BC) = (AB)C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A(B+C) = (AB) + (AC)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A+(BC) = (A+B)(A+C)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8375963-E49A-4C50-B233-5C64502E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21412"/>
              </p:ext>
            </p:extLst>
          </p:nvPr>
        </p:nvGraphicFramePr>
        <p:xfrm>
          <a:off x="6889895" y="769433"/>
          <a:ext cx="4866170" cy="55869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45925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2620245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266084">
                <a:tc gridSpan="2">
                  <a:txBody>
                    <a:bodyPr/>
                    <a:lstStyle/>
                    <a:p>
                      <a:r>
                        <a:rPr lang="en-SG" sz="1800" b="0" baseline="0" dirty="0">
                          <a:solidFill>
                            <a:srgbClr val="C00000"/>
                          </a:solidFill>
                        </a:rPr>
                        <a:t>Idempotency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2000" dirty="0"/>
                        <a:t>   X+X = X 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 X</a:t>
                      </a:r>
                      <a:r>
                        <a:rPr lang="en-US" sz="2000" dirty="0">
                          <a:sym typeface="Symbol" pitchFamily="18" charset="2"/>
                        </a:rPr>
                        <a:t>X = X </a:t>
                      </a:r>
                      <a:endParaRPr lang="en-US" sz="2000" baseline="0" dirty="0">
                        <a:sym typeface="Symbol" pitchFamily="18" charset="2"/>
                      </a:endParaRPr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225595">
                <a:tc gridSpan="2"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One element / Zero element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2000" dirty="0"/>
                        <a:t>   X+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000" dirty="0"/>
                        <a:t>+X =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000" dirty="0"/>
                        <a:t> 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   X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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 = 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</a:t>
                      </a:r>
                      <a:r>
                        <a:rPr lang="en-US" sz="2000" baseline="0" dirty="0"/>
                        <a:t>X 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= 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Involution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50939">
                <a:tc gridSpan="2">
                  <a:txBody>
                    <a:bodyPr/>
                    <a:lstStyle/>
                    <a:p>
                      <a:r>
                        <a:rPr lang="en-US" sz="2000">
                          <a:sym typeface="Symbol" pitchFamily="18" charset="2"/>
                        </a:rPr>
                        <a:t>   ( X' )' = X</a:t>
                      </a:r>
                      <a:endParaRPr lang="en-SG" sz="20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Absorption 1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X+(XY) = X 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X(X+Y) = X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172176">
                <a:tc gridSpan="2"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X+(X’Y) = X+Y 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X(X'+Y) = XY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baseline="0" dirty="0" err="1">
                          <a:solidFill>
                            <a:srgbClr val="C00000"/>
                          </a:solidFill>
                        </a:rPr>
                        <a:t>DeMorgans</a:t>
                      </a:r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’ </a:t>
                      </a:r>
                      <a:r>
                        <a:rPr lang="en-SG" sz="1800" baseline="0" dirty="0">
                          <a:solidFill>
                            <a:srgbClr val="006600"/>
                          </a:solidFill>
                        </a:rPr>
                        <a:t>(can be generalised to &gt; 2 variables)</a:t>
                      </a:r>
                      <a:endParaRPr lang="en-SG" sz="2000" baseline="0" dirty="0">
                        <a:solidFill>
                          <a:srgbClr val="006600"/>
                        </a:solidFill>
                      </a:endParaRP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71467"/>
                  </a:ext>
                </a:extLst>
              </a:tr>
              <a:tr h="380184">
                <a:tc>
                  <a:txBody>
                    <a:bodyPr/>
                    <a:lstStyle/>
                    <a:p>
                      <a:r>
                        <a:rPr lang="en-US" sz="2000" dirty="0"/>
                        <a:t>   (X+Y)' = X'</a:t>
                      </a:r>
                      <a:r>
                        <a:rPr lang="en-US" sz="2000" dirty="0">
                          <a:sym typeface="Symbol" pitchFamily="18" charset="2"/>
                        </a:rPr>
                        <a:t></a:t>
                      </a:r>
                      <a:r>
                        <a:rPr lang="en-US" sz="2000" dirty="0"/>
                        <a:t>Y' 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(X</a:t>
                      </a:r>
                      <a:r>
                        <a:rPr lang="en-US" sz="2000" dirty="0">
                          <a:sym typeface="Symbol" pitchFamily="18" charset="2"/>
                        </a:rPr>
                        <a:t>Y)' = X'+Y'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6656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Consensus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71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XY + X'Z +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sym typeface="Symbol" pitchFamily="18" charset="2"/>
                        </a:rPr>
                        <a:t>YZ </a:t>
                      </a:r>
                    </a:p>
                    <a:p>
                      <a:r>
                        <a:rPr lang="en-US" sz="2000" dirty="0">
                          <a:sym typeface="Symbol" pitchFamily="18" charset="2"/>
                        </a:rPr>
                        <a:t>   = XY + X'Z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(X+Y)(X'+Z)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sym typeface="Symbol" pitchFamily="18" charset="2"/>
                        </a:rPr>
                        <a:t>(Y+Z) </a:t>
                      </a:r>
                    </a:p>
                    <a:p>
                      <a:r>
                        <a:rPr lang="en-US" sz="2000" dirty="0">
                          <a:sym typeface="Symbol" pitchFamily="18" charset="2"/>
                        </a:rPr>
                        <a:t>   = (X+Y)(X'+Z)</a:t>
                      </a:r>
                      <a:endParaRPr lang="en-SG" sz="2000" baseline="0" dirty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94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BA8BFD-8BB5-4870-8C1A-BAD1529FCC9F}"/>
              </a:ext>
            </a:extLst>
          </p:cNvPr>
          <p:cNvSpPr txBox="1"/>
          <p:nvPr/>
        </p:nvSpPr>
        <p:spPr>
          <a:xfrm>
            <a:off x="435936" y="4890977"/>
            <a:ext cx="116958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Duality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305BB-C050-49F1-82AD-44ECDECEE23B}"/>
              </a:ext>
            </a:extLst>
          </p:cNvPr>
          <p:cNvSpPr txBox="1"/>
          <p:nvPr/>
        </p:nvSpPr>
        <p:spPr>
          <a:xfrm>
            <a:off x="1709183" y="4890977"/>
            <a:ext cx="4658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a Boolean equality that is true, if the </a:t>
            </a:r>
            <a:r>
              <a:rPr lang="en-US" sz="2000" dirty="0">
                <a:solidFill>
                  <a:srgbClr val="C00000"/>
                </a:solidFill>
              </a:rPr>
              <a:t>AND/OR </a:t>
            </a:r>
            <a:r>
              <a:rPr lang="en-US" sz="2000" dirty="0"/>
              <a:t>operators and identity elements </a:t>
            </a:r>
            <a:r>
              <a:rPr lang="en-US" sz="2000" dirty="0">
                <a:solidFill>
                  <a:srgbClr val="C00000"/>
                </a:solidFill>
              </a:rPr>
              <a:t>0/1</a:t>
            </a:r>
            <a:r>
              <a:rPr lang="en-US" sz="2000" dirty="0"/>
              <a:t> in the equality are interchanged, the new equality is also true.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8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2704507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7491ACF-CDD4-46CB-A8FA-E18A1E4E26C2}"/>
              </a:ext>
            </a:extLst>
          </p:cNvPr>
          <p:cNvGrpSpPr/>
          <p:nvPr/>
        </p:nvGrpSpPr>
        <p:grpSpPr>
          <a:xfrm>
            <a:off x="5587773" y="4616079"/>
            <a:ext cx="2276272" cy="1746923"/>
            <a:chOff x="8108449" y="4751581"/>
            <a:chExt cx="2276272" cy="174692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6E726CF-6382-4431-81AF-95189729D3D9}"/>
                </a:ext>
              </a:extLst>
            </p:cNvPr>
            <p:cNvGrpSpPr/>
            <p:nvPr/>
          </p:nvGrpSpPr>
          <p:grpSpPr>
            <a:xfrm>
              <a:off x="8578488" y="5268537"/>
              <a:ext cx="1806233" cy="738664"/>
              <a:chOff x="8875418" y="5037218"/>
              <a:chExt cx="1806233" cy="7386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3A30B20-B121-44D5-9170-C30000E4ADA0}"/>
                  </a:ext>
                </a:extLst>
              </p:cNvPr>
              <p:cNvSpPr txBox="1"/>
              <p:nvPr/>
            </p:nvSpPr>
            <p:spPr>
              <a:xfrm>
                <a:off x="8875418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57412B0-0766-471A-BAA2-D9DE841998A0}"/>
                  </a:ext>
                </a:extLst>
              </p:cNvPr>
              <p:cNvSpPr txBox="1"/>
              <p:nvPr/>
            </p:nvSpPr>
            <p:spPr>
              <a:xfrm>
                <a:off x="9329451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7FD5AE-02E8-40D0-A958-7AC8B1414738}"/>
                  </a:ext>
                </a:extLst>
              </p:cNvPr>
              <p:cNvSpPr txBox="1"/>
              <p:nvPr/>
            </p:nvSpPr>
            <p:spPr>
              <a:xfrm>
                <a:off x="8875418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00"/>
                    </a:solidFill>
                  </a:rPr>
                  <a:t>0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D34F0F-8FEF-4565-9AF1-578C5300E774}"/>
                  </a:ext>
                </a:extLst>
              </p:cNvPr>
              <p:cNvSpPr txBox="1"/>
              <p:nvPr/>
            </p:nvSpPr>
            <p:spPr>
              <a:xfrm>
                <a:off x="9329451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00"/>
                    </a:solidFill>
                  </a:rPr>
                  <a:t>0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F4F041-5F9A-4083-8BF8-C274E7CA27E6}"/>
                  </a:ext>
                </a:extLst>
              </p:cNvPr>
              <p:cNvSpPr txBox="1"/>
              <p:nvPr/>
            </p:nvSpPr>
            <p:spPr>
              <a:xfrm>
                <a:off x="9777346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1D6091-F946-48AA-BE66-972BC6F5142C}"/>
                  </a:ext>
                </a:extLst>
              </p:cNvPr>
              <p:cNvSpPr txBox="1"/>
              <p:nvPr/>
            </p:nvSpPr>
            <p:spPr>
              <a:xfrm>
                <a:off x="10231379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en-SG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BA0789-792D-4AFF-9D91-B791F4187A79}"/>
                  </a:ext>
                </a:extLst>
              </p:cNvPr>
              <p:cNvSpPr txBox="1"/>
              <p:nvPr/>
            </p:nvSpPr>
            <p:spPr>
              <a:xfrm>
                <a:off x="9777346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68D5C3-6178-43F2-A350-90C6B87964D9}"/>
                  </a:ext>
                </a:extLst>
              </p:cNvPr>
              <p:cNvSpPr txBox="1"/>
              <p:nvPr/>
            </p:nvSpPr>
            <p:spPr>
              <a:xfrm>
                <a:off x="10231379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4" name="Text Box 150">
              <a:extLst>
                <a:ext uri="{FF2B5EF4-FFF2-40B4-BE49-F238E27FC236}">
                  <a16:creationId xmlns:a16="http://schemas.microsoft.com/office/drawing/2014/main" id="{C586916A-C62D-441A-A23D-3842E945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8449" y="5624632"/>
              <a:ext cx="339725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</a:p>
          </p:txBody>
        </p:sp>
        <p:sp>
          <p:nvSpPr>
            <p:cNvPr id="45" name="Text Box 129">
              <a:extLst>
                <a:ext uri="{FF2B5EF4-FFF2-40B4-BE49-F238E27FC236}">
                  <a16:creationId xmlns:a16="http://schemas.microsoft.com/office/drawing/2014/main" id="{290AD8C4-0F39-40FE-AFC9-5A506252C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3929" y="4751581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B</a:t>
              </a:r>
            </a:p>
          </p:txBody>
        </p:sp>
        <p:sp>
          <p:nvSpPr>
            <p:cNvPr id="46" name="Text Box 129">
              <a:extLst>
                <a:ext uri="{FF2B5EF4-FFF2-40B4-BE49-F238E27FC236}">
                  <a16:creationId xmlns:a16="http://schemas.microsoft.com/office/drawing/2014/main" id="{D2EC0792-DFF1-4A98-9144-C3903E916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1108" y="6159950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C</a:t>
              </a: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EE26C08F-6382-4A6F-8242-66165582EF88}"/>
                </a:ext>
              </a:extLst>
            </p:cNvPr>
            <p:cNvSpPr/>
            <p:nvPr/>
          </p:nvSpPr>
          <p:spPr>
            <a:xfrm>
              <a:off x="8459908" y="5624142"/>
              <a:ext cx="87950" cy="369332"/>
            </a:xfrm>
            <a:prstGeom prst="leftBrace">
              <a:avLst>
                <a:gd name="adj1" fmla="val 8528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031DAEA6-7E6C-474A-B23E-AD87FC62C003}"/>
                </a:ext>
              </a:extLst>
            </p:cNvPr>
            <p:cNvSpPr/>
            <p:nvPr/>
          </p:nvSpPr>
          <p:spPr>
            <a:xfrm rot="5400000">
              <a:off x="9838301" y="4732253"/>
              <a:ext cx="121052" cy="836823"/>
            </a:xfrm>
            <a:prstGeom prst="leftBrace">
              <a:avLst>
                <a:gd name="adj1" fmla="val 6219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413ED84-BD21-4AD4-BAD5-B6EC6C755212}"/>
                </a:ext>
              </a:extLst>
            </p:cNvPr>
            <p:cNvSpPr/>
            <p:nvPr/>
          </p:nvSpPr>
          <p:spPr>
            <a:xfrm rot="16200000" flipV="1">
              <a:off x="9419888" y="5681012"/>
              <a:ext cx="121052" cy="836823"/>
            </a:xfrm>
            <a:prstGeom prst="leftBrace">
              <a:avLst>
                <a:gd name="adj1" fmla="val 6219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9E0C02-7E3F-4F85-8C24-F2C256E738E7}"/>
              </a:ext>
            </a:extLst>
          </p:cNvPr>
          <p:cNvGrpSpPr/>
          <p:nvPr/>
        </p:nvGrpSpPr>
        <p:grpSpPr>
          <a:xfrm>
            <a:off x="2466302" y="4616980"/>
            <a:ext cx="2276272" cy="1746923"/>
            <a:chOff x="8108449" y="4751581"/>
            <a:chExt cx="2276272" cy="17469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C8658A-1D53-4F6A-9E96-D6F98FD4993B}"/>
                </a:ext>
              </a:extLst>
            </p:cNvPr>
            <p:cNvGrpSpPr/>
            <p:nvPr/>
          </p:nvGrpSpPr>
          <p:grpSpPr>
            <a:xfrm>
              <a:off x="8578488" y="5268537"/>
              <a:ext cx="1806233" cy="738664"/>
              <a:chOff x="8875418" y="5037218"/>
              <a:chExt cx="1806233" cy="73866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982499A-F384-434D-AAC7-7A366CE9121B}"/>
                  </a:ext>
                </a:extLst>
              </p:cNvPr>
              <p:cNvSpPr txBox="1"/>
              <p:nvPr/>
            </p:nvSpPr>
            <p:spPr>
              <a:xfrm>
                <a:off x="8875418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AAB688-B7E5-4002-888E-1B0CD969FAF4}"/>
                  </a:ext>
                </a:extLst>
              </p:cNvPr>
              <p:cNvSpPr txBox="1"/>
              <p:nvPr/>
            </p:nvSpPr>
            <p:spPr>
              <a:xfrm>
                <a:off x="9329451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079D0C-B164-4489-808F-2699C3EB1FC3}"/>
                  </a:ext>
                </a:extLst>
              </p:cNvPr>
              <p:cNvSpPr txBox="1"/>
              <p:nvPr/>
            </p:nvSpPr>
            <p:spPr>
              <a:xfrm>
                <a:off x="8875418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00"/>
                    </a:solidFill>
                  </a:rPr>
                  <a:t>0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AA67D0-7156-47C4-9C8D-FB6C1E75B472}"/>
                  </a:ext>
                </a:extLst>
              </p:cNvPr>
              <p:cNvSpPr txBox="1"/>
              <p:nvPr/>
            </p:nvSpPr>
            <p:spPr>
              <a:xfrm>
                <a:off x="9329451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00"/>
                    </a:solidFill>
                  </a:rPr>
                  <a:t>0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209D34-F2A0-41F2-B5EF-9F149E3EC8D6}"/>
                  </a:ext>
                </a:extLst>
              </p:cNvPr>
              <p:cNvSpPr txBox="1"/>
              <p:nvPr/>
            </p:nvSpPr>
            <p:spPr>
              <a:xfrm>
                <a:off x="9777346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5BFAE3-BB6F-4679-9A4D-4BEFB59FF9A2}"/>
                  </a:ext>
                </a:extLst>
              </p:cNvPr>
              <p:cNvSpPr txBox="1"/>
              <p:nvPr/>
            </p:nvSpPr>
            <p:spPr>
              <a:xfrm>
                <a:off x="10231379" y="5037218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en-SG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23DBE-56CF-4C5A-B090-9E63752DE498}"/>
                  </a:ext>
                </a:extLst>
              </p:cNvPr>
              <p:cNvSpPr txBox="1"/>
              <p:nvPr/>
            </p:nvSpPr>
            <p:spPr>
              <a:xfrm>
                <a:off x="9777346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CF3BBE-97F9-46A1-9861-70BD080E2F6E}"/>
                  </a:ext>
                </a:extLst>
              </p:cNvPr>
              <p:cNvSpPr txBox="1"/>
              <p:nvPr/>
            </p:nvSpPr>
            <p:spPr>
              <a:xfrm>
                <a:off x="10231379" y="5406550"/>
                <a:ext cx="45027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3" name="Text Box 150">
              <a:extLst>
                <a:ext uri="{FF2B5EF4-FFF2-40B4-BE49-F238E27FC236}">
                  <a16:creationId xmlns:a16="http://schemas.microsoft.com/office/drawing/2014/main" id="{485CD0AB-3EBC-4E2A-AEC6-84FFA4784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8449" y="5624632"/>
              <a:ext cx="339725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</a:p>
          </p:txBody>
        </p:sp>
        <p:sp>
          <p:nvSpPr>
            <p:cNvPr id="24" name="Text Box 129">
              <a:extLst>
                <a:ext uri="{FF2B5EF4-FFF2-40B4-BE49-F238E27FC236}">
                  <a16:creationId xmlns:a16="http://schemas.microsoft.com/office/drawing/2014/main" id="{5424B3AA-8EC2-4FAF-BEE6-CCCB5A044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3929" y="4751581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B</a:t>
              </a:r>
            </a:p>
          </p:txBody>
        </p:sp>
        <p:sp>
          <p:nvSpPr>
            <p:cNvPr id="25" name="Text Box 129">
              <a:extLst>
                <a:ext uri="{FF2B5EF4-FFF2-40B4-BE49-F238E27FC236}">
                  <a16:creationId xmlns:a16="http://schemas.microsoft.com/office/drawing/2014/main" id="{4D58C677-37D8-40A0-B492-1427AB282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1108" y="6159950"/>
              <a:ext cx="33972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C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B2D2639F-3E19-41BD-82B9-83A67C9C1BA1}"/>
                </a:ext>
              </a:extLst>
            </p:cNvPr>
            <p:cNvSpPr/>
            <p:nvPr/>
          </p:nvSpPr>
          <p:spPr>
            <a:xfrm>
              <a:off x="8459908" y="5624142"/>
              <a:ext cx="87950" cy="369332"/>
            </a:xfrm>
            <a:prstGeom prst="leftBrace">
              <a:avLst>
                <a:gd name="adj1" fmla="val 8528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74E810D2-2B3F-469A-BAB2-A99487460E2F}"/>
                </a:ext>
              </a:extLst>
            </p:cNvPr>
            <p:cNvSpPr/>
            <p:nvPr/>
          </p:nvSpPr>
          <p:spPr>
            <a:xfrm rot="5400000">
              <a:off x="9838301" y="4732253"/>
              <a:ext cx="121052" cy="836823"/>
            </a:xfrm>
            <a:prstGeom prst="leftBrace">
              <a:avLst>
                <a:gd name="adj1" fmla="val 6219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68C5F932-51DD-429A-A02B-22CBC95F9DAF}"/>
                </a:ext>
              </a:extLst>
            </p:cNvPr>
            <p:cNvSpPr/>
            <p:nvPr/>
          </p:nvSpPr>
          <p:spPr>
            <a:xfrm rot="16200000" flipV="1">
              <a:off x="9419888" y="5681012"/>
              <a:ext cx="121052" cy="836823"/>
            </a:xfrm>
            <a:prstGeom prst="leftBrace">
              <a:avLst>
                <a:gd name="adj1" fmla="val 6219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238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SG" sz="1400" b="1" dirty="0"/>
              <a:t>Recitation 7</a:t>
            </a:r>
            <a:endParaRPr lang="en-US" sz="1400" b="1" dirty="0"/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F18B389D-D0BD-42BD-B92A-5EA5B679EF50}"/>
              </a:ext>
            </a:extLst>
          </p:cNvPr>
          <p:cNvSpPr txBox="1">
            <a:spLocks noChangeArrowheads="1"/>
          </p:cNvSpPr>
          <p:nvPr/>
        </p:nvSpPr>
        <p:spPr>
          <a:xfrm>
            <a:off x="435935" y="136525"/>
            <a:ext cx="7942520" cy="6903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0000FF"/>
                </a:solidFill>
              </a:rPr>
              <a:t>Boolean Algebra: Standard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CC9C4-94C0-411B-85BD-85EF686E64A6}"/>
                  </a:ext>
                </a:extLst>
              </p:cNvPr>
              <p:cNvSpPr txBox="1"/>
              <p:nvPr/>
            </p:nvSpPr>
            <p:spPr>
              <a:xfrm>
                <a:off x="637952" y="826916"/>
                <a:ext cx="8057992" cy="986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 numerical value can be written in different forms. </a:t>
                </a:r>
                <a:br>
                  <a:rPr lang="en-US" sz="2400" dirty="0"/>
                </a:br>
                <a:r>
                  <a:rPr lang="en-US" sz="2400" dirty="0" err="1"/>
                  <a:t>Eg</a:t>
                </a:r>
                <a:r>
                  <a:rPr lang="en-US" sz="2400" dirty="0"/>
                  <a:t>: 12.34 = 1.234 </a:t>
                </a:r>
                <a:r>
                  <a:rPr lang="en-US" sz="2400" dirty="0">
                    <a:sym typeface="Symbol" panose="05050102010706020507" pitchFamily="18" charset="2"/>
                  </a:rPr>
                  <a:t> 10 = 0.01234  10</a:t>
                </a:r>
                <a:r>
                  <a:rPr lang="en-US" sz="2400" baseline="30000" dirty="0">
                    <a:sym typeface="Symbol" panose="05050102010706020507" pitchFamily="18" charset="2"/>
                  </a:rPr>
                  <a:t>3</a:t>
                </a:r>
                <a:r>
                  <a:rPr lang="en-US" sz="2400" dirty="0">
                    <a:sym typeface="Symbol" panose="05050102010706020507" pitchFamily="18" charset="2"/>
                  </a:rPr>
                  <a:t> = 1234  10</a:t>
                </a:r>
                <a:r>
                  <a:rPr lang="en-US" sz="2400" baseline="30000" dirty="0">
                    <a:sym typeface="Symbol" panose="05050102010706020507" pitchFamily="18" charset="2"/>
                  </a:rPr>
                  <a:t>-2</a:t>
                </a:r>
                <a:r>
                  <a:rPr lang="en-US" sz="24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617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 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CC9C4-94C0-411B-85BD-85EF686E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52" y="826916"/>
                <a:ext cx="8057992" cy="986296"/>
              </a:xfrm>
              <a:prstGeom prst="rect">
                <a:avLst/>
              </a:prstGeom>
              <a:blipFill>
                <a:blip r:embed="rId2"/>
                <a:stretch>
                  <a:fillRect l="-1059" t="-4969" b="-62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882DD8-AD3B-47BC-9525-CC062B26AE78}"/>
              </a:ext>
            </a:extLst>
          </p:cNvPr>
          <p:cNvSpPr txBox="1"/>
          <p:nvPr/>
        </p:nvSpPr>
        <p:spPr>
          <a:xfrm>
            <a:off x="637952" y="1946878"/>
            <a:ext cx="8825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tabLst>
                <a:tab pos="808038" algn="l"/>
              </a:tabLst>
            </a:pPr>
            <a:r>
              <a:rPr lang="en-US" sz="2400" dirty="0"/>
              <a:t>Likewise, a Boolean expression can be written in different forms.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808038" algn="l"/>
              </a:tabLst>
            </a:pPr>
            <a:r>
              <a:rPr lang="en-US" sz="2400" dirty="0" err="1"/>
              <a:t>Eg</a:t>
            </a:r>
            <a:r>
              <a:rPr lang="en-US" sz="2400" dirty="0"/>
              <a:t>: A Boolean function F(A,B,C) is given as </a:t>
            </a:r>
            <a:r>
              <a:rPr lang="en-US" sz="2400" dirty="0">
                <a:solidFill>
                  <a:srgbClr val="006600"/>
                </a:solidFill>
              </a:rPr>
              <a:t>A</a:t>
            </a:r>
            <a:r>
              <a:rPr lang="en-US" sz="24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006600"/>
                </a:solidFill>
              </a:rPr>
              <a:t>B + A’</a:t>
            </a:r>
            <a:r>
              <a:rPr lang="en-US" sz="24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006600"/>
                </a:solidFill>
              </a:rPr>
              <a:t>C + A’</a:t>
            </a:r>
            <a:r>
              <a:rPr lang="en-US" sz="24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sz="2400" dirty="0">
                <a:solidFill>
                  <a:srgbClr val="006600"/>
                </a:solidFill>
              </a:rPr>
              <a:t>B’ 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2062163" algn="l"/>
              </a:tabLst>
            </a:pPr>
            <a:r>
              <a:rPr lang="en-US" sz="2400" dirty="0"/>
              <a:t>Then F(A,B,C) =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 </a:t>
            </a:r>
            <a:br>
              <a:rPr lang="en-US" sz="2400" dirty="0"/>
            </a:br>
            <a:r>
              <a:rPr lang="en-US" sz="2400" dirty="0"/>
              <a:t>	=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 + 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 </a:t>
            </a:r>
            <a:br>
              <a:rPr lang="en-US" sz="2400" dirty="0"/>
            </a:br>
            <a:r>
              <a:rPr lang="en-US" sz="2400" dirty="0"/>
              <a:t>	=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 + 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(A’+C) </a:t>
            </a:r>
            <a:br>
              <a:rPr lang="en-US" sz="2400" dirty="0"/>
            </a:br>
            <a:r>
              <a:rPr lang="en-US" sz="2400" dirty="0"/>
              <a:t>	=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C’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+ A’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 +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C’ +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</a:t>
            </a:r>
            <a:br>
              <a:rPr lang="en-US" sz="2400" dirty="0"/>
            </a:br>
            <a:r>
              <a:rPr lang="en-US" sz="2400" dirty="0"/>
              <a:t>	= m0 + m1 + m3 + m6 + m7</a:t>
            </a:r>
            <a:endParaRPr lang="en-SG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9D104-D7C2-4071-B3E7-E37FD0BD7767}"/>
              </a:ext>
            </a:extLst>
          </p:cNvPr>
          <p:cNvGrpSpPr/>
          <p:nvPr/>
        </p:nvGrpSpPr>
        <p:grpSpPr>
          <a:xfrm>
            <a:off x="5140841" y="2816698"/>
            <a:ext cx="4965405" cy="612302"/>
            <a:chOff x="5316279" y="2816698"/>
            <a:chExt cx="4965405" cy="612302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ABD8BC9-15F6-4E3E-BA4C-7432370F6EDE}"/>
                </a:ext>
              </a:extLst>
            </p:cNvPr>
            <p:cNvSpPr/>
            <p:nvPr/>
          </p:nvSpPr>
          <p:spPr>
            <a:xfrm>
              <a:off x="5316279" y="2816698"/>
              <a:ext cx="180754" cy="612302"/>
            </a:xfrm>
            <a:prstGeom prst="rightBrace">
              <a:avLst>
                <a:gd name="adj1" fmla="val 174742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53CCD9-B08D-40A5-908D-19F0994520F1}"/>
                </a:ext>
              </a:extLst>
            </p:cNvPr>
            <p:cNvSpPr txBox="1"/>
            <p:nvPr/>
          </p:nvSpPr>
          <p:spPr>
            <a:xfrm>
              <a:off x="5721202" y="2859474"/>
              <a:ext cx="4560482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Sum-of-products (SOP) expression</a:t>
              </a:r>
              <a:endParaRPr lang="en-SG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853FD0-1D7D-4052-AAF4-38D3CEA07EE6}"/>
              </a:ext>
            </a:extLst>
          </p:cNvPr>
          <p:cNvGrpSpPr/>
          <p:nvPr/>
        </p:nvGrpSpPr>
        <p:grpSpPr>
          <a:xfrm>
            <a:off x="8063023" y="3747370"/>
            <a:ext cx="2943446" cy="830997"/>
            <a:chOff x="8063023" y="3747370"/>
            <a:chExt cx="2943446" cy="830997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8FFC257D-8E87-4951-968C-D600491947BC}"/>
                </a:ext>
              </a:extLst>
            </p:cNvPr>
            <p:cNvSpPr/>
            <p:nvPr/>
          </p:nvSpPr>
          <p:spPr>
            <a:xfrm>
              <a:off x="8063023" y="3862233"/>
              <a:ext cx="180754" cy="612302"/>
            </a:xfrm>
            <a:prstGeom prst="rightBrace">
              <a:avLst>
                <a:gd name="adj1" fmla="val 174742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1CFF89-BE9C-4BBB-A12C-B754067FD804}"/>
                </a:ext>
              </a:extLst>
            </p:cNvPr>
            <p:cNvSpPr txBox="1"/>
            <p:nvPr/>
          </p:nvSpPr>
          <p:spPr>
            <a:xfrm>
              <a:off x="8378455" y="3747370"/>
              <a:ext cx="2628014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Sum-of-</a:t>
              </a:r>
              <a:r>
                <a:rPr lang="en-US" sz="2400" dirty="0" err="1">
                  <a:solidFill>
                    <a:srgbClr val="C00000"/>
                  </a:solidFill>
                </a:rPr>
                <a:t>minterms</a:t>
              </a:r>
              <a:r>
                <a:rPr lang="en-US" sz="2400" dirty="0">
                  <a:solidFill>
                    <a:srgbClr val="C00000"/>
                  </a:solidFill>
                </a:rPr>
                <a:t> expression</a:t>
              </a:r>
              <a:endParaRPr lang="en-SG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0B4264-A4E7-4AEA-B59D-F9C14EF7AAED}"/>
              </a:ext>
            </a:extLst>
          </p:cNvPr>
          <p:cNvSpPr/>
          <p:nvPr/>
        </p:nvSpPr>
        <p:spPr>
          <a:xfrm>
            <a:off x="3870127" y="5538724"/>
            <a:ext cx="836824" cy="287858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43C5C63-DBAA-430F-BD75-0E786802FA74}"/>
              </a:ext>
            </a:extLst>
          </p:cNvPr>
          <p:cNvSpPr/>
          <p:nvPr/>
        </p:nvSpPr>
        <p:spPr>
          <a:xfrm>
            <a:off x="3428615" y="5172267"/>
            <a:ext cx="836824" cy="2878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4BCF410-4EE9-4E66-8FCF-8CD0300E20AF}"/>
              </a:ext>
            </a:extLst>
          </p:cNvPr>
          <p:cNvSpPr/>
          <p:nvPr/>
        </p:nvSpPr>
        <p:spPr>
          <a:xfrm>
            <a:off x="2960490" y="5162713"/>
            <a:ext cx="836824" cy="287858"/>
          </a:xfrm>
          <a:prstGeom prst="roundRect">
            <a:avLst/>
          </a:prstGeom>
          <a:noFill/>
          <a:ln w="285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F96A3C0-EFF2-41A0-9E78-1F7BAA7C0481}"/>
              </a:ext>
            </a:extLst>
          </p:cNvPr>
          <p:cNvSpPr/>
          <p:nvPr/>
        </p:nvSpPr>
        <p:spPr>
          <a:xfrm>
            <a:off x="6986498" y="5538723"/>
            <a:ext cx="836824" cy="287858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D6C3545-6370-4D43-AA36-3DB419F3A829}"/>
              </a:ext>
            </a:extLst>
          </p:cNvPr>
          <p:cNvSpPr/>
          <p:nvPr/>
        </p:nvSpPr>
        <p:spPr>
          <a:xfrm>
            <a:off x="6119155" y="5178073"/>
            <a:ext cx="836824" cy="287858"/>
          </a:xfrm>
          <a:prstGeom prst="roundRect">
            <a:avLst/>
          </a:prstGeom>
          <a:noFill/>
          <a:ln w="285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EC4E912-0ABE-4BF2-8B79-85ABCB7658AE}"/>
              </a:ext>
            </a:extLst>
          </p:cNvPr>
          <p:cNvSpPr/>
          <p:nvPr/>
        </p:nvSpPr>
        <p:spPr>
          <a:xfrm rot="16200000">
            <a:off x="6849562" y="5353841"/>
            <a:ext cx="690261" cy="3168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3F3E941-A30F-4765-B03B-1C8048E48DC3}"/>
              </a:ext>
            </a:extLst>
          </p:cNvPr>
          <p:cNvSpPr/>
          <p:nvPr/>
        </p:nvSpPr>
        <p:spPr>
          <a:xfrm>
            <a:off x="1974841" y="3054096"/>
            <a:ext cx="850971" cy="2118171"/>
          </a:xfrm>
          <a:custGeom>
            <a:avLst/>
            <a:gdLst>
              <a:gd name="connsiteX0" fmla="*/ 814079 w 887231"/>
              <a:gd name="connsiteY0" fmla="*/ 2441448 h 2441448"/>
              <a:gd name="connsiteX1" fmla="*/ 263 w 887231"/>
              <a:gd name="connsiteY1" fmla="*/ 1344168 h 2441448"/>
              <a:gd name="connsiteX2" fmla="*/ 887231 w 887231"/>
              <a:gd name="connsiteY2" fmla="*/ 0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231" h="2441448">
                <a:moveTo>
                  <a:pt x="814079" y="2441448"/>
                </a:moveTo>
                <a:cubicBezTo>
                  <a:pt x="401075" y="2096262"/>
                  <a:pt x="-11929" y="1751076"/>
                  <a:pt x="263" y="1344168"/>
                </a:cubicBezTo>
                <a:cubicBezTo>
                  <a:pt x="12455" y="937260"/>
                  <a:pt x="449843" y="468630"/>
                  <a:pt x="887231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784A6AB-7810-44C3-BB46-0FB9FD3ED43A}"/>
              </a:ext>
            </a:extLst>
          </p:cNvPr>
          <p:cNvSpPr/>
          <p:nvPr/>
        </p:nvSpPr>
        <p:spPr>
          <a:xfrm>
            <a:off x="4782312" y="3511296"/>
            <a:ext cx="1115568" cy="1627632"/>
          </a:xfrm>
          <a:custGeom>
            <a:avLst/>
            <a:gdLst>
              <a:gd name="connsiteX0" fmla="*/ 0 w 1115568"/>
              <a:gd name="connsiteY0" fmla="*/ 0 h 1627632"/>
              <a:gd name="connsiteX1" fmla="*/ 475488 w 1115568"/>
              <a:gd name="connsiteY1" fmla="*/ 1243584 h 1627632"/>
              <a:gd name="connsiteX2" fmla="*/ 1115568 w 1115568"/>
              <a:gd name="connsiteY2" fmla="*/ 1627632 h 162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568" h="1627632">
                <a:moveTo>
                  <a:pt x="0" y="0"/>
                </a:moveTo>
                <a:cubicBezTo>
                  <a:pt x="144780" y="486156"/>
                  <a:pt x="289560" y="972312"/>
                  <a:pt x="475488" y="1243584"/>
                </a:cubicBezTo>
                <a:cubicBezTo>
                  <a:pt x="661416" y="1514856"/>
                  <a:pt x="888492" y="1571244"/>
                  <a:pt x="1115568" y="1627632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1B6F44-E42B-422F-AD01-6D559E0D988A}"/>
              </a:ext>
            </a:extLst>
          </p:cNvPr>
          <p:cNvSpPr txBox="1"/>
          <p:nvPr/>
        </p:nvSpPr>
        <p:spPr>
          <a:xfrm>
            <a:off x="8427188" y="237147"/>
            <a:ext cx="3110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00FF"/>
                </a:solidFill>
              </a:rPr>
              <a:t>Why</a:t>
            </a:r>
            <a:r>
              <a:rPr lang="en-US" sz="2400" dirty="0">
                <a:solidFill>
                  <a:srgbClr val="0000FF"/>
                </a:solidFill>
              </a:rPr>
              <a:t> should we know the different forms?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4A356-AC3A-4D3D-BFC8-62E621834AD7}"/>
              </a:ext>
            </a:extLst>
          </p:cNvPr>
          <p:cNvSpPr txBox="1"/>
          <p:nvPr/>
        </p:nvSpPr>
        <p:spPr>
          <a:xfrm>
            <a:off x="9181426" y="97784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Because of their practical value.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56E13DD3-C3E7-4F2B-9CFF-025934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z="1400" smtClean="0"/>
              <a:pPr>
                <a:defRPr/>
              </a:pPr>
              <a:t>9</a:t>
            </a:fld>
            <a:r>
              <a:rPr lang="en-US" sz="1400" dirty="0"/>
              <a:t> of 53</a:t>
            </a:r>
          </a:p>
        </p:txBody>
      </p:sp>
    </p:spTree>
    <p:extLst>
      <p:ext uri="{BB962C8B-B14F-4D97-AF65-F5344CB8AC3E}">
        <p14:creationId xmlns:p14="http://schemas.microsoft.com/office/powerpoint/2010/main" val="709542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p"/>
      <p:bldP spid="20" grpId="0" animBg="1"/>
      <p:bldP spid="38" grpId="0" animBg="1"/>
      <p:bldP spid="39" grpId="0" animBg="1"/>
      <p:bldP spid="40" grpId="0" animBg="1"/>
      <p:bldP spid="41" grpId="0" animBg="1"/>
      <p:bldP spid="58" grpId="0" animBg="1"/>
      <p:bldP spid="37" grpId="0" animBg="1"/>
      <p:bldP spid="60" grpId="0" animBg="1"/>
      <p:bldP spid="61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28100</TotalTime>
  <Words>7562</Words>
  <Application>Microsoft Office PowerPoint</Application>
  <PresentationFormat>Widescreen</PresentationFormat>
  <Paragraphs>2165</Paragraphs>
  <Slides>58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ZapfDingbats</vt:lpstr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Wingdings</vt:lpstr>
      <vt:lpstr>Wingdings 2</vt:lpstr>
      <vt:lpstr>Office Theme</vt:lpstr>
      <vt:lpstr>http://www.comp.nus.edu.sg/~cs2100/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QUIZZES</vt:lpstr>
      <vt:lpstr>PowerPoint Presentation</vt:lpstr>
      <vt:lpstr>PowerPoint Presentation</vt:lpstr>
      <vt:lpstr>PowerPoint Presentation</vt:lpstr>
      <vt:lpstr>QUIZZES</vt:lpstr>
      <vt:lpstr>PowerPoint Presentation</vt:lpstr>
      <vt:lpstr>PowerPoint Presentation</vt:lpstr>
      <vt:lpstr>QUIZZES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1863</cp:revision>
  <cp:lastPrinted>2025-03-10T00:34:40Z</cp:lastPrinted>
  <dcterms:created xsi:type="dcterms:W3CDTF">1998-09-05T15:03:32Z</dcterms:created>
  <dcterms:modified xsi:type="dcterms:W3CDTF">2025-03-10T04:06:35Z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