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46"/>
  </p:notesMasterIdLst>
  <p:handoutMasterIdLst>
    <p:handoutMasterId r:id="rId47"/>
  </p:handoutMasterIdLst>
  <p:sldIdLst>
    <p:sldId id="256" r:id="rId2"/>
    <p:sldId id="696" r:id="rId3"/>
    <p:sldId id="879" r:id="rId4"/>
    <p:sldId id="890" r:id="rId5"/>
    <p:sldId id="771" r:id="rId6"/>
    <p:sldId id="845" r:id="rId7"/>
    <p:sldId id="855" r:id="rId8"/>
    <p:sldId id="856" r:id="rId9"/>
    <p:sldId id="857" r:id="rId10"/>
    <p:sldId id="802" r:id="rId11"/>
    <p:sldId id="803" r:id="rId12"/>
    <p:sldId id="804" r:id="rId13"/>
    <p:sldId id="487" r:id="rId14"/>
    <p:sldId id="805" r:id="rId15"/>
    <p:sldId id="808" r:id="rId16"/>
    <p:sldId id="858" r:id="rId17"/>
    <p:sldId id="859" r:id="rId18"/>
    <p:sldId id="860" r:id="rId19"/>
    <p:sldId id="870" r:id="rId20"/>
    <p:sldId id="866" r:id="rId21"/>
    <p:sldId id="867" r:id="rId22"/>
    <p:sldId id="869" r:id="rId23"/>
    <p:sldId id="811" r:id="rId24"/>
    <p:sldId id="861" r:id="rId25"/>
    <p:sldId id="862" r:id="rId26"/>
    <p:sldId id="863" r:id="rId27"/>
    <p:sldId id="864" r:id="rId28"/>
    <p:sldId id="865" r:id="rId29"/>
    <p:sldId id="878" r:id="rId30"/>
    <p:sldId id="820" r:id="rId31"/>
    <p:sldId id="822" r:id="rId32"/>
    <p:sldId id="823" r:id="rId33"/>
    <p:sldId id="880" r:id="rId34"/>
    <p:sldId id="882" r:id="rId35"/>
    <p:sldId id="881" r:id="rId36"/>
    <p:sldId id="889" r:id="rId37"/>
    <p:sldId id="888" r:id="rId38"/>
    <p:sldId id="883" r:id="rId39"/>
    <p:sldId id="884" r:id="rId40"/>
    <p:sldId id="885" r:id="rId41"/>
    <p:sldId id="886" r:id="rId42"/>
    <p:sldId id="887" r:id="rId43"/>
    <p:sldId id="707" r:id="rId44"/>
    <p:sldId id="308" r:id="rId45"/>
  </p:sldIdLst>
  <p:sldSz cx="12192000" cy="6858000"/>
  <p:notesSz cx="6858000" cy="987266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1" userDrawn="1">
          <p15:clr>
            <a:srgbClr val="A4A3A4"/>
          </p15:clr>
        </p15:guide>
        <p15:guide id="2" pos="2161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CCCCFF"/>
    <a:srgbClr val="FF9900"/>
    <a:srgbClr val="CC3300"/>
    <a:srgbClr val="F6DDD8"/>
    <a:srgbClr val="E5E5FF"/>
    <a:srgbClr val="FFFFCC"/>
    <a:srgbClr val="CCFF99"/>
    <a:srgbClr val="E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508" autoAdjust="0"/>
    <p:restoredTop sz="91803" autoAdjust="0"/>
  </p:normalViewPr>
  <p:slideViewPr>
    <p:cSldViewPr snapToGrid="0">
      <p:cViewPr varScale="1">
        <p:scale>
          <a:sx n="92" d="100"/>
          <a:sy n="92" d="100"/>
        </p:scale>
        <p:origin x="90" y="23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704" y="392"/>
      </p:cViewPr>
      <p:guideLst>
        <p:guide orient="horz" pos="3111"/>
        <p:guide pos="2161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5275" y="1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5816" y="4687660"/>
            <a:ext cx="5026370" cy="4444513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5275" y="9378477"/>
            <a:ext cx="2972725" cy="4941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85275" y="1"/>
            <a:ext cx="2971093" cy="494186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3/20/2025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39775"/>
            <a:ext cx="6578600" cy="37020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093" cy="49418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Organisation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2926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530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55190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2717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5592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7937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70890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686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0770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7803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947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9735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88220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126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3587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08711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0946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72163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2502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72725" cy="494186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41288" y="739775"/>
            <a:ext cx="6578600" cy="37020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88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71601"/>
            <a:ext cx="104648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505200"/>
            <a:ext cx="85344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71277" y="18288"/>
            <a:ext cx="911123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914400" y="3398520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609600"/>
            <a:ext cx="27432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80264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2362201"/>
            <a:ext cx="103632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4626865"/>
            <a:ext cx="103632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975360" y="4599432"/>
            <a:ext cx="104648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73352"/>
            <a:ext cx="53848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39840" y="1676400"/>
            <a:ext cx="524256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9840" y="2438400"/>
            <a:ext cx="524256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3741949" y="4045691"/>
            <a:ext cx="4709160" cy="1059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080"/>
            <a:ext cx="2852928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2400" y="792080"/>
            <a:ext cx="7620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2130553"/>
            <a:ext cx="2852928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12152" y="3579942"/>
            <a:ext cx="5577840" cy="211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92480"/>
            <a:ext cx="2856907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11480" y="838201"/>
            <a:ext cx="787252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133600"/>
            <a:ext cx="2852928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12192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109728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2192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18288"/>
            <a:ext cx="3860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0" y="18288"/>
            <a:ext cx="54864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Recitation 9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1947" y="18288"/>
            <a:ext cx="950452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4.wdp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7" Type="http://schemas.microsoft.com/office/2007/relationships/hdphoto" Target="../media/hdphoto4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microsoft.com/office/2007/relationships/hdphoto" Target="../media/hdphoto6.wdp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8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9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microsoft.com/office/2007/relationships/hdphoto" Target="../media/hdphoto10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4813300" y="2112211"/>
            <a:ext cx="27584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 err="1">
                <a:solidFill>
                  <a:srgbClr val="C00000"/>
                </a:solidFill>
                <a:latin typeface="Calibri" panose="020F0502020204030204" pitchFamily="34" charset="0"/>
              </a:rPr>
              <a:t>CS2100</a:t>
            </a:r>
            <a:r>
              <a:rPr lang="en-US" sz="3600" dirty="0">
                <a:solidFill>
                  <a:srgbClr val="C00000"/>
                </a:solidFill>
                <a:latin typeface="Calibri" panose="020F0502020204030204" pitchFamily="34" charset="0"/>
              </a:rPr>
              <a:t> Recitation 8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3017520" y="3462867"/>
            <a:ext cx="6350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3200" dirty="0">
                <a:solidFill>
                  <a:srgbClr val="C00000"/>
                </a:solidFill>
                <a:latin typeface="Calibri" panose="020F0502020204030204" pitchFamily="34" charset="0"/>
              </a:rPr>
              <a:t>Combinational Circuits</a:t>
            </a:r>
          </a:p>
          <a:p>
            <a:pPr algn="ctr"/>
            <a:r>
              <a:rPr lang="en-SG" sz="2800" dirty="0" smtClean="0">
                <a:solidFill>
                  <a:srgbClr val="C00000"/>
                </a:solidFill>
                <a:latin typeface="Calibri" panose="020F0502020204030204" pitchFamily="34" charset="0"/>
              </a:rPr>
              <a:t>17 March 2025</a:t>
            </a:r>
            <a:endParaRPr lang="en-SG" sz="2800" dirty="0">
              <a:solidFill>
                <a:srgbClr val="C00000"/>
              </a:solidFill>
              <a:latin typeface="Calibri" panose="020F0502020204030204" pitchFamily="34" charset="0"/>
            </a:endParaRPr>
          </a:p>
          <a:p>
            <a:pPr algn="ctr"/>
            <a:r>
              <a:rPr lang="en-SG" sz="2800" dirty="0">
                <a:solidFill>
                  <a:srgbClr val="C00000"/>
                </a:solidFill>
                <a:latin typeface="Calibri" panose="020F0502020204030204" pitchFamily="34" charset="0"/>
              </a:rPr>
              <a:t>Aaron Tan</a:t>
            </a:r>
            <a:endParaRPr lang="en-US" sz="2800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0542" y="4984152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037667" y="564501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Block-Level Design</a:t>
            </a:r>
          </a:p>
        </p:txBody>
      </p:sp>
      <p:sp>
        <p:nvSpPr>
          <p:cNvPr id="313" name="Rectangle 3">
            <a:extLst>
              <a:ext uri="{FF2B5EF4-FFF2-40B4-BE49-F238E27FC236}">
                <a16:creationId xmlns:a16="http://schemas.microsoft.com/office/drawing/2014/main" id="{F414F774-C330-4361-9C20-25BB4900F23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5326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circuits can also be built using </a:t>
            </a:r>
            <a:r>
              <a:rPr lang="en-US" dirty="0">
                <a:solidFill>
                  <a:srgbClr val="800000"/>
                </a:solidFill>
              </a:rPr>
              <a:t>block-level</a:t>
            </a:r>
            <a:r>
              <a:rPr lang="en-US" dirty="0"/>
              <a:t> method.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block-level design method (as opposed to gate-level design) relies on algorithms or formulae of the circuit, which are obtained by decomposing the main problem to sub-problems recursively (until small enough to be directly solved by blocks of circuits).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First example shows how to create a 4-bit parallel adder using block-level design.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Using </a:t>
            </a:r>
            <a:r>
              <a:rPr lang="en-US" dirty="0">
                <a:solidFill>
                  <a:srgbClr val="0000FF"/>
                </a:solidFill>
              </a:rPr>
              <a:t>4-bit parallel adders </a:t>
            </a:r>
            <a:r>
              <a:rPr lang="en-US" dirty="0"/>
              <a:t>as building blocks, we can create the following:</a:t>
            </a:r>
            <a:endParaRPr lang="en-US" dirty="0">
              <a:solidFill>
                <a:srgbClr val="800000"/>
              </a:solidFill>
            </a:endParaRPr>
          </a:p>
          <a:p>
            <a:pPr marL="809625" lvl="1" indent="-45085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1.	BCD-to-Excess-3 Code Converter</a:t>
            </a:r>
          </a:p>
          <a:p>
            <a:pPr marL="809625" lvl="1" indent="-450850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800000"/>
                </a:solidFill>
              </a:rPr>
              <a:t>2.	16-bit Parallel Adder</a:t>
            </a:r>
          </a:p>
        </p:txBody>
      </p:sp>
      <p:sp>
        <p:nvSpPr>
          <p:cNvPr id="7" name="Footer Placeholder 5">
            <a:extLst>
              <a:ext uri="{FF2B5EF4-FFF2-40B4-BE49-F238E27FC236}">
                <a16:creationId xmlns:a16="http://schemas.microsoft.com/office/drawing/2014/main" id="{A4AA604A-473F-4410-9024-4C5D36652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8" name="[Date Placeholder 3]">
            <a:extLst>
              <a:ext uri="{FF2B5EF4-FFF2-40B4-BE49-F238E27FC236}">
                <a16:creationId xmlns:a16="http://schemas.microsoft.com/office/drawing/2014/main" id="{99D71D5A-81F1-450C-8AF0-C7F7B9F1B0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5A6900E1-94FF-4B88-A1A7-976C318F0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8250313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(1/4)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C49CCC4-3A38-4500-85C1-2A2673B3658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47800"/>
            <a:ext cx="8229600" cy="914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Consider a circuit to add two 4-bit numbers together and a carry-in, to produce a 5-bit result.</a:t>
            </a:r>
          </a:p>
        </p:txBody>
      </p:sp>
      <p:grpSp>
        <p:nvGrpSpPr>
          <p:cNvPr id="9" name="Group 36">
            <a:extLst>
              <a:ext uri="{FF2B5EF4-FFF2-40B4-BE49-F238E27FC236}">
                <a16:creationId xmlns:a16="http://schemas.microsoft.com/office/drawing/2014/main" id="{40D834A3-E1AE-4BFA-801E-6C7AB6A5FB11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2362201"/>
            <a:ext cx="7239000" cy="2576513"/>
            <a:chOff x="672" y="1440"/>
            <a:chExt cx="4560" cy="1623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7F6D8157-C039-4268-99C4-71AD8CE2334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2" y="1440"/>
              <a:ext cx="3408" cy="1623"/>
              <a:chOff x="1392" y="1872"/>
              <a:chExt cx="3408" cy="1623"/>
            </a:xfrm>
          </p:grpSpPr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6C508B1E-01E8-465E-86AE-3061454EC1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0" y="2400"/>
                <a:ext cx="2016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Text Box 6">
                <a:extLst>
                  <a:ext uri="{FF2B5EF4-FFF2-40B4-BE49-F238E27FC236}">
                    <a16:creationId xmlns:a16="http://schemas.microsoft.com/office/drawing/2014/main" id="{AA172B60-B57A-4DA1-9434-F179C53277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96" y="2496"/>
                <a:ext cx="1344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4-bit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Parallel 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5" name="Text Box 7">
                <a:extLst>
                  <a:ext uri="{FF2B5EF4-FFF2-40B4-BE49-F238E27FC236}">
                    <a16:creationId xmlns:a16="http://schemas.microsoft.com/office/drawing/2014/main" id="{D1BD1EF3-CFE9-4DBB-8484-B986CD4DD9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92" y="2592"/>
                <a:ext cx="52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5</a:t>
                </a:r>
                <a:endParaRPr lang="en-GB" b="1"/>
              </a:p>
            </p:txBody>
          </p:sp>
          <p:sp>
            <p:nvSpPr>
              <p:cNvPr id="16" name="Line 8">
                <a:extLst>
                  <a:ext uri="{FF2B5EF4-FFF2-40B4-BE49-F238E27FC236}">
                    <a16:creationId xmlns:a16="http://schemas.microsoft.com/office/drawing/2014/main" id="{B0A0D45F-4BE9-4E78-8D99-1C67CFD25E9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872" y="273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Line 9">
                <a:extLst>
                  <a:ext uri="{FF2B5EF4-FFF2-40B4-BE49-F238E27FC236}">
                    <a16:creationId xmlns:a16="http://schemas.microsoft.com/office/drawing/2014/main" id="{0404BD53-2C46-45EC-98D3-8832DC03B6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92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0">
                <a:extLst>
                  <a:ext uri="{FF2B5EF4-FFF2-40B4-BE49-F238E27FC236}">
                    <a16:creationId xmlns:a16="http://schemas.microsoft.com/office/drawing/2014/main" id="{22EE9379-ED0C-44DD-9E9E-B9CBD4C93B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76" y="2736"/>
                <a:ext cx="288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1">
                <a:extLst>
                  <a:ext uri="{FF2B5EF4-FFF2-40B4-BE49-F238E27FC236}">
                    <a16:creationId xmlns:a16="http://schemas.microsoft.com/office/drawing/2014/main" id="{C932B786-7841-4A93-AFCF-986657EC01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8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12">
                <a:extLst>
                  <a:ext uri="{FF2B5EF4-FFF2-40B4-BE49-F238E27FC236}">
                    <a16:creationId xmlns:a16="http://schemas.microsoft.com/office/drawing/2014/main" id="{A25149A4-8FC0-4046-829E-205BA80A68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264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13">
                <a:extLst>
                  <a:ext uri="{FF2B5EF4-FFF2-40B4-BE49-F238E27FC236}">
                    <a16:creationId xmlns:a16="http://schemas.microsoft.com/office/drawing/2014/main" id="{FE8127DE-9884-4301-87BA-4D6FDB8822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56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Text Box 14">
                <a:extLst>
                  <a:ext uri="{FF2B5EF4-FFF2-40B4-BE49-F238E27FC236}">
                    <a16:creationId xmlns:a16="http://schemas.microsoft.com/office/drawing/2014/main" id="{F235FB2F-0F2F-4A5F-950F-37F02ACFF9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640"/>
                <a:ext cx="38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3" name="Text Box 15">
                <a:extLst>
                  <a:ext uri="{FF2B5EF4-FFF2-40B4-BE49-F238E27FC236}">
                    <a16:creationId xmlns:a16="http://schemas.microsoft.com/office/drawing/2014/main" id="{8CEAEC85-6C71-4608-82DC-CC98F3EBF0E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24" name="Text Box 16">
                <a:extLst>
                  <a:ext uri="{FF2B5EF4-FFF2-40B4-BE49-F238E27FC236}">
                    <a16:creationId xmlns:a16="http://schemas.microsoft.com/office/drawing/2014/main" id="{95B2E6CF-80DE-455B-99CA-31B8F91192B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25" name="Text Box 17">
                <a:extLst>
                  <a:ext uri="{FF2B5EF4-FFF2-40B4-BE49-F238E27FC236}">
                    <a16:creationId xmlns:a16="http://schemas.microsoft.com/office/drawing/2014/main" id="{438FCB3A-A73E-477C-97F8-5C2D43EA46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16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6" name="Text Box 18">
                <a:extLst>
                  <a:ext uri="{FF2B5EF4-FFF2-40B4-BE49-F238E27FC236}">
                    <a16:creationId xmlns:a16="http://schemas.microsoft.com/office/drawing/2014/main" id="{BFD9501C-942E-4124-B744-BEB08697A4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56" y="1872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7" name="Text Box 19">
                <a:extLst>
                  <a:ext uri="{FF2B5EF4-FFF2-40B4-BE49-F238E27FC236}">
                    <a16:creationId xmlns:a16="http://schemas.microsoft.com/office/drawing/2014/main" id="{29DB4727-1474-469F-AD11-B6A72E557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36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28" name="Text Box 20">
                <a:extLst>
                  <a:ext uri="{FF2B5EF4-FFF2-40B4-BE49-F238E27FC236}">
                    <a16:creationId xmlns:a16="http://schemas.microsoft.com/office/drawing/2014/main" id="{D8658F04-864A-4B82-BFE3-35D8A52FAB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29" name="Text Box 21">
                <a:extLst>
                  <a:ext uri="{FF2B5EF4-FFF2-40B4-BE49-F238E27FC236}">
                    <a16:creationId xmlns:a16="http://schemas.microsoft.com/office/drawing/2014/main" id="{F3BF1964-CB4F-4AFE-9A0E-A51AAC47F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40" y="326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0" name="Text Box 22">
                <a:extLst>
                  <a:ext uri="{FF2B5EF4-FFF2-40B4-BE49-F238E27FC236}">
                    <a16:creationId xmlns:a16="http://schemas.microsoft.com/office/drawing/2014/main" id="{8B377D37-353E-438B-A1AF-EB477871DC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3264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S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9D3CFB0E-6D7F-4784-9BC7-DBD749973F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36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95AEAF57-6849-4580-AEB2-319EDB0381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28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39DB98A-CE95-4585-9D45-482031F092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120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B20E88A5-F945-4B9D-BC64-770B3924DB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12" y="3168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124B581E-A49D-4CFB-9C01-AE37E7948D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4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FF5A3C45-9F06-4692-A9E1-7E0E5E6D07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84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29">
                <a:extLst>
                  <a:ext uri="{FF2B5EF4-FFF2-40B4-BE49-F238E27FC236}">
                    <a16:creationId xmlns:a16="http://schemas.microsoft.com/office/drawing/2014/main" id="{F1A592BB-9162-4C59-AA63-CBC7A52A4C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48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8" name="Text Box 30">
                <a:extLst>
                  <a:ext uri="{FF2B5EF4-FFF2-40B4-BE49-F238E27FC236}">
                    <a16:creationId xmlns:a16="http://schemas.microsoft.com/office/drawing/2014/main" id="{DB1B551E-3D5E-4FA6-AE7A-36E0610FEE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Y</a:t>
                </a:r>
                <a:r>
                  <a:rPr lang="en-GB" b="1" baseline="-25000"/>
                  <a:t>1</a:t>
                </a:r>
                <a:endParaRPr lang="en-GB" b="1"/>
              </a:p>
            </p:txBody>
          </p:sp>
          <p:sp>
            <p:nvSpPr>
              <p:cNvPr id="39" name="Line 31">
                <a:extLst>
                  <a:ext uri="{FF2B5EF4-FFF2-40B4-BE49-F238E27FC236}">
                    <a16:creationId xmlns:a16="http://schemas.microsoft.com/office/drawing/2014/main" id="{EA09E2B2-F116-48D8-8ABB-794B794F5A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8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32">
                <a:extLst>
                  <a:ext uri="{FF2B5EF4-FFF2-40B4-BE49-F238E27FC236}">
                    <a16:creationId xmlns:a16="http://schemas.microsoft.com/office/drawing/2014/main" id="{2345C7A1-76FC-46FA-A630-B3E145190E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400" y="2256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33">
                <a:extLst>
                  <a:ext uri="{FF2B5EF4-FFF2-40B4-BE49-F238E27FC236}">
                    <a16:creationId xmlns:a16="http://schemas.microsoft.com/office/drawing/2014/main" id="{2EDE7BD1-0A10-4504-870D-411C15EABB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42" name="Text Box 34">
                <a:extLst>
                  <a:ext uri="{FF2B5EF4-FFF2-40B4-BE49-F238E27FC236}">
                    <a16:creationId xmlns:a16="http://schemas.microsoft.com/office/drawing/2014/main" id="{2EDE505F-A990-481B-A1F0-2B92A5A42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8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X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</p:grpSp>
        <p:sp>
          <p:nvSpPr>
            <p:cNvPr id="11" name="Text Box 35">
              <a:extLst>
                <a:ext uri="{FF2B5EF4-FFF2-40B4-BE49-F238E27FC236}">
                  <a16:creationId xmlns:a16="http://schemas.microsoft.com/office/drawing/2014/main" id="{6F94D5FE-F11E-4313-9135-6151B1DA72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2640"/>
              <a:ext cx="1584" cy="4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/>
                <a:t>Black-box view of 4-bit parallel adder</a:t>
              </a:r>
            </a:p>
          </p:txBody>
        </p:sp>
      </p:grpSp>
      <p:sp>
        <p:nvSpPr>
          <p:cNvPr id="43" name="Rectangle 37">
            <a:extLst>
              <a:ext uri="{FF2B5EF4-FFF2-40B4-BE49-F238E27FC236}">
                <a16:creationId xmlns:a16="http://schemas.microsoft.com/office/drawing/2014/main" id="{E49E08C6-7134-4CAD-BF3B-35AF632D5C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1054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5-bit result is sufficient because the largest result is:</a:t>
            </a:r>
            <a:br>
              <a:rPr lang="en-US" sz="2400" dirty="0"/>
            </a:br>
            <a:r>
              <a:rPr lang="en-US" sz="2400" dirty="0"/>
              <a:t>	1111</a:t>
            </a:r>
            <a:r>
              <a:rPr lang="en-US" sz="2400" baseline="-25000" dirty="0"/>
              <a:t>2</a:t>
            </a:r>
            <a:r>
              <a:rPr lang="en-US" sz="2400" dirty="0"/>
              <a:t> + 1111</a:t>
            </a:r>
            <a:r>
              <a:rPr lang="en-US" sz="2400" baseline="-25000" dirty="0"/>
              <a:t>2</a:t>
            </a:r>
            <a:r>
              <a:rPr lang="en-US" sz="2400" dirty="0"/>
              <a:t> + 1</a:t>
            </a:r>
            <a:r>
              <a:rPr lang="en-US" sz="2400" baseline="-25000" dirty="0"/>
              <a:t>2</a:t>
            </a:r>
            <a:r>
              <a:rPr lang="en-US" sz="2400" dirty="0"/>
              <a:t> = 11111</a:t>
            </a:r>
            <a:r>
              <a:rPr lang="en-US" sz="2400" baseline="-25000" dirty="0"/>
              <a:t>2</a:t>
            </a:r>
            <a:r>
              <a:rPr lang="en-US" sz="2400" dirty="0"/>
              <a:t> </a:t>
            </a:r>
          </a:p>
        </p:txBody>
      </p:sp>
      <p:sp>
        <p:nvSpPr>
          <p:cNvPr id="46" name="Footer Placeholder 5">
            <a:extLst>
              <a:ext uri="{FF2B5EF4-FFF2-40B4-BE49-F238E27FC236}">
                <a16:creationId xmlns:a16="http://schemas.microsoft.com/office/drawing/2014/main" id="{2A2E42FC-344B-4B9A-9278-F4B9A820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47" name="[Date Placeholder 3]">
            <a:extLst>
              <a:ext uri="{FF2B5EF4-FFF2-40B4-BE49-F238E27FC236}">
                <a16:creationId xmlns:a16="http://schemas.microsoft.com/office/drawing/2014/main" id="{25498B6C-AF6D-4C30-B21A-DFE45A9E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8" name="Slide Number Placeholder 6">
            <a:extLst>
              <a:ext uri="{FF2B5EF4-FFF2-40B4-BE49-F238E27FC236}">
                <a16:creationId xmlns:a16="http://schemas.microsoft.com/office/drawing/2014/main" id="{4278DEE9-7AFF-4FA7-B650-7D0F66BC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317217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(2/4)</a:t>
            </a:r>
          </a:p>
        </p:txBody>
      </p:sp>
      <p:sp>
        <p:nvSpPr>
          <p:cNvPr id="44" name="Rectangle 3">
            <a:extLst>
              <a:ext uri="{FF2B5EF4-FFF2-40B4-BE49-F238E27FC236}">
                <a16:creationId xmlns:a16="http://schemas.microsoft.com/office/drawing/2014/main" id="{74CECEFC-92E8-495A-A14E-18D92A0331A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5690"/>
            <a:ext cx="7848600" cy="13069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SSI design (gate-level design) technique should not be used here.</a:t>
            </a:r>
          </a:p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Truth table for 9 inputs is too big: 2</a:t>
            </a:r>
            <a:r>
              <a:rPr lang="en-US" baseline="30000" dirty="0"/>
              <a:t>9</a:t>
            </a:r>
            <a:r>
              <a:rPr lang="en-US" dirty="0"/>
              <a:t> = 512 rows!</a:t>
            </a:r>
          </a:p>
        </p:txBody>
      </p:sp>
      <p:sp>
        <p:nvSpPr>
          <p:cNvPr id="45" name="Rectangle 37">
            <a:extLst>
              <a:ext uri="{FF2B5EF4-FFF2-40B4-BE49-F238E27FC236}">
                <a16:creationId xmlns:a16="http://schemas.microsoft.com/office/drawing/2014/main" id="{704BE7CB-BCAB-4B1B-997E-C1D8C03B3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5592311"/>
            <a:ext cx="82296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Simplification becomes too complicated!</a:t>
            </a:r>
          </a:p>
        </p:txBody>
      </p:sp>
      <p:graphicFrame>
        <p:nvGraphicFramePr>
          <p:cNvPr id="46" name="Group 138">
            <a:extLst>
              <a:ext uri="{FF2B5EF4-FFF2-40B4-BE49-F238E27FC236}">
                <a16:creationId xmlns:a16="http://schemas.microsoft.com/office/drawing/2014/main" id="{E175CEB9-26A2-453E-B273-331F7A361DF2}"/>
              </a:ext>
            </a:extLst>
          </p:cNvPr>
          <p:cNvGraphicFramePr>
            <a:graphicFrameLocks/>
          </p:cNvGraphicFramePr>
          <p:nvPr/>
        </p:nvGraphicFramePr>
        <p:xfrm>
          <a:off x="3962400" y="2669121"/>
          <a:ext cx="4344365" cy="2683369"/>
        </p:xfrm>
        <a:graphic>
          <a:graphicData uri="http://schemas.openxmlformats.org/drawingml/2006/table">
            <a:tbl>
              <a:tblPr/>
              <a:tblGrid>
                <a:gridCol w="11475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75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98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9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r>
                        <a:rPr kumimoji="0" lang="en-US" sz="1600" b="1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40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0 1 0 1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1 1 0 1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0 0 1 1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65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1 1 1 1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FEFFF594-A4A1-454B-8C69-9E410B603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0" name="[Date Placeholder 3]">
            <a:extLst>
              <a:ext uri="{FF2B5EF4-FFF2-40B4-BE49-F238E27FC236}">
                <a16:creationId xmlns:a16="http://schemas.microsoft.com/office/drawing/2014/main" id="{8FF0B2E1-139D-454D-AF15-16602EC680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DA24F616-DF1F-471F-9C66-0C1B8764D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783076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(3/4)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728CD92-CF55-4D12-A619-66D3920D039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47800"/>
            <a:ext cx="8077200" cy="3124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Alternative design possible.</a:t>
            </a:r>
          </a:p>
          <a:p>
            <a:pPr marL="265113" indent="-26511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Addition formula for each pair of bits (with carry in),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>has the same function as a full adder:</a:t>
            </a:r>
            <a:br>
              <a:rPr lang="en-US" dirty="0"/>
            </a:br>
            <a:r>
              <a:rPr lang="en-US" dirty="0">
                <a:solidFill>
                  <a:srgbClr val="800000"/>
                </a:solidFill>
              </a:rPr>
              <a:t>	C</a:t>
            </a:r>
            <a:r>
              <a:rPr lang="en-US" baseline="-25000" dirty="0">
                <a:solidFill>
                  <a:srgbClr val="800000"/>
                </a:solidFill>
              </a:rPr>
              <a:t>i+1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+ (X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)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dirty="0">
                <a:solidFill>
                  <a:srgbClr val="800000"/>
                </a:solidFill>
              </a:rPr>
              <a:t>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br>
              <a:rPr lang="en-US" dirty="0">
                <a:solidFill>
                  <a:srgbClr val="800000"/>
                </a:solidFill>
              </a:rPr>
            </a:br>
            <a:r>
              <a:rPr lang="en-US" dirty="0">
                <a:solidFill>
                  <a:srgbClr val="800000"/>
                </a:solidFill>
              </a:rPr>
              <a:t>  	S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= X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Y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  <a:r>
              <a:rPr lang="en-US" dirty="0">
                <a:solidFill>
                  <a:srgbClr val="800000"/>
                </a:solidFill>
                <a:sym typeface="Symbol" pitchFamily="18" charset="2"/>
              </a:rPr>
              <a:t></a:t>
            </a:r>
            <a:r>
              <a:rPr lang="en-US" dirty="0">
                <a:solidFill>
                  <a:srgbClr val="800000"/>
                </a:solidFill>
              </a:rPr>
              <a:t> C</a:t>
            </a:r>
            <a:r>
              <a:rPr lang="en-US" baseline="-25000" dirty="0">
                <a:solidFill>
                  <a:srgbClr val="800000"/>
                </a:solidFill>
              </a:rPr>
              <a:t>i</a:t>
            </a:r>
            <a:r>
              <a:rPr lang="en-US" dirty="0">
                <a:solidFill>
                  <a:srgbClr val="800000"/>
                </a:solidFill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E2DEDB-F790-4EC3-8AB0-20452DC6EA68}"/>
              </a:ext>
            </a:extLst>
          </p:cNvPr>
          <p:cNvSpPr txBox="1"/>
          <p:nvPr/>
        </p:nvSpPr>
        <p:spPr>
          <a:xfrm>
            <a:off x="6629400" y="3962400"/>
            <a:ext cx="3505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C =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= 		1	0	1	0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Y = 		1	1	1	1</a:t>
            </a:r>
          </a:p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/>
              <a:t>X + Y = </a:t>
            </a:r>
            <a:endParaRPr lang="en-SG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899AAA-831F-4253-AC0C-6DCF7B36829D}"/>
              </a:ext>
            </a:extLst>
          </p:cNvPr>
          <p:cNvSpPr txBox="1"/>
          <p:nvPr/>
        </p:nvSpPr>
        <p:spPr>
          <a:xfrm>
            <a:off x="8561294" y="5029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3C24F7-A309-4889-96D3-52091B92E016}"/>
              </a:ext>
            </a:extLst>
          </p:cNvPr>
          <p:cNvSpPr txBox="1"/>
          <p:nvPr/>
        </p:nvSpPr>
        <p:spPr>
          <a:xfrm>
            <a:off x="8305800" y="3962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22C8FE-A9AB-417D-B57B-8CFD5E5E9030}"/>
              </a:ext>
            </a:extLst>
          </p:cNvPr>
          <p:cNvSpPr txBox="1"/>
          <p:nvPr/>
        </p:nvSpPr>
        <p:spPr>
          <a:xfrm>
            <a:off x="8839200" y="5029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6C1948-3DF0-412B-B9A0-A942E2E5D783}"/>
              </a:ext>
            </a:extLst>
          </p:cNvPr>
          <p:cNvSpPr txBox="1"/>
          <p:nvPr/>
        </p:nvSpPr>
        <p:spPr>
          <a:xfrm>
            <a:off x="8305800" y="5029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0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865CB3-A833-4157-8090-EAEBEFFBFC3A}"/>
              </a:ext>
            </a:extLst>
          </p:cNvPr>
          <p:cNvSpPr txBox="1"/>
          <p:nvPr/>
        </p:nvSpPr>
        <p:spPr>
          <a:xfrm>
            <a:off x="7848600" y="5029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9BA1B33-311E-4C50-A822-C85759CDFE96}"/>
              </a:ext>
            </a:extLst>
          </p:cNvPr>
          <p:cNvSpPr txBox="1"/>
          <p:nvPr/>
        </p:nvSpPr>
        <p:spPr>
          <a:xfrm>
            <a:off x="8077200" y="50292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3333FF"/>
                </a:solidFill>
              </a:rPr>
              <a:t>1</a:t>
            </a:r>
            <a:endParaRPr lang="en-SG" sz="2400" dirty="0">
              <a:solidFill>
                <a:srgbClr val="3333FF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6126B8-899B-4BFB-AADF-D250796A654F}"/>
              </a:ext>
            </a:extLst>
          </p:cNvPr>
          <p:cNvSpPr txBox="1"/>
          <p:nvPr/>
        </p:nvSpPr>
        <p:spPr>
          <a:xfrm>
            <a:off x="8610600" y="3962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C99426-8D33-4F35-9082-2DF1E2FCE69D}"/>
              </a:ext>
            </a:extLst>
          </p:cNvPr>
          <p:cNvSpPr txBox="1"/>
          <p:nvPr/>
        </p:nvSpPr>
        <p:spPr>
          <a:xfrm>
            <a:off x="8839200" y="3962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0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7E07BBB-850A-41DC-AB18-B865125A382B}"/>
              </a:ext>
            </a:extLst>
          </p:cNvPr>
          <p:cNvSpPr txBox="1"/>
          <p:nvPr/>
        </p:nvSpPr>
        <p:spPr>
          <a:xfrm>
            <a:off x="8077200" y="3962401"/>
            <a:ext cx="45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1165225" algn="l"/>
                <a:tab pos="1435100" algn="l"/>
                <a:tab pos="1703388" algn="l"/>
                <a:tab pos="1971675" algn="l"/>
                <a:tab pos="2241550" algn="l"/>
              </a:tabLst>
            </a:pPr>
            <a:r>
              <a:rPr lang="en-US" sz="2400" dirty="0">
                <a:solidFill>
                  <a:srgbClr val="006600"/>
                </a:solidFill>
              </a:rPr>
              <a:t>1</a:t>
            </a:r>
            <a:endParaRPr lang="en-SG" sz="2400" dirty="0">
              <a:solidFill>
                <a:srgbClr val="006600"/>
              </a:solidFill>
            </a:endParaRPr>
          </a:p>
        </p:txBody>
      </p: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5774EA12-5B4D-4132-A594-17DB3CA09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24" name="[Date Placeholder 3]">
            <a:extLst>
              <a:ext uri="{FF2B5EF4-FFF2-40B4-BE49-F238E27FC236}">
                <a16:creationId xmlns:a16="http://schemas.microsoft.com/office/drawing/2014/main" id="{EEDCDEE7-6B41-4AF0-BDFD-EED3CE02DDE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457CA7D5-69D5-4854-A4EA-82B814C74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114100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3" grpId="0"/>
      <p:bldP spid="14" grpId="0"/>
      <p:bldP spid="15" grpId="0"/>
      <p:bldP spid="16" grpId="0"/>
      <p:bldP spid="17" grpId="0"/>
      <p:bldP spid="18" grpId="0"/>
      <p:bldP spid="19" grpId="0"/>
      <p:bldP spid="2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4-bit Parallel Adder (4/4)</a:t>
            </a:r>
          </a:p>
        </p:txBody>
      </p:sp>
      <p:sp>
        <p:nvSpPr>
          <p:cNvPr id="21" name="Rectangle 3">
            <a:extLst>
              <a:ext uri="{FF2B5EF4-FFF2-40B4-BE49-F238E27FC236}">
                <a16:creationId xmlns:a16="http://schemas.microsoft.com/office/drawing/2014/main" id="{DEB1FE78-04A0-48BC-A866-D6CCA8AE67A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47801"/>
            <a:ext cx="8077200" cy="5778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Cascading 4 full adders via their carries, we get:</a:t>
            </a:r>
            <a:endParaRPr lang="en-US" dirty="0">
              <a:solidFill>
                <a:srgbClr val="800000"/>
              </a:solidFill>
            </a:endParaRPr>
          </a:p>
        </p:txBody>
      </p:sp>
      <p:grpSp>
        <p:nvGrpSpPr>
          <p:cNvPr id="22" name="Group 67">
            <a:extLst>
              <a:ext uri="{FF2B5EF4-FFF2-40B4-BE49-F238E27FC236}">
                <a16:creationId xmlns:a16="http://schemas.microsoft.com/office/drawing/2014/main" id="{B368CEEE-2C52-4E80-8726-7434992A80E8}"/>
              </a:ext>
            </a:extLst>
          </p:cNvPr>
          <p:cNvGrpSpPr>
            <a:grpSpLocks/>
          </p:cNvGrpSpPr>
          <p:nvPr/>
        </p:nvGrpSpPr>
        <p:grpSpPr bwMode="auto">
          <a:xfrm>
            <a:off x="2133601" y="1949451"/>
            <a:ext cx="7635875" cy="2881313"/>
            <a:chOff x="912" y="1296"/>
            <a:chExt cx="4810" cy="1815"/>
          </a:xfrm>
        </p:grpSpPr>
        <p:grpSp>
          <p:nvGrpSpPr>
            <p:cNvPr id="23" name="Group 4">
              <a:extLst>
                <a:ext uri="{FF2B5EF4-FFF2-40B4-BE49-F238E27FC236}">
                  <a16:creationId xmlns:a16="http://schemas.microsoft.com/office/drawing/2014/main" id="{8FAC2918-9E6E-4490-B309-F7F8068E2F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1296"/>
              <a:ext cx="4128" cy="1815"/>
              <a:chOff x="1248" y="1488"/>
              <a:chExt cx="4128" cy="1815"/>
            </a:xfrm>
          </p:grpSpPr>
          <p:sp>
            <p:nvSpPr>
              <p:cNvPr id="29" name="Text Box 5">
                <a:extLst>
                  <a:ext uri="{FF2B5EF4-FFF2-40B4-BE49-F238E27FC236}">
                    <a16:creationId xmlns:a16="http://schemas.microsoft.com/office/drawing/2014/main" id="{D437F114-B9C1-4AAF-B0DE-CA1FB97EF8E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2256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C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0" name="Line 6">
                <a:extLst>
                  <a:ext uri="{FF2B5EF4-FFF2-40B4-BE49-F238E27FC236}">
                    <a16:creationId xmlns:a16="http://schemas.microsoft.com/office/drawing/2014/main" id="{E6AE189A-D91A-4A8B-9446-4CD17D5564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488" y="2400"/>
                <a:ext cx="28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Line 7">
                <a:extLst>
                  <a:ext uri="{FF2B5EF4-FFF2-40B4-BE49-F238E27FC236}">
                    <a16:creationId xmlns:a16="http://schemas.microsoft.com/office/drawing/2014/main" id="{075707A9-A783-40FF-B018-DE4EA36CF4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09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Text Box 8">
                <a:extLst>
                  <a:ext uri="{FF2B5EF4-FFF2-40B4-BE49-F238E27FC236}">
                    <a16:creationId xmlns:a16="http://schemas.microsoft.com/office/drawing/2014/main" id="{F4702CB8-0621-485F-A1C0-BC50987B0E3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3" name="Text Box 9">
                <a:extLst>
                  <a:ext uri="{FF2B5EF4-FFF2-40B4-BE49-F238E27FC236}">
                    <a16:creationId xmlns:a16="http://schemas.microsoft.com/office/drawing/2014/main" id="{1FBA99FB-DA9E-4742-A4AE-664D738D78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64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1</a:t>
                </a:r>
                <a:endParaRPr lang="en-GB" b="1"/>
              </a:p>
            </p:txBody>
          </p:sp>
          <p:sp>
            <p:nvSpPr>
              <p:cNvPr id="34" name="Rectangle 10">
                <a:extLst>
                  <a:ext uri="{FF2B5EF4-FFF2-40B4-BE49-F238E27FC236}">
                    <a16:creationId xmlns:a16="http://schemas.microsoft.com/office/drawing/2014/main" id="{5DA6D136-C4A3-4DD8-88B8-D58B23D578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35" name="Text Box 11">
                <a:extLst>
                  <a:ext uri="{FF2B5EF4-FFF2-40B4-BE49-F238E27FC236}">
                    <a16:creationId xmlns:a16="http://schemas.microsoft.com/office/drawing/2014/main" id="{06FD3922-24CE-4D38-A6F9-EF75AD57A0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7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36" name="Text Box 12">
                <a:extLst>
                  <a:ext uri="{FF2B5EF4-FFF2-40B4-BE49-F238E27FC236}">
                    <a16:creationId xmlns:a16="http://schemas.microsoft.com/office/drawing/2014/main" id="{2C4B4878-54CD-46D1-AEF4-437A26365BC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2</a:t>
                </a:r>
                <a:endParaRPr lang="en-GB" b="1"/>
              </a:p>
            </p:txBody>
          </p:sp>
          <p:sp>
            <p:nvSpPr>
              <p:cNvPr id="37" name="Line 13">
                <a:extLst>
                  <a:ext uri="{FF2B5EF4-FFF2-40B4-BE49-F238E27FC236}">
                    <a16:creationId xmlns:a16="http://schemas.microsoft.com/office/drawing/2014/main" id="{AE2AFD45-D232-4428-98EE-2E1D831140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368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Line 14">
                <a:extLst>
                  <a:ext uri="{FF2B5EF4-FFF2-40B4-BE49-F238E27FC236}">
                    <a16:creationId xmlns:a16="http://schemas.microsoft.com/office/drawing/2014/main" id="{236A1805-ACFE-4784-82DC-334CAEB2A8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24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Line 15">
                <a:extLst>
                  <a:ext uri="{FF2B5EF4-FFF2-40B4-BE49-F238E27FC236}">
                    <a16:creationId xmlns:a16="http://schemas.microsoft.com/office/drawing/2014/main" id="{40DCFB02-E40E-41A8-88D9-9133733B56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4505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Line 16">
                <a:extLst>
                  <a:ext uri="{FF2B5EF4-FFF2-40B4-BE49-F238E27FC236}">
                    <a16:creationId xmlns:a16="http://schemas.microsoft.com/office/drawing/2014/main" id="{4102E68C-E31A-448C-A9FE-07749F1B30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08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17">
                <a:extLst>
                  <a:ext uri="{FF2B5EF4-FFF2-40B4-BE49-F238E27FC236}">
                    <a16:creationId xmlns:a16="http://schemas.microsoft.com/office/drawing/2014/main" id="{7ED1BE00-0D38-438C-943B-72A4E58974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1968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Line 18">
                <a:extLst>
                  <a:ext uri="{FF2B5EF4-FFF2-40B4-BE49-F238E27FC236}">
                    <a16:creationId xmlns:a16="http://schemas.microsoft.com/office/drawing/2014/main" id="{BF5415D3-9B0E-4779-9CED-83647CBA3C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48" y="2352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Line 19">
                <a:extLst>
                  <a:ext uri="{FF2B5EF4-FFF2-40B4-BE49-F238E27FC236}">
                    <a16:creationId xmlns:a16="http://schemas.microsoft.com/office/drawing/2014/main" id="{82119EF0-2297-4FA7-B9FE-EF4715F910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329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Text Box 20">
                <a:extLst>
                  <a:ext uri="{FF2B5EF4-FFF2-40B4-BE49-F238E27FC236}">
                    <a16:creationId xmlns:a16="http://schemas.microsoft.com/office/drawing/2014/main" id="{6530A402-55B0-4265-A4BC-0F1538B46D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304"/>
                <a:ext cx="28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C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5</a:t>
                </a:r>
                <a:endParaRPr lang="en-GB" b="1"/>
              </a:p>
            </p:txBody>
          </p:sp>
          <p:sp>
            <p:nvSpPr>
              <p:cNvPr id="45" name="Text Box 21">
                <a:extLst>
                  <a:ext uri="{FF2B5EF4-FFF2-40B4-BE49-F238E27FC236}">
                    <a16:creationId xmlns:a16="http://schemas.microsoft.com/office/drawing/2014/main" id="{97A7B2D5-5D2A-4878-BB41-035FCDC6E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6" name="Text Box 22">
                <a:extLst>
                  <a:ext uri="{FF2B5EF4-FFF2-40B4-BE49-F238E27FC236}">
                    <a16:creationId xmlns:a16="http://schemas.microsoft.com/office/drawing/2014/main" id="{E3444587-B2F1-4310-ABD3-8719D6F2A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2</a:t>
                </a:r>
                <a:endParaRPr lang="en-GB" b="1"/>
              </a:p>
            </p:txBody>
          </p:sp>
          <p:sp>
            <p:nvSpPr>
              <p:cNvPr id="47" name="Rectangle 23">
                <a:extLst>
                  <a:ext uri="{FF2B5EF4-FFF2-40B4-BE49-F238E27FC236}">
                    <a16:creationId xmlns:a16="http://schemas.microsoft.com/office/drawing/2014/main" id="{19D276B6-9123-466E-91EC-746C81E57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56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48" name="Text Box 24">
                <a:extLst>
                  <a:ext uri="{FF2B5EF4-FFF2-40B4-BE49-F238E27FC236}">
                    <a16:creationId xmlns:a16="http://schemas.microsoft.com/office/drawing/2014/main" id="{B61E0449-C725-4503-B02E-2AE8744C53E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19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49" name="Line 25">
                <a:extLst>
                  <a:ext uri="{FF2B5EF4-FFF2-40B4-BE49-F238E27FC236}">
                    <a16:creationId xmlns:a16="http://schemas.microsoft.com/office/drawing/2014/main" id="{A401C9C1-91C6-4E9E-8920-B63EF5F1A5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600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Line 26">
                <a:extLst>
                  <a:ext uri="{FF2B5EF4-FFF2-40B4-BE49-F238E27FC236}">
                    <a16:creationId xmlns:a16="http://schemas.microsoft.com/office/drawing/2014/main" id="{C7D26C11-1A1C-482B-9A01-33C1618A0C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47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Line 27">
                <a:extLst>
                  <a:ext uri="{FF2B5EF4-FFF2-40B4-BE49-F238E27FC236}">
                    <a16:creationId xmlns:a16="http://schemas.microsoft.com/office/drawing/2014/main" id="{7D5F6FA6-9670-4F43-B95E-8BB815EA84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3737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Line 28">
                <a:extLst>
                  <a:ext uri="{FF2B5EF4-FFF2-40B4-BE49-F238E27FC236}">
                    <a16:creationId xmlns:a16="http://schemas.microsoft.com/office/drawing/2014/main" id="{6CFE5004-A9C5-496A-96D6-94AB62DE33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Line 29">
                <a:extLst>
                  <a:ext uri="{FF2B5EF4-FFF2-40B4-BE49-F238E27FC236}">
                    <a16:creationId xmlns:a16="http://schemas.microsoft.com/office/drawing/2014/main" id="{000ECED9-0CF5-4514-BF26-34EEA3FD78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Line 30">
                <a:extLst>
                  <a:ext uri="{FF2B5EF4-FFF2-40B4-BE49-F238E27FC236}">
                    <a16:creationId xmlns:a16="http://schemas.microsoft.com/office/drawing/2014/main" id="{71712ED7-B920-4F7C-8AA5-6158E29945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80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Line 31">
                <a:extLst>
                  <a:ext uri="{FF2B5EF4-FFF2-40B4-BE49-F238E27FC236}">
                    <a16:creationId xmlns:a16="http://schemas.microsoft.com/office/drawing/2014/main" id="{F3B53AD4-8E19-4158-B8CD-FC818BAF4C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20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Text Box 32">
                <a:extLst>
                  <a:ext uri="{FF2B5EF4-FFF2-40B4-BE49-F238E27FC236}">
                    <a16:creationId xmlns:a16="http://schemas.microsoft.com/office/drawing/2014/main" id="{DA723326-9208-440B-8C63-8E0AACD131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3</a:t>
                </a:r>
                <a:endParaRPr lang="en-GB" b="1"/>
              </a:p>
            </p:txBody>
          </p:sp>
          <p:sp>
            <p:nvSpPr>
              <p:cNvPr id="57" name="Line 33">
                <a:extLst>
                  <a:ext uri="{FF2B5EF4-FFF2-40B4-BE49-F238E27FC236}">
                    <a16:creationId xmlns:a16="http://schemas.microsoft.com/office/drawing/2014/main" id="{D43A0AE6-12BF-48F7-88CB-18B4AEE80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561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34">
                <a:extLst>
                  <a:ext uri="{FF2B5EF4-FFF2-40B4-BE49-F238E27FC236}">
                    <a16:creationId xmlns:a16="http://schemas.microsoft.com/office/drawing/2014/main" id="{DC071466-BBE0-4A37-86EF-E7770FF200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92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3</a:t>
                </a:r>
                <a:endParaRPr lang="en-GB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59" name="Text Box 35">
                <a:extLst>
                  <a:ext uri="{FF2B5EF4-FFF2-40B4-BE49-F238E27FC236}">
                    <a16:creationId xmlns:a16="http://schemas.microsoft.com/office/drawing/2014/main" id="{E092D72B-D797-4C0F-9C14-2BA0CFB61C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28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3</a:t>
                </a:r>
                <a:endParaRPr lang="en-GB" b="1"/>
              </a:p>
            </p:txBody>
          </p:sp>
          <p:sp>
            <p:nvSpPr>
              <p:cNvPr id="60" name="Rectangle 36">
                <a:extLst>
                  <a:ext uri="{FF2B5EF4-FFF2-40B4-BE49-F238E27FC236}">
                    <a16:creationId xmlns:a16="http://schemas.microsoft.com/office/drawing/2014/main" id="{CB9904F6-653C-48F0-8873-219B0FC29A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61" name="Text Box 37">
                <a:extLst>
                  <a:ext uri="{FF2B5EF4-FFF2-40B4-BE49-F238E27FC236}">
                    <a16:creationId xmlns:a16="http://schemas.microsoft.com/office/drawing/2014/main" id="{811F3B82-2A3F-4304-B6A5-A4E8F5E5DC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51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62" name="Line 38">
                <a:extLst>
                  <a:ext uri="{FF2B5EF4-FFF2-40B4-BE49-F238E27FC236}">
                    <a16:creationId xmlns:a16="http://schemas.microsoft.com/office/drawing/2014/main" id="{8CC3A50A-C1B3-44FA-81C6-77C5384B72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832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Line 39">
                <a:extLst>
                  <a:ext uri="{FF2B5EF4-FFF2-40B4-BE49-F238E27FC236}">
                    <a16:creationId xmlns:a16="http://schemas.microsoft.com/office/drawing/2014/main" id="{20D1B31F-4991-4F70-8E64-EF5CE8FA5F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705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Line 40">
                <a:extLst>
                  <a:ext uri="{FF2B5EF4-FFF2-40B4-BE49-F238E27FC236}">
                    <a16:creationId xmlns:a16="http://schemas.microsoft.com/office/drawing/2014/main" id="{00D40FA3-7EA0-4E38-9879-1312BB6376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969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Line 41">
                <a:extLst>
                  <a:ext uri="{FF2B5EF4-FFF2-40B4-BE49-F238E27FC236}">
                    <a16:creationId xmlns:a16="http://schemas.microsoft.com/office/drawing/2014/main" id="{DA6111AB-8B9E-4718-977C-7A7EED6D6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72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42">
                <a:extLst>
                  <a:ext uri="{FF2B5EF4-FFF2-40B4-BE49-F238E27FC236}">
                    <a16:creationId xmlns:a16="http://schemas.microsoft.com/office/drawing/2014/main" id="{A139A238-67EC-485F-9026-BDD26254E3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Line 43">
                <a:extLst>
                  <a:ext uri="{FF2B5EF4-FFF2-40B4-BE49-F238E27FC236}">
                    <a16:creationId xmlns:a16="http://schemas.microsoft.com/office/drawing/2014/main" id="{BF3EA6F0-55DE-4A72-A46A-8DB87A4874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2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Line 44">
                <a:extLst>
                  <a:ext uri="{FF2B5EF4-FFF2-40B4-BE49-F238E27FC236}">
                    <a16:creationId xmlns:a16="http://schemas.microsoft.com/office/drawing/2014/main" id="{FC397159-D70A-4046-99BC-58C3CC6E4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52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5">
                <a:extLst>
                  <a:ext uri="{FF2B5EF4-FFF2-40B4-BE49-F238E27FC236}">
                    <a16:creationId xmlns:a16="http://schemas.microsoft.com/office/drawing/2014/main" id="{3CB63C13-04F7-46B1-A7DF-6797621494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1728"/>
                <a:ext cx="288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/>
                  <a:t>C</a:t>
                </a:r>
                <a:r>
                  <a:rPr lang="en-GB" b="1" baseline="-25000"/>
                  <a:t>4</a:t>
                </a:r>
                <a:endParaRPr lang="en-GB" b="1"/>
              </a:p>
            </p:txBody>
          </p:sp>
          <p:sp>
            <p:nvSpPr>
              <p:cNvPr id="70" name="Line 46">
                <a:extLst>
                  <a:ext uri="{FF2B5EF4-FFF2-40B4-BE49-F238E27FC236}">
                    <a16:creationId xmlns:a16="http://schemas.microsoft.com/office/drawing/2014/main" id="{89C91C12-8509-4250-AC8B-B4E0767A1A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793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Text Box 47">
                <a:extLst>
                  <a:ext uri="{FF2B5EF4-FFF2-40B4-BE49-F238E27FC236}">
                    <a16:creationId xmlns:a16="http://schemas.microsoft.com/office/drawing/2014/main" id="{AAC90CE4-D477-405C-B988-7CB2CC1C17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24" y="1488"/>
                <a:ext cx="549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Y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  </a:t>
                </a:r>
                <a:r>
                  <a:rPr lang="en-GB" b="1">
                    <a:solidFill>
                      <a:srgbClr val="0000FF"/>
                    </a:solidFill>
                  </a:rPr>
                  <a:t>X</a:t>
                </a:r>
                <a:r>
                  <a:rPr lang="en-GB" b="1" baseline="-25000">
                    <a:solidFill>
                      <a:srgbClr val="0000FF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2" name="Text Box 48">
                <a:extLst>
                  <a:ext uri="{FF2B5EF4-FFF2-40B4-BE49-F238E27FC236}">
                    <a16:creationId xmlns:a16="http://schemas.microsoft.com/office/drawing/2014/main" id="{A426C745-2AB8-4423-AA0A-03F51DC78D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3072"/>
                <a:ext cx="33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6600"/>
                    </a:solidFill>
                  </a:rPr>
                  <a:t>S</a:t>
                </a:r>
                <a:r>
                  <a:rPr lang="en-GB" b="1" baseline="-25000">
                    <a:solidFill>
                      <a:srgbClr val="006600"/>
                    </a:solidFill>
                  </a:rPr>
                  <a:t>4</a:t>
                </a:r>
                <a:endParaRPr lang="en-GB" b="1"/>
              </a:p>
            </p:txBody>
          </p:sp>
          <p:sp>
            <p:nvSpPr>
              <p:cNvPr id="73" name="Rectangle 49">
                <a:extLst>
                  <a:ext uri="{FF2B5EF4-FFF2-40B4-BE49-F238E27FC236}">
                    <a16:creationId xmlns:a16="http://schemas.microsoft.com/office/drawing/2014/main" id="{4E633193-4AC1-4D29-9E5E-82E2DF1F7B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0" y="2160"/>
                <a:ext cx="480" cy="43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endParaRPr lang="en-GB" sz="2400">
                  <a:latin typeface="Times New Roman" pitchFamily="18" charset="0"/>
                </a:endParaRPr>
              </a:p>
            </p:txBody>
          </p:sp>
          <p:sp>
            <p:nvSpPr>
              <p:cNvPr id="74" name="Text Box 50">
                <a:extLst>
                  <a:ext uri="{FF2B5EF4-FFF2-40B4-BE49-F238E27FC236}">
                    <a16:creationId xmlns:a16="http://schemas.microsoft.com/office/drawing/2014/main" id="{FD4CBD3D-6953-49E7-BADC-AFA1FC4989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83" y="2266"/>
                <a:ext cx="384" cy="231"/>
              </a:xfrm>
              <a:prstGeom prst="rect">
                <a:avLst/>
              </a:prstGeom>
              <a:noFill/>
              <a:ln w="1587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latin typeface="Times New Roman" pitchFamily="18" charset="0"/>
                  </a:rPr>
                  <a:t>FA</a:t>
                </a:r>
                <a:endParaRPr lang="en-GB" b="1"/>
              </a:p>
            </p:txBody>
          </p:sp>
          <p:sp>
            <p:nvSpPr>
              <p:cNvPr id="75" name="Line 51">
                <a:extLst>
                  <a:ext uri="{FF2B5EF4-FFF2-40B4-BE49-F238E27FC236}">
                    <a16:creationId xmlns:a16="http://schemas.microsoft.com/office/drawing/2014/main" id="{0D24A394-7E47-4C78-B496-C9F933476F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064" y="2832"/>
                <a:ext cx="48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Line 52">
                <a:extLst>
                  <a:ext uri="{FF2B5EF4-FFF2-40B4-BE49-F238E27FC236}">
                    <a16:creationId xmlns:a16="http://schemas.microsoft.com/office/drawing/2014/main" id="{59CB017E-57EB-4312-A9DF-300A5D3CB0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1937" y="1951"/>
                <a:ext cx="44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Line 53">
                <a:extLst>
                  <a:ext uri="{FF2B5EF4-FFF2-40B4-BE49-F238E27FC236}">
                    <a16:creationId xmlns:a16="http://schemas.microsoft.com/office/drawing/2014/main" id="{8227991E-9E10-4C4F-AAA0-3E9499532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5400000">
                <a:off x="2201" y="2071"/>
                <a:ext cx="205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54">
                <a:extLst>
                  <a:ext uri="{FF2B5EF4-FFF2-40B4-BE49-F238E27FC236}">
                    <a16:creationId xmlns:a16="http://schemas.microsoft.com/office/drawing/2014/main" id="{620ED01A-AFA7-4CC6-AB6D-630B648B22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04" y="1968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Line 55">
                <a:extLst>
                  <a:ext uri="{FF2B5EF4-FFF2-40B4-BE49-F238E27FC236}">
                    <a16:creationId xmlns:a16="http://schemas.microsoft.com/office/drawing/2014/main" id="{D9F29A1E-CACB-47C4-92F7-C06BD0EFF1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1968"/>
                <a:ext cx="0" cy="81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Line 56">
                <a:extLst>
                  <a:ext uri="{FF2B5EF4-FFF2-40B4-BE49-F238E27FC236}">
                    <a16:creationId xmlns:a16="http://schemas.microsoft.com/office/drawing/2014/main" id="{1E0F6142-3E51-45CE-A32A-7692480CBA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44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Line 57">
                <a:extLst>
                  <a:ext uri="{FF2B5EF4-FFF2-40B4-BE49-F238E27FC236}">
                    <a16:creationId xmlns:a16="http://schemas.microsoft.com/office/drawing/2014/main" id="{C3AD1117-A998-4273-BD44-771D407094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4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Line 58">
                <a:extLst>
                  <a:ext uri="{FF2B5EF4-FFF2-40B4-BE49-F238E27FC236}">
                    <a16:creationId xmlns:a16="http://schemas.microsoft.com/office/drawing/2014/main" id="{19259B03-8770-4910-B77D-623CFE4F6E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784"/>
                <a:ext cx="240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Line 59">
                <a:extLst>
                  <a:ext uri="{FF2B5EF4-FFF2-40B4-BE49-F238E27FC236}">
                    <a16:creationId xmlns:a16="http://schemas.microsoft.com/office/drawing/2014/main" id="{9C304501-0BD7-4A54-955F-2FEDC0D379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2592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60">
                <a:extLst>
                  <a:ext uri="{FF2B5EF4-FFF2-40B4-BE49-F238E27FC236}">
                    <a16:creationId xmlns:a16="http://schemas.microsoft.com/office/drawing/2014/main" id="{E9F64221-7EE2-4A91-A8B7-CE5244AD607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6" y="2400"/>
                <a:ext cx="0" cy="384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Rectangle 61">
                <a:extLst>
                  <a:ext uri="{FF2B5EF4-FFF2-40B4-BE49-F238E27FC236}">
                    <a16:creationId xmlns:a16="http://schemas.microsoft.com/office/drawing/2014/main" id="{93933830-318C-4E85-AC65-CF0B1DCEE5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80" y="1776"/>
                <a:ext cx="3312" cy="1152"/>
              </a:xfrm>
              <a:prstGeom prst="rect">
                <a:avLst/>
              </a:prstGeom>
              <a:noFill/>
              <a:ln w="15875">
                <a:solidFill>
                  <a:srgbClr val="993366"/>
                </a:solidFill>
                <a:prstDash val="sysDot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" name="Group 62">
              <a:extLst>
                <a:ext uri="{FF2B5EF4-FFF2-40B4-BE49-F238E27FC236}">
                  <a16:creationId xmlns:a16="http://schemas.microsoft.com/office/drawing/2014/main" id="{CE5021E4-AEEF-42D3-8EAE-EBCEDAB8B67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002" y="2564"/>
              <a:ext cx="720" cy="404"/>
              <a:chOff x="5338" y="2564"/>
              <a:chExt cx="720" cy="404"/>
            </a:xfrm>
          </p:grpSpPr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5E162B13-235D-4ECE-BEA0-1B589049D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804"/>
                <a:ext cx="144" cy="144"/>
              </a:xfrm>
              <a:prstGeom prst="rect">
                <a:avLst/>
              </a:prstGeom>
              <a:solidFill>
                <a:srgbClr val="0066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Text Box 64">
                <a:extLst>
                  <a:ext uri="{FF2B5EF4-FFF2-40B4-BE49-F238E27FC236}">
                    <a16:creationId xmlns:a16="http://schemas.microsoft.com/office/drawing/2014/main" id="{75C6A482-81BB-43F9-87ED-7804617061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756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>
                    <a:latin typeface="Times New Roman" pitchFamily="18" charset="0"/>
                  </a:rPr>
                  <a:t>Output</a:t>
                </a:r>
              </a:p>
            </p:txBody>
          </p:sp>
          <p:sp>
            <p:nvSpPr>
              <p:cNvPr id="27" name="Rectangle 65">
                <a:extLst>
                  <a:ext uri="{FF2B5EF4-FFF2-40B4-BE49-F238E27FC236}">
                    <a16:creationId xmlns:a16="http://schemas.microsoft.com/office/drawing/2014/main" id="{ADB74E0C-9992-4B58-A83A-1078629BAC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8" y="2612"/>
                <a:ext cx="144" cy="144"/>
              </a:xfrm>
              <a:prstGeom prst="rect">
                <a:avLst/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Text Box 66">
                <a:extLst>
                  <a:ext uri="{FF2B5EF4-FFF2-40B4-BE49-F238E27FC236}">
                    <a16:creationId xmlns:a16="http://schemas.microsoft.com/office/drawing/2014/main" id="{061946AA-8D33-4239-B5AE-606A00298A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82" y="2564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dirty="0">
                    <a:latin typeface="Times New Roman" pitchFamily="18" charset="0"/>
                  </a:rPr>
                  <a:t>Input</a:t>
                </a:r>
              </a:p>
            </p:txBody>
          </p:sp>
        </p:grpSp>
      </p:grpSp>
      <p:sp>
        <p:nvSpPr>
          <p:cNvPr id="86" name="Rectangle 3">
            <a:extLst>
              <a:ext uri="{FF2B5EF4-FFF2-40B4-BE49-F238E27FC236}">
                <a16:creationId xmlns:a16="http://schemas.microsoft.com/office/drawing/2014/main" id="{910E3891-9C6B-45EC-8366-EC25EFDC8D44}"/>
              </a:ext>
            </a:extLst>
          </p:cNvPr>
          <p:cNvSpPr txBox="1">
            <a:spLocks noChangeArrowheads="1"/>
          </p:cNvSpPr>
          <p:nvPr/>
        </p:nvSpPr>
        <p:spPr>
          <a:xfrm>
            <a:off x="2045368" y="5003717"/>
            <a:ext cx="8077200" cy="154004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 that carry is propagated by cascading the carry from one full adder to the next.</a:t>
            </a:r>
          </a:p>
          <a:p>
            <a:pPr marL="265113" indent="-26511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Called </a:t>
            </a:r>
            <a:r>
              <a:rPr lang="en-US" dirty="0">
                <a:solidFill>
                  <a:srgbClr val="800000"/>
                </a:solidFill>
              </a:rPr>
              <a:t>Parallel Adder</a:t>
            </a:r>
            <a:r>
              <a:rPr lang="en-US" dirty="0"/>
              <a:t> because inputs are presented simultaneously (in parallel). Also called </a:t>
            </a:r>
            <a:r>
              <a:rPr lang="en-US" dirty="0">
                <a:solidFill>
                  <a:srgbClr val="800000"/>
                </a:solidFill>
              </a:rPr>
              <a:t>Ripple-Carry Adder</a:t>
            </a:r>
            <a:r>
              <a:rPr lang="en-US" dirty="0"/>
              <a:t>.</a:t>
            </a:r>
          </a:p>
        </p:txBody>
      </p:sp>
      <p:sp>
        <p:nvSpPr>
          <p:cNvPr id="89" name="Footer Placeholder 5">
            <a:extLst>
              <a:ext uri="{FF2B5EF4-FFF2-40B4-BE49-F238E27FC236}">
                <a16:creationId xmlns:a16="http://schemas.microsoft.com/office/drawing/2014/main" id="{C096BC11-38FE-4511-A695-F874B27BC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90" name="[Date Placeholder 3]">
            <a:extLst>
              <a:ext uri="{FF2B5EF4-FFF2-40B4-BE49-F238E27FC236}">
                <a16:creationId xmlns:a16="http://schemas.microsoft.com/office/drawing/2014/main" id="{08F77092-BE8C-4586-A84A-9BC15056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91" name="Slide Number Placeholder 6">
            <a:extLst>
              <a:ext uri="{FF2B5EF4-FFF2-40B4-BE49-F238E27FC236}">
                <a16:creationId xmlns:a16="http://schemas.microsoft.com/office/drawing/2014/main" id="{944CE215-075B-498F-A671-5D36130AE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679594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16-bit Parallel Adder</a:t>
            </a:r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id="{8786A24A-DBF6-416D-9700-36B2C86DBBD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453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Larger parallel adders can be built from smaller ones.</a:t>
            </a:r>
          </a:p>
          <a:p>
            <a:pPr marL="265113" indent="-26511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A </a:t>
            </a:r>
            <a:r>
              <a:rPr lang="en-US" dirty="0">
                <a:solidFill>
                  <a:srgbClr val="800000"/>
                </a:solidFill>
              </a:rPr>
              <a:t>16-bit parallel adder</a:t>
            </a:r>
            <a:r>
              <a:rPr lang="en-US" dirty="0"/>
              <a:t> can be constructed from four 4-bit parallel adders:</a:t>
            </a:r>
          </a:p>
        </p:txBody>
      </p:sp>
      <p:grpSp>
        <p:nvGrpSpPr>
          <p:cNvPr id="43" name="Group 100">
            <a:extLst>
              <a:ext uri="{FF2B5EF4-FFF2-40B4-BE49-F238E27FC236}">
                <a16:creationId xmlns:a16="http://schemas.microsoft.com/office/drawing/2014/main" id="{67BA58C1-948E-4B55-BC2C-71790CFCE42E}"/>
              </a:ext>
            </a:extLst>
          </p:cNvPr>
          <p:cNvGrpSpPr>
            <a:grpSpLocks/>
          </p:cNvGrpSpPr>
          <p:nvPr/>
        </p:nvGrpSpPr>
        <p:grpSpPr bwMode="auto">
          <a:xfrm>
            <a:off x="2286001" y="2819401"/>
            <a:ext cx="7415213" cy="2835275"/>
            <a:chOff x="480" y="1776"/>
            <a:chExt cx="4671" cy="1786"/>
          </a:xfrm>
        </p:grpSpPr>
        <p:grpSp>
          <p:nvGrpSpPr>
            <p:cNvPr id="44" name="Group 4">
              <a:extLst>
                <a:ext uri="{FF2B5EF4-FFF2-40B4-BE49-F238E27FC236}">
                  <a16:creationId xmlns:a16="http://schemas.microsoft.com/office/drawing/2014/main" id="{75ECDF79-5771-4126-8FA6-972DA09658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1776"/>
              <a:ext cx="4431" cy="1316"/>
              <a:chOff x="897" y="2448"/>
              <a:chExt cx="4431" cy="1316"/>
            </a:xfrm>
          </p:grpSpPr>
          <p:sp>
            <p:nvSpPr>
              <p:cNvPr id="46" name="Text Box 5">
                <a:extLst>
                  <a:ext uri="{FF2B5EF4-FFF2-40B4-BE49-F238E27FC236}">
                    <a16:creationId xmlns:a16="http://schemas.microsoft.com/office/drawing/2014/main" id="{58921A80-7C2B-443F-9EF4-792549FA22B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76" y="2640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endParaRPr lang="en-GB" sz="1600"/>
              </a:p>
            </p:txBody>
          </p:sp>
          <p:sp>
            <p:nvSpPr>
              <p:cNvPr id="47" name="Rectangle 6">
                <a:extLst>
                  <a:ext uri="{FF2B5EF4-FFF2-40B4-BE49-F238E27FC236}">
                    <a16:creationId xmlns:a16="http://schemas.microsoft.com/office/drawing/2014/main" id="{667986A8-5220-4D86-994C-4EF86A0B5F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72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Text Box 7">
                <a:extLst>
                  <a:ext uri="{FF2B5EF4-FFF2-40B4-BE49-F238E27FC236}">
                    <a16:creationId xmlns:a16="http://schemas.microsoft.com/office/drawing/2014/main" id="{607E2B51-9A47-404E-B026-9F53F9487E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49" name="Text Box 8">
                <a:extLst>
                  <a:ext uri="{FF2B5EF4-FFF2-40B4-BE49-F238E27FC236}">
                    <a16:creationId xmlns:a16="http://schemas.microsoft.com/office/drawing/2014/main" id="{0163D522-1D11-48DA-9AA6-BDC592D31F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4</a:t>
                </a:r>
                <a:r>
                  <a:rPr lang="en-GB" sz="1600"/>
                  <a:t>..X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0" name="Text Box 9">
                <a:extLst>
                  <a:ext uri="{FF2B5EF4-FFF2-40B4-BE49-F238E27FC236}">
                    <a16:creationId xmlns:a16="http://schemas.microsoft.com/office/drawing/2014/main" id="{D8566380-F22E-4274-89AA-8A59274A66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608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4</a:t>
                </a:r>
                <a:r>
                  <a:rPr lang="en-GB" sz="1600"/>
                  <a:t>..Y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51" name="Group 10">
                <a:extLst>
                  <a:ext uri="{FF2B5EF4-FFF2-40B4-BE49-F238E27FC236}">
                    <a16:creationId xmlns:a16="http://schemas.microsoft.com/office/drawing/2014/main" id="{BB09CBBB-6194-4303-9334-F92E80A926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20" y="2640"/>
                <a:ext cx="144" cy="288"/>
                <a:chOff x="4333" y="2640"/>
                <a:chExt cx="144" cy="288"/>
              </a:xfrm>
            </p:grpSpPr>
            <p:sp>
              <p:nvSpPr>
                <p:cNvPr id="132" name="Line 11">
                  <a:extLst>
                    <a:ext uri="{FF2B5EF4-FFF2-40B4-BE49-F238E27FC236}">
                      <a16:creationId xmlns:a16="http://schemas.microsoft.com/office/drawing/2014/main" id="{0D8D0BCE-6E55-4075-89A5-32C7CB5E8F1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3" name="Line 12">
                  <a:extLst>
                    <a:ext uri="{FF2B5EF4-FFF2-40B4-BE49-F238E27FC236}">
                      <a16:creationId xmlns:a16="http://schemas.microsoft.com/office/drawing/2014/main" id="{A638727B-D19B-4BC8-8F53-2A7A7E903C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2" name="Group 13">
                <a:extLst>
                  <a:ext uri="{FF2B5EF4-FFF2-40B4-BE49-F238E27FC236}">
                    <a16:creationId xmlns:a16="http://schemas.microsoft.com/office/drawing/2014/main" id="{06DF5EBE-521B-4ED5-B010-84CBCD70B1F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752" y="2640"/>
                <a:ext cx="144" cy="288"/>
                <a:chOff x="4333" y="2640"/>
                <a:chExt cx="144" cy="288"/>
              </a:xfrm>
            </p:grpSpPr>
            <p:sp>
              <p:nvSpPr>
                <p:cNvPr id="130" name="Line 14">
                  <a:extLst>
                    <a:ext uri="{FF2B5EF4-FFF2-40B4-BE49-F238E27FC236}">
                      <a16:creationId xmlns:a16="http://schemas.microsoft.com/office/drawing/2014/main" id="{64D5126E-8F10-40B1-88C6-C3C5BC6A8D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1" name="Line 15">
                  <a:extLst>
                    <a:ext uri="{FF2B5EF4-FFF2-40B4-BE49-F238E27FC236}">
                      <a16:creationId xmlns:a16="http://schemas.microsoft.com/office/drawing/2014/main" id="{CE187F71-3D4E-4277-9122-8A3C8ADE921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3" name="Group 16">
                <a:extLst>
                  <a:ext uri="{FF2B5EF4-FFF2-40B4-BE49-F238E27FC236}">
                    <a16:creationId xmlns:a16="http://schemas.microsoft.com/office/drawing/2014/main" id="{08CC3007-B358-43BD-A360-ADF472B7DA4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12" y="3312"/>
                <a:ext cx="144" cy="288"/>
                <a:chOff x="4333" y="2640"/>
                <a:chExt cx="144" cy="288"/>
              </a:xfrm>
            </p:grpSpPr>
            <p:sp>
              <p:nvSpPr>
                <p:cNvPr id="128" name="Line 17">
                  <a:extLst>
                    <a:ext uri="{FF2B5EF4-FFF2-40B4-BE49-F238E27FC236}">
                      <a16:creationId xmlns:a16="http://schemas.microsoft.com/office/drawing/2014/main" id="{5B22F269-78BC-4BE2-B2FC-AF1020DD6C0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9" name="Line 18">
                  <a:extLst>
                    <a:ext uri="{FF2B5EF4-FFF2-40B4-BE49-F238E27FC236}">
                      <a16:creationId xmlns:a16="http://schemas.microsoft.com/office/drawing/2014/main" id="{092E651C-3BC4-43FC-A54F-ED183CA388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4" name="Line 19">
                <a:extLst>
                  <a:ext uri="{FF2B5EF4-FFF2-40B4-BE49-F238E27FC236}">
                    <a16:creationId xmlns:a16="http://schemas.microsoft.com/office/drawing/2014/main" id="{31B8A4C2-C1B9-4FCF-9F27-C5DA2A602F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44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Text Box 20">
                <a:extLst>
                  <a:ext uri="{FF2B5EF4-FFF2-40B4-BE49-F238E27FC236}">
                    <a16:creationId xmlns:a16="http://schemas.microsoft.com/office/drawing/2014/main" id="{8A7CC3F8-DB79-4D5F-A0B4-AB4C6770A20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992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6" name="Text Box 21">
                <a:extLst>
                  <a:ext uri="{FF2B5EF4-FFF2-40B4-BE49-F238E27FC236}">
                    <a16:creationId xmlns:a16="http://schemas.microsoft.com/office/drawing/2014/main" id="{08593761-AD24-4C4E-80D3-F90973D881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57" name="Rectangle 22">
                <a:extLst>
                  <a:ext uri="{FF2B5EF4-FFF2-40B4-BE49-F238E27FC236}">
                    <a16:creationId xmlns:a16="http://schemas.microsoft.com/office/drawing/2014/main" id="{8ECF0D3E-D5F8-4E8D-A2A7-E46666B193F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4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Text Box 23">
                <a:extLst>
                  <a:ext uri="{FF2B5EF4-FFF2-40B4-BE49-F238E27FC236}">
                    <a16:creationId xmlns:a16="http://schemas.microsoft.com/office/drawing/2014/main" id="{43EACB57-F08A-4BCF-AE2A-1F5C740A847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64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59" name="Text Box 24">
                <a:extLst>
                  <a:ext uri="{FF2B5EF4-FFF2-40B4-BE49-F238E27FC236}">
                    <a16:creationId xmlns:a16="http://schemas.microsoft.com/office/drawing/2014/main" id="{59CFFF30-532D-46BC-A715-7384AEA617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8</a:t>
                </a:r>
                <a:r>
                  <a:rPr lang="en-GB" sz="1600"/>
                  <a:t>..X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0" name="Text Box 25">
                <a:extLst>
                  <a:ext uri="{FF2B5EF4-FFF2-40B4-BE49-F238E27FC236}">
                    <a16:creationId xmlns:a16="http://schemas.microsoft.com/office/drawing/2014/main" id="{F40E6695-A93F-4066-8E6D-1C3A043F50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00" y="2448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8</a:t>
                </a:r>
                <a:r>
                  <a:rPr lang="en-GB" sz="1600"/>
                  <a:t>..Y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1" name="Group 26">
                <a:extLst>
                  <a:ext uri="{FF2B5EF4-FFF2-40B4-BE49-F238E27FC236}">
                    <a16:creationId xmlns:a16="http://schemas.microsoft.com/office/drawing/2014/main" id="{3BD7B0FF-6236-42A3-8C2E-F050DE6F99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6" name="Line 27">
                  <a:extLst>
                    <a:ext uri="{FF2B5EF4-FFF2-40B4-BE49-F238E27FC236}">
                      <a16:creationId xmlns:a16="http://schemas.microsoft.com/office/drawing/2014/main" id="{C11D539D-0E92-41F6-94A3-2BAD26E982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7" name="Line 28">
                  <a:extLst>
                    <a:ext uri="{FF2B5EF4-FFF2-40B4-BE49-F238E27FC236}">
                      <a16:creationId xmlns:a16="http://schemas.microsoft.com/office/drawing/2014/main" id="{8D34DE31-6988-4C81-B830-D2FC23A55A1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2" name="Group 29">
                <a:extLst>
                  <a:ext uri="{FF2B5EF4-FFF2-40B4-BE49-F238E27FC236}">
                    <a16:creationId xmlns:a16="http://schemas.microsoft.com/office/drawing/2014/main" id="{5331078A-74E0-4512-8D2A-1836DE9BD39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2640"/>
                <a:ext cx="144" cy="288"/>
                <a:chOff x="4333" y="2640"/>
                <a:chExt cx="144" cy="288"/>
              </a:xfrm>
            </p:grpSpPr>
            <p:sp>
              <p:nvSpPr>
                <p:cNvPr id="124" name="Line 30">
                  <a:extLst>
                    <a:ext uri="{FF2B5EF4-FFF2-40B4-BE49-F238E27FC236}">
                      <a16:creationId xmlns:a16="http://schemas.microsoft.com/office/drawing/2014/main" id="{821D171D-5E9D-4A17-B749-A88BDD0A32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Line 31">
                  <a:extLst>
                    <a:ext uri="{FF2B5EF4-FFF2-40B4-BE49-F238E27FC236}">
                      <a16:creationId xmlns:a16="http://schemas.microsoft.com/office/drawing/2014/main" id="{69E2A26F-6858-47F7-8AB2-9C5D4B936E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63" name="Group 32">
                <a:extLst>
                  <a:ext uri="{FF2B5EF4-FFF2-40B4-BE49-F238E27FC236}">
                    <a16:creationId xmlns:a16="http://schemas.microsoft.com/office/drawing/2014/main" id="{7BFD802F-54A3-48AA-8129-CE51B6E015D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3312"/>
                <a:ext cx="144" cy="288"/>
                <a:chOff x="4333" y="2640"/>
                <a:chExt cx="144" cy="288"/>
              </a:xfrm>
            </p:grpSpPr>
            <p:sp>
              <p:nvSpPr>
                <p:cNvPr id="122" name="Line 33">
                  <a:extLst>
                    <a:ext uri="{FF2B5EF4-FFF2-40B4-BE49-F238E27FC236}">
                      <a16:creationId xmlns:a16="http://schemas.microsoft.com/office/drawing/2014/main" id="{B1136311-A88B-4655-91E9-74A51CBFC72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Line 34">
                  <a:extLst>
                    <a:ext uri="{FF2B5EF4-FFF2-40B4-BE49-F238E27FC236}">
                      <a16:creationId xmlns:a16="http://schemas.microsoft.com/office/drawing/2014/main" id="{8588BFB4-C217-449E-9A19-252AB4BE24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4" name="Line 35">
                <a:extLst>
                  <a:ext uri="{FF2B5EF4-FFF2-40B4-BE49-F238E27FC236}">
                    <a16:creationId xmlns:a16="http://schemas.microsoft.com/office/drawing/2014/main" id="{E84B3D7B-AC93-4EBA-961A-AA1F42B0FA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36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Text Box 36">
                <a:extLst>
                  <a:ext uri="{FF2B5EF4-FFF2-40B4-BE49-F238E27FC236}">
                    <a16:creationId xmlns:a16="http://schemas.microsoft.com/office/drawing/2014/main" id="{83570420-610C-463B-8AB2-8E318BC077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64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66" name="Text Box 37">
                <a:extLst>
                  <a:ext uri="{FF2B5EF4-FFF2-40B4-BE49-F238E27FC236}">
                    <a16:creationId xmlns:a16="http://schemas.microsoft.com/office/drawing/2014/main" id="{B72E45CC-87F1-4502-964B-57D327EA94A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3552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8</a:t>
                </a:r>
                <a:r>
                  <a:rPr lang="en-GB" sz="1600"/>
                  <a:t>..S</a:t>
                </a:r>
                <a:r>
                  <a:rPr lang="en-GB" sz="1600" baseline="-25000"/>
                  <a:t>5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67" name="Group 38">
                <a:extLst>
                  <a:ext uri="{FF2B5EF4-FFF2-40B4-BE49-F238E27FC236}">
                    <a16:creationId xmlns:a16="http://schemas.microsoft.com/office/drawing/2014/main" id="{AC851A15-3198-477D-B235-0726265731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12" y="2640"/>
                <a:ext cx="144" cy="288"/>
                <a:chOff x="4333" y="2640"/>
                <a:chExt cx="144" cy="288"/>
              </a:xfrm>
            </p:grpSpPr>
            <p:sp>
              <p:nvSpPr>
                <p:cNvPr id="120" name="Line 39">
                  <a:extLst>
                    <a:ext uri="{FF2B5EF4-FFF2-40B4-BE49-F238E27FC236}">
                      <a16:creationId xmlns:a16="http://schemas.microsoft.com/office/drawing/2014/main" id="{0F0AD49B-C9A8-40D0-B73D-E24E951BC22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1" name="Line 40">
                  <a:extLst>
                    <a:ext uri="{FF2B5EF4-FFF2-40B4-BE49-F238E27FC236}">
                      <a16:creationId xmlns:a16="http://schemas.microsoft.com/office/drawing/2014/main" id="{A810C47E-3506-4B63-8F52-347229D5E8F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68" name="Rectangle 41">
                <a:extLst>
                  <a:ext uri="{FF2B5EF4-FFF2-40B4-BE49-F238E27FC236}">
                    <a16:creationId xmlns:a16="http://schemas.microsoft.com/office/drawing/2014/main" id="{E268342C-9AE9-4E96-B636-5A324DBF0C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Text Box 42">
                <a:extLst>
                  <a:ext uri="{FF2B5EF4-FFF2-40B4-BE49-F238E27FC236}">
                    <a16:creationId xmlns:a16="http://schemas.microsoft.com/office/drawing/2014/main" id="{1B06F995-6D34-4072-BA61-034F76915E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56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70" name="Text Box 43">
                <a:extLst>
                  <a:ext uri="{FF2B5EF4-FFF2-40B4-BE49-F238E27FC236}">
                    <a16:creationId xmlns:a16="http://schemas.microsoft.com/office/drawing/2014/main" id="{5AB71074-EB20-4ACA-B454-89B2DBECA7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2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12</a:t>
                </a:r>
                <a:r>
                  <a:rPr lang="en-GB" sz="1600"/>
                  <a:t>..X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1" name="Text Box 44">
                <a:extLst>
                  <a:ext uri="{FF2B5EF4-FFF2-40B4-BE49-F238E27FC236}">
                    <a16:creationId xmlns:a16="http://schemas.microsoft.com/office/drawing/2014/main" id="{94855F9F-2BDB-43D9-8707-A2BD94219BF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12</a:t>
                </a:r>
                <a:r>
                  <a:rPr lang="en-GB" sz="1600"/>
                  <a:t>..Y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2" name="Group 45">
                <a:extLst>
                  <a:ext uri="{FF2B5EF4-FFF2-40B4-BE49-F238E27FC236}">
                    <a16:creationId xmlns:a16="http://schemas.microsoft.com/office/drawing/2014/main" id="{C4D97FEC-5343-4371-9E0D-487CB7406F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8" name="Line 46">
                  <a:extLst>
                    <a:ext uri="{FF2B5EF4-FFF2-40B4-BE49-F238E27FC236}">
                      <a16:creationId xmlns:a16="http://schemas.microsoft.com/office/drawing/2014/main" id="{DED2335D-E4E2-4CC2-B77B-1DEA8CC37F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9" name="Line 47">
                  <a:extLst>
                    <a:ext uri="{FF2B5EF4-FFF2-40B4-BE49-F238E27FC236}">
                      <a16:creationId xmlns:a16="http://schemas.microsoft.com/office/drawing/2014/main" id="{E0AA634B-AB9F-44F1-B284-A69BE676B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3" name="Group 48">
                <a:extLst>
                  <a:ext uri="{FF2B5EF4-FFF2-40B4-BE49-F238E27FC236}">
                    <a16:creationId xmlns:a16="http://schemas.microsoft.com/office/drawing/2014/main" id="{3A575630-E9F6-4DF4-8D70-A94F83D4FE5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736" y="2640"/>
                <a:ext cx="144" cy="288"/>
                <a:chOff x="4333" y="2640"/>
                <a:chExt cx="144" cy="288"/>
              </a:xfrm>
            </p:grpSpPr>
            <p:sp>
              <p:nvSpPr>
                <p:cNvPr id="116" name="Line 49">
                  <a:extLst>
                    <a:ext uri="{FF2B5EF4-FFF2-40B4-BE49-F238E27FC236}">
                      <a16:creationId xmlns:a16="http://schemas.microsoft.com/office/drawing/2014/main" id="{27DF82D5-A93B-4DC0-8DED-67048C5D27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7" name="Line 50">
                  <a:extLst>
                    <a:ext uri="{FF2B5EF4-FFF2-40B4-BE49-F238E27FC236}">
                      <a16:creationId xmlns:a16="http://schemas.microsoft.com/office/drawing/2014/main" id="{C3781C45-C2D1-4C70-BD74-FBF6E14185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4" name="Group 51">
                <a:extLst>
                  <a:ext uri="{FF2B5EF4-FFF2-40B4-BE49-F238E27FC236}">
                    <a16:creationId xmlns:a16="http://schemas.microsoft.com/office/drawing/2014/main" id="{28DD456C-FFB4-4805-BAC6-780118A0139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496" y="3312"/>
                <a:ext cx="144" cy="288"/>
                <a:chOff x="4333" y="2640"/>
                <a:chExt cx="144" cy="288"/>
              </a:xfrm>
            </p:grpSpPr>
            <p:sp>
              <p:nvSpPr>
                <p:cNvPr id="114" name="Line 52">
                  <a:extLst>
                    <a:ext uri="{FF2B5EF4-FFF2-40B4-BE49-F238E27FC236}">
                      <a16:creationId xmlns:a16="http://schemas.microsoft.com/office/drawing/2014/main" id="{ED01751B-B79F-46C1-BA5C-5EFB24A046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5" name="Line 53">
                  <a:extLst>
                    <a:ext uri="{FF2B5EF4-FFF2-40B4-BE49-F238E27FC236}">
                      <a16:creationId xmlns:a16="http://schemas.microsoft.com/office/drawing/2014/main" id="{43D5D615-EDC5-4648-8D3F-AC83DE41B4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75" name="Line 54">
                <a:extLst>
                  <a:ext uri="{FF2B5EF4-FFF2-40B4-BE49-F238E27FC236}">
                    <a16:creationId xmlns:a16="http://schemas.microsoft.com/office/drawing/2014/main" id="{65BBD528-C220-476D-B1C1-5AFD020402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28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Text Box 55">
                <a:extLst>
                  <a:ext uri="{FF2B5EF4-FFF2-40B4-BE49-F238E27FC236}">
                    <a16:creationId xmlns:a16="http://schemas.microsoft.com/office/drawing/2014/main" id="{6C473A4F-E1FD-4CB0-953F-2152897225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6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77" name="Text Box 56">
                <a:extLst>
                  <a:ext uri="{FF2B5EF4-FFF2-40B4-BE49-F238E27FC236}">
                    <a16:creationId xmlns:a16="http://schemas.microsoft.com/office/drawing/2014/main" id="{274DB98A-5625-4D1B-85DE-3775B0AE79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355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12</a:t>
                </a:r>
                <a:r>
                  <a:rPr lang="en-GB" sz="1600"/>
                  <a:t>..S</a:t>
                </a:r>
                <a:r>
                  <a:rPr lang="en-GB" sz="1600" baseline="-25000"/>
                  <a:t>9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78" name="Group 57">
                <a:extLst>
                  <a:ext uri="{FF2B5EF4-FFF2-40B4-BE49-F238E27FC236}">
                    <a16:creationId xmlns:a16="http://schemas.microsoft.com/office/drawing/2014/main" id="{D694C13D-4299-4424-962F-F1A8E066AEE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2" name="Line 58">
                  <a:extLst>
                    <a:ext uri="{FF2B5EF4-FFF2-40B4-BE49-F238E27FC236}">
                      <a16:creationId xmlns:a16="http://schemas.microsoft.com/office/drawing/2014/main" id="{22333B40-5E88-4C02-A7FC-0F40B7366E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Line 59">
                  <a:extLst>
                    <a:ext uri="{FF2B5EF4-FFF2-40B4-BE49-F238E27FC236}">
                      <a16:creationId xmlns:a16="http://schemas.microsoft.com/office/drawing/2014/main" id="{7AB0BA01-299D-400E-B440-65A59D1AAD8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79" name="Group 60">
                <a:extLst>
                  <a:ext uri="{FF2B5EF4-FFF2-40B4-BE49-F238E27FC236}">
                    <a16:creationId xmlns:a16="http://schemas.microsoft.com/office/drawing/2014/main" id="{2E482B86-0334-457C-84CD-BE806DBD40C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304" y="2640"/>
                <a:ext cx="144" cy="288"/>
                <a:chOff x="4333" y="2640"/>
                <a:chExt cx="144" cy="288"/>
              </a:xfrm>
            </p:grpSpPr>
            <p:sp>
              <p:nvSpPr>
                <p:cNvPr id="110" name="Line 61">
                  <a:extLst>
                    <a:ext uri="{FF2B5EF4-FFF2-40B4-BE49-F238E27FC236}">
                      <a16:creationId xmlns:a16="http://schemas.microsoft.com/office/drawing/2014/main" id="{E693818D-C1BD-4002-ADED-E326DA2F1A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1" name="Line 62">
                  <a:extLst>
                    <a:ext uri="{FF2B5EF4-FFF2-40B4-BE49-F238E27FC236}">
                      <a16:creationId xmlns:a16="http://schemas.microsoft.com/office/drawing/2014/main" id="{74F4AB48-20F1-47A5-AC19-11D533DEB9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0" name="Rectangle 63">
                <a:extLst>
                  <a:ext uri="{FF2B5EF4-FFF2-40B4-BE49-F238E27FC236}">
                    <a16:creationId xmlns:a16="http://schemas.microsoft.com/office/drawing/2014/main" id="{8B20CC77-DC29-42E2-95BE-4439C74DBA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928"/>
                <a:ext cx="672" cy="38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Text Box 64">
                <a:extLst>
                  <a:ext uri="{FF2B5EF4-FFF2-40B4-BE49-F238E27FC236}">
                    <a16:creationId xmlns:a16="http://schemas.microsoft.com/office/drawing/2014/main" id="{B3607746-5682-4953-88A1-1F4B781B591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928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>
                    <a:latin typeface="Times New Roman" pitchFamily="18" charset="0"/>
                  </a:rPr>
                  <a:t>4-bit // adder</a:t>
                </a:r>
                <a:endParaRPr lang="en-GB" b="1"/>
              </a:p>
            </p:txBody>
          </p:sp>
          <p:sp>
            <p:nvSpPr>
              <p:cNvPr id="82" name="Text Box 65">
                <a:extLst>
                  <a:ext uri="{FF2B5EF4-FFF2-40B4-BE49-F238E27FC236}">
                    <a16:creationId xmlns:a16="http://schemas.microsoft.com/office/drawing/2014/main" id="{50287F9D-3104-4B11-ABD2-B0748C8F9B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5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X</a:t>
                </a:r>
                <a:r>
                  <a:rPr lang="en-GB" sz="1600" baseline="-25000"/>
                  <a:t>16</a:t>
                </a:r>
                <a:r>
                  <a:rPr lang="en-GB" sz="1600"/>
                  <a:t>..X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3" name="Text Box 66">
                <a:extLst>
                  <a:ext uri="{FF2B5EF4-FFF2-40B4-BE49-F238E27FC236}">
                    <a16:creationId xmlns:a16="http://schemas.microsoft.com/office/drawing/2014/main" id="{C3647A0A-E1BF-44BD-B87D-31D8277A811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448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Y</a:t>
                </a:r>
                <a:r>
                  <a:rPr lang="en-GB" sz="1600" baseline="-25000"/>
                  <a:t>16</a:t>
                </a:r>
                <a:r>
                  <a:rPr lang="en-GB" sz="1600"/>
                  <a:t>..Y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grpSp>
            <p:nvGrpSpPr>
              <p:cNvPr id="84" name="Group 67">
                <a:extLst>
                  <a:ext uri="{FF2B5EF4-FFF2-40B4-BE49-F238E27FC236}">
                    <a16:creationId xmlns:a16="http://schemas.microsoft.com/office/drawing/2014/main" id="{161EA73D-5567-4FFD-BB01-9E6B1279513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6" y="2640"/>
                <a:ext cx="144" cy="288"/>
                <a:chOff x="4333" y="2640"/>
                <a:chExt cx="144" cy="288"/>
              </a:xfrm>
            </p:grpSpPr>
            <p:sp>
              <p:nvSpPr>
                <p:cNvPr id="108" name="Line 68">
                  <a:extLst>
                    <a:ext uri="{FF2B5EF4-FFF2-40B4-BE49-F238E27FC236}">
                      <a16:creationId xmlns:a16="http://schemas.microsoft.com/office/drawing/2014/main" id="{C2B50486-E13A-4E96-A25A-40ECB99F6E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9" name="Line 69">
                  <a:extLst>
                    <a:ext uri="{FF2B5EF4-FFF2-40B4-BE49-F238E27FC236}">
                      <a16:creationId xmlns:a16="http://schemas.microsoft.com/office/drawing/2014/main" id="{E742EB38-D8E1-4E75-97E2-FB5D262B049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5" name="Group 70">
                <a:extLst>
                  <a:ext uri="{FF2B5EF4-FFF2-40B4-BE49-F238E27FC236}">
                    <a16:creationId xmlns:a16="http://schemas.microsoft.com/office/drawing/2014/main" id="{C2F47C40-1055-4CB9-A773-8496027DB3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28" y="2640"/>
                <a:ext cx="144" cy="288"/>
                <a:chOff x="4333" y="2640"/>
                <a:chExt cx="144" cy="288"/>
              </a:xfrm>
            </p:grpSpPr>
            <p:sp>
              <p:nvSpPr>
                <p:cNvPr id="106" name="Line 71">
                  <a:extLst>
                    <a:ext uri="{FF2B5EF4-FFF2-40B4-BE49-F238E27FC236}">
                      <a16:creationId xmlns:a16="http://schemas.microsoft.com/office/drawing/2014/main" id="{2264A997-0261-4A55-B9CF-E094A4DC59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7" name="Line 72">
                  <a:extLst>
                    <a:ext uri="{FF2B5EF4-FFF2-40B4-BE49-F238E27FC236}">
                      <a16:creationId xmlns:a16="http://schemas.microsoft.com/office/drawing/2014/main" id="{30C38E99-7F12-410F-B294-8400E8AEE3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6" name="Group 73">
                <a:extLst>
                  <a:ext uri="{FF2B5EF4-FFF2-40B4-BE49-F238E27FC236}">
                    <a16:creationId xmlns:a16="http://schemas.microsoft.com/office/drawing/2014/main" id="{E3898EA1-2A79-4D0E-BB88-BAE9A17466B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88" y="3312"/>
                <a:ext cx="144" cy="288"/>
                <a:chOff x="4333" y="2640"/>
                <a:chExt cx="144" cy="288"/>
              </a:xfrm>
            </p:grpSpPr>
            <p:sp>
              <p:nvSpPr>
                <p:cNvPr id="104" name="Line 74">
                  <a:extLst>
                    <a:ext uri="{FF2B5EF4-FFF2-40B4-BE49-F238E27FC236}">
                      <a16:creationId xmlns:a16="http://schemas.microsoft.com/office/drawing/2014/main" id="{ADBBF982-12F5-4CB9-ADC4-9DF89305EC7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2640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05" name="Line 75">
                  <a:extLst>
                    <a:ext uri="{FF2B5EF4-FFF2-40B4-BE49-F238E27FC236}">
                      <a16:creationId xmlns:a16="http://schemas.microsoft.com/office/drawing/2014/main" id="{88574BCB-ADFC-4C4D-8CFB-29571B2FB1A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33" y="2708"/>
                  <a:ext cx="144" cy="96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87" name="Line 76">
                <a:extLst>
                  <a:ext uri="{FF2B5EF4-FFF2-40B4-BE49-F238E27FC236}">
                    <a16:creationId xmlns:a16="http://schemas.microsoft.com/office/drawing/2014/main" id="{9F261BF5-8BFB-4DD0-BA83-3DC61C51CC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920" y="31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Text Box 77">
                <a:extLst>
                  <a:ext uri="{FF2B5EF4-FFF2-40B4-BE49-F238E27FC236}">
                    <a16:creationId xmlns:a16="http://schemas.microsoft.com/office/drawing/2014/main" id="{76A1C5B8-847A-4AA1-AA06-A62A2D3E988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48" y="2895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89" name="Text Box 78">
                <a:extLst>
                  <a:ext uri="{FF2B5EF4-FFF2-40B4-BE49-F238E27FC236}">
                    <a16:creationId xmlns:a16="http://schemas.microsoft.com/office/drawing/2014/main" id="{8F9A294A-7249-452B-A7BA-47500B5574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96" y="3552"/>
                <a:ext cx="57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16</a:t>
                </a:r>
                <a:r>
                  <a:rPr lang="en-GB" sz="1600"/>
                  <a:t>..S</a:t>
                </a:r>
                <a:r>
                  <a:rPr lang="en-GB" sz="1600" baseline="-25000"/>
                  <a:t>13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0" name="Line 79">
                <a:extLst>
                  <a:ext uri="{FF2B5EF4-FFF2-40B4-BE49-F238E27FC236}">
                    <a16:creationId xmlns:a16="http://schemas.microsoft.com/office/drawing/2014/main" id="{5AD335C9-78B9-4463-9D1E-3EDA7928C9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97" y="315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Text Box 80">
                <a:extLst>
                  <a:ext uri="{FF2B5EF4-FFF2-40B4-BE49-F238E27FC236}">
                    <a16:creationId xmlns:a16="http://schemas.microsoft.com/office/drawing/2014/main" id="{AA4EC2B5-6F38-45C0-A4AC-BEB16059C9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25" y="2928"/>
                <a:ext cx="336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C</a:t>
                </a:r>
                <a:r>
                  <a:rPr lang="en-GB" sz="1600" baseline="-25000"/>
                  <a:t>17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2" name="Text Box 81">
                <a:extLst>
                  <a:ext uri="{FF2B5EF4-FFF2-40B4-BE49-F238E27FC236}">
                    <a16:creationId xmlns:a16="http://schemas.microsoft.com/office/drawing/2014/main" id="{FA09DE7D-A253-4B13-A29A-906247A130B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0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3" name="Text Box 82">
                <a:extLst>
                  <a:ext uri="{FF2B5EF4-FFF2-40B4-BE49-F238E27FC236}">
                    <a16:creationId xmlns:a16="http://schemas.microsoft.com/office/drawing/2014/main" id="{7226A480-C55F-48F7-8714-7B101368EA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4" name="Text Box 83">
                <a:extLst>
                  <a:ext uri="{FF2B5EF4-FFF2-40B4-BE49-F238E27FC236}">
                    <a16:creationId xmlns:a16="http://schemas.microsoft.com/office/drawing/2014/main" id="{94D88206-A20F-4C67-82E9-46E4B1C6DA1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5" name="Text Box 84">
                <a:extLst>
                  <a:ext uri="{FF2B5EF4-FFF2-40B4-BE49-F238E27FC236}">
                    <a16:creationId xmlns:a16="http://schemas.microsoft.com/office/drawing/2014/main" id="{452BB0B4-B7A1-4DAF-A99D-42622ADEAE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360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6" name="Text Box 85">
                <a:extLst>
                  <a:ext uri="{FF2B5EF4-FFF2-40B4-BE49-F238E27FC236}">
                    <a16:creationId xmlns:a16="http://schemas.microsoft.com/office/drawing/2014/main" id="{38E6144D-EC17-450A-815E-23AA4431E0A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5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7" name="Text Box 86">
                <a:extLst>
                  <a:ext uri="{FF2B5EF4-FFF2-40B4-BE49-F238E27FC236}">
                    <a16:creationId xmlns:a16="http://schemas.microsoft.com/office/drawing/2014/main" id="{BA962F0B-6B02-4E7C-AD5A-D5764FB888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76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8" name="Text Box 87">
                <a:extLst>
                  <a:ext uri="{FF2B5EF4-FFF2-40B4-BE49-F238E27FC236}">
                    <a16:creationId xmlns:a16="http://schemas.microsoft.com/office/drawing/2014/main" id="{6421BA37-D775-4F82-A059-9AD25D603D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4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99" name="Text Box 88">
                <a:extLst>
                  <a:ext uri="{FF2B5EF4-FFF2-40B4-BE49-F238E27FC236}">
                    <a16:creationId xmlns:a16="http://schemas.microsoft.com/office/drawing/2014/main" id="{1CBE3990-7DD0-4F44-8B32-22B3DCC10E0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8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0" name="Text Box 89">
                <a:extLst>
                  <a:ext uri="{FF2B5EF4-FFF2-40B4-BE49-F238E27FC236}">
                    <a16:creationId xmlns:a16="http://schemas.microsoft.com/office/drawing/2014/main" id="{9B574F57-7557-4B16-B562-B3FA90FA8D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92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1" name="Text Box 90">
                <a:extLst>
                  <a:ext uri="{FF2B5EF4-FFF2-40B4-BE49-F238E27FC236}">
                    <a16:creationId xmlns:a16="http://schemas.microsoft.com/office/drawing/2014/main" id="{B8FAEA27-9E04-4401-9657-0983F9B8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2" name="Text Box 91">
                <a:extLst>
                  <a:ext uri="{FF2B5EF4-FFF2-40B4-BE49-F238E27FC236}">
                    <a16:creationId xmlns:a16="http://schemas.microsoft.com/office/drawing/2014/main" id="{F166329D-8378-4E8A-95DD-2AD1259DF20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03" name="Text Box 92">
                <a:extLst>
                  <a:ext uri="{FF2B5EF4-FFF2-40B4-BE49-F238E27FC236}">
                    <a16:creationId xmlns:a16="http://schemas.microsoft.com/office/drawing/2014/main" id="{3B99EC84-E4E5-4BA4-871D-FF8548E0FF0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00" y="2688"/>
                <a:ext cx="19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200"/>
                  <a:t>4</a:t>
                </a:r>
                <a:endParaRPr lang="en-GB" sz="1600">
                  <a:latin typeface="Times New Roman" pitchFamily="18" charset="0"/>
                </a:endParaRPr>
              </a:p>
            </p:txBody>
          </p:sp>
        </p:grpSp>
        <p:sp>
          <p:nvSpPr>
            <p:cNvPr id="45" name="Text Box 93">
              <a:extLst>
                <a:ext uri="{FF2B5EF4-FFF2-40B4-BE49-F238E27FC236}">
                  <a16:creationId xmlns:a16="http://schemas.microsoft.com/office/drawing/2014/main" id="{5591B2D7-9A53-4DF1-8D53-4B2BEAA5A3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312"/>
              <a:ext cx="182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 dirty="0"/>
                <a:t>A 16-bit parallel adder</a:t>
              </a:r>
              <a:endParaRPr lang="en-GB" sz="2000" b="1" dirty="0">
                <a:latin typeface="Times New Roman" pitchFamily="18" charset="0"/>
              </a:endParaRPr>
            </a:p>
          </p:txBody>
        </p:sp>
      </p:grpSp>
      <p:grpSp>
        <p:nvGrpSpPr>
          <p:cNvPr id="134" name="Group 115">
            <a:extLst>
              <a:ext uri="{FF2B5EF4-FFF2-40B4-BE49-F238E27FC236}">
                <a16:creationId xmlns:a16="http://schemas.microsoft.com/office/drawing/2014/main" id="{E6F5DD26-5344-48A0-8EEE-064D61874F53}"/>
              </a:ext>
            </a:extLst>
          </p:cNvPr>
          <p:cNvGrpSpPr>
            <a:grpSpLocks/>
          </p:cNvGrpSpPr>
          <p:nvPr/>
        </p:nvGrpSpPr>
        <p:grpSpPr bwMode="auto">
          <a:xfrm>
            <a:off x="7467600" y="5105400"/>
            <a:ext cx="2362200" cy="990600"/>
            <a:chOff x="3456" y="3216"/>
            <a:chExt cx="1488" cy="624"/>
          </a:xfrm>
        </p:grpSpPr>
        <p:grpSp>
          <p:nvGrpSpPr>
            <p:cNvPr id="135" name="Group 113">
              <a:extLst>
                <a:ext uri="{FF2B5EF4-FFF2-40B4-BE49-F238E27FC236}">
                  <a16:creationId xmlns:a16="http://schemas.microsoft.com/office/drawing/2014/main" id="{ED5B5E90-8F03-4715-ACC2-C8151ED651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12"/>
              <a:ext cx="1392" cy="500"/>
              <a:chOff x="3504" y="3312"/>
              <a:chExt cx="1392" cy="500"/>
            </a:xfrm>
          </p:grpSpPr>
          <p:grpSp>
            <p:nvGrpSpPr>
              <p:cNvPr id="137" name="Group 95">
                <a:extLst>
                  <a:ext uri="{FF2B5EF4-FFF2-40B4-BE49-F238E27FC236}">
                    <a16:creationId xmlns:a16="http://schemas.microsoft.com/office/drawing/2014/main" id="{7966C990-BBAA-44DC-97D3-7DEAC156892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48" y="3312"/>
                <a:ext cx="240" cy="288"/>
                <a:chOff x="4527" y="2016"/>
                <a:chExt cx="240" cy="288"/>
              </a:xfrm>
            </p:grpSpPr>
            <p:grpSp>
              <p:nvGrpSpPr>
                <p:cNvPr id="146" name="Group 96">
                  <a:extLst>
                    <a:ext uri="{FF2B5EF4-FFF2-40B4-BE49-F238E27FC236}">
                      <a16:creationId xmlns:a16="http://schemas.microsoft.com/office/drawing/2014/main" id="{69F2B2D8-CE07-47E8-9D63-B14DCACC191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527" y="2016"/>
                  <a:ext cx="144" cy="288"/>
                  <a:chOff x="4333" y="2640"/>
                  <a:chExt cx="144" cy="288"/>
                </a:xfrm>
              </p:grpSpPr>
              <p:sp>
                <p:nvSpPr>
                  <p:cNvPr id="148" name="Line 97">
                    <a:extLst>
                      <a:ext uri="{FF2B5EF4-FFF2-40B4-BE49-F238E27FC236}">
                        <a16:creationId xmlns:a16="http://schemas.microsoft.com/office/drawing/2014/main" id="{967F2691-3C83-45BE-947A-9D09D4557A2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2640"/>
                    <a:ext cx="0" cy="288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Line 98">
                    <a:extLst>
                      <a:ext uri="{FF2B5EF4-FFF2-40B4-BE49-F238E27FC236}">
                        <a16:creationId xmlns:a16="http://schemas.microsoft.com/office/drawing/2014/main" id="{99EA57E8-7256-4541-AE86-D5FCD8A3775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4333" y="2708"/>
                    <a:ext cx="144" cy="96"/>
                  </a:xfrm>
                  <a:prstGeom prst="line">
                    <a:avLst/>
                  </a:prstGeom>
                  <a:noFill/>
                  <a:ln w="158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47" name="Text Box 99">
                  <a:extLst>
                    <a:ext uri="{FF2B5EF4-FFF2-40B4-BE49-F238E27FC236}">
                      <a16:creationId xmlns:a16="http://schemas.microsoft.com/office/drawing/2014/main" id="{6F78B140-C33D-43E5-B62E-CAAC86107A3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75" y="2064"/>
                  <a:ext cx="19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200"/>
                    <a:t>4</a:t>
                  </a:r>
                  <a:endParaRPr lang="en-GB" sz="1600">
                    <a:latin typeface="Times New Roman" pitchFamily="18" charset="0"/>
                  </a:endParaRPr>
                </a:p>
              </p:txBody>
            </p:sp>
          </p:grpSp>
          <p:sp>
            <p:nvSpPr>
              <p:cNvPr id="138" name="Text Box 101">
                <a:extLst>
                  <a:ext uri="{FF2B5EF4-FFF2-40B4-BE49-F238E27FC236}">
                    <a16:creationId xmlns:a16="http://schemas.microsoft.com/office/drawing/2014/main" id="{B06EDCD3-0E90-41C7-BCE1-5A48DCAE89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3600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..S</a:t>
                </a:r>
                <a:r>
                  <a:rPr lang="en-GB" sz="1600" baseline="-25000"/>
                  <a:t>1</a:t>
                </a:r>
                <a:endParaRPr lang="en-GB" sz="1600">
                  <a:latin typeface="Times New Roman" pitchFamily="18" charset="0"/>
                </a:endParaRPr>
              </a:p>
            </p:txBody>
          </p:sp>
          <p:sp>
            <p:nvSpPr>
              <p:cNvPr id="139" name="Text Box 102">
                <a:extLst>
                  <a:ext uri="{FF2B5EF4-FFF2-40B4-BE49-F238E27FC236}">
                    <a16:creationId xmlns:a16="http://schemas.microsoft.com/office/drawing/2014/main" id="{4CB2E9DD-9DF4-4560-8E52-0C4EE1B5A4E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72" y="3600"/>
                <a:ext cx="62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S</a:t>
                </a:r>
                <a:r>
                  <a:rPr lang="en-GB" sz="1600" baseline="-25000"/>
                  <a:t>4</a:t>
                </a:r>
                <a:r>
                  <a:rPr lang="en-GB" sz="1600"/>
                  <a:t>S</a:t>
                </a:r>
                <a:r>
                  <a:rPr lang="en-GB" sz="1600" baseline="-25000"/>
                  <a:t>3</a:t>
                </a:r>
                <a:r>
                  <a:rPr lang="en-GB" sz="1600"/>
                  <a:t>S</a:t>
                </a:r>
                <a:r>
                  <a:rPr lang="en-GB" sz="1600" baseline="-25000"/>
                  <a:t>2</a:t>
                </a:r>
                <a:r>
                  <a:rPr lang="en-GB" sz="1600"/>
                  <a:t>S</a:t>
                </a:r>
                <a:r>
                  <a:rPr lang="en-GB" sz="1600" baseline="-25000"/>
                  <a:t>1</a:t>
                </a:r>
              </a:p>
            </p:txBody>
          </p:sp>
          <p:grpSp>
            <p:nvGrpSpPr>
              <p:cNvPr id="140" name="Group 111">
                <a:extLst>
                  <a:ext uri="{FF2B5EF4-FFF2-40B4-BE49-F238E27FC236}">
                    <a16:creationId xmlns:a16="http://schemas.microsoft.com/office/drawing/2014/main" id="{ADB19A9F-0BB3-4EEB-BD65-F7EF382965B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68" y="3312"/>
                <a:ext cx="384" cy="288"/>
                <a:chOff x="4403" y="3216"/>
                <a:chExt cx="288" cy="288"/>
              </a:xfrm>
            </p:grpSpPr>
            <p:sp>
              <p:nvSpPr>
                <p:cNvPr id="142" name="Line 105">
                  <a:extLst>
                    <a:ext uri="{FF2B5EF4-FFF2-40B4-BE49-F238E27FC236}">
                      <a16:creationId xmlns:a16="http://schemas.microsoft.com/office/drawing/2014/main" id="{E7E9B3C4-4DDD-4063-889F-C5ECF86034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03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3" name="Line 108">
                  <a:extLst>
                    <a:ext uri="{FF2B5EF4-FFF2-40B4-BE49-F238E27FC236}">
                      <a16:creationId xmlns:a16="http://schemas.microsoft.com/office/drawing/2014/main" id="{2D92634E-0B7F-4FE3-B1BA-1BD7FE1A34C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99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4" name="Line 109">
                  <a:extLst>
                    <a:ext uri="{FF2B5EF4-FFF2-40B4-BE49-F238E27FC236}">
                      <a16:creationId xmlns:a16="http://schemas.microsoft.com/office/drawing/2014/main" id="{C06F4726-89D8-4F37-AECB-D5D10121D4E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595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5" name="Line 110">
                  <a:extLst>
                    <a:ext uri="{FF2B5EF4-FFF2-40B4-BE49-F238E27FC236}">
                      <a16:creationId xmlns:a16="http://schemas.microsoft.com/office/drawing/2014/main" id="{2A6A2CAB-A7F0-40A2-80E3-E6790E1E1D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91" y="3216"/>
                  <a:ext cx="0" cy="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41" name="Text Box 112">
                <a:extLst>
                  <a:ext uri="{FF2B5EF4-FFF2-40B4-BE49-F238E27FC236}">
                    <a16:creationId xmlns:a16="http://schemas.microsoft.com/office/drawing/2014/main" id="{1383764D-4DB2-4502-8118-3047268826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36" y="3360"/>
                <a:ext cx="28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/>
                  <a:t>=</a:t>
                </a:r>
                <a:endParaRPr lang="en-GB" sz="1600" baseline="-25000"/>
              </a:p>
            </p:txBody>
          </p:sp>
        </p:grpSp>
        <p:sp>
          <p:nvSpPr>
            <p:cNvPr id="136" name="Rectangle 114">
              <a:extLst>
                <a:ext uri="{FF2B5EF4-FFF2-40B4-BE49-F238E27FC236}">
                  <a16:creationId xmlns:a16="http://schemas.microsoft.com/office/drawing/2014/main" id="{7C2ED572-2CEB-45BB-9ED0-FC245225B5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6" y="3216"/>
              <a:ext cx="1488" cy="62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2" name="Footer Placeholder 5">
            <a:extLst>
              <a:ext uri="{FF2B5EF4-FFF2-40B4-BE49-F238E27FC236}">
                <a16:creationId xmlns:a16="http://schemas.microsoft.com/office/drawing/2014/main" id="{5D7DD26E-125C-47D4-87CA-EDD123CFA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53" name="[Date Placeholder 3]">
            <a:extLst>
              <a:ext uri="{FF2B5EF4-FFF2-40B4-BE49-F238E27FC236}">
                <a16:creationId xmlns:a16="http://schemas.microsoft.com/office/drawing/2014/main" id="{BBCFB1CC-AC52-41BD-9E25-AEA87808B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54" name="Slide Number Placeholder 6">
            <a:extLst>
              <a:ext uri="{FF2B5EF4-FFF2-40B4-BE49-F238E27FC236}">
                <a16:creationId xmlns:a16="http://schemas.microsoft.com/office/drawing/2014/main" id="{ECA59055-0BCF-4204-91C2-D55D79A93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067211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(1/2)</a:t>
            </a:r>
          </a:p>
        </p:txBody>
      </p:sp>
      <p:sp>
        <p:nvSpPr>
          <p:cNvPr id="87" name="Rectangle 3">
            <a:extLst>
              <a:ext uri="{FF2B5EF4-FFF2-40B4-BE49-F238E27FC236}">
                <a16:creationId xmlns:a16="http://schemas.microsoft.com/office/drawing/2014/main" id="{F757CAFB-D409-4D90-83EA-A4CE0742F3FC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371600"/>
            <a:ext cx="4038600" cy="129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Excess-3 code can be converted from BCD code using truth table:</a:t>
            </a:r>
          </a:p>
        </p:txBody>
      </p:sp>
      <p:graphicFrame>
        <p:nvGraphicFramePr>
          <p:cNvPr id="88" name="Group 192">
            <a:extLst>
              <a:ext uri="{FF2B5EF4-FFF2-40B4-BE49-F238E27FC236}">
                <a16:creationId xmlns:a16="http://schemas.microsoft.com/office/drawing/2014/main" id="{8259E3C7-B9D1-40F7-85A5-9ED8C82657EC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6373760" y="1346417"/>
          <a:ext cx="3124200" cy="4937760"/>
        </p:xfrm>
        <a:graphic>
          <a:graphicData uri="http://schemas.openxmlformats.org/drawingml/2006/table">
            <a:tbl>
              <a:tblPr/>
              <a:tblGrid>
                <a:gridCol w="42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813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1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122238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06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0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22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89" name="Rectangle 194">
            <a:extLst>
              <a:ext uri="{FF2B5EF4-FFF2-40B4-BE49-F238E27FC236}">
                <a16:creationId xmlns:a16="http://schemas.microsoft.com/office/drawing/2014/main" id="{D7A9769E-15B6-4F1F-9517-8C2BE5171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2667000"/>
            <a:ext cx="403860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Gate-level design can be used since only 4 inputs.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However, alternative design is possible.</a:t>
            </a:r>
          </a:p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Use problem-specific formula:</a:t>
            </a:r>
          </a:p>
          <a:p>
            <a:pPr marL="669925" lvl="1" indent="-325438">
              <a:spcBef>
                <a:spcPct val="20000"/>
              </a:spcBef>
              <a:buClr>
                <a:schemeClr val="accent2"/>
              </a:buClr>
              <a:buSzPct val="60000"/>
            </a:pPr>
            <a:r>
              <a:rPr lang="en-US" sz="2000" dirty="0"/>
              <a:t>  </a:t>
            </a:r>
            <a:r>
              <a:rPr lang="en-US" sz="2400" dirty="0">
                <a:solidFill>
                  <a:srgbClr val="800000"/>
                </a:solidFill>
              </a:rPr>
              <a:t>Excess-3 code </a:t>
            </a:r>
            <a:br>
              <a:rPr lang="en-US" sz="2400" dirty="0">
                <a:solidFill>
                  <a:srgbClr val="800000"/>
                </a:solidFill>
              </a:rPr>
            </a:br>
            <a:r>
              <a:rPr lang="en-US" sz="2400" dirty="0">
                <a:solidFill>
                  <a:srgbClr val="800000"/>
                </a:solidFill>
              </a:rPr>
              <a:t>= BCD Code + 0011</a:t>
            </a:r>
            <a:r>
              <a:rPr lang="en-US" sz="2400" baseline="-25000" dirty="0">
                <a:solidFill>
                  <a:srgbClr val="800000"/>
                </a:solidFill>
              </a:rPr>
              <a:t>2</a:t>
            </a:r>
            <a:endParaRPr lang="en-US" sz="2000" baseline="-25000" dirty="0">
              <a:solidFill>
                <a:srgbClr val="800000"/>
              </a:solidFill>
            </a:endParaRPr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89B45210-8CC8-4265-877B-8D5001397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0" name="[Date Placeholder 3]">
            <a:extLst>
              <a:ext uri="{FF2B5EF4-FFF2-40B4-BE49-F238E27FC236}">
                <a16:creationId xmlns:a16="http://schemas.microsoft.com/office/drawing/2014/main" id="{6757A313-A303-4BCB-8630-49158B48A6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1" name="Slide Number Placeholder 6">
            <a:extLst>
              <a:ext uri="{FF2B5EF4-FFF2-40B4-BE49-F238E27FC236}">
                <a16:creationId xmlns:a16="http://schemas.microsoft.com/office/drawing/2014/main" id="{84731385-AE96-4B0D-A2C7-A463D7C71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815690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 fontScale="90000"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5. BCD to Excess-3 Converter: Revisit (2/2)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D0FB7FD-A273-4083-8A06-C50384EBBAE9}"/>
              </a:ext>
            </a:extLst>
          </p:cNvPr>
          <p:cNvSpPr txBox="1">
            <a:spLocks noChangeArrowheads="1"/>
          </p:cNvSpPr>
          <p:nvPr/>
        </p:nvSpPr>
        <p:spPr>
          <a:xfrm>
            <a:off x="2318084" y="1371600"/>
            <a:ext cx="3701716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Block-level circuit:</a:t>
            </a:r>
          </a:p>
        </p:txBody>
      </p:sp>
      <p:grpSp>
        <p:nvGrpSpPr>
          <p:cNvPr id="10" name="Group 220">
            <a:extLst>
              <a:ext uri="{FF2B5EF4-FFF2-40B4-BE49-F238E27FC236}">
                <a16:creationId xmlns:a16="http://schemas.microsoft.com/office/drawing/2014/main" id="{86EFAE03-3E59-4073-A229-31AB6EDFFCDE}"/>
              </a:ext>
            </a:extLst>
          </p:cNvPr>
          <p:cNvGrpSpPr>
            <a:grpSpLocks/>
          </p:cNvGrpSpPr>
          <p:nvPr/>
        </p:nvGrpSpPr>
        <p:grpSpPr bwMode="auto">
          <a:xfrm>
            <a:off x="2686844" y="1657350"/>
            <a:ext cx="6818313" cy="3829051"/>
            <a:chOff x="745" y="960"/>
            <a:chExt cx="4295" cy="2412"/>
          </a:xfrm>
        </p:grpSpPr>
        <p:grpSp>
          <p:nvGrpSpPr>
            <p:cNvPr id="11" name="Group 191">
              <a:extLst>
                <a:ext uri="{FF2B5EF4-FFF2-40B4-BE49-F238E27FC236}">
                  <a16:creationId xmlns:a16="http://schemas.microsoft.com/office/drawing/2014/main" id="{A032ACC7-E87E-4060-916F-51886443D9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97" y="960"/>
              <a:ext cx="2643" cy="2412"/>
              <a:chOff x="1197" y="1392"/>
              <a:chExt cx="2643" cy="2412"/>
            </a:xfrm>
          </p:grpSpPr>
          <p:sp>
            <p:nvSpPr>
              <p:cNvPr id="14" name="Rectangle 192">
                <a:extLst>
                  <a:ext uri="{FF2B5EF4-FFF2-40B4-BE49-F238E27FC236}">
                    <a16:creationId xmlns:a16="http://schemas.microsoft.com/office/drawing/2014/main" id="{4AE69BC8-214E-4187-9236-93FCDBB4CE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1776"/>
                <a:ext cx="816" cy="1536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Text Box 193">
                <a:extLst>
                  <a:ext uri="{FF2B5EF4-FFF2-40B4-BE49-F238E27FC236}">
                    <a16:creationId xmlns:a16="http://schemas.microsoft.com/office/drawing/2014/main" id="{45801D79-C180-4B88-9139-08461A621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5400000">
                <a:off x="1930" y="2263"/>
                <a:ext cx="960" cy="4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b="1" dirty="0">
                    <a:latin typeface="Times New Roman" pitchFamily="18" charset="0"/>
                  </a:rPr>
                  <a:t>4-bit Parallel Adder</a:t>
                </a:r>
                <a:endParaRPr lang="en-GB" sz="2400" b="1" dirty="0">
                  <a:latin typeface="Times New Roman" pitchFamily="18" charset="0"/>
                </a:endParaRPr>
              </a:p>
            </p:txBody>
          </p:sp>
          <p:grpSp>
            <p:nvGrpSpPr>
              <p:cNvPr id="16" name="Group 194">
                <a:extLst>
                  <a:ext uri="{FF2B5EF4-FFF2-40B4-BE49-F238E27FC236}">
                    <a16:creationId xmlns:a16="http://schemas.microsoft.com/office/drawing/2014/main" id="{87DE2B84-F2BD-454E-97E1-3A9E37578A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6" y="1817"/>
                <a:ext cx="288" cy="1442"/>
                <a:chOff x="1536" y="2208"/>
                <a:chExt cx="288" cy="1442"/>
              </a:xfrm>
            </p:grpSpPr>
            <p:sp>
              <p:nvSpPr>
                <p:cNvPr id="39" name="Text Box 195">
                  <a:extLst>
                    <a:ext uri="{FF2B5EF4-FFF2-40B4-BE49-F238E27FC236}">
                      <a16:creationId xmlns:a16="http://schemas.microsoft.com/office/drawing/2014/main" id="{20535188-640D-4760-8F9C-103A40E8BE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208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X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  <p:sp>
              <p:nvSpPr>
                <p:cNvPr id="40" name="Text Box 196">
                  <a:extLst>
                    <a:ext uri="{FF2B5EF4-FFF2-40B4-BE49-F238E27FC236}">
                      <a16:creationId xmlns:a16="http://schemas.microsoft.com/office/drawing/2014/main" id="{84D525C0-DD5E-4C2D-B9B1-B0BB997DCA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976"/>
                  <a:ext cx="288" cy="67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4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3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2</a:t>
                  </a:r>
                </a:p>
                <a:p>
                  <a:pPr eaLnBrk="0" hangingPunct="0"/>
                  <a:r>
                    <a:rPr lang="en-GB" sz="1600" b="1">
                      <a:latin typeface="Times New Roman" pitchFamily="18" charset="0"/>
                    </a:rPr>
                    <a:t>Y</a:t>
                  </a:r>
                  <a:r>
                    <a:rPr lang="en-GB" sz="1600" b="1" baseline="-25000">
                      <a:latin typeface="Times New Roman" pitchFamily="18" charset="0"/>
                    </a:rPr>
                    <a:t>1</a:t>
                  </a:r>
                </a:p>
              </p:txBody>
            </p:sp>
          </p:grpSp>
          <p:sp>
            <p:nvSpPr>
              <p:cNvPr id="17" name="Line 197">
                <a:extLst>
                  <a:ext uri="{FF2B5EF4-FFF2-40B4-BE49-F238E27FC236}">
                    <a16:creationId xmlns:a16="http://schemas.microsoft.com/office/drawing/2014/main" id="{7637D4D6-7B55-4ADA-AC48-EC874A5C73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92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Line 198">
                <a:extLst>
                  <a:ext uri="{FF2B5EF4-FFF2-40B4-BE49-F238E27FC236}">
                    <a16:creationId xmlns:a16="http://schemas.microsoft.com/office/drawing/2014/main" id="{0AB1CC41-F834-4D67-98D1-8D70A0B9A6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06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Line 199">
                <a:extLst>
                  <a:ext uri="{FF2B5EF4-FFF2-40B4-BE49-F238E27FC236}">
                    <a16:creationId xmlns:a16="http://schemas.microsoft.com/office/drawing/2014/main" id="{0720E309-C969-493F-9750-6AF30EC845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208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Line 200">
                <a:extLst>
                  <a:ext uri="{FF2B5EF4-FFF2-40B4-BE49-F238E27FC236}">
                    <a16:creationId xmlns:a16="http://schemas.microsoft.com/office/drawing/2014/main" id="{4579EF34-74D5-42EB-9F09-E27D95D6AA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201">
                <a:extLst>
                  <a:ext uri="{FF2B5EF4-FFF2-40B4-BE49-F238E27FC236}">
                    <a16:creationId xmlns:a16="http://schemas.microsoft.com/office/drawing/2014/main" id="{08902C8A-9EF4-4B5B-A3E9-7EB0FD6AA3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711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202">
                <a:extLst>
                  <a:ext uri="{FF2B5EF4-FFF2-40B4-BE49-F238E27FC236}">
                    <a16:creationId xmlns:a16="http://schemas.microsoft.com/office/drawing/2014/main" id="{2DF027CA-16CE-4AC5-A010-32FBB72A30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855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203">
                <a:extLst>
                  <a:ext uri="{FF2B5EF4-FFF2-40B4-BE49-F238E27FC236}">
                    <a16:creationId xmlns:a16="http://schemas.microsoft.com/office/drawing/2014/main" id="{5BA9BB5F-109B-49A6-A415-9768BF78EE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2999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204">
                <a:extLst>
                  <a:ext uri="{FF2B5EF4-FFF2-40B4-BE49-F238E27FC236}">
                    <a16:creationId xmlns:a16="http://schemas.microsoft.com/office/drawing/2014/main" id="{E0027964-71BB-483E-A40D-D51DEDF323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3143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Text Box 205">
                <a:extLst>
                  <a:ext uri="{FF2B5EF4-FFF2-40B4-BE49-F238E27FC236}">
                    <a16:creationId xmlns:a16="http://schemas.microsoft.com/office/drawing/2014/main" id="{2CA3A17F-186E-463A-9B0D-F55C4EB70D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592"/>
                <a:ext cx="192" cy="6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  <a:p>
                <a:pPr eaLnBrk="0" hangingPunct="0">
                  <a:lnSpc>
                    <a:spcPts val="1800"/>
                  </a:lnSpc>
                </a:pPr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1</a:t>
                </a:r>
                <a:endParaRPr lang="en-GB" sz="1600" b="1" baseline="-25000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26" name="Line 206">
                <a:extLst>
                  <a:ext uri="{FF2B5EF4-FFF2-40B4-BE49-F238E27FC236}">
                    <a16:creationId xmlns:a16="http://schemas.microsoft.com/office/drawing/2014/main" id="{7B69E529-3559-4990-8907-0248D0E593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352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207">
                <a:extLst>
                  <a:ext uri="{FF2B5EF4-FFF2-40B4-BE49-F238E27FC236}">
                    <a16:creationId xmlns:a16="http://schemas.microsoft.com/office/drawing/2014/main" id="{C5BB3995-EB8A-42A4-B1E4-AA58B58D49E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496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208">
                <a:extLst>
                  <a:ext uri="{FF2B5EF4-FFF2-40B4-BE49-F238E27FC236}">
                    <a16:creationId xmlns:a16="http://schemas.microsoft.com/office/drawing/2014/main" id="{2E7855D4-E163-454E-91B0-D1405B1C91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640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209">
                <a:extLst>
                  <a:ext uri="{FF2B5EF4-FFF2-40B4-BE49-F238E27FC236}">
                    <a16:creationId xmlns:a16="http://schemas.microsoft.com/office/drawing/2014/main" id="{B865485A-1A25-4E63-AA38-25B75F8D7A8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32" y="2784"/>
                <a:ext cx="33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Text Box 210">
                <a:extLst>
                  <a:ext uri="{FF2B5EF4-FFF2-40B4-BE49-F238E27FC236}">
                    <a16:creationId xmlns:a16="http://schemas.microsoft.com/office/drawing/2014/main" id="{695E4D16-3BA8-4B81-B5E1-065EA23DD0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2208"/>
                <a:ext cx="288" cy="67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4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3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2</a:t>
                </a:r>
              </a:p>
              <a:p>
                <a:pPr eaLnBrk="0" hangingPunct="0"/>
                <a:r>
                  <a:rPr lang="en-GB" sz="1600" b="1">
                    <a:latin typeface="Times New Roman" pitchFamily="18" charset="0"/>
                  </a:rPr>
                  <a:t>S</a:t>
                </a:r>
                <a:r>
                  <a:rPr lang="en-GB" sz="1600" b="1" baseline="-25000"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31" name="Text Box 211">
                <a:extLst>
                  <a:ext uri="{FF2B5EF4-FFF2-40B4-BE49-F238E27FC236}">
                    <a16:creationId xmlns:a16="http://schemas.microsoft.com/office/drawing/2014/main" id="{EA1AAF31-B8BA-4880-B25F-76C741C04A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7" y="1900"/>
                <a:ext cx="480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BCD</a:t>
                </a:r>
              </a:p>
              <a:p>
                <a:pPr algn="ctr" eaLnBrk="0" hangingPunct="0"/>
                <a:r>
                  <a:rPr lang="en-GB" b="1" dirty="0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2" name="Text Box 212">
                <a:extLst>
                  <a:ext uri="{FF2B5EF4-FFF2-40B4-BE49-F238E27FC236}">
                    <a16:creationId xmlns:a16="http://schemas.microsoft.com/office/drawing/2014/main" id="{DBCA1E59-DE65-4031-B15A-6DDBE70D10E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" y="2400"/>
                <a:ext cx="672" cy="40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Excess-3</a:t>
                </a:r>
              </a:p>
              <a:p>
                <a:pPr algn="ctr" eaLnBrk="0" hangingPunct="0"/>
                <a:r>
                  <a:rPr lang="en-GB" b="1">
                    <a:latin typeface="Times New Roman" pitchFamily="18" charset="0"/>
                  </a:rPr>
                  <a:t>code</a:t>
                </a:r>
              </a:p>
            </p:txBody>
          </p:sp>
          <p:sp>
            <p:nvSpPr>
              <p:cNvPr id="33" name="Line 213">
                <a:extLst>
                  <a:ext uri="{FF2B5EF4-FFF2-40B4-BE49-F238E27FC236}">
                    <a16:creationId xmlns:a16="http://schemas.microsoft.com/office/drawing/2014/main" id="{52BC9AAD-1B75-4E1F-AD84-FFCE5363B1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3312"/>
                <a:ext cx="0" cy="24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Line 214">
                <a:extLst>
                  <a:ext uri="{FF2B5EF4-FFF2-40B4-BE49-F238E27FC236}">
                    <a16:creationId xmlns:a16="http://schemas.microsoft.com/office/drawing/2014/main" id="{73FF45DF-43FC-4CA9-AFFF-9FCE80A70D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400" y="1584"/>
                <a:ext cx="0" cy="19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215">
                <a:extLst>
                  <a:ext uri="{FF2B5EF4-FFF2-40B4-BE49-F238E27FC236}">
                    <a16:creationId xmlns:a16="http://schemas.microsoft.com/office/drawing/2014/main" id="{7F877A5A-A7A8-4D7F-8001-8215C18F5BA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1392"/>
                <a:ext cx="52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unused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6" name="Text Box 216">
                <a:extLst>
                  <a:ext uri="{FF2B5EF4-FFF2-40B4-BE49-F238E27FC236}">
                    <a16:creationId xmlns:a16="http://schemas.microsoft.com/office/drawing/2014/main" id="{0D14BBBA-AEE2-47A8-9098-6B475A26FC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84" y="3552"/>
                <a:ext cx="246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b="1" dirty="0">
                    <a:solidFill>
                      <a:srgbClr val="7030A0"/>
                    </a:solidFill>
                    <a:latin typeface="Times New Roman" pitchFamily="18" charset="0"/>
                  </a:rPr>
                  <a:t>0</a:t>
                </a:r>
                <a:endParaRPr lang="en-GB" sz="2000" b="1" dirty="0">
                  <a:solidFill>
                    <a:srgbClr val="7030A0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7" name="Text Box 217">
                <a:extLst>
                  <a:ext uri="{FF2B5EF4-FFF2-40B4-BE49-F238E27FC236}">
                    <a16:creationId xmlns:a16="http://schemas.microsoft.com/office/drawing/2014/main" id="{CB432EF3-9787-4AA2-9E16-58B01A960C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3120"/>
                <a:ext cx="384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Cin</a:t>
                </a:r>
                <a:endParaRPr lang="en-GB" b="1">
                  <a:latin typeface="Times New Roman" pitchFamily="18" charset="0"/>
                </a:endParaRPr>
              </a:p>
            </p:txBody>
          </p:sp>
          <p:sp>
            <p:nvSpPr>
              <p:cNvPr id="38" name="Text Box 218">
                <a:extLst>
                  <a:ext uri="{FF2B5EF4-FFF2-40B4-BE49-F238E27FC236}">
                    <a16:creationId xmlns:a16="http://schemas.microsoft.com/office/drawing/2014/main" id="{E28B26D7-3E4E-48FE-9B95-5E37483111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1750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1600" b="1">
                    <a:latin typeface="Times New Roman" pitchFamily="18" charset="0"/>
                  </a:rPr>
                  <a:t>Cout</a:t>
                </a:r>
                <a:endParaRPr lang="en-GB" b="1">
                  <a:latin typeface="Times New Roman" pitchFamily="18" charset="0"/>
                </a:endParaRPr>
              </a:p>
            </p:txBody>
          </p:sp>
        </p:grpSp>
        <p:sp>
          <p:nvSpPr>
            <p:cNvPr id="13" name="Text Box 219">
              <a:extLst>
                <a:ext uri="{FF2B5EF4-FFF2-40B4-BE49-F238E27FC236}">
                  <a16:creationId xmlns:a16="http://schemas.microsoft.com/office/drawing/2014/main" id="{DABF407D-D15B-48BA-AB97-830B7F380B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" y="1841"/>
              <a:ext cx="1680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/>
              <a:r>
                <a:rPr lang="en-GB" sz="2000" b="1" dirty="0">
                  <a:solidFill>
                    <a:srgbClr val="3333FF"/>
                  </a:solidFill>
                </a:rPr>
                <a:t>A BCD to Excess-3 Code Converter</a:t>
              </a:r>
              <a:endParaRPr lang="en-GB" sz="2000" b="1" dirty="0">
                <a:solidFill>
                  <a:srgbClr val="3333FF"/>
                </a:solidFill>
                <a:latin typeface="Times New Roman" pitchFamily="18" charset="0"/>
              </a:endParaRPr>
            </a:p>
          </p:txBody>
        </p:sp>
      </p:grpSp>
      <p:sp>
        <p:nvSpPr>
          <p:cNvPr id="41" name="Rectangle 3">
            <a:extLst>
              <a:ext uri="{FF2B5EF4-FFF2-40B4-BE49-F238E27FC236}">
                <a16:creationId xmlns:a16="http://schemas.microsoft.com/office/drawing/2014/main" id="{1B65D65F-2510-4991-ABD6-EDE548C86260}"/>
              </a:ext>
            </a:extLst>
          </p:cNvPr>
          <p:cNvSpPr txBox="1">
            <a:spLocks noChangeArrowheads="1"/>
          </p:cNvSpPr>
          <p:nvPr/>
        </p:nvSpPr>
        <p:spPr>
          <a:xfrm>
            <a:off x="2451205" y="5541962"/>
            <a:ext cx="6006996" cy="648456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50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722313" indent="-722313" fontAlgn="auto">
              <a:spcAft>
                <a:spcPts val="0"/>
              </a:spcAft>
              <a:buSzPct val="100000"/>
              <a:buNone/>
            </a:pPr>
            <a:r>
              <a:rPr lang="en-US" sz="2000" dirty="0"/>
              <a:t>Note:	In the lab, input 0 (low) is connected to GND, 1 (high) to </a:t>
            </a:r>
            <a:r>
              <a:rPr lang="en-US" sz="2000" dirty="0" err="1"/>
              <a:t>Vcc</a:t>
            </a:r>
            <a:r>
              <a:rPr lang="en-US" sz="2000" dirty="0"/>
              <a:t>.</a:t>
            </a:r>
          </a:p>
        </p:txBody>
      </p:sp>
      <p:sp>
        <p:nvSpPr>
          <p:cNvPr id="42" name="Footer Placeholder 5">
            <a:extLst>
              <a:ext uri="{FF2B5EF4-FFF2-40B4-BE49-F238E27FC236}">
                <a16:creationId xmlns:a16="http://schemas.microsoft.com/office/drawing/2014/main" id="{57056E2E-C747-46FA-A616-2DF2696FA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43" name="[Date Placeholder 3]">
            <a:extLst>
              <a:ext uri="{FF2B5EF4-FFF2-40B4-BE49-F238E27FC236}">
                <a16:creationId xmlns:a16="http://schemas.microsoft.com/office/drawing/2014/main" id="{082F6E57-60BB-4328-86F7-B2A6FA3C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44" name="Slide Number Placeholder 6">
            <a:extLst>
              <a:ext uri="{FF2B5EF4-FFF2-40B4-BE49-F238E27FC236}">
                <a16:creationId xmlns:a16="http://schemas.microsoft.com/office/drawing/2014/main" id="{BEE10A3E-B1FC-4340-A69C-2CA75A59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4155559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7. Example: 6-Person Voting System</a:t>
            </a:r>
          </a:p>
        </p:txBody>
      </p:sp>
      <p:sp>
        <p:nvSpPr>
          <p:cNvPr id="96" name="Rectangle 3">
            <a:extLst>
              <a:ext uri="{FF2B5EF4-FFF2-40B4-BE49-F238E27FC236}">
                <a16:creationId xmlns:a16="http://schemas.microsoft.com/office/drawing/2014/main" id="{9CFCD4E5-4501-4B8F-8864-0A7E97D5A72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8229600" cy="1390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Application: </a:t>
            </a:r>
            <a:r>
              <a:rPr lang="en-US" dirty="0">
                <a:solidFill>
                  <a:srgbClr val="800000"/>
                </a:solidFill>
              </a:rPr>
              <a:t>6-person voting system</a:t>
            </a:r>
            <a:r>
              <a:rPr lang="en-US" dirty="0"/>
              <a:t>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FAs and a 4-bit parallel adder.</a:t>
            </a:r>
          </a:p>
          <a:p>
            <a:pPr marL="625475" lvl="1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FA can sum up to 3 votes.</a:t>
            </a:r>
          </a:p>
          <a:p>
            <a:pPr fontAlgn="auto">
              <a:spcAft>
                <a:spcPts val="0"/>
              </a:spcAft>
            </a:pPr>
            <a:endParaRPr lang="en-US" sz="2000" dirty="0"/>
          </a:p>
        </p:txBody>
      </p:sp>
      <p:grpSp>
        <p:nvGrpSpPr>
          <p:cNvPr id="97" name="Group 4">
            <a:extLst>
              <a:ext uri="{FF2B5EF4-FFF2-40B4-BE49-F238E27FC236}">
                <a16:creationId xmlns:a16="http://schemas.microsoft.com/office/drawing/2014/main" id="{C6AA90E2-8485-441D-9298-2D5B09930EE1}"/>
              </a:ext>
            </a:extLst>
          </p:cNvPr>
          <p:cNvGrpSpPr>
            <a:grpSpLocks/>
          </p:cNvGrpSpPr>
          <p:nvPr/>
        </p:nvGrpSpPr>
        <p:grpSpPr bwMode="auto">
          <a:xfrm>
            <a:off x="3276601" y="2743200"/>
            <a:ext cx="5770563" cy="3265488"/>
            <a:chOff x="1392" y="1776"/>
            <a:chExt cx="3635" cy="2057"/>
          </a:xfrm>
        </p:grpSpPr>
        <p:sp>
          <p:nvSpPr>
            <p:cNvPr id="98" name="Line 5">
              <a:extLst>
                <a:ext uri="{FF2B5EF4-FFF2-40B4-BE49-F238E27FC236}">
                  <a16:creationId xmlns:a16="http://schemas.microsoft.com/office/drawing/2014/main" id="{065177EF-E201-4B2E-8AA4-2494D4D17A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06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6">
              <a:extLst>
                <a:ext uri="{FF2B5EF4-FFF2-40B4-BE49-F238E27FC236}">
                  <a16:creationId xmlns:a16="http://schemas.microsoft.com/office/drawing/2014/main" id="{F6CD9F55-FB46-4169-A016-697D0F4E58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5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7">
              <a:extLst>
                <a:ext uri="{FF2B5EF4-FFF2-40B4-BE49-F238E27FC236}">
                  <a16:creationId xmlns:a16="http://schemas.microsoft.com/office/drawing/2014/main" id="{CE1B4624-004E-4CA8-A8CE-D69BF7B94D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064"/>
              <a:ext cx="5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">
              <a:extLst>
                <a:ext uri="{FF2B5EF4-FFF2-40B4-BE49-F238E27FC236}">
                  <a16:creationId xmlns:a16="http://schemas.microsoft.com/office/drawing/2014/main" id="{CD17C005-194D-4B9B-82E6-E5CD605E87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352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Text Box 9">
              <a:extLst>
                <a:ext uri="{FF2B5EF4-FFF2-40B4-BE49-F238E27FC236}">
                  <a16:creationId xmlns:a16="http://schemas.microsoft.com/office/drawing/2014/main" id="{C197C094-76D1-4617-A145-C17D3A89AF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96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1</a:t>
              </a:r>
              <a:endParaRPr lang="en-GB"/>
            </a:p>
          </p:txBody>
        </p:sp>
        <p:sp>
          <p:nvSpPr>
            <p:cNvPr id="188" name="AutoShape 10">
              <a:extLst>
                <a:ext uri="{FF2B5EF4-FFF2-40B4-BE49-F238E27FC236}">
                  <a16:creationId xmlns:a16="http://schemas.microsoft.com/office/drawing/2014/main" id="{90BE7CA3-DC73-4EC4-8325-14588C41C427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4416" y="2256"/>
              <a:ext cx="48" cy="255"/>
            </a:xfrm>
            <a:prstGeom prst="leftBrace">
              <a:avLst>
                <a:gd name="adj1" fmla="val 4427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9" name="Text Box 11">
              <a:extLst>
                <a:ext uri="{FF2B5EF4-FFF2-40B4-BE49-F238E27FC236}">
                  <a16:creationId xmlns:a16="http://schemas.microsoft.com/office/drawing/2014/main" id="{81437580-18B9-495D-AF5E-FBDEFF54D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9" y="2193"/>
              <a:ext cx="528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3-bit Output</a:t>
              </a:r>
              <a:endParaRPr lang="en-GB"/>
            </a:p>
          </p:txBody>
        </p:sp>
        <p:grpSp>
          <p:nvGrpSpPr>
            <p:cNvPr id="190" name="Group 12">
              <a:extLst>
                <a:ext uri="{FF2B5EF4-FFF2-40B4-BE49-F238E27FC236}">
                  <a16:creationId xmlns:a16="http://schemas.microsoft.com/office/drawing/2014/main" id="{54B024B2-BDCA-43EC-A245-EDF0E379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1776"/>
              <a:ext cx="624" cy="816"/>
              <a:chOff x="3312" y="912"/>
              <a:chExt cx="624" cy="816"/>
            </a:xfrm>
          </p:grpSpPr>
          <p:sp>
            <p:nvSpPr>
              <p:cNvPr id="252" name="Rectangle 13">
                <a:extLst>
                  <a:ext uri="{FF2B5EF4-FFF2-40B4-BE49-F238E27FC236}">
                    <a16:creationId xmlns:a16="http://schemas.microsoft.com/office/drawing/2014/main" id="{D5A421F2-1468-4287-BB07-92EAE7616B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Text Box 14">
                <a:extLst>
                  <a:ext uri="{FF2B5EF4-FFF2-40B4-BE49-F238E27FC236}">
                    <a16:creationId xmlns:a16="http://schemas.microsoft.com/office/drawing/2014/main" id="{DA5C4AD6-4759-4B86-9394-708B49ED7D9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54" name="Text Box 15">
                <a:extLst>
                  <a:ext uri="{FF2B5EF4-FFF2-40B4-BE49-F238E27FC236}">
                    <a16:creationId xmlns:a16="http://schemas.microsoft.com/office/drawing/2014/main" id="{2746F894-2BD0-42C7-BA24-D79835BE54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55" name="Text Box 16">
                <a:extLst>
                  <a:ext uri="{FF2B5EF4-FFF2-40B4-BE49-F238E27FC236}">
                    <a16:creationId xmlns:a16="http://schemas.microsoft.com/office/drawing/2014/main" id="{A94308F5-C880-4A28-9333-2D542F2D5F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56" name="Text Box 17">
                <a:extLst>
                  <a:ext uri="{FF2B5EF4-FFF2-40B4-BE49-F238E27FC236}">
                    <a16:creationId xmlns:a16="http://schemas.microsoft.com/office/drawing/2014/main" id="{61078976-246F-40CA-B45C-BEF7870E27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7" name="Text Box 18">
                <a:extLst>
                  <a:ext uri="{FF2B5EF4-FFF2-40B4-BE49-F238E27FC236}">
                    <a16:creationId xmlns:a16="http://schemas.microsoft.com/office/drawing/2014/main" id="{926C8652-6502-4FFF-BC52-3EE6907E56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8" name="Text Box 19">
                <a:extLst>
                  <a:ext uri="{FF2B5EF4-FFF2-40B4-BE49-F238E27FC236}">
                    <a16:creationId xmlns:a16="http://schemas.microsoft.com/office/drawing/2014/main" id="{1B8765C4-0DF7-48D9-8B01-4BFCDCFA2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191" name="Line 20">
              <a:extLst>
                <a:ext uri="{FF2B5EF4-FFF2-40B4-BE49-F238E27FC236}">
                  <a16:creationId xmlns:a16="http://schemas.microsoft.com/office/drawing/2014/main" id="{A8B6F3A0-8ECA-42CD-9CAC-48CD101571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48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2" name="Text Box 21">
              <a:extLst>
                <a:ext uri="{FF2B5EF4-FFF2-40B4-BE49-F238E27FC236}">
                  <a16:creationId xmlns:a16="http://schemas.microsoft.com/office/drawing/2014/main" id="{45591228-60D3-4D36-A632-FFDB04C7B1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160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2</a:t>
              </a:r>
              <a:endParaRPr lang="en-GB"/>
            </a:p>
          </p:txBody>
        </p:sp>
        <p:sp>
          <p:nvSpPr>
            <p:cNvPr id="193" name="Text Box 22">
              <a:extLst>
                <a:ext uri="{FF2B5EF4-FFF2-40B4-BE49-F238E27FC236}">
                  <a16:creationId xmlns:a16="http://schemas.microsoft.com/office/drawing/2014/main" id="{DD83E4B6-797F-4C0E-95C2-8091E665E2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2352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3</a:t>
              </a:r>
              <a:endParaRPr lang="en-GB"/>
            </a:p>
          </p:txBody>
        </p:sp>
        <p:sp>
          <p:nvSpPr>
            <p:cNvPr id="194" name="Line 23">
              <a:extLst>
                <a:ext uri="{FF2B5EF4-FFF2-40B4-BE49-F238E27FC236}">
                  <a16:creationId xmlns:a16="http://schemas.microsoft.com/office/drawing/2014/main" id="{D26E2711-B6CA-4528-8925-01BAABBECA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" name="Line 24">
              <a:extLst>
                <a:ext uri="{FF2B5EF4-FFF2-40B4-BE49-F238E27FC236}">
                  <a16:creationId xmlns:a16="http://schemas.microsoft.com/office/drawing/2014/main" id="{65A63F47-5CFD-42E3-92FC-299AB4BA1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312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6" name="Line 25">
              <a:extLst>
                <a:ext uri="{FF2B5EF4-FFF2-40B4-BE49-F238E27FC236}">
                  <a16:creationId xmlns:a16="http://schemas.microsoft.com/office/drawing/2014/main" id="{97F7B817-8539-4042-ADBE-4EA71D2CCE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28" y="312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7" name="Line 26">
              <a:extLst>
                <a:ext uri="{FF2B5EF4-FFF2-40B4-BE49-F238E27FC236}">
                  <a16:creationId xmlns:a16="http://schemas.microsoft.com/office/drawing/2014/main" id="{C1CC9AE1-AABC-46DC-BB5D-2C8FE33D00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40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8" name="Text Box 27">
              <a:extLst>
                <a:ext uri="{FF2B5EF4-FFF2-40B4-BE49-F238E27FC236}">
                  <a16:creationId xmlns:a16="http://schemas.microsoft.com/office/drawing/2014/main" id="{6D73A9C7-5B42-46E9-A817-4AB1976BC3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024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4</a:t>
              </a:r>
              <a:endParaRPr lang="en-GB"/>
            </a:p>
          </p:txBody>
        </p:sp>
        <p:grpSp>
          <p:nvGrpSpPr>
            <p:cNvPr id="199" name="Group 28">
              <a:extLst>
                <a:ext uri="{FF2B5EF4-FFF2-40B4-BE49-F238E27FC236}">
                  <a16:creationId xmlns:a16="http://schemas.microsoft.com/office/drawing/2014/main" id="{C274D0D9-9768-4208-920D-A8C90DAB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52" y="2832"/>
              <a:ext cx="624" cy="816"/>
              <a:chOff x="3312" y="912"/>
              <a:chExt cx="624" cy="816"/>
            </a:xfrm>
          </p:grpSpPr>
          <p:sp>
            <p:nvSpPr>
              <p:cNvPr id="245" name="Rectangle 29">
                <a:extLst>
                  <a:ext uri="{FF2B5EF4-FFF2-40B4-BE49-F238E27FC236}">
                    <a16:creationId xmlns:a16="http://schemas.microsoft.com/office/drawing/2014/main" id="{ABFC757E-AF80-4B85-94A1-F197D6AEBA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0" y="960"/>
                <a:ext cx="528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Text Box 30">
                <a:extLst>
                  <a:ext uri="{FF2B5EF4-FFF2-40B4-BE49-F238E27FC236}">
                    <a16:creationId xmlns:a16="http://schemas.microsoft.com/office/drawing/2014/main" id="{3A8D26FC-8B9B-4733-8AA8-80433A3853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A</a:t>
                </a:r>
                <a:endParaRPr lang="en-GB" sz="1600"/>
              </a:p>
            </p:txBody>
          </p:sp>
          <p:sp>
            <p:nvSpPr>
              <p:cNvPr id="247" name="Text Box 31">
                <a:extLst>
                  <a:ext uri="{FF2B5EF4-FFF2-40B4-BE49-F238E27FC236}">
                    <a16:creationId xmlns:a16="http://schemas.microsoft.com/office/drawing/2014/main" id="{A6E8F12C-F8D8-43A1-A692-60B2378DC3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296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B</a:t>
                </a:r>
                <a:endParaRPr lang="en-GB" sz="1600"/>
              </a:p>
            </p:txBody>
          </p:sp>
          <p:sp>
            <p:nvSpPr>
              <p:cNvPr id="248" name="Text Box 32">
                <a:extLst>
                  <a:ext uri="{FF2B5EF4-FFF2-40B4-BE49-F238E27FC236}">
                    <a16:creationId xmlns:a16="http://schemas.microsoft.com/office/drawing/2014/main" id="{5DDAB91A-1C25-43B4-A566-A9E7D480B96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04" y="912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49" name="Text Box 33">
                <a:extLst>
                  <a:ext uri="{FF2B5EF4-FFF2-40B4-BE49-F238E27FC236}">
                    <a16:creationId xmlns:a16="http://schemas.microsoft.com/office/drawing/2014/main" id="{DECF8F59-8FA7-4D92-AA95-584D9624D3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52" y="1392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50" name="Text Box 34">
                <a:extLst>
                  <a:ext uri="{FF2B5EF4-FFF2-40B4-BE49-F238E27FC236}">
                    <a16:creationId xmlns:a16="http://schemas.microsoft.com/office/drawing/2014/main" id="{0EFCB420-3BEE-4E03-B934-B81546044DA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696" y="1104"/>
                <a:ext cx="24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</a:t>
                </a:r>
                <a:endParaRPr lang="en-GB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1" name="Text Box 35">
                <a:extLst>
                  <a:ext uri="{FF2B5EF4-FFF2-40B4-BE49-F238E27FC236}">
                    <a16:creationId xmlns:a16="http://schemas.microsoft.com/office/drawing/2014/main" id="{C7B6C033-A9D7-4AC3-957C-29E5D580F3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12" y="148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</p:grpSp>
        <p:sp>
          <p:nvSpPr>
            <p:cNvPr id="200" name="Line 36">
              <a:extLst>
                <a:ext uri="{FF2B5EF4-FFF2-40B4-BE49-F238E27FC236}">
                  <a16:creationId xmlns:a16="http://schemas.microsoft.com/office/drawing/2014/main" id="{962760DB-80E3-48E3-BA51-D150AC9B0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504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1" name="Text Box 37">
              <a:extLst>
                <a:ext uri="{FF2B5EF4-FFF2-40B4-BE49-F238E27FC236}">
                  <a16:creationId xmlns:a16="http://schemas.microsoft.com/office/drawing/2014/main" id="{D4464A27-3EC0-435B-913D-9DE05A1EB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216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5</a:t>
              </a:r>
              <a:endParaRPr lang="en-GB"/>
            </a:p>
          </p:txBody>
        </p:sp>
        <p:sp>
          <p:nvSpPr>
            <p:cNvPr id="202" name="Text Box 38">
              <a:extLst>
                <a:ext uri="{FF2B5EF4-FFF2-40B4-BE49-F238E27FC236}">
                  <a16:creationId xmlns:a16="http://schemas.microsoft.com/office/drawing/2014/main" id="{BB205193-9B80-478F-9843-74974DD818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408"/>
              <a:ext cx="57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Voter 6</a:t>
              </a:r>
              <a:endParaRPr lang="en-GB"/>
            </a:p>
          </p:txBody>
        </p:sp>
        <p:sp>
          <p:nvSpPr>
            <p:cNvPr id="203" name="Text Box 39">
              <a:extLst>
                <a:ext uri="{FF2B5EF4-FFF2-40B4-BE49-F238E27FC236}">
                  <a16:creationId xmlns:a16="http://schemas.microsoft.com/office/drawing/2014/main" id="{C8477591-7BCF-4399-B84D-0C4ADE9EEC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553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1</a:t>
              </a:r>
              <a:endParaRPr lang="en-GB"/>
            </a:p>
          </p:txBody>
        </p:sp>
        <p:sp>
          <p:nvSpPr>
            <p:cNvPr id="204" name="Text Box 40">
              <a:extLst>
                <a:ext uri="{FF2B5EF4-FFF2-40B4-BE49-F238E27FC236}">
                  <a16:creationId xmlns:a16="http://schemas.microsoft.com/office/drawing/2014/main" id="{1C953995-91C7-4B69-8285-6F120AC349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3621"/>
              <a:ext cx="86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Full-adder 2</a:t>
              </a:r>
              <a:endParaRPr lang="en-GB"/>
            </a:p>
          </p:txBody>
        </p:sp>
        <p:sp>
          <p:nvSpPr>
            <p:cNvPr id="205" name="Line 41">
              <a:extLst>
                <a:ext uri="{FF2B5EF4-FFF2-40B4-BE49-F238E27FC236}">
                  <a16:creationId xmlns:a16="http://schemas.microsoft.com/office/drawing/2014/main" id="{92A2EB35-6148-434D-9E8A-2C67F627DC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6" name="Line 42">
              <a:extLst>
                <a:ext uri="{FF2B5EF4-FFF2-40B4-BE49-F238E27FC236}">
                  <a16:creationId xmlns:a16="http://schemas.microsoft.com/office/drawing/2014/main" id="{DB49C2FD-C658-4208-B2B4-79B70335B8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7" name="Line 43">
              <a:extLst>
                <a:ext uri="{FF2B5EF4-FFF2-40B4-BE49-F238E27FC236}">
                  <a16:creationId xmlns:a16="http://schemas.microsoft.com/office/drawing/2014/main" id="{038B0956-964B-4CCC-9471-967AE7DCE1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8" name="Line 44">
              <a:extLst>
                <a:ext uri="{FF2B5EF4-FFF2-40B4-BE49-F238E27FC236}">
                  <a16:creationId xmlns:a16="http://schemas.microsoft.com/office/drawing/2014/main" id="{50D932CB-D1BC-46C5-B467-A9098FDAD7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9" name="Line 45">
              <a:extLst>
                <a:ext uri="{FF2B5EF4-FFF2-40B4-BE49-F238E27FC236}">
                  <a16:creationId xmlns:a16="http://schemas.microsoft.com/office/drawing/2014/main" id="{F55E5841-38C0-445C-9CBC-B48E95DC96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" name="Line 46">
              <a:extLst>
                <a:ext uri="{FF2B5EF4-FFF2-40B4-BE49-F238E27FC236}">
                  <a16:creationId xmlns:a16="http://schemas.microsoft.com/office/drawing/2014/main" id="{E03AD587-020A-4D08-991F-C8F218C14A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1" name="Line 47">
              <a:extLst>
                <a:ext uri="{FF2B5EF4-FFF2-40B4-BE49-F238E27FC236}">
                  <a16:creationId xmlns:a16="http://schemas.microsoft.com/office/drawing/2014/main" id="{921751EF-503F-4B04-8D0E-A7F43D0E92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83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2" name="Line 48">
              <a:extLst>
                <a:ext uri="{FF2B5EF4-FFF2-40B4-BE49-F238E27FC236}">
                  <a16:creationId xmlns:a16="http://schemas.microsoft.com/office/drawing/2014/main" id="{AE4CA37B-4E78-4B44-8EC5-0F1586F7CE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Line 49">
              <a:extLst>
                <a:ext uri="{FF2B5EF4-FFF2-40B4-BE49-F238E27FC236}">
                  <a16:creationId xmlns:a16="http://schemas.microsoft.com/office/drawing/2014/main" id="{FB0CBA5C-15D9-4613-ADCE-9035A93C86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271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4" name="Line 50">
              <a:extLst>
                <a:ext uri="{FF2B5EF4-FFF2-40B4-BE49-F238E27FC236}">
                  <a16:creationId xmlns:a16="http://schemas.microsoft.com/office/drawing/2014/main" id="{4C6F1785-5ED9-4126-AEFF-6868895B7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367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" name="Line 51">
              <a:extLst>
                <a:ext uri="{FF2B5EF4-FFF2-40B4-BE49-F238E27FC236}">
                  <a16:creationId xmlns:a16="http://schemas.microsoft.com/office/drawing/2014/main" id="{9F0D9EED-786D-4DE9-A9C0-08FA34310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28" y="2463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16" name="Group 52">
              <a:extLst>
                <a:ext uri="{FF2B5EF4-FFF2-40B4-BE49-F238E27FC236}">
                  <a16:creationId xmlns:a16="http://schemas.microsoft.com/office/drawing/2014/main" id="{71BDB7B4-AEC4-4EA2-9A99-FA2AFF8CF4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76" y="1920"/>
              <a:ext cx="706" cy="1200"/>
              <a:chOff x="4196" y="2160"/>
              <a:chExt cx="706" cy="1200"/>
            </a:xfrm>
          </p:grpSpPr>
          <p:sp>
            <p:nvSpPr>
              <p:cNvPr id="229" name="Rectangle 53">
                <a:extLst>
                  <a:ext uri="{FF2B5EF4-FFF2-40B4-BE49-F238E27FC236}">
                    <a16:creationId xmlns:a16="http://schemas.microsoft.com/office/drawing/2014/main" id="{D2336D40-DEF0-4459-A348-5E04FBACA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2160"/>
                <a:ext cx="624" cy="12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Text Box 54">
                <a:extLst>
                  <a:ext uri="{FF2B5EF4-FFF2-40B4-BE49-F238E27FC236}">
                    <a16:creationId xmlns:a16="http://schemas.microsoft.com/office/drawing/2014/main" id="{754AFA44-0C50-4846-A6A2-7AC4EFF58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6" y="2160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600" b="1">
                    <a:latin typeface="Symbol" pitchFamily="18" charset="2"/>
                  </a:rPr>
                  <a:t>S</a:t>
                </a:r>
                <a:endParaRPr lang="en-GB" sz="1600"/>
              </a:p>
            </p:txBody>
          </p:sp>
          <p:sp>
            <p:nvSpPr>
              <p:cNvPr id="231" name="Text Box 55">
                <a:extLst>
                  <a:ext uri="{FF2B5EF4-FFF2-40B4-BE49-F238E27FC236}">
                    <a16:creationId xmlns:a16="http://schemas.microsoft.com/office/drawing/2014/main" id="{7532F097-99A1-4A49-B127-86285EC960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2976"/>
                <a:ext cx="38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Cout</a:t>
                </a:r>
              </a:p>
            </p:txBody>
          </p:sp>
          <p:sp>
            <p:nvSpPr>
              <p:cNvPr id="232" name="Text Box 56">
                <a:extLst>
                  <a:ext uri="{FF2B5EF4-FFF2-40B4-BE49-F238E27FC236}">
                    <a16:creationId xmlns:a16="http://schemas.microsoft.com/office/drawing/2014/main" id="{E265EDEA-8991-4865-A9AB-FE9B4DDFDC0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24" y="3168"/>
                <a:ext cx="336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/>
                  <a:t>Cin</a:t>
                </a:r>
                <a:endParaRPr lang="en-GB" sz="1600"/>
              </a:p>
            </p:txBody>
          </p:sp>
          <p:grpSp>
            <p:nvGrpSpPr>
              <p:cNvPr id="233" name="Group 57">
                <a:extLst>
                  <a:ext uri="{FF2B5EF4-FFF2-40B4-BE49-F238E27FC236}">
                    <a16:creationId xmlns:a16="http://schemas.microsoft.com/office/drawing/2014/main" id="{EE9D28D3-4F89-456E-92ED-12A127E93F5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196" y="2256"/>
                <a:ext cx="301" cy="430"/>
                <a:chOff x="3552" y="3072"/>
                <a:chExt cx="301" cy="430"/>
              </a:xfrm>
            </p:grpSpPr>
            <p:sp>
              <p:nvSpPr>
                <p:cNvPr id="242" name="AutoShape 58">
                  <a:extLst>
                    <a:ext uri="{FF2B5EF4-FFF2-40B4-BE49-F238E27FC236}">
                      <a16:creationId xmlns:a16="http://schemas.microsoft.com/office/drawing/2014/main" id="{0F10DD1C-13E5-4ECF-8DC7-DEF3CC154C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3" name="Text Box 59">
                  <a:extLst>
                    <a:ext uri="{FF2B5EF4-FFF2-40B4-BE49-F238E27FC236}">
                      <a16:creationId xmlns:a16="http://schemas.microsoft.com/office/drawing/2014/main" id="{DBD82509-A427-431F-93D9-1B79210922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A</a:t>
                  </a:r>
                  <a:endParaRPr lang="en-GB" sz="1600"/>
                </a:p>
              </p:txBody>
            </p:sp>
            <p:sp>
              <p:nvSpPr>
                <p:cNvPr id="244" name="Text Box 60">
                  <a:extLst>
                    <a:ext uri="{FF2B5EF4-FFF2-40B4-BE49-F238E27FC236}">
                      <a16:creationId xmlns:a16="http://schemas.microsoft.com/office/drawing/2014/main" id="{B448721D-6BA6-4D11-839E-B0AC9EA5488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4" name="Group 61">
                <a:extLst>
                  <a:ext uri="{FF2B5EF4-FFF2-40B4-BE49-F238E27FC236}">
                    <a16:creationId xmlns:a16="http://schemas.microsoft.com/office/drawing/2014/main" id="{C840A7B4-0D30-4173-B332-44AD9B6B0D0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04" y="2736"/>
                <a:ext cx="301" cy="430"/>
                <a:chOff x="3552" y="3072"/>
                <a:chExt cx="301" cy="430"/>
              </a:xfrm>
            </p:grpSpPr>
            <p:sp>
              <p:nvSpPr>
                <p:cNvPr id="239" name="AutoShape 62">
                  <a:extLst>
                    <a:ext uri="{FF2B5EF4-FFF2-40B4-BE49-F238E27FC236}">
                      <a16:creationId xmlns:a16="http://schemas.microsoft.com/office/drawing/2014/main" id="{2289043B-94DF-4852-97C3-223EFF9BBD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3696" y="3120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0" name="Text Box 63">
                  <a:extLst>
                    <a:ext uri="{FF2B5EF4-FFF2-40B4-BE49-F238E27FC236}">
                      <a16:creationId xmlns:a16="http://schemas.microsoft.com/office/drawing/2014/main" id="{0D4CFDD3-7AE9-46FF-B2E5-81BF5B5CF0E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09" y="320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B</a:t>
                  </a:r>
                  <a:endParaRPr lang="en-GB" sz="1600"/>
                </a:p>
              </p:txBody>
            </p:sp>
            <p:sp>
              <p:nvSpPr>
                <p:cNvPr id="241" name="Text Box 64">
                  <a:extLst>
                    <a:ext uri="{FF2B5EF4-FFF2-40B4-BE49-F238E27FC236}">
                      <a16:creationId xmlns:a16="http://schemas.microsoft.com/office/drawing/2014/main" id="{06AEFF98-9D51-4242-B952-FD69CAB446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072"/>
                  <a:ext cx="202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  <p:grpSp>
            <p:nvGrpSpPr>
              <p:cNvPr id="235" name="Group 65">
                <a:extLst>
                  <a:ext uri="{FF2B5EF4-FFF2-40B4-BE49-F238E27FC236}">
                    <a16:creationId xmlns:a16="http://schemas.microsoft.com/office/drawing/2014/main" id="{658FD528-55C2-428A-A2D6-1C7C28EAA4A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40" y="2448"/>
                <a:ext cx="362" cy="430"/>
                <a:chOff x="3392" y="3312"/>
                <a:chExt cx="362" cy="430"/>
              </a:xfrm>
            </p:grpSpPr>
            <p:sp>
              <p:nvSpPr>
                <p:cNvPr id="236" name="AutoShape 66">
                  <a:extLst>
                    <a:ext uri="{FF2B5EF4-FFF2-40B4-BE49-F238E27FC236}">
                      <a16:creationId xmlns:a16="http://schemas.microsoft.com/office/drawing/2014/main" id="{8D07446C-BE6F-4049-946B-8B9731F57A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538" y="3346"/>
                  <a:ext cx="48" cy="336"/>
                </a:xfrm>
                <a:prstGeom prst="leftBrace">
                  <a:avLst>
                    <a:gd name="adj1" fmla="val 58333"/>
                    <a:gd name="adj2" fmla="val 50000"/>
                  </a:avLst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37" name="Text Box 67">
                  <a:extLst>
                    <a:ext uri="{FF2B5EF4-FFF2-40B4-BE49-F238E27FC236}">
                      <a16:creationId xmlns:a16="http://schemas.microsoft.com/office/drawing/2014/main" id="{4CE2827D-5C5F-4AC8-94B4-753FFCF82F3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392" y="3441"/>
                  <a:ext cx="144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/>
                    <a:t>S</a:t>
                  </a:r>
                  <a:endParaRPr lang="en-GB" sz="1600"/>
                </a:p>
              </p:txBody>
            </p:sp>
            <p:sp>
              <p:nvSpPr>
                <p:cNvPr id="238" name="Text Box 68">
                  <a:extLst>
                    <a:ext uri="{FF2B5EF4-FFF2-40B4-BE49-F238E27FC236}">
                      <a16:creationId xmlns:a16="http://schemas.microsoft.com/office/drawing/2014/main" id="{0E1A1F77-A719-4531-BF69-EE42B558DD9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52" y="3312"/>
                  <a:ext cx="202" cy="43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1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2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3</a:t>
                  </a:r>
                </a:p>
                <a:p>
                  <a:pPr eaLnBrk="0" hangingPunct="0">
                    <a:lnSpc>
                      <a:spcPct val="80000"/>
                    </a:lnSpc>
                  </a:pPr>
                  <a:r>
                    <a:rPr lang="en-GB" sz="1200" b="1"/>
                    <a:t>4</a:t>
                  </a:r>
                  <a:endParaRPr lang="en-GB" sz="1600"/>
                </a:p>
              </p:txBody>
            </p:sp>
          </p:grpSp>
        </p:grpSp>
        <p:sp>
          <p:nvSpPr>
            <p:cNvPr id="217" name="Line 69">
              <a:extLst>
                <a:ext uri="{FF2B5EF4-FFF2-40B4-BE49-F238E27FC236}">
                  <a16:creationId xmlns:a16="http://schemas.microsoft.com/office/drawing/2014/main" id="{BF02D045-0F73-4DC2-BACB-14DBE5497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160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8" name="Line 70">
              <a:extLst>
                <a:ext uri="{FF2B5EF4-FFF2-40B4-BE49-F238E27FC236}">
                  <a16:creationId xmlns:a16="http://schemas.microsoft.com/office/drawing/2014/main" id="{1D7BDC0F-0F46-4BA3-8E8A-036A32259E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544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9" name="Line 71">
              <a:extLst>
                <a:ext uri="{FF2B5EF4-FFF2-40B4-BE49-F238E27FC236}">
                  <a16:creationId xmlns:a16="http://schemas.microsoft.com/office/drawing/2014/main" id="{C2BB0471-271D-412C-AF7E-BF074EC43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68" y="2640"/>
              <a:ext cx="0" cy="76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0" name="Line 72">
              <a:extLst>
                <a:ext uri="{FF2B5EF4-FFF2-40B4-BE49-F238E27FC236}">
                  <a16:creationId xmlns:a16="http://schemas.microsoft.com/office/drawing/2014/main" id="{D4091FE1-676D-4410-9596-F23FFE0F05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2" y="2256"/>
              <a:ext cx="0" cy="12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1" name="Line 73">
              <a:extLst>
                <a:ext uri="{FF2B5EF4-FFF2-40B4-BE49-F238E27FC236}">
                  <a16:creationId xmlns:a16="http://schemas.microsoft.com/office/drawing/2014/main" id="{193702BD-794D-4B89-B8EB-377D53477F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50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2" name="Line 74">
              <a:extLst>
                <a:ext uri="{FF2B5EF4-FFF2-40B4-BE49-F238E27FC236}">
                  <a16:creationId xmlns:a16="http://schemas.microsoft.com/office/drawing/2014/main" id="{3321B17D-0DA6-425D-9569-307BE26B50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4" y="3533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3" name="Line 75">
              <a:extLst>
                <a:ext uri="{FF2B5EF4-FFF2-40B4-BE49-F238E27FC236}">
                  <a16:creationId xmlns:a16="http://schemas.microsoft.com/office/drawing/2014/main" id="{08254FC9-17EA-43BD-ACD2-E7F17015E8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567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4" name="Oval 76">
              <a:extLst>
                <a:ext uri="{FF2B5EF4-FFF2-40B4-BE49-F238E27FC236}">
                  <a16:creationId xmlns:a16="http://schemas.microsoft.com/office/drawing/2014/main" id="{F2B9C726-B0DD-4B10-AE3B-17F40EF79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708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" name="Oval 77">
              <a:extLst>
                <a:ext uri="{FF2B5EF4-FFF2-40B4-BE49-F238E27FC236}">
                  <a16:creationId xmlns:a16="http://schemas.microsoft.com/office/drawing/2014/main" id="{D187EFF0-F90A-4773-BE2E-DF8D7013F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81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6" name="Oval 78">
              <a:extLst>
                <a:ext uri="{FF2B5EF4-FFF2-40B4-BE49-F238E27FC236}">
                  <a16:creationId xmlns:a16="http://schemas.microsoft.com/office/drawing/2014/main" id="{235020A3-841F-4A1B-B918-8AC99BA72D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992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7" name="Oval 79">
              <a:extLst>
                <a:ext uri="{FF2B5EF4-FFF2-40B4-BE49-F238E27FC236}">
                  <a16:creationId xmlns:a16="http://schemas.microsoft.com/office/drawing/2014/main" id="{2778CC6E-E59B-42AF-9E9E-FD9072360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4" y="2324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8" name="Text Box 80">
              <a:extLst>
                <a:ext uri="{FF2B5EF4-FFF2-40B4-BE49-F238E27FC236}">
                  <a16:creationId xmlns:a16="http://schemas.microsoft.com/office/drawing/2014/main" id="{814F05EB-DF8D-4E8B-A5FE-4403439D57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92"/>
              <a:ext cx="9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600"/>
                <a:t>Parallel adder</a:t>
              </a:r>
              <a:endParaRPr lang="en-GB"/>
            </a:p>
          </p:txBody>
        </p:sp>
      </p:grpSp>
      <p:grpSp>
        <p:nvGrpSpPr>
          <p:cNvPr id="259" name="Group 93">
            <a:extLst>
              <a:ext uri="{FF2B5EF4-FFF2-40B4-BE49-F238E27FC236}">
                <a16:creationId xmlns:a16="http://schemas.microsoft.com/office/drawing/2014/main" id="{6AF42494-DC64-43FC-A016-C6591847F2B6}"/>
              </a:ext>
            </a:extLst>
          </p:cNvPr>
          <p:cNvGrpSpPr>
            <a:grpSpLocks/>
          </p:cNvGrpSpPr>
          <p:nvPr/>
        </p:nvGrpSpPr>
        <p:grpSpPr bwMode="auto">
          <a:xfrm>
            <a:off x="4191000" y="2971800"/>
            <a:ext cx="228600" cy="2527300"/>
            <a:chOff x="1680" y="1872"/>
            <a:chExt cx="144" cy="1592"/>
          </a:xfrm>
        </p:grpSpPr>
        <p:sp>
          <p:nvSpPr>
            <p:cNvPr id="260" name="Text Box 82">
              <a:extLst>
                <a:ext uri="{FF2B5EF4-FFF2-40B4-BE49-F238E27FC236}">
                  <a16:creationId xmlns:a16="http://schemas.microsoft.com/office/drawing/2014/main" id="{35EC9FED-2EBC-45F0-A464-5141A9EBB1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1" name="Text Box 84">
              <a:extLst>
                <a:ext uri="{FF2B5EF4-FFF2-40B4-BE49-F238E27FC236}">
                  <a16:creationId xmlns:a16="http://schemas.microsoft.com/office/drawing/2014/main" id="{7A945CD8-9D48-4234-99BF-66300FD4CA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0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grpSp>
        <p:nvGrpSpPr>
          <p:cNvPr id="262" name="Group 94">
            <a:extLst>
              <a:ext uri="{FF2B5EF4-FFF2-40B4-BE49-F238E27FC236}">
                <a16:creationId xmlns:a16="http://schemas.microsoft.com/office/drawing/2014/main" id="{AC3D213C-2BE3-43A1-AFD8-481529FDCAC4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2971800"/>
            <a:ext cx="228600" cy="2355850"/>
            <a:chOff x="2640" y="1872"/>
            <a:chExt cx="144" cy="1484"/>
          </a:xfrm>
        </p:grpSpPr>
        <p:sp>
          <p:nvSpPr>
            <p:cNvPr id="263" name="Text Box 85">
              <a:extLst>
                <a:ext uri="{FF2B5EF4-FFF2-40B4-BE49-F238E27FC236}">
                  <a16:creationId xmlns:a16="http://schemas.microsoft.com/office/drawing/2014/main" id="{B95A0A3D-501F-46BE-878D-C6BB59EDE9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</p:txBody>
        </p:sp>
        <p:sp>
          <p:nvSpPr>
            <p:cNvPr id="264" name="Text Box 86">
              <a:extLst>
                <a:ext uri="{FF2B5EF4-FFF2-40B4-BE49-F238E27FC236}">
                  <a16:creationId xmlns:a16="http://schemas.microsoft.com/office/drawing/2014/main" id="{60DB34E9-FA8B-4440-A972-62E0F275E9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0000CC"/>
                  </a:solidFill>
                </a:rPr>
                <a:t>0</a:t>
              </a:r>
            </a:p>
          </p:txBody>
        </p:sp>
      </p:grpSp>
      <p:sp>
        <p:nvSpPr>
          <p:cNvPr id="265" name="Text Box 87">
            <a:extLst>
              <a:ext uri="{FF2B5EF4-FFF2-40B4-BE49-F238E27FC236}">
                <a16:creationId xmlns:a16="http://schemas.microsoft.com/office/drawing/2014/main" id="{304B1906-C2DC-4847-BA1C-25990613B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1600" y="3352801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0000CC"/>
                </a:solidFill>
              </a:rPr>
              <a:t>0</a:t>
            </a:r>
          </a:p>
        </p:txBody>
      </p:sp>
      <p:grpSp>
        <p:nvGrpSpPr>
          <p:cNvPr id="266" name="Group 95">
            <a:extLst>
              <a:ext uri="{FF2B5EF4-FFF2-40B4-BE49-F238E27FC236}">
                <a16:creationId xmlns:a16="http://schemas.microsoft.com/office/drawing/2014/main" id="{2D29ED63-9A3F-4423-B9A0-A61EBBB11A38}"/>
              </a:ext>
            </a:extLst>
          </p:cNvPr>
          <p:cNvGrpSpPr>
            <a:grpSpLocks/>
          </p:cNvGrpSpPr>
          <p:nvPr/>
        </p:nvGrpSpPr>
        <p:grpSpPr bwMode="auto">
          <a:xfrm>
            <a:off x="4419600" y="2971800"/>
            <a:ext cx="228600" cy="2527300"/>
            <a:chOff x="1824" y="1872"/>
            <a:chExt cx="144" cy="1592"/>
          </a:xfrm>
        </p:grpSpPr>
        <p:sp>
          <p:nvSpPr>
            <p:cNvPr id="267" name="Text Box 88">
              <a:extLst>
                <a:ext uri="{FF2B5EF4-FFF2-40B4-BE49-F238E27FC236}">
                  <a16:creationId xmlns:a16="http://schemas.microsoft.com/office/drawing/2014/main" id="{78968E9D-9604-4466-B430-1397377E76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1872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</p:txBody>
        </p:sp>
        <p:sp>
          <p:nvSpPr>
            <p:cNvPr id="268" name="Text Box 89">
              <a:extLst>
                <a:ext uri="{FF2B5EF4-FFF2-40B4-BE49-F238E27FC236}">
                  <a16:creationId xmlns:a16="http://schemas.microsoft.com/office/drawing/2014/main" id="{494CFBE9-6C7B-4E40-8D25-7C4C1ADA81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24" y="2928"/>
              <a:ext cx="144" cy="5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2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grpSp>
        <p:nvGrpSpPr>
          <p:cNvPr id="269" name="Group 96">
            <a:extLst>
              <a:ext uri="{FF2B5EF4-FFF2-40B4-BE49-F238E27FC236}">
                <a16:creationId xmlns:a16="http://schemas.microsoft.com/office/drawing/2014/main" id="{80DBFBB0-E978-46F0-8D44-416FC0DE8CF2}"/>
              </a:ext>
            </a:extLst>
          </p:cNvPr>
          <p:cNvGrpSpPr>
            <a:grpSpLocks/>
          </p:cNvGrpSpPr>
          <p:nvPr/>
        </p:nvGrpSpPr>
        <p:grpSpPr bwMode="auto">
          <a:xfrm>
            <a:off x="5922963" y="2957513"/>
            <a:ext cx="228600" cy="2355850"/>
            <a:chOff x="2784" y="1872"/>
            <a:chExt cx="144" cy="1484"/>
          </a:xfrm>
        </p:grpSpPr>
        <p:sp>
          <p:nvSpPr>
            <p:cNvPr id="270" name="Text Box 90">
              <a:extLst>
                <a:ext uri="{FF2B5EF4-FFF2-40B4-BE49-F238E27FC236}">
                  <a16:creationId xmlns:a16="http://schemas.microsoft.com/office/drawing/2014/main" id="{61DF579F-30EA-4C9B-AF0F-F667C92B6E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1872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0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  <p:sp>
          <p:nvSpPr>
            <p:cNvPr id="271" name="Text Box 91">
              <a:extLst>
                <a:ext uri="{FF2B5EF4-FFF2-40B4-BE49-F238E27FC236}">
                  <a16:creationId xmlns:a16="http://schemas.microsoft.com/office/drawing/2014/main" id="{5E3008D7-7404-43D2-81A3-3F8C19CD943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" y="2928"/>
              <a:ext cx="144" cy="4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tIns="9144" rIns="9144" bIns="9144">
              <a:spAutoFit/>
            </a:bodyPr>
            <a:lstStyle/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  <a:p>
              <a:pPr algn="ctr">
                <a:spcBef>
                  <a:spcPct val="70000"/>
                </a:spcBef>
              </a:pPr>
              <a:r>
                <a:rPr lang="en-US" sz="1600" b="1">
                  <a:solidFill>
                    <a:srgbClr val="CC3300"/>
                  </a:solidFill>
                </a:rPr>
                <a:t>1</a:t>
              </a:r>
            </a:p>
          </p:txBody>
        </p:sp>
      </p:grpSp>
      <p:sp>
        <p:nvSpPr>
          <p:cNvPr id="272" name="Text Box 92">
            <a:extLst>
              <a:ext uri="{FF2B5EF4-FFF2-40B4-BE49-F238E27FC236}">
                <a16:creationId xmlns:a16="http://schemas.microsoft.com/office/drawing/2014/main" id="{207F95B0-5842-4916-A04E-11C98FC461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20200" y="3352801"/>
            <a:ext cx="22860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0</a:t>
            </a:r>
          </a:p>
          <a:p>
            <a:pPr algn="ctr"/>
            <a:r>
              <a:rPr lang="en-US" sz="1600" b="1">
                <a:solidFill>
                  <a:srgbClr val="CC3300"/>
                </a:solidFill>
              </a:rPr>
              <a:t>1</a:t>
            </a:r>
          </a:p>
        </p:txBody>
      </p:sp>
      <p:sp>
        <p:nvSpPr>
          <p:cNvPr id="273" name="Text Box 81">
            <a:extLst>
              <a:ext uri="{FF2B5EF4-FFF2-40B4-BE49-F238E27FC236}">
                <a16:creationId xmlns:a16="http://schemas.microsoft.com/office/drawing/2014/main" id="{E3AE0BA9-FB92-4627-AB60-0632351FC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ym typeface="Wingdings 2" pitchFamily="18" charset="2"/>
              </a:rPr>
              <a:t></a:t>
            </a:r>
          </a:p>
        </p:txBody>
      </p:sp>
      <p:sp>
        <p:nvSpPr>
          <p:cNvPr id="102" name="Footer Placeholder 5">
            <a:extLst>
              <a:ext uri="{FF2B5EF4-FFF2-40B4-BE49-F238E27FC236}">
                <a16:creationId xmlns:a16="http://schemas.microsoft.com/office/drawing/2014/main" id="{1CB5A994-5711-4B96-8B82-B52628C30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03" name="[Date Placeholder 3]">
            <a:extLst>
              <a:ext uri="{FF2B5EF4-FFF2-40B4-BE49-F238E27FC236}">
                <a16:creationId xmlns:a16="http://schemas.microsoft.com/office/drawing/2014/main" id="{B600CAAB-2CBD-4644-AE2F-AF1D3ACE3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04" name="Slide Number Placeholder 6">
            <a:extLst>
              <a:ext uri="{FF2B5EF4-FFF2-40B4-BE49-F238E27FC236}">
                <a16:creationId xmlns:a16="http://schemas.microsoft.com/office/drawing/2014/main" id="{08DB9D62-A027-45E3-BE15-B45938225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14120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" grpId="0"/>
      <p:bldP spid="27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Magnitude Comparator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E5EE173-37E2-45CF-89C9-76A5E2349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CA0EAFCB-CF0F-4720-8A23-F6E68BE6ECE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75F84115-A323-4C13-94E0-20CC78B4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01051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1486" y="533400"/>
            <a:ext cx="10580914" cy="99060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856" y="1381991"/>
            <a:ext cx="10330543" cy="5257800"/>
          </a:xfrm>
        </p:spPr>
        <p:txBody>
          <a:bodyPr>
            <a:normAutofit fontScale="92500" lnSpcReduction="10000"/>
          </a:bodyPr>
          <a:lstStyle/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 smtClean="0"/>
              <a:t>Design </a:t>
            </a:r>
            <a:r>
              <a:rPr lang="en-US" sz="3200" dirty="0"/>
              <a:t>Methods</a:t>
            </a:r>
          </a:p>
          <a:p>
            <a:pPr marL="804863" lvl="2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Gate-level design method </a:t>
            </a:r>
          </a:p>
          <a:p>
            <a:pPr marL="804863" lvl="2" indent="-358775"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Block-level design method</a:t>
            </a:r>
            <a:endParaRPr lang="en-US" sz="2800" dirty="0"/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Magnitude Comparator</a:t>
            </a: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/>
              <a:t>Circuit Delays</a:t>
            </a: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 smtClean="0"/>
              <a:t>Quizzes</a:t>
            </a:r>
          </a:p>
          <a:p>
            <a:pPr marL="358775" indent="-358775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sz="3200" dirty="0" smtClean="0"/>
              <a:t>Selected Past Years’ Exam Questions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AY2020</a:t>
            </a:r>
            <a:r>
              <a:rPr lang="en-US" dirty="0">
                <a:sym typeface="Symbol" pitchFamily="18" charset="2"/>
              </a:rPr>
              <a:t>/21 </a:t>
            </a:r>
            <a:r>
              <a:rPr lang="en-US" dirty="0" err="1">
                <a:sym typeface="Symbol" pitchFamily="18" charset="2"/>
              </a:rPr>
              <a:t>Sem2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Q13</a:t>
            </a:r>
            <a:r>
              <a:rPr lang="en-US" dirty="0">
                <a:sym typeface="Symbol" pitchFamily="18" charset="2"/>
              </a:rPr>
              <a:t>(d)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AY2021</a:t>
            </a:r>
            <a:r>
              <a:rPr lang="en-US" dirty="0">
                <a:sym typeface="Symbol" pitchFamily="18" charset="2"/>
              </a:rPr>
              <a:t>/22 </a:t>
            </a:r>
            <a:r>
              <a:rPr lang="en-US" dirty="0" err="1">
                <a:sym typeface="Symbol" pitchFamily="18" charset="2"/>
              </a:rPr>
              <a:t>Sem1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Q13</a:t>
            </a:r>
            <a:r>
              <a:rPr lang="en-US" dirty="0">
                <a:sym typeface="Symbol" pitchFamily="18" charset="2"/>
              </a:rPr>
              <a:t>(a)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AY2021</a:t>
            </a:r>
            <a:r>
              <a:rPr lang="en-US" dirty="0">
                <a:sym typeface="Symbol" pitchFamily="18" charset="2"/>
              </a:rPr>
              <a:t>/22 </a:t>
            </a:r>
            <a:r>
              <a:rPr lang="en-US" dirty="0" err="1">
                <a:sym typeface="Symbol" pitchFamily="18" charset="2"/>
              </a:rPr>
              <a:t>Sem2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Q14</a:t>
            </a:r>
            <a:r>
              <a:rPr lang="en-US" dirty="0">
                <a:sym typeface="Symbol" pitchFamily="18" charset="2"/>
              </a:rPr>
              <a:t>(b)(c)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>
                <a:sym typeface="Symbol" pitchFamily="18" charset="2"/>
              </a:rPr>
              <a:t>AY2023</a:t>
            </a:r>
            <a:r>
              <a:rPr lang="en-US" dirty="0">
                <a:sym typeface="Symbol" pitchFamily="18" charset="2"/>
              </a:rPr>
              <a:t>/24 </a:t>
            </a:r>
            <a:r>
              <a:rPr lang="en-US" dirty="0" err="1">
                <a:sym typeface="Symbol" pitchFamily="18" charset="2"/>
              </a:rPr>
              <a:t>Sem1</a:t>
            </a:r>
            <a:r>
              <a:rPr lang="en-US" dirty="0">
                <a:sym typeface="Symbol" pitchFamily="18" charset="2"/>
              </a:rPr>
              <a:t> </a:t>
            </a:r>
            <a:r>
              <a:rPr lang="en-US" dirty="0" err="1">
                <a:sym typeface="Symbol" pitchFamily="18" charset="2"/>
              </a:rPr>
              <a:t>Q17</a:t>
            </a:r>
            <a:r>
              <a:rPr lang="en-US" dirty="0">
                <a:sym typeface="Symbol" pitchFamily="18" charset="2"/>
              </a:rPr>
              <a:t>(a)(b)(d</a:t>
            </a:r>
            <a:r>
              <a:rPr lang="en-US" dirty="0" smtClean="0">
                <a:sym typeface="Symbol" pitchFamily="18" charset="2"/>
              </a:rPr>
              <a:t>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3CAD698-0286-46EE-81E2-D88458B0DD03}"/>
              </a:ext>
            </a:extLst>
          </p:cNvPr>
          <p:cNvSpPr/>
          <p:nvPr/>
        </p:nvSpPr>
        <p:spPr>
          <a:xfrm>
            <a:off x="2059584" y="1818410"/>
            <a:ext cx="4112616" cy="883228"/>
          </a:xfrm>
          <a:prstGeom prst="round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7DE33-37CA-4285-9F1B-1AA019A7A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7" name="[Date Placeholder 3]">
            <a:extLst>
              <a:ext uri="{FF2B5EF4-FFF2-40B4-BE49-F238E27FC236}">
                <a16:creationId xmlns:a16="http://schemas.microsoft.com/office/drawing/2014/main" id="{7C82B445-D6DA-4751-84D4-11BCFDF1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A09A415-4DD3-4DF0-9359-FA3203FA7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0181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(1/4)</a:t>
            </a:r>
          </a:p>
        </p:txBody>
      </p:sp>
      <p:sp>
        <p:nvSpPr>
          <p:cNvPr id="102" name="Rectangle 3">
            <a:extLst>
              <a:ext uri="{FF2B5EF4-FFF2-40B4-BE49-F238E27FC236}">
                <a16:creationId xmlns:a16="http://schemas.microsoft.com/office/drawing/2014/main" id="{3FE24910-A2D2-4CC3-A80E-CDA9F19837D6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1"/>
            <a:ext cx="8229600" cy="483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800000"/>
                </a:solidFill>
              </a:rPr>
              <a:t>Magnitude comparator</a:t>
            </a:r>
            <a:r>
              <a:rPr lang="en-US" dirty="0"/>
              <a:t>: compares 2 unsigned values A and B, to check if A&gt;B, A=B, or A&lt;B.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To design an </a:t>
            </a:r>
            <a:r>
              <a:rPr lang="en-US" i="1" dirty="0"/>
              <a:t>n</a:t>
            </a:r>
            <a:r>
              <a:rPr lang="en-US" dirty="0"/>
              <a:t>-bit magnitude comparator using classical method, it would require 2</a:t>
            </a:r>
            <a:r>
              <a:rPr lang="en-US" baseline="30000" dirty="0"/>
              <a:t>2</a:t>
            </a:r>
            <a:r>
              <a:rPr lang="en-US" i="1" baseline="30000" dirty="0"/>
              <a:t>n</a:t>
            </a:r>
            <a:r>
              <a:rPr lang="en-US" dirty="0"/>
              <a:t> rows in truth table!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shall exploit regularity in our design.</a:t>
            </a:r>
          </a:p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Question: How do we compare two 4-bit unsigned values A (a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</a:t>
            </a:r>
            <a:r>
              <a:rPr lang="en-US" dirty="0"/>
              <a:t>) and B (b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)?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00CC"/>
                </a:solidFill>
              </a:rPr>
              <a:t>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&gt;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&lt;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A &lt; B</a:t>
            </a:r>
          </a:p>
          <a:p>
            <a:pPr lvl="1" fontAlgn="auto">
              <a:spcBef>
                <a:spcPct val="500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CC"/>
                </a:solidFill>
              </a:rPr>
              <a:t>	If (a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 = b</a:t>
            </a:r>
            <a:r>
              <a:rPr lang="en-US" baseline="-25000" dirty="0">
                <a:solidFill>
                  <a:srgbClr val="0000CC"/>
                </a:solidFill>
              </a:rPr>
              <a:t>3</a:t>
            </a:r>
            <a:r>
              <a:rPr lang="en-US" dirty="0">
                <a:solidFill>
                  <a:srgbClr val="0000CC"/>
                </a:solidFill>
              </a:rPr>
              <a:t>) then if (a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 &gt; b</a:t>
            </a:r>
            <a:r>
              <a:rPr lang="en-US" baseline="-25000" dirty="0">
                <a:solidFill>
                  <a:srgbClr val="0000CC"/>
                </a:solidFill>
              </a:rPr>
              <a:t>2</a:t>
            </a:r>
            <a:r>
              <a:rPr lang="en-US" dirty="0">
                <a:solidFill>
                  <a:srgbClr val="0000CC"/>
                </a:solidFill>
              </a:rPr>
              <a:t>) … 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6E9FD97-B9B8-4E81-A436-6589520B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9" name="[Date Placeholder 3]">
            <a:extLst>
              <a:ext uri="{FF2B5EF4-FFF2-40B4-BE49-F238E27FC236}">
                <a16:creationId xmlns:a16="http://schemas.microsoft.com/office/drawing/2014/main" id="{C82FF61A-7D45-4C02-AA57-1AD2905F1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DB244745-4150-4DAD-B83C-23AFAA542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0380747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(2/4)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126AE83-B2CE-440F-B93A-C0CBDA7566C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1430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None/>
            </a:pPr>
            <a:r>
              <a:rPr lang="en-US" dirty="0"/>
              <a:t>Let A = A</a:t>
            </a:r>
            <a:r>
              <a:rPr lang="en-US" baseline="-25000" dirty="0"/>
              <a:t>3</a:t>
            </a:r>
            <a:r>
              <a:rPr lang="en-US" dirty="0"/>
              <a:t>A</a:t>
            </a:r>
            <a:r>
              <a:rPr lang="en-US" baseline="-25000" dirty="0"/>
              <a:t>2</a:t>
            </a:r>
            <a:r>
              <a:rPr lang="en-US" dirty="0"/>
              <a:t>A</a:t>
            </a:r>
            <a:r>
              <a:rPr lang="en-US" baseline="-25000" dirty="0"/>
              <a:t>1</a:t>
            </a:r>
            <a:r>
              <a:rPr lang="en-US" dirty="0"/>
              <a:t>A</a:t>
            </a:r>
            <a:r>
              <a:rPr lang="en-US" baseline="-25000" dirty="0"/>
              <a:t>0 </a:t>
            </a:r>
            <a:r>
              <a:rPr lang="en-US" dirty="0"/>
              <a:t>,  B = B</a:t>
            </a:r>
            <a:r>
              <a:rPr lang="en-US" baseline="-25000" dirty="0"/>
              <a:t>3</a:t>
            </a:r>
            <a:r>
              <a:rPr lang="en-US" dirty="0"/>
              <a:t>B</a:t>
            </a:r>
            <a:r>
              <a:rPr lang="en-US" baseline="-25000" dirty="0"/>
              <a:t>2</a:t>
            </a:r>
            <a:r>
              <a:rPr lang="en-US" dirty="0"/>
              <a:t>B</a:t>
            </a:r>
            <a:r>
              <a:rPr lang="en-US" baseline="-25000" dirty="0"/>
              <a:t>1</a:t>
            </a:r>
            <a:r>
              <a:rPr lang="en-US" dirty="0"/>
              <a:t>B</a:t>
            </a:r>
            <a:r>
              <a:rPr lang="en-US" baseline="-25000" dirty="0"/>
              <a:t>0</a:t>
            </a:r>
            <a:r>
              <a:rPr lang="en-US" dirty="0"/>
              <a:t>; 	x</a:t>
            </a:r>
            <a:r>
              <a:rPr lang="en-US" baseline="-25000" dirty="0"/>
              <a:t>i</a:t>
            </a:r>
            <a:r>
              <a:rPr lang="en-US" dirty="0"/>
              <a:t> =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 + </a:t>
            </a:r>
            <a:r>
              <a:rPr lang="en-US" dirty="0" err="1"/>
              <a:t>A</a:t>
            </a:r>
            <a:r>
              <a:rPr lang="en-US" baseline="-25000" dirty="0" err="1"/>
              <a:t>i</a:t>
            </a:r>
            <a:r>
              <a:rPr lang="en-US" dirty="0" err="1"/>
              <a:t>'</a:t>
            </a:r>
            <a:r>
              <a:rPr lang="en-US" dirty="0" err="1">
                <a:sym typeface="Symbol" pitchFamily="18" charset="2"/>
              </a:rPr>
              <a:t></a:t>
            </a:r>
            <a:r>
              <a:rPr lang="en-US" dirty="0" err="1"/>
              <a:t>B</a:t>
            </a:r>
            <a:r>
              <a:rPr lang="en-US" baseline="-25000" dirty="0" err="1"/>
              <a:t>i</a:t>
            </a:r>
            <a:r>
              <a:rPr lang="en-US" dirty="0"/>
              <a:t>' </a:t>
            </a:r>
          </a:p>
        </p:txBody>
      </p:sp>
      <p:grpSp>
        <p:nvGrpSpPr>
          <p:cNvPr id="9" name="Group 5">
            <a:extLst>
              <a:ext uri="{FF2B5EF4-FFF2-40B4-BE49-F238E27FC236}">
                <a16:creationId xmlns:a16="http://schemas.microsoft.com/office/drawing/2014/main" id="{55C3FEBF-3CBA-418E-A7AD-1AEB6E3DFAFD}"/>
              </a:ext>
            </a:extLst>
          </p:cNvPr>
          <p:cNvGrpSpPr>
            <a:grpSpLocks/>
          </p:cNvGrpSpPr>
          <p:nvPr/>
        </p:nvGrpSpPr>
        <p:grpSpPr bwMode="auto">
          <a:xfrm>
            <a:off x="2514600" y="1752600"/>
            <a:ext cx="6248400" cy="4306888"/>
            <a:chOff x="1056" y="1104"/>
            <a:chExt cx="3936" cy="2713"/>
          </a:xfrm>
        </p:grpSpPr>
        <p:sp>
          <p:nvSpPr>
            <p:cNvPr id="10" name="AutoShape 6">
              <a:extLst>
                <a:ext uri="{FF2B5EF4-FFF2-40B4-BE49-F238E27FC236}">
                  <a16:creationId xmlns:a16="http://schemas.microsoft.com/office/drawing/2014/main" id="{15CB3E60-3AE1-4329-A14E-FE0D13C55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584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1" name="Group 7">
              <a:extLst>
                <a:ext uri="{FF2B5EF4-FFF2-40B4-BE49-F238E27FC236}">
                  <a16:creationId xmlns:a16="http://schemas.microsoft.com/office/drawing/2014/main" id="{80F1DE95-83A0-4098-8CC8-E3C9B369DD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64" y="2208"/>
              <a:ext cx="275" cy="218"/>
              <a:chOff x="6768" y="11808"/>
              <a:chExt cx="1008" cy="792"/>
            </a:xfrm>
          </p:grpSpPr>
          <p:sp>
            <p:nvSpPr>
              <p:cNvPr id="246" name="Freeform 8">
                <a:extLst>
                  <a:ext uri="{FF2B5EF4-FFF2-40B4-BE49-F238E27FC236}">
                    <a16:creationId xmlns:a16="http://schemas.microsoft.com/office/drawing/2014/main" id="{A00018B7-D8C3-494C-989E-75BF7179D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Line 9">
                <a:extLst>
                  <a:ext uri="{FF2B5EF4-FFF2-40B4-BE49-F238E27FC236}">
                    <a16:creationId xmlns:a16="http://schemas.microsoft.com/office/drawing/2014/main" id="{6D04FB2B-5F59-45EE-A3F8-E95FE65EF4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10">
                <a:extLst>
                  <a:ext uri="{FF2B5EF4-FFF2-40B4-BE49-F238E27FC236}">
                    <a16:creationId xmlns:a16="http://schemas.microsoft.com/office/drawing/2014/main" id="{F9D8136F-EA8B-445A-97F9-A11D7C28A0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11">
                <a:extLst>
                  <a:ext uri="{FF2B5EF4-FFF2-40B4-BE49-F238E27FC236}">
                    <a16:creationId xmlns:a16="http://schemas.microsoft.com/office/drawing/2014/main" id="{8AF2F294-62EC-40AA-911F-27875DC741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12">
                <a:extLst>
                  <a:ext uri="{FF2B5EF4-FFF2-40B4-BE49-F238E27FC236}">
                    <a16:creationId xmlns:a16="http://schemas.microsoft.com/office/drawing/2014/main" id="{495992B0-D9DD-47FC-AA59-1752BF044776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3">
              <a:extLst>
                <a:ext uri="{FF2B5EF4-FFF2-40B4-BE49-F238E27FC236}">
                  <a16:creationId xmlns:a16="http://schemas.microsoft.com/office/drawing/2014/main" id="{73CB490C-E2AA-4AB6-B9E7-3934CEC07F65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725"/>
              <a:ext cx="87" cy="86"/>
              <a:chOff x="3096" y="3240"/>
              <a:chExt cx="792" cy="792"/>
            </a:xfrm>
          </p:grpSpPr>
          <p:sp>
            <p:nvSpPr>
              <p:cNvPr id="244" name="AutoShape 14">
                <a:extLst>
                  <a:ext uri="{FF2B5EF4-FFF2-40B4-BE49-F238E27FC236}">
                    <a16:creationId xmlns:a16="http://schemas.microsoft.com/office/drawing/2014/main" id="{D1044022-C72B-4923-8DA6-58C45C3B55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Oval 15">
                <a:extLst>
                  <a:ext uri="{FF2B5EF4-FFF2-40B4-BE49-F238E27FC236}">
                    <a16:creationId xmlns:a16="http://schemas.microsoft.com/office/drawing/2014/main" id="{7FB8E0AA-2B83-4A37-AAC0-5E5E1BEEF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AutoShape 16">
              <a:extLst>
                <a:ext uri="{FF2B5EF4-FFF2-40B4-BE49-F238E27FC236}">
                  <a16:creationId xmlns:a16="http://schemas.microsoft.com/office/drawing/2014/main" id="{8CE5CFA4-9982-41A4-9547-CA647AEB5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724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17">
              <a:extLst>
                <a:ext uri="{FF2B5EF4-FFF2-40B4-BE49-F238E27FC236}">
                  <a16:creationId xmlns:a16="http://schemas.microsoft.com/office/drawing/2014/main" id="{CDB0F6EA-1B7A-4669-AAB0-E8C1705E82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855"/>
              <a:ext cx="226" cy="174"/>
              <a:chOff x="2208" y="2688"/>
              <a:chExt cx="268" cy="218"/>
            </a:xfrm>
          </p:grpSpPr>
          <p:grpSp>
            <p:nvGrpSpPr>
              <p:cNvPr id="237" name="Group 18">
                <a:extLst>
                  <a:ext uri="{FF2B5EF4-FFF2-40B4-BE49-F238E27FC236}">
                    <a16:creationId xmlns:a16="http://schemas.microsoft.com/office/drawing/2014/main" id="{24FD6820-9ECC-4E74-AA10-688B1ABB60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39" name="Freeform 19">
                  <a:extLst>
                    <a:ext uri="{FF2B5EF4-FFF2-40B4-BE49-F238E27FC236}">
                      <a16:creationId xmlns:a16="http://schemas.microsoft.com/office/drawing/2014/main" id="{F35C3F6A-A78E-481A-B6F2-080553C9F8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0" name="Line 20">
                  <a:extLst>
                    <a:ext uri="{FF2B5EF4-FFF2-40B4-BE49-F238E27FC236}">
                      <a16:creationId xmlns:a16="http://schemas.microsoft.com/office/drawing/2014/main" id="{99B54774-60D9-4A5F-A71C-4E03838AF9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1" name="Line 21">
                  <a:extLst>
                    <a:ext uri="{FF2B5EF4-FFF2-40B4-BE49-F238E27FC236}">
                      <a16:creationId xmlns:a16="http://schemas.microsoft.com/office/drawing/2014/main" id="{4E3AD1D6-B756-4A81-A712-C5568F9A1C5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2" name="Freeform 22">
                  <a:extLst>
                    <a:ext uri="{FF2B5EF4-FFF2-40B4-BE49-F238E27FC236}">
                      <a16:creationId xmlns:a16="http://schemas.microsoft.com/office/drawing/2014/main" id="{E5D20954-7ACA-41DB-AFB1-BCAA13701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3" name="Freeform 23">
                  <a:extLst>
                    <a:ext uri="{FF2B5EF4-FFF2-40B4-BE49-F238E27FC236}">
                      <a16:creationId xmlns:a16="http://schemas.microsoft.com/office/drawing/2014/main" id="{8B92B844-C7FF-47E5-9596-E5B909D7A1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38" name="Oval 24">
                <a:extLst>
                  <a:ext uri="{FF2B5EF4-FFF2-40B4-BE49-F238E27FC236}">
                    <a16:creationId xmlns:a16="http://schemas.microsoft.com/office/drawing/2014/main" id="{D918DBDC-B498-4958-8236-F2BCB4B396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F7D5756A-F71E-44F3-86DD-CB5E8151A5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" name="Group 26">
              <a:extLst>
                <a:ext uri="{FF2B5EF4-FFF2-40B4-BE49-F238E27FC236}">
                  <a16:creationId xmlns:a16="http://schemas.microsoft.com/office/drawing/2014/main" id="{B407B322-CF16-432D-B3FC-A6679D224BC6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030"/>
              <a:ext cx="88" cy="86"/>
              <a:chOff x="3096" y="3240"/>
              <a:chExt cx="792" cy="792"/>
            </a:xfrm>
          </p:grpSpPr>
          <p:sp>
            <p:nvSpPr>
              <p:cNvPr id="235" name="AutoShape 27">
                <a:extLst>
                  <a:ext uri="{FF2B5EF4-FFF2-40B4-BE49-F238E27FC236}">
                    <a16:creationId xmlns:a16="http://schemas.microsoft.com/office/drawing/2014/main" id="{1C668708-6DB9-4F2C-A34D-A96DEAA082E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Oval 28">
                <a:extLst>
                  <a:ext uri="{FF2B5EF4-FFF2-40B4-BE49-F238E27FC236}">
                    <a16:creationId xmlns:a16="http://schemas.microsoft.com/office/drawing/2014/main" id="{80BB8FDA-8098-490E-B671-ACB90CA77A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3ED4F042-6D13-4EC0-8498-28FBE4F49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0">
              <a:extLst>
                <a:ext uri="{FF2B5EF4-FFF2-40B4-BE49-F238E27FC236}">
                  <a16:creationId xmlns:a16="http://schemas.microsoft.com/office/drawing/2014/main" id="{CC9B5D13-6031-46D2-85A4-67D6CCD408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85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Line 31">
              <a:extLst>
                <a:ext uri="{FF2B5EF4-FFF2-40B4-BE49-F238E27FC236}">
                  <a16:creationId xmlns:a16="http://schemas.microsoft.com/office/drawing/2014/main" id="{A57B2744-F9C7-4FD5-8BF3-B48233973B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986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Line 32">
              <a:extLst>
                <a:ext uri="{FF2B5EF4-FFF2-40B4-BE49-F238E27FC236}">
                  <a16:creationId xmlns:a16="http://schemas.microsoft.com/office/drawing/2014/main" id="{69274876-F094-4C71-B087-78D7C924C4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073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33">
              <a:extLst>
                <a:ext uri="{FF2B5EF4-FFF2-40B4-BE49-F238E27FC236}">
                  <a16:creationId xmlns:a16="http://schemas.microsoft.com/office/drawing/2014/main" id="{B604C686-EB6D-49DF-BBA0-85F33F2E92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76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73B614BE-74BA-4CEC-8C48-5C6F3B7B5B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767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35">
              <a:extLst>
                <a:ext uri="{FF2B5EF4-FFF2-40B4-BE49-F238E27FC236}">
                  <a16:creationId xmlns:a16="http://schemas.microsoft.com/office/drawing/2014/main" id="{D8097C11-723A-4331-8A4C-35F5FAD526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855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36">
              <a:extLst>
                <a:ext uri="{FF2B5EF4-FFF2-40B4-BE49-F238E27FC236}">
                  <a16:creationId xmlns:a16="http://schemas.microsoft.com/office/drawing/2014/main" id="{D0D2BAD5-B373-45B4-B5F9-1FA8FBA10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942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37">
              <a:extLst>
                <a:ext uri="{FF2B5EF4-FFF2-40B4-BE49-F238E27FC236}">
                  <a16:creationId xmlns:a16="http://schemas.microsoft.com/office/drawing/2014/main" id="{34EBFA49-1FCB-4BC6-8347-CA3B6B174C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89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Line 38">
              <a:extLst>
                <a:ext uri="{FF2B5EF4-FFF2-40B4-BE49-F238E27FC236}">
                  <a16:creationId xmlns:a16="http://schemas.microsoft.com/office/drawing/2014/main" id="{E2946A1F-C88C-4AC9-8DD7-E8D72F4E81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986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Line 39">
              <a:extLst>
                <a:ext uri="{FF2B5EF4-FFF2-40B4-BE49-F238E27FC236}">
                  <a16:creationId xmlns:a16="http://schemas.microsoft.com/office/drawing/2014/main" id="{67F5E486-0648-4A85-B102-D30EEB0F4B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81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ine 40">
              <a:extLst>
                <a:ext uri="{FF2B5EF4-FFF2-40B4-BE49-F238E27FC236}">
                  <a16:creationId xmlns:a16="http://schemas.microsoft.com/office/drawing/2014/main" id="{A5C421CA-B00B-4089-B52A-F4F95073D7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724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Line 41">
              <a:extLst>
                <a:ext uri="{FF2B5EF4-FFF2-40B4-BE49-F238E27FC236}">
                  <a16:creationId xmlns:a16="http://schemas.microsoft.com/office/drawing/2014/main" id="{3DEFF480-2B79-4F4B-BD92-A410F977A08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1938"/>
              <a:ext cx="368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Line 42">
              <a:extLst>
                <a:ext uri="{FF2B5EF4-FFF2-40B4-BE49-F238E27FC236}">
                  <a16:creationId xmlns:a16="http://schemas.microsoft.com/office/drawing/2014/main" id="{76E63508-FA4C-4F16-8978-44E65E5E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029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43">
              <a:extLst>
                <a:ext uri="{FF2B5EF4-FFF2-40B4-BE49-F238E27FC236}">
                  <a16:creationId xmlns:a16="http://schemas.microsoft.com/office/drawing/2014/main" id="{045F549D-DC72-487B-B6D7-690D703289A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1986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Text Box 44">
              <a:extLst>
                <a:ext uri="{FF2B5EF4-FFF2-40B4-BE49-F238E27FC236}">
                  <a16:creationId xmlns:a16="http://schemas.microsoft.com/office/drawing/2014/main" id="{4C22B4A3-776D-4106-A201-117282D5A2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68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4" name="Text Box 45">
              <a:extLst>
                <a:ext uri="{FF2B5EF4-FFF2-40B4-BE49-F238E27FC236}">
                  <a16:creationId xmlns:a16="http://schemas.microsoft.com/office/drawing/2014/main" id="{6A3B3B8F-C14E-489B-85B1-DDEA6B2EE1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986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35" name="Oval 46">
              <a:extLst>
                <a:ext uri="{FF2B5EF4-FFF2-40B4-BE49-F238E27FC236}">
                  <a16:creationId xmlns:a16="http://schemas.microsoft.com/office/drawing/2014/main" id="{C68B1CEB-B656-4A81-9D5F-CF437F5166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007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D0F30FA9-D3BA-4EF6-AD0A-7991CD74BF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78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2D8F2E0E-5A72-4922-B414-26675931F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051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4DC90820-667B-4081-A7EA-F757A095BD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74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" name="Group 50">
              <a:extLst>
                <a:ext uri="{FF2B5EF4-FFF2-40B4-BE49-F238E27FC236}">
                  <a16:creationId xmlns:a16="http://schemas.microsoft.com/office/drawing/2014/main" id="{0B087DEC-9678-4F1B-B39F-CCBE2987003E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149"/>
              <a:ext cx="87" cy="86"/>
              <a:chOff x="3096" y="3240"/>
              <a:chExt cx="792" cy="792"/>
            </a:xfrm>
          </p:grpSpPr>
          <p:sp>
            <p:nvSpPr>
              <p:cNvPr id="233" name="AutoShape 51">
                <a:extLst>
                  <a:ext uri="{FF2B5EF4-FFF2-40B4-BE49-F238E27FC236}">
                    <a16:creationId xmlns:a16="http://schemas.microsoft.com/office/drawing/2014/main" id="{50912B95-62EE-4330-98C7-362337FA5C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Oval 52">
                <a:extLst>
                  <a:ext uri="{FF2B5EF4-FFF2-40B4-BE49-F238E27FC236}">
                    <a16:creationId xmlns:a16="http://schemas.microsoft.com/office/drawing/2014/main" id="{73F34FDB-32B1-4C8F-AF6D-21FB84D28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AutoShape 53">
              <a:extLst>
                <a:ext uri="{FF2B5EF4-FFF2-40B4-BE49-F238E27FC236}">
                  <a16:creationId xmlns:a16="http://schemas.microsoft.com/office/drawing/2014/main" id="{D4019661-25D3-457E-AFEB-7EA376B9DC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148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1" name="Group 54">
              <a:extLst>
                <a:ext uri="{FF2B5EF4-FFF2-40B4-BE49-F238E27FC236}">
                  <a16:creationId xmlns:a16="http://schemas.microsoft.com/office/drawing/2014/main" id="{E34556D3-3784-4CA5-BC34-F207DA970B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1279"/>
              <a:ext cx="226" cy="174"/>
              <a:chOff x="2208" y="2688"/>
              <a:chExt cx="268" cy="218"/>
            </a:xfrm>
          </p:grpSpPr>
          <p:grpSp>
            <p:nvGrpSpPr>
              <p:cNvPr id="226" name="Group 55">
                <a:extLst>
                  <a:ext uri="{FF2B5EF4-FFF2-40B4-BE49-F238E27FC236}">
                    <a16:creationId xmlns:a16="http://schemas.microsoft.com/office/drawing/2014/main" id="{CA1898BB-9F79-47F9-80BB-ACA5D061F8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28" name="Freeform 56">
                  <a:extLst>
                    <a:ext uri="{FF2B5EF4-FFF2-40B4-BE49-F238E27FC236}">
                      <a16:creationId xmlns:a16="http://schemas.microsoft.com/office/drawing/2014/main" id="{617CDD97-D745-4B33-8D80-6363CDD6F6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Line 57">
                  <a:extLst>
                    <a:ext uri="{FF2B5EF4-FFF2-40B4-BE49-F238E27FC236}">
                      <a16:creationId xmlns:a16="http://schemas.microsoft.com/office/drawing/2014/main" id="{D01A1533-8C3B-4156-9836-1D541B70DA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Line 58">
                  <a:extLst>
                    <a:ext uri="{FF2B5EF4-FFF2-40B4-BE49-F238E27FC236}">
                      <a16:creationId xmlns:a16="http://schemas.microsoft.com/office/drawing/2014/main" id="{D44116F0-6620-4583-B168-630EB188DD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59">
                  <a:extLst>
                    <a:ext uri="{FF2B5EF4-FFF2-40B4-BE49-F238E27FC236}">
                      <a16:creationId xmlns:a16="http://schemas.microsoft.com/office/drawing/2014/main" id="{9DF90F23-9C6A-41A2-9DC5-F447DF1FFA7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60">
                  <a:extLst>
                    <a:ext uri="{FF2B5EF4-FFF2-40B4-BE49-F238E27FC236}">
                      <a16:creationId xmlns:a16="http://schemas.microsoft.com/office/drawing/2014/main" id="{985A8F69-3909-4BCC-96CC-9FBABCD443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27" name="Oval 61">
                <a:extLst>
                  <a:ext uri="{FF2B5EF4-FFF2-40B4-BE49-F238E27FC236}">
                    <a16:creationId xmlns:a16="http://schemas.microsoft.com/office/drawing/2014/main" id="{B7E20894-32EB-446F-A1F1-E965A2916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2" name="Line 62">
              <a:extLst>
                <a:ext uri="{FF2B5EF4-FFF2-40B4-BE49-F238E27FC236}">
                  <a16:creationId xmlns:a16="http://schemas.microsoft.com/office/drawing/2014/main" id="{66D61AE1-7093-43C9-AFB2-4F205AC0B2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3" name="Group 63">
              <a:extLst>
                <a:ext uri="{FF2B5EF4-FFF2-40B4-BE49-F238E27FC236}">
                  <a16:creationId xmlns:a16="http://schemas.microsoft.com/office/drawing/2014/main" id="{5D831716-8EE7-4983-AF9D-17657C5588E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1454"/>
              <a:ext cx="88" cy="86"/>
              <a:chOff x="3096" y="3240"/>
              <a:chExt cx="792" cy="792"/>
            </a:xfrm>
          </p:grpSpPr>
          <p:sp>
            <p:nvSpPr>
              <p:cNvPr id="224" name="AutoShape 64">
                <a:extLst>
                  <a:ext uri="{FF2B5EF4-FFF2-40B4-BE49-F238E27FC236}">
                    <a16:creationId xmlns:a16="http://schemas.microsoft.com/office/drawing/2014/main" id="{060F37B9-1B32-41EB-A730-24F4F86F6CB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Oval 65">
                <a:extLst>
                  <a:ext uri="{FF2B5EF4-FFF2-40B4-BE49-F238E27FC236}">
                    <a16:creationId xmlns:a16="http://schemas.microsoft.com/office/drawing/2014/main" id="{8132704D-DCAF-4350-B559-15D10DACF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4" name="Line 66">
              <a:extLst>
                <a:ext uri="{FF2B5EF4-FFF2-40B4-BE49-F238E27FC236}">
                  <a16:creationId xmlns:a16="http://schemas.microsoft.com/office/drawing/2014/main" id="{4CBA5220-9D00-4F61-A5EB-27680CE461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Line 67">
              <a:extLst>
                <a:ext uri="{FF2B5EF4-FFF2-40B4-BE49-F238E27FC236}">
                  <a16:creationId xmlns:a16="http://schemas.microsoft.com/office/drawing/2014/main" id="{AED37403-D246-45FF-AA77-3F243B584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27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Line 68">
              <a:extLst>
                <a:ext uri="{FF2B5EF4-FFF2-40B4-BE49-F238E27FC236}">
                  <a16:creationId xmlns:a16="http://schemas.microsoft.com/office/drawing/2014/main" id="{946D6BD9-3266-455C-B09F-392D1F331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1410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Line 69">
              <a:extLst>
                <a:ext uri="{FF2B5EF4-FFF2-40B4-BE49-F238E27FC236}">
                  <a16:creationId xmlns:a16="http://schemas.microsoft.com/office/drawing/2014/main" id="{DE242D2F-C8C3-4528-B883-B3A3B6F3AB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49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70">
              <a:extLst>
                <a:ext uri="{FF2B5EF4-FFF2-40B4-BE49-F238E27FC236}">
                  <a16:creationId xmlns:a16="http://schemas.microsoft.com/office/drawing/2014/main" id="{A67BE4D3-03DE-45B4-858D-F9A908C0A8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1191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Line 71">
              <a:extLst>
                <a:ext uri="{FF2B5EF4-FFF2-40B4-BE49-F238E27FC236}">
                  <a16:creationId xmlns:a16="http://schemas.microsoft.com/office/drawing/2014/main" id="{D1963454-381B-4360-A0AA-CF3C2494C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1191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72">
              <a:extLst>
                <a:ext uri="{FF2B5EF4-FFF2-40B4-BE49-F238E27FC236}">
                  <a16:creationId xmlns:a16="http://schemas.microsoft.com/office/drawing/2014/main" id="{33E26E44-0070-462C-8DC0-F72AE52774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1279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73">
              <a:extLst>
                <a:ext uri="{FF2B5EF4-FFF2-40B4-BE49-F238E27FC236}">
                  <a16:creationId xmlns:a16="http://schemas.microsoft.com/office/drawing/2014/main" id="{CCAE6397-0FE1-4C7A-9ADD-0889FC11C5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1366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74">
              <a:extLst>
                <a:ext uri="{FF2B5EF4-FFF2-40B4-BE49-F238E27FC236}">
                  <a16:creationId xmlns:a16="http://schemas.microsoft.com/office/drawing/2014/main" id="{17ECE128-3730-42A1-B0E9-E73F52D29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322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Line 75">
              <a:extLst>
                <a:ext uri="{FF2B5EF4-FFF2-40B4-BE49-F238E27FC236}">
                  <a16:creationId xmlns:a16="http://schemas.microsoft.com/office/drawing/2014/main" id="{4FF2D243-97EA-4A9F-80DD-5BA2F4C6A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41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Line 76">
              <a:extLst>
                <a:ext uri="{FF2B5EF4-FFF2-40B4-BE49-F238E27FC236}">
                  <a16:creationId xmlns:a16="http://schemas.microsoft.com/office/drawing/2014/main" id="{B2E6C146-8ED6-4FE5-B685-EB32BA57CA1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235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Line 77">
              <a:extLst>
                <a:ext uri="{FF2B5EF4-FFF2-40B4-BE49-F238E27FC236}">
                  <a16:creationId xmlns:a16="http://schemas.microsoft.com/office/drawing/2014/main" id="{DA880EED-50C8-403B-A66B-76E2390726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1148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Line 78">
              <a:extLst>
                <a:ext uri="{FF2B5EF4-FFF2-40B4-BE49-F238E27FC236}">
                  <a16:creationId xmlns:a16="http://schemas.microsoft.com/office/drawing/2014/main" id="{5991007D-2AC4-467C-BE68-5C186B282F1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79" y="1356"/>
              <a:ext cx="45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Line 79">
              <a:extLst>
                <a:ext uri="{FF2B5EF4-FFF2-40B4-BE49-F238E27FC236}">
                  <a16:creationId xmlns:a16="http://schemas.microsoft.com/office/drawing/2014/main" id="{87DE7600-F253-40B4-9C28-CE1AF62E0B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145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Line 80">
              <a:extLst>
                <a:ext uri="{FF2B5EF4-FFF2-40B4-BE49-F238E27FC236}">
                  <a16:creationId xmlns:a16="http://schemas.microsoft.com/office/drawing/2014/main" id="{E68B7077-0EF9-46A1-966A-E6FA561481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5" y="1410"/>
              <a:ext cx="7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Text Box 81">
              <a:extLst>
                <a:ext uri="{FF2B5EF4-FFF2-40B4-BE49-F238E27FC236}">
                  <a16:creationId xmlns:a16="http://schemas.microsoft.com/office/drawing/2014/main" id="{69DA5D70-AFD0-43BB-BD85-998BFE41AD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104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0" name="Text Box 82">
              <a:extLst>
                <a:ext uri="{FF2B5EF4-FFF2-40B4-BE49-F238E27FC236}">
                  <a16:creationId xmlns:a16="http://schemas.microsoft.com/office/drawing/2014/main" id="{6BDE1810-B7AD-48B9-AA63-EA91491464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1410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61" name="Oval 83">
              <a:extLst>
                <a:ext uri="{FF2B5EF4-FFF2-40B4-BE49-F238E27FC236}">
                  <a16:creationId xmlns:a16="http://schemas.microsoft.com/office/drawing/2014/main" id="{3CB58B39-AA8B-4C1B-A57B-9B20F6DF1D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431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Oval 84">
              <a:extLst>
                <a:ext uri="{FF2B5EF4-FFF2-40B4-BE49-F238E27FC236}">
                  <a16:creationId xmlns:a16="http://schemas.microsoft.com/office/drawing/2014/main" id="{A1379D01-B567-4BE7-9D78-A27324082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121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Oval 85">
              <a:extLst>
                <a:ext uri="{FF2B5EF4-FFF2-40B4-BE49-F238E27FC236}">
                  <a16:creationId xmlns:a16="http://schemas.microsoft.com/office/drawing/2014/main" id="{D3D6B8C0-CBE2-4E5A-8D1E-DD1F1A76D7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1475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4" name="Oval 86">
              <a:extLst>
                <a:ext uri="{FF2B5EF4-FFF2-40B4-BE49-F238E27FC236}">
                  <a16:creationId xmlns:a16="http://schemas.microsoft.com/office/drawing/2014/main" id="{894DC2AD-B030-446C-ABD1-108FE6EBBD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1169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5" name="Group 87">
              <a:extLst>
                <a:ext uri="{FF2B5EF4-FFF2-40B4-BE49-F238E27FC236}">
                  <a16:creationId xmlns:a16="http://schemas.microsoft.com/office/drawing/2014/main" id="{9E6654D5-C3B1-4550-A03B-2EA58CCF61AF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117"/>
              <a:ext cx="87" cy="86"/>
              <a:chOff x="3096" y="3240"/>
              <a:chExt cx="792" cy="792"/>
            </a:xfrm>
          </p:grpSpPr>
          <p:sp>
            <p:nvSpPr>
              <p:cNvPr id="222" name="AutoShape 88">
                <a:extLst>
                  <a:ext uri="{FF2B5EF4-FFF2-40B4-BE49-F238E27FC236}">
                    <a16:creationId xmlns:a16="http://schemas.microsoft.com/office/drawing/2014/main" id="{873F75A1-93D8-4E5A-BD64-32174A5BA8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Oval 89">
                <a:extLst>
                  <a:ext uri="{FF2B5EF4-FFF2-40B4-BE49-F238E27FC236}">
                    <a16:creationId xmlns:a16="http://schemas.microsoft.com/office/drawing/2014/main" id="{88A84C4C-B1AC-4B60-B46B-46A9002149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6" name="AutoShape 90">
              <a:extLst>
                <a:ext uri="{FF2B5EF4-FFF2-40B4-BE49-F238E27FC236}">
                  <a16:creationId xmlns:a16="http://schemas.microsoft.com/office/drawing/2014/main" id="{2569A904-D8BD-461D-9360-D5D527A87F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11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67" name="Group 91">
              <a:extLst>
                <a:ext uri="{FF2B5EF4-FFF2-40B4-BE49-F238E27FC236}">
                  <a16:creationId xmlns:a16="http://schemas.microsoft.com/office/drawing/2014/main" id="{533EF78E-2080-45D3-B5A2-A54D1614A1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3247"/>
              <a:ext cx="226" cy="174"/>
              <a:chOff x="2208" y="2688"/>
              <a:chExt cx="268" cy="218"/>
            </a:xfrm>
          </p:grpSpPr>
          <p:grpSp>
            <p:nvGrpSpPr>
              <p:cNvPr id="215" name="Group 92">
                <a:extLst>
                  <a:ext uri="{FF2B5EF4-FFF2-40B4-BE49-F238E27FC236}">
                    <a16:creationId xmlns:a16="http://schemas.microsoft.com/office/drawing/2014/main" id="{7B34CB37-67F2-4338-A4FB-B23E492D8E5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17" name="Freeform 93">
                  <a:extLst>
                    <a:ext uri="{FF2B5EF4-FFF2-40B4-BE49-F238E27FC236}">
                      <a16:creationId xmlns:a16="http://schemas.microsoft.com/office/drawing/2014/main" id="{7069EF38-0230-4CFF-84C9-FED2474C44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Line 94">
                  <a:extLst>
                    <a:ext uri="{FF2B5EF4-FFF2-40B4-BE49-F238E27FC236}">
                      <a16:creationId xmlns:a16="http://schemas.microsoft.com/office/drawing/2014/main" id="{7BC00DDF-556C-4B57-97EF-5F32F9319A1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9" name="Line 95">
                  <a:extLst>
                    <a:ext uri="{FF2B5EF4-FFF2-40B4-BE49-F238E27FC236}">
                      <a16:creationId xmlns:a16="http://schemas.microsoft.com/office/drawing/2014/main" id="{E30CC881-84EF-4419-858F-94FC1B028D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Freeform 96">
                  <a:extLst>
                    <a:ext uri="{FF2B5EF4-FFF2-40B4-BE49-F238E27FC236}">
                      <a16:creationId xmlns:a16="http://schemas.microsoft.com/office/drawing/2014/main" id="{26A2CC51-CC34-4532-B618-969ED8157B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1" name="Freeform 97">
                  <a:extLst>
                    <a:ext uri="{FF2B5EF4-FFF2-40B4-BE49-F238E27FC236}">
                      <a16:creationId xmlns:a16="http://schemas.microsoft.com/office/drawing/2014/main" id="{873ACBA6-62FE-4D11-82F3-F5A03C21EA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6" name="Oval 98">
                <a:extLst>
                  <a:ext uri="{FF2B5EF4-FFF2-40B4-BE49-F238E27FC236}">
                    <a16:creationId xmlns:a16="http://schemas.microsoft.com/office/drawing/2014/main" id="{EEE37678-0EB2-407A-9D89-4BC8E33B3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68" name="Line 99">
              <a:extLst>
                <a:ext uri="{FF2B5EF4-FFF2-40B4-BE49-F238E27FC236}">
                  <a16:creationId xmlns:a16="http://schemas.microsoft.com/office/drawing/2014/main" id="{A1740EFA-8B2A-45EB-9714-22D5B82E6C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9" name="Group 100">
              <a:extLst>
                <a:ext uri="{FF2B5EF4-FFF2-40B4-BE49-F238E27FC236}">
                  <a16:creationId xmlns:a16="http://schemas.microsoft.com/office/drawing/2014/main" id="{7F018BA6-7FBB-46E1-A74A-E0837C2E1048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3422"/>
              <a:ext cx="88" cy="86"/>
              <a:chOff x="3096" y="3240"/>
              <a:chExt cx="792" cy="792"/>
            </a:xfrm>
          </p:grpSpPr>
          <p:sp>
            <p:nvSpPr>
              <p:cNvPr id="213" name="AutoShape 101">
                <a:extLst>
                  <a:ext uri="{FF2B5EF4-FFF2-40B4-BE49-F238E27FC236}">
                    <a16:creationId xmlns:a16="http://schemas.microsoft.com/office/drawing/2014/main" id="{721F49FB-F517-4B11-81FD-1338344C1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Oval 102">
                <a:extLst>
                  <a:ext uri="{FF2B5EF4-FFF2-40B4-BE49-F238E27FC236}">
                    <a16:creationId xmlns:a16="http://schemas.microsoft.com/office/drawing/2014/main" id="{55A8A95C-0442-4C85-9161-CF51120AC9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0" name="Line 103">
              <a:extLst>
                <a:ext uri="{FF2B5EF4-FFF2-40B4-BE49-F238E27FC236}">
                  <a16:creationId xmlns:a16="http://schemas.microsoft.com/office/drawing/2014/main" id="{5F822C3D-9DEE-4CDC-B586-1B9939051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" name="Line 104">
              <a:extLst>
                <a:ext uri="{FF2B5EF4-FFF2-40B4-BE49-F238E27FC236}">
                  <a16:creationId xmlns:a16="http://schemas.microsoft.com/office/drawing/2014/main" id="{2FEB837A-CE75-4694-B68C-270C0D3FC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24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" name="Line 105">
              <a:extLst>
                <a:ext uri="{FF2B5EF4-FFF2-40B4-BE49-F238E27FC236}">
                  <a16:creationId xmlns:a16="http://schemas.microsoft.com/office/drawing/2014/main" id="{5E4B0318-D554-4C53-99D1-5577264BA8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337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" name="Line 106">
              <a:extLst>
                <a:ext uri="{FF2B5EF4-FFF2-40B4-BE49-F238E27FC236}">
                  <a16:creationId xmlns:a16="http://schemas.microsoft.com/office/drawing/2014/main" id="{58A04719-189B-45AA-B4BA-D85F30A50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46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" name="Line 107">
              <a:extLst>
                <a:ext uri="{FF2B5EF4-FFF2-40B4-BE49-F238E27FC236}">
                  <a16:creationId xmlns:a16="http://schemas.microsoft.com/office/drawing/2014/main" id="{6EABA058-E2EC-4950-85C7-18EE064824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315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" name="Line 108">
              <a:extLst>
                <a:ext uri="{FF2B5EF4-FFF2-40B4-BE49-F238E27FC236}">
                  <a16:creationId xmlns:a16="http://schemas.microsoft.com/office/drawing/2014/main" id="{064B7DEA-8DA7-4D6D-A181-3B0A71FE52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315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" name="Line 109">
              <a:extLst>
                <a:ext uri="{FF2B5EF4-FFF2-40B4-BE49-F238E27FC236}">
                  <a16:creationId xmlns:a16="http://schemas.microsoft.com/office/drawing/2014/main" id="{C58889EF-DDCC-4FD9-9B96-A0ECD1B102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324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" name="AutoShape 110">
              <a:extLst>
                <a:ext uri="{FF2B5EF4-FFF2-40B4-BE49-F238E27FC236}">
                  <a16:creationId xmlns:a16="http://schemas.microsoft.com/office/drawing/2014/main" id="{37EFB157-54B1-4420-A530-5327B16651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333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8" name="Line 111">
              <a:extLst>
                <a:ext uri="{FF2B5EF4-FFF2-40B4-BE49-F238E27FC236}">
                  <a16:creationId xmlns:a16="http://schemas.microsoft.com/office/drawing/2014/main" id="{BA0A2FDA-5ED9-49A6-ABC0-96DA786D9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29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" name="Line 112">
              <a:extLst>
                <a:ext uri="{FF2B5EF4-FFF2-40B4-BE49-F238E27FC236}">
                  <a16:creationId xmlns:a16="http://schemas.microsoft.com/office/drawing/2014/main" id="{ED543A39-86D6-4254-B877-64418C14BB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0" name="Line 113">
              <a:extLst>
                <a:ext uri="{FF2B5EF4-FFF2-40B4-BE49-F238E27FC236}">
                  <a16:creationId xmlns:a16="http://schemas.microsoft.com/office/drawing/2014/main" id="{B9CD3426-539B-4D6F-A10F-1D238C1038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20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1" name="Line 114">
              <a:extLst>
                <a:ext uri="{FF2B5EF4-FFF2-40B4-BE49-F238E27FC236}">
                  <a16:creationId xmlns:a16="http://schemas.microsoft.com/office/drawing/2014/main" id="{161E5304-1B41-47C1-BE6F-541AB859F5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11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" name="Line 115">
              <a:extLst>
                <a:ext uri="{FF2B5EF4-FFF2-40B4-BE49-F238E27FC236}">
                  <a16:creationId xmlns:a16="http://schemas.microsoft.com/office/drawing/2014/main" id="{A81C7FAA-1DEF-4860-80CB-AB119B3A06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3330"/>
              <a:ext cx="160" cy="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Line 116">
              <a:extLst>
                <a:ext uri="{FF2B5EF4-FFF2-40B4-BE49-F238E27FC236}">
                  <a16:creationId xmlns:a16="http://schemas.microsoft.com/office/drawing/2014/main" id="{1847ED7D-0BF5-48BB-8394-901816CAA9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342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117">
              <a:extLst>
                <a:ext uri="{FF2B5EF4-FFF2-40B4-BE49-F238E27FC236}">
                  <a16:creationId xmlns:a16="http://schemas.microsoft.com/office/drawing/2014/main" id="{D3051064-4EF8-419E-9EF1-7292034AE9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3378"/>
              <a:ext cx="6" cy="11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Text Box 118">
              <a:extLst>
                <a:ext uri="{FF2B5EF4-FFF2-40B4-BE49-F238E27FC236}">
                  <a16:creationId xmlns:a16="http://schemas.microsoft.com/office/drawing/2014/main" id="{2759F58F-27F5-4FAD-A58C-E728750F5C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07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6" name="Text Box 119">
              <a:extLst>
                <a:ext uri="{FF2B5EF4-FFF2-40B4-BE49-F238E27FC236}">
                  <a16:creationId xmlns:a16="http://schemas.microsoft.com/office/drawing/2014/main" id="{3A0E4F2E-3B7A-4019-8BA8-267DAC7A28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37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87" name="Oval 120">
              <a:extLst>
                <a:ext uri="{FF2B5EF4-FFF2-40B4-BE49-F238E27FC236}">
                  <a16:creationId xmlns:a16="http://schemas.microsoft.com/office/drawing/2014/main" id="{C9426442-46BF-4EDC-99B4-24682B5E3D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39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121">
              <a:extLst>
                <a:ext uri="{FF2B5EF4-FFF2-40B4-BE49-F238E27FC236}">
                  <a16:creationId xmlns:a16="http://schemas.microsoft.com/office/drawing/2014/main" id="{48B3D268-B8A0-48A3-8CE2-0B6475E7E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317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22">
              <a:extLst>
                <a:ext uri="{FF2B5EF4-FFF2-40B4-BE49-F238E27FC236}">
                  <a16:creationId xmlns:a16="http://schemas.microsoft.com/office/drawing/2014/main" id="{F3693240-E8D2-447B-AD9F-E41A887966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344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Oval 123">
              <a:extLst>
                <a:ext uri="{FF2B5EF4-FFF2-40B4-BE49-F238E27FC236}">
                  <a16:creationId xmlns:a16="http://schemas.microsoft.com/office/drawing/2014/main" id="{BCFDE924-B937-440A-8E2C-A794995577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313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1" name="Group 124">
              <a:extLst>
                <a:ext uri="{FF2B5EF4-FFF2-40B4-BE49-F238E27FC236}">
                  <a16:creationId xmlns:a16="http://schemas.microsoft.com/office/drawing/2014/main" id="{B4C1206C-9A93-4BBD-B8A9-05F9F54403AB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397"/>
              <a:ext cx="87" cy="86"/>
              <a:chOff x="3096" y="3240"/>
              <a:chExt cx="792" cy="792"/>
            </a:xfrm>
          </p:grpSpPr>
          <p:sp>
            <p:nvSpPr>
              <p:cNvPr id="211" name="AutoShape 125">
                <a:extLst>
                  <a:ext uri="{FF2B5EF4-FFF2-40B4-BE49-F238E27FC236}">
                    <a16:creationId xmlns:a16="http://schemas.microsoft.com/office/drawing/2014/main" id="{4F84A944-45EA-42CD-9414-A053115A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Oval 126">
                <a:extLst>
                  <a:ext uri="{FF2B5EF4-FFF2-40B4-BE49-F238E27FC236}">
                    <a16:creationId xmlns:a16="http://schemas.microsoft.com/office/drawing/2014/main" id="{FD7EFCFC-5EC3-4F25-B0C9-4F8F90A87D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2" name="AutoShape 127">
              <a:extLst>
                <a:ext uri="{FF2B5EF4-FFF2-40B4-BE49-F238E27FC236}">
                  <a16:creationId xmlns:a16="http://schemas.microsoft.com/office/drawing/2014/main" id="{A90695E6-105F-40E8-8895-138C178E4C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396"/>
              <a:ext cx="188" cy="17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93" name="Group 128">
              <a:extLst>
                <a:ext uri="{FF2B5EF4-FFF2-40B4-BE49-F238E27FC236}">
                  <a16:creationId xmlns:a16="http://schemas.microsoft.com/office/drawing/2014/main" id="{071897D1-95B9-4881-865B-54776FD10C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0" y="2527"/>
              <a:ext cx="226" cy="174"/>
              <a:chOff x="2208" y="2688"/>
              <a:chExt cx="268" cy="218"/>
            </a:xfrm>
          </p:grpSpPr>
          <p:grpSp>
            <p:nvGrpSpPr>
              <p:cNvPr id="204" name="Group 129">
                <a:extLst>
                  <a:ext uri="{FF2B5EF4-FFF2-40B4-BE49-F238E27FC236}">
                    <a16:creationId xmlns:a16="http://schemas.microsoft.com/office/drawing/2014/main" id="{4B0C8752-F0DD-4EE0-A193-EBC8929821B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208" y="2688"/>
                <a:ext cx="224" cy="218"/>
                <a:chOff x="6768" y="11808"/>
                <a:chExt cx="1008" cy="792"/>
              </a:xfrm>
            </p:grpSpPr>
            <p:sp>
              <p:nvSpPr>
                <p:cNvPr id="206" name="Freeform 130">
                  <a:extLst>
                    <a:ext uri="{FF2B5EF4-FFF2-40B4-BE49-F238E27FC236}">
                      <a16:creationId xmlns:a16="http://schemas.microsoft.com/office/drawing/2014/main" id="{3ED49375-6F89-4F73-870F-6B5E09F5D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68" y="11808"/>
                  <a:ext cx="144" cy="792"/>
                </a:xfrm>
                <a:custGeom>
                  <a:avLst/>
                  <a:gdLst>
                    <a:gd name="T0" fmla="*/ 0 w 288"/>
                    <a:gd name="T1" fmla="*/ 0 h 864"/>
                    <a:gd name="T2" fmla="*/ 9 w 288"/>
                    <a:gd name="T3" fmla="*/ 280 h 864"/>
                    <a:gd name="T4" fmla="*/ 0 w 288"/>
                    <a:gd name="T5" fmla="*/ 560 h 864"/>
                    <a:gd name="T6" fmla="*/ 0 60000 65536"/>
                    <a:gd name="T7" fmla="*/ 0 60000 65536"/>
                    <a:gd name="T8" fmla="*/ 0 60000 65536"/>
                    <a:gd name="T9" fmla="*/ 0 w 288"/>
                    <a:gd name="T10" fmla="*/ 0 h 864"/>
                    <a:gd name="T11" fmla="*/ 288 w 288"/>
                    <a:gd name="T12" fmla="*/ 864 h 864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88" h="864">
                      <a:moveTo>
                        <a:pt x="0" y="0"/>
                      </a:moveTo>
                      <a:cubicBezTo>
                        <a:pt x="144" y="144"/>
                        <a:pt x="288" y="288"/>
                        <a:pt x="288" y="432"/>
                      </a:cubicBezTo>
                      <a:cubicBezTo>
                        <a:pt x="288" y="576"/>
                        <a:pt x="48" y="792"/>
                        <a:pt x="0" y="864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Line 131">
                  <a:extLst>
                    <a:ext uri="{FF2B5EF4-FFF2-40B4-BE49-F238E27FC236}">
                      <a16:creationId xmlns:a16="http://schemas.microsoft.com/office/drawing/2014/main" id="{BE781FAB-9B49-41B7-9DD7-74CE9FA15B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1808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8" name="Line 132">
                  <a:extLst>
                    <a:ext uri="{FF2B5EF4-FFF2-40B4-BE49-F238E27FC236}">
                      <a16:creationId xmlns:a16="http://schemas.microsoft.com/office/drawing/2014/main" id="{9E004937-9D53-4410-8B8C-1CE63DD213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768" y="12600"/>
                  <a:ext cx="360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Freeform 133">
                  <a:extLst>
                    <a:ext uri="{FF2B5EF4-FFF2-40B4-BE49-F238E27FC236}">
                      <a16:creationId xmlns:a16="http://schemas.microsoft.com/office/drawing/2014/main" id="{7031754F-8DAD-409C-B4C9-33DBADAC30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128" y="1180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Freeform 134">
                  <a:extLst>
                    <a:ext uri="{FF2B5EF4-FFF2-40B4-BE49-F238E27FC236}">
                      <a16:creationId xmlns:a16="http://schemas.microsoft.com/office/drawing/2014/main" id="{787517F6-4B05-4017-93CD-7CF7C37E168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V="1">
                  <a:off x="7128" y="12168"/>
                  <a:ext cx="648" cy="432"/>
                </a:xfrm>
                <a:custGeom>
                  <a:avLst/>
                  <a:gdLst>
                    <a:gd name="T0" fmla="*/ 0 w 576"/>
                    <a:gd name="T1" fmla="*/ 0 h 432"/>
                    <a:gd name="T2" fmla="*/ 778 w 576"/>
                    <a:gd name="T3" fmla="*/ 144 h 432"/>
                    <a:gd name="T4" fmla="*/ 1037 w 576"/>
                    <a:gd name="T5" fmla="*/ 432 h 432"/>
                    <a:gd name="T6" fmla="*/ 0 60000 65536"/>
                    <a:gd name="T7" fmla="*/ 0 60000 65536"/>
                    <a:gd name="T8" fmla="*/ 0 60000 65536"/>
                    <a:gd name="T9" fmla="*/ 0 w 576"/>
                    <a:gd name="T10" fmla="*/ 0 h 432"/>
                    <a:gd name="T11" fmla="*/ 576 w 576"/>
                    <a:gd name="T12" fmla="*/ 432 h 432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576" h="432">
                      <a:moveTo>
                        <a:pt x="0" y="0"/>
                      </a:moveTo>
                      <a:cubicBezTo>
                        <a:pt x="168" y="36"/>
                        <a:pt x="336" y="72"/>
                        <a:pt x="432" y="144"/>
                      </a:cubicBezTo>
                      <a:cubicBezTo>
                        <a:pt x="528" y="216"/>
                        <a:pt x="552" y="324"/>
                        <a:pt x="576" y="432"/>
                      </a:cubicBezTo>
                    </a:path>
                  </a:pathLst>
                </a:cu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05" name="Oval 135">
                <a:extLst>
                  <a:ext uri="{FF2B5EF4-FFF2-40B4-BE49-F238E27FC236}">
                    <a16:creationId xmlns:a16="http://schemas.microsoft.com/office/drawing/2014/main" id="{66AE0DFA-4FAB-4AE0-B532-B84BE1C8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28" y="2776"/>
                <a:ext cx="48" cy="48"/>
              </a:xfrm>
              <a:prstGeom prst="ellips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4" name="Line 136">
              <a:extLst>
                <a:ext uri="{FF2B5EF4-FFF2-40B4-BE49-F238E27FC236}">
                  <a16:creationId xmlns:a16="http://schemas.microsoft.com/office/drawing/2014/main" id="{D2E54A0E-4B07-434B-8F73-E138C30F24D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5" name="Group 137">
              <a:extLst>
                <a:ext uri="{FF2B5EF4-FFF2-40B4-BE49-F238E27FC236}">
                  <a16:creationId xmlns:a16="http://schemas.microsoft.com/office/drawing/2014/main" id="{9910EDB4-023C-4826-9C39-20A58E0AC304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1404" y="2702"/>
              <a:ext cx="88" cy="86"/>
              <a:chOff x="3096" y="3240"/>
              <a:chExt cx="792" cy="792"/>
            </a:xfrm>
          </p:grpSpPr>
          <p:sp>
            <p:nvSpPr>
              <p:cNvPr id="202" name="AutoShape 138">
                <a:extLst>
                  <a:ext uri="{FF2B5EF4-FFF2-40B4-BE49-F238E27FC236}">
                    <a16:creationId xmlns:a16="http://schemas.microsoft.com/office/drawing/2014/main" id="{CCC6A8C9-6412-48BB-AA18-3FB168D542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96" y="3240"/>
                <a:ext cx="792" cy="648"/>
              </a:xfrm>
              <a:prstGeom prst="flowChartMerge">
                <a:avLst/>
              </a:prstGeom>
              <a:noFill/>
              <a:ln w="158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3" name="Oval 139">
                <a:extLst>
                  <a:ext uri="{FF2B5EF4-FFF2-40B4-BE49-F238E27FC236}">
                    <a16:creationId xmlns:a16="http://schemas.microsoft.com/office/drawing/2014/main" id="{8C7EB7FE-F546-4813-8860-42B54F505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8" y="3888"/>
                <a:ext cx="144" cy="144"/>
              </a:xfrm>
              <a:prstGeom prst="ellips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6" name="Line 140">
              <a:extLst>
                <a:ext uri="{FF2B5EF4-FFF2-40B4-BE49-F238E27FC236}">
                  <a16:creationId xmlns:a16="http://schemas.microsoft.com/office/drawing/2014/main" id="{D95CD8A8-DE87-4B50-B25F-4859EB0D82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41">
              <a:extLst>
                <a:ext uri="{FF2B5EF4-FFF2-40B4-BE49-F238E27FC236}">
                  <a16:creationId xmlns:a16="http://schemas.microsoft.com/office/drawing/2014/main" id="{C7C66186-30E0-456A-82A0-A9B7ACD04E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527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42">
              <a:extLst>
                <a:ext uri="{FF2B5EF4-FFF2-40B4-BE49-F238E27FC236}">
                  <a16:creationId xmlns:a16="http://schemas.microsoft.com/office/drawing/2014/main" id="{6B63CFB1-7F85-49CF-852E-9F033268B1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80" y="2658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143">
              <a:extLst>
                <a:ext uri="{FF2B5EF4-FFF2-40B4-BE49-F238E27FC236}">
                  <a16:creationId xmlns:a16="http://schemas.microsoft.com/office/drawing/2014/main" id="{1DFB9870-EB14-4963-B4DA-A1929461D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745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144">
              <a:extLst>
                <a:ext uri="{FF2B5EF4-FFF2-40B4-BE49-F238E27FC236}">
                  <a16:creationId xmlns:a16="http://schemas.microsoft.com/office/drawing/2014/main" id="{E8150490-5E3F-4517-85A0-76088C21BE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4" y="2439"/>
              <a:ext cx="151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145">
              <a:extLst>
                <a:ext uri="{FF2B5EF4-FFF2-40B4-BE49-F238E27FC236}">
                  <a16:creationId xmlns:a16="http://schemas.microsoft.com/office/drawing/2014/main" id="{4DF8844D-2956-415D-B434-5C9DA8FC3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30" y="2439"/>
              <a:ext cx="150" cy="21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3" name="Line 146">
              <a:extLst>
                <a:ext uri="{FF2B5EF4-FFF2-40B4-BE49-F238E27FC236}">
                  <a16:creationId xmlns:a16="http://schemas.microsoft.com/office/drawing/2014/main" id="{84D2502F-8B35-47E0-9AC9-073E0EE2BE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30" y="2527"/>
              <a:ext cx="150" cy="2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" name="AutoShape 147">
              <a:extLst>
                <a:ext uri="{FF2B5EF4-FFF2-40B4-BE49-F238E27FC236}">
                  <a16:creationId xmlns:a16="http://schemas.microsoft.com/office/drawing/2014/main" id="{96629BD7-1026-4EF1-801E-BA5F586C72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1" y="2614"/>
              <a:ext cx="188" cy="175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5" name="Line 148">
              <a:extLst>
                <a:ext uri="{FF2B5EF4-FFF2-40B4-BE49-F238E27FC236}">
                  <a16:creationId xmlns:a16="http://schemas.microsoft.com/office/drawing/2014/main" id="{CF79A648-5BAE-40DA-AE48-A1DE7EDCEE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570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49">
              <a:extLst>
                <a:ext uri="{FF2B5EF4-FFF2-40B4-BE49-F238E27FC236}">
                  <a16:creationId xmlns:a16="http://schemas.microsoft.com/office/drawing/2014/main" id="{13729B12-EA89-4FFD-9044-530C87D1BF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658"/>
              <a:ext cx="15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Line 150">
              <a:extLst>
                <a:ext uri="{FF2B5EF4-FFF2-40B4-BE49-F238E27FC236}">
                  <a16:creationId xmlns:a16="http://schemas.microsoft.com/office/drawing/2014/main" id="{B56489D7-16AB-468F-B1F9-6D11A7156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483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151">
              <a:extLst>
                <a:ext uri="{FF2B5EF4-FFF2-40B4-BE49-F238E27FC236}">
                  <a16:creationId xmlns:a16="http://schemas.microsoft.com/office/drawing/2014/main" id="{BE2E671E-2072-483E-BFC7-3F3385586F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2" y="2396"/>
              <a:ext cx="0" cy="17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152">
              <a:extLst>
                <a:ext uri="{FF2B5EF4-FFF2-40B4-BE49-F238E27FC236}">
                  <a16:creationId xmlns:a16="http://schemas.microsoft.com/office/drawing/2014/main" id="{F66F9756-737D-46D2-90E5-F57927A66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80" y="2613"/>
              <a:ext cx="27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153">
              <a:extLst>
                <a:ext uri="{FF2B5EF4-FFF2-40B4-BE49-F238E27FC236}">
                  <a16:creationId xmlns:a16="http://schemas.microsoft.com/office/drawing/2014/main" id="{724E78CA-C4AC-4075-8818-3E5EE19BA5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9" y="2701"/>
              <a:ext cx="11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154">
              <a:extLst>
                <a:ext uri="{FF2B5EF4-FFF2-40B4-BE49-F238E27FC236}">
                  <a16:creationId xmlns:a16="http://schemas.microsoft.com/office/drawing/2014/main" id="{7C1D6408-C58C-45A9-A88B-E11685C0EA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20" y="2658"/>
              <a:ext cx="12" cy="12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Text Box 155">
              <a:extLst>
                <a:ext uri="{FF2B5EF4-FFF2-40B4-BE49-F238E27FC236}">
                  <a16:creationId xmlns:a16="http://schemas.microsoft.com/office/drawing/2014/main" id="{E66DAC3D-E125-4B5B-9E40-74339A875D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352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3" name="Text Box 156">
              <a:extLst>
                <a:ext uri="{FF2B5EF4-FFF2-40B4-BE49-F238E27FC236}">
                  <a16:creationId xmlns:a16="http://schemas.microsoft.com/office/drawing/2014/main" id="{FDF2B0E2-76A9-4D53-9F01-F482D3357D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658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B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14" name="Oval 157">
              <a:extLst>
                <a:ext uri="{FF2B5EF4-FFF2-40B4-BE49-F238E27FC236}">
                  <a16:creationId xmlns:a16="http://schemas.microsoft.com/office/drawing/2014/main" id="{CE83416B-556B-4D2F-B7A8-25CC62B23F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679"/>
              <a:ext cx="37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Oval 158">
              <a:extLst>
                <a:ext uri="{FF2B5EF4-FFF2-40B4-BE49-F238E27FC236}">
                  <a16:creationId xmlns:a16="http://schemas.microsoft.com/office/drawing/2014/main" id="{A064D418-FC41-45A5-86A0-A197CF6BD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3" y="245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Oval 159">
              <a:extLst>
                <a:ext uri="{FF2B5EF4-FFF2-40B4-BE49-F238E27FC236}">
                  <a16:creationId xmlns:a16="http://schemas.microsoft.com/office/drawing/2014/main" id="{27DC98A5-3494-4376-9615-BC93CCD47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4" y="2723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" name="Oval 160">
              <a:extLst>
                <a:ext uri="{FF2B5EF4-FFF2-40B4-BE49-F238E27FC236}">
                  <a16:creationId xmlns:a16="http://schemas.microsoft.com/office/drawing/2014/main" id="{406B42CE-EEB8-447E-BC22-B9E8408AC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17" y="2417"/>
              <a:ext cx="38" cy="44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" name="Line 161">
              <a:extLst>
                <a:ext uri="{FF2B5EF4-FFF2-40B4-BE49-F238E27FC236}">
                  <a16:creationId xmlns:a16="http://schemas.microsoft.com/office/drawing/2014/main" id="{60F5B7E4-C9BC-47B3-8D37-50C56F933D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728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" name="Line 162">
              <a:extLst>
                <a:ext uri="{FF2B5EF4-FFF2-40B4-BE49-F238E27FC236}">
                  <a16:creationId xmlns:a16="http://schemas.microsoft.com/office/drawing/2014/main" id="{DD40F0D9-0B5E-4BA7-9DF5-197C4FA30B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1357"/>
              <a:ext cx="0" cy="22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" name="Line 163">
              <a:extLst>
                <a:ext uri="{FF2B5EF4-FFF2-40B4-BE49-F238E27FC236}">
                  <a16:creationId xmlns:a16="http://schemas.microsoft.com/office/drawing/2014/main" id="{8F98F70D-620C-4B15-B7ED-AE83C8EF36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5" y="162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AutoShape 164">
              <a:extLst>
                <a:ext uri="{FF2B5EF4-FFF2-40B4-BE49-F238E27FC236}">
                  <a16:creationId xmlns:a16="http://schemas.microsoft.com/office/drawing/2014/main" id="{65B65B2D-7AAC-4BF8-88C1-F95FE6633F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196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Oval 165">
              <a:extLst>
                <a:ext uri="{FF2B5EF4-FFF2-40B4-BE49-F238E27FC236}">
                  <a16:creationId xmlns:a16="http://schemas.microsoft.com/office/drawing/2014/main" id="{9A0BF71A-7AA1-4D53-9CE6-ABE1E2648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9" y="159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66">
              <a:extLst>
                <a:ext uri="{FF2B5EF4-FFF2-40B4-BE49-F238E27FC236}">
                  <a16:creationId xmlns:a16="http://schemas.microsoft.com/office/drawing/2014/main" id="{6FD49431-0809-4F02-AB20-65DCA4CB53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112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67">
              <a:extLst>
                <a:ext uri="{FF2B5EF4-FFF2-40B4-BE49-F238E27FC236}">
                  <a16:creationId xmlns:a16="http://schemas.microsoft.com/office/drawing/2014/main" id="{DBACE07F-D534-4615-9224-107894824E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01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Oval 168">
              <a:extLst>
                <a:ext uri="{FF2B5EF4-FFF2-40B4-BE49-F238E27FC236}">
                  <a16:creationId xmlns:a16="http://schemas.microsoft.com/office/drawing/2014/main" id="{DEFCB651-611E-4C6B-A0A7-68F817C6E4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198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AutoShape 169">
              <a:extLst>
                <a:ext uri="{FF2B5EF4-FFF2-40B4-BE49-F238E27FC236}">
                  <a16:creationId xmlns:a16="http://schemas.microsoft.com/office/drawing/2014/main" id="{56AF8FAE-A667-46E7-AE1D-09A60EEC32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256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Line 170">
              <a:extLst>
                <a:ext uri="{FF2B5EF4-FFF2-40B4-BE49-F238E27FC236}">
                  <a16:creationId xmlns:a16="http://schemas.microsoft.com/office/drawing/2014/main" id="{E1FBD3E1-E4C7-484B-AA24-4DA0F81033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40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" name="Line 171">
              <a:extLst>
                <a:ext uri="{FF2B5EF4-FFF2-40B4-BE49-F238E27FC236}">
                  <a16:creationId xmlns:a16="http://schemas.microsoft.com/office/drawing/2014/main" id="{9B834E12-66BC-457B-9B30-D91741A550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40" y="1935"/>
              <a:ext cx="0" cy="176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Line 172">
              <a:extLst>
                <a:ext uri="{FF2B5EF4-FFF2-40B4-BE49-F238E27FC236}">
                  <a16:creationId xmlns:a16="http://schemas.microsoft.com/office/drawing/2014/main" id="{0C1D2697-B769-43F9-BF2F-4052AB669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304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" name="Oval 173">
              <a:extLst>
                <a:ext uri="{FF2B5EF4-FFF2-40B4-BE49-F238E27FC236}">
                  <a16:creationId xmlns:a16="http://schemas.microsoft.com/office/drawing/2014/main" id="{2AA51F3A-0791-41EF-A8BF-C3F2E9413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26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" name="Line 174">
              <a:extLst>
                <a:ext uri="{FF2B5EF4-FFF2-40B4-BE49-F238E27FC236}">
                  <a16:creationId xmlns:a16="http://schemas.microsoft.com/office/drawing/2014/main" id="{ED5F97C4-2BFA-4933-AA4B-6633DAD7CF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352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" name="Oval 175">
              <a:extLst>
                <a:ext uri="{FF2B5EF4-FFF2-40B4-BE49-F238E27FC236}">
                  <a16:creationId xmlns:a16="http://schemas.microsoft.com/office/drawing/2014/main" id="{6B37FC27-A272-452E-929E-701C86B17A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31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" name="AutoShape 176">
              <a:extLst>
                <a:ext uri="{FF2B5EF4-FFF2-40B4-BE49-F238E27FC236}">
                  <a16:creationId xmlns:a16="http://schemas.microsoft.com/office/drawing/2014/main" id="{43A4ADFA-28F0-428C-8251-56C881C6F0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64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177">
              <a:extLst>
                <a:ext uri="{FF2B5EF4-FFF2-40B4-BE49-F238E27FC236}">
                  <a16:creationId xmlns:a16="http://schemas.microsoft.com/office/drawing/2014/main" id="{071C2BA1-8676-4949-9097-10B2301550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784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78">
              <a:extLst>
                <a:ext uri="{FF2B5EF4-FFF2-40B4-BE49-F238E27FC236}">
                  <a16:creationId xmlns:a16="http://schemas.microsoft.com/office/drawing/2014/main" id="{C6A7C36C-7DCA-47FE-9D2F-D9378889F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68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Oval 179">
              <a:extLst>
                <a:ext uri="{FF2B5EF4-FFF2-40B4-BE49-F238E27FC236}">
                  <a16:creationId xmlns:a16="http://schemas.microsoft.com/office/drawing/2014/main" id="{CDC8E47D-BD39-4404-B99E-9E0A71E46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65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80">
              <a:extLst>
                <a:ext uri="{FF2B5EF4-FFF2-40B4-BE49-F238E27FC236}">
                  <a16:creationId xmlns:a16="http://schemas.microsoft.com/office/drawing/2014/main" id="{B298B5C6-52EA-4860-BAB7-A0FB96D6AD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73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Oval 181">
              <a:extLst>
                <a:ext uri="{FF2B5EF4-FFF2-40B4-BE49-F238E27FC236}">
                  <a16:creationId xmlns:a16="http://schemas.microsoft.com/office/drawing/2014/main" id="{0076E276-F425-4362-915F-18EF869C45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70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82">
              <a:extLst>
                <a:ext uri="{FF2B5EF4-FFF2-40B4-BE49-F238E27FC236}">
                  <a16:creationId xmlns:a16="http://schemas.microsoft.com/office/drawing/2014/main" id="{8829289C-1E95-443B-9B3C-4860CCA43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" y="2606"/>
              <a:ext cx="0" cy="113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AutoShape 183">
              <a:extLst>
                <a:ext uri="{FF2B5EF4-FFF2-40B4-BE49-F238E27FC236}">
                  <a16:creationId xmlns:a16="http://schemas.microsoft.com/office/drawing/2014/main" id="{B2524917-7894-4927-94DA-C37375A8F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2928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1" name="Line 184">
              <a:extLst>
                <a:ext uri="{FF2B5EF4-FFF2-40B4-BE49-F238E27FC236}">
                  <a16:creationId xmlns:a16="http://schemas.microsoft.com/office/drawing/2014/main" id="{590EDD39-E7D5-4AA2-97F4-9AAD502D8D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Oval 185">
              <a:extLst>
                <a:ext uri="{FF2B5EF4-FFF2-40B4-BE49-F238E27FC236}">
                  <a16:creationId xmlns:a16="http://schemas.microsoft.com/office/drawing/2014/main" id="{AA3EAD43-A174-4495-A188-0B02CC8A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294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Line 186">
              <a:extLst>
                <a:ext uri="{FF2B5EF4-FFF2-40B4-BE49-F238E27FC236}">
                  <a16:creationId xmlns:a16="http://schemas.microsoft.com/office/drawing/2014/main" id="{B886ED8F-DE3C-4FE4-BC1E-ECFB82FEDB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024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" name="Oval 187">
              <a:extLst>
                <a:ext uri="{FF2B5EF4-FFF2-40B4-BE49-F238E27FC236}">
                  <a16:creationId xmlns:a16="http://schemas.microsoft.com/office/drawing/2014/main" id="{00DF2605-6E1A-45A4-87F1-75598435BC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2988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" name="Line 188">
              <a:extLst>
                <a:ext uri="{FF2B5EF4-FFF2-40B4-BE49-F238E27FC236}">
                  <a16:creationId xmlns:a16="http://schemas.microsoft.com/office/drawing/2014/main" id="{2DF79899-6E39-4382-BE0A-DE3D75A1CF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120"/>
              <a:ext cx="9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" name="Line 189">
              <a:extLst>
                <a:ext uri="{FF2B5EF4-FFF2-40B4-BE49-F238E27FC236}">
                  <a16:creationId xmlns:a16="http://schemas.microsoft.com/office/drawing/2014/main" id="{61136785-C487-41A1-AA5A-7CD15DA55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072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" name="Oval 190">
              <a:extLst>
                <a:ext uri="{FF2B5EF4-FFF2-40B4-BE49-F238E27FC236}">
                  <a16:creationId xmlns:a16="http://schemas.microsoft.com/office/drawing/2014/main" id="{67D1AE84-F2C6-43B2-9370-283DAA5E36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036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" name="AutoShape 191">
              <a:extLst>
                <a:ext uri="{FF2B5EF4-FFF2-40B4-BE49-F238E27FC236}">
                  <a16:creationId xmlns:a16="http://schemas.microsoft.com/office/drawing/2014/main" id="{EB032B96-5844-412E-8272-2C8160F6E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312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9" name="Line 192">
              <a:extLst>
                <a:ext uri="{FF2B5EF4-FFF2-40B4-BE49-F238E27FC236}">
                  <a16:creationId xmlns:a16="http://schemas.microsoft.com/office/drawing/2014/main" id="{1295D1B8-5184-4F16-9AC7-502923B26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360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" name="Oval 193">
              <a:extLst>
                <a:ext uri="{FF2B5EF4-FFF2-40B4-BE49-F238E27FC236}">
                  <a16:creationId xmlns:a16="http://schemas.microsoft.com/office/drawing/2014/main" id="{5EE1F4F7-3836-4C13-9E54-4D7C696FC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20" y="3324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" name="Line 194">
              <a:extLst>
                <a:ext uri="{FF2B5EF4-FFF2-40B4-BE49-F238E27FC236}">
                  <a16:creationId xmlns:a16="http://schemas.microsoft.com/office/drawing/2014/main" id="{55F72FD7-897E-4599-B89D-057055CCF8C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408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2" name="Oval 195">
              <a:extLst>
                <a:ext uri="{FF2B5EF4-FFF2-40B4-BE49-F238E27FC236}">
                  <a16:creationId xmlns:a16="http://schemas.microsoft.com/office/drawing/2014/main" id="{02806C37-1254-4AA0-85FE-3232161627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4" y="3372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3" name="Line 196">
              <a:extLst>
                <a:ext uri="{FF2B5EF4-FFF2-40B4-BE49-F238E27FC236}">
                  <a16:creationId xmlns:a16="http://schemas.microsoft.com/office/drawing/2014/main" id="{E265993F-BD10-455C-90A3-B5FA327CFB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456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" name="Oval 197">
              <a:extLst>
                <a:ext uri="{FF2B5EF4-FFF2-40B4-BE49-F238E27FC236}">
                  <a16:creationId xmlns:a16="http://schemas.microsoft.com/office/drawing/2014/main" id="{B3A7B1BC-3B0C-44CB-8C92-960575663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28" y="3420"/>
              <a:ext cx="37" cy="43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5" name="Line 198">
              <a:extLst>
                <a:ext uri="{FF2B5EF4-FFF2-40B4-BE49-F238E27FC236}">
                  <a16:creationId xmlns:a16="http://schemas.microsoft.com/office/drawing/2014/main" id="{53BF7614-153D-44B2-94BD-490D085150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33" y="3504"/>
              <a:ext cx="89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6" name="AutoShape 199">
              <a:extLst>
                <a:ext uri="{FF2B5EF4-FFF2-40B4-BE49-F238E27FC236}">
                  <a16:creationId xmlns:a16="http://schemas.microsoft.com/office/drawing/2014/main" id="{D540FD42-E8DE-4624-B319-F2B85F8236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2" y="3600"/>
              <a:ext cx="247" cy="217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Line 200">
              <a:extLst>
                <a:ext uri="{FF2B5EF4-FFF2-40B4-BE49-F238E27FC236}">
                  <a16:creationId xmlns:a16="http://schemas.microsoft.com/office/drawing/2014/main" id="{5DCC79A1-7E32-46BE-96B7-2389D91ED5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3648"/>
              <a:ext cx="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8" name="Line 201">
              <a:extLst>
                <a:ext uri="{FF2B5EF4-FFF2-40B4-BE49-F238E27FC236}">
                  <a16:creationId xmlns:a16="http://schemas.microsoft.com/office/drawing/2014/main" id="{91D454CF-C43D-442E-AA4B-92AD03E40E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369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9" name="Line 202">
              <a:extLst>
                <a:ext uri="{FF2B5EF4-FFF2-40B4-BE49-F238E27FC236}">
                  <a16:creationId xmlns:a16="http://schemas.microsoft.com/office/drawing/2014/main" id="{6F3E2065-1207-4F89-A697-1DFCB4EEFA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4" y="374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203">
              <a:extLst>
                <a:ext uri="{FF2B5EF4-FFF2-40B4-BE49-F238E27FC236}">
                  <a16:creationId xmlns:a16="http://schemas.microsoft.com/office/drawing/2014/main" id="{F08A421C-319B-4161-AD98-BF49EF8347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792"/>
              <a:ext cx="38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1" name="Line 204">
              <a:extLst>
                <a:ext uri="{FF2B5EF4-FFF2-40B4-BE49-F238E27FC236}">
                  <a16:creationId xmlns:a16="http://schemas.microsoft.com/office/drawing/2014/main" id="{6F704219-91D0-416F-AE3A-5350E0D5E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448" y="3326"/>
              <a:ext cx="0" cy="46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2" name="Line 205">
              <a:extLst>
                <a:ext uri="{FF2B5EF4-FFF2-40B4-BE49-F238E27FC236}">
                  <a16:creationId xmlns:a16="http://schemas.microsoft.com/office/drawing/2014/main" id="{5CF2C15D-03F6-4A2B-A1CE-F78B7D716A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536"/>
              <a:ext cx="168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" name="Line 206">
              <a:extLst>
                <a:ext uri="{FF2B5EF4-FFF2-40B4-BE49-F238E27FC236}">
                  <a16:creationId xmlns:a16="http://schemas.microsoft.com/office/drawing/2014/main" id="{782D2BBC-9CE2-4284-AA7B-87B14F8BBE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920" y="1152"/>
              <a:ext cx="187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" name="Line 207">
              <a:extLst>
                <a:ext uri="{FF2B5EF4-FFF2-40B4-BE49-F238E27FC236}">
                  <a16:creationId xmlns:a16="http://schemas.microsoft.com/office/drawing/2014/main" id="{49D6EED2-2266-41E3-90A1-D56B927D55B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352"/>
              <a:ext cx="91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5" name="Line 208">
              <a:extLst>
                <a:ext uri="{FF2B5EF4-FFF2-40B4-BE49-F238E27FC236}">
                  <a16:creationId xmlns:a16="http://schemas.microsoft.com/office/drawing/2014/main" id="{F4B1C3E5-AD27-4A59-A383-93F55A016B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064"/>
              <a:ext cx="432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6" name="Line 209">
              <a:extLst>
                <a:ext uri="{FF2B5EF4-FFF2-40B4-BE49-F238E27FC236}">
                  <a16:creationId xmlns:a16="http://schemas.microsoft.com/office/drawing/2014/main" id="{7F6C436C-46DA-421D-B82D-D7840128C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1680"/>
              <a:ext cx="624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7" name="Line 210">
              <a:extLst>
                <a:ext uri="{FF2B5EF4-FFF2-40B4-BE49-F238E27FC236}">
                  <a16:creationId xmlns:a16="http://schemas.microsoft.com/office/drawing/2014/main" id="{8EAECB33-BE1A-4B2E-84D3-9C235ECFDF8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25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8" name="Line 211">
              <a:extLst>
                <a:ext uri="{FF2B5EF4-FFF2-40B4-BE49-F238E27FC236}">
                  <a16:creationId xmlns:a16="http://schemas.microsoft.com/office/drawing/2014/main" id="{C8910F57-079D-4764-8CE4-B2D905CB4C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1152"/>
              <a:ext cx="0" cy="110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9" name="Line 212">
              <a:extLst>
                <a:ext uri="{FF2B5EF4-FFF2-40B4-BE49-F238E27FC236}">
                  <a16:creationId xmlns:a16="http://schemas.microsoft.com/office/drawing/2014/main" id="{F5CBCAF1-0FBC-4671-A2DF-CC1A9D7658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168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0" name="Line 213">
              <a:extLst>
                <a:ext uri="{FF2B5EF4-FFF2-40B4-BE49-F238E27FC236}">
                  <a16:creationId xmlns:a16="http://schemas.microsoft.com/office/drawing/2014/main" id="{2C7FBB01-419E-40C1-BCD1-5FC073E2CD6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6" y="230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1" name="Line 214">
              <a:extLst>
                <a:ext uri="{FF2B5EF4-FFF2-40B4-BE49-F238E27FC236}">
                  <a16:creationId xmlns:a16="http://schemas.microsoft.com/office/drawing/2014/main" id="{B6F2C7E3-3174-45F6-8F46-8EBF8E0141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024"/>
              <a:ext cx="720" cy="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2" name="Line 215">
              <a:extLst>
                <a:ext uri="{FF2B5EF4-FFF2-40B4-BE49-F238E27FC236}">
                  <a16:creationId xmlns:a16="http://schemas.microsoft.com/office/drawing/2014/main" id="{E9941906-D9C6-4BFE-AA89-E1F64E35FF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2400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3" name="Line 216">
              <a:extLst>
                <a:ext uri="{FF2B5EF4-FFF2-40B4-BE49-F238E27FC236}">
                  <a16:creationId xmlns:a16="http://schemas.microsoft.com/office/drawing/2014/main" id="{6504FC16-D906-4237-9F87-F7B26D742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400"/>
              <a:ext cx="0" cy="6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" name="Line 217">
              <a:extLst>
                <a:ext uri="{FF2B5EF4-FFF2-40B4-BE49-F238E27FC236}">
                  <a16:creationId xmlns:a16="http://schemas.microsoft.com/office/drawing/2014/main" id="{1B41DD04-5F4D-48DC-811C-D46BCD5903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7" y="230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218">
              <a:extLst>
                <a:ext uri="{FF2B5EF4-FFF2-40B4-BE49-F238E27FC236}">
                  <a16:creationId xmlns:a16="http://schemas.microsoft.com/office/drawing/2014/main" id="{616F3A22-0A21-471F-89B6-570E204BA5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4" y="3168"/>
              <a:ext cx="275" cy="218"/>
              <a:chOff x="6768" y="11808"/>
              <a:chExt cx="1008" cy="792"/>
            </a:xfrm>
          </p:grpSpPr>
          <p:sp>
            <p:nvSpPr>
              <p:cNvPr id="197" name="Freeform 219">
                <a:extLst>
                  <a:ext uri="{FF2B5EF4-FFF2-40B4-BE49-F238E27FC236}">
                    <a16:creationId xmlns:a16="http://schemas.microsoft.com/office/drawing/2014/main" id="{A34A6350-2132-4307-8E1D-53081BE85A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220">
                <a:extLst>
                  <a:ext uri="{FF2B5EF4-FFF2-40B4-BE49-F238E27FC236}">
                    <a16:creationId xmlns:a16="http://schemas.microsoft.com/office/drawing/2014/main" id="{FCE2DDAB-05D1-4E7B-A86B-00EFFCEBF4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9" name="Line 221">
                <a:extLst>
                  <a:ext uri="{FF2B5EF4-FFF2-40B4-BE49-F238E27FC236}">
                    <a16:creationId xmlns:a16="http://schemas.microsoft.com/office/drawing/2014/main" id="{BA8F5044-E7BB-4943-A9B0-32AC030C969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Freeform 222">
                <a:extLst>
                  <a:ext uri="{FF2B5EF4-FFF2-40B4-BE49-F238E27FC236}">
                    <a16:creationId xmlns:a16="http://schemas.microsoft.com/office/drawing/2014/main" id="{4B0CD314-E429-4F9F-92EB-2298B01EBC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223">
                <a:extLst>
                  <a:ext uri="{FF2B5EF4-FFF2-40B4-BE49-F238E27FC236}">
                    <a16:creationId xmlns:a16="http://schemas.microsoft.com/office/drawing/2014/main" id="{B0A0CB3E-8B01-4D32-8756-4712C9079FD1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Line 224">
              <a:extLst>
                <a:ext uri="{FF2B5EF4-FFF2-40B4-BE49-F238E27FC236}">
                  <a16:creationId xmlns:a16="http://schemas.microsoft.com/office/drawing/2014/main" id="{195DD665-DB89-41F4-BDD9-04D5CAF5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0" y="3216"/>
              <a:ext cx="40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7" name="Line 225">
              <a:extLst>
                <a:ext uri="{FF2B5EF4-FFF2-40B4-BE49-F238E27FC236}">
                  <a16:creationId xmlns:a16="http://schemas.microsoft.com/office/drawing/2014/main" id="{1BB21EE1-FE1C-4D73-9C1C-05E8CCB323C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264"/>
              <a:ext cx="53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8" name="Line 226">
              <a:extLst>
                <a:ext uri="{FF2B5EF4-FFF2-40B4-BE49-F238E27FC236}">
                  <a16:creationId xmlns:a16="http://schemas.microsoft.com/office/drawing/2014/main" id="{FF1BAB1A-8179-4727-BD3C-B89F49A045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60"/>
              <a:ext cx="59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9" name="Line 227">
              <a:extLst>
                <a:ext uri="{FF2B5EF4-FFF2-40B4-BE49-F238E27FC236}">
                  <a16:creationId xmlns:a16="http://schemas.microsoft.com/office/drawing/2014/main" id="{025E7596-F655-4391-9603-E3C7907C19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57" y="3266"/>
              <a:ext cx="1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0" name="Line 228">
              <a:extLst>
                <a:ext uri="{FF2B5EF4-FFF2-40B4-BE49-F238E27FC236}">
                  <a16:creationId xmlns:a16="http://schemas.microsoft.com/office/drawing/2014/main" id="{7A54A81C-1473-4AD1-AE2B-15C808E8E8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1536"/>
              <a:ext cx="0" cy="16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1" name="Line 229">
              <a:extLst>
                <a:ext uri="{FF2B5EF4-FFF2-40B4-BE49-F238E27FC236}">
                  <a16:creationId xmlns:a16="http://schemas.microsoft.com/office/drawing/2014/main" id="{44822CBC-5E6A-4756-95BD-4BE7452802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2064"/>
              <a:ext cx="0" cy="120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2" name="Line 230">
              <a:extLst>
                <a:ext uri="{FF2B5EF4-FFF2-40B4-BE49-F238E27FC236}">
                  <a16:creationId xmlns:a16="http://schemas.microsoft.com/office/drawing/2014/main" id="{F6E8C775-B7D1-4DB6-8997-3556375332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8" y="3312"/>
              <a:ext cx="60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3" name="Line 231">
              <a:extLst>
                <a:ext uri="{FF2B5EF4-FFF2-40B4-BE49-F238E27FC236}">
                  <a16:creationId xmlns:a16="http://schemas.microsoft.com/office/drawing/2014/main" id="{4F639661-94F3-459D-838C-72827F6894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2736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" name="Line 232">
              <a:extLst>
                <a:ext uri="{FF2B5EF4-FFF2-40B4-BE49-F238E27FC236}">
                  <a16:creationId xmlns:a16="http://schemas.microsoft.com/office/drawing/2014/main" id="{FEE602B3-E6EB-4EBB-A5CE-004A6A64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2736"/>
              <a:ext cx="0" cy="57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" name="Line 233">
              <a:extLst>
                <a:ext uri="{FF2B5EF4-FFF2-40B4-BE49-F238E27FC236}">
                  <a16:creationId xmlns:a16="http://schemas.microsoft.com/office/drawing/2014/main" id="{F7835258-A70B-4A9E-B195-B594151B33A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40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6" name="Line 234">
              <a:extLst>
                <a:ext uri="{FF2B5EF4-FFF2-40B4-BE49-F238E27FC236}">
                  <a16:creationId xmlns:a16="http://schemas.microsoft.com/office/drawing/2014/main" id="{97CED627-5B04-4910-8C46-6143FA608C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360"/>
              <a:ext cx="0" cy="4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7" name="Line 235">
              <a:extLst>
                <a:ext uri="{FF2B5EF4-FFF2-40B4-BE49-F238E27FC236}">
                  <a16:creationId xmlns:a16="http://schemas.microsoft.com/office/drawing/2014/main" id="{B235C317-3818-41EC-B529-4127748A7D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72" y="3696"/>
              <a:ext cx="139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8" name="Text Box 236">
              <a:extLst>
                <a:ext uri="{FF2B5EF4-FFF2-40B4-BE49-F238E27FC236}">
                  <a16:creationId xmlns:a16="http://schemas.microsoft.com/office/drawing/2014/main" id="{71860772-32F2-4DE2-AEE5-55BE895324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0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00FF"/>
                  </a:solidFill>
                </a:rPr>
                <a:t>(A &lt; B)</a:t>
              </a:r>
              <a:endParaRPr lang="en-GB" sz="1600" b="1"/>
            </a:p>
          </p:txBody>
        </p:sp>
        <p:sp>
          <p:nvSpPr>
            <p:cNvPr id="189" name="Text Box 237">
              <a:extLst>
                <a:ext uri="{FF2B5EF4-FFF2-40B4-BE49-F238E27FC236}">
                  <a16:creationId xmlns:a16="http://schemas.microsoft.com/office/drawing/2014/main" id="{5D15B760-B02D-4D6E-8FD7-772A6B7D06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168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>
                  <a:solidFill>
                    <a:srgbClr val="800000"/>
                  </a:solidFill>
                </a:rPr>
                <a:t>(A &gt; B)</a:t>
              </a:r>
              <a:endParaRPr lang="en-GB" sz="1600" b="1" dirty="0">
                <a:solidFill>
                  <a:srgbClr val="800000"/>
                </a:solidFill>
              </a:endParaRPr>
            </a:p>
          </p:txBody>
        </p:sp>
        <p:sp>
          <p:nvSpPr>
            <p:cNvPr id="190" name="Text Box 238">
              <a:extLst>
                <a:ext uri="{FF2B5EF4-FFF2-40B4-BE49-F238E27FC236}">
                  <a16:creationId xmlns:a16="http://schemas.microsoft.com/office/drawing/2014/main" id="{88DB3E9C-3D3A-4790-AE8A-011AB8F1BC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3600"/>
              <a:ext cx="52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>
                  <a:solidFill>
                    <a:srgbClr val="006600"/>
                  </a:solidFill>
                </a:rPr>
                <a:t>(A = B)</a:t>
              </a:r>
              <a:endParaRPr lang="en-GB" sz="1600" b="1">
                <a:solidFill>
                  <a:srgbClr val="006600"/>
                </a:solidFill>
              </a:endParaRPr>
            </a:p>
          </p:txBody>
        </p:sp>
        <p:sp>
          <p:nvSpPr>
            <p:cNvPr id="191" name="Text Box 239">
              <a:extLst>
                <a:ext uri="{FF2B5EF4-FFF2-40B4-BE49-F238E27FC236}">
                  <a16:creationId xmlns:a16="http://schemas.microsoft.com/office/drawing/2014/main" id="{668BF873-3B06-41A3-81D7-8981D98706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167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3</a:t>
              </a:r>
              <a:endParaRPr lang="en-GB" sz="1600" b="1"/>
            </a:p>
          </p:txBody>
        </p:sp>
        <p:sp>
          <p:nvSpPr>
            <p:cNvPr id="192" name="Text Box 240">
              <a:extLst>
                <a:ext uri="{FF2B5EF4-FFF2-40B4-BE49-F238E27FC236}">
                  <a16:creationId xmlns:a16="http://schemas.microsoft.com/office/drawing/2014/main" id="{87CA3B38-1DF4-4858-90A1-8F77AFB8C7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1763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2</a:t>
              </a:r>
              <a:endParaRPr lang="en-GB" sz="1600" b="1"/>
            </a:p>
          </p:txBody>
        </p:sp>
        <p:sp>
          <p:nvSpPr>
            <p:cNvPr id="193" name="Text Box 241">
              <a:extLst>
                <a:ext uri="{FF2B5EF4-FFF2-40B4-BE49-F238E27FC236}">
                  <a16:creationId xmlns:a16="http://schemas.microsoft.com/office/drawing/2014/main" id="{2A21BED6-F839-4806-9931-051A84EB5C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41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1</a:t>
              </a:r>
              <a:endParaRPr lang="en-GB" sz="1600" b="1"/>
            </a:p>
          </p:txBody>
        </p:sp>
        <p:sp>
          <p:nvSpPr>
            <p:cNvPr id="194" name="Text Box 242">
              <a:extLst>
                <a:ext uri="{FF2B5EF4-FFF2-40B4-BE49-F238E27FC236}">
                  <a16:creationId xmlns:a16="http://schemas.microsoft.com/office/drawing/2014/main" id="{C04EB0D2-71B5-4035-8B0D-420FD1BDF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4" y="3135"/>
              <a:ext cx="2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x</a:t>
              </a:r>
              <a:r>
                <a:rPr lang="en-GB" sz="1400" b="1" baseline="-25000"/>
                <a:t>0</a:t>
              </a:r>
              <a:endParaRPr lang="en-GB" sz="1600" b="1"/>
            </a:p>
          </p:txBody>
        </p:sp>
        <p:sp>
          <p:nvSpPr>
            <p:cNvPr id="195" name="Text Box 243">
              <a:extLst>
                <a:ext uri="{FF2B5EF4-FFF2-40B4-BE49-F238E27FC236}">
                  <a16:creationId xmlns:a16="http://schemas.microsoft.com/office/drawing/2014/main" id="{FF549E41-3E28-4082-9739-E9ACBDB841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4" y="1248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</a:p>
          </p:txBody>
        </p:sp>
        <p:sp>
          <p:nvSpPr>
            <p:cNvPr id="196" name="Text Box 244">
              <a:extLst>
                <a:ext uri="{FF2B5EF4-FFF2-40B4-BE49-F238E27FC236}">
                  <a16:creationId xmlns:a16="http://schemas.microsoft.com/office/drawing/2014/main" id="{7CB72A87-6DED-4E8B-967D-5817B31B7C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344"/>
              <a:ext cx="43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/>
                <a:t>A</a:t>
              </a:r>
              <a:r>
                <a:rPr lang="en-GB" sz="1400" b="1" baseline="-25000"/>
                <a:t>3</a:t>
              </a:r>
              <a:r>
                <a:rPr lang="en-GB" sz="1400" b="1">
                  <a:sym typeface="Symbol" pitchFamily="18" charset="2"/>
                </a:rPr>
                <a:t></a:t>
              </a:r>
              <a:r>
                <a:rPr lang="en-GB" sz="1400" b="1"/>
                <a:t>B</a:t>
              </a:r>
              <a:r>
                <a:rPr lang="en-GB" sz="1400" b="1" baseline="-25000"/>
                <a:t>3</a:t>
              </a:r>
              <a:r>
                <a:rPr lang="en-GB" sz="1400" b="1"/>
                <a:t>'</a:t>
              </a:r>
            </a:p>
          </p:txBody>
        </p:sp>
      </p:grpSp>
      <p:sp>
        <p:nvSpPr>
          <p:cNvPr id="251" name="Text Box 245">
            <a:extLst>
              <a:ext uri="{FF2B5EF4-FFF2-40B4-BE49-F238E27FC236}">
                <a16:creationId xmlns:a16="http://schemas.microsoft.com/office/drawing/2014/main" id="{9728CE85-93ED-4037-A9C9-802C8FC88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2590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sz="1400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sz="1400" b="1">
                <a:solidFill>
                  <a:srgbClr val="0000FF"/>
                </a:solidFill>
              </a:rPr>
              <a:t> 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sz="1400" b="1">
                <a:solidFill>
                  <a:srgbClr val="0000FF"/>
                </a:solidFill>
              </a:rPr>
              <a:t>.A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</a:p>
          <a:p>
            <a:pPr eaLnBrk="0" hangingPunct="0">
              <a:spcBef>
                <a:spcPct val="5000"/>
              </a:spcBef>
            </a:pPr>
            <a:r>
              <a:rPr lang="en-GB" sz="1400" b="1">
                <a:solidFill>
                  <a:srgbClr val="0000FF"/>
                </a:solidFill>
              </a:rPr>
              <a:t>+ x</a:t>
            </a:r>
            <a:r>
              <a:rPr lang="en-GB" sz="1400" b="1" baseline="-25000">
                <a:solidFill>
                  <a:srgbClr val="0000FF"/>
                </a:solidFill>
              </a:rPr>
              <a:t>3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2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x</a:t>
            </a:r>
            <a:r>
              <a:rPr lang="en-GB" sz="1400" b="1" baseline="-25000">
                <a:solidFill>
                  <a:srgbClr val="0000FF"/>
                </a:solidFill>
              </a:rPr>
              <a:t>1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A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  <a:r>
              <a:rPr lang="en-GB" sz="1400" b="1">
                <a:solidFill>
                  <a:srgbClr val="0000FF"/>
                </a:solidFill>
              </a:rPr>
              <a:t>'</a:t>
            </a:r>
            <a:r>
              <a:rPr lang="en-GB" b="1">
                <a:solidFill>
                  <a:srgbClr val="0000FF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00FF"/>
                </a:solidFill>
              </a:rPr>
              <a:t>B</a:t>
            </a:r>
            <a:r>
              <a:rPr lang="en-GB" sz="1400" b="1" baseline="-250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252" name="Text Box 246">
            <a:extLst>
              <a:ext uri="{FF2B5EF4-FFF2-40B4-BE49-F238E27FC236}">
                <a16:creationId xmlns:a16="http://schemas.microsoft.com/office/drawing/2014/main" id="{B670DC12-7A24-442B-9306-AEEC27312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4114800"/>
            <a:ext cx="1752600" cy="9540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sz="1400" b="1" dirty="0">
                <a:solidFill>
                  <a:srgbClr val="800000"/>
                </a:solidFill>
              </a:rPr>
              <a:t>' 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  <a:endParaRPr lang="en-GB" sz="1400" b="1" baseline="-25000" dirty="0">
              <a:solidFill>
                <a:srgbClr val="800000"/>
              </a:solidFill>
            </a:endParaRPr>
          </a:p>
          <a:p>
            <a:pPr eaLnBrk="0" hangingPunct="0">
              <a:spcBef>
                <a:spcPct val="5000"/>
              </a:spcBef>
            </a:pPr>
            <a:r>
              <a:rPr lang="en-GB" sz="1400" b="1" dirty="0">
                <a:solidFill>
                  <a:srgbClr val="800000"/>
                </a:solidFill>
              </a:rPr>
              <a:t>+ x</a:t>
            </a:r>
            <a:r>
              <a:rPr lang="en-GB" sz="1400" b="1" baseline="-25000" dirty="0">
                <a:solidFill>
                  <a:srgbClr val="800000"/>
                </a:solidFill>
              </a:rPr>
              <a:t>3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2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x</a:t>
            </a:r>
            <a:r>
              <a:rPr lang="en-GB" sz="1400" b="1" baseline="-25000" dirty="0">
                <a:solidFill>
                  <a:srgbClr val="800000"/>
                </a:solidFill>
              </a:rPr>
              <a:t>1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A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GB" sz="1400" b="1" dirty="0">
                <a:solidFill>
                  <a:srgbClr val="800000"/>
                </a:solidFill>
              </a:rPr>
              <a:t>B</a:t>
            </a:r>
            <a:r>
              <a:rPr lang="en-GB" sz="1400" b="1" baseline="-25000" dirty="0">
                <a:solidFill>
                  <a:srgbClr val="800000"/>
                </a:solidFill>
              </a:rPr>
              <a:t>0</a:t>
            </a:r>
            <a:r>
              <a:rPr lang="en-GB" sz="1400" b="1" dirty="0">
                <a:solidFill>
                  <a:srgbClr val="800000"/>
                </a:solidFill>
              </a:rPr>
              <a:t>'</a:t>
            </a:r>
          </a:p>
        </p:txBody>
      </p:sp>
      <p:sp>
        <p:nvSpPr>
          <p:cNvPr id="253" name="Text Box 247">
            <a:extLst>
              <a:ext uri="{FF2B5EF4-FFF2-40B4-BE49-F238E27FC236}">
                <a16:creationId xmlns:a16="http://schemas.microsoft.com/office/drawing/2014/main" id="{83EFC12B-B927-44C5-A790-67152ABC60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6019800"/>
            <a:ext cx="1143000" cy="37623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3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2</a:t>
            </a:r>
            <a:r>
              <a:rPr lang="en-GB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1</a:t>
            </a:r>
            <a:r>
              <a:rPr lang="en-GB" sz="1400" b="1">
                <a:solidFill>
                  <a:srgbClr val="006600"/>
                </a:solidFill>
                <a:sym typeface="Symbol" pitchFamily="18" charset="2"/>
              </a:rPr>
              <a:t></a:t>
            </a:r>
            <a:r>
              <a:rPr lang="en-GB" sz="1400" b="1">
                <a:solidFill>
                  <a:srgbClr val="006600"/>
                </a:solidFill>
              </a:rPr>
              <a:t>x</a:t>
            </a:r>
            <a:r>
              <a:rPr lang="en-GB" sz="1400" b="1" baseline="-25000">
                <a:solidFill>
                  <a:srgbClr val="006600"/>
                </a:solidFill>
              </a:rPr>
              <a:t>0</a:t>
            </a:r>
          </a:p>
        </p:txBody>
      </p:sp>
      <p:sp>
        <p:nvSpPr>
          <p:cNvPr id="254" name="Text Box 4">
            <a:extLst>
              <a:ext uri="{FF2B5EF4-FFF2-40B4-BE49-F238E27FC236}">
                <a16:creationId xmlns:a16="http://schemas.microsoft.com/office/drawing/2014/main" id="{24F2F0F1-BB20-4EC3-BDAC-23075A470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55" name="Footer Placeholder 5">
            <a:extLst>
              <a:ext uri="{FF2B5EF4-FFF2-40B4-BE49-F238E27FC236}">
                <a16:creationId xmlns:a16="http://schemas.microsoft.com/office/drawing/2014/main" id="{2B94EF5E-B6D1-4D5A-8326-15063C8EB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256" name="[Date Placeholder 3]">
            <a:extLst>
              <a:ext uri="{FF2B5EF4-FFF2-40B4-BE49-F238E27FC236}">
                <a16:creationId xmlns:a16="http://schemas.microsoft.com/office/drawing/2014/main" id="{537FE51F-0EC3-4F0F-ADFF-C04B79FB2BF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57" name="Slide Number Placeholder 6">
            <a:extLst>
              <a:ext uri="{FF2B5EF4-FFF2-40B4-BE49-F238E27FC236}">
                <a16:creationId xmlns:a16="http://schemas.microsoft.com/office/drawing/2014/main" id="{25CC56DC-B02D-410A-871D-F6D35542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55969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" grpId="0" animBg="1"/>
      <p:bldP spid="252" grpId="0" animBg="1"/>
      <p:bldP spid="2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8. Magnitude Comparator (4/4)</a:t>
            </a:r>
          </a:p>
        </p:txBody>
      </p:sp>
      <p:sp>
        <p:nvSpPr>
          <p:cNvPr id="53" name="Text Box 137">
            <a:extLst>
              <a:ext uri="{FF2B5EF4-FFF2-40B4-BE49-F238E27FC236}">
                <a16:creationId xmlns:a16="http://schemas.microsoft.com/office/drawing/2014/main" id="{33D0809E-762D-44AA-B690-4C0AF6229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54" name="Rectangle 29">
            <a:extLst>
              <a:ext uri="{FF2B5EF4-FFF2-40B4-BE49-F238E27FC236}">
                <a16:creationId xmlns:a16="http://schemas.microsoft.com/office/drawing/2014/main" id="{3AAAD344-2EC3-46D3-91E9-FE7603B63704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1" y="1143000"/>
            <a:ext cx="7736301" cy="11430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A function F accepts a 4-bit binary value ABCD, and returns 1 if </a:t>
            </a:r>
            <a:r>
              <a:rPr lang="en-US" sz="2000" dirty="0">
                <a:solidFill>
                  <a:srgbClr val="C00000"/>
                </a:solidFill>
              </a:rPr>
              <a:t>3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ABCD </a:t>
            </a:r>
            <a:r>
              <a:rPr lang="en-US" sz="2000" dirty="0">
                <a:solidFill>
                  <a:srgbClr val="C00000"/>
                </a:solidFill>
                <a:sym typeface="Symbol" pitchFamily="18" charset="2"/>
              </a:rPr>
              <a:t></a:t>
            </a:r>
            <a:r>
              <a:rPr lang="en-US" sz="2000" dirty="0">
                <a:solidFill>
                  <a:srgbClr val="C00000"/>
                </a:solidFill>
              </a:rPr>
              <a:t> 12</a:t>
            </a:r>
            <a:r>
              <a:rPr lang="en-US" sz="2000" dirty="0"/>
              <a:t>, or 0 otherwise. How would you implement F using magnitude comparators and a suitable logic gate?</a:t>
            </a:r>
          </a:p>
        </p:txBody>
      </p:sp>
      <p:grpSp>
        <p:nvGrpSpPr>
          <p:cNvPr id="55" name="Group 193">
            <a:extLst>
              <a:ext uri="{FF2B5EF4-FFF2-40B4-BE49-F238E27FC236}">
                <a16:creationId xmlns:a16="http://schemas.microsoft.com/office/drawing/2014/main" id="{D34D135F-F774-4D7B-82C8-0A7F451E41EC}"/>
              </a:ext>
            </a:extLst>
          </p:cNvPr>
          <p:cNvGrpSpPr>
            <a:grpSpLocks/>
          </p:cNvGrpSpPr>
          <p:nvPr/>
        </p:nvGrpSpPr>
        <p:grpSpPr bwMode="auto">
          <a:xfrm>
            <a:off x="3962400" y="2209800"/>
            <a:ext cx="1447800" cy="4267200"/>
            <a:chOff x="1536" y="1392"/>
            <a:chExt cx="912" cy="2688"/>
          </a:xfrm>
        </p:grpSpPr>
        <p:grpSp>
          <p:nvGrpSpPr>
            <p:cNvPr id="56" name="Group 192">
              <a:extLst>
                <a:ext uri="{FF2B5EF4-FFF2-40B4-BE49-F238E27FC236}">
                  <a16:creationId xmlns:a16="http://schemas.microsoft.com/office/drawing/2014/main" id="{220A0681-808E-4B62-A004-57A63EEF2B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1392"/>
              <a:ext cx="912" cy="1296"/>
              <a:chOff x="1536" y="1392"/>
              <a:chExt cx="912" cy="1296"/>
            </a:xfrm>
          </p:grpSpPr>
          <p:grpSp>
            <p:nvGrpSpPr>
              <p:cNvPr id="73" name="Group 135">
                <a:extLst>
                  <a:ext uri="{FF2B5EF4-FFF2-40B4-BE49-F238E27FC236}">
                    <a16:creationId xmlns:a16="http://schemas.microsoft.com/office/drawing/2014/main" id="{9646304B-B323-4728-9871-6ADF2155BCC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1392"/>
                <a:ext cx="912" cy="1296"/>
                <a:chOff x="1536" y="1392"/>
                <a:chExt cx="912" cy="1296"/>
              </a:xfrm>
            </p:grpSpPr>
            <p:sp>
              <p:nvSpPr>
                <p:cNvPr id="81" name="Rectangle 84">
                  <a:extLst>
                    <a:ext uri="{FF2B5EF4-FFF2-40B4-BE49-F238E27FC236}">
                      <a16:creationId xmlns:a16="http://schemas.microsoft.com/office/drawing/2014/main" id="{0BFA0723-B1E5-400B-9C24-8755FA9053C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1392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Text Box 85">
                  <a:extLst>
                    <a:ext uri="{FF2B5EF4-FFF2-40B4-BE49-F238E27FC236}">
                      <a16:creationId xmlns:a16="http://schemas.microsoft.com/office/drawing/2014/main" id="{83DDBFBE-2327-44FE-AB2F-423EF66753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1392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83" name="Text Box 86">
                  <a:extLst>
                    <a:ext uri="{FF2B5EF4-FFF2-40B4-BE49-F238E27FC236}">
                      <a16:creationId xmlns:a16="http://schemas.microsoft.com/office/drawing/2014/main" id="{88609812-60EE-45F7-A3F3-A36C1C6CEE0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1488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84" name="Text Box 88">
                  <a:extLst>
                    <a:ext uri="{FF2B5EF4-FFF2-40B4-BE49-F238E27FC236}">
                      <a16:creationId xmlns:a16="http://schemas.microsoft.com/office/drawing/2014/main" id="{18FF88FD-2BE8-43DE-81B4-977DE9884CE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06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85" name="Text Box 89">
                  <a:extLst>
                    <a:ext uri="{FF2B5EF4-FFF2-40B4-BE49-F238E27FC236}">
                      <a16:creationId xmlns:a16="http://schemas.microsoft.com/office/drawing/2014/main" id="{3C0AE64D-43CF-4BD5-953C-9BAD26DF702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208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86" name="Text Box 90">
                  <a:extLst>
                    <a:ext uri="{FF2B5EF4-FFF2-40B4-BE49-F238E27FC236}">
                      <a16:creationId xmlns:a16="http://schemas.microsoft.com/office/drawing/2014/main" id="{44E1AACA-371A-47A3-9132-0EFD393CF15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2352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87" name="Text Box 91">
                  <a:extLst>
                    <a:ext uri="{FF2B5EF4-FFF2-40B4-BE49-F238E27FC236}">
                      <a16:creationId xmlns:a16="http://schemas.microsoft.com/office/drawing/2014/main" id="{67FBBCAF-9577-4A35-8B44-D913CFA91ED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064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74" name="Rectangle 140">
                <a:extLst>
                  <a:ext uri="{FF2B5EF4-FFF2-40B4-BE49-F238E27FC236}">
                    <a16:creationId xmlns:a16="http://schemas.microsoft.com/office/drawing/2014/main" id="{432C06C9-1DEE-499B-A3CF-D4FA0DF6B7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1392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Text Box 141">
                <a:extLst>
                  <a:ext uri="{FF2B5EF4-FFF2-40B4-BE49-F238E27FC236}">
                    <a16:creationId xmlns:a16="http://schemas.microsoft.com/office/drawing/2014/main" id="{27D6EB7E-B526-4129-9889-0D49160D16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1392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76" name="Text Box 142">
                <a:extLst>
                  <a:ext uri="{FF2B5EF4-FFF2-40B4-BE49-F238E27FC236}">
                    <a16:creationId xmlns:a16="http://schemas.microsoft.com/office/drawing/2014/main" id="{19D55939-60F0-4A7A-A36A-AB9776E63B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1488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/>
                  <a:t>4-bit Comp</a:t>
                </a:r>
              </a:p>
            </p:txBody>
          </p:sp>
          <p:sp>
            <p:nvSpPr>
              <p:cNvPr id="77" name="Text Box 144">
                <a:extLst>
                  <a:ext uri="{FF2B5EF4-FFF2-40B4-BE49-F238E27FC236}">
                    <a16:creationId xmlns:a16="http://schemas.microsoft.com/office/drawing/2014/main" id="{CA0E3826-A956-4942-9CBE-A2F8F783A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06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78" name="Text Box 145">
                <a:extLst>
                  <a:ext uri="{FF2B5EF4-FFF2-40B4-BE49-F238E27FC236}">
                    <a16:creationId xmlns:a16="http://schemas.microsoft.com/office/drawing/2014/main" id="{2D00899F-8C9F-42D2-A9F9-E08D7C13193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208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79" name="Text Box 146">
                <a:extLst>
                  <a:ext uri="{FF2B5EF4-FFF2-40B4-BE49-F238E27FC236}">
                    <a16:creationId xmlns:a16="http://schemas.microsoft.com/office/drawing/2014/main" id="{56F0897E-A195-4955-863E-F09AC00532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2352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80" name="Text Box 147">
                <a:extLst>
                  <a:ext uri="{FF2B5EF4-FFF2-40B4-BE49-F238E27FC236}">
                    <a16:creationId xmlns:a16="http://schemas.microsoft.com/office/drawing/2014/main" id="{AD09B434-6EEC-45A3-801A-49D6C53E108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064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  <p:grpSp>
          <p:nvGrpSpPr>
            <p:cNvPr id="57" name="Group 191">
              <a:extLst>
                <a:ext uri="{FF2B5EF4-FFF2-40B4-BE49-F238E27FC236}">
                  <a16:creationId xmlns:a16="http://schemas.microsoft.com/office/drawing/2014/main" id="{3D07EAA0-52DC-416B-B1CE-976F64D2E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36" y="2784"/>
              <a:ext cx="912" cy="1296"/>
              <a:chOff x="1536" y="2784"/>
              <a:chExt cx="912" cy="1296"/>
            </a:xfrm>
          </p:grpSpPr>
          <p:grpSp>
            <p:nvGrpSpPr>
              <p:cNvPr id="58" name="Group 134">
                <a:extLst>
                  <a:ext uri="{FF2B5EF4-FFF2-40B4-BE49-F238E27FC236}">
                    <a16:creationId xmlns:a16="http://schemas.microsoft.com/office/drawing/2014/main" id="{3F8DB890-3475-41C5-8CE8-759394F716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2784"/>
                <a:ext cx="912" cy="1296"/>
                <a:chOff x="1536" y="2784"/>
                <a:chExt cx="912" cy="1296"/>
              </a:xfrm>
            </p:grpSpPr>
            <p:sp>
              <p:nvSpPr>
                <p:cNvPr id="66" name="Rectangle 106">
                  <a:extLst>
                    <a:ext uri="{FF2B5EF4-FFF2-40B4-BE49-F238E27FC236}">
                      <a16:creationId xmlns:a16="http://schemas.microsoft.com/office/drawing/2014/main" id="{078A1785-C5B3-4C08-9292-3A61DD6983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6" y="2784"/>
                  <a:ext cx="816" cy="1296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7" name="Text Box 107">
                  <a:extLst>
                    <a:ext uri="{FF2B5EF4-FFF2-40B4-BE49-F238E27FC236}">
                      <a16:creationId xmlns:a16="http://schemas.microsoft.com/office/drawing/2014/main" id="{0E9D5DF4-2E4C-43DB-B2CE-8966470032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2784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A</a:t>
                  </a:r>
                  <a:r>
                    <a:rPr lang="en-GB" sz="1400" b="1" baseline="-25000"/>
                    <a:t>0</a:t>
                  </a:r>
                </a:p>
              </p:txBody>
            </p:sp>
            <p:sp>
              <p:nvSpPr>
                <p:cNvPr id="68" name="Text Box 108">
                  <a:extLst>
                    <a:ext uri="{FF2B5EF4-FFF2-40B4-BE49-F238E27FC236}">
                      <a16:creationId xmlns:a16="http://schemas.microsoft.com/office/drawing/2014/main" id="{176DDFB4-7C63-47B2-8C43-DF2B73E014D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728" y="2880"/>
                  <a:ext cx="624" cy="36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 eaLnBrk="0" hangingPunct="0">
                    <a:spcBef>
                      <a:spcPct val="50000"/>
                    </a:spcBef>
                  </a:pPr>
                  <a:r>
                    <a:rPr lang="en-GB" sz="1600" b="1"/>
                    <a:t>4-bit Comp</a:t>
                  </a:r>
                </a:p>
              </p:txBody>
            </p:sp>
            <p:sp>
              <p:nvSpPr>
                <p:cNvPr id="69" name="Text Box 109">
                  <a:extLst>
                    <a:ext uri="{FF2B5EF4-FFF2-40B4-BE49-F238E27FC236}">
                      <a16:creationId xmlns:a16="http://schemas.microsoft.com/office/drawing/2014/main" id="{1D030040-EDF8-4882-81DE-F2D708F96B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456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00FF"/>
                      </a:solidFill>
                    </a:rPr>
                    <a:t>(A &lt; B)</a:t>
                  </a:r>
                  <a:endParaRPr lang="en-GB" sz="1600" b="1"/>
                </a:p>
              </p:txBody>
            </p:sp>
            <p:sp>
              <p:nvSpPr>
                <p:cNvPr id="70" name="Text Box 110">
                  <a:extLst>
                    <a:ext uri="{FF2B5EF4-FFF2-40B4-BE49-F238E27FC236}">
                      <a16:creationId xmlns:a16="http://schemas.microsoft.com/office/drawing/2014/main" id="{025E27AB-ACD2-43C8-B836-0E1F1B4D14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600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chemeClr val="hlink"/>
                      </a:solidFill>
                    </a:rPr>
                    <a:t>(A &gt; B)</a:t>
                  </a:r>
                  <a:endParaRPr lang="en-GB" sz="1600" b="1">
                    <a:solidFill>
                      <a:schemeClr val="hlink"/>
                    </a:solidFill>
                  </a:endParaRPr>
                </a:p>
              </p:txBody>
            </p:sp>
            <p:sp>
              <p:nvSpPr>
                <p:cNvPr id="71" name="Text Box 111">
                  <a:extLst>
                    <a:ext uri="{FF2B5EF4-FFF2-40B4-BE49-F238E27FC236}">
                      <a16:creationId xmlns:a16="http://schemas.microsoft.com/office/drawing/2014/main" id="{2AF70D05-3146-473F-8827-27797D7D5E1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920" y="3744"/>
                  <a:ext cx="528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>
                    <a:spcBef>
                      <a:spcPct val="50000"/>
                    </a:spcBef>
                  </a:pPr>
                  <a:r>
                    <a:rPr lang="en-GB" sz="1400" b="1">
                      <a:solidFill>
                        <a:srgbClr val="006600"/>
                      </a:solidFill>
                    </a:rPr>
                    <a:t>(A = B)</a:t>
                  </a:r>
                  <a:endParaRPr lang="en-GB" sz="1600" b="1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72" name="Text Box 112">
                  <a:extLst>
                    <a:ext uri="{FF2B5EF4-FFF2-40B4-BE49-F238E27FC236}">
                      <a16:creationId xmlns:a16="http://schemas.microsoft.com/office/drawing/2014/main" id="{CC7B13BC-E288-43C2-AF2A-4A26BC30B62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536" y="3456"/>
                  <a:ext cx="274" cy="60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3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2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1</a:t>
                  </a:r>
                </a:p>
                <a:p>
                  <a:pPr eaLnBrk="0" hangingPunct="0"/>
                  <a:r>
                    <a:rPr lang="en-GB" sz="1400" b="1"/>
                    <a:t>B</a:t>
                  </a:r>
                  <a:r>
                    <a:rPr lang="en-GB" sz="1400" b="1" baseline="-25000"/>
                    <a:t>0</a:t>
                  </a:r>
                </a:p>
              </p:txBody>
            </p:sp>
          </p:grpSp>
          <p:sp>
            <p:nvSpPr>
              <p:cNvPr id="59" name="Rectangle 162">
                <a:extLst>
                  <a:ext uri="{FF2B5EF4-FFF2-40B4-BE49-F238E27FC236}">
                    <a16:creationId xmlns:a16="http://schemas.microsoft.com/office/drawing/2014/main" id="{6905D22B-A37C-4196-8947-015BAF0B4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6" y="2784"/>
                <a:ext cx="816" cy="1296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163">
                <a:extLst>
                  <a:ext uri="{FF2B5EF4-FFF2-40B4-BE49-F238E27FC236}">
                    <a16:creationId xmlns:a16="http://schemas.microsoft.com/office/drawing/2014/main" id="{18D18B65-FA4B-473A-934A-C1C703AFF1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2784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A</a:t>
                </a:r>
                <a:r>
                  <a:rPr lang="en-GB" sz="1400" b="1" baseline="-25000"/>
                  <a:t>0</a:t>
                </a:r>
              </a:p>
            </p:txBody>
          </p:sp>
          <p:sp>
            <p:nvSpPr>
              <p:cNvPr id="61" name="Text Box 164">
                <a:extLst>
                  <a:ext uri="{FF2B5EF4-FFF2-40B4-BE49-F238E27FC236}">
                    <a16:creationId xmlns:a16="http://schemas.microsoft.com/office/drawing/2014/main" id="{14DA34E5-0F19-42B9-8DC9-914BED3061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880"/>
                <a:ext cx="624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/>
                  <a:t>4-bit Comp</a:t>
                </a:r>
              </a:p>
            </p:txBody>
          </p:sp>
          <p:sp>
            <p:nvSpPr>
              <p:cNvPr id="62" name="Text Box 165">
                <a:extLst>
                  <a:ext uri="{FF2B5EF4-FFF2-40B4-BE49-F238E27FC236}">
                    <a16:creationId xmlns:a16="http://schemas.microsoft.com/office/drawing/2014/main" id="{D9508F5E-6E37-4399-A5AA-0199318864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456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00FF"/>
                    </a:solidFill>
                  </a:rPr>
                  <a:t>(A &lt; B)</a:t>
                </a:r>
                <a:endParaRPr lang="en-GB" sz="1600" b="1"/>
              </a:p>
            </p:txBody>
          </p:sp>
          <p:sp>
            <p:nvSpPr>
              <p:cNvPr id="63" name="Text Box 166">
                <a:extLst>
                  <a:ext uri="{FF2B5EF4-FFF2-40B4-BE49-F238E27FC236}">
                    <a16:creationId xmlns:a16="http://schemas.microsoft.com/office/drawing/2014/main" id="{B315ACE8-FA03-4778-BD7F-44DD5470031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600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chemeClr val="hlink"/>
                    </a:solidFill>
                  </a:rPr>
                  <a:t>(A &gt; B)</a:t>
                </a:r>
                <a:endParaRPr lang="en-GB" sz="1600" b="1">
                  <a:solidFill>
                    <a:schemeClr val="hlink"/>
                  </a:solidFill>
                </a:endParaRPr>
              </a:p>
            </p:txBody>
          </p:sp>
          <p:sp>
            <p:nvSpPr>
              <p:cNvPr id="64" name="Text Box 167">
                <a:extLst>
                  <a:ext uri="{FF2B5EF4-FFF2-40B4-BE49-F238E27FC236}">
                    <a16:creationId xmlns:a16="http://schemas.microsoft.com/office/drawing/2014/main" id="{66C6B835-48E2-4592-8B04-1883D7FD0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20" y="3744"/>
                <a:ext cx="52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1400" b="1">
                    <a:solidFill>
                      <a:srgbClr val="006600"/>
                    </a:solidFill>
                  </a:rPr>
                  <a:t>(A = B)</a:t>
                </a:r>
                <a:endParaRPr lang="en-GB" sz="1600" b="1">
                  <a:solidFill>
                    <a:srgbClr val="006600"/>
                  </a:solidFill>
                </a:endParaRPr>
              </a:p>
            </p:txBody>
          </p:sp>
          <p:sp>
            <p:nvSpPr>
              <p:cNvPr id="65" name="Text Box 168">
                <a:extLst>
                  <a:ext uri="{FF2B5EF4-FFF2-40B4-BE49-F238E27FC236}">
                    <a16:creationId xmlns:a16="http://schemas.microsoft.com/office/drawing/2014/main" id="{9735F44C-7526-4214-B299-04388041A8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36" y="3456"/>
                <a:ext cx="274" cy="6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3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2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1</a:t>
                </a:r>
              </a:p>
              <a:p>
                <a:pPr eaLnBrk="0" hangingPunct="0"/>
                <a:r>
                  <a:rPr lang="en-GB" sz="1400" b="1"/>
                  <a:t>B</a:t>
                </a:r>
                <a:r>
                  <a:rPr lang="en-GB" sz="1400" b="1" baseline="-25000"/>
                  <a:t>0</a:t>
                </a:r>
              </a:p>
            </p:txBody>
          </p:sp>
        </p:grpSp>
      </p:grpSp>
      <p:grpSp>
        <p:nvGrpSpPr>
          <p:cNvPr id="88" name="Group 194">
            <a:extLst>
              <a:ext uri="{FF2B5EF4-FFF2-40B4-BE49-F238E27FC236}">
                <a16:creationId xmlns:a16="http://schemas.microsoft.com/office/drawing/2014/main" id="{26C5EA41-E9AF-4DFD-A568-DED22479F592}"/>
              </a:ext>
            </a:extLst>
          </p:cNvPr>
          <p:cNvGrpSpPr>
            <a:grpSpLocks/>
          </p:cNvGrpSpPr>
          <p:nvPr/>
        </p:nvGrpSpPr>
        <p:grpSpPr bwMode="auto">
          <a:xfrm>
            <a:off x="2743201" y="2209800"/>
            <a:ext cx="5159375" cy="4230688"/>
            <a:chOff x="768" y="1392"/>
            <a:chExt cx="3250" cy="2665"/>
          </a:xfrm>
        </p:grpSpPr>
        <p:sp>
          <p:nvSpPr>
            <p:cNvPr id="89" name="Line 143">
              <a:extLst>
                <a:ext uri="{FF2B5EF4-FFF2-40B4-BE49-F238E27FC236}">
                  <a16:creationId xmlns:a16="http://schemas.microsoft.com/office/drawing/2014/main" id="{EDA956D1-895D-4652-815B-2DCE147D7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2304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0" name="Group 148">
              <a:extLst>
                <a:ext uri="{FF2B5EF4-FFF2-40B4-BE49-F238E27FC236}">
                  <a16:creationId xmlns:a16="http://schemas.microsoft.com/office/drawing/2014/main" id="{B9A349F1-26F4-4791-BD88-57DA65B865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1488"/>
              <a:ext cx="576" cy="1104"/>
              <a:chOff x="1728" y="1680"/>
              <a:chExt cx="192" cy="1104"/>
            </a:xfrm>
          </p:grpSpPr>
          <p:sp>
            <p:nvSpPr>
              <p:cNvPr id="115" name="Line 149">
                <a:extLst>
                  <a:ext uri="{FF2B5EF4-FFF2-40B4-BE49-F238E27FC236}">
                    <a16:creationId xmlns:a16="http://schemas.microsoft.com/office/drawing/2014/main" id="{A8211A44-F960-45C7-AFC5-8ED3BFA2F0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68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Line 150">
                <a:extLst>
                  <a:ext uri="{FF2B5EF4-FFF2-40B4-BE49-F238E27FC236}">
                    <a16:creationId xmlns:a16="http://schemas.microsoft.com/office/drawing/2014/main" id="{C16E4038-2C95-47F9-A7AC-0890B3735F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82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Line 151">
                <a:extLst>
                  <a:ext uri="{FF2B5EF4-FFF2-40B4-BE49-F238E27FC236}">
                    <a16:creationId xmlns:a16="http://schemas.microsoft.com/office/drawing/2014/main" id="{8B741013-0B4E-4303-BDB5-7BBE4EFB9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1968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Line 152">
                <a:extLst>
                  <a:ext uri="{FF2B5EF4-FFF2-40B4-BE49-F238E27FC236}">
                    <a16:creationId xmlns:a16="http://schemas.microsoft.com/office/drawing/2014/main" id="{FAB3066C-2FD4-4BB9-9580-C7786D4AB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3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Line 153">
                <a:extLst>
                  <a:ext uri="{FF2B5EF4-FFF2-40B4-BE49-F238E27FC236}">
                    <a16:creationId xmlns:a16="http://schemas.microsoft.com/office/drawing/2014/main" id="{B25E3C67-572D-457D-92C0-EBC4A34916A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4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Line 154">
                <a:extLst>
                  <a:ext uri="{FF2B5EF4-FFF2-40B4-BE49-F238E27FC236}">
                    <a16:creationId xmlns:a16="http://schemas.microsoft.com/office/drawing/2014/main" id="{33B95EB0-557E-42BB-8846-B758D2DD13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6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A95A9F63-EBA5-44AA-BC52-7A2DDB26A1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11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6A91EF5E-0A8A-4A76-9D25-8DF70E8EE4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8" y="27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1" name="Text Box 158">
              <a:extLst>
                <a:ext uri="{FF2B5EF4-FFF2-40B4-BE49-F238E27FC236}">
                  <a16:creationId xmlns:a16="http://schemas.microsoft.com/office/drawing/2014/main" id="{7568D042-4CAA-4970-8E78-D13D6659DD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1392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A</a:t>
              </a:r>
            </a:p>
            <a:p>
              <a:pPr eaLnBrk="0" hangingPunct="0"/>
              <a:r>
                <a:rPr lang="en-GB" sz="1400" b="1"/>
                <a:t>B</a:t>
              </a:r>
            </a:p>
            <a:p>
              <a:pPr eaLnBrk="0" hangingPunct="0"/>
              <a:r>
                <a:rPr lang="en-GB" sz="1400" b="1"/>
                <a:t>C</a:t>
              </a:r>
            </a:p>
            <a:p>
              <a:pPr eaLnBrk="0" hangingPunct="0"/>
              <a:r>
                <a:rPr lang="en-GB" sz="1400" b="1"/>
                <a:t>D</a:t>
              </a:r>
              <a:endParaRPr lang="en-GB" sz="1400" b="1" baseline="-25000"/>
            </a:p>
          </p:txBody>
        </p:sp>
        <p:sp>
          <p:nvSpPr>
            <p:cNvPr id="92" name="Text Box 159">
              <a:extLst>
                <a:ext uri="{FF2B5EF4-FFF2-40B4-BE49-F238E27FC236}">
                  <a16:creationId xmlns:a16="http://schemas.microsoft.com/office/drawing/2014/main" id="{C3311F5C-9A80-4C56-9C5A-6ADC054C27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" y="2064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  <a:endParaRPr lang="en-GB" sz="1400" b="1" baseline="-25000"/>
            </a:p>
          </p:txBody>
        </p:sp>
        <p:sp>
          <p:nvSpPr>
            <p:cNvPr id="93" name="Line 160">
              <a:extLst>
                <a:ext uri="{FF2B5EF4-FFF2-40B4-BE49-F238E27FC236}">
                  <a16:creationId xmlns:a16="http://schemas.microsoft.com/office/drawing/2014/main" id="{BDB69C0C-C401-48F6-9EE1-21EB0D26BF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552"/>
              <a:ext cx="6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" name="Line 169">
              <a:extLst>
                <a:ext uri="{FF2B5EF4-FFF2-40B4-BE49-F238E27FC236}">
                  <a16:creationId xmlns:a16="http://schemas.microsoft.com/office/drawing/2014/main" id="{324ACBAD-0B64-4CA2-BB61-C137CB3DD3E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92" y="2880"/>
              <a:ext cx="14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5" name="Line 170">
              <a:extLst>
                <a:ext uri="{FF2B5EF4-FFF2-40B4-BE49-F238E27FC236}">
                  <a16:creationId xmlns:a16="http://schemas.microsoft.com/office/drawing/2014/main" id="{1098ECB3-4151-4847-8924-EE59C4C4F7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96" y="3024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171">
              <a:extLst>
                <a:ext uri="{FF2B5EF4-FFF2-40B4-BE49-F238E27FC236}">
                  <a16:creationId xmlns:a16="http://schemas.microsoft.com/office/drawing/2014/main" id="{786EE3F8-2BDE-469B-B43B-19C8762A94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00" y="3168"/>
              <a:ext cx="33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172">
              <a:extLst>
                <a:ext uri="{FF2B5EF4-FFF2-40B4-BE49-F238E27FC236}">
                  <a16:creationId xmlns:a16="http://schemas.microsoft.com/office/drawing/2014/main" id="{DB34DB0C-5FCE-42F8-A184-00DC6AF7E1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04" y="3312"/>
              <a:ext cx="43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8" name="Group 173">
              <a:extLst>
                <a:ext uri="{FF2B5EF4-FFF2-40B4-BE49-F238E27FC236}">
                  <a16:creationId xmlns:a16="http://schemas.microsoft.com/office/drawing/2014/main" id="{5E68A12F-F1E3-4ACF-A4F8-CE9DD00CE4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08" y="3552"/>
              <a:ext cx="528" cy="432"/>
              <a:chOff x="1248" y="3552"/>
              <a:chExt cx="192" cy="432"/>
            </a:xfrm>
          </p:grpSpPr>
          <p:sp>
            <p:nvSpPr>
              <p:cNvPr id="111" name="Line 174">
                <a:extLst>
                  <a:ext uri="{FF2B5EF4-FFF2-40B4-BE49-F238E27FC236}">
                    <a16:creationId xmlns:a16="http://schemas.microsoft.com/office/drawing/2014/main" id="{B418F379-2F3F-4C2E-A001-7D59585A83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552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Line 175">
                <a:extLst>
                  <a:ext uri="{FF2B5EF4-FFF2-40B4-BE49-F238E27FC236}">
                    <a16:creationId xmlns:a16="http://schemas.microsoft.com/office/drawing/2014/main" id="{D92FA97E-FEEF-4699-AE3D-DD2731C772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696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Line 176">
                <a:extLst>
                  <a:ext uri="{FF2B5EF4-FFF2-40B4-BE49-F238E27FC236}">
                    <a16:creationId xmlns:a16="http://schemas.microsoft.com/office/drawing/2014/main" id="{7F2BC4A1-D6CE-46E3-B66E-65D3FEE55F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840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Line 177">
                <a:extLst>
                  <a:ext uri="{FF2B5EF4-FFF2-40B4-BE49-F238E27FC236}">
                    <a16:creationId xmlns:a16="http://schemas.microsoft.com/office/drawing/2014/main" id="{A854E3F1-9608-4B40-A5F4-3F074859EC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248" y="3984"/>
                <a:ext cx="19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99" name="Line 178">
              <a:extLst>
                <a:ext uri="{FF2B5EF4-FFF2-40B4-BE49-F238E27FC236}">
                  <a16:creationId xmlns:a16="http://schemas.microsoft.com/office/drawing/2014/main" id="{6B660D3C-6D6E-4A49-9BFE-571944995D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1488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" name="Line 179">
              <a:extLst>
                <a:ext uri="{FF2B5EF4-FFF2-40B4-BE49-F238E27FC236}">
                  <a16:creationId xmlns:a16="http://schemas.microsoft.com/office/drawing/2014/main" id="{9EB0CE95-E0EF-4109-B12A-B93D2ACBC6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96" y="1632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" name="Line 180">
              <a:extLst>
                <a:ext uri="{FF2B5EF4-FFF2-40B4-BE49-F238E27FC236}">
                  <a16:creationId xmlns:a16="http://schemas.microsoft.com/office/drawing/2014/main" id="{2053E674-60A3-47DA-8EC9-502F3061A0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0" y="1776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" name="Line 181">
              <a:extLst>
                <a:ext uri="{FF2B5EF4-FFF2-40B4-BE49-F238E27FC236}">
                  <a16:creationId xmlns:a16="http://schemas.microsoft.com/office/drawing/2014/main" id="{94CB76D0-17E0-4574-9B38-875C34D5F5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920"/>
              <a:ext cx="0" cy="13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oval" w="med" len="med"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" name="Text Box 182">
              <a:extLst>
                <a:ext uri="{FF2B5EF4-FFF2-40B4-BE49-F238E27FC236}">
                  <a16:creationId xmlns:a16="http://schemas.microsoft.com/office/drawing/2014/main" id="{A347B896-B0F1-4E04-A1FE-DF69F6ED3D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3456"/>
              <a:ext cx="274" cy="60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1</a:t>
              </a:r>
            </a:p>
            <a:p>
              <a:pPr eaLnBrk="0" hangingPunct="0"/>
              <a:r>
                <a:rPr lang="en-GB" sz="1400" b="1"/>
                <a:t>0</a:t>
              </a:r>
            </a:p>
            <a:p>
              <a:pPr eaLnBrk="0" hangingPunct="0"/>
              <a:r>
                <a:rPr lang="en-GB" sz="1400" b="1"/>
                <a:t>1</a:t>
              </a:r>
              <a:endParaRPr lang="en-GB" sz="1400" b="1" baseline="-25000"/>
            </a:p>
          </p:txBody>
        </p:sp>
        <p:sp>
          <p:nvSpPr>
            <p:cNvPr id="104" name="Line 183">
              <a:extLst>
                <a:ext uri="{FF2B5EF4-FFF2-40B4-BE49-F238E27FC236}">
                  <a16:creationId xmlns:a16="http://schemas.microsoft.com/office/drawing/2014/main" id="{75B34339-7D3E-4AA0-BDFB-782AD691BE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2928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184">
              <a:extLst>
                <a:ext uri="{FF2B5EF4-FFF2-40B4-BE49-F238E27FC236}">
                  <a16:creationId xmlns:a16="http://schemas.microsoft.com/office/drawing/2014/main" id="{DA4ADDE1-D52F-4408-8E68-5CA67AD1A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0" y="3072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" name="Line 185">
              <a:extLst>
                <a:ext uri="{FF2B5EF4-FFF2-40B4-BE49-F238E27FC236}">
                  <a16:creationId xmlns:a16="http://schemas.microsoft.com/office/drawing/2014/main" id="{DD572957-25B5-45BB-97A6-3C53F9CB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25" y="3004"/>
              <a:ext cx="240" cy="0"/>
            </a:xfrm>
            <a:prstGeom prst="line">
              <a:avLst/>
            </a:prstGeom>
            <a:noFill/>
            <a:ln w="19050" cap="sq">
              <a:solidFill>
                <a:schemeClr val="tx1"/>
              </a:solidFill>
              <a:round/>
              <a:headEnd type="none" w="sm" len="sm"/>
              <a:tailEnd type="none" w="med" len="sm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" name="Text Box 186">
              <a:extLst>
                <a:ext uri="{FF2B5EF4-FFF2-40B4-BE49-F238E27FC236}">
                  <a16:creationId xmlns:a16="http://schemas.microsoft.com/office/drawing/2014/main" id="{6D3CD6C4-3977-4E92-838D-55EE3DAF06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8" y="2906"/>
              <a:ext cx="240" cy="192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1400" b="1" dirty="0"/>
                <a:t>F</a:t>
              </a:r>
              <a:endParaRPr lang="en-GB" sz="1600" dirty="0"/>
            </a:p>
          </p:txBody>
        </p:sp>
        <p:sp>
          <p:nvSpPr>
            <p:cNvPr id="108" name="Line 187">
              <a:extLst>
                <a:ext uri="{FF2B5EF4-FFF2-40B4-BE49-F238E27FC236}">
                  <a16:creationId xmlns:a16="http://schemas.microsoft.com/office/drawing/2014/main" id="{60F9D314-DD18-4652-B51C-F273EE3860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04"/>
              <a:ext cx="0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9" name="Line 188">
              <a:extLst>
                <a:ext uri="{FF2B5EF4-FFF2-40B4-BE49-F238E27FC236}">
                  <a16:creationId xmlns:a16="http://schemas.microsoft.com/office/drawing/2014/main" id="{B7141EAC-F4F4-4B55-8D70-8DDE3D776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307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AutoShape 189">
              <a:extLst>
                <a:ext uri="{FF2B5EF4-FFF2-40B4-BE49-F238E27FC236}">
                  <a16:creationId xmlns:a16="http://schemas.microsoft.com/office/drawing/2014/main" id="{009F49C8-0A49-4D2E-A159-7CC74EC69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7" y="2880"/>
              <a:ext cx="288" cy="240"/>
            </a:xfrm>
            <a:prstGeom prst="flowChartDelay">
              <a:avLst/>
            </a:prstGeom>
            <a:noFill/>
            <a:ln w="25400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" name="Footer Placeholder 5">
            <a:extLst>
              <a:ext uri="{FF2B5EF4-FFF2-40B4-BE49-F238E27FC236}">
                <a16:creationId xmlns:a16="http://schemas.microsoft.com/office/drawing/2014/main" id="{5084D2E8-7B8B-4C63-81B8-EB08F03A3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24" name="[Date Placeholder 3]">
            <a:extLst>
              <a:ext uri="{FF2B5EF4-FFF2-40B4-BE49-F238E27FC236}">
                <a16:creationId xmlns:a16="http://schemas.microsoft.com/office/drawing/2014/main" id="{9CC05A59-1A27-4BCC-992A-77E02518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25" name="Slide Number Placeholder 6">
            <a:extLst>
              <a:ext uri="{FF2B5EF4-FFF2-40B4-BE49-F238E27FC236}">
                <a16:creationId xmlns:a16="http://schemas.microsoft.com/office/drawing/2014/main" id="{2107862B-780B-4AF5-9408-C2016EE1C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781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Circuit Delays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7A701C27-71CE-449B-95BC-7F2F36DAA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37AB64DE-2752-4820-B746-9FB60EDA91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9291D4B9-4A79-4230-BAB1-958391AE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3449699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(1/5)</a:t>
            </a:r>
          </a:p>
        </p:txBody>
      </p:sp>
      <p:sp>
        <p:nvSpPr>
          <p:cNvPr id="123" name="Rectangle 3">
            <a:extLst>
              <a:ext uri="{FF2B5EF4-FFF2-40B4-BE49-F238E27FC236}">
                <a16:creationId xmlns:a16="http://schemas.microsoft.com/office/drawing/2014/main" id="{8133E2E9-77A7-4BDC-945D-B0C639AD926F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a logic gate with delay t. If inputs are stable at times t</a:t>
            </a:r>
            <a:r>
              <a:rPr lang="en-US" baseline="-25000" dirty="0"/>
              <a:t>1</a:t>
            </a:r>
            <a:r>
              <a:rPr lang="en-US" dirty="0"/>
              <a:t>, t</a:t>
            </a:r>
            <a:r>
              <a:rPr lang="en-US" baseline="-25000" dirty="0"/>
              <a:t>2</a:t>
            </a:r>
            <a:r>
              <a:rPr lang="en-US" dirty="0"/>
              <a:t>, …, </a:t>
            </a:r>
            <a:r>
              <a:rPr lang="en-US" dirty="0" err="1"/>
              <a:t>t</a:t>
            </a:r>
            <a:r>
              <a:rPr lang="en-US" baseline="-25000" dirty="0" err="1"/>
              <a:t>n</a:t>
            </a:r>
            <a:r>
              <a:rPr lang="en-US" dirty="0"/>
              <a:t>, then the earliest time in which the output will be stable is: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>
                <a:solidFill>
                  <a:srgbClr val="3333FF"/>
                </a:solidFill>
              </a:rPr>
              <a:t>max( t</a:t>
            </a:r>
            <a:r>
              <a:rPr lang="en-US" baseline="-25000" dirty="0">
                <a:solidFill>
                  <a:srgbClr val="3333FF"/>
                </a:solidFill>
              </a:rPr>
              <a:t>1</a:t>
            </a:r>
            <a:r>
              <a:rPr lang="en-US" dirty="0">
                <a:solidFill>
                  <a:srgbClr val="3333FF"/>
                </a:solidFill>
              </a:rPr>
              <a:t>, t</a:t>
            </a:r>
            <a:r>
              <a:rPr lang="en-US" baseline="-25000" dirty="0">
                <a:solidFill>
                  <a:srgbClr val="3333FF"/>
                </a:solidFill>
              </a:rPr>
              <a:t>2</a:t>
            </a:r>
            <a:r>
              <a:rPr lang="en-US" dirty="0">
                <a:solidFill>
                  <a:srgbClr val="3333FF"/>
                </a:solidFill>
              </a:rPr>
              <a:t>, …, </a:t>
            </a:r>
            <a:r>
              <a:rPr lang="en-US" dirty="0" err="1">
                <a:solidFill>
                  <a:srgbClr val="3333FF"/>
                </a:solidFill>
              </a:rPr>
              <a:t>t</a:t>
            </a:r>
            <a:r>
              <a:rPr lang="en-US" baseline="-25000" dirty="0" err="1">
                <a:solidFill>
                  <a:srgbClr val="3333FF"/>
                </a:solidFill>
              </a:rPr>
              <a:t>n</a:t>
            </a:r>
            <a:r>
              <a:rPr lang="en-US" dirty="0">
                <a:solidFill>
                  <a:srgbClr val="3333FF"/>
                </a:solidFill>
              </a:rPr>
              <a:t> ) + t</a:t>
            </a:r>
          </a:p>
        </p:txBody>
      </p:sp>
      <p:grpSp>
        <p:nvGrpSpPr>
          <p:cNvPr id="124" name="Group 19">
            <a:extLst>
              <a:ext uri="{FF2B5EF4-FFF2-40B4-BE49-F238E27FC236}">
                <a16:creationId xmlns:a16="http://schemas.microsoft.com/office/drawing/2014/main" id="{20163698-970E-4FBD-917F-C368E4D9BC25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048001"/>
            <a:ext cx="6400800" cy="1387475"/>
            <a:chOff x="864" y="1920"/>
            <a:chExt cx="4032" cy="874"/>
          </a:xfrm>
        </p:grpSpPr>
        <p:grpSp>
          <p:nvGrpSpPr>
            <p:cNvPr id="125" name="Group 18">
              <a:extLst>
                <a:ext uri="{FF2B5EF4-FFF2-40B4-BE49-F238E27FC236}">
                  <a16:creationId xmlns:a16="http://schemas.microsoft.com/office/drawing/2014/main" id="{64264F04-8DBA-4773-9781-D5EB1BCDB6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1920"/>
              <a:ext cx="2352" cy="874"/>
              <a:chOff x="1152" y="1920"/>
              <a:chExt cx="2352" cy="874"/>
            </a:xfrm>
          </p:grpSpPr>
          <p:sp>
            <p:nvSpPr>
              <p:cNvPr id="127" name="Text Box 10">
                <a:extLst>
                  <a:ext uri="{FF2B5EF4-FFF2-40B4-BE49-F238E27FC236}">
                    <a16:creationId xmlns:a16="http://schemas.microsoft.com/office/drawing/2014/main" id="{EB4BB1DA-7201-44A8-B6DC-902810ADE2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1920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1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28" name="Rectangle 5">
                <a:extLst>
                  <a:ext uri="{FF2B5EF4-FFF2-40B4-BE49-F238E27FC236}">
                    <a16:creationId xmlns:a16="http://schemas.microsoft.com/office/drawing/2014/main" id="{069B3391-E337-4DE0-9BC8-4460939482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960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Text Box 6">
                <a:extLst>
                  <a:ext uri="{FF2B5EF4-FFF2-40B4-BE49-F238E27FC236}">
                    <a16:creationId xmlns:a16="http://schemas.microsoft.com/office/drawing/2014/main" id="{A736CC3A-4F99-4AF8-BC6D-84CA2285C3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60" y="2160"/>
                <a:ext cx="576" cy="44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Logic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Gate</a:t>
                </a:r>
              </a:p>
            </p:txBody>
          </p:sp>
          <p:sp>
            <p:nvSpPr>
              <p:cNvPr id="130" name="Line 7">
                <a:extLst>
                  <a:ext uri="{FF2B5EF4-FFF2-40B4-BE49-F238E27FC236}">
                    <a16:creationId xmlns:a16="http://schemas.microsoft.com/office/drawing/2014/main" id="{6C07446F-FAB0-4584-84B8-243F9EBF2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112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2F20F1A8-8990-4445-8B47-D2D364D707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304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447F17B0-4E3B-4C88-96EF-E5D7B99E5D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92" y="268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Text Box 11">
                <a:extLst>
                  <a:ext uri="{FF2B5EF4-FFF2-40B4-BE49-F238E27FC236}">
                    <a16:creationId xmlns:a16="http://schemas.microsoft.com/office/drawing/2014/main" id="{B2B5BCB7-69EB-4033-8398-86940F4EC7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11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2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4" name="Text Box 12">
                <a:extLst>
                  <a:ext uri="{FF2B5EF4-FFF2-40B4-BE49-F238E27FC236}">
                    <a16:creationId xmlns:a16="http://schemas.microsoft.com/office/drawing/2014/main" id="{5D53D9F1-E170-4281-AD65-88257240F6C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52" y="2544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t</a:t>
                </a:r>
                <a:r>
                  <a:rPr lang="en-GB" sz="2000" b="1" baseline="-25000">
                    <a:latin typeface="Times New Roman" pitchFamily="18" charset="0"/>
                  </a:rPr>
                  <a:t>n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5" name="Text Box 13">
                <a:extLst>
                  <a:ext uri="{FF2B5EF4-FFF2-40B4-BE49-F238E27FC236}">
                    <a16:creationId xmlns:a16="http://schemas.microsoft.com/office/drawing/2014/main" id="{C5AB1851-B206-40A0-87B6-9D4E6282667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00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6" name="Text Box 14">
                <a:extLst>
                  <a:ext uri="{FF2B5EF4-FFF2-40B4-BE49-F238E27FC236}">
                    <a16:creationId xmlns:a16="http://schemas.microsoft.com/office/drawing/2014/main" id="{3A206F9F-006B-46EA-8266-CA1769708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88" y="2352"/>
                <a:ext cx="240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sz="2000" b="1">
                    <a:latin typeface="Times New Roman" pitchFamily="18" charset="0"/>
                  </a:rPr>
                  <a:t>: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137" name="Line 15">
                <a:extLst>
                  <a:ext uri="{FF2B5EF4-FFF2-40B4-BE49-F238E27FC236}">
                    <a16:creationId xmlns:a16="http://schemas.microsoft.com/office/drawing/2014/main" id="{126B8906-FA92-4828-B916-F9D800A1B83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448"/>
                <a:ext cx="576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6" name="Text Box 16">
              <a:extLst>
                <a:ext uri="{FF2B5EF4-FFF2-40B4-BE49-F238E27FC236}">
                  <a16:creationId xmlns:a16="http://schemas.microsoft.com/office/drawing/2014/main" id="{1AB553DC-205F-47E6-AB7E-75A7584EBF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16" y="2304"/>
              <a:ext cx="168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>
                <a:spcBef>
                  <a:spcPct val="50000"/>
                </a:spcBef>
              </a:pPr>
              <a:r>
                <a:rPr lang="en-GB" sz="2000" b="1">
                  <a:latin typeface="Times New Roman" pitchFamily="18" charset="0"/>
                </a:rPr>
                <a:t>max (t</a:t>
              </a:r>
              <a:r>
                <a:rPr lang="en-GB" sz="2000" b="1" baseline="-25000">
                  <a:latin typeface="Times New Roman" pitchFamily="18" charset="0"/>
                </a:rPr>
                <a:t>1</a:t>
              </a:r>
              <a:r>
                <a:rPr lang="en-GB" sz="2000" b="1">
                  <a:latin typeface="Times New Roman" pitchFamily="18" charset="0"/>
                </a:rPr>
                <a:t>, t</a:t>
              </a:r>
              <a:r>
                <a:rPr lang="en-GB" sz="2000" b="1" baseline="-25000">
                  <a:latin typeface="Times New Roman" pitchFamily="18" charset="0"/>
                </a:rPr>
                <a:t>2</a:t>
              </a:r>
              <a:r>
                <a:rPr lang="en-GB" sz="2000" b="1">
                  <a:latin typeface="Times New Roman" pitchFamily="18" charset="0"/>
                </a:rPr>
                <a:t>, ..., t</a:t>
              </a:r>
              <a:r>
                <a:rPr lang="en-GB" sz="2000" b="1" baseline="-25000">
                  <a:latin typeface="Times New Roman" pitchFamily="18" charset="0"/>
                </a:rPr>
                <a:t>n</a:t>
              </a:r>
              <a:r>
                <a:rPr lang="en-GB" sz="2000" b="1">
                  <a:latin typeface="Times New Roman" pitchFamily="18" charset="0"/>
                </a:rPr>
                <a:t> ) + t</a:t>
              </a:r>
              <a:endParaRPr lang="en-GB" sz="2000" b="1" baseline="-25000">
                <a:latin typeface="Times New Roman" pitchFamily="18" charset="0"/>
              </a:endParaRPr>
            </a:p>
          </p:txBody>
        </p:sp>
      </p:grpSp>
      <p:sp>
        <p:nvSpPr>
          <p:cNvPr id="138" name="Rectangle 20">
            <a:extLst>
              <a:ext uri="{FF2B5EF4-FFF2-40B4-BE49-F238E27FC236}">
                <a16:creationId xmlns:a16="http://schemas.microsoft.com/office/drawing/2014/main" id="{015E3006-CB7B-4B41-8ED0-93F98D8B04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4876800"/>
            <a:ext cx="82296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To calculate the delays of all outputs of a combinational circuit, repeat above rule for all gates.</a:t>
            </a:r>
          </a:p>
        </p:txBody>
      </p:sp>
      <p:sp>
        <p:nvSpPr>
          <p:cNvPr id="22" name="Footer Placeholder 5">
            <a:extLst>
              <a:ext uri="{FF2B5EF4-FFF2-40B4-BE49-F238E27FC236}">
                <a16:creationId xmlns:a16="http://schemas.microsoft.com/office/drawing/2014/main" id="{318CD4C8-9B2A-46ED-875B-4DBDBFC04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23" name="[Date Placeholder 3]">
            <a:extLst>
              <a:ext uri="{FF2B5EF4-FFF2-40B4-BE49-F238E27FC236}">
                <a16:creationId xmlns:a16="http://schemas.microsoft.com/office/drawing/2014/main" id="{CA718C9A-4011-4CEF-9486-BE191EF5B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CC1DC9B6-CBEE-4B11-A586-B3B65A59E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1306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(2/5)</a:t>
            </a: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24408E3E-0056-4677-A5BC-056BF16808FB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 a simple example, consider the full adder circuit where all inputs are available at time 0. Assume each gate has delay t.</a:t>
            </a:r>
          </a:p>
        </p:txBody>
      </p:sp>
      <p:sp>
        <p:nvSpPr>
          <p:cNvPr id="23" name="Rectangle 18">
            <a:extLst>
              <a:ext uri="{FF2B5EF4-FFF2-40B4-BE49-F238E27FC236}">
                <a16:creationId xmlns:a16="http://schemas.microsoft.com/office/drawing/2014/main" id="{DE627FFD-BA5A-413A-AC5E-1D3C46CC5C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029200"/>
            <a:ext cx="82296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Outputs </a:t>
            </a:r>
            <a:r>
              <a:rPr lang="en-US" sz="2400" b="1" dirty="0"/>
              <a:t>S</a:t>
            </a:r>
            <a:r>
              <a:rPr lang="en-US" sz="2400" dirty="0"/>
              <a:t> and </a:t>
            </a:r>
            <a:r>
              <a:rPr lang="en-US" sz="2400" b="1" dirty="0"/>
              <a:t>C</a:t>
            </a:r>
            <a:r>
              <a:rPr lang="en-US" sz="2400" dirty="0"/>
              <a:t> experience delays of </a:t>
            </a:r>
            <a:r>
              <a:rPr lang="en-US" sz="2400" b="1" dirty="0"/>
              <a:t>2t </a:t>
            </a:r>
            <a:r>
              <a:rPr lang="en-US" sz="2400" dirty="0"/>
              <a:t>and </a:t>
            </a:r>
            <a:r>
              <a:rPr lang="en-US" sz="2400" b="1" dirty="0"/>
              <a:t>3t</a:t>
            </a:r>
            <a:r>
              <a:rPr lang="en-US" sz="2400" dirty="0"/>
              <a:t> respectively.</a:t>
            </a:r>
          </a:p>
        </p:txBody>
      </p:sp>
      <p:grpSp>
        <p:nvGrpSpPr>
          <p:cNvPr id="24" name="Group 80">
            <a:extLst>
              <a:ext uri="{FF2B5EF4-FFF2-40B4-BE49-F238E27FC236}">
                <a16:creationId xmlns:a16="http://schemas.microsoft.com/office/drawing/2014/main" id="{43ECBD55-CA91-4F51-9688-D7967CFFF536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2667001"/>
            <a:ext cx="1504950" cy="1414463"/>
            <a:chOff x="1968" y="1680"/>
            <a:chExt cx="948" cy="891"/>
          </a:xfrm>
        </p:grpSpPr>
        <p:sp>
          <p:nvSpPr>
            <p:cNvPr id="25" name="Text Box 71">
              <a:extLst>
                <a:ext uri="{FF2B5EF4-FFF2-40B4-BE49-F238E27FC236}">
                  <a16:creationId xmlns:a16="http://schemas.microsoft.com/office/drawing/2014/main" id="{D89D9402-B9D2-465F-8E50-CBDBC212A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" y="168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6" name="Text Box 72">
              <a:extLst>
                <a:ext uri="{FF2B5EF4-FFF2-40B4-BE49-F238E27FC236}">
                  <a16:creationId xmlns:a16="http://schemas.microsoft.com/office/drawing/2014/main" id="{EB252729-981E-4C09-A3EE-59049DACC5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12" y="235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grpSp>
        <p:nvGrpSpPr>
          <p:cNvPr id="27" name="Group 82">
            <a:extLst>
              <a:ext uri="{FF2B5EF4-FFF2-40B4-BE49-F238E27FC236}">
                <a16:creationId xmlns:a16="http://schemas.microsoft.com/office/drawing/2014/main" id="{1766E649-DD05-4518-8FFE-93912E6C9B98}"/>
              </a:ext>
            </a:extLst>
          </p:cNvPr>
          <p:cNvGrpSpPr>
            <a:grpSpLocks/>
          </p:cNvGrpSpPr>
          <p:nvPr/>
        </p:nvGrpSpPr>
        <p:grpSpPr bwMode="auto">
          <a:xfrm>
            <a:off x="2895601" y="2667000"/>
            <a:ext cx="6100763" cy="2293938"/>
            <a:chOff x="864" y="1680"/>
            <a:chExt cx="3843" cy="1445"/>
          </a:xfrm>
        </p:grpSpPr>
        <p:sp>
          <p:nvSpPr>
            <p:cNvPr id="28" name="AutoShape 20">
              <a:extLst>
                <a:ext uri="{FF2B5EF4-FFF2-40B4-BE49-F238E27FC236}">
                  <a16:creationId xmlns:a16="http://schemas.microsoft.com/office/drawing/2014/main" id="{E33B6736-AEA4-4B20-BFAF-465106F206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27" y="240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1">
              <a:extLst>
                <a:ext uri="{FF2B5EF4-FFF2-40B4-BE49-F238E27FC236}">
                  <a16:creationId xmlns:a16="http://schemas.microsoft.com/office/drawing/2014/main" id="{127F881B-2738-4578-9B06-36BB1A14D3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187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22">
              <a:extLst>
                <a:ext uri="{FF2B5EF4-FFF2-40B4-BE49-F238E27FC236}">
                  <a16:creationId xmlns:a16="http://schemas.microsoft.com/office/drawing/2014/main" id="{3DF65BD7-88C6-4D4D-B925-3168E836E92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9" y="203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23">
              <a:extLst>
                <a:ext uri="{FF2B5EF4-FFF2-40B4-BE49-F238E27FC236}">
                  <a16:creationId xmlns:a16="http://schemas.microsoft.com/office/drawing/2014/main" id="{6BE2BF99-E3F8-4701-ACDF-187AC9D54F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1" y="193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4">
              <a:extLst>
                <a:ext uri="{FF2B5EF4-FFF2-40B4-BE49-F238E27FC236}">
                  <a16:creationId xmlns:a16="http://schemas.microsoft.com/office/drawing/2014/main" id="{B5985F85-A5EA-41ED-8528-C3601E7948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49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5">
              <a:extLst>
                <a:ext uri="{FF2B5EF4-FFF2-40B4-BE49-F238E27FC236}">
                  <a16:creationId xmlns:a16="http://schemas.microsoft.com/office/drawing/2014/main" id="{20E92720-87F9-4096-8DD7-A1E0F11A1F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14" y="187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6">
              <a:extLst>
                <a:ext uri="{FF2B5EF4-FFF2-40B4-BE49-F238E27FC236}">
                  <a16:creationId xmlns:a16="http://schemas.microsoft.com/office/drawing/2014/main" id="{AE9E3612-EBD0-4A7D-9DC7-A9699869D6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61" y="203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27">
              <a:extLst>
                <a:ext uri="{FF2B5EF4-FFF2-40B4-BE49-F238E27FC236}">
                  <a16:creationId xmlns:a16="http://schemas.microsoft.com/office/drawing/2014/main" id="{EC71EDD5-5B11-4308-A047-42D3346B91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1" y="265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94776961-FA57-4E77-BC58-39F0B33B6A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46" y="257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Oval 29">
              <a:extLst>
                <a:ext uri="{FF2B5EF4-FFF2-40B4-BE49-F238E27FC236}">
                  <a16:creationId xmlns:a16="http://schemas.microsoft.com/office/drawing/2014/main" id="{D4821E4A-490E-42C0-8134-92BB4EF19B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8" y="200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Oval 30">
              <a:extLst>
                <a:ext uri="{FF2B5EF4-FFF2-40B4-BE49-F238E27FC236}">
                  <a16:creationId xmlns:a16="http://schemas.microsoft.com/office/drawing/2014/main" id="{8C2C18DE-8989-4F12-BE4F-496C359733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97" y="184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9" name="Group 31">
              <a:extLst>
                <a:ext uri="{FF2B5EF4-FFF2-40B4-BE49-F238E27FC236}">
                  <a16:creationId xmlns:a16="http://schemas.microsoft.com/office/drawing/2014/main" id="{16829525-3138-4303-A011-8CD8DDF656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84" y="1776"/>
              <a:ext cx="456" cy="345"/>
              <a:chOff x="8928" y="3168"/>
              <a:chExt cx="1080" cy="792"/>
            </a:xfrm>
          </p:grpSpPr>
          <p:sp>
            <p:nvSpPr>
              <p:cNvPr id="76" name="Freeform 32">
                <a:extLst>
                  <a:ext uri="{FF2B5EF4-FFF2-40B4-BE49-F238E27FC236}">
                    <a16:creationId xmlns:a16="http://schemas.microsoft.com/office/drawing/2014/main" id="{5977156E-86FE-4A38-81D7-C071673F4D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7" name="Line 33">
                <a:extLst>
                  <a:ext uri="{FF2B5EF4-FFF2-40B4-BE49-F238E27FC236}">
                    <a16:creationId xmlns:a16="http://schemas.microsoft.com/office/drawing/2014/main" id="{1753FD35-A03B-4E8A-9E65-3AA869FA9A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8" name="Line 34">
                <a:extLst>
                  <a:ext uri="{FF2B5EF4-FFF2-40B4-BE49-F238E27FC236}">
                    <a16:creationId xmlns:a16="http://schemas.microsoft.com/office/drawing/2014/main" id="{BC843F1C-C62A-4A17-A617-4D836E1C5B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9" name="Freeform 35">
                <a:extLst>
                  <a:ext uri="{FF2B5EF4-FFF2-40B4-BE49-F238E27FC236}">
                    <a16:creationId xmlns:a16="http://schemas.microsoft.com/office/drawing/2014/main" id="{FEBB8A25-5B5A-41DB-818B-3107F4E76D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0" name="Freeform 36">
                <a:extLst>
                  <a:ext uri="{FF2B5EF4-FFF2-40B4-BE49-F238E27FC236}">
                    <a16:creationId xmlns:a16="http://schemas.microsoft.com/office/drawing/2014/main" id="{D0E8FD69-072E-4B50-9CD5-6A6E6C0900E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81" name="Freeform 37">
                <a:extLst>
                  <a:ext uri="{FF2B5EF4-FFF2-40B4-BE49-F238E27FC236}">
                    <a16:creationId xmlns:a16="http://schemas.microsoft.com/office/drawing/2014/main" id="{FCB42FB6-40F1-40CD-A5D5-CAD2208205B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38">
              <a:extLst>
                <a:ext uri="{FF2B5EF4-FFF2-40B4-BE49-F238E27FC236}">
                  <a16:creationId xmlns:a16="http://schemas.microsoft.com/office/drawing/2014/main" id="{C61EE1A0-2D50-4928-AE1E-2606D6E1D7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72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</a:p>
            <a:p>
              <a:pPr eaLnBrk="0" hangingPunct="0"/>
              <a:r>
                <a:rPr lang="en-GB"/>
                <a:t>Y</a:t>
              </a:r>
            </a:p>
          </p:txBody>
        </p:sp>
        <p:sp>
          <p:nvSpPr>
            <p:cNvPr id="41" name="Text Box 39">
              <a:extLst>
                <a:ext uri="{FF2B5EF4-FFF2-40B4-BE49-F238E27FC236}">
                  <a16:creationId xmlns:a16="http://schemas.microsoft.com/office/drawing/2014/main" id="{C2841A81-6F18-46AF-85AE-0568162A68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1921"/>
              <a:ext cx="243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</a:p>
            <a:p>
              <a:pPr eaLnBrk="0" hangingPunct="0"/>
              <a:endParaRPr lang="en-GB" sz="1400"/>
            </a:p>
          </p:txBody>
        </p:sp>
        <p:sp>
          <p:nvSpPr>
            <p:cNvPr id="42" name="Text Box 40">
              <a:extLst>
                <a:ext uri="{FF2B5EF4-FFF2-40B4-BE49-F238E27FC236}">
                  <a16:creationId xmlns:a16="http://schemas.microsoft.com/office/drawing/2014/main" id="{6C5BB29A-3316-4002-9E3A-E84497AF8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640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43" name="AutoShape 41">
              <a:extLst>
                <a:ext uri="{FF2B5EF4-FFF2-40B4-BE49-F238E27FC236}">
                  <a16:creationId xmlns:a16="http://schemas.microsoft.com/office/drawing/2014/main" id="{55F4E1DA-220A-4C1E-8C17-A1315D0C4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0" y="247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42">
              <a:extLst>
                <a:ext uri="{FF2B5EF4-FFF2-40B4-BE49-F238E27FC236}">
                  <a16:creationId xmlns:a16="http://schemas.microsoft.com/office/drawing/2014/main" id="{0A42C057-58DC-4A65-A6C7-43C98028B1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3" y="208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43">
              <a:extLst>
                <a:ext uri="{FF2B5EF4-FFF2-40B4-BE49-F238E27FC236}">
                  <a16:creationId xmlns:a16="http://schemas.microsoft.com/office/drawing/2014/main" id="{4940DF21-B0E4-4141-83E1-ED4D17D2E4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16" y="201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4">
              <a:extLst>
                <a:ext uri="{FF2B5EF4-FFF2-40B4-BE49-F238E27FC236}">
                  <a16:creationId xmlns:a16="http://schemas.microsoft.com/office/drawing/2014/main" id="{32E4CCE3-5E54-43D1-BE7A-F43B61741C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73" y="255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5">
              <a:extLst>
                <a:ext uri="{FF2B5EF4-FFF2-40B4-BE49-F238E27FC236}">
                  <a16:creationId xmlns:a16="http://schemas.microsoft.com/office/drawing/2014/main" id="{855B829A-3BE3-47AD-918A-B51D8BA715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3" y="193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6">
              <a:extLst>
                <a:ext uri="{FF2B5EF4-FFF2-40B4-BE49-F238E27FC236}">
                  <a16:creationId xmlns:a16="http://schemas.microsoft.com/office/drawing/2014/main" id="{8D2EC96A-C02B-4BD2-AAFF-43D0B5611D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81" y="208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7">
              <a:extLst>
                <a:ext uri="{FF2B5EF4-FFF2-40B4-BE49-F238E27FC236}">
                  <a16:creationId xmlns:a16="http://schemas.microsoft.com/office/drawing/2014/main" id="{AC68AE6E-A525-4EF8-9B84-E3C42FACB0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2" y="290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8">
              <a:extLst>
                <a:ext uri="{FF2B5EF4-FFF2-40B4-BE49-F238E27FC236}">
                  <a16:creationId xmlns:a16="http://schemas.microsoft.com/office/drawing/2014/main" id="{5752534F-F05A-4BEC-B1E2-B06D2F0F57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27" y="264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Oval 49">
              <a:extLst>
                <a:ext uri="{FF2B5EF4-FFF2-40B4-BE49-F238E27FC236}">
                  <a16:creationId xmlns:a16="http://schemas.microsoft.com/office/drawing/2014/main" id="{FF09ACA1-12EE-4FA4-B322-BD25D465BE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7" y="269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Oval 50">
              <a:extLst>
                <a:ext uri="{FF2B5EF4-FFF2-40B4-BE49-F238E27FC236}">
                  <a16:creationId xmlns:a16="http://schemas.microsoft.com/office/drawing/2014/main" id="{F0FED41D-4D98-4B40-8E95-FB783EA461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192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3" name="Group 51">
              <a:extLst>
                <a:ext uri="{FF2B5EF4-FFF2-40B4-BE49-F238E27FC236}">
                  <a16:creationId xmlns:a16="http://schemas.microsoft.com/office/drawing/2014/main" id="{4319C4C8-A1BB-4A0C-ACCA-A357886C63E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57" y="1847"/>
              <a:ext cx="457" cy="345"/>
              <a:chOff x="8928" y="3168"/>
              <a:chExt cx="1080" cy="792"/>
            </a:xfrm>
          </p:grpSpPr>
          <p:sp>
            <p:nvSpPr>
              <p:cNvPr id="70" name="Freeform 52">
                <a:extLst>
                  <a:ext uri="{FF2B5EF4-FFF2-40B4-BE49-F238E27FC236}">
                    <a16:creationId xmlns:a16="http://schemas.microsoft.com/office/drawing/2014/main" id="{2E905A11-3D8B-40B9-B318-5853FF759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1" name="Line 53">
                <a:extLst>
                  <a:ext uri="{FF2B5EF4-FFF2-40B4-BE49-F238E27FC236}">
                    <a16:creationId xmlns:a16="http://schemas.microsoft.com/office/drawing/2014/main" id="{DC67DEA7-0950-45DD-BD65-B9C3F05FDB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2" name="Line 54">
                <a:extLst>
                  <a:ext uri="{FF2B5EF4-FFF2-40B4-BE49-F238E27FC236}">
                    <a16:creationId xmlns:a16="http://schemas.microsoft.com/office/drawing/2014/main" id="{2092D1D1-5C55-4541-94EB-F86BA5554F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3" name="Freeform 55">
                <a:extLst>
                  <a:ext uri="{FF2B5EF4-FFF2-40B4-BE49-F238E27FC236}">
                    <a16:creationId xmlns:a16="http://schemas.microsoft.com/office/drawing/2014/main" id="{8149709A-D8B3-4248-BD2C-3E8259C5FE2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4" name="Freeform 56">
                <a:extLst>
                  <a:ext uri="{FF2B5EF4-FFF2-40B4-BE49-F238E27FC236}">
                    <a16:creationId xmlns:a16="http://schemas.microsoft.com/office/drawing/2014/main" id="{A7E7004A-EA3B-422A-BE4B-F3B7ED8BE13A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75" name="Freeform 57">
                <a:extLst>
                  <a:ext uri="{FF2B5EF4-FFF2-40B4-BE49-F238E27FC236}">
                    <a16:creationId xmlns:a16="http://schemas.microsoft.com/office/drawing/2014/main" id="{9C3CDED1-7B8C-4D07-A1A7-C5CAAA8FCE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4" name="Line 58">
              <a:extLst>
                <a:ext uri="{FF2B5EF4-FFF2-40B4-BE49-F238E27FC236}">
                  <a16:creationId xmlns:a16="http://schemas.microsoft.com/office/drawing/2014/main" id="{FF215C86-446D-485D-BB7B-227D5D261B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52" y="302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9">
              <a:extLst>
                <a:ext uri="{FF2B5EF4-FFF2-40B4-BE49-F238E27FC236}">
                  <a16:creationId xmlns:a16="http://schemas.microsoft.com/office/drawing/2014/main" id="{0EB176A9-2F1C-4C41-ADF8-125D38BC2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1" y="271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60">
              <a:extLst>
                <a:ext uri="{FF2B5EF4-FFF2-40B4-BE49-F238E27FC236}">
                  <a16:creationId xmlns:a16="http://schemas.microsoft.com/office/drawing/2014/main" id="{3320D490-2FC0-4579-98CD-423F9F7636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19" y="257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61">
              <a:extLst>
                <a:ext uri="{FF2B5EF4-FFF2-40B4-BE49-F238E27FC236}">
                  <a16:creationId xmlns:a16="http://schemas.microsoft.com/office/drawing/2014/main" id="{D115DF8E-C85F-49AB-A48A-3E390BBFAD6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58" name="Group 62">
              <a:extLst>
                <a:ext uri="{FF2B5EF4-FFF2-40B4-BE49-F238E27FC236}">
                  <a16:creationId xmlns:a16="http://schemas.microsoft.com/office/drawing/2014/main" id="{916AE86C-E6FF-4B77-948F-B0FBAAC77D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94" y="2557"/>
              <a:ext cx="427" cy="343"/>
              <a:chOff x="6768" y="11808"/>
              <a:chExt cx="1008" cy="792"/>
            </a:xfrm>
          </p:grpSpPr>
          <p:sp>
            <p:nvSpPr>
              <p:cNvPr id="65" name="Freeform 63">
                <a:extLst>
                  <a:ext uri="{FF2B5EF4-FFF2-40B4-BE49-F238E27FC236}">
                    <a16:creationId xmlns:a16="http://schemas.microsoft.com/office/drawing/2014/main" id="{2F4C4E78-6808-46DC-B49E-7BE692E8D8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6" name="Line 64">
                <a:extLst>
                  <a:ext uri="{FF2B5EF4-FFF2-40B4-BE49-F238E27FC236}">
                    <a16:creationId xmlns:a16="http://schemas.microsoft.com/office/drawing/2014/main" id="{97F72150-F863-456D-8156-7FD17E8C50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7" name="Line 65">
                <a:extLst>
                  <a:ext uri="{FF2B5EF4-FFF2-40B4-BE49-F238E27FC236}">
                    <a16:creationId xmlns:a16="http://schemas.microsoft.com/office/drawing/2014/main" id="{18AD7D8A-A9D1-4BEC-B8BD-882629D3CC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8" name="Freeform 66">
                <a:extLst>
                  <a:ext uri="{FF2B5EF4-FFF2-40B4-BE49-F238E27FC236}">
                    <a16:creationId xmlns:a16="http://schemas.microsoft.com/office/drawing/2014/main" id="{00C1045F-8BA4-4CB7-A040-025BB912AC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9" name="Freeform 67">
                <a:extLst>
                  <a:ext uri="{FF2B5EF4-FFF2-40B4-BE49-F238E27FC236}">
                    <a16:creationId xmlns:a16="http://schemas.microsoft.com/office/drawing/2014/main" id="{AB6300A1-7D6B-4A6D-9A8E-98660B624BAF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Line 68">
              <a:extLst>
                <a:ext uri="{FF2B5EF4-FFF2-40B4-BE49-F238E27FC236}">
                  <a16:creationId xmlns:a16="http://schemas.microsoft.com/office/drawing/2014/main" id="{7CC97493-D3B1-45C3-8CB7-CDF4A9D925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72" y="280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69">
              <a:extLst>
                <a:ext uri="{FF2B5EF4-FFF2-40B4-BE49-F238E27FC236}">
                  <a16:creationId xmlns:a16="http://schemas.microsoft.com/office/drawing/2014/main" id="{41E4A8F9-DB2C-40B0-B427-2D0EAA397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07" y="272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Text Box 70">
              <a:extLst>
                <a:ext uri="{FF2B5EF4-FFF2-40B4-BE49-F238E27FC236}">
                  <a16:creationId xmlns:a16="http://schemas.microsoft.com/office/drawing/2014/main" id="{DFB33971-756C-4E19-9563-B401A92A4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7" y="2905"/>
              <a:ext cx="243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Z</a:t>
              </a:r>
              <a:endParaRPr lang="en-GB" sz="1400"/>
            </a:p>
          </p:txBody>
        </p:sp>
        <p:sp>
          <p:nvSpPr>
            <p:cNvPr id="62" name="Text Box 73">
              <a:extLst>
                <a:ext uri="{FF2B5EF4-FFF2-40B4-BE49-F238E27FC236}">
                  <a16:creationId xmlns:a16="http://schemas.microsoft.com/office/drawing/2014/main" id="{43B1C428-F068-4804-A1A7-9537051A6A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87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3" name="Text Box 74">
              <a:extLst>
                <a:ext uri="{FF2B5EF4-FFF2-40B4-BE49-F238E27FC236}">
                  <a16:creationId xmlns:a16="http://schemas.microsoft.com/office/drawing/2014/main" id="{10D5503A-B729-4E4F-9041-5C2CAD816E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04" y="168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64" name="Text Box 75">
              <a:extLst>
                <a:ext uri="{FF2B5EF4-FFF2-40B4-BE49-F238E27FC236}">
                  <a16:creationId xmlns:a16="http://schemas.microsoft.com/office/drawing/2014/main" id="{981E5CEF-D210-4824-80E9-3F298DC35D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283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2" name="Text Box 76">
            <a:extLst>
              <a:ext uri="{FF2B5EF4-FFF2-40B4-BE49-F238E27FC236}">
                <a16:creationId xmlns:a16="http://schemas.microsoft.com/office/drawing/2014/main" id="{1D767D53-8310-4C48-B1F3-E828806B0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8194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max(t,0)+t = 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3" name="Text Box 77">
            <a:extLst>
              <a:ext uri="{FF2B5EF4-FFF2-40B4-BE49-F238E27FC236}">
                <a16:creationId xmlns:a16="http://schemas.microsoft.com/office/drawing/2014/main" id="{F5D7F48C-ED57-4713-A045-FFE97A753E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8600" y="3886200"/>
            <a:ext cx="16002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max(t,2t)+t = 3t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4" name="Text Box 78">
            <a:extLst>
              <a:ext uri="{FF2B5EF4-FFF2-40B4-BE49-F238E27FC236}">
                <a16:creationId xmlns:a16="http://schemas.microsoft.com/office/drawing/2014/main" id="{6E146D8A-C543-49CD-9F9B-D6FE7A5189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810001"/>
            <a:ext cx="381000" cy="347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eaLnBrk="0" hangingPunct="0"/>
            <a:r>
              <a:rPr lang="en-US" sz="1600">
                <a:solidFill>
                  <a:srgbClr val="0000FF"/>
                </a:solidFill>
              </a:rPr>
              <a:t>2t</a:t>
            </a:r>
            <a:endParaRPr lang="en-GB" sz="1600">
              <a:solidFill>
                <a:srgbClr val="0000FF"/>
              </a:solidFill>
            </a:endParaRPr>
          </a:p>
        </p:txBody>
      </p:sp>
      <p:sp>
        <p:nvSpPr>
          <p:cNvPr id="85" name="Footer Placeholder 5">
            <a:extLst>
              <a:ext uri="{FF2B5EF4-FFF2-40B4-BE49-F238E27FC236}">
                <a16:creationId xmlns:a16="http://schemas.microsoft.com/office/drawing/2014/main" id="{E12DB3B3-079D-4193-B806-1719971E4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86" name="[Date Placeholder 3]">
            <a:extLst>
              <a:ext uri="{FF2B5EF4-FFF2-40B4-BE49-F238E27FC236}">
                <a16:creationId xmlns:a16="http://schemas.microsoft.com/office/drawing/2014/main" id="{7385775B-FCAB-40AA-AFAB-2BF0DBA2C6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22BE9CF2-C6F0-46CA-BFDC-16C6B63A9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8286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build="p"/>
      <p:bldP spid="82" grpId="0"/>
      <p:bldP spid="83" grpId="0"/>
      <p:bldP spid="84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(3/5)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68B0FC15-A236-413C-8BB0-CC881DB79EA2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68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More complex example: 4-bit parallel adder.</a:t>
            </a:r>
          </a:p>
        </p:txBody>
      </p:sp>
      <p:grpSp>
        <p:nvGrpSpPr>
          <p:cNvPr id="86" name="Group 67">
            <a:extLst>
              <a:ext uri="{FF2B5EF4-FFF2-40B4-BE49-F238E27FC236}">
                <a16:creationId xmlns:a16="http://schemas.microsoft.com/office/drawing/2014/main" id="{FA06DD1E-59CC-4AAC-A5B9-05672F27A719}"/>
              </a:ext>
            </a:extLst>
          </p:cNvPr>
          <p:cNvGrpSpPr>
            <a:grpSpLocks/>
          </p:cNvGrpSpPr>
          <p:nvPr/>
        </p:nvGrpSpPr>
        <p:grpSpPr bwMode="auto">
          <a:xfrm>
            <a:off x="2819400" y="2133601"/>
            <a:ext cx="6553200" cy="2881313"/>
            <a:chOff x="1152" y="1872"/>
            <a:chExt cx="4128" cy="1815"/>
          </a:xfrm>
        </p:grpSpPr>
        <p:sp>
          <p:nvSpPr>
            <p:cNvPr id="87" name="Text Box 68">
              <a:extLst>
                <a:ext uri="{FF2B5EF4-FFF2-40B4-BE49-F238E27FC236}">
                  <a16:creationId xmlns:a16="http://schemas.microsoft.com/office/drawing/2014/main" id="{A9A91B6E-4F46-4311-B2AE-C6C4107837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92" y="2640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88" name="Line 69">
              <a:extLst>
                <a:ext uri="{FF2B5EF4-FFF2-40B4-BE49-F238E27FC236}">
                  <a16:creationId xmlns:a16="http://schemas.microsoft.com/office/drawing/2014/main" id="{46747FCC-5474-4A62-B5AB-FF0D9E2ABF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392" y="2784"/>
              <a:ext cx="28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Line 70">
              <a:extLst>
                <a:ext uri="{FF2B5EF4-FFF2-40B4-BE49-F238E27FC236}">
                  <a16:creationId xmlns:a16="http://schemas.microsoft.com/office/drawing/2014/main" id="{A900261F-1470-47A4-8679-8B145B4954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00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Text Box 71">
              <a:extLst>
                <a:ext uri="{FF2B5EF4-FFF2-40B4-BE49-F238E27FC236}">
                  <a16:creationId xmlns:a16="http://schemas.microsoft.com/office/drawing/2014/main" id="{D5F1630E-E4F4-4E06-BCC8-EDD4F75404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1  </a:t>
              </a:r>
              <a:r>
                <a:rPr lang="en-GB" b="1"/>
                <a:t>X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1" name="Text Box 72">
              <a:extLst>
                <a:ext uri="{FF2B5EF4-FFF2-40B4-BE49-F238E27FC236}">
                  <a16:creationId xmlns:a16="http://schemas.microsoft.com/office/drawing/2014/main" id="{789B659A-328A-4D0A-B025-9D7977C1EF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1</a:t>
              </a:r>
              <a:endParaRPr lang="en-GB" b="1"/>
            </a:p>
          </p:txBody>
        </p:sp>
        <p:sp>
          <p:nvSpPr>
            <p:cNvPr id="92" name="Rectangle 73">
              <a:extLst>
                <a:ext uri="{FF2B5EF4-FFF2-40B4-BE49-F238E27FC236}">
                  <a16:creationId xmlns:a16="http://schemas.microsoft.com/office/drawing/2014/main" id="{843FAC64-FE5A-4DF7-B772-A2483084FF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93" name="Text Box 74">
              <a:extLst>
                <a:ext uri="{FF2B5EF4-FFF2-40B4-BE49-F238E27FC236}">
                  <a16:creationId xmlns:a16="http://schemas.microsoft.com/office/drawing/2014/main" id="{F11205F3-AC70-4DD0-B0AD-1EA6FA76E9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1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 dirty="0">
                  <a:latin typeface="Times New Roman" pitchFamily="18" charset="0"/>
                </a:rPr>
                <a:t>FA</a:t>
              </a:r>
              <a:endParaRPr lang="en-GB" b="1" dirty="0"/>
            </a:p>
          </p:txBody>
        </p:sp>
        <p:sp>
          <p:nvSpPr>
            <p:cNvPr id="94" name="Text Box 75">
              <a:extLst>
                <a:ext uri="{FF2B5EF4-FFF2-40B4-BE49-F238E27FC236}">
                  <a16:creationId xmlns:a16="http://schemas.microsoft.com/office/drawing/2014/main" id="{CF591FF7-79AD-4F0A-A6D9-E2CE3C95EC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92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95" name="Line 76">
              <a:extLst>
                <a:ext uri="{FF2B5EF4-FFF2-40B4-BE49-F238E27FC236}">
                  <a16:creationId xmlns:a16="http://schemas.microsoft.com/office/drawing/2014/main" id="{7FF72DF1-8548-4A2E-BA33-0F02D0C8946A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272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" name="Line 77">
              <a:extLst>
                <a:ext uri="{FF2B5EF4-FFF2-40B4-BE49-F238E27FC236}">
                  <a16:creationId xmlns:a16="http://schemas.microsoft.com/office/drawing/2014/main" id="{C0663AC0-5073-4E84-AD48-5D1860B453C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14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" name="Line 78">
              <a:extLst>
                <a:ext uri="{FF2B5EF4-FFF2-40B4-BE49-F238E27FC236}">
                  <a16:creationId xmlns:a16="http://schemas.microsoft.com/office/drawing/2014/main" id="{3F2C5032-6DB2-43DF-B8C0-FDE0066CD5E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4409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79">
              <a:extLst>
                <a:ext uri="{FF2B5EF4-FFF2-40B4-BE49-F238E27FC236}">
                  <a16:creationId xmlns:a16="http://schemas.microsoft.com/office/drawing/2014/main" id="{3B194208-C988-473B-8E35-0D2D2DA2A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" name="Line 80">
              <a:extLst>
                <a:ext uri="{FF2B5EF4-FFF2-40B4-BE49-F238E27FC236}">
                  <a16:creationId xmlns:a16="http://schemas.microsoft.com/office/drawing/2014/main" id="{EC3AC1A3-53B8-4753-BA5A-3AB630EF74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352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" name="Line 81">
              <a:extLst>
                <a:ext uri="{FF2B5EF4-FFF2-40B4-BE49-F238E27FC236}">
                  <a16:creationId xmlns:a16="http://schemas.microsoft.com/office/drawing/2014/main" id="{F36C73DC-06FD-471A-8FC5-8DA808153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736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" name="Line 82">
              <a:extLst>
                <a:ext uri="{FF2B5EF4-FFF2-40B4-BE49-F238E27FC236}">
                  <a16:creationId xmlns:a16="http://schemas.microsoft.com/office/drawing/2014/main" id="{4F06FA4C-C647-4907-965C-826E79071A3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233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" name="Text Box 83">
              <a:extLst>
                <a:ext uri="{FF2B5EF4-FFF2-40B4-BE49-F238E27FC236}">
                  <a16:creationId xmlns:a16="http://schemas.microsoft.com/office/drawing/2014/main" id="{805CF147-9D1F-4D21-BD39-1A1D05CC68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2" y="2688"/>
              <a:ext cx="2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5</a:t>
              </a:r>
              <a:endParaRPr lang="en-GB" b="1"/>
            </a:p>
          </p:txBody>
        </p:sp>
        <p:sp>
          <p:nvSpPr>
            <p:cNvPr id="103" name="Text Box 84">
              <a:extLst>
                <a:ext uri="{FF2B5EF4-FFF2-40B4-BE49-F238E27FC236}">
                  <a16:creationId xmlns:a16="http://schemas.microsoft.com/office/drawing/2014/main" id="{71C76EEE-5DA9-4B77-9901-B2A95E0053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64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2  </a:t>
              </a:r>
              <a:r>
                <a:rPr lang="en-GB" b="1"/>
                <a:t>X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4" name="Text Box 85">
              <a:extLst>
                <a:ext uri="{FF2B5EF4-FFF2-40B4-BE49-F238E27FC236}">
                  <a16:creationId xmlns:a16="http://schemas.microsoft.com/office/drawing/2014/main" id="{6A2D73BD-E4AB-495F-A1F9-7A42D17EDF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00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2</a:t>
              </a:r>
              <a:endParaRPr lang="en-GB" b="1"/>
            </a:p>
          </p:txBody>
        </p:sp>
        <p:sp>
          <p:nvSpPr>
            <p:cNvPr id="105" name="Rectangle 86">
              <a:extLst>
                <a:ext uri="{FF2B5EF4-FFF2-40B4-BE49-F238E27FC236}">
                  <a16:creationId xmlns:a16="http://schemas.microsoft.com/office/drawing/2014/main" id="{94353A00-ABD4-4592-87AE-4244A40E1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0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06" name="Text Box 87">
              <a:extLst>
                <a:ext uri="{FF2B5EF4-FFF2-40B4-BE49-F238E27FC236}">
                  <a16:creationId xmlns:a16="http://schemas.microsoft.com/office/drawing/2014/main" id="{26E718E8-BDCB-4D42-B039-D9153E881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23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07" name="Line 88">
              <a:extLst>
                <a:ext uri="{FF2B5EF4-FFF2-40B4-BE49-F238E27FC236}">
                  <a16:creationId xmlns:a16="http://schemas.microsoft.com/office/drawing/2014/main" id="{30FFA2EF-E9CE-4A18-9106-EB104EA5562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504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8" name="Line 89">
              <a:extLst>
                <a:ext uri="{FF2B5EF4-FFF2-40B4-BE49-F238E27FC236}">
                  <a16:creationId xmlns:a16="http://schemas.microsoft.com/office/drawing/2014/main" id="{8AFB2D76-156F-408C-A656-C042E108751F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37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90">
              <a:extLst>
                <a:ext uri="{FF2B5EF4-FFF2-40B4-BE49-F238E27FC236}">
                  <a16:creationId xmlns:a16="http://schemas.microsoft.com/office/drawing/2014/main" id="{FE047BAB-0284-4520-BE45-A0A0C4C6FB9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41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" name="Line 91">
              <a:extLst>
                <a:ext uri="{FF2B5EF4-FFF2-40B4-BE49-F238E27FC236}">
                  <a16:creationId xmlns:a16="http://schemas.microsoft.com/office/drawing/2014/main" id="{143B6C5F-47A0-4ED1-A7A3-30DDE45680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4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" name="Line 92">
              <a:extLst>
                <a:ext uri="{FF2B5EF4-FFF2-40B4-BE49-F238E27FC236}">
                  <a16:creationId xmlns:a16="http://schemas.microsoft.com/office/drawing/2014/main" id="{94C5F065-1553-4D6E-A605-FD6E1A3E4D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" name="Line 93">
              <a:extLst>
                <a:ext uri="{FF2B5EF4-FFF2-40B4-BE49-F238E27FC236}">
                  <a16:creationId xmlns:a16="http://schemas.microsoft.com/office/drawing/2014/main" id="{5F7F9194-9394-42C3-A7E0-4C9532224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94">
              <a:extLst>
                <a:ext uri="{FF2B5EF4-FFF2-40B4-BE49-F238E27FC236}">
                  <a16:creationId xmlns:a16="http://schemas.microsoft.com/office/drawing/2014/main" id="{65511EBE-CDFF-4C6F-BEEC-2A05A3AED8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" name="Text Box 95">
              <a:extLst>
                <a:ext uri="{FF2B5EF4-FFF2-40B4-BE49-F238E27FC236}">
                  <a16:creationId xmlns:a16="http://schemas.microsoft.com/office/drawing/2014/main" id="{87FF5A2A-9B3E-449F-81C1-546CFFE9B7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4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5" name="Line 96">
              <a:extLst>
                <a:ext uri="{FF2B5EF4-FFF2-40B4-BE49-F238E27FC236}">
                  <a16:creationId xmlns:a16="http://schemas.microsoft.com/office/drawing/2014/main" id="{78A407F4-C5E8-4E0F-B692-FC79BF0D186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465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" name="Text Box 97">
              <a:extLst>
                <a:ext uri="{FF2B5EF4-FFF2-40B4-BE49-F238E27FC236}">
                  <a16:creationId xmlns:a16="http://schemas.microsoft.com/office/drawing/2014/main" id="{537BB03A-350C-4D66-95FF-74C665D927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96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3  </a:t>
              </a:r>
              <a:r>
                <a:rPr lang="en-GB" b="1"/>
                <a:t>X</a:t>
              </a:r>
              <a:r>
                <a:rPr lang="en-GB" b="1" baseline="-25000"/>
                <a:t>3</a:t>
              </a:r>
              <a:endParaRPr lang="en-GB" b="1">
                <a:solidFill>
                  <a:srgbClr val="0000FF"/>
                </a:solidFill>
              </a:endParaRPr>
            </a:p>
          </p:txBody>
        </p:sp>
        <p:sp>
          <p:nvSpPr>
            <p:cNvPr id="117" name="Text Box 98">
              <a:extLst>
                <a:ext uri="{FF2B5EF4-FFF2-40B4-BE49-F238E27FC236}">
                  <a16:creationId xmlns:a16="http://schemas.microsoft.com/office/drawing/2014/main" id="{8326C2ED-A531-49B5-8C31-4C3B6929DA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2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3</a:t>
              </a:r>
              <a:endParaRPr lang="en-GB" b="1"/>
            </a:p>
          </p:txBody>
        </p:sp>
        <p:sp>
          <p:nvSpPr>
            <p:cNvPr id="118" name="Rectangle 99">
              <a:extLst>
                <a:ext uri="{FF2B5EF4-FFF2-40B4-BE49-F238E27FC236}">
                  <a16:creationId xmlns:a16="http://schemas.microsoft.com/office/drawing/2014/main" id="{967B8883-D672-4E4B-90A6-F8DB35E343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19" name="Text Box 100">
              <a:extLst>
                <a:ext uri="{FF2B5EF4-FFF2-40B4-BE49-F238E27FC236}">
                  <a16:creationId xmlns:a16="http://schemas.microsoft.com/office/drawing/2014/main" id="{7B8EA5B3-9B2E-4028-82AF-CE86D3030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20" name="Line 101">
              <a:extLst>
                <a:ext uri="{FF2B5EF4-FFF2-40B4-BE49-F238E27FC236}">
                  <a16:creationId xmlns:a16="http://schemas.microsoft.com/office/drawing/2014/main" id="{A85E1BC0-5CA4-4E57-AA5B-A510CBF4AF42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736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" name="Line 102">
              <a:extLst>
                <a:ext uri="{FF2B5EF4-FFF2-40B4-BE49-F238E27FC236}">
                  <a16:creationId xmlns:a16="http://schemas.microsoft.com/office/drawing/2014/main" id="{F26479ED-9617-4FB0-86DE-9700FFE9E13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609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" name="Line 103">
              <a:extLst>
                <a:ext uri="{FF2B5EF4-FFF2-40B4-BE49-F238E27FC236}">
                  <a16:creationId xmlns:a16="http://schemas.microsoft.com/office/drawing/2014/main" id="{24B1D990-8B6E-4D51-894C-71F0653659D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873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" name="Line 104">
              <a:extLst>
                <a:ext uri="{FF2B5EF4-FFF2-40B4-BE49-F238E27FC236}">
                  <a16:creationId xmlns:a16="http://schemas.microsoft.com/office/drawing/2014/main" id="{629556E4-B136-46DF-95A8-EAC0303C4D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" name="Line 105">
              <a:extLst>
                <a:ext uri="{FF2B5EF4-FFF2-40B4-BE49-F238E27FC236}">
                  <a16:creationId xmlns:a16="http://schemas.microsoft.com/office/drawing/2014/main" id="{25043079-40B7-438F-BCAA-005D1A52A9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" name="Line 106">
              <a:extLst>
                <a:ext uri="{FF2B5EF4-FFF2-40B4-BE49-F238E27FC236}">
                  <a16:creationId xmlns:a16="http://schemas.microsoft.com/office/drawing/2014/main" id="{363EB46E-7598-48D8-8A48-DA6CF95DC4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6" name="Line 107">
              <a:extLst>
                <a:ext uri="{FF2B5EF4-FFF2-40B4-BE49-F238E27FC236}">
                  <a16:creationId xmlns:a16="http://schemas.microsoft.com/office/drawing/2014/main" id="{7793C534-81F7-4779-A9D4-2C9915CF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7" name="Text Box 108">
              <a:extLst>
                <a:ext uri="{FF2B5EF4-FFF2-40B4-BE49-F238E27FC236}">
                  <a16:creationId xmlns:a16="http://schemas.microsoft.com/office/drawing/2014/main" id="{B330F739-76BA-46C2-84FC-50C2261A0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56" y="2112"/>
              <a:ext cx="288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C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28" name="Line 109">
              <a:extLst>
                <a:ext uri="{FF2B5EF4-FFF2-40B4-BE49-F238E27FC236}">
                  <a16:creationId xmlns:a16="http://schemas.microsoft.com/office/drawing/2014/main" id="{AE842E9B-EA46-4036-8C6B-2A9AEA2B517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697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" name="Text Box 110">
              <a:extLst>
                <a:ext uri="{FF2B5EF4-FFF2-40B4-BE49-F238E27FC236}">
                  <a16:creationId xmlns:a16="http://schemas.microsoft.com/office/drawing/2014/main" id="{0D6F92F1-D77F-4351-8029-1B19302FD7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28" y="1872"/>
              <a:ext cx="54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Y</a:t>
              </a:r>
              <a:r>
                <a:rPr lang="en-GB" b="1" baseline="-25000"/>
                <a:t>4  </a:t>
              </a:r>
              <a:r>
                <a:rPr lang="en-GB" b="1"/>
                <a:t>X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0" name="Text Box 111">
              <a:extLst>
                <a:ext uri="{FF2B5EF4-FFF2-40B4-BE49-F238E27FC236}">
                  <a16:creationId xmlns:a16="http://schemas.microsoft.com/office/drawing/2014/main" id="{1CB67720-C7C4-4DF5-99A3-D4BAA61FD5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64" y="3456"/>
              <a:ext cx="33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/>
                <a:t>S</a:t>
              </a:r>
              <a:r>
                <a:rPr lang="en-GB" b="1" baseline="-25000"/>
                <a:t>4</a:t>
              </a:r>
              <a:endParaRPr lang="en-GB" b="1"/>
            </a:p>
          </p:txBody>
        </p:sp>
        <p:sp>
          <p:nvSpPr>
            <p:cNvPr id="131" name="Rectangle 112">
              <a:extLst>
                <a:ext uri="{FF2B5EF4-FFF2-40B4-BE49-F238E27FC236}">
                  <a16:creationId xmlns:a16="http://schemas.microsoft.com/office/drawing/2014/main" id="{BF313FC1-DCE1-48D9-BD3F-DBC830BBB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544"/>
              <a:ext cx="480" cy="432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GB" sz="2400">
                <a:latin typeface="Times New Roman" pitchFamily="18" charset="0"/>
              </a:endParaRPr>
            </a:p>
          </p:txBody>
        </p:sp>
        <p:sp>
          <p:nvSpPr>
            <p:cNvPr id="132" name="Text Box 113">
              <a:extLst>
                <a:ext uri="{FF2B5EF4-FFF2-40B4-BE49-F238E27FC236}">
                  <a16:creationId xmlns:a16="http://schemas.microsoft.com/office/drawing/2014/main" id="{8EB8DDA4-EDCA-4626-9E11-EB63640EC4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7" y="2650"/>
              <a:ext cx="384" cy="231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latin typeface="Times New Roman" pitchFamily="18" charset="0"/>
                </a:rPr>
                <a:t>FA</a:t>
              </a:r>
              <a:endParaRPr lang="en-GB" b="1"/>
            </a:p>
          </p:txBody>
        </p:sp>
        <p:sp>
          <p:nvSpPr>
            <p:cNvPr id="133" name="Line 114">
              <a:extLst>
                <a:ext uri="{FF2B5EF4-FFF2-40B4-BE49-F238E27FC236}">
                  <a16:creationId xmlns:a16="http://schemas.microsoft.com/office/drawing/2014/main" id="{653371B7-EC76-4C24-AA96-0DAC0B5BC0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968" y="3216"/>
              <a:ext cx="48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" name="Line 115">
              <a:extLst>
                <a:ext uri="{FF2B5EF4-FFF2-40B4-BE49-F238E27FC236}">
                  <a16:creationId xmlns:a16="http://schemas.microsoft.com/office/drawing/2014/main" id="{2D4DD575-4120-42F4-90D7-91B10941F60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1841" y="2335"/>
              <a:ext cx="44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" name="Line 116">
              <a:extLst>
                <a:ext uri="{FF2B5EF4-FFF2-40B4-BE49-F238E27FC236}">
                  <a16:creationId xmlns:a16="http://schemas.microsoft.com/office/drawing/2014/main" id="{C62CB516-FF21-4D2F-82A7-00F7124341C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2105" y="2455"/>
              <a:ext cx="20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" name="Line 117">
              <a:extLst>
                <a:ext uri="{FF2B5EF4-FFF2-40B4-BE49-F238E27FC236}">
                  <a16:creationId xmlns:a16="http://schemas.microsoft.com/office/drawing/2014/main" id="{A1774B9C-F5E5-423B-9254-CF746ED4C1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08" y="2352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" name="Line 118">
              <a:extLst>
                <a:ext uri="{FF2B5EF4-FFF2-40B4-BE49-F238E27FC236}">
                  <a16:creationId xmlns:a16="http://schemas.microsoft.com/office/drawing/2014/main" id="{C982868A-737B-4076-96BE-7BD9B892F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2352"/>
              <a:ext cx="0" cy="81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" name="Line 119">
              <a:extLst>
                <a:ext uri="{FF2B5EF4-FFF2-40B4-BE49-F238E27FC236}">
                  <a16:creationId xmlns:a16="http://schemas.microsoft.com/office/drawing/2014/main" id="{0298A61F-2501-49DE-A954-488C0314DD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48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" name="Line 120">
              <a:extLst>
                <a:ext uri="{FF2B5EF4-FFF2-40B4-BE49-F238E27FC236}">
                  <a16:creationId xmlns:a16="http://schemas.microsoft.com/office/drawing/2014/main" id="{5FBDC919-A09B-4687-B564-A8BDDB1358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88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" name="Line 121">
              <a:extLst>
                <a:ext uri="{FF2B5EF4-FFF2-40B4-BE49-F238E27FC236}">
                  <a16:creationId xmlns:a16="http://schemas.microsoft.com/office/drawing/2014/main" id="{FFBF976C-E69F-4977-A486-5DBA9AF2CA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3168"/>
              <a:ext cx="24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" name="Line 122">
              <a:extLst>
                <a:ext uri="{FF2B5EF4-FFF2-40B4-BE49-F238E27FC236}">
                  <a16:creationId xmlns:a16="http://schemas.microsoft.com/office/drawing/2014/main" id="{DF7F774A-DD4A-478F-AF88-96F55C5D1C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976"/>
              <a:ext cx="0" cy="1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" name="Line 123">
              <a:extLst>
                <a:ext uri="{FF2B5EF4-FFF2-40B4-BE49-F238E27FC236}">
                  <a16:creationId xmlns:a16="http://schemas.microsoft.com/office/drawing/2014/main" id="{8BCAC7FC-E0B7-4F1C-8136-D31A0E28F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784"/>
              <a:ext cx="0" cy="3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" name="Text Box 124">
              <a:extLst>
                <a:ext uri="{FF2B5EF4-FFF2-40B4-BE49-F238E27FC236}">
                  <a16:creationId xmlns:a16="http://schemas.microsoft.com/office/drawing/2014/main" id="{721B228E-3733-4447-9A6F-EE6F61665D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2" y="2544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10000"/>
                </a:spcBef>
              </a:pPr>
              <a:r>
                <a:rPr lang="en-GB" b="1">
                  <a:solidFill>
                    <a:srgbClr val="0000FF"/>
                  </a:solidFill>
                </a:rPr>
                <a:t>0</a:t>
              </a:r>
              <a:endParaRPr lang="en-GB" b="1"/>
            </a:p>
          </p:txBody>
        </p:sp>
        <p:grpSp>
          <p:nvGrpSpPr>
            <p:cNvPr id="144" name="Group 125">
              <a:extLst>
                <a:ext uri="{FF2B5EF4-FFF2-40B4-BE49-F238E27FC236}">
                  <a16:creationId xmlns:a16="http://schemas.microsoft.com/office/drawing/2014/main" id="{E9392C9E-783A-4FA7-8155-66DF3B8C69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28" y="2208"/>
              <a:ext cx="384" cy="231"/>
              <a:chOff x="1728" y="2208"/>
              <a:chExt cx="384" cy="231"/>
            </a:xfrm>
          </p:grpSpPr>
          <p:sp>
            <p:nvSpPr>
              <p:cNvPr id="154" name="Text Box 126">
                <a:extLst>
                  <a:ext uri="{FF2B5EF4-FFF2-40B4-BE49-F238E27FC236}">
                    <a16:creationId xmlns:a16="http://schemas.microsoft.com/office/drawing/2014/main" id="{C1102547-044A-445B-B16D-FD115945783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5" name="Text Box 127">
                <a:extLst>
                  <a:ext uri="{FF2B5EF4-FFF2-40B4-BE49-F238E27FC236}">
                    <a16:creationId xmlns:a16="http://schemas.microsoft.com/office/drawing/2014/main" id="{AC329996-EAD4-4EF8-83BC-90400CAA82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5" name="Group 128">
              <a:extLst>
                <a:ext uri="{FF2B5EF4-FFF2-40B4-BE49-F238E27FC236}">
                  <a16:creationId xmlns:a16="http://schemas.microsoft.com/office/drawing/2014/main" id="{27AB8C59-0A2B-4C75-B11D-E2B486D80DF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12" y="2208"/>
              <a:ext cx="384" cy="231"/>
              <a:chOff x="1728" y="2208"/>
              <a:chExt cx="384" cy="231"/>
            </a:xfrm>
          </p:grpSpPr>
          <p:sp>
            <p:nvSpPr>
              <p:cNvPr id="152" name="Text Box 129">
                <a:extLst>
                  <a:ext uri="{FF2B5EF4-FFF2-40B4-BE49-F238E27FC236}">
                    <a16:creationId xmlns:a16="http://schemas.microsoft.com/office/drawing/2014/main" id="{27CBF2DE-DE46-410F-A76A-C4BA4D0D12A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3" name="Text Box 130">
                <a:extLst>
                  <a:ext uri="{FF2B5EF4-FFF2-40B4-BE49-F238E27FC236}">
                    <a16:creationId xmlns:a16="http://schemas.microsoft.com/office/drawing/2014/main" id="{FB8C0601-A1DE-4AD7-9CAC-2FE98D029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6" name="Group 131">
              <a:extLst>
                <a:ext uri="{FF2B5EF4-FFF2-40B4-BE49-F238E27FC236}">
                  <a16:creationId xmlns:a16="http://schemas.microsoft.com/office/drawing/2014/main" id="{8D649DD9-86F5-469E-AC9F-D91087DDF1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3" y="2208"/>
              <a:ext cx="384" cy="231"/>
              <a:chOff x="1728" y="2208"/>
              <a:chExt cx="384" cy="231"/>
            </a:xfrm>
          </p:grpSpPr>
          <p:sp>
            <p:nvSpPr>
              <p:cNvPr id="150" name="Text Box 132">
                <a:extLst>
                  <a:ext uri="{FF2B5EF4-FFF2-40B4-BE49-F238E27FC236}">
                    <a16:creationId xmlns:a16="http://schemas.microsoft.com/office/drawing/2014/main" id="{18572E21-37C9-4C8C-ADAE-B2D7C63188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51" name="Text Box 133">
                <a:extLst>
                  <a:ext uri="{FF2B5EF4-FFF2-40B4-BE49-F238E27FC236}">
                    <a16:creationId xmlns:a16="http://schemas.microsoft.com/office/drawing/2014/main" id="{4111CBC2-5534-4AC5-9D29-9CF1823B5A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  <p:grpSp>
          <p:nvGrpSpPr>
            <p:cNvPr id="147" name="Group 134">
              <a:extLst>
                <a:ext uri="{FF2B5EF4-FFF2-40B4-BE49-F238E27FC236}">
                  <a16:creationId xmlns:a16="http://schemas.microsoft.com/office/drawing/2014/main" id="{BBAD1386-4C63-4328-8EAA-5EB3FCAA6F0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45" y="2208"/>
              <a:ext cx="384" cy="231"/>
              <a:chOff x="1728" y="2208"/>
              <a:chExt cx="384" cy="231"/>
            </a:xfrm>
          </p:grpSpPr>
          <p:sp>
            <p:nvSpPr>
              <p:cNvPr id="148" name="Text Box 135">
                <a:extLst>
                  <a:ext uri="{FF2B5EF4-FFF2-40B4-BE49-F238E27FC236}">
                    <a16:creationId xmlns:a16="http://schemas.microsoft.com/office/drawing/2014/main" id="{00336F71-1286-4A18-8247-581915956BC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  <p:sp>
            <p:nvSpPr>
              <p:cNvPr id="149" name="Text Box 136">
                <a:extLst>
                  <a:ext uri="{FF2B5EF4-FFF2-40B4-BE49-F238E27FC236}">
                    <a16:creationId xmlns:a16="http://schemas.microsoft.com/office/drawing/2014/main" id="{436466D2-4B94-45F9-85E4-1D07524EDF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728" y="2208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10000"/>
                  </a:spcBef>
                </a:pPr>
                <a:r>
                  <a:rPr lang="en-GB" b="1">
                    <a:solidFill>
                      <a:srgbClr val="0000FF"/>
                    </a:solidFill>
                  </a:rPr>
                  <a:t>0</a:t>
                </a:r>
                <a:endParaRPr lang="en-GB" b="1"/>
              </a:p>
            </p:txBody>
          </p:sp>
        </p:grpSp>
      </p:grpSp>
      <p:sp>
        <p:nvSpPr>
          <p:cNvPr id="77" name="Footer Placeholder 5">
            <a:extLst>
              <a:ext uri="{FF2B5EF4-FFF2-40B4-BE49-F238E27FC236}">
                <a16:creationId xmlns:a16="http://schemas.microsoft.com/office/drawing/2014/main" id="{1A58E57F-BF79-4A6E-81F9-D2CEDAB98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78" name="[Date Placeholder 3]">
            <a:extLst>
              <a:ext uri="{FF2B5EF4-FFF2-40B4-BE49-F238E27FC236}">
                <a16:creationId xmlns:a16="http://schemas.microsoft.com/office/drawing/2014/main" id="{62FDDBC8-2AA4-40B8-BEE5-DA47B6ADDC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79" name="Slide Number Placeholder 6">
            <a:extLst>
              <a:ext uri="{FF2B5EF4-FFF2-40B4-BE49-F238E27FC236}">
                <a16:creationId xmlns:a16="http://schemas.microsoft.com/office/drawing/2014/main" id="{6D9AEA74-A559-493E-98AB-DEA9FA442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7967865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(4/5)</a:t>
            </a:r>
          </a:p>
        </p:txBody>
      </p:sp>
      <p:sp>
        <p:nvSpPr>
          <p:cNvPr id="77" name="Rectangle 3">
            <a:extLst>
              <a:ext uri="{FF2B5EF4-FFF2-40B4-BE49-F238E27FC236}">
                <a16:creationId xmlns:a16="http://schemas.microsoft.com/office/drawing/2014/main" id="{6365A215-BF31-4EA4-BF1D-48AF00A1C5DD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95400"/>
            <a:ext cx="82296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/>
              <a:t>Analyse</a:t>
            </a:r>
            <a:r>
              <a:rPr lang="en-US" dirty="0"/>
              <a:t> the delay for the repeated block.</a:t>
            </a:r>
          </a:p>
        </p:txBody>
      </p:sp>
      <p:grpSp>
        <p:nvGrpSpPr>
          <p:cNvPr id="78" name="Group 88">
            <a:extLst>
              <a:ext uri="{FF2B5EF4-FFF2-40B4-BE49-F238E27FC236}">
                <a16:creationId xmlns:a16="http://schemas.microsoft.com/office/drawing/2014/main" id="{13C8EBAD-B41D-4750-9709-0CD9A1CEC252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1905000"/>
            <a:ext cx="6858000" cy="1447800"/>
            <a:chOff x="768" y="1200"/>
            <a:chExt cx="4320" cy="912"/>
          </a:xfrm>
        </p:grpSpPr>
        <p:sp>
          <p:nvSpPr>
            <p:cNvPr id="79" name="Rectangle 74">
              <a:extLst>
                <a:ext uri="{FF2B5EF4-FFF2-40B4-BE49-F238E27FC236}">
                  <a16:creationId xmlns:a16="http://schemas.microsoft.com/office/drawing/2014/main" id="{B49B244C-61A2-4673-8634-229286C68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1200"/>
              <a:ext cx="1488" cy="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2000"/>
                <a:t>where X</a:t>
              </a:r>
              <a:r>
                <a:rPr lang="en-US" sz="2000" baseline="-25000"/>
                <a:t>i</a:t>
              </a:r>
              <a:r>
                <a:rPr lang="en-US" sz="2000"/>
                <a:t>, Y</a:t>
              </a:r>
              <a:r>
                <a:rPr lang="en-US" sz="2000" baseline="-25000"/>
                <a:t>i</a:t>
              </a:r>
              <a:r>
                <a:rPr lang="en-US" sz="2000"/>
                <a:t> are stable at 0t, while C</a:t>
              </a:r>
              <a:r>
                <a:rPr lang="en-US" sz="2000" baseline="-25000"/>
                <a:t>i</a:t>
              </a:r>
              <a:r>
                <a:rPr lang="en-US" sz="2000"/>
                <a:t> is assumed to be stable at mt.</a:t>
              </a:r>
              <a:endParaRPr lang="en-US" sz="2400">
                <a:latin typeface="Times New Roman" pitchFamily="18" charset="0"/>
              </a:endParaRPr>
            </a:p>
          </p:txBody>
        </p:sp>
        <p:grpSp>
          <p:nvGrpSpPr>
            <p:cNvPr id="80" name="Group 75">
              <a:extLst>
                <a:ext uri="{FF2B5EF4-FFF2-40B4-BE49-F238E27FC236}">
                  <a16:creationId xmlns:a16="http://schemas.microsoft.com/office/drawing/2014/main" id="{D3A77785-A163-49AA-9420-33F635C5B4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68" y="1248"/>
              <a:ext cx="2832" cy="723"/>
              <a:chOff x="1632" y="1776"/>
              <a:chExt cx="2832" cy="819"/>
            </a:xfrm>
          </p:grpSpPr>
          <p:sp>
            <p:nvSpPr>
              <p:cNvPr id="81" name="Rectangle 76">
                <a:extLst>
                  <a:ext uri="{FF2B5EF4-FFF2-40B4-BE49-F238E27FC236}">
                    <a16:creationId xmlns:a16="http://schemas.microsoft.com/office/drawing/2014/main" id="{DE6DAA5B-8BD4-4448-9242-FF8B5A894C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1056" cy="76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Text Box 77">
                <a:extLst>
                  <a:ext uri="{FF2B5EF4-FFF2-40B4-BE49-F238E27FC236}">
                    <a16:creationId xmlns:a16="http://schemas.microsoft.com/office/drawing/2014/main" id="{AE7BE3D0-6FF5-44B7-9286-D12C43446E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40" y="1967"/>
                <a:ext cx="720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>
                    <a:latin typeface="Times New Roman" pitchFamily="18" charset="0"/>
                  </a:rPr>
                  <a:t>Adder</a:t>
                </a:r>
                <a:endParaRPr lang="en-GB" sz="2000">
                  <a:latin typeface="Times New Roman" pitchFamily="18" charset="0"/>
                </a:endParaRPr>
              </a:p>
            </p:txBody>
          </p:sp>
          <p:sp>
            <p:nvSpPr>
              <p:cNvPr id="83" name="Line 78">
                <a:extLst>
                  <a:ext uri="{FF2B5EF4-FFF2-40B4-BE49-F238E27FC236}">
                    <a16:creationId xmlns:a16="http://schemas.microsoft.com/office/drawing/2014/main" id="{8EC21225-2F80-40E8-8601-32222734E7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196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Line 79">
                <a:extLst>
                  <a:ext uri="{FF2B5EF4-FFF2-40B4-BE49-F238E27FC236}">
                    <a16:creationId xmlns:a16="http://schemas.microsoft.com/office/drawing/2014/main" id="{8555811A-D8B4-42D5-A100-F7E430E9B1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20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Line 80">
                <a:extLst>
                  <a:ext uri="{FF2B5EF4-FFF2-40B4-BE49-F238E27FC236}">
                    <a16:creationId xmlns:a16="http://schemas.microsoft.com/office/drawing/2014/main" id="{BF45288E-B43B-4514-B8C1-1E8A237E0A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016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81">
                <a:extLst>
                  <a:ext uri="{FF2B5EF4-FFF2-40B4-BE49-F238E27FC236}">
                    <a16:creationId xmlns:a16="http://schemas.microsoft.com/office/drawing/2014/main" id="{A57232F7-10B3-47E6-A393-0A87959EC9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2304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Text Box 82">
                <a:extLst>
                  <a:ext uri="{FF2B5EF4-FFF2-40B4-BE49-F238E27FC236}">
                    <a16:creationId xmlns:a16="http://schemas.microsoft.com/office/drawing/2014/main" id="{6C861F6F-0CD0-4E2C-ABA8-B40AA54491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632" y="1824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159" name="Text Box 83">
                <a:extLst>
                  <a:ext uri="{FF2B5EF4-FFF2-40B4-BE49-F238E27FC236}">
                    <a16:creationId xmlns:a16="http://schemas.microsoft.com/office/drawing/2014/main" id="{A9F74541-04A7-42FC-B891-02472FBF300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80" y="192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160" name="Line 84">
                <a:extLst>
                  <a:ext uri="{FF2B5EF4-FFF2-40B4-BE49-F238E27FC236}">
                    <a16:creationId xmlns:a16="http://schemas.microsoft.com/office/drawing/2014/main" id="{E9FC8771-AE59-430D-AD50-A231FB4C2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872" y="2448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Text Box 85">
                <a:extLst>
                  <a:ext uri="{FF2B5EF4-FFF2-40B4-BE49-F238E27FC236}">
                    <a16:creationId xmlns:a16="http://schemas.microsoft.com/office/drawing/2014/main" id="{30C02191-E35A-40FC-84EF-7E27D12A725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177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2" name="Text Box 86">
                <a:extLst>
                  <a:ext uri="{FF2B5EF4-FFF2-40B4-BE49-F238E27FC236}">
                    <a16:creationId xmlns:a16="http://schemas.microsoft.com/office/drawing/2014/main" id="{82CF4F7B-9C90-4175-A4A5-BA7111D91E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016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63" name="Text Box 87">
                <a:extLst>
                  <a:ext uri="{FF2B5EF4-FFF2-40B4-BE49-F238E27FC236}">
                    <a16:creationId xmlns:a16="http://schemas.microsoft.com/office/drawing/2014/main" id="{7865EADA-AD72-418A-B4C8-D0633E3349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68" y="2257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</p:grpSp>
      <p:sp>
        <p:nvSpPr>
          <p:cNvPr id="164" name="Rectangle 89">
            <a:extLst>
              <a:ext uri="{FF2B5EF4-FFF2-40B4-BE49-F238E27FC236}">
                <a16:creationId xmlns:a16="http://schemas.microsoft.com/office/drawing/2014/main" id="{70B60A8A-F39A-47CC-ACD0-6090DC8F9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3352800"/>
            <a:ext cx="82296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5113" indent="-265113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Performing the delay calculation:</a:t>
            </a:r>
          </a:p>
        </p:txBody>
      </p:sp>
      <p:grpSp>
        <p:nvGrpSpPr>
          <p:cNvPr id="165" name="Group 90">
            <a:extLst>
              <a:ext uri="{FF2B5EF4-FFF2-40B4-BE49-F238E27FC236}">
                <a16:creationId xmlns:a16="http://schemas.microsoft.com/office/drawing/2014/main" id="{ED23AF56-E853-451F-A613-000878DB8082}"/>
              </a:ext>
            </a:extLst>
          </p:cNvPr>
          <p:cNvGrpSpPr>
            <a:grpSpLocks/>
          </p:cNvGrpSpPr>
          <p:nvPr/>
        </p:nvGrpSpPr>
        <p:grpSpPr bwMode="auto">
          <a:xfrm>
            <a:off x="2895600" y="3810000"/>
            <a:ext cx="6553200" cy="2293938"/>
            <a:chOff x="1056" y="2400"/>
            <a:chExt cx="4128" cy="1445"/>
          </a:xfrm>
        </p:grpSpPr>
        <p:sp>
          <p:nvSpPr>
            <p:cNvPr id="166" name="AutoShape 91">
              <a:extLst>
                <a:ext uri="{FF2B5EF4-FFF2-40B4-BE49-F238E27FC236}">
                  <a16:creationId xmlns:a16="http://schemas.microsoft.com/office/drawing/2014/main" id="{76BBF733-3FB3-49F8-90D5-7314E5EF37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19" y="3126"/>
              <a:ext cx="426" cy="343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Line 92">
              <a:extLst>
                <a:ext uri="{FF2B5EF4-FFF2-40B4-BE49-F238E27FC236}">
                  <a16:creationId xmlns:a16="http://schemas.microsoft.com/office/drawing/2014/main" id="{FFFE1DF7-5213-4B2B-9A77-F51EEDC85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593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8" name="Line 93">
              <a:extLst>
                <a:ext uri="{FF2B5EF4-FFF2-40B4-BE49-F238E27FC236}">
                  <a16:creationId xmlns:a16="http://schemas.microsoft.com/office/drawing/2014/main" id="{94C15C72-10BB-42E2-8640-854B28BC7C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1" y="2750"/>
              <a:ext cx="549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9" name="Line 94">
              <a:extLst>
                <a:ext uri="{FF2B5EF4-FFF2-40B4-BE49-F238E27FC236}">
                  <a16:creationId xmlns:a16="http://schemas.microsoft.com/office/drawing/2014/main" id="{01A59EED-D6A8-4828-82AF-AB1D1D4B6EB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233" y="2655"/>
              <a:ext cx="893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0" name="Line 95">
              <a:extLst>
                <a:ext uri="{FF2B5EF4-FFF2-40B4-BE49-F238E27FC236}">
                  <a16:creationId xmlns:a16="http://schemas.microsoft.com/office/drawing/2014/main" id="{DCA6EC31-C787-4DCF-BB38-9C0E54095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06" y="3219"/>
              <a:ext cx="213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96">
              <a:extLst>
                <a:ext uri="{FF2B5EF4-FFF2-40B4-BE49-F238E27FC236}">
                  <a16:creationId xmlns:a16="http://schemas.microsoft.com/office/drawing/2014/main" id="{D0987392-96E2-4F24-A0AE-223DE39CD5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06" y="2593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97">
              <a:extLst>
                <a:ext uri="{FF2B5EF4-FFF2-40B4-BE49-F238E27FC236}">
                  <a16:creationId xmlns:a16="http://schemas.microsoft.com/office/drawing/2014/main" id="{D2F78D28-5330-4EBA-906E-F9492C4347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53" y="2750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98">
              <a:extLst>
                <a:ext uri="{FF2B5EF4-FFF2-40B4-BE49-F238E27FC236}">
                  <a16:creationId xmlns:a16="http://schemas.microsoft.com/office/drawing/2014/main" id="{8E7384A8-ED01-47F8-9752-8C8774EF6F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53" y="3376"/>
              <a:ext cx="366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99">
              <a:extLst>
                <a:ext uri="{FF2B5EF4-FFF2-40B4-BE49-F238E27FC236}">
                  <a16:creationId xmlns:a16="http://schemas.microsoft.com/office/drawing/2014/main" id="{0A71A4CB-5C28-467F-858A-AA63E3A705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8" y="3293"/>
              <a:ext cx="183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5" name="Oval 100">
              <a:extLst>
                <a:ext uri="{FF2B5EF4-FFF2-40B4-BE49-F238E27FC236}">
                  <a16:creationId xmlns:a16="http://schemas.microsoft.com/office/drawing/2014/main" id="{5CCBD3BE-11B5-499F-8FFC-1A7ACB3056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728"/>
              <a:ext cx="39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6" name="Oval 101">
              <a:extLst>
                <a:ext uri="{FF2B5EF4-FFF2-40B4-BE49-F238E27FC236}">
                  <a16:creationId xmlns:a16="http://schemas.microsoft.com/office/drawing/2014/main" id="{32F7C895-3CA1-4990-8B0C-E6E282E3D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9" y="2565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102">
              <a:extLst>
                <a:ext uri="{FF2B5EF4-FFF2-40B4-BE49-F238E27FC236}">
                  <a16:creationId xmlns:a16="http://schemas.microsoft.com/office/drawing/2014/main" id="{9F5683F6-FAF9-4A83-BE69-5B84D9083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76" y="2496"/>
              <a:ext cx="456" cy="345"/>
              <a:chOff x="8928" y="3168"/>
              <a:chExt cx="1080" cy="792"/>
            </a:xfrm>
          </p:grpSpPr>
          <p:sp>
            <p:nvSpPr>
              <p:cNvPr id="219" name="Freeform 103">
                <a:extLst>
                  <a:ext uri="{FF2B5EF4-FFF2-40B4-BE49-F238E27FC236}">
                    <a16:creationId xmlns:a16="http://schemas.microsoft.com/office/drawing/2014/main" id="{7E30F01E-9676-4430-92B8-4B6819B776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Line 104">
                <a:extLst>
                  <a:ext uri="{FF2B5EF4-FFF2-40B4-BE49-F238E27FC236}">
                    <a16:creationId xmlns:a16="http://schemas.microsoft.com/office/drawing/2014/main" id="{0A13820E-5C33-4C5A-920E-DFF54ECF73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Line 105">
                <a:extLst>
                  <a:ext uri="{FF2B5EF4-FFF2-40B4-BE49-F238E27FC236}">
                    <a16:creationId xmlns:a16="http://schemas.microsoft.com/office/drawing/2014/main" id="{FA1A8071-9CFB-452B-A1FC-8455033004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06">
                <a:extLst>
                  <a:ext uri="{FF2B5EF4-FFF2-40B4-BE49-F238E27FC236}">
                    <a16:creationId xmlns:a16="http://schemas.microsoft.com/office/drawing/2014/main" id="{C702C5CE-E875-45A9-BE72-34F427DC1F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107">
                <a:extLst>
                  <a:ext uri="{FF2B5EF4-FFF2-40B4-BE49-F238E27FC236}">
                    <a16:creationId xmlns:a16="http://schemas.microsoft.com/office/drawing/2014/main" id="{9D97A008-A10B-4330-A78F-D0C59D9E1F2D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Freeform 108">
                <a:extLst>
                  <a:ext uri="{FF2B5EF4-FFF2-40B4-BE49-F238E27FC236}">
                    <a16:creationId xmlns:a16="http://schemas.microsoft.com/office/drawing/2014/main" id="{C6CE7F8D-0087-4331-A819-926226D83C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8" name="Text Box 109">
              <a:extLst>
                <a:ext uri="{FF2B5EF4-FFF2-40B4-BE49-F238E27FC236}">
                  <a16:creationId xmlns:a16="http://schemas.microsoft.com/office/drawing/2014/main" id="{E4A1966D-4407-4ADD-BFDF-F70EE33564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2448"/>
              <a:ext cx="244" cy="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X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r>
                <a:rPr lang="en-GB"/>
                <a:t>Y</a:t>
              </a:r>
              <a:r>
                <a:rPr lang="en-GB" baseline="-25000"/>
                <a:t>i</a:t>
              </a:r>
              <a:endParaRPr lang="en-GB"/>
            </a:p>
          </p:txBody>
        </p:sp>
        <p:sp>
          <p:nvSpPr>
            <p:cNvPr id="179" name="Text Box 110">
              <a:extLst>
                <a:ext uri="{FF2B5EF4-FFF2-40B4-BE49-F238E27FC236}">
                  <a16:creationId xmlns:a16="http://schemas.microsoft.com/office/drawing/2014/main" id="{D740038E-8422-44F7-A2D1-A2B05D1465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641"/>
              <a:ext cx="336" cy="2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S</a:t>
              </a:r>
              <a:r>
                <a:rPr lang="en-GB" baseline="-25000"/>
                <a:t>i</a:t>
              </a:r>
              <a:endParaRPr lang="en-GB"/>
            </a:p>
            <a:p>
              <a:pPr eaLnBrk="0" hangingPunct="0"/>
              <a:endParaRPr lang="en-GB" sz="1400"/>
            </a:p>
          </p:txBody>
        </p:sp>
        <p:sp>
          <p:nvSpPr>
            <p:cNvPr id="180" name="Text Box 111">
              <a:extLst>
                <a:ext uri="{FF2B5EF4-FFF2-40B4-BE49-F238E27FC236}">
                  <a16:creationId xmlns:a16="http://schemas.microsoft.com/office/drawing/2014/main" id="{8C1B843B-78E7-4C32-9F52-101C472693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3360"/>
              <a:ext cx="480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i+1</a:t>
              </a:r>
              <a:endParaRPr lang="en-GB" sz="1400"/>
            </a:p>
            <a:p>
              <a:pPr eaLnBrk="0" hangingPunct="0"/>
              <a:endParaRPr lang="en-GB" sz="1400"/>
            </a:p>
          </p:txBody>
        </p:sp>
        <p:sp>
          <p:nvSpPr>
            <p:cNvPr id="181" name="AutoShape 112">
              <a:extLst>
                <a:ext uri="{FF2B5EF4-FFF2-40B4-BE49-F238E27FC236}">
                  <a16:creationId xmlns:a16="http://schemas.microsoft.com/office/drawing/2014/main" id="{7A59B31E-6E3A-45E2-A8D7-79E113A53B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2" y="3196"/>
              <a:ext cx="426" cy="344"/>
            </a:xfrm>
            <a:prstGeom prst="flowChartDelay">
              <a:avLst/>
            </a:prstGeom>
            <a:noFill/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2" name="Line 113">
              <a:extLst>
                <a:ext uri="{FF2B5EF4-FFF2-40B4-BE49-F238E27FC236}">
                  <a16:creationId xmlns:a16="http://schemas.microsoft.com/office/drawing/2014/main" id="{6F08D58F-D911-4DB4-9DE3-222BC12C04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5" y="2809"/>
              <a:ext cx="251" cy="5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3" name="Line 114">
              <a:extLst>
                <a:ext uri="{FF2B5EF4-FFF2-40B4-BE49-F238E27FC236}">
                  <a16:creationId xmlns:a16="http://schemas.microsoft.com/office/drawing/2014/main" id="{A5D4A6D9-CF46-4853-9FBB-F7ED7D5E24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8" y="2736"/>
              <a:ext cx="1148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" name="Line 115">
              <a:extLst>
                <a:ext uri="{FF2B5EF4-FFF2-40B4-BE49-F238E27FC236}">
                  <a16:creationId xmlns:a16="http://schemas.microsoft.com/office/drawing/2014/main" id="{E8C99979-473B-4A4F-9321-5CB3D98AE2D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5" y="3277"/>
              <a:ext cx="121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" name="Line 116">
              <a:extLst>
                <a:ext uri="{FF2B5EF4-FFF2-40B4-BE49-F238E27FC236}">
                  <a16:creationId xmlns:a16="http://schemas.microsoft.com/office/drawing/2014/main" id="{15B251E5-D34C-4CD2-A575-A5E7FBF9F8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965" y="2651"/>
              <a:ext cx="0" cy="626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6" name="Line 117">
              <a:extLst>
                <a:ext uri="{FF2B5EF4-FFF2-40B4-BE49-F238E27FC236}">
                  <a16:creationId xmlns:a16="http://schemas.microsoft.com/office/drawing/2014/main" id="{7AD1540B-41B4-4B07-8832-CFCAB4491BD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73" y="2808"/>
              <a:ext cx="0" cy="9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7" name="Line 118">
              <a:extLst>
                <a:ext uri="{FF2B5EF4-FFF2-40B4-BE49-F238E27FC236}">
                  <a16:creationId xmlns:a16="http://schemas.microsoft.com/office/drawing/2014/main" id="{894A6DF9-CAEF-45DB-8287-397A14FF90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04" y="3620"/>
              <a:ext cx="1260" cy="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8" name="Line 119">
              <a:extLst>
                <a:ext uri="{FF2B5EF4-FFF2-40B4-BE49-F238E27FC236}">
                  <a16:creationId xmlns:a16="http://schemas.microsoft.com/office/drawing/2014/main" id="{54B0093A-A458-4F03-ADF9-7758896C39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19" y="3360"/>
              <a:ext cx="29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9" name="Oval 120">
              <a:extLst>
                <a:ext uri="{FF2B5EF4-FFF2-40B4-BE49-F238E27FC236}">
                  <a16:creationId xmlns:a16="http://schemas.microsoft.com/office/drawing/2014/main" id="{CF9E5DBA-85DB-4872-9DCA-CC5DD4E566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49" y="3412"/>
              <a:ext cx="40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0" name="Oval 121">
              <a:extLst>
                <a:ext uri="{FF2B5EF4-FFF2-40B4-BE49-F238E27FC236}">
                  <a16:creationId xmlns:a16="http://schemas.microsoft.com/office/drawing/2014/main" id="{70B8A2DF-3F2A-4F15-95AC-F60B24A91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5" y="2641"/>
              <a:ext cx="38" cy="51"/>
            </a:xfrm>
            <a:prstGeom prst="ellipse">
              <a:avLst/>
            </a:prstGeom>
            <a:solidFill>
              <a:srgbClr val="000000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1" name="Group 122">
              <a:extLst>
                <a:ext uri="{FF2B5EF4-FFF2-40B4-BE49-F238E27FC236}">
                  <a16:creationId xmlns:a16="http://schemas.microsoft.com/office/drawing/2014/main" id="{81702245-9E26-4B1B-A539-8C49BF7B832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9" y="2567"/>
              <a:ext cx="457" cy="345"/>
              <a:chOff x="8928" y="3168"/>
              <a:chExt cx="1080" cy="792"/>
            </a:xfrm>
          </p:grpSpPr>
          <p:sp>
            <p:nvSpPr>
              <p:cNvPr id="213" name="Freeform 123">
                <a:extLst>
                  <a:ext uri="{FF2B5EF4-FFF2-40B4-BE49-F238E27FC236}">
                    <a16:creationId xmlns:a16="http://schemas.microsoft.com/office/drawing/2014/main" id="{0440B8F6-97ED-4E2C-ABFB-C7AF1E9E5E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0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4" name="Line 124">
                <a:extLst>
                  <a:ext uri="{FF2B5EF4-FFF2-40B4-BE49-F238E27FC236}">
                    <a16:creationId xmlns:a16="http://schemas.microsoft.com/office/drawing/2014/main" id="{85FDBE85-BA59-4707-B094-17ADD055EF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16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5" name="Line 125">
                <a:extLst>
                  <a:ext uri="{FF2B5EF4-FFF2-40B4-BE49-F238E27FC236}">
                    <a16:creationId xmlns:a16="http://schemas.microsoft.com/office/drawing/2014/main" id="{670DDA4A-8897-4FA9-BDC3-2CA9C9F5C1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000" y="396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6" name="Freeform 126">
                <a:extLst>
                  <a:ext uri="{FF2B5EF4-FFF2-40B4-BE49-F238E27FC236}">
                    <a16:creationId xmlns:a16="http://schemas.microsoft.com/office/drawing/2014/main" id="{69E441B8-7CDF-48C2-9B50-94FCA90C1E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60" y="3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7" name="Freeform 127">
                <a:extLst>
                  <a:ext uri="{FF2B5EF4-FFF2-40B4-BE49-F238E27FC236}">
                    <a16:creationId xmlns:a16="http://schemas.microsoft.com/office/drawing/2014/main" id="{D7C06A91-1E88-4875-BA78-437304DEE51E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9360" y="352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8" name="Freeform 128">
                <a:extLst>
                  <a:ext uri="{FF2B5EF4-FFF2-40B4-BE49-F238E27FC236}">
                    <a16:creationId xmlns:a16="http://schemas.microsoft.com/office/drawing/2014/main" id="{3AB598B9-E950-4566-9835-BA9736ABCA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928" y="316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2" name="Line 129">
              <a:extLst>
                <a:ext uri="{FF2B5EF4-FFF2-40B4-BE49-F238E27FC236}">
                  <a16:creationId xmlns:a16="http://schemas.microsoft.com/office/drawing/2014/main" id="{0E6BF741-52F8-4E22-A521-BC4B9572B7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4" y="3744"/>
              <a:ext cx="1529" cy="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3" name="Line 130">
              <a:extLst>
                <a:ext uri="{FF2B5EF4-FFF2-40B4-BE49-F238E27FC236}">
                  <a16:creationId xmlns:a16="http://schemas.microsoft.com/office/drawing/2014/main" id="{A82F5B2F-BCF6-414A-BE6D-CBE3017CC3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73" y="3434"/>
              <a:ext cx="226" cy="2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4" name="Line 131">
              <a:extLst>
                <a:ext uri="{FF2B5EF4-FFF2-40B4-BE49-F238E27FC236}">
                  <a16:creationId xmlns:a16="http://schemas.microsoft.com/office/drawing/2014/main" id="{6BB9E67B-5CB9-4910-B2AE-8D215C61DE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11" y="3290"/>
              <a:ext cx="0" cy="339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5" name="Line 132">
              <a:extLst>
                <a:ext uri="{FF2B5EF4-FFF2-40B4-BE49-F238E27FC236}">
                  <a16:creationId xmlns:a16="http://schemas.microsoft.com/office/drawing/2014/main" id="{6C85F981-C33A-4948-8B7B-A9228C6A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177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6" name="Group 133">
              <a:extLst>
                <a:ext uri="{FF2B5EF4-FFF2-40B4-BE49-F238E27FC236}">
                  <a16:creationId xmlns:a16="http://schemas.microsoft.com/office/drawing/2014/main" id="{570E268C-72E8-4A9B-A831-18B51EF19B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86" y="3277"/>
              <a:ext cx="427" cy="343"/>
              <a:chOff x="6768" y="11808"/>
              <a:chExt cx="1008" cy="792"/>
            </a:xfrm>
          </p:grpSpPr>
          <p:sp>
            <p:nvSpPr>
              <p:cNvPr id="208" name="Freeform 134">
                <a:extLst>
                  <a:ext uri="{FF2B5EF4-FFF2-40B4-BE49-F238E27FC236}">
                    <a16:creationId xmlns:a16="http://schemas.microsoft.com/office/drawing/2014/main" id="{E7B33E88-0438-4CBE-A058-63082868180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8" y="11808"/>
                <a:ext cx="144" cy="792"/>
              </a:xfrm>
              <a:custGeom>
                <a:avLst/>
                <a:gdLst>
                  <a:gd name="T0" fmla="*/ 0 w 288"/>
                  <a:gd name="T1" fmla="*/ 0 h 864"/>
                  <a:gd name="T2" fmla="*/ 9 w 288"/>
                  <a:gd name="T3" fmla="*/ 280 h 864"/>
                  <a:gd name="T4" fmla="*/ 0 w 288"/>
                  <a:gd name="T5" fmla="*/ 560 h 864"/>
                  <a:gd name="T6" fmla="*/ 0 60000 65536"/>
                  <a:gd name="T7" fmla="*/ 0 60000 65536"/>
                  <a:gd name="T8" fmla="*/ 0 60000 65536"/>
                  <a:gd name="T9" fmla="*/ 0 w 288"/>
                  <a:gd name="T10" fmla="*/ 0 h 864"/>
                  <a:gd name="T11" fmla="*/ 288 w 288"/>
                  <a:gd name="T12" fmla="*/ 864 h 864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88" h="864">
                    <a:moveTo>
                      <a:pt x="0" y="0"/>
                    </a:moveTo>
                    <a:cubicBezTo>
                      <a:pt x="144" y="144"/>
                      <a:pt x="288" y="288"/>
                      <a:pt x="288" y="432"/>
                    </a:cubicBezTo>
                    <a:cubicBezTo>
                      <a:pt x="288" y="576"/>
                      <a:pt x="48" y="792"/>
                      <a:pt x="0" y="864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135">
                <a:extLst>
                  <a:ext uri="{FF2B5EF4-FFF2-40B4-BE49-F238E27FC236}">
                    <a16:creationId xmlns:a16="http://schemas.microsoft.com/office/drawing/2014/main" id="{66AB5970-83D0-4CDE-8886-CE1173B13E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1808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0" name="Line 136">
                <a:extLst>
                  <a:ext uri="{FF2B5EF4-FFF2-40B4-BE49-F238E27FC236}">
                    <a16:creationId xmlns:a16="http://schemas.microsoft.com/office/drawing/2014/main" id="{087668F7-1A3A-401A-9FF2-BA5CED9B03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68" y="12600"/>
                <a:ext cx="360" cy="0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1" name="Freeform 137">
                <a:extLst>
                  <a:ext uri="{FF2B5EF4-FFF2-40B4-BE49-F238E27FC236}">
                    <a16:creationId xmlns:a16="http://schemas.microsoft.com/office/drawing/2014/main" id="{6BBF628C-BEB8-41D8-AB64-B53565DF6B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128" y="1180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2" name="Freeform 138">
                <a:extLst>
                  <a:ext uri="{FF2B5EF4-FFF2-40B4-BE49-F238E27FC236}">
                    <a16:creationId xmlns:a16="http://schemas.microsoft.com/office/drawing/2014/main" id="{B49A6C5F-B9D9-4FDB-964D-C5F3F5A51A42}"/>
                  </a:ext>
                </a:extLst>
              </p:cNvPr>
              <p:cNvSpPr>
                <a:spLocks/>
              </p:cNvSpPr>
              <p:nvPr/>
            </p:nvSpPr>
            <p:spPr bwMode="auto">
              <a:xfrm flipV="1">
                <a:off x="7128" y="12168"/>
                <a:ext cx="648" cy="432"/>
              </a:xfrm>
              <a:custGeom>
                <a:avLst/>
                <a:gdLst>
                  <a:gd name="T0" fmla="*/ 0 w 576"/>
                  <a:gd name="T1" fmla="*/ 0 h 432"/>
                  <a:gd name="T2" fmla="*/ 778 w 576"/>
                  <a:gd name="T3" fmla="*/ 144 h 432"/>
                  <a:gd name="T4" fmla="*/ 1037 w 576"/>
                  <a:gd name="T5" fmla="*/ 432 h 432"/>
                  <a:gd name="T6" fmla="*/ 0 60000 65536"/>
                  <a:gd name="T7" fmla="*/ 0 60000 65536"/>
                  <a:gd name="T8" fmla="*/ 0 60000 65536"/>
                  <a:gd name="T9" fmla="*/ 0 w 576"/>
                  <a:gd name="T10" fmla="*/ 0 h 432"/>
                  <a:gd name="T11" fmla="*/ 576 w 576"/>
                  <a:gd name="T12" fmla="*/ 432 h 432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576" h="432">
                    <a:moveTo>
                      <a:pt x="0" y="0"/>
                    </a:moveTo>
                    <a:cubicBezTo>
                      <a:pt x="168" y="36"/>
                      <a:pt x="336" y="72"/>
                      <a:pt x="432" y="144"/>
                    </a:cubicBezTo>
                    <a:cubicBezTo>
                      <a:pt x="528" y="216"/>
                      <a:pt x="552" y="324"/>
                      <a:pt x="576" y="432"/>
                    </a:cubicBezTo>
                  </a:path>
                </a:pathLst>
              </a:custGeom>
              <a:noFill/>
              <a:ln w="158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97" name="Line 139">
              <a:extLst>
                <a:ext uri="{FF2B5EF4-FFF2-40B4-BE49-F238E27FC236}">
                  <a16:creationId xmlns:a16="http://schemas.microsoft.com/office/drawing/2014/main" id="{838B1026-1670-4648-962F-9CDEDD48CF7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64" y="3527"/>
              <a:ext cx="0" cy="93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8" name="Line 140">
              <a:extLst>
                <a:ext uri="{FF2B5EF4-FFF2-40B4-BE49-F238E27FC236}">
                  <a16:creationId xmlns:a16="http://schemas.microsoft.com/office/drawing/2014/main" id="{3CF77C6E-85FA-4595-96B2-39C7ED96E5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449"/>
              <a:ext cx="457" cy="7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9" name="Text Box 141">
              <a:extLst>
                <a:ext uri="{FF2B5EF4-FFF2-40B4-BE49-F238E27FC236}">
                  <a16:creationId xmlns:a16="http://schemas.microsoft.com/office/drawing/2014/main" id="{53EED105-7D82-48D2-B704-BD6F833796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6" y="3625"/>
              <a:ext cx="306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GB"/>
                <a:t>C</a:t>
              </a:r>
              <a:r>
                <a:rPr lang="en-GB" baseline="-25000"/>
                <a:t>i</a:t>
              </a:r>
              <a:endParaRPr lang="en-GB" sz="1400"/>
            </a:p>
          </p:txBody>
        </p:sp>
        <p:sp>
          <p:nvSpPr>
            <p:cNvPr id="200" name="Text Box 142">
              <a:extLst>
                <a:ext uri="{FF2B5EF4-FFF2-40B4-BE49-F238E27FC236}">
                  <a16:creationId xmlns:a16="http://schemas.microsoft.com/office/drawing/2014/main" id="{9C67E8D1-5DCE-49CE-8488-6EB2AA38D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400"/>
              <a:ext cx="94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max(0,0)+t = 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1" name="Text Box 143">
              <a:extLst>
                <a:ext uri="{FF2B5EF4-FFF2-40B4-BE49-F238E27FC236}">
                  <a16:creationId xmlns:a16="http://schemas.microsoft.com/office/drawing/2014/main" id="{3D7C7BB3-163A-4259-82A9-6B14004AFF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3072"/>
              <a:ext cx="149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2" name="Text Box 144">
              <a:extLst>
                <a:ext uri="{FF2B5EF4-FFF2-40B4-BE49-F238E27FC236}">
                  <a16:creationId xmlns:a16="http://schemas.microsoft.com/office/drawing/2014/main" id="{EBBE4E9E-9AEC-4CD5-A89D-05CDA15FAD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592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3" name="Text Box 145">
              <a:extLst>
                <a:ext uri="{FF2B5EF4-FFF2-40B4-BE49-F238E27FC236}">
                  <a16:creationId xmlns:a16="http://schemas.microsoft.com/office/drawing/2014/main" id="{E1AF044F-3E5C-4767-A059-4269E0C84D0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2400"/>
              <a:ext cx="192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0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4" name="Text Box 146">
              <a:extLst>
                <a:ext uri="{FF2B5EF4-FFF2-40B4-BE49-F238E27FC236}">
                  <a16:creationId xmlns:a16="http://schemas.microsoft.com/office/drawing/2014/main" id="{AD84EB5F-987A-48B1-AB0B-1B63A20B2B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3552"/>
              <a:ext cx="288" cy="2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mt</a:t>
              </a:r>
              <a:endParaRPr lang="en-GB" sz="1600">
                <a:solidFill>
                  <a:srgbClr val="0000FF"/>
                </a:solidFill>
              </a:endParaRPr>
            </a:p>
          </p:txBody>
        </p:sp>
        <p:sp>
          <p:nvSpPr>
            <p:cNvPr id="205" name="Text Box 147">
              <a:extLst>
                <a:ext uri="{FF2B5EF4-FFF2-40B4-BE49-F238E27FC236}">
                  <a16:creationId xmlns:a16="http://schemas.microsoft.com/office/drawing/2014/main" id="{C04251F2-FA4A-4756-9CC5-30D636EAE4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04" y="2496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6" name="Text Box 148">
              <a:extLst>
                <a:ext uri="{FF2B5EF4-FFF2-40B4-BE49-F238E27FC236}">
                  <a16:creationId xmlns:a16="http://schemas.microsoft.com/office/drawing/2014/main" id="{328E09FB-E370-46DB-B2A5-514ED81268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3168"/>
              <a:ext cx="1008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207" name="Text Box 149">
              <a:extLst>
                <a:ext uri="{FF2B5EF4-FFF2-40B4-BE49-F238E27FC236}">
                  <a16:creationId xmlns:a16="http://schemas.microsoft.com/office/drawing/2014/main" id="{B2666A7E-68E9-47AD-B703-B4E066BCD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0" y="3024"/>
              <a:ext cx="912" cy="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>
                  <a:solidFill>
                    <a:srgbClr val="0000FF"/>
                  </a:solidFill>
                </a:rPr>
                <a:t>max(t,mt)+t</a:t>
              </a:r>
              <a:endParaRPr lang="en-GB" sz="1600">
                <a:solidFill>
                  <a:srgbClr val="0000FF"/>
                </a:solidFill>
              </a:endParaRPr>
            </a:p>
          </p:txBody>
        </p:sp>
      </p:grpSp>
      <p:sp>
        <p:nvSpPr>
          <p:cNvPr id="85" name="Footer Placeholder 5">
            <a:extLst>
              <a:ext uri="{FF2B5EF4-FFF2-40B4-BE49-F238E27FC236}">
                <a16:creationId xmlns:a16="http://schemas.microsoft.com/office/drawing/2014/main" id="{B2BC29FE-31D1-4D6E-BD39-5D91C866B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86" name="[Date Placeholder 3]">
            <a:extLst>
              <a:ext uri="{FF2B5EF4-FFF2-40B4-BE49-F238E27FC236}">
                <a16:creationId xmlns:a16="http://schemas.microsoft.com/office/drawing/2014/main" id="{9DECF3D4-6A69-4E82-A277-A1BF51A4C9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87" name="Slide Number Placeholder 6">
            <a:extLst>
              <a:ext uri="{FF2B5EF4-FFF2-40B4-BE49-F238E27FC236}">
                <a16:creationId xmlns:a16="http://schemas.microsoft.com/office/drawing/2014/main" id="{C874A993-3552-4398-968F-AFE76497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7361199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9. Circuit Delays (5/5)</a:t>
            </a:r>
          </a:p>
        </p:txBody>
      </p:sp>
      <p:sp>
        <p:nvSpPr>
          <p:cNvPr id="85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11755"/>
            <a:ext cx="82296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5113" indent="-2651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Calculating: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=1, m=0;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1</a:t>
            </a:r>
            <a:r>
              <a:rPr lang="en-US" dirty="0">
                <a:solidFill>
                  <a:srgbClr val="C00000"/>
                </a:solidFill>
              </a:rPr>
              <a:t> = 2t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 = 3t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=2, m=3;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2</a:t>
            </a:r>
            <a:r>
              <a:rPr lang="en-US" dirty="0">
                <a:solidFill>
                  <a:srgbClr val="C00000"/>
                </a:solidFill>
              </a:rPr>
              <a:t> = 4t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= 5t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=3, m=5;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3</a:t>
            </a:r>
            <a:r>
              <a:rPr lang="en-US" dirty="0">
                <a:solidFill>
                  <a:srgbClr val="C00000"/>
                </a:solidFill>
              </a:rPr>
              <a:t> = 6t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= 7t </a:t>
            </a:r>
          </a:p>
          <a:p>
            <a:pPr lvl="1" fontAlgn="auto">
              <a:spcBef>
                <a:spcPct val="10000"/>
              </a:spcBef>
              <a:spcAft>
                <a:spcPts val="0"/>
              </a:spcAft>
              <a:buNone/>
            </a:pPr>
            <a:r>
              <a:rPr lang="en-US" dirty="0"/>
              <a:t>	When </a:t>
            </a:r>
            <a:r>
              <a:rPr lang="en-US" dirty="0" err="1"/>
              <a:t>i</a:t>
            </a:r>
            <a:r>
              <a:rPr lang="en-US" dirty="0"/>
              <a:t>=4, m=7; 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baseline="-25000" dirty="0">
                <a:solidFill>
                  <a:srgbClr val="C00000"/>
                </a:solidFill>
              </a:rPr>
              <a:t>4</a:t>
            </a:r>
            <a:r>
              <a:rPr lang="en-US" dirty="0">
                <a:solidFill>
                  <a:srgbClr val="C00000"/>
                </a:solidFill>
              </a:rPr>
              <a:t> = 8t </a:t>
            </a:r>
            <a:r>
              <a:rPr lang="en-US" dirty="0"/>
              <a:t>and </a:t>
            </a: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5</a:t>
            </a:r>
            <a:r>
              <a:rPr lang="en-US" dirty="0">
                <a:solidFill>
                  <a:srgbClr val="0000FF"/>
                </a:solidFill>
              </a:rPr>
              <a:t> = 9t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general, an </a:t>
            </a:r>
            <a:r>
              <a:rPr lang="en-US" i="1" dirty="0"/>
              <a:t>n</a:t>
            </a:r>
            <a:r>
              <a:rPr lang="en-US" dirty="0"/>
              <a:t>-bit ripple-carry parallel adder will experience the following delay times: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00CC"/>
                </a:solidFill>
              </a:rPr>
              <a:t>	</a:t>
            </a:r>
            <a:r>
              <a:rPr lang="en-US" dirty="0">
                <a:solidFill>
                  <a:srgbClr val="C00000"/>
                </a:solidFill>
              </a:rPr>
              <a:t>S</a:t>
            </a:r>
            <a:r>
              <a:rPr lang="en-US" i="1" baseline="-25000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= ( (</a:t>
            </a:r>
            <a:r>
              <a:rPr lang="en-US" i="1" dirty="0">
                <a:solidFill>
                  <a:srgbClr val="C00000"/>
                </a:solidFill>
              </a:rPr>
              <a:t>n</a:t>
            </a:r>
            <a:r>
              <a:rPr lang="en-US" dirty="0">
                <a:solidFill>
                  <a:srgbClr val="C00000"/>
                </a:solidFill>
              </a:rPr>
              <a:t> – 1)</a:t>
            </a:r>
            <a:r>
              <a:rPr lang="en-US" dirty="0">
                <a:solidFill>
                  <a:srgbClr val="C00000"/>
                </a:solidFill>
                <a:sym typeface="Symbol" pitchFamily="18" charset="2"/>
              </a:rPr>
              <a:t>2 + 2 ) t </a:t>
            </a:r>
          </a:p>
          <a:p>
            <a:pPr lvl="1" fontAlgn="auto">
              <a:spcAft>
                <a:spcPts val="0"/>
              </a:spcAft>
              <a:buNone/>
            </a:pP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	C</a:t>
            </a:r>
            <a:r>
              <a:rPr lang="en-US" i="1" baseline="-25000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baseline="-25000" dirty="0">
                <a:solidFill>
                  <a:srgbClr val="0000CC"/>
                </a:solidFill>
                <a:sym typeface="Symbol" pitchFamily="18" charset="2"/>
              </a:rPr>
              <a:t>+1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= ( (</a:t>
            </a:r>
            <a:r>
              <a:rPr lang="en-US" i="1" dirty="0">
                <a:solidFill>
                  <a:srgbClr val="0000CC"/>
                </a:solidFill>
                <a:sym typeface="Symbol" pitchFamily="18" charset="2"/>
              </a:rPr>
              <a:t>n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 – 1)2 + 3 ) t 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Propagation delay of ripple-carry parallel adders is proportional to the number of bits it handles.</a:t>
            </a:r>
          </a:p>
          <a:p>
            <a:pPr marL="265113" indent="-265113" fontAlgn="auto">
              <a:spcBef>
                <a:spcPct val="4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Maximum delay: </a:t>
            </a:r>
            <a:r>
              <a:rPr lang="en-US" dirty="0">
                <a:solidFill>
                  <a:srgbClr val="0000CC"/>
                </a:solidFill>
              </a:rPr>
              <a:t>( (</a:t>
            </a:r>
            <a:r>
              <a:rPr lang="en-US" i="1" dirty="0">
                <a:solidFill>
                  <a:srgbClr val="0000CC"/>
                </a:solidFill>
              </a:rPr>
              <a:t>n</a:t>
            </a:r>
            <a:r>
              <a:rPr lang="en-US" dirty="0">
                <a:solidFill>
                  <a:srgbClr val="0000CC"/>
                </a:solidFill>
              </a:rPr>
              <a:t> – 1)</a:t>
            </a:r>
            <a:r>
              <a:rPr lang="en-US" dirty="0">
                <a:solidFill>
                  <a:srgbClr val="0000CC"/>
                </a:solidFill>
                <a:sym typeface="Symbol" pitchFamily="18" charset="2"/>
              </a:rPr>
              <a:t>2 + 3 ) t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E84381-DEDC-424F-A575-050287E881EE}"/>
              </a:ext>
            </a:extLst>
          </p:cNvPr>
          <p:cNvGrpSpPr/>
          <p:nvPr/>
        </p:nvGrpSpPr>
        <p:grpSpPr>
          <a:xfrm>
            <a:off x="6446114" y="474681"/>
            <a:ext cx="4047808" cy="1321912"/>
            <a:chOff x="4922114" y="474681"/>
            <a:chExt cx="4047808" cy="1321912"/>
          </a:xfrm>
        </p:grpSpPr>
        <p:grpSp>
          <p:nvGrpSpPr>
            <p:cNvPr id="88" name="Group 75">
              <a:extLst>
                <a:ext uri="{FF2B5EF4-FFF2-40B4-BE49-F238E27FC236}">
                  <a16:creationId xmlns:a16="http://schemas.microsoft.com/office/drawing/2014/main" id="{5C90C5B6-6014-457A-B245-19D4C37B2D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22114" y="524656"/>
              <a:ext cx="3189288" cy="1167383"/>
              <a:chOff x="1842" y="1759"/>
              <a:chExt cx="2009" cy="833"/>
            </a:xfrm>
          </p:grpSpPr>
          <p:sp>
            <p:nvSpPr>
              <p:cNvPr id="93" name="Line 80">
                <a:extLst>
                  <a:ext uri="{FF2B5EF4-FFF2-40B4-BE49-F238E27FC236}">
                    <a16:creationId xmlns:a16="http://schemas.microsoft.com/office/drawing/2014/main" id="{ED7F5BA1-4DA9-41EE-8F03-72421E49DA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021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Line 81">
                <a:extLst>
                  <a:ext uri="{FF2B5EF4-FFF2-40B4-BE49-F238E27FC236}">
                    <a16:creationId xmlns:a16="http://schemas.microsoft.com/office/drawing/2014/main" id="{00FB5125-97C6-4FA3-B8DE-5E73703C1E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04" y="2309"/>
                <a:ext cx="576" cy="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Rectangle 76">
                <a:extLst>
                  <a:ext uri="{FF2B5EF4-FFF2-40B4-BE49-F238E27FC236}">
                    <a16:creationId xmlns:a16="http://schemas.microsoft.com/office/drawing/2014/main" id="{4D308F00-AB03-47BE-9B5B-A088F4982B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8" y="1824"/>
                <a:ext cx="744" cy="768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Text Box 77">
                <a:extLst>
                  <a:ext uri="{FF2B5EF4-FFF2-40B4-BE49-F238E27FC236}">
                    <a16:creationId xmlns:a16="http://schemas.microsoft.com/office/drawing/2014/main" id="{3540CE8D-973E-41A1-BC27-75678F8D1C7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2" y="1925"/>
                <a:ext cx="576" cy="50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Full</a:t>
                </a:r>
              </a:p>
              <a:p>
                <a:pPr algn="ctr" eaLnBrk="0" hangingPunct="0"/>
                <a:r>
                  <a:rPr lang="en-GB" sz="2000" b="1" dirty="0">
                    <a:latin typeface="Times New Roman" pitchFamily="18" charset="0"/>
                  </a:rPr>
                  <a:t>Adder</a:t>
                </a:r>
                <a:endParaRPr lang="en-GB" sz="2000" dirty="0">
                  <a:latin typeface="Times New Roman" pitchFamily="18" charset="0"/>
                </a:endParaRPr>
              </a:p>
            </p:txBody>
          </p:sp>
          <p:sp>
            <p:nvSpPr>
              <p:cNvPr id="91" name="Line 78">
                <a:extLst>
                  <a:ext uri="{FF2B5EF4-FFF2-40B4-BE49-F238E27FC236}">
                    <a16:creationId xmlns:a16="http://schemas.microsoft.com/office/drawing/2014/main" id="{2C24092E-B4D1-4171-A0DE-4F86CD2CE0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196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Line 79">
                <a:extLst>
                  <a:ext uri="{FF2B5EF4-FFF2-40B4-BE49-F238E27FC236}">
                    <a16:creationId xmlns:a16="http://schemas.microsoft.com/office/drawing/2014/main" id="{7CEB75D6-10B5-45FC-B182-06024E0292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20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Text Box 82">
                <a:extLst>
                  <a:ext uri="{FF2B5EF4-FFF2-40B4-BE49-F238E27FC236}">
                    <a16:creationId xmlns:a16="http://schemas.microsoft.com/office/drawing/2014/main" id="{E81E858F-C375-4BB9-AFBC-469B10490A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42" y="1790"/>
                <a:ext cx="288" cy="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X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Y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3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</a:t>
                </a:r>
                <a:endParaRPr lang="en-GB"/>
              </a:p>
            </p:txBody>
          </p:sp>
          <p:sp>
            <p:nvSpPr>
              <p:cNvPr id="96" name="Text Box 83">
                <a:extLst>
                  <a:ext uri="{FF2B5EF4-FFF2-40B4-BE49-F238E27FC236}">
                    <a16:creationId xmlns:a16="http://schemas.microsoft.com/office/drawing/2014/main" id="{B2A8985D-CB00-4403-8B3A-F9727B6397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67" y="1890"/>
                <a:ext cx="384" cy="55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S</a:t>
                </a:r>
                <a:r>
                  <a:rPr lang="en-GB" baseline="-25000"/>
                  <a:t>i</a:t>
                </a:r>
                <a:endParaRPr lang="en-GB"/>
              </a:p>
              <a:p>
                <a:pPr eaLnBrk="0" hangingPunct="0">
                  <a:spcBef>
                    <a:spcPct val="50000"/>
                  </a:spcBef>
                </a:pPr>
                <a:r>
                  <a:rPr lang="en-GB"/>
                  <a:t>C</a:t>
                </a:r>
                <a:r>
                  <a:rPr lang="en-GB" baseline="-25000"/>
                  <a:t>i+1</a:t>
                </a:r>
                <a:endParaRPr lang="en-GB"/>
              </a:p>
            </p:txBody>
          </p:sp>
          <p:sp>
            <p:nvSpPr>
              <p:cNvPr id="97" name="Line 84">
                <a:extLst>
                  <a:ext uri="{FF2B5EF4-FFF2-40B4-BE49-F238E27FC236}">
                    <a16:creationId xmlns:a16="http://schemas.microsoft.com/office/drawing/2014/main" id="{42D1C09D-4C40-4A27-9659-914E8334B2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70" y="2449"/>
                <a:ext cx="378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Text Box 85">
                <a:extLst>
                  <a:ext uri="{FF2B5EF4-FFF2-40B4-BE49-F238E27FC236}">
                    <a16:creationId xmlns:a16="http://schemas.microsoft.com/office/drawing/2014/main" id="{A3582086-E8F4-4146-8B20-BADD775FDA1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75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 dirty="0">
                    <a:solidFill>
                      <a:srgbClr val="0000FF"/>
                    </a:solidFill>
                  </a:rPr>
                  <a:t>0</a:t>
                </a:r>
                <a:endParaRPr lang="en-GB" dirty="0"/>
              </a:p>
            </p:txBody>
          </p:sp>
          <p:sp>
            <p:nvSpPr>
              <p:cNvPr id="99" name="Text Box 86">
                <a:extLst>
                  <a:ext uri="{FF2B5EF4-FFF2-40B4-BE49-F238E27FC236}">
                    <a16:creationId xmlns:a16="http://schemas.microsoft.com/office/drawing/2014/main" id="{D25DE369-55A5-4FE4-A371-A08ECEA8E5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1999"/>
                <a:ext cx="192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0</a:t>
                </a:r>
                <a:endParaRPr lang="en-GB"/>
              </a:p>
            </p:txBody>
          </p:sp>
          <p:sp>
            <p:nvSpPr>
              <p:cNvPr id="100" name="Text Box 87">
                <a:extLst>
                  <a:ext uri="{FF2B5EF4-FFF2-40B4-BE49-F238E27FC236}">
                    <a16:creationId xmlns:a16="http://schemas.microsoft.com/office/drawing/2014/main" id="{52318183-2413-405C-98C8-11F708340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00" y="2240"/>
                <a:ext cx="288" cy="2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eaLnBrk="0" hangingPunct="0">
                  <a:spcBef>
                    <a:spcPct val="50000"/>
                  </a:spcBef>
                </a:pPr>
                <a:r>
                  <a:rPr lang="en-GB">
                    <a:solidFill>
                      <a:srgbClr val="0000FF"/>
                    </a:solidFill>
                  </a:rPr>
                  <a:t>mt</a:t>
                </a:r>
                <a:endParaRPr lang="en-GB"/>
              </a:p>
            </p:txBody>
          </p:sp>
        </p:grpSp>
        <p:sp>
          <p:nvSpPr>
            <p:cNvPr id="101" name="Text Box 147">
              <a:extLst>
                <a:ext uri="{FF2B5EF4-FFF2-40B4-BE49-F238E27FC236}">
                  <a16:creationId xmlns:a16="http://schemas.microsoft.com/office/drawing/2014/main" id="{56E1D8FF-A03A-4FBF-8B5A-73F591150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01802" y="474681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  <p:sp>
          <p:nvSpPr>
            <p:cNvPr id="102" name="Text Box 148">
              <a:extLst>
                <a:ext uri="{FF2B5EF4-FFF2-40B4-BE49-F238E27FC236}">
                  <a16:creationId xmlns:a16="http://schemas.microsoft.com/office/drawing/2014/main" id="{1D720F6F-5C0F-48F0-97C2-A9A916EC51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22122" y="1447343"/>
              <a:ext cx="1447800" cy="349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0" hangingPunct="0"/>
              <a:r>
                <a:rPr lang="en-US" sz="1600" dirty="0">
                  <a:solidFill>
                    <a:srgbClr val="0000FF"/>
                  </a:solidFill>
                </a:rPr>
                <a:t>max(</a:t>
              </a:r>
              <a:r>
                <a:rPr lang="en-US" sz="1600" dirty="0" err="1">
                  <a:solidFill>
                    <a:srgbClr val="0000FF"/>
                  </a:solidFill>
                </a:rPr>
                <a:t>t,mt</a:t>
              </a:r>
              <a:r>
                <a:rPr lang="en-US" sz="1600" dirty="0">
                  <a:solidFill>
                    <a:srgbClr val="0000FF"/>
                  </a:solidFill>
                </a:rPr>
                <a:t>)+2t</a:t>
              </a:r>
              <a:endParaRPr lang="en-GB" sz="1600" dirty="0">
                <a:solidFill>
                  <a:srgbClr val="0000FF"/>
                </a:solidFill>
              </a:endParaRPr>
            </a:p>
          </p:txBody>
        </p:sp>
      </p:grpSp>
      <p:sp>
        <p:nvSpPr>
          <p:cNvPr id="23" name="Footer Placeholder 5">
            <a:extLst>
              <a:ext uri="{FF2B5EF4-FFF2-40B4-BE49-F238E27FC236}">
                <a16:creationId xmlns:a16="http://schemas.microsoft.com/office/drawing/2014/main" id="{7E68D156-7A2D-411F-8FEA-ED452797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24" name="[Date Placeholder 3]">
            <a:extLst>
              <a:ext uri="{FF2B5EF4-FFF2-40B4-BE49-F238E27FC236}">
                <a16:creationId xmlns:a16="http://schemas.microsoft.com/office/drawing/2014/main" id="{21CBD97A-08EF-4990-8FE0-F81136D7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5" name="Slide Number Placeholder 6">
            <a:extLst>
              <a:ext uri="{FF2B5EF4-FFF2-40B4-BE49-F238E27FC236}">
                <a16:creationId xmlns:a16="http://schemas.microsoft.com/office/drawing/2014/main" id="{63104CA2-42C7-456C-899E-A93C7DFAA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4915657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8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quizzes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19. Combinational Circuits Quiz 1</a:t>
            </a:r>
            <a:endParaRPr lang="en-US" sz="2800" dirty="0">
              <a:solidFill>
                <a:schemeClr val="tx1"/>
              </a:solidFill>
            </a:endParaRPr>
          </a:p>
          <a:p>
            <a:r>
              <a:rPr lang="en-US" sz="2800" dirty="0" smtClean="0">
                <a:solidFill>
                  <a:schemeClr val="tx1"/>
                </a:solidFill>
              </a:rPr>
              <a:t>20. Combinational Circuits Quiz 2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E2ACC2A-A8EE-4FD9-87C4-B29D800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E588DE73-CC8B-445E-92DB-6ACDEC90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EF2440-ABAE-48BF-B045-4A51551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4919850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9</a:t>
            </a:r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001486" y="533400"/>
            <a:ext cx="10580914" cy="990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000" kern="1200" spc="-1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 smtClean="0"/>
              <a:t>Feedback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251856" y="1600200"/>
            <a:ext cx="10330543" cy="4876800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Students expressed wish for shorter recitation sessions</a:t>
            </a:r>
          </a:p>
          <a:p>
            <a:pPr marL="358775" indent="-3587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3200" dirty="0" smtClean="0"/>
              <a:t>I’ve cut down the materials, replacing with problem solving questions using past years’ exam questions.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630229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39132"/>
            <a:ext cx="8319155" cy="729792"/>
          </a:xfrm>
        </p:spPr>
        <p:txBody>
          <a:bodyPr>
            <a:normAutofit/>
          </a:bodyPr>
          <a:lstStyle/>
          <a:p>
            <a:r>
              <a:rPr lang="en-US" dirty="0" smtClean="0"/>
              <a:t>19. Combinational Circuits </a:t>
            </a:r>
            <a:r>
              <a:rPr lang="en-US" dirty="0"/>
              <a:t>Quiz 1 </a:t>
            </a:r>
            <a:r>
              <a:rPr lang="en-US" dirty="0" err="1"/>
              <a:t>Q1</a:t>
            </a:r>
            <a:endParaRPr lang="en-US" dirty="0"/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6419E08-2334-4E05-A355-5957038DF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5" name="[Date Placeholder 3]">
            <a:extLst>
              <a:ext uri="{FF2B5EF4-FFF2-40B4-BE49-F238E27FC236}">
                <a16:creationId xmlns:a16="http://schemas.microsoft.com/office/drawing/2014/main" id="{BB37179C-E286-4058-B7A3-D7F6B3D9F17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6" name="Slide Number Placeholder 6">
            <a:extLst>
              <a:ext uri="{FF2B5EF4-FFF2-40B4-BE49-F238E27FC236}">
                <a16:creationId xmlns:a16="http://schemas.microsoft.com/office/drawing/2014/main" id="{FDE7EA99-4FAC-454B-9A68-9E1F058AB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9047" y="1168924"/>
            <a:ext cx="6328610" cy="361634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98" y="1074656"/>
            <a:ext cx="4986408" cy="5200111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5599425" y="1990376"/>
            <a:ext cx="5914796" cy="512192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7384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6358" y="388341"/>
            <a:ext cx="8229600" cy="702145"/>
          </a:xfrm>
        </p:spPr>
        <p:txBody>
          <a:bodyPr/>
          <a:lstStyle/>
          <a:p>
            <a:r>
              <a:rPr lang="en-US" dirty="0" smtClean="0"/>
              <a:t>20. </a:t>
            </a:r>
            <a:r>
              <a:rPr lang="en-US" dirty="0"/>
              <a:t>Combinational Circuits </a:t>
            </a:r>
            <a:r>
              <a:rPr lang="en-US" dirty="0" smtClean="0"/>
              <a:t>Quiz 2 </a:t>
            </a:r>
            <a:r>
              <a:rPr lang="en-US" dirty="0" err="1"/>
              <a:t>Q1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E304F-B394-BCC2-A5C1-85B89005739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1129" r="66100"/>
          <a:stretch/>
        </p:blipFill>
        <p:spPr>
          <a:xfrm>
            <a:off x="1808602" y="1433433"/>
            <a:ext cx="3957461" cy="366220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7B678A-5734-ECA7-3453-2E2EF46AE4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l="-148" t="31269" r="12839" b="-977"/>
          <a:stretch/>
        </p:blipFill>
        <p:spPr>
          <a:xfrm>
            <a:off x="5511640" y="1755438"/>
            <a:ext cx="4953582" cy="271267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545270" y="1744098"/>
            <a:ext cx="9311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w=</a:t>
            </a:r>
            <a:r>
              <a:rPr lang="en-US" dirty="0" err="1">
                <a:solidFill>
                  <a:srgbClr val="0000FF"/>
                </a:solidFill>
              </a:rPr>
              <a:t>a</a:t>
            </a:r>
            <a:r>
              <a:rPr lang="en-US" dirty="0" err="1">
                <a:solidFill>
                  <a:srgbClr val="0000FF"/>
                </a:solidFill>
                <a:sym typeface="Symbol" panose="05050102010706020507" pitchFamily="18" charset="2"/>
              </a:rPr>
              <a:t>b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535532" y="2603058"/>
            <a:ext cx="905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x=</a:t>
            </a:r>
            <a:r>
              <a:rPr lang="en-US" dirty="0" err="1">
                <a:solidFill>
                  <a:srgbClr val="0000FF"/>
                </a:solidFill>
              </a:rPr>
              <a:t>b+c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545270" y="3578886"/>
            <a:ext cx="452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c'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3653700" y="3820012"/>
            <a:ext cx="4787631" cy="2789189"/>
          </a:xfrm>
        </p:spPr>
        <p:txBody>
          <a:bodyPr>
            <a:normAutofit fontScale="92500" lnSpcReduction="10000"/>
          </a:bodyPr>
          <a:lstStyle/>
          <a:p>
            <a:pPr marL="519113" lvl="1" indent="-246063">
              <a:buNone/>
            </a:pPr>
            <a:r>
              <a:rPr lang="en-US" dirty="0"/>
              <a:t>F = w </a:t>
            </a:r>
            <a:r>
              <a:rPr lang="en-US" dirty="0">
                <a:sym typeface="Symbol" panose="05050102010706020507" pitchFamily="18" charset="2"/>
              </a:rPr>
              <a:t></a:t>
            </a:r>
            <a:r>
              <a:rPr lang="en-US" dirty="0"/>
              <a:t> x</a:t>
            </a:r>
          </a:p>
          <a:p>
            <a:pPr marL="519113" lvl="1" indent="-246063">
              <a:buNone/>
            </a:pPr>
            <a:r>
              <a:rPr lang="en-US" dirty="0"/>
              <a:t>	= </a:t>
            </a:r>
            <a:r>
              <a:rPr lang="en-US" dirty="0" err="1"/>
              <a:t>w'</a:t>
            </a:r>
            <a:r>
              <a:rPr lang="en-US" dirty="0" err="1">
                <a:sym typeface="Symbol" panose="05050102010706020507" pitchFamily="18" charset="2"/>
              </a:rPr>
              <a:t></a:t>
            </a:r>
            <a:r>
              <a:rPr lang="en-US" dirty="0" err="1"/>
              <a:t>x</a:t>
            </a:r>
            <a:r>
              <a:rPr lang="en-US" dirty="0"/>
              <a:t> + </a:t>
            </a:r>
            <a:r>
              <a:rPr lang="en-US" dirty="0" err="1"/>
              <a:t>w</a:t>
            </a:r>
            <a:r>
              <a:rPr lang="en-US" dirty="0" err="1">
                <a:sym typeface="Symbol" panose="05050102010706020507" pitchFamily="18" charset="2"/>
              </a:rPr>
              <a:t></a:t>
            </a:r>
            <a:r>
              <a:rPr lang="en-US" dirty="0" err="1"/>
              <a:t>x</a:t>
            </a:r>
            <a:r>
              <a:rPr lang="en-US" dirty="0"/>
              <a:t>'</a:t>
            </a:r>
          </a:p>
          <a:p>
            <a:pPr marL="519113" lvl="1" indent="-246063">
              <a:buNone/>
            </a:pPr>
            <a:r>
              <a:rPr lang="en-US" dirty="0"/>
              <a:t>	= (</a:t>
            </a:r>
            <a:r>
              <a:rPr lang="en-US" dirty="0" err="1"/>
              <a:t>a.b</a:t>
            </a:r>
            <a:r>
              <a:rPr lang="en-US" dirty="0"/>
              <a:t>)'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(</a:t>
            </a:r>
            <a:r>
              <a:rPr lang="en-US" dirty="0" err="1"/>
              <a:t>b+c</a:t>
            </a:r>
            <a:r>
              <a:rPr lang="en-US" dirty="0"/>
              <a:t>) + (</a:t>
            </a:r>
            <a:r>
              <a:rPr lang="en-US" dirty="0" err="1"/>
              <a:t>a.b</a:t>
            </a:r>
            <a:r>
              <a:rPr lang="en-US" dirty="0"/>
              <a:t>)</a:t>
            </a:r>
            <a:r>
              <a:rPr lang="en-US" dirty="0">
                <a:sym typeface="Symbol" panose="05050102010706020507" pitchFamily="18" charset="2"/>
              </a:rPr>
              <a:t></a:t>
            </a:r>
            <a:r>
              <a:rPr lang="en-US" dirty="0"/>
              <a:t>(</a:t>
            </a:r>
            <a:r>
              <a:rPr lang="en-US" dirty="0" err="1"/>
              <a:t>b+c</a:t>
            </a:r>
            <a:r>
              <a:rPr lang="en-US" dirty="0"/>
              <a:t>)'</a:t>
            </a:r>
          </a:p>
          <a:p>
            <a:pPr marL="519113" lvl="1" indent="-246063">
              <a:buNone/>
            </a:pPr>
            <a:r>
              <a:rPr lang="en-US" dirty="0"/>
              <a:t>	= (</a:t>
            </a:r>
            <a:r>
              <a:rPr lang="en-US" dirty="0" err="1"/>
              <a:t>a'+b</a:t>
            </a:r>
            <a:r>
              <a:rPr lang="en-US" dirty="0"/>
              <a:t>').(</a:t>
            </a:r>
            <a:r>
              <a:rPr lang="en-US" dirty="0" err="1"/>
              <a:t>b+c</a:t>
            </a:r>
            <a:r>
              <a:rPr lang="en-US" dirty="0"/>
              <a:t>) + (</a:t>
            </a:r>
            <a:r>
              <a:rPr lang="en-US" dirty="0" err="1"/>
              <a:t>a.b</a:t>
            </a:r>
            <a:r>
              <a:rPr lang="en-US" dirty="0"/>
              <a:t>).(</a:t>
            </a:r>
            <a:r>
              <a:rPr lang="en-US" dirty="0" err="1"/>
              <a:t>b'.c</a:t>
            </a:r>
            <a:r>
              <a:rPr lang="en-US" dirty="0"/>
              <a:t>')</a:t>
            </a:r>
          </a:p>
          <a:p>
            <a:pPr marL="519113" lvl="1" indent="-246063">
              <a:buNone/>
            </a:pPr>
            <a:r>
              <a:rPr lang="en-US" dirty="0"/>
              <a:t>	= </a:t>
            </a:r>
            <a:r>
              <a:rPr lang="en-US" dirty="0" err="1"/>
              <a:t>a'.b</a:t>
            </a:r>
            <a:r>
              <a:rPr lang="en-US" dirty="0"/>
              <a:t> + </a:t>
            </a:r>
            <a:r>
              <a:rPr lang="en-US" dirty="0" err="1"/>
              <a:t>a'.c</a:t>
            </a:r>
            <a:r>
              <a:rPr lang="en-US" dirty="0"/>
              <a:t> + </a:t>
            </a:r>
            <a:r>
              <a:rPr lang="en-US" dirty="0" err="1"/>
              <a:t>b'.b</a:t>
            </a:r>
            <a:r>
              <a:rPr lang="en-US" dirty="0"/>
              <a:t> + </a:t>
            </a:r>
            <a:r>
              <a:rPr lang="en-US" dirty="0" err="1"/>
              <a:t>b'.c</a:t>
            </a:r>
            <a:r>
              <a:rPr lang="en-US" dirty="0"/>
              <a:t> + </a:t>
            </a:r>
            <a:r>
              <a:rPr lang="en-US" dirty="0" err="1"/>
              <a:t>a.b.b'.c</a:t>
            </a:r>
            <a:r>
              <a:rPr lang="en-US" dirty="0"/>
              <a:t>'</a:t>
            </a:r>
          </a:p>
          <a:p>
            <a:pPr marL="519113" lvl="1" indent="-246063">
              <a:buNone/>
            </a:pPr>
            <a:r>
              <a:rPr lang="en-US" dirty="0"/>
              <a:t>	= </a:t>
            </a:r>
            <a:r>
              <a:rPr lang="en-US" dirty="0" err="1"/>
              <a:t>a'.b</a:t>
            </a:r>
            <a:r>
              <a:rPr lang="en-US" dirty="0"/>
              <a:t> + </a:t>
            </a:r>
            <a:r>
              <a:rPr lang="en-US" dirty="0" err="1"/>
              <a:t>a'.c</a:t>
            </a:r>
            <a:r>
              <a:rPr lang="en-US" dirty="0"/>
              <a:t> + 0 + </a:t>
            </a:r>
            <a:r>
              <a:rPr lang="en-US" dirty="0" err="1"/>
              <a:t>b'.c</a:t>
            </a:r>
            <a:r>
              <a:rPr lang="en-US" dirty="0"/>
              <a:t> + 0</a:t>
            </a:r>
          </a:p>
          <a:p>
            <a:pPr marL="519113" lvl="1" indent="-246063">
              <a:buNone/>
            </a:pPr>
            <a:r>
              <a:rPr lang="en-US" dirty="0"/>
              <a:t>	= </a:t>
            </a:r>
            <a:r>
              <a:rPr lang="en-US" dirty="0" err="1"/>
              <a:t>a'.b</a:t>
            </a:r>
            <a:r>
              <a:rPr lang="en-US" dirty="0"/>
              <a:t> + </a:t>
            </a:r>
            <a:r>
              <a:rPr lang="en-US" dirty="0" err="1"/>
              <a:t>a'.c</a:t>
            </a:r>
            <a:r>
              <a:rPr lang="en-US" dirty="0"/>
              <a:t> + </a:t>
            </a:r>
            <a:r>
              <a:rPr lang="en-US" dirty="0" err="1"/>
              <a:t>b'.c</a:t>
            </a:r>
            <a:endParaRPr lang="en-US" dirty="0"/>
          </a:p>
          <a:p>
            <a:pPr marL="519113" lvl="1" indent="-246063">
              <a:buNone/>
            </a:pPr>
            <a:r>
              <a:rPr lang="en-US" dirty="0"/>
              <a:t>	= </a:t>
            </a:r>
            <a:r>
              <a:rPr lang="en-US" dirty="0" err="1"/>
              <a:t>a'.b</a:t>
            </a:r>
            <a:r>
              <a:rPr lang="en-US" dirty="0"/>
              <a:t> + </a:t>
            </a:r>
            <a:r>
              <a:rPr lang="en-US" dirty="0" err="1"/>
              <a:t>b'.c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2043947" y="3948219"/>
            <a:ext cx="1129744" cy="279947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7137876" y="5835913"/>
            <a:ext cx="3148553" cy="58477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Concensus</a:t>
            </a:r>
            <a:r>
              <a:rPr lang="en-US" sz="1600" dirty="0"/>
              <a:t> Theorem: </a:t>
            </a:r>
            <a:r>
              <a:rPr lang="en-US" sz="1600" dirty="0">
                <a:sym typeface="Symbol" pitchFamily="18" charset="2"/>
              </a:rPr>
              <a:t> </a:t>
            </a:r>
          </a:p>
          <a:p>
            <a:r>
              <a:rPr lang="en-US" sz="1600" dirty="0" err="1">
                <a:sym typeface="Symbol" pitchFamily="18" charset="2"/>
              </a:rPr>
              <a:t>XY</a:t>
            </a:r>
            <a:r>
              <a:rPr lang="en-US" sz="1600" dirty="0">
                <a:sym typeface="Symbol" pitchFamily="18" charset="2"/>
              </a:rPr>
              <a:t> + </a:t>
            </a:r>
            <a:r>
              <a:rPr lang="en-US" sz="1600" dirty="0" err="1">
                <a:sym typeface="Symbol" pitchFamily="18" charset="2"/>
              </a:rPr>
              <a:t>X'Z</a:t>
            </a:r>
            <a:r>
              <a:rPr lang="en-US" sz="1600" dirty="0">
                <a:sym typeface="Symbol" pitchFamily="18" charset="2"/>
              </a:rPr>
              <a:t> + </a:t>
            </a:r>
            <a:r>
              <a:rPr lang="en-US" sz="1600" dirty="0" err="1">
                <a:sym typeface="Symbol" pitchFamily="18" charset="2"/>
              </a:rPr>
              <a:t>YZ</a:t>
            </a:r>
            <a:r>
              <a:rPr lang="en-US" sz="1600" dirty="0">
                <a:sym typeface="Symbol" pitchFamily="18" charset="2"/>
              </a:rPr>
              <a:t> = </a:t>
            </a:r>
            <a:r>
              <a:rPr lang="en-US" sz="1600" dirty="0" err="1">
                <a:sym typeface="Symbol" pitchFamily="18" charset="2"/>
              </a:rPr>
              <a:t>XY</a:t>
            </a:r>
            <a:r>
              <a:rPr lang="en-US" sz="1600" dirty="0">
                <a:sym typeface="Symbol" pitchFamily="18" charset="2"/>
              </a:rPr>
              <a:t> + </a:t>
            </a:r>
            <a:r>
              <a:rPr lang="en-US" sz="1600" dirty="0" err="1">
                <a:sym typeface="Symbol" pitchFamily="18" charset="2"/>
              </a:rPr>
              <a:t>X'Z</a:t>
            </a:r>
            <a:endParaRPr lang="en-US" sz="1600" dirty="0"/>
          </a:p>
        </p:txBody>
      </p:sp>
      <p:sp>
        <p:nvSpPr>
          <p:cNvPr id="18" name="Footer Placeholder 5">
            <a:extLst>
              <a:ext uri="{FF2B5EF4-FFF2-40B4-BE49-F238E27FC236}">
                <a16:creationId xmlns:a16="http://schemas.microsoft.com/office/drawing/2014/main" id="{3BE98CA4-E50C-495C-8923-C29B00468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9" name="[Date Placeholder 3]">
            <a:extLst>
              <a:ext uri="{FF2B5EF4-FFF2-40B4-BE49-F238E27FC236}">
                <a16:creationId xmlns:a16="http://schemas.microsoft.com/office/drawing/2014/main" id="{39FE7F2E-39FE-49B2-B5E2-EFFB7813B4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20" name="Slide Number Placeholder 6">
            <a:extLst>
              <a:ext uri="{FF2B5EF4-FFF2-40B4-BE49-F238E27FC236}">
                <a16:creationId xmlns:a16="http://schemas.microsoft.com/office/drawing/2014/main" id="{4C297F47-2047-4E41-8AC6-1A2822609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9007196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uiExpand="1" build="p"/>
      <p:bldP spid="15" grpId="0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ADA4E-9F03-DDA2-ACCF-31FBB574C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411174"/>
            <a:ext cx="8229600" cy="712903"/>
          </a:xfrm>
        </p:spPr>
        <p:txBody>
          <a:bodyPr>
            <a:normAutofit fontScale="90000"/>
          </a:bodyPr>
          <a:lstStyle/>
          <a:p>
            <a:r>
              <a:rPr lang="en-US" dirty="0"/>
              <a:t>20. Combinational Circuits </a:t>
            </a:r>
            <a:r>
              <a:rPr lang="en-US" dirty="0" smtClean="0"/>
              <a:t>Quiz 2 </a:t>
            </a:r>
            <a:r>
              <a:rPr lang="en-US" dirty="0" err="1"/>
              <a:t>Q2</a:t>
            </a:r>
            <a:r>
              <a:rPr lang="en-US" dirty="0"/>
              <a:t>, </a:t>
            </a:r>
            <a:r>
              <a:rPr lang="en-US" dirty="0" err="1"/>
              <a:t>Q3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6B8D60-6555-C0C9-F4BA-3C4845AA89E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7520" b="38106"/>
          <a:stretch/>
        </p:blipFill>
        <p:spPr>
          <a:xfrm>
            <a:off x="1981200" y="3096964"/>
            <a:ext cx="8136110" cy="16254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4C92943-B846-D480-B9C3-29253BBBABC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1898" b="45113"/>
          <a:stretch/>
        </p:blipFill>
        <p:spPr>
          <a:xfrm>
            <a:off x="1981201" y="5095552"/>
            <a:ext cx="6992219" cy="12769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7B678A-5734-ECA7-3453-2E2EF46AE42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t="28618" r="12776"/>
          <a:stretch/>
        </p:blipFill>
        <p:spPr>
          <a:xfrm>
            <a:off x="2238842" y="1111807"/>
            <a:ext cx="3536647" cy="1985157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201970" y="2579479"/>
            <a:ext cx="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1ns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3230251" y="1246840"/>
            <a:ext cx="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2ns</a:t>
            </a:r>
            <a:endParaRPr lang="en-US" sz="1600" dirty="0"/>
          </a:p>
        </p:txBody>
      </p:sp>
      <p:sp>
        <p:nvSpPr>
          <p:cNvPr id="10" name="TextBox 9"/>
          <p:cNvSpPr txBox="1"/>
          <p:nvPr/>
        </p:nvSpPr>
        <p:spPr>
          <a:xfrm>
            <a:off x="3201970" y="1901259"/>
            <a:ext cx="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2ns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674124" y="1471520"/>
            <a:ext cx="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3ns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4702404" y="2665123"/>
            <a:ext cx="7258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/>
              <a:t>2ns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5313966" y="4346922"/>
            <a:ext cx="1196815" cy="523220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5ns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920496" y="5833304"/>
            <a:ext cx="1196815" cy="523220"/>
          </a:xfrm>
          <a:prstGeom prst="rect">
            <a:avLst/>
          </a:prstGeom>
          <a:solidFill>
            <a:srgbClr val="E5E5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/>
              <a:t>4ns</a:t>
            </a:r>
            <a:endParaRPr lang="en-US" sz="2800" dirty="0"/>
          </a:p>
        </p:txBody>
      </p:sp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334803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Past </a:t>
            </a:r>
            <a:r>
              <a:rPr lang="en-US" dirty="0" err="1" smtClean="0"/>
              <a:t>YEARs’</a:t>
            </a:r>
            <a:r>
              <a:rPr lang="en-US" dirty="0" smtClean="0"/>
              <a:t> QUESTIONS</a:t>
            </a:r>
            <a:endParaRPr lang="en-US" dirty="0"/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solidFill>
                  <a:schemeClr val="tx1"/>
                </a:solidFill>
              </a:rPr>
              <a:t>Combinational Circuits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916698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1034142" y="850118"/>
            <a:ext cx="10548257" cy="2807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3400" dirty="0" smtClean="0">
                <a:solidFill>
                  <a:srgbClr val="0000FF"/>
                </a:solidFill>
                <a:sym typeface="Symbol" pitchFamily="18" charset="2"/>
              </a:rPr>
              <a:t>Past years’ exam questions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AY2020</a:t>
            </a:r>
            <a:r>
              <a:rPr lang="en-US" dirty="0" smtClean="0">
                <a:sym typeface="Symbol" pitchFamily="18" charset="2"/>
              </a:rPr>
              <a:t>/21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Q13</a:t>
            </a:r>
            <a:r>
              <a:rPr lang="en-US" dirty="0" smtClean="0">
                <a:sym typeface="Symbol" pitchFamily="18" charset="2"/>
              </a:rPr>
              <a:t>(d)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AY2021</a:t>
            </a:r>
            <a:r>
              <a:rPr lang="en-US" dirty="0" smtClean="0">
                <a:sym typeface="Symbol" pitchFamily="18" charset="2"/>
              </a:rPr>
              <a:t>/22 </a:t>
            </a:r>
            <a:r>
              <a:rPr lang="en-US" dirty="0" err="1" smtClean="0">
                <a:sym typeface="Symbol" pitchFamily="18" charset="2"/>
              </a:rPr>
              <a:t>Sem1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Q13</a:t>
            </a:r>
            <a:r>
              <a:rPr lang="en-US" dirty="0" smtClean="0">
                <a:sym typeface="Symbol" pitchFamily="18" charset="2"/>
              </a:rPr>
              <a:t>(a)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AY2021</a:t>
            </a:r>
            <a:r>
              <a:rPr lang="en-US" dirty="0" smtClean="0">
                <a:sym typeface="Symbol" pitchFamily="18" charset="2"/>
              </a:rPr>
              <a:t>/22 </a:t>
            </a:r>
            <a:r>
              <a:rPr lang="en-US" dirty="0" err="1" smtClean="0">
                <a:sym typeface="Symbol" pitchFamily="18" charset="2"/>
              </a:rPr>
              <a:t>Sem2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Q14</a:t>
            </a:r>
            <a:r>
              <a:rPr lang="en-US" dirty="0" smtClean="0">
                <a:sym typeface="Symbol" pitchFamily="18" charset="2"/>
              </a:rPr>
              <a:t>(b)(c)</a:t>
            </a:r>
          </a:p>
          <a:p>
            <a:pPr marL="627063" indent="-34131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err="1" smtClean="0">
                <a:sym typeface="Symbol" pitchFamily="18" charset="2"/>
              </a:rPr>
              <a:t>AY2023</a:t>
            </a:r>
            <a:r>
              <a:rPr lang="en-US" dirty="0" smtClean="0">
                <a:sym typeface="Symbol" pitchFamily="18" charset="2"/>
              </a:rPr>
              <a:t>/24 </a:t>
            </a:r>
            <a:r>
              <a:rPr lang="en-US" dirty="0" err="1" smtClean="0">
                <a:sym typeface="Symbol" pitchFamily="18" charset="2"/>
              </a:rPr>
              <a:t>Sem1</a:t>
            </a:r>
            <a:r>
              <a:rPr lang="en-US" dirty="0" smtClean="0">
                <a:sym typeface="Symbol" pitchFamily="18" charset="2"/>
              </a:rPr>
              <a:t> </a:t>
            </a:r>
            <a:r>
              <a:rPr lang="en-US" dirty="0" err="1" smtClean="0">
                <a:sym typeface="Symbol" pitchFamily="18" charset="2"/>
              </a:rPr>
              <a:t>Q17</a:t>
            </a:r>
            <a:r>
              <a:rPr lang="en-US" dirty="0" smtClean="0">
                <a:sym typeface="Symbol" pitchFamily="18" charset="2"/>
              </a:rPr>
              <a:t>(a)(b)(d)</a:t>
            </a:r>
            <a:endParaRPr lang="en-US" dirty="0">
              <a:sym typeface="Symbol" pitchFamily="18" charset="2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1607296-C396-4D1A-9081-3646C338F0A3}"/>
              </a:ext>
            </a:extLst>
          </p:cNvPr>
          <p:cNvSpPr txBox="1">
            <a:spLocks noChangeArrowheads="1"/>
          </p:cNvSpPr>
          <p:nvPr/>
        </p:nvSpPr>
        <p:spPr>
          <a:xfrm>
            <a:off x="1034141" y="4005026"/>
            <a:ext cx="10548257" cy="133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Bef>
                <a:spcPts val="0"/>
              </a:spcBef>
              <a:spcAft>
                <a:spcPts val="600"/>
              </a:spcAft>
              <a:buSzPct val="100000"/>
              <a:buNone/>
            </a:pPr>
            <a:r>
              <a:rPr lang="en-US" sz="3400" dirty="0" smtClean="0">
                <a:solidFill>
                  <a:srgbClr val="0000FF"/>
                </a:solidFill>
                <a:sym typeface="Symbol" pitchFamily="18" charset="2"/>
              </a:rPr>
              <a:t>Assumption</a:t>
            </a:r>
          </a:p>
          <a:p>
            <a:pPr marL="682625" indent="-463550" fontAlgn="auto"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ym typeface="Symbol" pitchFamily="18" charset="2"/>
              </a:rPr>
              <a:t>Logical constants 0 and 1 are available, but not complemented literals.</a:t>
            </a:r>
            <a:endParaRPr lang="en-US" dirty="0">
              <a:solidFill>
                <a:srgbClr val="0000CC"/>
              </a:solidFill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73275635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6104021" cy="990600"/>
          </a:xfrm>
        </p:spPr>
        <p:txBody>
          <a:bodyPr/>
          <a:lstStyle/>
          <a:p>
            <a:r>
              <a:rPr lang="en-US" dirty="0" err="1" smtClean="0"/>
              <a:t>AY2020</a:t>
            </a:r>
            <a:r>
              <a:rPr lang="en-US" dirty="0" smtClean="0"/>
              <a:t>/21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Q13</a:t>
            </a:r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43"/>
          <a:stretch/>
        </p:blipFill>
        <p:spPr>
          <a:xfrm>
            <a:off x="801278" y="1524000"/>
            <a:ext cx="10208190" cy="428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63051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6104021" cy="990600"/>
          </a:xfrm>
        </p:spPr>
        <p:txBody>
          <a:bodyPr/>
          <a:lstStyle/>
          <a:p>
            <a:r>
              <a:rPr lang="en-US" dirty="0" err="1" smtClean="0"/>
              <a:t>AY2020</a:t>
            </a:r>
            <a:r>
              <a:rPr lang="en-US" dirty="0" smtClean="0"/>
              <a:t>/21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Q13</a:t>
            </a:r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860"/>
          <a:stretch/>
        </p:blipFill>
        <p:spPr>
          <a:xfrm>
            <a:off x="488787" y="1524000"/>
            <a:ext cx="5939911" cy="249665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509" y="2815694"/>
            <a:ext cx="5840332" cy="3528534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296571" y="1782601"/>
            <a:ext cx="39496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y=0: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3</a:t>
            </a:r>
            <a:r>
              <a:rPr lang="en-US" dirty="0" err="1" smtClean="0"/>
              <a:t>Z</a:t>
            </a:r>
            <a:r>
              <a:rPr lang="en-US" baseline="-25000" dirty="0" err="1" smtClean="0"/>
              <a:t>2</a:t>
            </a:r>
            <a:r>
              <a:rPr lang="en-US" dirty="0" err="1" smtClean="0"/>
              <a:t>Z</a:t>
            </a:r>
            <a:r>
              <a:rPr lang="en-US" baseline="-25000" dirty="0" err="1" smtClean="0"/>
              <a:t>1</a:t>
            </a:r>
            <a:r>
              <a:rPr lang="en-US" dirty="0" err="1" smtClean="0"/>
              <a:t>Z</a:t>
            </a:r>
            <a:r>
              <a:rPr lang="en-US" baseline="-25000" dirty="0" err="1" smtClean="0"/>
              <a:t>0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err="1" smtClean="0"/>
              <a:t>X</a:t>
            </a:r>
            <a:r>
              <a:rPr lang="en-US" baseline="-25000" dirty="0" err="1" smtClean="0"/>
              <a:t>0</a:t>
            </a:r>
            <a:r>
              <a:rPr lang="en-US" dirty="0" smtClean="0"/>
              <a:t> + 000</a:t>
            </a:r>
            <a:endParaRPr lang="en-US" baseline="-25000" dirty="0" smtClean="0"/>
          </a:p>
        </p:txBody>
      </p:sp>
      <p:sp>
        <p:nvSpPr>
          <p:cNvPr id="10" name="TextBox 9"/>
          <p:cNvSpPr txBox="1"/>
          <p:nvPr/>
        </p:nvSpPr>
        <p:spPr>
          <a:xfrm>
            <a:off x="7296571" y="2279163"/>
            <a:ext cx="3949606" cy="36933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When y=1: </a:t>
            </a:r>
            <a:r>
              <a:rPr lang="en-US" dirty="0" err="1" smtClean="0"/>
              <a:t>Z</a:t>
            </a:r>
            <a:r>
              <a:rPr lang="en-US" baseline="-25000" dirty="0" err="1" smtClean="0"/>
              <a:t>3</a:t>
            </a:r>
            <a:r>
              <a:rPr lang="en-US" dirty="0" err="1" smtClean="0"/>
              <a:t>Z</a:t>
            </a:r>
            <a:r>
              <a:rPr lang="en-US" baseline="-25000" dirty="0" err="1" smtClean="0"/>
              <a:t>2</a:t>
            </a:r>
            <a:r>
              <a:rPr lang="en-US" dirty="0" err="1" smtClean="0"/>
              <a:t>Z</a:t>
            </a:r>
            <a:r>
              <a:rPr lang="en-US" baseline="-25000" dirty="0" err="1" smtClean="0"/>
              <a:t>1</a:t>
            </a:r>
            <a:r>
              <a:rPr lang="en-US" dirty="0" err="1" smtClean="0"/>
              <a:t>Z</a:t>
            </a:r>
            <a:r>
              <a:rPr lang="en-US" baseline="-25000" dirty="0" err="1" smtClean="0"/>
              <a:t>0</a:t>
            </a:r>
            <a:r>
              <a:rPr lang="en-US" dirty="0" smtClean="0"/>
              <a:t> = </a:t>
            </a:r>
            <a:r>
              <a:rPr lang="en-US" dirty="0" err="1" smtClean="0"/>
              <a:t>X</a:t>
            </a:r>
            <a:r>
              <a:rPr lang="en-US" baseline="-25000" dirty="0" err="1" smtClean="0"/>
              <a:t>2</a:t>
            </a:r>
            <a:r>
              <a:rPr lang="en-US" dirty="0" err="1" smtClean="0"/>
              <a:t>X</a:t>
            </a:r>
            <a:r>
              <a:rPr lang="en-US" baseline="-25000" dirty="0" err="1" smtClean="0"/>
              <a:t>1</a:t>
            </a:r>
            <a:r>
              <a:rPr lang="en-US" dirty="0" err="1" smtClean="0"/>
              <a:t>X</a:t>
            </a:r>
            <a:r>
              <a:rPr lang="en-US" baseline="-25000" dirty="0" err="1" smtClean="0"/>
              <a:t>0</a:t>
            </a:r>
            <a:r>
              <a:rPr lang="en-US" dirty="0" smtClean="0"/>
              <a:t> + 101</a:t>
            </a:r>
            <a:endParaRPr lang="en-US" baseline="-25000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6909849" y="1272619"/>
            <a:ext cx="1357460" cy="3827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Z = X + </a:t>
            </a:r>
            <a:r>
              <a:rPr lang="en-US" dirty="0" err="1" smtClean="0"/>
              <a:t>5y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6721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6104021" cy="990600"/>
          </a:xfrm>
        </p:spPr>
        <p:txBody>
          <a:bodyPr/>
          <a:lstStyle/>
          <a:p>
            <a:r>
              <a:rPr lang="en-US" dirty="0" err="1" smtClean="0"/>
              <a:t>AY2021</a:t>
            </a:r>
            <a:r>
              <a:rPr lang="en-US" dirty="0" smtClean="0"/>
              <a:t>/22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Q13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01" y="1343053"/>
            <a:ext cx="7237894" cy="3354146"/>
          </a:xfrm>
          <a:prstGeom prst="rect">
            <a:avLst/>
          </a:prstGeom>
        </p:spPr>
      </p:pic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7076809"/>
              </p:ext>
            </p:extLst>
          </p:nvPr>
        </p:nvGraphicFramePr>
        <p:xfrm>
          <a:off x="7591928" y="745952"/>
          <a:ext cx="4143000" cy="56997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1787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2619354795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2337725935"/>
                    </a:ext>
                  </a:extLst>
                </a:gridCol>
                <a:gridCol w="517875">
                  <a:extLst>
                    <a:ext uri="{9D8B030D-6E8A-4147-A177-3AD203B41FA5}">
                      <a16:colId xmlns:a16="http://schemas.microsoft.com/office/drawing/2014/main" val="3275082143"/>
                    </a:ext>
                  </a:extLst>
                </a:gridCol>
              </a:tblGrid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A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B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D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E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F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G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H</a:t>
                      </a:r>
                      <a:endParaRPr lang="en-US" sz="16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0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32485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1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9685421" y="1089720"/>
            <a:ext cx="493296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  <a:endParaRPr lang="en-US" sz="1600" dirty="0">
              <a:solidFill>
                <a:srgbClr val="0000FF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00FF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178717" y="1089720"/>
            <a:ext cx="493296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  <a:endParaRPr lang="en-US" sz="1600" dirty="0">
              <a:solidFill>
                <a:srgbClr val="C000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C00000"/>
                </a:solidFill>
              </a:rPr>
              <a:t>0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0710174" y="1089719"/>
            <a:ext cx="493296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0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0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0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7030A0"/>
                </a:solidFill>
              </a:rPr>
              <a:t>1</a:t>
            </a:r>
            <a:endParaRPr lang="en-US" sz="1600" dirty="0" smtClean="0">
              <a:solidFill>
                <a:srgbClr val="7030A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7030A0"/>
                </a:solidFill>
              </a:rPr>
              <a:t>0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1222551" y="1089718"/>
            <a:ext cx="493296" cy="5378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1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0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>
                <a:solidFill>
                  <a:srgbClr val="006600"/>
                </a:solidFill>
              </a:rPr>
              <a:t>1</a:t>
            </a:r>
            <a:endParaRPr lang="en-US" sz="1600" dirty="0" smtClean="0">
              <a:solidFill>
                <a:srgbClr val="006600"/>
              </a:solidFill>
            </a:endParaRPr>
          </a:p>
          <a:p>
            <a:pPr algn="ctr">
              <a:spcAft>
                <a:spcPts val="700"/>
              </a:spcAft>
            </a:pPr>
            <a:r>
              <a:rPr lang="en-US" sz="1600" dirty="0" smtClean="0">
                <a:solidFill>
                  <a:srgbClr val="006600"/>
                </a:solidFill>
              </a:rPr>
              <a:t>0</a:t>
            </a:r>
            <a:endParaRPr lang="en-US" sz="1600" dirty="0">
              <a:solidFill>
                <a:srgbClr val="0066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71257" y="4697199"/>
            <a:ext cx="51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FF"/>
                </a:solidFill>
              </a:rPr>
              <a:t>E(</a:t>
            </a:r>
            <a:r>
              <a:rPr lang="en-US" sz="2000" dirty="0" err="1" smtClean="0">
                <a:solidFill>
                  <a:srgbClr val="0000FF"/>
                </a:solidFill>
              </a:rPr>
              <a:t>A,B,C,D</a:t>
            </a:r>
            <a:r>
              <a:rPr lang="en-US" sz="2000" dirty="0" smtClean="0">
                <a:solidFill>
                  <a:srgbClr val="0000FF"/>
                </a:solidFill>
              </a:rPr>
              <a:t>) = </a:t>
            </a:r>
            <a:r>
              <a:rPr lang="en-US" sz="2000" dirty="0" smtClean="0">
                <a:solidFill>
                  <a:srgbClr val="0000FF"/>
                </a:solidFill>
                <a:sym typeface="Symbol" panose="05050102010706020507" pitchFamily="18" charset="2"/>
              </a:rPr>
              <a:t></a:t>
            </a:r>
            <a:r>
              <a:rPr lang="en-US" sz="2000" dirty="0" smtClean="0">
                <a:solidFill>
                  <a:srgbClr val="0000FF"/>
                </a:solidFill>
              </a:rPr>
              <a:t>m(8,9,10,11,12,13,14,15)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71257" y="5134345"/>
            <a:ext cx="51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F(</a:t>
            </a:r>
            <a:r>
              <a:rPr lang="en-US" sz="2000" dirty="0" err="1" smtClean="0">
                <a:solidFill>
                  <a:srgbClr val="C00000"/>
                </a:solidFill>
              </a:rPr>
              <a:t>A,B,C,D</a:t>
            </a:r>
            <a:r>
              <a:rPr lang="en-US" sz="2000" dirty="0" smtClean="0">
                <a:solidFill>
                  <a:srgbClr val="C00000"/>
                </a:solidFill>
              </a:rPr>
              <a:t>) = </a:t>
            </a:r>
            <a:r>
              <a:rPr lang="en-US" sz="2000" dirty="0" smtClean="0">
                <a:solidFill>
                  <a:srgbClr val="C00000"/>
                </a:solidFill>
                <a:sym typeface="Symbol" panose="05050102010706020507" pitchFamily="18" charset="2"/>
              </a:rPr>
              <a:t></a:t>
            </a:r>
            <a:r>
              <a:rPr lang="en-US" sz="2000" dirty="0" smtClean="0">
                <a:solidFill>
                  <a:srgbClr val="C00000"/>
                </a:solidFill>
              </a:rPr>
              <a:t>m(4,5,6,7,8,9,10,11)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871257" y="5563472"/>
            <a:ext cx="51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7030A0"/>
                </a:solidFill>
              </a:rPr>
              <a:t>G(</a:t>
            </a:r>
            <a:r>
              <a:rPr lang="en-US" sz="2000" dirty="0" err="1" smtClean="0">
                <a:solidFill>
                  <a:srgbClr val="7030A0"/>
                </a:solidFill>
              </a:rPr>
              <a:t>A,B,C,D</a:t>
            </a:r>
            <a:r>
              <a:rPr lang="en-US" sz="2000" dirty="0" smtClean="0">
                <a:solidFill>
                  <a:srgbClr val="7030A0"/>
                </a:solidFill>
              </a:rPr>
              <a:t>) = </a:t>
            </a:r>
            <a:r>
              <a:rPr lang="en-US" sz="2000" dirty="0" smtClean="0">
                <a:solidFill>
                  <a:srgbClr val="7030A0"/>
                </a:solidFill>
                <a:sym typeface="Symbol" panose="05050102010706020507" pitchFamily="18" charset="2"/>
              </a:rPr>
              <a:t></a:t>
            </a:r>
            <a:r>
              <a:rPr lang="en-US" sz="2000" dirty="0" smtClean="0">
                <a:solidFill>
                  <a:srgbClr val="7030A0"/>
                </a:solidFill>
              </a:rPr>
              <a:t>m(2,3,4,5,10,11,12,13)</a:t>
            </a:r>
            <a:endParaRPr lang="en-US" sz="2000" dirty="0">
              <a:solidFill>
                <a:srgbClr val="7030A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71257" y="5992599"/>
            <a:ext cx="51615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6600"/>
                </a:solidFill>
              </a:rPr>
              <a:t>H(</a:t>
            </a:r>
            <a:r>
              <a:rPr lang="en-US" sz="2000" dirty="0" err="1" smtClean="0">
                <a:solidFill>
                  <a:srgbClr val="006600"/>
                </a:solidFill>
              </a:rPr>
              <a:t>A,B,C,D</a:t>
            </a:r>
            <a:r>
              <a:rPr lang="en-US" sz="2000" dirty="0" smtClean="0">
                <a:solidFill>
                  <a:srgbClr val="006600"/>
                </a:solidFill>
              </a:rPr>
              <a:t>) = </a:t>
            </a:r>
            <a:r>
              <a:rPr lang="en-US" sz="2000" dirty="0" smtClean="0">
                <a:solidFill>
                  <a:srgbClr val="006600"/>
                </a:solidFill>
                <a:sym typeface="Symbol" panose="05050102010706020507" pitchFamily="18" charset="2"/>
              </a:rPr>
              <a:t></a:t>
            </a:r>
            <a:r>
              <a:rPr lang="en-US" sz="2000" dirty="0" smtClean="0">
                <a:solidFill>
                  <a:srgbClr val="006600"/>
                </a:solidFill>
              </a:rPr>
              <a:t>m(1,2,5,6,9,10,13,14)</a:t>
            </a:r>
            <a:endParaRPr lang="en-US" sz="2000" dirty="0">
              <a:solidFill>
                <a:srgbClr val="0066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45911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5971674" cy="990600"/>
          </a:xfrm>
        </p:spPr>
        <p:txBody>
          <a:bodyPr/>
          <a:lstStyle/>
          <a:p>
            <a:r>
              <a:rPr lang="en-US" dirty="0" err="1" smtClean="0"/>
              <a:t>AY2021</a:t>
            </a:r>
            <a:r>
              <a:rPr lang="en-US" dirty="0" smtClean="0"/>
              <a:t>/22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Q14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287" y="1295398"/>
            <a:ext cx="7762776" cy="394093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628237" y="545067"/>
            <a:ext cx="4162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Part (a) answer:  </a:t>
            </a:r>
            <a:r>
              <a:rPr lang="en-SG" i="1" dirty="0">
                <a:solidFill>
                  <a:srgbClr val="0000FF"/>
                </a:solidFill>
              </a:rPr>
              <a:t>F</a:t>
            </a:r>
            <a:r>
              <a:rPr lang="en-SG" dirty="0">
                <a:solidFill>
                  <a:srgbClr val="0000FF"/>
                </a:solidFill>
              </a:rPr>
              <a:t> = </a:t>
            </a:r>
            <a:r>
              <a:rPr lang="en-SG" dirty="0" smtClean="0">
                <a:solidFill>
                  <a:srgbClr val="0000FF"/>
                </a:solidFill>
                <a:sym typeface="Symbol" panose="05050102010706020507" pitchFamily="18" charset="2"/>
              </a:rPr>
              <a:t></a:t>
            </a:r>
            <a:r>
              <a:rPr lang="en-SG" i="1" dirty="0" smtClean="0">
                <a:solidFill>
                  <a:srgbClr val="0000FF"/>
                </a:solidFill>
              </a:rPr>
              <a:t>m</a:t>
            </a:r>
            <a:r>
              <a:rPr lang="en-SG" dirty="0" smtClean="0">
                <a:solidFill>
                  <a:srgbClr val="0000FF"/>
                </a:solidFill>
              </a:rPr>
              <a:t>(0</a:t>
            </a:r>
            <a:r>
              <a:rPr lang="en-SG" dirty="0">
                <a:solidFill>
                  <a:srgbClr val="0000FF"/>
                </a:solidFill>
              </a:rPr>
              <a:t>, 5, 10, 15) </a:t>
            </a:r>
            <a:endParaRPr lang="en-US" dirty="0">
              <a:solidFill>
                <a:srgbClr val="0000FF"/>
              </a:solidFill>
            </a:endParaRPr>
          </a:p>
        </p:txBody>
      </p:sp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800494"/>
              </p:ext>
            </p:extLst>
          </p:nvPr>
        </p:nvGraphicFramePr>
        <p:xfrm>
          <a:off x="9425238" y="1028700"/>
          <a:ext cx="2180725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09600" y="5236337"/>
            <a:ext cx="2566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What is this circuit?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09600" y="5629003"/>
            <a:ext cx="38180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 smtClean="0">
                <a:solidFill>
                  <a:srgbClr val="C00000"/>
                </a:solidFill>
              </a:rPr>
              <a:t>It is </a:t>
            </a:r>
            <a:r>
              <a:rPr lang="en-SG" dirty="0">
                <a:solidFill>
                  <a:srgbClr val="C00000"/>
                </a:solidFill>
              </a:rPr>
              <a:t>a 2-bit adder-cum-</a:t>
            </a:r>
            <a:r>
              <a:rPr lang="en-SG" dirty="0" err="1">
                <a:solidFill>
                  <a:srgbClr val="C00000"/>
                </a:solidFill>
              </a:rPr>
              <a:t>substractor</a:t>
            </a:r>
            <a:r>
              <a:rPr lang="en-SG" dirty="0">
                <a:solidFill>
                  <a:srgbClr val="C00000"/>
                </a:solidFill>
              </a:rPr>
              <a:t>. If </a:t>
            </a:r>
            <a:r>
              <a:rPr lang="en-SG" dirty="0" err="1">
                <a:solidFill>
                  <a:srgbClr val="C00000"/>
                </a:solidFill>
              </a:rPr>
              <a:t>Cin</a:t>
            </a:r>
            <a:r>
              <a:rPr lang="en-SG" dirty="0">
                <a:solidFill>
                  <a:srgbClr val="C00000"/>
                </a:solidFill>
              </a:rPr>
              <a:t> is set to 0, it performs </a:t>
            </a:r>
            <a:r>
              <a:rPr lang="en-SG" i="1" dirty="0">
                <a:solidFill>
                  <a:srgbClr val="C00000"/>
                </a:solidFill>
              </a:rPr>
              <a:t>X</a:t>
            </a:r>
            <a:r>
              <a:rPr lang="en-SG" dirty="0">
                <a:solidFill>
                  <a:srgbClr val="C00000"/>
                </a:solidFill>
              </a:rPr>
              <a:t> + </a:t>
            </a:r>
            <a:r>
              <a:rPr lang="en-SG" i="1" dirty="0">
                <a:solidFill>
                  <a:srgbClr val="C00000"/>
                </a:solidFill>
              </a:rPr>
              <a:t>Y</a:t>
            </a:r>
            <a:r>
              <a:rPr lang="en-SG" dirty="0">
                <a:solidFill>
                  <a:srgbClr val="C00000"/>
                </a:solidFill>
              </a:rPr>
              <a:t>. </a:t>
            </a:r>
            <a:endParaRPr lang="en-SG" dirty="0" smtClean="0">
              <a:solidFill>
                <a:srgbClr val="C00000"/>
              </a:solidFill>
            </a:endParaRPr>
          </a:p>
          <a:p>
            <a:r>
              <a:rPr lang="en-SG" dirty="0" smtClean="0">
                <a:solidFill>
                  <a:srgbClr val="C00000"/>
                </a:solidFill>
              </a:rPr>
              <a:t>If </a:t>
            </a:r>
            <a:r>
              <a:rPr lang="en-SG" dirty="0" err="1">
                <a:solidFill>
                  <a:srgbClr val="C00000"/>
                </a:solidFill>
              </a:rPr>
              <a:t>Cin</a:t>
            </a:r>
            <a:r>
              <a:rPr lang="en-SG" dirty="0">
                <a:solidFill>
                  <a:srgbClr val="C00000"/>
                </a:solidFill>
              </a:rPr>
              <a:t> is 1, it performs </a:t>
            </a:r>
            <a:r>
              <a:rPr lang="en-SG" i="1" dirty="0">
                <a:solidFill>
                  <a:srgbClr val="C00000"/>
                </a:solidFill>
              </a:rPr>
              <a:t>X</a:t>
            </a:r>
            <a:r>
              <a:rPr lang="en-SG" dirty="0">
                <a:solidFill>
                  <a:srgbClr val="C00000"/>
                </a:solidFill>
              </a:rPr>
              <a:t> – </a:t>
            </a:r>
            <a:r>
              <a:rPr lang="en-SG" i="1" dirty="0">
                <a:solidFill>
                  <a:srgbClr val="C00000"/>
                </a:solidFill>
              </a:rPr>
              <a:t>Y</a:t>
            </a:r>
            <a:r>
              <a:rPr lang="en-SG" dirty="0">
                <a:solidFill>
                  <a:srgbClr val="C00000"/>
                </a:solidFill>
              </a:rPr>
              <a:t>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5017419" y="5236337"/>
            <a:ext cx="38180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dirty="0" smtClean="0">
                <a:solidFill>
                  <a:srgbClr val="0000FF"/>
                </a:solidFill>
              </a:rPr>
              <a:t>Since F=1 when AB=CD, or AB – CD = 0, the solution is…</a:t>
            </a:r>
            <a:endParaRPr lang="en-US" sz="2400" dirty="0">
              <a:solidFill>
                <a:srgbClr val="0000FF"/>
              </a:solidFill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1566107" y="3250168"/>
            <a:ext cx="541422" cy="1552584"/>
            <a:chOff x="1566107" y="3250168"/>
            <a:chExt cx="541422" cy="1552584"/>
          </a:xfrm>
        </p:grpSpPr>
        <p:sp>
          <p:nvSpPr>
            <p:cNvPr id="6" name="TextBox 5"/>
            <p:cNvSpPr txBox="1"/>
            <p:nvPr/>
          </p:nvSpPr>
          <p:spPr>
            <a:xfrm>
              <a:off x="1566107" y="3250168"/>
              <a:ext cx="5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1</a:t>
              </a:r>
              <a:endParaRPr lang="en-US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66107" y="3538101"/>
              <a:ext cx="541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A</a:t>
              </a:r>
            </a:p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66107" y="4156421"/>
              <a:ext cx="54142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C</a:t>
              </a:r>
            </a:p>
            <a:p>
              <a:pPr algn="ctr"/>
              <a:r>
                <a:rPr lang="en-US" dirty="0" smtClean="0"/>
                <a:t>D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721716" y="3992010"/>
            <a:ext cx="1614156" cy="457033"/>
            <a:chOff x="5721716" y="3992010"/>
            <a:chExt cx="1614156" cy="457033"/>
          </a:xfrm>
        </p:grpSpPr>
        <p:grpSp>
          <p:nvGrpSpPr>
            <p:cNvPr id="10" name="Group 9"/>
            <p:cNvGrpSpPr/>
            <p:nvPr/>
          </p:nvGrpSpPr>
          <p:grpSpPr>
            <a:xfrm>
              <a:off x="5721716" y="3992010"/>
              <a:ext cx="657093" cy="457033"/>
              <a:chOff x="5854065" y="3260725"/>
              <a:chExt cx="483870" cy="336550"/>
            </a:xfrm>
          </p:grpSpPr>
          <p:sp>
            <p:nvSpPr>
              <p:cNvPr id="40" name="Freeform 39"/>
              <p:cNvSpPr>
                <a:spLocks/>
              </p:cNvSpPr>
              <p:nvPr/>
            </p:nvSpPr>
            <p:spPr bwMode="auto">
              <a:xfrm>
                <a:off x="5855335" y="3261995"/>
                <a:ext cx="410845" cy="171450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1" name="Freeform 40"/>
              <p:cNvSpPr>
                <a:spLocks/>
              </p:cNvSpPr>
              <p:nvPr/>
            </p:nvSpPr>
            <p:spPr bwMode="auto">
              <a:xfrm flipV="1">
                <a:off x="5855335" y="3424555"/>
                <a:ext cx="410845" cy="171450"/>
              </a:xfrm>
              <a:custGeom>
                <a:avLst/>
                <a:gdLst>
                  <a:gd name="T0" fmla="*/ 0 w 765"/>
                  <a:gd name="T1" fmla="*/ 0 h 300"/>
                  <a:gd name="T2" fmla="*/ 525 w 765"/>
                  <a:gd name="T3" fmla="*/ 75 h 300"/>
                  <a:gd name="T4" fmla="*/ 765 w 765"/>
                  <a:gd name="T5" fmla="*/ 300 h 3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65" h="300">
                    <a:moveTo>
                      <a:pt x="0" y="0"/>
                    </a:moveTo>
                    <a:cubicBezTo>
                      <a:pt x="199" y="12"/>
                      <a:pt x="398" y="25"/>
                      <a:pt x="525" y="75"/>
                    </a:cubicBezTo>
                    <a:cubicBezTo>
                      <a:pt x="652" y="125"/>
                      <a:pt x="708" y="212"/>
                      <a:pt x="765" y="300"/>
                    </a:cubicBezTo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2" name="Freeform 41"/>
              <p:cNvSpPr>
                <a:spLocks/>
              </p:cNvSpPr>
              <p:nvPr/>
            </p:nvSpPr>
            <p:spPr bwMode="auto">
              <a:xfrm>
                <a:off x="5854065" y="3260725"/>
                <a:ext cx="104775" cy="336550"/>
              </a:xfrm>
              <a:custGeom>
                <a:avLst/>
                <a:gdLst>
                  <a:gd name="T0" fmla="*/ 2 w 184"/>
                  <a:gd name="T1" fmla="*/ 2 h 604"/>
                  <a:gd name="T2" fmla="*/ 167 w 184"/>
                  <a:gd name="T3" fmla="*/ 317 h 604"/>
                  <a:gd name="T4" fmla="*/ 2 w 184"/>
                  <a:gd name="T5" fmla="*/ 602 h 604"/>
                  <a:gd name="T6" fmla="*/ 182 w 184"/>
                  <a:gd name="T7" fmla="*/ 302 h 604"/>
                  <a:gd name="T8" fmla="*/ 2 w 184"/>
                  <a:gd name="T9" fmla="*/ 2 h 6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84" h="604">
                    <a:moveTo>
                      <a:pt x="2" y="2"/>
                    </a:moveTo>
                    <a:cubicBezTo>
                      <a:pt x="0" y="4"/>
                      <a:pt x="167" y="217"/>
                      <a:pt x="167" y="317"/>
                    </a:cubicBezTo>
                    <a:cubicBezTo>
                      <a:pt x="167" y="417"/>
                      <a:pt x="0" y="604"/>
                      <a:pt x="2" y="602"/>
                    </a:cubicBezTo>
                    <a:cubicBezTo>
                      <a:pt x="4" y="600"/>
                      <a:pt x="180" y="402"/>
                      <a:pt x="182" y="302"/>
                    </a:cubicBezTo>
                    <a:cubicBezTo>
                      <a:pt x="184" y="202"/>
                      <a:pt x="4" y="0"/>
                      <a:pt x="2" y="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3" name="Freeform 42"/>
              <p:cNvSpPr>
                <a:spLocks/>
              </p:cNvSpPr>
              <p:nvPr/>
            </p:nvSpPr>
            <p:spPr bwMode="auto">
              <a:xfrm>
                <a:off x="6128385" y="3429000"/>
                <a:ext cx="130810" cy="133350"/>
              </a:xfrm>
              <a:custGeom>
                <a:avLst/>
                <a:gdLst>
                  <a:gd name="T0" fmla="*/ 2 w 229"/>
                  <a:gd name="T1" fmla="*/ 240 h 240"/>
                  <a:gd name="T2" fmla="*/ 182 w 229"/>
                  <a:gd name="T3" fmla="*/ 120 h 240"/>
                  <a:gd name="T4" fmla="*/ 227 w 229"/>
                  <a:gd name="T5" fmla="*/ 0 h 240"/>
                  <a:gd name="T6" fmla="*/ 167 w 229"/>
                  <a:gd name="T7" fmla="*/ 120 h 240"/>
                  <a:gd name="T8" fmla="*/ 2 w 229"/>
                  <a:gd name="T9" fmla="*/ 240 h 2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9" h="240">
                    <a:moveTo>
                      <a:pt x="2" y="240"/>
                    </a:moveTo>
                    <a:cubicBezTo>
                      <a:pt x="4" y="240"/>
                      <a:pt x="145" y="160"/>
                      <a:pt x="182" y="120"/>
                    </a:cubicBezTo>
                    <a:cubicBezTo>
                      <a:pt x="219" y="80"/>
                      <a:pt x="229" y="0"/>
                      <a:pt x="227" y="0"/>
                    </a:cubicBezTo>
                    <a:cubicBezTo>
                      <a:pt x="225" y="0"/>
                      <a:pt x="194" y="85"/>
                      <a:pt x="167" y="120"/>
                    </a:cubicBezTo>
                    <a:cubicBezTo>
                      <a:pt x="140" y="155"/>
                      <a:pt x="0" y="240"/>
                      <a:pt x="2" y="24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159131" dir="3683372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rot="0" vert="horz" wrap="square" lIns="91440" tIns="45720" rIns="91440" bIns="45720" anchor="t" anchorCtr="0" upright="1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264910" y="3397885"/>
                <a:ext cx="73025" cy="5715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cxnSp>
          <p:nvCxnSpPr>
            <p:cNvPr id="12" name="Straight Connector 11"/>
            <p:cNvCxnSpPr/>
            <p:nvPr/>
          </p:nvCxnSpPr>
          <p:spPr>
            <a:xfrm>
              <a:off x="6378809" y="4226563"/>
              <a:ext cx="547620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6794450" y="4041897"/>
              <a:ext cx="5414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/>
                <a:t>F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61829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28" grpId="0"/>
      <p:bldP spid="29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5971674" cy="990600"/>
          </a:xfrm>
        </p:spPr>
        <p:txBody>
          <a:bodyPr/>
          <a:lstStyle/>
          <a:p>
            <a:r>
              <a:rPr lang="en-US" dirty="0" err="1" smtClean="0"/>
              <a:t>AY2021</a:t>
            </a:r>
            <a:r>
              <a:rPr lang="en-US" dirty="0" smtClean="0"/>
              <a:t>/22 </a:t>
            </a:r>
            <a:r>
              <a:rPr lang="en-US" dirty="0" err="1" smtClean="0"/>
              <a:t>Sem2</a:t>
            </a:r>
            <a:r>
              <a:rPr lang="en-US" dirty="0" smtClean="0"/>
              <a:t> </a:t>
            </a:r>
            <a:r>
              <a:rPr lang="en-US" dirty="0" err="1" smtClean="0"/>
              <a:t>Q14</a:t>
            </a:r>
            <a:r>
              <a:rPr lang="en-US" dirty="0" smtClean="0"/>
              <a:t>(c)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80" y="1671917"/>
            <a:ext cx="8728873" cy="4045088"/>
          </a:xfrm>
          <a:prstGeom prst="rect">
            <a:avLst/>
          </a:prstGeom>
        </p:spPr>
      </p:pic>
      <p:grpSp>
        <p:nvGrpSpPr>
          <p:cNvPr id="32" name="Group 31"/>
          <p:cNvGrpSpPr/>
          <p:nvPr/>
        </p:nvGrpSpPr>
        <p:grpSpPr>
          <a:xfrm>
            <a:off x="7034623" y="128922"/>
            <a:ext cx="2498175" cy="2411566"/>
            <a:chOff x="0" y="-10064"/>
            <a:chExt cx="1994535" cy="1984913"/>
          </a:xfrm>
        </p:grpSpPr>
        <p:grpSp>
          <p:nvGrpSpPr>
            <p:cNvPr id="49" name="Group 48"/>
            <p:cNvGrpSpPr/>
            <p:nvPr/>
          </p:nvGrpSpPr>
          <p:grpSpPr>
            <a:xfrm>
              <a:off x="0" y="-10064"/>
              <a:ext cx="1994535" cy="1984913"/>
              <a:chOff x="0" y="-10064"/>
              <a:chExt cx="1994535" cy="1984913"/>
            </a:xfrm>
          </p:grpSpPr>
          <p:grpSp>
            <p:nvGrpSpPr>
              <p:cNvPr id="71" name="Group 70"/>
              <p:cNvGrpSpPr/>
              <p:nvPr/>
            </p:nvGrpSpPr>
            <p:grpSpPr>
              <a:xfrm>
                <a:off x="0" y="-10064"/>
                <a:ext cx="1994535" cy="1984913"/>
                <a:chOff x="0" y="-30452"/>
                <a:chExt cx="2285378" cy="2274805"/>
              </a:xfrm>
            </p:grpSpPr>
            <p:grpSp>
              <p:nvGrpSpPr>
                <p:cNvPr id="73" name="Group 72"/>
                <p:cNvGrpSpPr/>
                <p:nvPr/>
              </p:nvGrpSpPr>
              <p:grpSpPr>
                <a:xfrm>
                  <a:off x="403860" y="381000"/>
                  <a:ext cx="1492317" cy="1405289"/>
                  <a:chOff x="0" y="0"/>
                  <a:chExt cx="1492317" cy="1405289"/>
                </a:xfrm>
              </p:grpSpPr>
              <p:grpSp>
                <p:nvGrpSpPr>
                  <p:cNvPr id="85" name="Group 84"/>
                  <p:cNvGrpSpPr/>
                  <p:nvPr/>
                </p:nvGrpSpPr>
                <p:grpSpPr>
                  <a:xfrm>
                    <a:off x="0" y="0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103" name="Rectangle 102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4" name="Rectangle 103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5" name="Rectangle 104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6" name="Rectangle 105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99" name="Rectangle 98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0" name="Rectangle 99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1" name="Rectangle 100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02" name="Rectangle 101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86" name="Group 85"/>
                  <p:cNvGrpSpPr/>
                  <p:nvPr/>
                </p:nvGrpSpPr>
                <p:grpSpPr>
                  <a:xfrm>
                    <a:off x="0" y="701842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87" name="Group 86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93" name="Rectangle 92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4" name="Rectangle 93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5" name="Rectangle 94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6" name="Rectangle 95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88" name="Group 87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89" name="Rectangle 88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0" name="Rectangle 89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1" name="Rectangle 90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92" name="Rectangle 91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74" name="Group 73"/>
                <p:cNvGrpSpPr/>
                <p:nvPr/>
              </p:nvGrpSpPr>
              <p:grpSpPr>
                <a:xfrm>
                  <a:off x="0" y="-30452"/>
                  <a:ext cx="2285378" cy="2274805"/>
                  <a:chOff x="0" y="-30452"/>
                  <a:chExt cx="2285378" cy="2274805"/>
                </a:xfrm>
              </p:grpSpPr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0" y="-30452"/>
                    <a:ext cx="2285378" cy="2274805"/>
                    <a:chOff x="0" y="-30452"/>
                    <a:chExt cx="2285378" cy="2274805"/>
                  </a:xfrm>
                </p:grpSpPr>
                <p:sp>
                  <p:nvSpPr>
                    <p:cNvPr id="77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551" y="1906942"/>
                      <a:ext cx="290829" cy="337411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2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D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4549" y="964202"/>
                      <a:ext cx="290829" cy="32681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2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B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7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0" y="1290882"/>
                      <a:ext cx="290829" cy="33489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2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A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77383" y="-30452"/>
                      <a:ext cx="290828" cy="312929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SG" sz="12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C</a:t>
                      </a:r>
                      <a:endParaRPr lang="en-US" sz="12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81" name="Left Brace 80"/>
                    <p:cNvSpPr/>
                    <p:nvPr/>
                  </p:nvSpPr>
                  <p:spPr>
                    <a:xfrm>
                      <a:off x="242047" y="1102659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2" name="Left Brace 81"/>
                    <p:cNvSpPr/>
                    <p:nvPr/>
                  </p:nvSpPr>
                  <p:spPr>
                    <a:xfrm flipH="1">
                      <a:off x="1945341" y="757517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3" name="Left Brace 82"/>
                    <p:cNvSpPr/>
                    <p:nvPr/>
                  </p:nvSpPr>
                  <p:spPr>
                    <a:xfrm rot="16200000" flipH="1">
                      <a:off x="1462200" y="-48354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4" name="Left Brace 83"/>
                    <p:cNvSpPr/>
                    <p:nvPr/>
                  </p:nvSpPr>
                  <p:spPr>
                    <a:xfrm rot="16200000" flipV="1">
                      <a:off x="1094647" y="1542881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76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50" y="421156"/>
                    <a:ext cx="438784" cy="255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US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72" name="Text Box 2"/>
              <p:cNvSpPr txBox="1">
                <a:spLocks noChangeArrowheads="1"/>
              </p:cNvSpPr>
              <p:nvPr/>
            </p:nvSpPr>
            <p:spPr bwMode="auto">
              <a:xfrm>
                <a:off x="69850" y="38100"/>
                <a:ext cx="285750" cy="279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600"/>
                  </a:spcAft>
                </a:pPr>
                <a:r>
                  <a:rPr lang="en-US" sz="14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G</a:t>
                </a:r>
                <a:endParaRPr lang="en-US" sz="12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50" name="Group 49"/>
            <p:cNvGrpSpPr/>
            <p:nvPr/>
          </p:nvGrpSpPr>
          <p:grpSpPr>
            <a:xfrm>
              <a:off x="359228" y="359229"/>
              <a:ext cx="1295400" cy="1194435"/>
              <a:chOff x="0" y="0"/>
              <a:chExt cx="1295400" cy="1194435"/>
            </a:xfrm>
          </p:grpSpPr>
          <p:grpSp>
            <p:nvGrpSpPr>
              <p:cNvPr id="51" name="Group 50"/>
              <p:cNvGrpSpPr/>
              <p:nvPr/>
            </p:nvGrpSpPr>
            <p:grpSpPr>
              <a:xfrm>
                <a:off x="0" y="0"/>
                <a:ext cx="1295400" cy="286385"/>
                <a:chOff x="0" y="0"/>
                <a:chExt cx="1295400" cy="286385"/>
              </a:xfrm>
            </p:grpSpPr>
            <p:sp>
              <p:nvSpPr>
                <p:cNvPr id="6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7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2" name="Group 51"/>
              <p:cNvGrpSpPr/>
              <p:nvPr/>
            </p:nvGrpSpPr>
            <p:grpSpPr>
              <a:xfrm>
                <a:off x="0" y="292100"/>
                <a:ext cx="1295400" cy="286385"/>
                <a:chOff x="0" y="0"/>
                <a:chExt cx="1295400" cy="286385"/>
              </a:xfrm>
            </p:grpSpPr>
            <p:sp>
              <p:nvSpPr>
                <p:cNvPr id="6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3" name="Group 52"/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5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6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4" name="Group 53"/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5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5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4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2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sp>
        <p:nvSpPr>
          <p:cNvPr id="34" name="Rectangle: Rounded Corners 78"/>
          <p:cNvSpPr/>
          <p:nvPr/>
        </p:nvSpPr>
        <p:spPr>
          <a:xfrm>
            <a:off x="7561309" y="615102"/>
            <a:ext cx="293376" cy="143146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35" name="Group 34"/>
          <p:cNvGrpSpPr/>
          <p:nvPr/>
        </p:nvGrpSpPr>
        <p:grpSpPr>
          <a:xfrm rot="16200000">
            <a:off x="8006174" y="935725"/>
            <a:ext cx="644137" cy="1547478"/>
            <a:chOff x="0" y="0"/>
            <a:chExt cx="509271" cy="1310494"/>
          </a:xfrm>
        </p:grpSpPr>
        <p:sp>
          <p:nvSpPr>
            <p:cNvPr id="47" name="Left Bracket 46"/>
            <p:cNvSpPr/>
            <p:nvPr/>
          </p:nvSpPr>
          <p:spPr>
            <a:xfrm rot="16200000">
              <a:off x="114623" y="-114623"/>
              <a:ext cx="280025" cy="509271"/>
            </a:xfrm>
            <a:prstGeom prst="leftBracket">
              <a:avLst/>
            </a:prstGeom>
            <a:solidFill>
              <a:srgbClr val="558ED5">
                <a:alpha val="30196"/>
              </a:srgbClr>
            </a:solidFill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8" name="Left Bracket 47"/>
            <p:cNvSpPr/>
            <p:nvPr/>
          </p:nvSpPr>
          <p:spPr>
            <a:xfrm rot="5400000" flipV="1">
              <a:off x="114623" y="915846"/>
              <a:ext cx="280025" cy="509271"/>
            </a:xfrm>
            <a:prstGeom prst="leftBracket">
              <a:avLst/>
            </a:prstGeom>
            <a:solidFill>
              <a:srgbClr val="558ED5">
                <a:alpha val="30196"/>
              </a:srgbClr>
            </a:solidFill>
            <a:ln>
              <a:solidFill>
                <a:srgbClr val="376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36" name="Group 35"/>
          <p:cNvGrpSpPr/>
          <p:nvPr/>
        </p:nvGrpSpPr>
        <p:grpSpPr>
          <a:xfrm rot="16200000">
            <a:off x="7944008" y="570284"/>
            <a:ext cx="794850" cy="1494857"/>
            <a:chOff x="0" y="0"/>
            <a:chExt cx="525547" cy="1388949"/>
          </a:xfrm>
        </p:grpSpPr>
        <p:sp>
          <p:nvSpPr>
            <p:cNvPr id="39" name="Left Bracket 38"/>
            <p:cNvSpPr/>
            <p:nvPr/>
          </p:nvSpPr>
          <p:spPr>
            <a:xfrm rot="16200000">
              <a:off x="114623" y="-114623"/>
              <a:ext cx="280025" cy="509271"/>
            </a:xfrm>
            <a:prstGeom prst="leftBracke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46" name="Left Bracket 45"/>
            <p:cNvSpPr/>
            <p:nvPr/>
          </p:nvSpPr>
          <p:spPr>
            <a:xfrm rot="5400000" flipV="1">
              <a:off x="130899" y="994301"/>
              <a:ext cx="280025" cy="509271"/>
            </a:xfrm>
            <a:prstGeom prst="leftBracket">
              <a:avLst/>
            </a:prstGeom>
            <a:solidFill>
              <a:schemeClr val="accent2">
                <a:lumMod val="20000"/>
                <a:lumOff val="80000"/>
                <a:alpha val="30196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7" name="Rectangle: Rounded Corners 81"/>
          <p:cNvSpPr/>
          <p:nvPr/>
        </p:nvSpPr>
        <p:spPr>
          <a:xfrm>
            <a:off x="7510556" y="1356092"/>
            <a:ext cx="725707" cy="706741"/>
          </a:xfrm>
          <a:prstGeom prst="roundRect">
            <a:avLst/>
          </a:prstGeom>
          <a:noFill/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38" name="Rectangle: Rounded Corners 78"/>
          <p:cNvSpPr/>
          <p:nvPr/>
        </p:nvSpPr>
        <p:spPr>
          <a:xfrm rot="16200000">
            <a:off x="8224023" y="723344"/>
            <a:ext cx="262407" cy="1544370"/>
          </a:xfrm>
          <a:prstGeom prst="roundRect">
            <a:avLst/>
          </a:prstGeom>
          <a:noFill/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586776" y="2333230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 PIs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7" name="TextBox 176"/>
          <p:cNvSpPr txBox="1"/>
          <p:nvPr/>
        </p:nvSpPr>
        <p:spPr>
          <a:xfrm>
            <a:off x="6683147" y="2327453"/>
            <a:ext cx="990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5 </a:t>
            </a:r>
            <a:r>
              <a:rPr lang="en-US" dirty="0" err="1" smtClean="0">
                <a:solidFill>
                  <a:srgbClr val="C00000"/>
                </a:solidFill>
              </a:rPr>
              <a:t>EPIs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78" name="TextBox 177"/>
          <p:cNvSpPr txBox="1"/>
          <p:nvPr/>
        </p:nvSpPr>
        <p:spPr>
          <a:xfrm>
            <a:off x="5313496" y="3703100"/>
            <a:ext cx="41869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i="1" dirty="0" smtClean="0">
                <a:solidFill>
                  <a:srgbClr val="C00000"/>
                </a:solidFill>
              </a:rPr>
              <a:t>G </a:t>
            </a:r>
            <a:r>
              <a:rPr lang="en-SG" dirty="0" smtClean="0">
                <a:solidFill>
                  <a:srgbClr val="C00000"/>
                </a:solidFill>
              </a:rPr>
              <a:t>= </a:t>
            </a:r>
            <a:r>
              <a:rPr lang="en-SG" i="1" dirty="0" err="1" smtClean="0">
                <a:solidFill>
                  <a:srgbClr val="C00000"/>
                </a:solidFill>
              </a:rPr>
              <a:t>A</a:t>
            </a:r>
            <a:r>
              <a:rPr lang="en-SG" dirty="0" err="1" smtClean="0">
                <a:solidFill>
                  <a:srgbClr val="C00000"/>
                </a:solidFill>
              </a:rPr>
              <a:t>·</a:t>
            </a:r>
            <a:r>
              <a:rPr lang="en-SG" i="1" dirty="0" err="1" smtClean="0">
                <a:solidFill>
                  <a:srgbClr val="C00000"/>
                </a:solidFill>
              </a:rPr>
              <a:t>B</a:t>
            </a:r>
            <a:r>
              <a:rPr lang="en-SG" dirty="0" smtClean="0">
                <a:solidFill>
                  <a:srgbClr val="C00000"/>
                </a:solidFill>
              </a:rPr>
              <a:t> </a:t>
            </a:r>
            <a:r>
              <a:rPr lang="en-SG" dirty="0">
                <a:solidFill>
                  <a:srgbClr val="C00000"/>
                </a:solidFill>
              </a:rPr>
              <a:t>+ </a:t>
            </a:r>
            <a:r>
              <a:rPr lang="en-SG" i="1" dirty="0" err="1">
                <a:solidFill>
                  <a:srgbClr val="C00000"/>
                </a:solidFill>
              </a:rPr>
              <a:t>C'</a:t>
            </a:r>
            <a:r>
              <a:rPr lang="en-SG" dirty="0" err="1">
                <a:solidFill>
                  <a:srgbClr val="C00000"/>
                </a:solidFill>
              </a:rPr>
              <a:t>·</a:t>
            </a:r>
            <a:r>
              <a:rPr lang="en-SG" i="1" dirty="0" err="1">
                <a:solidFill>
                  <a:srgbClr val="C00000"/>
                </a:solidFill>
              </a:rPr>
              <a:t>D</a:t>
            </a:r>
            <a:r>
              <a:rPr lang="en-SG" i="1" dirty="0">
                <a:solidFill>
                  <a:srgbClr val="C00000"/>
                </a:solidFill>
              </a:rPr>
              <a:t>'</a:t>
            </a:r>
            <a:r>
              <a:rPr lang="en-SG" dirty="0">
                <a:solidFill>
                  <a:srgbClr val="C00000"/>
                </a:solidFill>
              </a:rPr>
              <a:t> + </a:t>
            </a:r>
            <a:r>
              <a:rPr lang="en-SG" i="1" dirty="0" err="1">
                <a:solidFill>
                  <a:srgbClr val="C00000"/>
                </a:solidFill>
              </a:rPr>
              <a:t>A</a:t>
            </a:r>
            <a:r>
              <a:rPr lang="en-SG" dirty="0" err="1">
                <a:solidFill>
                  <a:srgbClr val="C00000"/>
                </a:solidFill>
              </a:rPr>
              <a:t>·</a:t>
            </a:r>
            <a:r>
              <a:rPr lang="en-SG" i="1" dirty="0" err="1">
                <a:solidFill>
                  <a:srgbClr val="C00000"/>
                </a:solidFill>
              </a:rPr>
              <a:t>C</a:t>
            </a:r>
            <a:r>
              <a:rPr lang="en-SG" i="1" dirty="0">
                <a:solidFill>
                  <a:srgbClr val="C00000"/>
                </a:solidFill>
              </a:rPr>
              <a:t>'</a:t>
            </a:r>
            <a:r>
              <a:rPr lang="en-SG" dirty="0">
                <a:solidFill>
                  <a:srgbClr val="C00000"/>
                </a:solidFill>
              </a:rPr>
              <a:t> + </a:t>
            </a:r>
            <a:r>
              <a:rPr lang="en-SG" i="1" dirty="0" err="1">
                <a:solidFill>
                  <a:srgbClr val="C00000"/>
                </a:solidFill>
              </a:rPr>
              <a:t>B</a:t>
            </a:r>
            <a:r>
              <a:rPr lang="en-SG" dirty="0" err="1">
                <a:solidFill>
                  <a:srgbClr val="C00000"/>
                </a:solidFill>
              </a:rPr>
              <a:t>·</a:t>
            </a:r>
            <a:r>
              <a:rPr lang="en-SG" i="1" dirty="0" err="1">
                <a:solidFill>
                  <a:srgbClr val="C00000"/>
                </a:solidFill>
              </a:rPr>
              <a:t>D</a:t>
            </a:r>
            <a:r>
              <a:rPr lang="en-SG" i="1" dirty="0">
                <a:solidFill>
                  <a:srgbClr val="C00000"/>
                </a:solidFill>
              </a:rPr>
              <a:t>'</a:t>
            </a:r>
            <a:r>
              <a:rPr lang="en-SG" dirty="0">
                <a:solidFill>
                  <a:srgbClr val="C00000"/>
                </a:solidFill>
              </a:rPr>
              <a:t> + </a:t>
            </a:r>
            <a:r>
              <a:rPr lang="en-SG" i="1" dirty="0" err="1">
                <a:solidFill>
                  <a:srgbClr val="C00000"/>
                </a:solidFill>
              </a:rPr>
              <a:t>A</a:t>
            </a:r>
            <a:r>
              <a:rPr lang="en-SG" dirty="0" err="1">
                <a:solidFill>
                  <a:srgbClr val="C00000"/>
                </a:solidFill>
              </a:rPr>
              <a:t>·</a:t>
            </a:r>
            <a:r>
              <a:rPr lang="en-SG" i="1" dirty="0" err="1">
                <a:solidFill>
                  <a:srgbClr val="C00000"/>
                </a:solidFill>
              </a:rPr>
              <a:t>D</a:t>
            </a:r>
            <a:r>
              <a:rPr lang="en-SG" i="1" dirty="0">
                <a:solidFill>
                  <a:srgbClr val="C00000"/>
                </a:solidFill>
              </a:rPr>
              <a:t>'</a:t>
            </a:r>
            <a:r>
              <a:rPr lang="en-SG" dirty="0">
                <a:solidFill>
                  <a:srgbClr val="C00000"/>
                </a:solidFill>
              </a:rPr>
              <a:t> </a:t>
            </a:r>
            <a:endParaRPr lang="en-US" dirty="0">
              <a:solidFill>
                <a:srgbClr val="C00000"/>
              </a:solidFill>
            </a:endParaRPr>
          </a:p>
        </p:txBody>
      </p:sp>
      <p:graphicFrame>
        <p:nvGraphicFramePr>
          <p:cNvPr id="179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9225248"/>
              </p:ext>
            </p:extLst>
          </p:nvPr>
        </p:nvGraphicFramePr>
        <p:xfrm>
          <a:off x="9500485" y="766251"/>
          <a:ext cx="2180725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G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14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284636" y="5752419"/>
            <a:ext cx="41683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00FF"/>
                </a:solidFill>
              </a:rPr>
              <a:t>Observation: </a:t>
            </a:r>
            <a:r>
              <a:rPr lang="en-US" sz="2400" i="1" dirty="0" smtClean="0">
                <a:solidFill>
                  <a:srgbClr val="0000FF"/>
                </a:solidFill>
              </a:rPr>
              <a:t>G</a:t>
            </a:r>
            <a:r>
              <a:rPr lang="en-US" sz="2400" dirty="0" smtClean="0">
                <a:solidFill>
                  <a:srgbClr val="0000FF"/>
                </a:solidFill>
              </a:rPr>
              <a:t> = (</a:t>
            </a:r>
            <a:r>
              <a:rPr lang="en-US" sz="2400" i="1" dirty="0" smtClean="0">
                <a:solidFill>
                  <a:srgbClr val="0000FF"/>
                </a:solidFill>
              </a:rPr>
              <a:t>AB</a:t>
            </a:r>
            <a:r>
              <a:rPr lang="en-US" sz="2400" dirty="0" smtClean="0">
                <a:solidFill>
                  <a:srgbClr val="0000FF"/>
                </a:solidFill>
              </a:rPr>
              <a:t> ≥ </a:t>
            </a:r>
            <a:r>
              <a:rPr lang="en-US" sz="2400" i="1" dirty="0" smtClean="0">
                <a:solidFill>
                  <a:srgbClr val="0000FF"/>
                </a:solidFill>
              </a:rPr>
              <a:t>DC</a:t>
            </a:r>
            <a:r>
              <a:rPr lang="en-US" sz="2400" dirty="0" smtClean="0">
                <a:solidFill>
                  <a:srgbClr val="0000FF"/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4284636" y="6181964"/>
                <a:ext cx="63829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(Other answers possible. </a:t>
                </a:r>
                <a:r>
                  <a:rPr lang="en-US" dirty="0" err="1" smtClean="0"/>
                  <a:t>Eg</a:t>
                </a:r>
                <a:r>
                  <a:rPr lang="en-US" dirty="0" smtClean="0"/>
                  <a:t>: </a:t>
                </a:r>
                <a:r>
                  <a:rPr lang="en-SG" i="1" dirty="0"/>
                  <a:t>ABC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SG" dirty="0"/>
                  <a:t> </a:t>
                </a:r>
                <a:r>
                  <a:rPr lang="en-SG" i="1" dirty="0" err="1"/>
                  <a:t>DCB</a:t>
                </a:r>
                <a:r>
                  <a:rPr lang="en-SG" i="1" dirty="0"/>
                  <a:t>,  </a:t>
                </a:r>
                <a:r>
                  <a:rPr lang="en-SG" i="1" dirty="0" err="1"/>
                  <a:t>ABCD</a:t>
                </a: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SG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SG" dirty="0"/>
                  <a:t> </a:t>
                </a:r>
                <a:r>
                  <a:rPr lang="en-SG" i="1" dirty="0" err="1" smtClean="0"/>
                  <a:t>DCBA</a:t>
                </a:r>
                <a:r>
                  <a:rPr lang="en-SG" dirty="0" smtClean="0"/>
                  <a:t>).</a:t>
                </a:r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4636" y="6181964"/>
                <a:ext cx="6382901" cy="369332"/>
              </a:xfrm>
              <a:prstGeom prst="rect">
                <a:avLst/>
              </a:prstGeom>
              <a:blipFill>
                <a:blip r:embed="rId3"/>
                <a:stretch>
                  <a:fillRect l="-86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/>
          <p:cNvGrpSpPr/>
          <p:nvPr/>
        </p:nvGrpSpPr>
        <p:grpSpPr>
          <a:xfrm>
            <a:off x="3166023" y="4071663"/>
            <a:ext cx="2988287" cy="1519544"/>
            <a:chOff x="3166023" y="4071663"/>
            <a:chExt cx="2988287" cy="1519544"/>
          </a:xfrm>
        </p:grpSpPr>
        <p:sp>
          <p:nvSpPr>
            <p:cNvPr id="180" name="Text Box 42"/>
            <p:cNvSpPr txBox="1">
              <a:spLocks noChangeArrowheads="1"/>
            </p:cNvSpPr>
            <p:nvPr/>
          </p:nvSpPr>
          <p:spPr bwMode="auto">
            <a:xfrm>
              <a:off x="3166023" y="4071663"/>
              <a:ext cx="376147" cy="70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A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B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81" name="Text Box 42"/>
            <p:cNvSpPr txBox="1">
              <a:spLocks noChangeArrowheads="1"/>
            </p:cNvSpPr>
            <p:nvPr/>
          </p:nvSpPr>
          <p:spPr bwMode="auto">
            <a:xfrm>
              <a:off x="3200307" y="4818656"/>
              <a:ext cx="308610" cy="7725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>
                  <a:solidFill>
                    <a:srgbClr val="FFFFFF"/>
                  </a:solidFill>
                </a14:hiddenFill>
              </a:ext>
              <a:ext uri="{91240B29-F687-4f45-9708-019B960494DF}">
                <a14:hiddenLine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" tIns="9144" rIns="9144" bIns="9144" anchor="t" anchorCtr="0" upright="1">
              <a:noAutofit/>
            </a:bodyPr>
            <a:lstStyle/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dirty="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0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US" sz="11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D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  <a:p>
              <a:pPr marL="0" marR="0" algn="ctr">
                <a:spcBef>
                  <a:spcPts val="0"/>
                </a:spcBef>
                <a:spcAft>
                  <a:spcPts val="0"/>
                </a:spcAft>
              </a:pPr>
              <a:r>
                <a:rPr lang="en-SG" sz="1100" b="1" i="1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Calibri" panose="020F0502020204030204" pitchFamily="34" charset="0"/>
                </a:rPr>
                <a:t>C</a:t>
              </a:r>
              <a:endParaRPr lang="en-US" sz="11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endParaRPr>
            </a:p>
          </p:txBody>
        </p:sp>
        <p:grpSp>
          <p:nvGrpSpPr>
            <p:cNvPr id="271" name="Group 270"/>
            <p:cNvGrpSpPr/>
            <p:nvPr/>
          </p:nvGrpSpPr>
          <p:grpSpPr>
            <a:xfrm>
              <a:off x="5244872" y="4807647"/>
              <a:ext cx="909438" cy="354864"/>
              <a:chOff x="0" y="0"/>
              <a:chExt cx="730319" cy="240833"/>
            </a:xfrm>
          </p:grpSpPr>
          <p:grpSp>
            <p:nvGrpSpPr>
              <p:cNvPr id="273" name="Group 272"/>
              <p:cNvGrpSpPr>
                <a:grpSpLocks/>
              </p:cNvGrpSpPr>
              <p:nvPr/>
            </p:nvGrpSpPr>
            <p:grpSpPr bwMode="auto">
              <a:xfrm>
                <a:off x="146837" y="23360"/>
                <a:ext cx="231399" cy="187364"/>
                <a:chOff x="9733" y="5308"/>
                <a:chExt cx="722" cy="604"/>
              </a:xfrm>
            </p:grpSpPr>
            <p:sp>
              <p:nvSpPr>
                <p:cNvPr id="280" name="Freeform 279"/>
                <p:cNvSpPr>
                  <a:spLocks/>
                </p:cNvSpPr>
                <p:nvPr/>
              </p:nvSpPr>
              <p:spPr bwMode="auto">
                <a:xfrm>
                  <a:off x="9735" y="5310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1" name="Freeform 280"/>
                <p:cNvSpPr>
                  <a:spLocks/>
                </p:cNvSpPr>
                <p:nvPr/>
              </p:nvSpPr>
              <p:spPr bwMode="auto">
                <a:xfrm flipV="1">
                  <a:off x="9735" y="5602"/>
                  <a:ext cx="720" cy="308"/>
                </a:xfrm>
                <a:custGeom>
                  <a:avLst/>
                  <a:gdLst>
                    <a:gd name="T0" fmla="*/ 0 w 765"/>
                    <a:gd name="T1" fmla="*/ 0 h 300"/>
                    <a:gd name="T2" fmla="*/ 525 w 765"/>
                    <a:gd name="T3" fmla="*/ 75 h 300"/>
                    <a:gd name="T4" fmla="*/ 765 w 765"/>
                    <a:gd name="T5" fmla="*/ 300 h 3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5" h="300">
                      <a:moveTo>
                        <a:pt x="0" y="0"/>
                      </a:moveTo>
                      <a:cubicBezTo>
                        <a:pt x="199" y="12"/>
                        <a:pt x="398" y="25"/>
                        <a:pt x="525" y="75"/>
                      </a:cubicBezTo>
                      <a:cubicBezTo>
                        <a:pt x="652" y="125"/>
                        <a:pt x="708" y="212"/>
                        <a:pt x="765" y="300"/>
                      </a:cubicBezTo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2" name="Freeform 281"/>
                <p:cNvSpPr>
                  <a:spLocks/>
                </p:cNvSpPr>
                <p:nvPr/>
              </p:nvSpPr>
              <p:spPr bwMode="auto">
                <a:xfrm>
                  <a:off x="9733" y="5308"/>
                  <a:ext cx="184" cy="604"/>
                </a:xfrm>
                <a:custGeom>
                  <a:avLst/>
                  <a:gdLst>
                    <a:gd name="T0" fmla="*/ 2 w 184"/>
                    <a:gd name="T1" fmla="*/ 2 h 604"/>
                    <a:gd name="T2" fmla="*/ 167 w 184"/>
                    <a:gd name="T3" fmla="*/ 317 h 604"/>
                    <a:gd name="T4" fmla="*/ 2 w 184"/>
                    <a:gd name="T5" fmla="*/ 602 h 604"/>
                    <a:gd name="T6" fmla="*/ 182 w 184"/>
                    <a:gd name="T7" fmla="*/ 302 h 604"/>
                    <a:gd name="T8" fmla="*/ 2 w 184"/>
                    <a:gd name="T9" fmla="*/ 2 h 6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84" h="604">
                      <a:moveTo>
                        <a:pt x="2" y="2"/>
                      </a:moveTo>
                      <a:cubicBezTo>
                        <a:pt x="0" y="4"/>
                        <a:pt x="167" y="217"/>
                        <a:pt x="167" y="317"/>
                      </a:cubicBezTo>
                      <a:cubicBezTo>
                        <a:pt x="167" y="417"/>
                        <a:pt x="0" y="604"/>
                        <a:pt x="2" y="602"/>
                      </a:cubicBezTo>
                      <a:cubicBezTo>
                        <a:pt x="4" y="600"/>
                        <a:pt x="180" y="402"/>
                        <a:pt x="182" y="302"/>
                      </a:cubicBezTo>
                      <a:cubicBezTo>
                        <a:pt x="184" y="202"/>
                        <a:pt x="4" y="0"/>
                        <a:pt x="2" y="2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83" name="Freeform 282"/>
                <p:cNvSpPr>
                  <a:spLocks/>
                </p:cNvSpPr>
                <p:nvPr/>
              </p:nvSpPr>
              <p:spPr bwMode="auto">
                <a:xfrm>
                  <a:off x="10213" y="5610"/>
                  <a:ext cx="229" cy="240"/>
                </a:xfrm>
                <a:custGeom>
                  <a:avLst/>
                  <a:gdLst>
                    <a:gd name="T0" fmla="*/ 2 w 229"/>
                    <a:gd name="T1" fmla="*/ 240 h 240"/>
                    <a:gd name="T2" fmla="*/ 182 w 229"/>
                    <a:gd name="T3" fmla="*/ 120 h 240"/>
                    <a:gd name="T4" fmla="*/ 227 w 229"/>
                    <a:gd name="T5" fmla="*/ 0 h 240"/>
                    <a:gd name="T6" fmla="*/ 167 w 229"/>
                    <a:gd name="T7" fmla="*/ 120 h 240"/>
                    <a:gd name="T8" fmla="*/ 2 w 229"/>
                    <a:gd name="T9" fmla="*/ 240 h 2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9" h="240">
                      <a:moveTo>
                        <a:pt x="2" y="240"/>
                      </a:moveTo>
                      <a:cubicBezTo>
                        <a:pt x="4" y="240"/>
                        <a:pt x="145" y="160"/>
                        <a:pt x="182" y="120"/>
                      </a:cubicBezTo>
                      <a:cubicBezTo>
                        <a:pt x="219" y="80"/>
                        <a:pt x="229" y="0"/>
                        <a:pt x="227" y="0"/>
                      </a:cubicBezTo>
                      <a:cubicBezTo>
                        <a:pt x="225" y="0"/>
                        <a:pt x="194" y="85"/>
                        <a:pt x="167" y="120"/>
                      </a:cubicBezTo>
                      <a:cubicBezTo>
                        <a:pt x="140" y="155"/>
                        <a:pt x="0" y="240"/>
                        <a:pt x="2" y="24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159131" dir="3683372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rot="0" vert="horz" wrap="square" lIns="91440" tIns="45720" rIns="91440" bIns="45720" anchor="t" anchorCtr="0" upright="1">
                  <a:noAutofit/>
                </a:bodyPr>
                <a:lstStyle/>
                <a:p>
                  <a:endParaRPr lang="en-US"/>
                </a:p>
              </p:txBody>
            </p:sp>
          </p:grpSp>
          <p:cxnSp>
            <p:nvCxnSpPr>
              <p:cNvPr id="274" name="Straight Connector 273"/>
              <p:cNvCxnSpPr/>
              <p:nvPr/>
            </p:nvCxnSpPr>
            <p:spPr>
              <a:xfrm>
                <a:off x="0" y="60070"/>
                <a:ext cx="173355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5" name="Straight Connector 274"/>
              <p:cNvCxnSpPr/>
              <p:nvPr/>
            </p:nvCxnSpPr>
            <p:spPr>
              <a:xfrm>
                <a:off x="377106" y="120140"/>
                <a:ext cx="184901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6" name="Straight Connector 275"/>
              <p:cNvCxnSpPr/>
              <p:nvPr/>
            </p:nvCxnSpPr>
            <p:spPr>
              <a:xfrm>
                <a:off x="0" y="0"/>
                <a:ext cx="0" cy="6727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7" name="Text Box 42"/>
              <p:cNvSpPr txBox="1">
                <a:spLocks noChangeArrowheads="1"/>
              </p:cNvSpPr>
              <p:nvPr/>
            </p:nvSpPr>
            <p:spPr bwMode="auto">
              <a:xfrm>
                <a:off x="523944" y="46721"/>
                <a:ext cx="206375" cy="1600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lc="http://schemas.openxmlformats.org/drawingml/2006/lockedCanvas" xmlns:cx2="http://schemas.microsoft.com/office/drawing/2015/10/21/chartex" xmlns:cx3="http://schemas.microsoft.com/office/drawing/2016/5/9/chartex" xmlns:cx4="http://schemas.microsoft.com/office/drawing/2016/5/10/chartex" xmlns:cx5="http://schemas.microsoft.com/office/drawing/2016/5/11/chartex" xmlns:cx6="http://schemas.microsoft.com/office/drawing/2016/5/12/chartex" xmlns:cx7="http://schemas.microsoft.com/office/drawing/2016/5/13/chartex" xmlns:cx8="http://schemas.microsoft.com/office/drawing/2016/5/14/chartex" xmlns:aink="http://schemas.microsoft.com/office/drawing/2016/ink" xmlns:am3d="http://schemas.microsoft.com/office/drawing/2017/model3d" xmlns:w16cex="http://schemas.microsoft.com/office/word/2018/wordml/cex" xmlns:w16cid="http://schemas.microsoft.com/office/word/2016/wordml/cid" xmlns:w16="http://schemas.microsoft.com/office/word/2018/wordml" xmlns:w16sdtdh="http://schemas.microsoft.com/office/word/2020/wordml/sdtdatahash" xmlns="" xmlns:mo="http://schemas.microsoft.com/office/mac/office/2008/main" xmlns:mv="urn:schemas-microsoft-com:mac:vml" xmlns:o="urn:schemas-microsoft-com:office:office" xmlns:v="urn:schemas-microsoft-com:vml" xmlns:w10="urn:schemas-microsoft-com:office:word" xmlns:w="http://schemas.openxmlformats.org/wordprocessingml/2006/main" xmlns:a14="http://schemas.microsoft.com/office/drawing/2010/main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mc="http://schemas.openxmlformats.org/markup-compatibility/2006" xmlns:cx1="http://schemas.microsoft.com/office/drawing/2015/9/8/chartex" xmlns:cx="http://schemas.microsoft.com/office/drawing/2014/chartex" xmlns:wpc="http://schemas.microsoft.com/office/word/2010/wordprocessingCanvas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" tIns="9144" rIns="9144" bIns="9144" anchor="t" anchorCtr="0" upright="1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100" b="1" i="1" dirty="0">
                    <a:solidFill>
                      <a:srgbClr val="000000"/>
                    </a:solidFill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G</a:t>
                </a:r>
                <a:endParaRPr lang="en-US" sz="11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78" name="Straight Connector 277"/>
              <p:cNvCxnSpPr/>
              <p:nvPr/>
            </p:nvCxnSpPr>
            <p:spPr>
              <a:xfrm>
                <a:off x="6674" y="166862"/>
                <a:ext cx="0" cy="7397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9" name="Straight Connector 278"/>
              <p:cNvCxnSpPr/>
              <p:nvPr/>
            </p:nvCxnSpPr>
            <p:spPr>
              <a:xfrm>
                <a:off x="10011" y="176873"/>
                <a:ext cx="17395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0650294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1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1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7" grpId="0" animBg="1"/>
      <p:bldP spid="38" grpId="0" animBg="1"/>
      <p:bldP spid="11" grpId="0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 smtClean="0"/>
              <a:t>Recitation 9</a:t>
            </a:r>
            <a:endParaRPr lang="en-US"/>
          </a:p>
        </p:txBody>
      </p:sp>
      <p:pic>
        <p:nvPicPr>
          <p:cNvPr id="3" name="Picture 2" descr="android_and_friends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468088" y="1344880"/>
            <a:ext cx="7010400" cy="32350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772888" y="4067824"/>
            <a:ext cx="6934200" cy="4918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772888" y="415298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Gloucester MT Extra Condensed" panose="02030808020601010101" pitchFamily="18" charset="0"/>
              </a:rPr>
              <a:t>AND</a:t>
            </a:r>
            <a:r>
              <a:rPr lang="en-SG" sz="2000" dirty="0">
                <a:latin typeface="Gloucester MT Extra Condensed" panose="02030808020601010101" pitchFamily="18" charset="0"/>
              </a:rPr>
              <a:t>ROID</a:t>
            </a:r>
            <a:endParaRPr lang="en-US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68698" y="415298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Gloucester MT Extra Condensed" panose="02030808020601010101" pitchFamily="18" charset="0"/>
              </a:rPr>
              <a:t>NAND</a:t>
            </a:r>
            <a:r>
              <a:rPr lang="en-SG" sz="2000" dirty="0">
                <a:latin typeface="Gloucester MT Extra Condensed" panose="02030808020601010101" pitchFamily="18" charset="0"/>
              </a:rPr>
              <a:t>ROID</a:t>
            </a:r>
            <a:endParaRPr lang="en-US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47177" y="415298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Gloucester MT Extra Condensed" panose="02030808020601010101" pitchFamily="18" charset="0"/>
              </a:rPr>
              <a:t>NOT</a:t>
            </a:r>
            <a:r>
              <a:rPr lang="en-SG" sz="2000" dirty="0">
                <a:latin typeface="Gloucester MT Extra Condensed" panose="02030808020601010101" pitchFamily="18" charset="0"/>
              </a:rPr>
              <a:t>DROID</a:t>
            </a:r>
            <a:endParaRPr lang="en-US" sz="2000" dirty="0">
              <a:latin typeface="Gloucester MT Extra Condensed" panose="02030808020601010101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025656" y="4152989"/>
            <a:ext cx="121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2400" b="1" dirty="0">
                <a:latin typeface="Gloucester MT Extra Condensed" panose="02030808020601010101" pitchFamily="18" charset="0"/>
              </a:rPr>
              <a:t>OR</a:t>
            </a:r>
            <a:r>
              <a:rPr lang="en-SG" sz="2000" dirty="0">
                <a:latin typeface="Gloucester MT Extra Condensed" panose="02030808020601010101" pitchFamily="18" charset="0"/>
              </a:rPr>
              <a:t>DROID</a:t>
            </a:r>
            <a:endParaRPr lang="en-US" sz="2000" dirty="0">
              <a:latin typeface="Gloucester MT Extra Condensed" panose="02030808020601010101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1918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5971674" cy="990600"/>
          </a:xfrm>
        </p:spPr>
        <p:txBody>
          <a:bodyPr/>
          <a:lstStyle/>
          <a:p>
            <a:r>
              <a:rPr lang="en-US" dirty="0" err="1" smtClean="0"/>
              <a:t>AY2023</a:t>
            </a:r>
            <a:r>
              <a:rPr lang="en-US" dirty="0" smtClean="0"/>
              <a:t>/24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Q17</a:t>
            </a:r>
            <a:r>
              <a:rPr lang="en-US" dirty="0" smtClean="0"/>
              <a:t>(a)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49914"/>
          <a:stretch/>
        </p:blipFill>
        <p:spPr>
          <a:xfrm>
            <a:off x="390302" y="1399123"/>
            <a:ext cx="7895189" cy="1917283"/>
          </a:xfrm>
          <a:prstGeom prst="rect">
            <a:avLst/>
          </a:prstGeom>
        </p:spPr>
      </p:pic>
      <p:grpSp>
        <p:nvGrpSpPr>
          <p:cNvPr id="108" name="Group 107"/>
          <p:cNvGrpSpPr/>
          <p:nvPr/>
        </p:nvGrpSpPr>
        <p:grpSpPr>
          <a:xfrm>
            <a:off x="2008026" y="3505309"/>
            <a:ext cx="3573909" cy="3209391"/>
            <a:chOff x="-42562" y="44503"/>
            <a:chExt cx="2012474" cy="1823796"/>
          </a:xfrm>
        </p:grpSpPr>
        <p:grpSp>
          <p:nvGrpSpPr>
            <p:cNvPr id="120" name="Group 119"/>
            <p:cNvGrpSpPr/>
            <p:nvPr/>
          </p:nvGrpSpPr>
          <p:grpSpPr>
            <a:xfrm>
              <a:off x="-42562" y="44503"/>
              <a:ext cx="2012474" cy="1823796"/>
              <a:chOff x="-42562" y="44503"/>
              <a:chExt cx="2012474" cy="1823796"/>
            </a:xfrm>
          </p:grpSpPr>
          <p:grpSp>
            <p:nvGrpSpPr>
              <p:cNvPr id="142" name="Group 141"/>
              <p:cNvGrpSpPr/>
              <p:nvPr/>
            </p:nvGrpSpPr>
            <p:grpSpPr>
              <a:xfrm>
                <a:off x="-42562" y="44503"/>
                <a:ext cx="2012474" cy="1823796"/>
                <a:chOff x="-48768" y="32085"/>
                <a:chExt cx="2305932" cy="2090156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403860" y="381000"/>
                  <a:ext cx="1492317" cy="1405289"/>
                  <a:chOff x="0" y="0"/>
                  <a:chExt cx="1492317" cy="1405289"/>
                </a:xfrm>
              </p:grpSpPr>
              <p:grpSp>
                <p:nvGrpSpPr>
                  <p:cNvPr id="156" name="Group 155"/>
                  <p:cNvGrpSpPr/>
                  <p:nvPr/>
                </p:nvGrpSpPr>
                <p:grpSpPr>
                  <a:xfrm>
                    <a:off x="0" y="0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168" name="Group 167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174" name="Rectangle 173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5" name="Rectangle 174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6" name="Rectangle 175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82" name="Rectangle 181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170" name="Rectangle 169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1" name="Rectangle 170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2" name="Rectangle 171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73" name="Rectangle 172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157" name="Group 156"/>
                  <p:cNvGrpSpPr/>
                  <p:nvPr/>
                </p:nvGrpSpPr>
                <p:grpSpPr>
                  <a:xfrm>
                    <a:off x="0" y="701842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164" name="Rectangle 163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5" name="Rectangle 164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6" name="Rectangle 165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7" name="Rectangle 166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159" name="Group 158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160" name="Rectangle 159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1" name="Rectangle 160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2" name="Rectangle 161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63" name="Rectangle 162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145" name="Group 144"/>
                <p:cNvGrpSpPr/>
                <p:nvPr/>
              </p:nvGrpSpPr>
              <p:grpSpPr>
                <a:xfrm>
                  <a:off x="-48768" y="32085"/>
                  <a:ext cx="2305932" cy="2090156"/>
                  <a:chOff x="-48768" y="32085"/>
                  <a:chExt cx="2305932" cy="2090156"/>
                </a:xfrm>
              </p:grpSpPr>
              <p:grpSp>
                <p:nvGrpSpPr>
                  <p:cNvPr id="146" name="Group 145"/>
                  <p:cNvGrpSpPr/>
                  <p:nvPr/>
                </p:nvGrpSpPr>
                <p:grpSpPr>
                  <a:xfrm>
                    <a:off x="-48768" y="32085"/>
                    <a:ext cx="2305932" cy="2090156"/>
                    <a:chOff x="-48768" y="32085"/>
                    <a:chExt cx="2305932" cy="2090156"/>
                  </a:xfrm>
                </p:grpSpPr>
                <p:sp>
                  <p:nvSpPr>
                    <p:cNvPr id="148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340" y="1906371"/>
                      <a:ext cx="290829" cy="2158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4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4293" y="975652"/>
                      <a:ext cx="262871" cy="279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48768" y="1322295"/>
                      <a:ext cx="290829" cy="25898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7672" y="32085"/>
                      <a:ext cx="290829" cy="2039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152" name="Left Brace 151"/>
                    <p:cNvSpPr/>
                    <p:nvPr/>
                  </p:nvSpPr>
                  <p:spPr>
                    <a:xfrm>
                      <a:off x="242047" y="1102659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eft Brace 152"/>
                    <p:cNvSpPr/>
                    <p:nvPr/>
                  </p:nvSpPr>
                  <p:spPr>
                    <a:xfrm flipH="1">
                      <a:off x="1945341" y="757517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4" name="Left Brace 153"/>
                    <p:cNvSpPr/>
                    <p:nvPr/>
                  </p:nvSpPr>
                  <p:spPr>
                    <a:xfrm rot="16200000" flipH="1">
                      <a:off x="1462200" y="-48354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5" name="Left Brace 154"/>
                    <p:cNvSpPr/>
                    <p:nvPr/>
                  </p:nvSpPr>
                  <p:spPr>
                    <a:xfrm rot="16200000" flipV="1">
                      <a:off x="1094647" y="1542881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7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50" y="421156"/>
                    <a:ext cx="438784" cy="255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US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143" name="Text Box 2"/>
              <p:cNvSpPr txBox="1">
                <a:spLocks noChangeArrowheads="1"/>
              </p:cNvSpPr>
              <p:nvPr/>
            </p:nvSpPr>
            <p:spPr bwMode="auto">
              <a:xfrm>
                <a:off x="-21301" y="128801"/>
                <a:ext cx="362866" cy="220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P</a:t>
                </a:r>
                <a:endParaRPr lang="en-US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1" name="Group 120"/>
            <p:cNvGrpSpPr/>
            <p:nvPr/>
          </p:nvGrpSpPr>
          <p:grpSpPr>
            <a:xfrm>
              <a:off x="359228" y="359229"/>
              <a:ext cx="1295400" cy="1194435"/>
              <a:chOff x="0" y="0"/>
              <a:chExt cx="1295400" cy="1194435"/>
            </a:xfrm>
          </p:grpSpPr>
          <p:grpSp>
            <p:nvGrpSpPr>
              <p:cNvPr id="122" name="Group 121"/>
              <p:cNvGrpSpPr/>
              <p:nvPr/>
            </p:nvGrpSpPr>
            <p:grpSpPr>
              <a:xfrm>
                <a:off x="0" y="0"/>
                <a:ext cx="1295400" cy="286385"/>
                <a:chOff x="0" y="0"/>
                <a:chExt cx="1295400" cy="286385"/>
              </a:xfrm>
            </p:grpSpPr>
            <p:sp>
              <p:nvSpPr>
                <p:cNvPr id="13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4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3" name="Group 122"/>
              <p:cNvGrpSpPr/>
              <p:nvPr/>
            </p:nvGrpSpPr>
            <p:grpSpPr>
              <a:xfrm>
                <a:off x="0" y="292100"/>
                <a:ext cx="1295400" cy="286385"/>
                <a:chOff x="0" y="0"/>
                <a:chExt cx="1295400" cy="286385"/>
              </a:xfrm>
            </p:grpSpPr>
            <p:sp>
              <p:nvSpPr>
                <p:cNvPr id="13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4" name="Group 123"/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13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3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5" name="Group 124"/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12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2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110" name="Group 109"/>
          <p:cNvGrpSpPr/>
          <p:nvPr/>
        </p:nvGrpSpPr>
        <p:grpSpPr>
          <a:xfrm>
            <a:off x="2414961" y="3653651"/>
            <a:ext cx="2913661" cy="2829297"/>
            <a:chOff x="0" y="0"/>
            <a:chExt cx="1458411" cy="1417898"/>
          </a:xfrm>
        </p:grpSpPr>
        <p:sp>
          <p:nvSpPr>
            <p:cNvPr id="116" name="Arc 115"/>
            <p:cNvSpPr/>
            <p:nvPr/>
          </p:nvSpPr>
          <p:spPr>
            <a:xfrm>
              <a:off x="0" y="1001210"/>
              <a:ext cx="399327" cy="405114"/>
            </a:xfrm>
            <a:prstGeom prst="arc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7" name="Arc 116"/>
            <p:cNvSpPr/>
            <p:nvPr/>
          </p:nvSpPr>
          <p:spPr>
            <a:xfrm rot="16200000">
              <a:off x="1056190" y="1015678"/>
              <a:ext cx="399327" cy="405114"/>
            </a:xfrm>
            <a:prstGeom prst="arc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8" name="Arc 117"/>
            <p:cNvSpPr/>
            <p:nvPr/>
          </p:nvSpPr>
          <p:spPr>
            <a:xfrm flipH="1" flipV="1">
              <a:off x="1059083" y="0"/>
              <a:ext cx="399327" cy="405114"/>
            </a:xfrm>
            <a:prstGeom prst="arc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9" name="Arc 118"/>
            <p:cNvSpPr/>
            <p:nvPr/>
          </p:nvSpPr>
          <p:spPr>
            <a:xfrm flipV="1">
              <a:off x="0" y="0"/>
              <a:ext cx="399327" cy="405114"/>
            </a:xfrm>
            <a:prstGeom prst="arc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111" name="Rounded Rectangle 110"/>
          <p:cNvSpPr/>
          <p:nvPr/>
        </p:nvSpPr>
        <p:spPr>
          <a:xfrm>
            <a:off x="3377897" y="4049044"/>
            <a:ext cx="426025" cy="2149756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112" name="Rounded Rectangle 111"/>
          <p:cNvSpPr/>
          <p:nvPr/>
        </p:nvSpPr>
        <p:spPr>
          <a:xfrm>
            <a:off x="3363029" y="5174471"/>
            <a:ext cx="994342" cy="404186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grpSp>
        <p:nvGrpSpPr>
          <p:cNvPr id="113" name="Group 112"/>
          <p:cNvGrpSpPr/>
          <p:nvPr/>
        </p:nvGrpSpPr>
        <p:grpSpPr>
          <a:xfrm>
            <a:off x="2764705" y="4015012"/>
            <a:ext cx="983083" cy="2124217"/>
            <a:chOff x="0" y="0"/>
            <a:chExt cx="492048" cy="1064326"/>
          </a:xfrm>
        </p:grpSpPr>
        <p:sp>
          <p:nvSpPr>
            <p:cNvPr id="114" name="Left Bracket 113"/>
            <p:cNvSpPr/>
            <p:nvPr/>
          </p:nvSpPr>
          <p:spPr>
            <a:xfrm rot="5400000" flipV="1">
              <a:off x="127655" y="699934"/>
              <a:ext cx="254099" cy="474686"/>
            </a:xfrm>
            <a:prstGeom prst="leftBracket">
              <a:avLst/>
            </a:prstGeom>
            <a:solidFill>
              <a:srgbClr val="558ED5">
                <a:alpha val="50196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115" name="Left Bracket 114"/>
            <p:cNvSpPr/>
            <p:nvPr/>
          </p:nvSpPr>
          <p:spPr>
            <a:xfrm rot="5400000" flipH="1">
              <a:off x="110293" y="-110293"/>
              <a:ext cx="254099" cy="474686"/>
            </a:xfrm>
            <a:prstGeom prst="leftBracket">
              <a:avLst/>
            </a:prstGeom>
            <a:solidFill>
              <a:srgbClr val="558ED5">
                <a:alpha val="50196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7757361" y="2593075"/>
            <a:ext cx="368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4</a:t>
            </a:r>
            <a:r>
              <a:rPr lang="en-SG" sz="2000" dirty="0">
                <a:solidFill>
                  <a:srgbClr val="C00000"/>
                </a:solidFill>
              </a:rPr>
              <a:t> PIs: </a:t>
            </a:r>
            <a:r>
              <a:rPr lang="en-SG" sz="2000" dirty="0" err="1">
                <a:solidFill>
                  <a:srgbClr val="C00000"/>
                </a:solidFill>
              </a:rPr>
              <a:t>Y'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, </a:t>
            </a:r>
            <a:r>
              <a:rPr lang="en-SG" sz="2000" dirty="0" err="1">
                <a:solidFill>
                  <a:srgbClr val="C00000"/>
                </a:solidFill>
              </a:rPr>
              <a:t>X’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Y</a:t>
            </a:r>
            <a:r>
              <a:rPr lang="en-SG" sz="2000" dirty="0">
                <a:solidFill>
                  <a:srgbClr val="C00000"/>
                </a:solidFill>
              </a:rPr>
              <a:t>’, </a:t>
            </a:r>
            <a:r>
              <a:rPr lang="en-SG" sz="2000" dirty="0" err="1">
                <a:solidFill>
                  <a:srgbClr val="C00000"/>
                </a:solidFill>
              </a:rPr>
              <a:t>X’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’, </a:t>
            </a:r>
            <a:r>
              <a:rPr lang="en-SG" sz="2000" dirty="0" err="1">
                <a:solidFill>
                  <a:srgbClr val="C00000"/>
                </a:solidFill>
              </a:rPr>
              <a:t>W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X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83" name="TextBox 182"/>
          <p:cNvSpPr txBox="1"/>
          <p:nvPr/>
        </p:nvSpPr>
        <p:spPr>
          <a:xfrm>
            <a:off x="7757361" y="3265599"/>
            <a:ext cx="11926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0</a:t>
            </a:r>
            <a:r>
              <a:rPr lang="en-SG" sz="2000" dirty="0" smtClean="0">
                <a:solidFill>
                  <a:srgbClr val="C00000"/>
                </a:solidFill>
              </a:rPr>
              <a:t> EPI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9263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" grpId="0" animBg="1"/>
      <p:bldP spid="112" grpId="0" animBg="1"/>
      <p:bldP spid="3" grpId="0"/>
      <p:bldP spid="18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5971674" cy="990600"/>
          </a:xfrm>
        </p:spPr>
        <p:txBody>
          <a:bodyPr/>
          <a:lstStyle/>
          <a:p>
            <a:r>
              <a:rPr lang="en-US" dirty="0" err="1" smtClean="0"/>
              <a:t>AY2023</a:t>
            </a:r>
            <a:r>
              <a:rPr lang="en-US" dirty="0" smtClean="0"/>
              <a:t>/24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Q17</a:t>
            </a:r>
            <a:r>
              <a:rPr lang="en-US" dirty="0" smtClean="0"/>
              <a:t>(b)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1138"/>
          <a:stretch/>
        </p:blipFill>
        <p:spPr>
          <a:xfrm>
            <a:off x="390302" y="1524000"/>
            <a:ext cx="7895189" cy="1487606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2008026" y="3505309"/>
            <a:ext cx="3573909" cy="3209391"/>
            <a:chOff x="-42562" y="44503"/>
            <a:chExt cx="2012474" cy="1823796"/>
          </a:xfrm>
        </p:grpSpPr>
        <p:grpSp>
          <p:nvGrpSpPr>
            <p:cNvPr id="8" name="Group 7"/>
            <p:cNvGrpSpPr/>
            <p:nvPr/>
          </p:nvGrpSpPr>
          <p:grpSpPr>
            <a:xfrm>
              <a:off x="-42562" y="44503"/>
              <a:ext cx="2012474" cy="1823796"/>
              <a:chOff x="-42562" y="44503"/>
              <a:chExt cx="2012474" cy="1823796"/>
            </a:xfrm>
          </p:grpSpPr>
          <p:grpSp>
            <p:nvGrpSpPr>
              <p:cNvPr id="33" name="Group 32"/>
              <p:cNvGrpSpPr/>
              <p:nvPr/>
            </p:nvGrpSpPr>
            <p:grpSpPr>
              <a:xfrm>
                <a:off x="-42562" y="44503"/>
                <a:ext cx="2012474" cy="1823796"/>
                <a:chOff x="-48768" y="32085"/>
                <a:chExt cx="2305932" cy="2090156"/>
              </a:xfrm>
            </p:grpSpPr>
            <p:grpSp>
              <p:nvGrpSpPr>
                <p:cNvPr id="35" name="Group 34"/>
                <p:cNvGrpSpPr/>
                <p:nvPr/>
              </p:nvGrpSpPr>
              <p:grpSpPr>
                <a:xfrm>
                  <a:off x="403860" y="381000"/>
                  <a:ext cx="1492317" cy="1405289"/>
                  <a:chOff x="0" y="0"/>
                  <a:chExt cx="1492317" cy="1405289"/>
                </a:xfrm>
              </p:grpSpPr>
              <p:grpSp>
                <p:nvGrpSpPr>
                  <p:cNvPr id="47" name="Group 46"/>
                  <p:cNvGrpSpPr/>
                  <p:nvPr/>
                </p:nvGrpSpPr>
                <p:grpSpPr>
                  <a:xfrm>
                    <a:off x="0" y="0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59" name="Group 58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65" name="Rectangle 64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6" name="Rectangle 65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7" name="Rectangle 66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8" name="Rectangle 67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60" name="Group 59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61" name="Rectangle 60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2" name="Rectangle 61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3" name="Rectangle 62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64" name="Rectangle 63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  <p:grpSp>
                <p:nvGrpSpPr>
                  <p:cNvPr id="48" name="Group 47"/>
                  <p:cNvGrpSpPr/>
                  <p:nvPr/>
                </p:nvGrpSpPr>
                <p:grpSpPr>
                  <a:xfrm>
                    <a:off x="0" y="701842"/>
                    <a:ext cx="1492317" cy="703447"/>
                    <a:chOff x="0" y="0"/>
                    <a:chExt cx="1492317" cy="703447"/>
                  </a:xfrm>
                </p:grpSpPr>
                <p:grpSp>
                  <p:nvGrpSpPr>
                    <p:cNvPr id="49" name="Group 48"/>
                    <p:cNvGrpSpPr/>
                    <p:nvPr/>
                  </p:nvGrpSpPr>
                  <p:grpSpPr>
                    <a:xfrm>
                      <a:off x="0" y="0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55" name="Rectangle 54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6" name="Rectangle 55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7" name="Rectangle 56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8" name="Rectangle 57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0" y="352927"/>
                      <a:ext cx="1492317" cy="350520"/>
                      <a:chOff x="0" y="0"/>
                      <a:chExt cx="1492317" cy="350520"/>
                    </a:xfrm>
                  </p:grpSpPr>
                  <p:sp>
                    <p:nvSpPr>
                      <p:cNvPr id="51" name="Rectangle 50"/>
                      <p:cNvSpPr/>
                      <p:nvPr/>
                    </p:nvSpPr>
                    <p:spPr>
                      <a:xfrm>
                        <a:off x="0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2" name="Rectangle 51"/>
                      <p:cNvSpPr/>
                      <p:nvPr/>
                    </p:nvSpPr>
                    <p:spPr>
                      <a:xfrm>
                        <a:off x="372979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3" name="Rectangle 52"/>
                      <p:cNvSpPr/>
                      <p:nvPr/>
                    </p:nvSpPr>
                    <p:spPr>
                      <a:xfrm>
                        <a:off x="745958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54" name="Rectangle 53"/>
                      <p:cNvSpPr/>
                      <p:nvPr/>
                    </p:nvSpPr>
                    <p:spPr>
                      <a:xfrm>
                        <a:off x="1118937" y="0"/>
                        <a:ext cx="373380" cy="350520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ot="0" spcFirstLastPara="0" vert="horz" wrap="square" lIns="91440" tIns="45720" rIns="91440" bIns="45720" numCol="1" spcCol="0" rtlCol="0" fromWordArt="0" anchor="ctr" anchorCtr="0" forceAA="0" compatLnSpc="1">
                        <a:prstTxWarp prst="textNoShape">
                          <a:avLst/>
                        </a:prstTxWarp>
                        <a:noAutofit/>
                      </a:bodyPr>
                      <a:lstStyle/>
                      <a:p>
                        <a:endParaRPr lang="en-US"/>
                      </a:p>
                    </p:txBody>
                  </p:sp>
                </p:grpSp>
              </p:grpSp>
            </p:grpSp>
            <p:grpSp>
              <p:nvGrpSpPr>
                <p:cNvPr id="36" name="Group 35"/>
                <p:cNvGrpSpPr/>
                <p:nvPr/>
              </p:nvGrpSpPr>
              <p:grpSpPr>
                <a:xfrm>
                  <a:off x="-48768" y="32085"/>
                  <a:ext cx="2305932" cy="2090156"/>
                  <a:chOff x="-48768" y="32085"/>
                  <a:chExt cx="2305932" cy="2090156"/>
                </a:xfrm>
              </p:grpSpPr>
              <p:grpSp>
                <p:nvGrpSpPr>
                  <p:cNvPr id="37" name="Group 36"/>
                  <p:cNvGrpSpPr/>
                  <p:nvPr/>
                </p:nvGrpSpPr>
                <p:grpSpPr>
                  <a:xfrm>
                    <a:off x="-48768" y="32085"/>
                    <a:ext cx="2305932" cy="2090156"/>
                    <a:chOff x="-48768" y="32085"/>
                    <a:chExt cx="2305932" cy="2090156"/>
                  </a:xfrm>
                </p:grpSpPr>
                <p:sp>
                  <p:nvSpPr>
                    <p:cNvPr id="39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990340" y="1906371"/>
                      <a:ext cx="290829" cy="21587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Z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0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994293" y="975652"/>
                      <a:ext cx="262871" cy="279480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X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1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-48768" y="1322295"/>
                      <a:ext cx="290829" cy="258982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W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2" name="Text Box 2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1347672" y="32085"/>
                      <a:ext cx="290829" cy="20393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0" rIns="91440" bIns="45720" anchor="t" anchorCtr="0">
                      <a:noAutofit/>
                    </a:bodyPr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i="1" dirty="0">
                          <a:effectLst/>
                          <a:latin typeface="Calibri" panose="020F0502020204030204" pitchFamily="34" charset="0"/>
                          <a:ea typeface="SimSun" panose="02010600030101010101" pitchFamily="2" charset="-122"/>
                          <a:cs typeface="Calibri" panose="020F0502020204030204" pitchFamily="34" charset="0"/>
                        </a:rPr>
                        <a:t>Y</a:t>
                      </a:r>
                      <a:endParaRPr lang="en-US" sz="1600" dirty="0"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Times New Roman" panose="02020603050405020304" pitchFamily="18" charset="0"/>
                      </a:endParaRPr>
                    </a:p>
                  </p:txBody>
                </p:sp>
                <p:sp>
                  <p:nvSpPr>
                    <p:cNvPr id="43" name="Left Brace 42"/>
                    <p:cNvSpPr/>
                    <p:nvPr/>
                  </p:nvSpPr>
                  <p:spPr>
                    <a:xfrm>
                      <a:off x="242047" y="1102659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4" name="Left Brace 43"/>
                    <p:cNvSpPr/>
                    <p:nvPr/>
                  </p:nvSpPr>
                  <p:spPr>
                    <a:xfrm flipH="1">
                      <a:off x="1945341" y="757517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" name="Left Brace 44"/>
                    <p:cNvSpPr/>
                    <p:nvPr/>
                  </p:nvSpPr>
                  <p:spPr>
                    <a:xfrm rot="16200000" flipH="1">
                      <a:off x="1462200" y="-48354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6" name="Left Brace 45"/>
                    <p:cNvSpPr/>
                    <p:nvPr/>
                  </p:nvSpPr>
                  <p:spPr>
                    <a:xfrm rot="16200000" flipV="1">
                      <a:off x="1094647" y="1542881"/>
                      <a:ext cx="107688" cy="683596"/>
                    </a:xfrm>
                    <a:prstGeom prst="leftBrace">
                      <a:avLst>
                        <a:gd name="adj1" fmla="val 24345"/>
                        <a:gd name="adj2" fmla="val 50000"/>
                      </a:avLst>
                    </a:prstGeom>
                    <a:ln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ot="0" spcFirstLastPara="0" vert="horz" wrap="square" lIns="91440" tIns="45720" rIns="91440" bIns="45720" numCol="1" spcCol="0" rtlCol="0" fromWordArt="0" anchor="ctr" anchorCtr="0" forceAA="0" compatLnSpc="1">
                      <a:prstTxWarp prst="textNoShape">
                        <a:avLst/>
                      </a:prstTxWarp>
                      <a:noAutofit/>
                    </a:bodyPr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8" name="Text 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8550" y="421156"/>
                    <a:ext cx="438784" cy="25590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rot="0" vert="horz" wrap="square" lIns="91440" tIns="45720" rIns="91440" bIns="45720" anchor="t" anchorCtr="0">
                    <a:noAutofit/>
                  </a:bodyPr>
                  <a:lstStyle/>
                  <a:p>
                    <a:pPr marL="0" marR="0" algn="ctr">
                      <a:spcBef>
                        <a:spcPts val="0"/>
                      </a:spcBef>
                      <a:spcAft>
                        <a:spcPts val="600"/>
                      </a:spcAft>
                    </a:pPr>
                    <a:r>
                      <a:rPr lang="en-SG" sz="1100">
                        <a:solidFill>
                          <a:srgbClr val="0000FF"/>
                        </a:solidFill>
                        <a:effectLst/>
                        <a:latin typeface="Calibri" panose="020F0502020204030204" pitchFamily="34" charset="0"/>
                        <a:ea typeface="SimSun" panose="02010600030101010101" pitchFamily="2" charset="-122"/>
                        <a:cs typeface="Calibri" panose="020F0502020204030204" pitchFamily="34" charset="0"/>
                      </a:rPr>
                      <a:t> </a:t>
                    </a:r>
                    <a:endParaRPr lang="en-US" sz="110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34" name="Text Box 2"/>
              <p:cNvSpPr txBox="1">
                <a:spLocks noChangeArrowheads="1"/>
              </p:cNvSpPr>
              <p:nvPr/>
            </p:nvSpPr>
            <p:spPr bwMode="auto">
              <a:xfrm>
                <a:off x="-21301" y="128801"/>
                <a:ext cx="362866" cy="2201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rot="0" vert="horz" wrap="square" lIns="91440" tIns="45720" rIns="91440" bIns="45720" anchor="t" anchorCtr="0">
                <a:noAutofit/>
              </a:bodyPr>
              <a:lstStyle/>
              <a:p>
                <a:pPr marL="0" marR="0" algn="ctr">
                  <a:spcBef>
                    <a:spcPts val="0"/>
                  </a:spcBef>
                  <a:spcAft>
                    <a:spcPts val="0"/>
                  </a:spcAft>
                </a:pPr>
                <a:r>
                  <a:rPr lang="en-US" sz="1600" b="1" i="1" dirty="0" smtClean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Calibri" panose="020F0502020204030204" pitchFamily="34" charset="0"/>
                  </a:rPr>
                  <a:t>Q</a:t>
                </a:r>
                <a:endParaRPr lang="en-US" sz="1400" dirty="0">
                  <a:effectLst/>
                  <a:latin typeface="Calibri" panose="020F0502020204030204" pitchFamily="34" charset="0"/>
                  <a:ea typeface="SimSu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9" name="Group 8"/>
            <p:cNvGrpSpPr/>
            <p:nvPr/>
          </p:nvGrpSpPr>
          <p:grpSpPr>
            <a:xfrm>
              <a:off x="359228" y="359229"/>
              <a:ext cx="1295400" cy="1194435"/>
              <a:chOff x="0" y="0"/>
              <a:chExt cx="1295400" cy="1194435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0" y="0"/>
                <a:ext cx="1295400" cy="286385"/>
                <a:chOff x="0" y="0"/>
                <a:chExt cx="1295400" cy="286385"/>
              </a:xfrm>
            </p:grpSpPr>
            <p:sp>
              <p:nvSpPr>
                <p:cNvPr id="2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3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0" y="292100"/>
                <a:ext cx="1295400" cy="286385"/>
                <a:chOff x="0" y="0"/>
                <a:chExt cx="1295400" cy="286385"/>
              </a:xfrm>
            </p:grpSpPr>
            <p:sp>
              <p:nvSpPr>
                <p:cNvPr id="2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6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8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0" y="615950"/>
                <a:ext cx="1295400" cy="286385"/>
                <a:chOff x="0" y="0"/>
                <a:chExt cx="1295400" cy="286385"/>
              </a:xfrm>
            </p:grpSpPr>
            <p:sp>
              <p:nvSpPr>
                <p:cNvPr id="21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2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SG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3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0" y="908050"/>
                <a:ext cx="1295400" cy="286385"/>
                <a:chOff x="0" y="0"/>
                <a:chExt cx="1295400" cy="286385"/>
              </a:xfrm>
            </p:grpSpPr>
            <p:sp>
              <p:nvSpPr>
                <p:cNvPr id="14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5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3238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d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19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647700" y="635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1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0" name="Text Box 2"/>
                <p:cNvSpPr txBox="1">
                  <a:spLocks noChangeArrowheads="1"/>
                </p:cNvSpPr>
                <p:nvPr/>
              </p:nvSpPr>
              <p:spPr bwMode="auto">
                <a:xfrm>
                  <a:off x="971550" y="0"/>
                  <a:ext cx="323850" cy="28003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rot="0" vert="horz" wrap="square" lIns="91440" tIns="45720" rIns="91440" bIns="45720" anchor="t" anchorCtr="0">
                  <a:noAutofit/>
                </a:bodyPr>
                <a:lstStyle/>
                <a:p>
                  <a:pPr marL="0" marR="0" algn="ctr">
                    <a:spcBef>
                      <a:spcPts val="0"/>
                    </a:spcBef>
                    <a:spcAft>
                      <a:spcPts val="600"/>
                    </a:spcAft>
                  </a:pPr>
                  <a:r>
                    <a:rPr lang="en-US" sz="1600" dirty="0" smtClean="0">
                      <a:effectLst/>
                      <a:latin typeface="Calibri" panose="020F0502020204030204" pitchFamily="34" charset="0"/>
                      <a:ea typeface="SimSun" panose="02010600030101010101" pitchFamily="2" charset="-122"/>
                      <a:cs typeface="Calibri" panose="020F0502020204030204" pitchFamily="34" charset="0"/>
                    </a:rPr>
                    <a:t>0</a:t>
                  </a:r>
                  <a:endParaRPr lang="en-US" sz="1600" dirty="0">
                    <a:effectLst/>
                    <a:latin typeface="Calibri" panose="020F0502020204030204" pitchFamily="34" charset="0"/>
                    <a:ea typeface="SimSun" panose="02010600030101010101" pitchFamily="2" charset="-122"/>
                    <a:cs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69" name="Group 68"/>
          <p:cNvGrpSpPr/>
          <p:nvPr/>
        </p:nvGrpSpPr>
        <p:grpSpPr>
          <a:xfrm>
            <a:off x="3402711" y="4048947"/>
            <a:ext cx="973403" cy="2150007"/>
            <a:chOff x="-7193" y="-27510"/>
            <a:chExt cx="478624" cy="1091968"/>
          </a:xfrm>
        </p:grpSpPr>
        <p:sp>
          <p:nvSpPr>
            <p:cNvPr id="76" name="Left Bracket 75"/>
            <p:cNvSpPr/>
            <p:nvPr/>
          </p:nvSpPr>
          <p:spPr>
            <a:xfrm rot="5400000" flipV="1">
              <a:off x="106999" y="700025"/>
              <a:ext cx="254152" cy="474713"/>
            </a:xfrm>
            <a:prstGeom prst="leftBracket">
              <a:avLst/>
            </a:prstGeom>
            <a:solidFill>
              <a:srgbClr val="558ED5">
                <a:alpha val="50196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7" name="Left Bracket 76"/>
            <p:cNvSpPr/>
            <p:nvPr/>
          </p:nvSpPr>
          <p:spPr>
            <a:xfrm rot="5400000" flipH="1">
              <a:off x="103088" y="-137791"/>
              <a:ext cx="254152" cy="474713"/>
            </a:xfrm>
            <a:prstGeom prst="leftBracket">
              <a:avLst/>
            </a:prstGeom>
            <a:solidFill>
              <a:srgbClr val="558ED5">
                <a:alpha val="50196"/>
              </a:srgb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2765428" y="4116281"/>
            <a:ext cx="2256601" cy="887095"/>
            <a:chOff x="0" y="0"/>
            <a:chExt cx="1064380" cy="474713"/>
          </a:xfrm>
        </p:grpSpPr>
        <p:sp>
          <p:nvSpPr>
            <p:cNvPr id="74" name="Left Bracket 73"/>
            <p:cNvSpPr/>
            <p:nvPr/>
          </p:nvSpPr>
          <p:spPr>
            <a:xfrm flipV="1">
              <a:off x="810228" y="0"/>
              <a:ext cx="254152" cy="474713"/>
            </a:xfrm>
            <a:prstGeom prst="leftBracket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5" name="Left Bracket 74"/>
            <p:cNvSpPr/>
            <p:nvPr/>
          </p:nvSpPr>
          <p:spPr>
            <a:xfrm flipH="1">
              <a:off x="0" y="0"/>
              <a:ext cx="254152" cy="474713"/>
            </a:xfrm>
            <a:prstGeom prst="leftBracket">
              <a:avLst/>
            </a:prstGeom>
            <a:solidFill>
              <a:schemeClr val="accent3">
                <a:lumMod val="75000"/>
                <a:alpha val="50196"/>
              </a:schemeClr>
            </a:solidFill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2786016" y="4606778"/>
            <a:ext cx="2236013" cy="1012462"/>
            <a:chOff x="0" y="0"/>
            <a:chExt cx="1064380" cy="474713"/>
          </a:xfrm>
        </p:grpSpPr>
        <p:sp>
          <p:nvSpPr>
            <p:cNvPr id="72" name="Left Bracket 71"/>
            <p:cNvSpPr/>
            <p:nvPr/>
          </p:nvSpPr>
          <p:spPr>
            <a:xfrm flipV="1">
              <a:off x="810228" y="0"/>
              <a:ext cx="254152" cy="474713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73" name="Left Bracket 72"/>
            <p:cNvSpPr/>
            <p:nvPr/>
          </p:nvSpPr>
          <p:spPr>
            <a:xfrm flipH="1">
              <a:off x="0" y="0"/>
              <a:ext cx="254152" cy="474713"/>
            </a:xfrm>
            <a:prstGeom prst="leftBracket">
              <a:avLst/>
            </a:prstGeom>
            <a:solidFill>
              <a:srgbClr val="FFFF00">
                <a:alpha val="50196"/>
              </a:srgb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2802455" y="4099830"/>
            <a:ext cx="2160579" cy="395823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sp>
        <p:nvSpPr>
          <p:cNvPr id="79" name="TextBox 78"/>
          <p:cNvSpPr txBox="1"/>
          <p:nvPr/>
        </p:nvSpPr>
        <p:spPr>
          <a:xfrm>
            <a:off x="7852895" y="2249606"/>
            <a:ext cx="36848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>
                <a:solidFill>
                  <a:srgbClr val="C00000"/>
                </a:solidFill>
              </a:rPr>
              <a:t>4</a:t>
            </a:r>
            <a:r>
              <a:rPr lang="en-SG" sz="2000" dirty="0">
                <a:solidFill>
                  <a:srgbClr val="C00000"/>
                </a:solidFill>
              </a:rPr>
              <a:t> PIs: </a:t>
            </a:r>
            <a:r>
              <a:rPr lang="en-SG" sz="2000" dirty="0" err="1">
                <a:solidFill>
                  <a:srgbClr val="C00000"/>
                </a:solidFill>
              </a:rPr>
              <a:t>W'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X</a:t>
            </a:r>
            <a:r>
              <a:rPr lang="en-SG" sz="2000" dirty="0">
                <a:solidFill>
                  <a:srgbClr val="C00000"/>
                </a:solidFill>
              </a:rPr>
              <a:t>’, </a:t>
            </a:r>
            <a:r>
              <a:rPr lang="en-SG" sz="2000" dirty="0" err="1">
                <a:solidFill>
                  <a:srgbClr val="C00000"/>
                </a:solidFill>
              </a:rPr>
              <a:t>W’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’, </a:t>
            </a:r>
            <a:r>
              <a:rPr lang="en-SG" sz="2000" dirty="0" err="1">
                <a:solidFill>
                  <a:srgbClr val="C00000"/>
                </a:solidFill>
              </a:rPr>
              <a:t>X’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, </a:t>
            </a:r>
            <a:r>
              <a:rPr lang="en-SG" sz="2000" dirty="0" err="1">
                <a:solidFill>
                  <a:srgbClr val="C00000"/>
                </a:solidFill>
              </a:rPr>
              <a:t>X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’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7852895" y="2732463"/>
            <a:ext cx="25876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000" b="1" dirty="0" smtClean="0">
                <a:solidFill>
                  <a:srgbClr val="C00000"/>
                </a:solidFill>
              </a:rPr>
              <a:t>2</a:t>
            </a:r>
            <a:r>
              <a:rPr lang="en-SG" sz="2000" dirty="0" smtClean="0">
                <a:solidFill>
                  <a:srgbClr val="C00000"/>
                </a:solidFill>
              </a:rPr>
              <a:t> </a:t>
            </a:r>
            <a:r>
              <a:rPr lang="en-SG" sz="2000" dirty="0" err="1" smtClean="0">
                <a:solidFill>
                  <a:srgbClr val="C00000"/>
                </a:solidFill>
              </a:rPr>
              <a:t>EPIs</a:t>
            </a:r>
            <a:r>
              <a:rPr lang="en-SG" sz="2000" dirty="0">
                <a:solidFill>
                  <a:srgbClr val="C00000"/>
                </a:solidFill>
              </a:rPr>
              <a:t>: </a:t>
            </a:r>
            <a:r>
              <a:rPr lang="en-SG" sz="2000" dirty="0" err="1">
                <a:solidFill>
                  <a:srgbClr val="C00000"/>
                </a:solidFill>
              </a:rPr>
              <a:t>X’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>
                <a:solidFill>
                  <a:srgbClr val="C00000"/>
                </a:solidFill>
              </a:rPr>
              <a:t>, </a:t>
            </a:r>
            <a:r>
              <a:rPr lang="en-SG" sz="2000" dirty="0" err="1">
                <a:solidFill>
                  <a:srgbClr val="C00000"/>
                </a:solidFill>
              </a:rPr>
              <a:t>X</a:t>
            </a:r>
            <a:r>
              <a:rPr lang="en-SG" sz="2000" dirty="0" err="1">
                <a:solidFill>
                  <a:srgbClr val="C00000"/>
                </a:solidFill>
                <a:sym typeface="Symbol" panose="05050102010706020507" pitchFamily="18" charset="2"/>
              </a:rPr>
              <a:t></a:t>
            </a:r>
            <a:r>
              <a:rPr lang="en-SG" sz="2000" dirty="0" err="1">
                <a:solidFill>
                  <a:srgbClr val="C00000"/>
                </a:solidFill>
              </a:rPr>
              <a:t>Z</a:t>
            </a:r>
            <a:r>
              <a:rPr lang="en-SG" sz="2000" dirty="0" smtClean="0">
                <a:solidFill>
                  <a:srgbClr val="C00000"/>
                </a:solidFill>
              </a:rPr>
              <a:t>’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80932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/>
      <p:bldP spid="8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oter Placeholder 5">
            <a:extLst>
              <a:ext uri="{FF2B5EF4-FFF2-40B4-BE49-F238E27FC236}">
                <a16:creationId xmlns:a16="http://schemas.microsoft.com/office/drawing/2014/main" id="{B98B6101-135F-4909-AB19-6DF41316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" name="[Date Placeholder 3]">
            <a:extLst>
              <a:ext uri="{FF2B5EF4-FFF2-40B4-BE49-F238E27FC236}">
                <a16:creationId xmlns:a16="http://schemas.microsoft.com/office/drawing/2014/main" id="{6D37FCD4-51FB-453E-81FF-F4CE8D01AA9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8" name="Slide Number Placeholder 6">
            <a:extLst>
              <a:ext uri="{FF2B5EF4-FFF2-40B4-BE49-F238E27FC236}">
                <a16:creationId xmlns:a16="http://schemas.microsoft.com/office/drawing/2014/main" id="{5903DE00-AB23-4749-ABC6-BE2B51953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09600" y="533400"/>
            <a:ext cx="5971674" cy="990600"/>
          </a:xfrm>
        </p:spPr>
        <p:txBody>
          <a:bodyPr/>
          <a:lstStyle/>
          <a:p>
            <a:r>
              <a:rPr lang="en-US" dirty="0" err="1" smtClean="0"/>
              <a:t>AY2023</a:t>
            </a:r>
            <a:r>
              <a:rPr lang="en-US" dirty="0" smtClean="0"/>
              <a:t>/24 </a:t>
            </a:r>
            <a:r>
              <a:rPr lang="en-US" dirty="0" err="1" smtClean="0"/>
              <a:t>Sem1</a:t>
            </a:r>
            <a:r>
              <a:rPr lang="en-US" dirty="0" smtClean="0"/>
              <a:t> </a:t>
            </a:r>
            <a:r>
              <a:rPr lang="en-US" dirty="0" err="1" smtClean="0"/>
              <a:t>Q17</a:t>
            </a:r>
            <a:r>
              <a:rPr lang="en-US" dirty="0" smtClean="0"/>
              <a:t>(d)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23" y="1524000"/>
            <a:ext cx="8312983" cy="3429106"/>
          </a:xfrm>
          <a:prstGeom prst="rect">
            <a:avLst/>
          </a:prstGeom>
        </p:spPr>
      </p:pic>
      <p:graphicFrame>
        <p:nvGraphicFramePr>
          <p:cNvPr id="81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474399"/>
              </p:ext>
            </p:extLst>
          </p:nvPr>
        </p:nvGraphicFramePr>
        <p:xfrm>
          <a:off x="9500485" y="766251"/>
          <a:ext cx="2180725" cy="51816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436145">
                  <a:extLst>
                    <a:ext uri="{9D8B030D-6E8A-4147-A177-3AD203B41FA5}">
                      <a16:colId xmlns:a16="http://schemas.microsoft.com/office/drawing/2014/main" val="292114479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065696385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290890879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2985914308"/>
                    </a:ext>
                  </a:extLst>
                </a:gridCol>
                <a:gridCol w="436145">
                  <a:extLst>
                    <a:ext uri="{9D8B030D-6E8A-4147-A177-3AD203B41FA5}">
                      <a16:colId xmlns:a16="http://schemas.microsoft.com/office/drawing/2014/main" val="4058758873"/>
                    </a:ext>
                  </a:extLst>
                </a:gridCol>
              </a:tblGrid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R</a:t>
                      </a:r>
                      <a:endParaRPr lang="en-US" sz="1400" dirty="0"/>
                    </a:p>
                  </a:txBody>
                  <a:tcP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827562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63170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85760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4904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9978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474219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910305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23108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1608182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1045490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62287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667497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796639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585804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2258361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srgbClr val="292934"/>
                          </a:solidFill>
                          <a:effectLst/>
                          <a:uLnTx/>
                          <a:uFillTx/>
                          <a:latin typeface="Arial"/>
                          <a:ea typeface="+mn-ea"/>
                          <a:cs typeface="+mn-cs"/>
                        </a:rPr>
                        <a:t>0</a:t>
                      </a:r>
                      <a:endParaRPr kumimoji="0" lang="en-US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292934"/>
                        </a:solidFill>
                        <a:effectLst/>
                        <a:uLnTx/>
                        <a:uFillTx/>
                        <a:latin typeface="Arial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291225"/>
                  </a:ext>
                </a:extLst>
              </a:tr>
              <a:tr h="24275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>
                          <a:solidFill>
                            <a:srgbClr val="C00000"/>
                          </a:solidFill>
                        </a:rPr>
                        <a:t>1</a:t>
                      </a:r>
                      <a:endParaRPr lang="en-US" sz="1400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966673"/>
                  </a:ext>
                </a:extLst>
              </a:tr>
            </a:tbl>
          </a:graphicData>
        </a:graphic>
      </p:graphicFrame>
      <p:sp>
        <p:nvSpPr>
          <p:cNvPr id="82" name="TextBox 81"/>
          <p:cNvSpPr txBox="1"/>
          <p:nvPr/>
        </p:nvSpPr>
        <p:spPr>
          <a:xfrm>
            <a:off x="3929743" y="4953106"/>
            <a:ext cx="41128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2400" i="1" dirty="0">
                <a:solidFill>
                  <a:srgbClr val="C00000"/>
                </a:solidFill>
              </a:rPr>
              <a:t>R</a:t>
            </a:r>
            <a:r>
              <a:rPr lang="en-SG" sz="2400" dirty="0">
                <a:solidFill>
                  <a:srgbClr val="C00000"/>
                </a:solidFill>
              </a:rPr>
              <a:t>(</a:t>
            </a:r>
            <a:r>
              <a:rPr lang="en-SG" sz="2400" i="1" dirty="0" err="1">
                <a:solidFill>
                  <a:srgbClr val="C00000"/>
                </a:solidFill>
              </a:rPr>
              <a:t>A,B,C,D</a:t>
            </a:r>
            <a:r>
              <a:rPr lang="en-SG" sz="2400" dirty="0">
                <a:solidFill>
                  <a:srgbClr val="C00000"/>
                </a:solidFill>
              </a:rPr>
              <a:t>) = </a:t>
            </a:r>
            <a:r>
              <a:rPr lang="en-SG" sz="2400" dirty="0">
                <a:solidFill>
                  <a:srgbClr val="C00000"/>
                </a:solidFill>
                <a:sym typeface="Symbol" panose="05050102010706020507" pitchFamily="18" charset="2"/>
              </a:rPr>
              <a:t></a:t>
            </a:r>
            <a:r>
              <a:rPr lang="en-SG" sz="2400" dirty="0" smtClean="0">
                <a:solidFill>
                  <a:srgbClr val="C00000"/>
                </a:solidFill>
              </a:rPr>
              <a:t>m(</a:t>
            </a:r>
            <a:r>
              <a:rPr lang="en-SG" sz="2400" b="1" dirty="0" smtClean="0">
                <a:solidFill>
                  <a:srgbClr val="C00000"/>
                </a:solidFill>
              </a:rPr>
              <a:t>0,3,12,15</a:t>
            </a:r>
            <a:r>
              <a:rPr lang="en-SG" sz="2400" dirty="0">
                <a:solidFill>
                  <a:srgbClr val="C00000"/>
                </a:solidFill>
              </a:rPr>
              <a:t>).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815570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Week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>
          <a:xfrm>
            <a:off x="914400" y="3505199"/>
            <a:ext cx="7626927" cy="317615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sz="2600" dirty="0">
                <a:solidFill>
                  <a:schemeClr val="tx1"/>
                </a:solidFill>
              </a:rPr>
              <a:t>MSI Components: </a:t>
            </a:r>
          </a:p>
          <a:p>
            <a:pPr marL="633413" indent="-34290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sz="2200" dirty="0" smtClean="0">
                <a:solidFill>
                  <a:schemeClr val="tx1"/>
                </a:solidFill>
              </a:rPr>
              <a:t>Decoders</a:t>
            </a:r>
            <a:r>
              <a:rPr lang="en-US" sz="2200" dirty="0">
                <a:solidFill>
                  <a:schemeClr val="tx1"/>
                </a:solidFill>
              </a:rPr>
              <a:t>, Encoders, Multiplexers, </a:t>
            </a:r>
            <a:r>
              <a:rPr lang="en-US" sz="2200" dirty="0" err="1" smtClean="0">
                <a:solidFill>
                  <a:schemeClr val="tx1"/>
                </a:solidFill>
              </a:rPr>
              <a:t>Demultiplexers</a:t>
            </a:r>
            <a:endParaRPr lang="en-US" sz="2200" dirty="0" smtClean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1200"/>
              </a:spcBef>
            </a:pPr>
            <a:r>
              <a:rPr lang="en-US" sz="2600" dirty="0" smtClean="0">
                <a:solidFill>
                  <a:schemeClr val="tx1"/>
                </a:solidFill>
              </a:rPr>
              <a:t>Past years’ exam questions:</a:t>
            </a:r>
          </a:p>
          <a:p>
            <a:pPr marL="627063" indent="-34131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AY2016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/17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Q2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  <a:p>
            <a:pPr marL="627063" indent="-34131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AY2017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/18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Q3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(a)(b)(c)</a:t>
            </a:r>
          </a:p>
          <a:p>
            <a:pPr marL="627063" indent="-34131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AY2018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/19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Q5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(c)</a:t>
            </a:r>
          </a:p>
          <a:p>
            <a:pPr marL="627063" indent="-341313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AY2019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/20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Sem2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 </a:t>
            </a:r>
            <a:r>
              <a:rPr lang="en-US" sz="2000" dirty="0" err="1">
                <a:solidFill>
                  <a:schemeClr val="tx1"/>
                </a:solidFill>
                <a:sym typeface="Symbol" pitchFamily="18" charset="2"/>
              </a:rPr>
              <a:t>Q5</a:t>
            </a:r>
            <a:r>
              <a:rPr lang="en-US" sz="2000" dirty="0">
                <a:solidFill>
                  <a:schemeClr val="tx1"/>
                </a:solidFill>
                <a:sym typeface="Symbol" pitchFamily="18" charset="2"/>
              </a:rPr>
              <a:t>(a)(b</a:t>
            </a:r>
            <a:r>
              <a:rPr lang="en-US" sz="2000" dirty="0" smtClean="0">
                <a:solidFill>
                  <a:schemeClr val="tx1"/>
                </a:solidFill>
                <a:sym typeface="Symbol" pitchFamily="18" charset="2"/>
              </a:rPr>
              <a:t>)</a:t>
            </a:r>
            <a:endParaRPr lang="en-US" sz="2000" dirty="0">
              <a:solidFill>
                <a:schemeClr val="tx1"/>
              </a:solidFill>
              <a:sym typeface="Symbol" pitchFamily="18" charset="2"/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1E2ACC2A-A8EE-4FD9-87C4-B29D800A9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E588DE73-CC8B-445E-92DB-6ACDEC906D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25EF2440-ABAE-48BF-B045-4A51551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20819532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697164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8" name="Subtitle 7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Design Methods</a:t>
            </a: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A561989-6F33-4247-9467-216E8E2B0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5" name="[Date Placeholder 3]">
            <a:extLst>
              <a:ext uri="{FF2B5EF4-FFF2-40B4-BE49-F238E27FC236}">
                <a16:creationId xmlns:a16="http://schemas.microsoft.com/office/drawing/2014/main" id="{25BA4470-C241-4394-A6C5-9FF8D1D84D4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13F1FBB2-D94D-450B-B137-5448B40A4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095086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290644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1. Introduction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60476"/>
            <a:ext cx="44196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classes of logic circuits</a:t>
            </a:r>
          </a:p>
          <a:p>
            <a:pPr marL="266700" indent="-266700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 smtClean="0">
                <a:solidFill>
                  <a:srgbClr val="800000"/>
                </a:solidFill>
              </a:rPr>
              <a:t>Combinational </a:t>
            </a:r>
            <a:r>
              <a:rPr lang="en-US" dirty="0">
                <a:solidFill>
                  <a:srgbClr val="800000"/>
                </a:solidFill>
              </a:rPr>
              <a:t>Circuit</a:t>
            </a:r>
          </a:p>
          <a:p>
            <a:pPr marL="625475" lvl="1" indent="-266700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output depends entirely on the immediate (present) inputs.</a:t>
            </a:r>
          </a:p>
        </p:txBody>
      </p:sp>
      <p:grpSp>
        <p:nvGrpSpPr>
          <p:cNvPr id="10" name="Group 80">
            <a:extLst>
              <a:ext uri="{FF2B5EF4-FFF2-40B4-BE49-F238E27FC236}">
                <a16:creationId xmlns:a16="http://schemas.microsoft.com/office/drawing/2014/main" id="{BEFEA92C-12E4-450E-AA3F-480A61D162E9}"/>
              </a:ext>
            </a:extLst>
          </p:cNvPr>
          <p:cNvGrpSpPr>
            <a:grpSpLocks/>
          </p:cNvGrpSpPr>
          <p:nvPr/>
        </p:nvGrpSpPr>
        <p:grpSpPr bwMode="auto">
          <a:xfrm>
            <a:off x="2133600" y="3683756"/>
            <a:ext cx="3962400" cy="1077913"/>
            <a:chOff x="528" y="2736"/>
            <a:chExt cx="2496" cy="679"/>
          </a:xfrm>
        </p:grpSpPr>
        <p:sp>
          <p:nvSpPr>
            <p:cNvPr id="11" name="Text Box 34">
              <a:extLst>
                <a:ext uri="{FF2B5EF4-FFF2-40B4-BE49-F238E27FC236}">
                  <a16:creationId xmlns:a16="http://schemas.microsoft.com/office/drawing/2014/main" id="{5AD4E6F8-3393-4672-A48C-ABB5D5FF3F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2880"/>
              <a:ext cx="960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 dirty="0">
                  <a:latin typeface="Times New Roman" pitchFamily="18" charset="0"/>
                </a:rPr>
                <a:t>Combinational</a:t>
              </a:r>
            </a:p>
            <a:p>
              <a:pPr algn="ctr" eaLnBrk="0" hangingPunct="0"/>
              <a:r>
                <a:rPr lang="en-GB" sz="1600" b="1" dirty="0">
                  <a:latin typeface="Times New Roman" pitchFamily="18" charset="0"/>
                </a:rPr>
                <a:t>Logic</a:t>
              </a:r>
              <a:endParaRPr lang="en-GB" sz="1600" dirty="0">
                <a:latin typeface="Times New Roman" pitchFamily="18" charset="0"/>
              </a:endParaRPr>
            </a:p>
          </p:txBody>
        </p:sp>
        <p:sp>
          <p:nvSpPr>
            <p:cNvPr id="13" name="Text Box 41">
              <a:extLst>
                <a:ext uri="{FF2B5EF4-FFF2-40B4-BE49-F238E27FC236}">
                  <a16:creationId xmlns:a16="http://schemas.microsoft.com/office/drawing/2014/main" id="{0C1AC80E-643E-4A51-853E-88418FC46F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  <p:sp>
          <p:nvSpPr>
            <p:cNvPr id="14" name="Rectangle 33">
              <a:extLst>
                <a:ext uri="{FF2B5EF4-FFF2-40B4-BE49-F238E27FC236}">
                  <a16:creationId xmlns:a16="http://schemas.microsoft.com/office/drawing/2014/main" id="{0ED23982-E67F-4C57-925C-172BD399C4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2" y="2736"/>
              <a:ext cx="932" cy="679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" name="Group 51">
              <a:extLst>
                <a:ext uri="{FF2B5EF4-FFF2-40B4-BE49-F238E27FC236}">
                  <a16:creationId xmlns:a16="http://schemas.microsoft.com/office/drawing/2014/main" id="{EFFB6E85-0651-4204-8B79-6F6A1AE949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60" y="2832"/>
              <a:ext cx="302" cy="415"/>
              <a:chOff x="1440" y="2544"/>
              <a:chExt cx="672" cy="576"/>
            </a:xfrm>
          </p:grpSpPr>
          <p:sp>
            <p:nvSpPr>
              <p:cNvPr id="25" name="Line 36">
                <a:extLst>
                  <a:ext uri="{FF2B5EF4-FFF2-40B4-BE49-F238E27FC236}">
                    <a16:creationId xmlns:a16="http://schemas.microsoft.com/office/drawing/2014/main" id="{948F2FF9-7318-4099-B55B-F4B5E032B4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Line 37">
                <a:extLst>
                  <a:ext uri="{FF2B5EF4-FFF2-40B4-BE49-F238E27FC236}">
                    <a16:creationId xmlns:a16="http://schemas.microsoft.com/office/drawing/2014/main" id="{C94E235D-AD18-4478-B22A-F8D41A5BBF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Line 38">
                <a:extLst>
                  <a:ext uri="{FF2B5EF4-FFF2-40B4-BE49-F238E27FC236}">
                    <a16:creationId xmlns:a16="http://schemas.microsoft.com/office/drawing/2014/main" id="{0176F49D-2B58-4C6C-97B2-7FB152E514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Line 39">
                <a:extLst>
                  <a:ext uri="{FF2B5EF4-FFF2-40B4-BE49-F238E27FC236}">
                    <a16:creationId xmlns:a16="http://schemas.microsoft.com/office/drawing/2014/main" id="{5AA05554-F762-45E1-BE98-3E2EB21959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Line 40">
                <a:extLst>
                  <a:ext uri="{FF2B5EF4-FFF2-40B4-BE49-F238E27FC236}">
                    <a16:creationId xmlns:a16="http://schemas.microsoft.com/office/drawing/2014/main" id="{8F3B6ED4-D6CD-4BE5-BD14-755617A27FA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0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52">
              <a:extLst>
                <a:ext uri="{FF2B5EF4-FFF2-40B4-BE49-F238E27FC236}">
                  <a16:creationId xmlns:a16="http://schemas.microsoft.com/office/drawing/2014/main" id="{198BC34A-7E8A-4002-9D6C-3DC79D4262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94" y="2849"/>
              <a:ext cx="302" cy="415"/>
              <a:chOff x="3408" y="2544"/>
              <a:chExt cx="672" cy="576"/>
            </a:xfrm>
          </p:grpSpPr>
          <p:sp>
            <p:nvSpPr>
              <p:cNvPr id="20" name="Line 43">
                <a:extLst>
                  <a:ext uri="{FF2B5EF4-FFF2-40B4-BE49-F238E27FC236}">
                    <a16:creationId xmlns:a16="http://schemas.microsoft.com/office/drawing/2014/main" id="{75009176-5FC1-4F0C-BC04-26A91F095D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54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Line 44">
                <a:extLst>
                  <a:ext uri="{FF2B5EF4-FFF2-40B4-BE49-F238E27FC236}">
                    <a16:creationId xmlns:a16="http://schemas.microsoft.com/office/drawing/2014/main" id="{308E6AE6-1DCF-48B4-A948-DF5DD2B72F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64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Line 45">
                <a:extLst>
                  <a:ext uri="{FF2B5EF4-FFF2-40B4-BE49-F238E27FC236}">
                    <a16:creationId xmlns:a16="http://schemas.microsoft.com/office/drawing/2014/main" id="{2092E2E5-DFC6-40D3-9649-6BC5A45299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2736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Line 46">
                <a:extLst>
                  <a:ext uri="{FF2B5EF4-FFF2-40B4-BE49-F238E27FC236}">
                    <a16:creationId xmlns:a16="http://schemas.microsoft.com/office/drawing/2014/main" id="{907EBDE1-E628-48E3-B56F-B8A81C43EE5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024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Line 47">
                <a:extLst>
                  <a:ext uri="{FF2B5EF4-FFF2-40B4-BE49-F238E27FC236}">
                    <a16:creationId xmlns:a16="http://schemas.microsoft.com/office/drawing/2014/main" id="{CE1F9119-187F-4355-AF54-9A63C4AB2B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08" y="3120"/>
                <a:ext cx="67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" name="Text Box 49">
              <a:extLst>
                <a:ext uri="{FF2B5EF4-FFF2-40B4-BE49-F238E27FC236}">
                  <a16:creationId xmlns:a16="http://schemas.microsoft.com/office/drawing/2014/main" id="{2B37C900-04A6-44D9-951C-5534A7C4D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976"/>
              <a:ext cx="43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inputs</a:t>
              </a:r>
            </a:p>
          </p:txBody>
        </p:sp>
        <p:sp>
          <p:nvSpPr>
            <p:cNvPr id="18" name="Text Box 50">
              <a:extLst>
                <a:ext uri="{FF2B5EF4-FFF2-40B4-BE49-F238E27FC236}">
                  <a16:creationId xmlns:a16="http://schemas.microsoft.com/office/drawing/2014/main" id="{FC344242-3666-4230-8998-A18B9310F1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2976"/>
              <a:ext cx="48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144" rIns="9144"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outputs</a:t>
              </a:r>
            </a:p>
          </p:txBody>
        </p:sp>
        <p:sp>
          <p:nvSpPr>
            <p:cNvPr id="19" name="Text Box 54">
              <a:extLst>
                <a:ext uri="{FF2B5EF4-FFF2-40B4-BE49-F238E27FC236}">
                  <a16:creationId xmlns:a16="http://schemas.microsoft.com/office/drawing/2014/main" id="{651E5674-F8E3-4EED-8B33-E5DDEE99EC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8" y="2976"/>
              <a:ext cx="24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spcBef>
                  <a:spcPct val="50000"/>
                </a:spcBef>
              </a:pPr>
              <a:r>
                <a:rPr lang="en-GB" sz="1600" b="1">
                  <a:latin typeface="Times New Roman" pitchFamily="18" charset="0"/>
                </a:rPr>
                <a:t>: :</a:t>
              </a:r>
            </a:p>
          </p:txBody>
        </p:sp>
      </p:grpSp>
      <p:sp>
        <p:nvSpPr>
          <p:cNvPr id="30" name="Rectangle 56">
            <a:extLst>
              <a:ext uri="{FF2B5EF4-FFF2-40B4-BE49-F238E27FC236}">
                <a16:creationId xmlns:a16="http://schemas.microsoft.com/office/drawing/2014/main" id="{BDFC5B96-8CE9-4DB9-8C3E-4D7F244A4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1779589"/>
            <a:ext cx="4267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66700">
              <a:spcBef>
                <a:spcPct val="5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800000"/>
                </a:solidFill>
              </a:rPr>
              <a:t>Sequential Circuit</a:t>
            </a:r>
          </a:p>
          <a:p>
            <a:pPr marL="625475" lvl="1" indent="-266700">
              <a:spcBef>
                <a:spcPct val="20000"/>
              </a:spcBef>
              <a:buClr>
                <a:schemeClr val="bg1">
                  <a:lumMod val="50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Each output depends on both present inputs and state.</a:t>
            </a:r>
          </a:p>
        </p:txBody>
      </p:sp>
      <p:sp>
        <p:nvSpPr>
          <p:cNvPr id="31" name="Line 100">
            <a:extLst>
              <a:ext uri="{FF2B5EF4-FFF2-40B4-BE49-F238E27FC236}">
                <a16:creationId xmlns:a16="http://schemas.microsoft.com/office/drawing/2014/main" id="{9E116333-A465-43C7-966D-E52031B18CB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1839913"/>
            <a:ext cx="0" cy="319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2" name="Group 107">
            <a:extLst>
              <a:ext uri="{FF2B5EF4-FFF2-40B4-BE49-F238E27FC236}">
                <a16:creationId xmlns:a16="http://schemas.microsoft.com/office/drawing/2014/main" id="{ABFE793C-F5D0-41D4-B4DD-B07C5CF3C1A5}"/>
              </a:ext>
            </a:extLst>
          </p:cNvPr>
          <p:cNvGrpSpPr>
            <a:grpSpLocks/>
          </p:cNvGrpSpPr>
          <p:nvPr/>
        </p:nvGrpSpPr>
        <p:grpSpPr bwMode="auto">
          <a:xfrm>
            <a:off x="6324600" y="3325535"/>
            <a:ext cx="3962400" cy="1600200"/>
            <a:chOff x="3024" y="2592"/>
            <a:chExt cx="2496" cy="1008"/>
          </a:xfrm>
        </p:grpSpPr>
        <p:grpSp>
          <p:nvGrpSpPr>
            <p:cNvPr id="33" name="Group 79">
              <a:extLst>
                <a:ext uri="{FF2B5EF4-FFF2-40B4-BE49-F238E27FC236}">
                  <a16:creationId xmlns:a16="http://schemas.microsoft.com/office/drawing/2014/main" id="{A4570CDC-8336-4E3C-B726-2CFB44B6768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36" y="3408"/>
              <a:ext cx="624" cy="192"/>
              <a:chOff x="4128" y="3448"/>
              <a:chExt cx="624" cy="192"/>
            </a:xfrm>
          </p:grpSpPr>
          <p:sp>
            <p:nvSpPr>
              <p:cNvPr id="59" name="Rectangle 77">
                <a:extLst>
                  <a:ext uri="{FF2B5EF4-FFF2-40B4-BE49-F238E27FC236}">
                    <a16:creationId xmlns:a16="http://schemas.microsoft.com/office/drawing/2014/main" id="{89641AA1-9B28-4FA2-A888-F449FFF5B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-5400000">
                <a:off x="4344" y="3232"/>
                <a:ext cx="192" cy="624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0" name="Text Box 78">
                <a:extLst>
                  <a:ext uri="{FF2B5EF4-FFF2-40B4-BE49-F238E27FC236}">
                    <a16:creationId xmlns:a16="http://schemas.microsoft.com/office/drawing/2014/main" id="{045F1DC3-9532-4852-9A1E-B76AE993FA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6" y="3456"/>
                <a:ext cx="528" cy="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tIns="9144" rIns="9144" b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Memory</a:t>
                </a:r>
              </a:p>
            </p:txBody>
          </p:sp>
        </p:grpSp>
        <p:grpSp>
          <p:nvGrpSpPr>
            <p:cNvPr id="34" name="Group 81">
              <a:extLst>
                <a:ext uri="{FF2B5EF4-FFF2-40B4-BE49-F238E27FC236}">
                  <a16:creationId xmlns:a16="http://schemas.microsoft.com/office/drawing/2014/main" id="{E50E5EA2-8A99-4E35-8FD9-9ADB97E14E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24" y="2592"/>
              <a:ext cx="2496" cy="679"/>
              <a:chOff x="528" y="2736"/>
              <a:chExt cx="2496" cy="679"/>
            </a:xfrm>
          </p:grpSpPr>
          <p:sp>
            <p:nvSpPr>
              <p:cNvPr id="41" name="Text Box 82">
                <a:extLst>
                  <a:ext uri="{FF2B5EF4-FFF2-40B4-BE49-F238E27FC236}">
                    <a16:creationId xmlns:a16="http://schemas.microsoft.com/office/drawing/2014/main" id="{699CB11F-04B0-419A-B9B9-64D19DB187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48" y="2880"/>
                <a:ext cx="960" cy="3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 dirty="0">
                    <a:latin typeface="Times New Roman" pitchFamily="18" charset="0"/>
                  </a:rPr>
                  <a:t>Combinational</a:t>
                </a:r>
              </a:p>
              <a:p>
                <a:pPr algn="ctr" eaLnBrk="0" hangingPunct="0"/>
                <a:r>
                  <a:rPr lang="en-GB" sz="1600" b="1" dirty="0">
                    <a:latin typeface="Times New Roman" pitchFamily="18" charset="0"/>
                  </a:rPr>
                  <a:t>Logic</a:t>
                </a:r>
                <a:endParaRPr lang="en-GB" sz="1600" dirty="0">
                  <a:latin typeface="Times New Roman" pitchFamily="18" charset="0"/>
                </a:endParaRPr>
              </a:p>
            </p:txBody>
          </p:sp>
          <p:sp>
            <p:nvSpPr>
              <p:cNvPr id="42" name="Text Box 83">
                <a:extLst>
                  <a:ext uri="{FF2B5EF4-FFF2-40B4-BE49-F238E27FC236}">
                    <a16:creationId xmlns:a16="http://schemas.microsoft.com/office/drawing/2014/main" id="{8479F58E-666C-4111-ACB5-F5250CB94C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60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  <p:sp>
            <p:nvSpPr>
              <p:cNvPr id="43" name="Rectangle 84">
                <a:extLst>
                  <a:ext uri="{FF2B5EF4-FFF2-40B4-BE49-F238E27FC236}">
                    <a16:creationId xmlns:a16="http://schemas.microsoft.com/office/drawing/2014/main" id="{B2136781-0D4E-43E1-B8FC-B7F483C6A4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2" y="2736"/>
                <a:ext cx="932" cy="679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4" name="Group 85">
                <a:extLst>
                  <a:ext uri="{FF2B5EF4-FFF2-40B4-BE49-F238E27FC236}">
                    <a16:creationId xmlns:a16="http://schemas.microsoft.com/office/drawing/2014/main" id="{B7E03AF6-B124-4FE2-8C0E-85E821F17B3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60" y="2832"/>
                <a:ext cx="302" cy="415"/>
                <a:chOff x="1440" y="2544"/>
                <a:chExt cx="672" cy="576"/>
              </a:xfrm>
            </p:grpSpPr>
            <p:sp>
              <p:nvSpPr>
                <p:cNvPr id="54" name="Line 86">
                  <a:extLst>
                    <a:ext uri="{FF2B5EF4-FFF2-40B4-BE49-F238E27FC236}">
                      <a16:creationId xmlns:a16="http://schemas.microsoft.com/office/drawing/2014/main" id="{71354BB6-A79F-4970-A346-B9176947B54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5" name="Line 87">
                  <a:extLst>
                    <a:ext uri="{FF2B5EF4-FFF2-40B4-BE49-F238E27FC236}">
                      <a16:creationId xmlns:a16="http://schemas.microsoft.com/office/drawing/2014/main" id="{4D7E40C8-6931-4C96-85AC-973B41568E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6" name="Line 88">
                  <a:extLst>
                    <a:ext uri="{FF2B5EF4-FFF2-40B4-BE49-F238E27FC236}">
                      <a16:creationId xmlns:a16="http://schemas.microsoft.com/office/drawing/2014/main" id="{E003AA19-8B1A-41C0-881C-9D3DB4FD83C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7" name="Line 89">
                  <a:extLst>
                    <a:ext uri="{FF2B5EF4-FFF2-40B4-BE49-F238E27FC236}">
                      <a16:creationId xmlns:a16="http://schemas.microsoft.com/office/drawing/2014/main" id="{30201F22-3321-46B5-9A1E-36A27928E2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8" name="Line 90">
                  <a:extLst>
                    <a:ext uri="{FF2B5EF4-FFF2-40B4-BE49-F238E27FC236}">
                      <a16:creationId xmlns:a16="http://schemas.microsoft.com/office/drawing/2014/main" id="{9C276267-2440-4EE2-B3CC-6F455C5B17C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40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5" name="Group 91">
                <a:extLst>
                  <a:ext uri="{FF2B5EF4-FFF2-40B4-BE49-F238E27FC236}">
                    <a16:creationId xmlns:a16="http://schemas.microsoft.com/office/drawing/2014/main" id="{09233647-5A04-40A7-BBA9-97CCDA01639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94" y="2849"/>
                <a:ext cx="302" cy="415"/>
                <a:chOff x="3408" y="2544"/>
                <a:chExt cx="672" cy="576"/>
              </a:xfrm>
            </p:grpSpPr>
            <p:sp>
              <p:nvSpPr>
                <p:cNvPr id="49" name="Line 92">
                  <a:extLst>
                    <a:ext uri="{FF2B5EF4-FFF2-40B4-BE49-F238E27FC236}">
                      <a16:creationId xmlns:a16="http://schemas.microsoft.com/office/drawing/2014/main" id="{ADFA0F46-6562-4A04-A889-B1F5EDD2BC2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54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Line 93">
                  <a:extLst>
                    <a:ext uri="{FF2B5EF4-FFF2-40B4-BE49-F238E27FC236}">
                      <a16:creationId xmlns:a16="http://schemas.microsoft.com/office/drawing/2014/main" id="{265A4986-B294-4684-A990-CBF3E30100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64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Line 94">
                  <a:extLst>
                    <a:ext uri="{FF2B5EF4-FFF2-40B4-BE49-F238E27FC236}">
                      <a16:creationId xmlns:a16="http://schemas.microsoft.com/office/drawing/2014/main" id="{099D07B5-B633-4771-9CBB-9EC01B2821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2736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Line 95">
                  <a:extLst>
                    <a:ext uri="{FF2B5EF4-FFF2-40B4-BE49-F238E27FC236}">
                      <a16:creationId xmlns:a16="http://schemas.microsoft.com/office/drawing/2014/main" id="{BDCF38AC-E13C-4B78-B3E7-2DD19D44EC9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024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96">
                  <a:extLst>
                    <a:ext uri="{FF2B5EF4-FFF2-40B4-BE49-F238E27FC236}">
                      <a16:creationId xmlns:a16="http://schemas.microsoft.com/office/drawing/2014/main" id="{21F08292-AB1A-4B97-A012-EEE11DCB0A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408" y="3120"/>
                  <a:ext cx="672" cy="0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6" name="Text Box 97">
                <a:extLst>
                  <a:ext uri="{FF2B5EF4-FFF2-40B4-BE49-F238E27FC236}">
                    <a16:creationId xmlns:a16="http://schemas.microsoft.com/office/drawing/2014/main" id="{F0978239-85CA-4734-9687-A8488455CE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" y="2976"/>
                <a:ext cx="432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inputs</a:t>
                </a:r>
              </a:p>
            </p:txBody>
          </p:sp>
          <p:sp>
            <p:nvSpPr>
              <p:cNvPr id="47" name="Text Box 98">
                <a:extLst>
                  <a:ext uri="{FF2B5EF4-FFF2-40B4-BE49-F238E27FC236}">
                    <a16:creationId xmlns:a16="http://schemas.microsoft.com/office/drawing/2014/main" id="{0BC3125F-AA00-4482-A8BA-8BB47AF029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44" y="2976"/>
                <a:ext cx="48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144" rIns="9144"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outputs</a:t>
                </a:r>
              </a:p>
            </p:txBody>
          </p:sp>
          <p:sp>
            <p:nvSpPr>
              <p:cNvPr id="48" name="Text Box 99">
                <a:extLst>
                  <a:ext uri="{FF2B5EF4-FFF2-40B4-BE49-F238E27FC236}">
                    <a16:creationId xmlns:a16="http://schemas.microsoft.com/office/drawing/2014/main" id="{453A7E1B-1C31-4367-A8BC-43F1F5FC13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208" y="2976"/>
                <a:ext cx="240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 eaLnBrk="0" hangingPunct="0">
                  <a:spcBef>
                    <a:spcPct val="50000"/>
                  </a:spcBef>
                </a:pPr>
                <a:r>
                  <a:rPr lang="en-GB" sz="1600" b="1">
                    <a:latin typeface="Times New Roman" pitchFamily="18" charset="0"/>
                  </a:rPr>
                  <a:t>: :</a:t>
                </a:r>
              </a:p>
            </p:txBody>
          </p:sp>
        </p:grpSp>
        <p:sp>
          <p:nvSpPr>
            <p:cNvPr id="35" name="Line 101">
              <a:extLst>
                <a:ext uri="{FF2B5EF4-FFF2-40B4-BE49-F238E27FC236}">
                  <a16:creationId xmlns:a16="http://schemas.microsoft.com/office/drawing/2014/main" id="{0F07323B-F7D7-433E-B0DD-89B14B49FD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4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02">
              <a:extLst>
                <a:ext uri="{FF2B5EF4-FFF2-40B4-BE49-F238E27FC236}">
                  <a16:creationId xmlns:a16="http://schemas.microsoft.com/office/drawing/2014/main" id="{5D3F9537-9EF8-422A-A1AE-1DA2002720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48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03">
              <a:extLst>
                <a:ext uri="{FF2B5EF4-FFF2-40B4-BE49-F238E27FC236}">
                  <a16:creationId xmlns:a16="http://schemas.microsoft.com/office/drawing/2014/main" id="{36F265CA-23EB-4515-8813-5223F65992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60" y="3504"/>
              <a:ext cx="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04">
              <a:extLst>
                <a:ext uri="{FF2B5EF4-FFF2-40B4-BE49-F238E27FC236}">
                  <a16:creationId xmlns:a16="http://schemas.microsoft.com/office/drawing/2014/main" id="{954727F8-5AE5-48D6-984D-AD736EBBB7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504"/>
              <a:ext cx="33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05">
              <a:extLst>
                <a:ext uri="{FF2B5EF4-FFF2-40B4-BE49-F238E27FC236}">
                  <a16:creationId xmlns:a16="http://schemas.microsoft.com/office/drawing/2014/main" id="{2D3FBDE3-528E-4F1A-89A7-802589FF12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06">
              <a:extLst>
                <a:ext uri="{FF2B5EF4-FFF2-40B4-BE49-F238E27FC236}">
                  <a16:creationId xmlns:a16="http://schemas.microsoft.com/office/drawing/2014/main" id="{5C7271A7-6D44-4536-8EFC-600BC1F80F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3216"/>
              <a:ext cx="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1" name="Footer Placeholder 5">
            <a:extLst>
              <a:ext uri="{FF2B5EF4-FFF2-40B4-BE49-F238E27FC236}">
                <a16:creationId xmlns:a16="http://schemas.microsoft.com/office/drawing/2014/main" id="{0BB8CE22-9601-45A4-ADE7-502FA54A8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62" name="[Date Placeholder 3]">
            <a:extLst>
              <a:ext uri="{FF2B5EF4-FFF2-40B4-BE49-F238E27FC236}">
                <a16:creationId xmlns:a16="http://schemas.microsoft.com/office/drawing/2014/main" id="{0B8892FC-36A5-426E-A412-F4256AABA5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63" name="Slide Number Placeholder 6">
            <a:extLst>
              <a:ext uri="{FF2B5EF4-FFF2-40B4-BE49-F238E27FC236}">
                <a16:creationId xmlns:a16="http://schemas.microsoft.com/office/drawing/2014/main" id="{1681344E-5262-4186-9154-0AAF8B17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488475" y="2820493"/>
            <a:ext cx="1616305" cy="1015663"/>
            <a:chOff x="488475" y="2820493"/>
            <a:chExt cx="1616305" cy="1015663"/>
          </a:xfrm>
        </p:grpSpPr>
        <p:sp>
          <p:nvSpPr>
            <p:cNvPr id="2" name="Right Arrow 1"/>
            <p:cNvSpPr/>
            <p:nvPr/>
          </p:nvSpPr>
          <p:spPr>
            <a:xfrm>
              <a:off x="1801551" y="3206839"/>
              <a:ext cx="303229" cy="242970"/>
            </a:xfrm>
            <a:prstGeom prst="rightArrow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488475" y="2820493"/>
              <a:ext cx="14430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This week and next week.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0233286" y="2937705"/>
            <a:ext cx="1671966" cy="400110"/>
            <a:chOff x="10337783" y="2939852"/>
            <a:chExt cx="1671966" cy="400110"/>
          </a:xfrm>
        </p:grpSpPr>
        <p:sp>
          <p:nvSpPr>
            <p:cNvPr id="64" name="Right Arrow 63"/>
            <p:cNvSpPr/>
            <p:nvPr/>
          </p:nvSpPr>
          <p:spPr>
            <a:xfrm flipH="1">
              <a:off x="10337783" y="3018422"/>
              <a:ext cx="303229" cy="242970"/>
            </a:xfrm>
            <a:prstGeom prst="rightArrow">
              <a:avLst/>
            </a:prstGeom>
            <a:solidFill>
              <a:srgbClr val="CCCCFF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0766425" y="2939852"/>
              <a:ext cx="124332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>
                  <a:solidFill>
                    <a:srgbClr val="0000FF"/>
                  </a:solidFill>
                </a:rPr>
                <a:t>Week 11.</a:t>
              </a:r>
              <a:endParaRPr lang="en-US" sz="2000" dirty="0">
                <a:solidFill>
                  <a:srgbClr val="0000FF"/>
                </a:solidFill>
              </a:endParaRPr>
            </a:p>
          </p:txBody>
        </p:sp>
      </p:grpSp>
      <p:sp>
        <p:nvSpPr>
          <p:cNvPr id="66" name="Rectangle 3">
            <a:extLst>
              <a:ext uri="{FF2B5EF4-FFF2-40B4-BE49-F238E27FC236}">
                <a16:creationId xmlns:a16="http://schemas.microsoft.com/office/drawing/2014/main" id="{834B31F8-B91E-4AC9-8730-84CE23106D80}"/>
              </a:ext>
            </a:extLst>
          </p:cNvPr>
          <p:cNvSpPr txBox="1">
            <a:spLocks noChangeArrowheads="1"/>
          </p:cNvSpPr>
          <p:nvPr/>
        </p:nvSpPr>
        <p:spPr>
          <a:xfrm>
            <a:off x="2095254" y="5157543"/>
            <a:ext cx="7810746" cy="127879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800" dirty="0" smtClean="0"/>
              <a:t>Design methods</a:t>
            </a:r>
          </a:p>
          <a:p>
            <a:pPr marL="625475" lvl="1" indent="-2667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800000"/>
                </a:solidFill>
              </a:rPr>
              <a:t>Gate-level design method </a:t>
            </a:r>
            <a:r>
              <a:rPr lang="en-US" sz="3200" dirty="0"/>
              <a:t>(with logic gates)</a:t>
            </a:r>
          </a:p>
          <a:p>
            <a:pPr marL="625475" lvl="1" indent="-2667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3200" dirty="0">
                <a:solidFill>
                  <a:srgbClr val="800000"/>
                </a:solidFill>
              </a:rPr>
              <a:t>Block-level design method </a:t>
            </a:r>
            <a:r>
              <a:rPr lang="en-US" sz="3200" dirty="0"/>
              <a:t>(with functional blocks</a:t>
            </a:r>
            <a:r>
              <a:rPr lang="en-US" sz="3200" dirty="0" smtClean="0"/>
              <a:t>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9841679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(1/3)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4FAEB64-3A1D-41B3-B334-1EF142C266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649143"/>
              </p:ext>
            </p:extLst>
          </p:nvPr>
        </p:nvGraphicFramePr>
        <p:xfrm>
          <a:off x="1900835" y="1900214"/>
          <a:ext cx="3878207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4103">
                  <a:extLst>
                    <a:ext uri="{9D8B030D-6E8A-4147-A177-3AD203B41FA5}">
                      <a16:colId xmlns:a16="http://schemas.microsoft.com/office/drawing/2014/main" val="712466090"/>
                    </a:ext>
                  </a:extLst>
                </a:gridCol>
                <a:gridCol w="1517052">
                  <a:extLst>
                    <a:ext uri="{9D8B030D-6E8A-4147-A177-3AD203B41FA5}">
                      <a16:colId xmlns:a16="http://schemas.microsoft.com/office/drawing/2014/main" val="3238396814"/>
                    </a:ext>
                  </a:extLst>
                </a:gridCol>
                <a:gridCol w="1517052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Digit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BCD code (8421 code)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Excess-3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4B47FA98-2693-40A5-A42E-BAC676735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9" name="[Date Placeholder 3]">
            <a:extLst>
              <a:ext uri="{FF2B5EF4-FFF2-40B4-BE49-F238E27FC236}">
                <a16:creationId xmlns:a16="http://schemas.microsoft.com/office/drawing/2014/main" id="{F3E4E4A0-00D8-4E46-BE19-C2974B2F73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3AE95F75-850A-4777-9ADA-7D9351F1C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8B9791-F0A5-423C-8AD6-2EDA04D96ECF}"/>
              </a:ext>
            </a:extLst>
          </p:cNvPr>
          <p:cNvSpPr txBox="1"/>
          <p:nvPr/>
        </p:nvSpPr>
        <p:spPr>
          <a:xfrm>
            <a:off x="6095999" y="1169234"/>
            <a:ext cx="2286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Other decimal codes we used to cover:</a:t>
            </a:r>
            <a:endParaRPr lang="en-SG" dirty="0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B6E9355-A222-4FB1-9EAE-DA75615066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936351"/>
              </p:ext>
            </p:extLst>
          </p:nvPr>
        </p:nvGraphicFramePr>
        <p:xfrm>
          <a:off x="5916329" y="1900214"/>
          <a:ext cx="126563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636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84-2-1 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  <a:r>
                        <a:rPr lang="en-SG" dirty="0"/>
                        <a:t>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A4286F5-EDDB-4C8C-B1E0-1D2A313CC12A}"/>
              </a:ext>
            </a:extLst>
          </p:cNvPr>
          <p:cNvSpPr txBox="1"/>
          <p:nvPr/>
        </p:nvSpPr>
        <p:spPr>
          <a:xfrm>
            <a:off x="8893628" y="3104958"/>
            <a:ext cx="2575860" cy="19389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solidFill>
                  <a:srgbClr val="C00000"/>
                </a:solidFill>
              </a:rPr>
              <a:t>Decimal codes </a:t>
            </a:r>
            <a:r>
              <a:rPr lang="en-US" sz="2400" dirty="0"/>
              <a:t>are only valid for the ten decimal digits 0 through 9.</a:t>
            </a:r>
            <a:endParaRPr lang="en-SG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838D662-FAB0-4BEC-9921-559C0585AD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195211"/>
              </p:ext>
            </p:extLst>
          </p:nvPr>
        </p:nvGraphicFramePr>
        <p:xfrm>
          <a:off x="7319252" y="1900214"/>
          <a:ext cx="1265636" cy="4348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5636">
                  <a:extLst>
                    <a:ext uri="{9D8B030D-6E8A-4147-A177-3AD203B41FA5}">
                      <a16:colId xmlns:a16="http://schemas.microsoft.com/office/drawing/2014/main" val="36892056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2421 </a:t>
                      </a:r>
                    </a:p>
                    <a:p>
                      <a:pPr algn="ctr"/>
                      <a:r>
                        <a:rPr lang="en-SG" dirty="0"/>
                        <a:t>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6381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418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609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44040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9380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0100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1535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1011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79069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74632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8232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6806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1111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8666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381299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(2/3) 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472A1BE-DBEF-46B1-BF4E-AB12B6145A21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234282"/>
            <a:ext cx="28194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lnSpc>
                <a:spcPct val="90000"/>
              </a:lnSpc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Truth table:</a:t>
            </a:r>
          </a:p>
        </p:txBody>
      </p:sp>
      <p:graphicFrame>
        <p:nvGraphicFramePr>
          <p:cNvPr id="9" name="Group 611">
            <a:extLst>
              <a:ext uri="{FF2B5EF4-FFF2-40B4-BE49-F238E27FC236}">
                <a16:creationId xmlns:a16="http://schemas.microsoft.com/office/drawing/2014/main" id="{ADB56BB9-FF02-4229-B0B0-516E98C000DF}"/>
              </a:ext>
            </a:extLst>
          </p:cNvPr>
          <p:cNvGraphicFramePr>
            <a:graphicFrameLocks/>
          </p:cNvGraphicFramePr>
          <p:nvPr>
            <p:extLst/>
          </p:nvPr>
        </p:nvGraphicFramePr>
        <p:xfrm>
          <a:off x="2514600" y="1681480"/>
          <a:ext cx="2819400" cy="493776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04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BCD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Excess-3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8588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Y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Z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5E5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6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7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8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9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0000CC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10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30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11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12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13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14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28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15</a:t>
                      </a:r>
                    </a:p>
                  </a:txBody>
                  <a:tcPr anchor="ctr"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  <p:sp>
        <p:nvSpPr>
          <p:cNvPr id="10" name="Rectangle 310">
            <a:extLst>
              <a:ext uri="{FF2B5EF4-FFF2-40B4-BE49-F238E27FC236}">
                <a16:creationId xmlns:a16="http://schemas.microsoft.com/office/drawing/2014/main" id="{C92AC2CD-2569-429F-B7A4-F3214CC33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234282"/>
            <a:ext cx="28194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250825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K-maps: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FE98F24-090F-4909-B9EA-57A9ED240619}"/>
              </a:ext>
            </a:extLst>
          </p:cNvPr>
          <p:cNvSpPr/>
          <p:nvPr/>
        </p:nvSpPr>
        <p:spPr>
          <a:xfrm>
            <a:off x="2303322" y="4988690"/>
            <a:ext cx="3213381" cy="1696749"/>
          </a:xfrm>
          <a:prstGeom prst="roundRect">
            <a:avLst/>
          </a:prstGeom>
          <a:solidFill>
            <a:srgbClr val="FFFFCC">
              <a:alpha val="25098"/>
            </a:srgbClr>
          </a:solidFill>
          <a:ln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4336" name="Group 14335">
            <a:extLst>
              <a:ext uri="{FF2B5EF4-FFF2-40B4-BE49-F238E27FC236}">
                <a16:creationId xmlns:a16="http://schemas.microsoft.com/office/drawing/2014/main" id="{9B4F2210-6415-405A-9A86-CDE1F42A8419}"/>
              </a:ext>
            </a:extLst>
          </p:cNvPr>
          <p:cNvGrpSpPr/>
          <p:nvPr/>
        </p:nvGrpSpPr>
        <p:grpSpPr>
          <a:xfrm>
            <a:off x="5963602" y="1656313"/>
            <a:ext cx="4399598" cy="4692651"/>
            <a:chOff x="4439602" y="1656312"/>
            <a:chExt cx="4399598" cy="4692651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4835A03-5E32-45C0-898C-D631D1F9A9DD}"/>
                </a:ext>
              </a:extLst>
            </p:cNvPr>
            <p:cNvGrpSpPr/>
            <p:nvPr/>
          </p:nvGrpSpPr>
          <p:grpSpPr>
            <a:xfrm>
              <a:off x="4439602" y="1686279"/>
              <a:ext cx="2265998" cy="2224284"/>
              <a:chOff x="4407993" y="1516079"/>
              <a:chExt cx="2265998" cy="2224284"/>
            </a:xfrm>
          </p:grpSpPr>
          <p:grpSp>
            <p:nvGrpSpPr>
              <p:cNvPr id="15" name="Group 314">
                <a:extLst>
                  <a:ext uri="{FF2B5EF4-FFF2-40B4-BE49-F238E27FC236}">
                    <a16:creationId xmlns:a16="http://schemas.microsoft.com/office/drawing/2014/main" id="{C5CF2319-A4D4-4650-BF39-996A50A1619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126" name="Group 315">
                  <a:extLst>
                    <a:ext uri="{FF2B5EF4-FFF2-40B4-BE49-F238E27FC236}">
                      <a16:creationId xmlns:a16="http://schemas.microsoft.com/office/drawing/2014/main" id="{71E83A55-CA57-44BD-8CD5-E364F6E9C70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33" name="Text Box 316">
                    <a:extLst>
                      <a:ext uri="{FF2B5EF4-FFF2-40B4-BE49-F238E27FC236}">
                        <a16:creationId xmlns:a16="http://schemas.microsoft.com/office/drawing/2014/main" id="{B841A417-5EB8-41F7-A3A9-7873DB3D2E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34" name="AutoShape 317">
                    <a:extLst>
                      <a:ext uri="{FF2B5EF4-FFF2-40B4-BE49-F238E27FC236}">
                        <a16:creationId xmlns:a16="http://schemas.microsoft.com/office/drawing/2014/main" id="{5310C8D2-9F66-4FC2-91FC-529C777D8CB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318">
                    <a:extLst>
                      <a:ext uri="{FF2B5EF4-FFF2-40B4-BE49-F238E27FC236}">
                        <a16:creationId xmlns:a16="http://schemas.microsoft.com/office/drawing/2014/main" id="{55D50D4E-8729-488D-9DC2-23DAE2E056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36" name="Text Box 319">
                    <a:extLst>
                      <a:ext uri="{FF2B5EF4-FFF2-40B4-BE49-F238E27FC236}">
                        <a16:creationId xmlns:a16="http://schemas.microsoft.com/office/drawing/2014/main" id="{5AA9C3A1-EAE5-425C-A966-ACAB926E49F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37" name="Text Box 320">
                    <a:extLst>
                      <a:ext uri="{FF2B5EF4-FFF2-40B4-BE49-F238E27FC236}">
                        <a16:creationId xmlns:a16="http://schemas.microsoft.com/office/drawing/2014/main" id="{8D8CAE35-5F24-48D0-921B-64DF060EA5C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38" name="Text Box 321">
                    <a:extLst>
                      <a:ext uri="{FF2B5EF4-FFF2-40B4-BE49-F238E27FC236}">
                        <a16:creationId xmlns:a16="http://schemas.microsoft.com/office/drawing/2014/main" id="{1C6DED18-D9B9-4D07-8320-C539C7E9DF7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39" name="AutoShape 322">
                    <a:extLst>
                      <a:ext uri="{FF2B5EF4-FFF2-40B4-BE49-F238E27FC236}">
                        <a16:creationId xmlns:a16="http://schemas.microsoft.com/office/drawing/2014/main" id="{B144A05B-36B1-4A0D-84E3-CC67000FE44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0" name="Text Box 323">
                    <a:extLst>
                      <a:ext uri="{FF2B5EF4-FFF2-40B4-BE49-F238E27FC236}">
                        <a16:creationId xmlns:a16="http://schemas.microsoft.com/office/drawing/2014/main" id="{C96D0078-FB8B-40CC-A294-0D7EAAA4E5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41" name="Line 324">
                    <a:extLst>
                      <a:ext uri="{FF2B5EF4-FFF2-40B4-BE49-F238E27FC236}">
                        <a16:creationId xmlns:a16="http://schemas.microsoft.com/office/drawing/2014/main" id="{03AB6FF8-17A9-4A77-8505-BC74764C345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2" name="Text Box 325">
                    <a:extLst>
                      <a:ext uri="{FF2B5EF4-FFF2-40B4-BE49-F238E27FC236}">
                        <a16:creationId xmlns:a16="http://schemas.microsoft.com/office/drawing/2014/main" id="{2F34AE56-84D6-4359-98D5-C6494EC4E71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43" name="Text Box 326">
                    <a:extLst>
                      <a:ext uri="{FF2B5EF4-FFF2-40B4-BE49-F238E27FC236}">
                        <a16:creationId xmlns:a16="http://schemas.microsoft.com/office/drawing/2014/main" id="{D0FBA17B-930C-47BD-BC1D-2B80F6A17F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44" name="Group 327">
                    <a:extLst>
                      <a:ext uri="{FF2B5EF4-FFF2-40B4-BE49-F238E27FC236}">
                        <a16:creationId xmlns:a16="http://schemas.microsoft.com/office/drawing/2014/main" id="{93ED0BE3-FFF1-4A96-957D-B7805C455D4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47" name="Rectangle 328">
                      <a:extLst>
                        <a:ext uri="{FF2B5EF4-FFF2-40B4-BE49-F238E27FC236}">
                          <a16:creationId xmlns:a16="http://schemas.microsoft.com/office/drawing/2014/main" id="{3B33868D-A9B7-443D-AA0B-BF0CA3A92FC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8" name="Line 329">
                      <a:extLst>
                        <a:ext uri="{FF2B5EF4-FFF2-40B4-BE49-F238E27FC236}">
                          <a16:creationId xmlns:a16="http://schemas.microsoft.com/office/drawing/2014/main" id="{0A3CE84C-4E0C-459C-93EF-0CB8C4EDAEF8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9" name="Line 330">
                      <a:extLst>
                        <a:ext uri="{FF2B5EF4-FFF2-40B4-BE49-F238E27FC236}">
                          <a16:creationId xmlns:a16="http://schemas.microsoft.com/office/drawing/2014/main" id="{8A18A4FE-55BE-4241-A04C-EF3850305DD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0" name="Line 331">
                      <a:extLst>
                        <a:ext uri="{FF2B5EF4-FFF2-40B4-BE49-F238E27FC236}">
                          <a16:creationId xmlns:a16="http://schemas.microsoft.com/office/drawing/2014/main" id="{B53ADE01-B858-4B09-A2B5-FEC9A8FCEF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1" name="Line 332">
                      <a:extLst>
                        <a:ext uri="{FF2B5EF4-FFF2-40B4-BE49-F238E27FC236}">
                          <a16:creationId xmlns:a16="http://schemas.microsoft.com/office/drawing/2014/main" id="{F33C86AB-CDF7-4543-8B0B-9027F1E0FFD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2" name="Line 333">
                      <a:extLst>
                        <a:ext uri="{FF2B5EF4-FFF2-40B4-BE49-F238E27FC236}">
                          <a16:creationId xmlns:a16="http://schemas.microsoft.com/office/drawing/2014/main" id="{922E4996-4742-4125-99F4-B277DB1C55D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3" name="Line 334">
                      <a:extLst>
                        <a:ext uri="{FF2B5EF4-FFF2-40B4-BE49-F238E27FC236}">
                          <a16:creationId xmlns:a16="http://schemas.microsoft.com/office/drawing/2014/main" id="{D06169AA-B224-4E89-8258-F0865A5A4D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45" name="AutoShape 335">
                    <a:extLst>
                      <a:ext uri="{FF2B5EF4-FFF2-40B4-BE49-F238E27FC236}">
                        <a16:creationId xmlns:a16="http://schemas.microsoft.com/office/drawing/2014/main" id="{43444C3F-66A1-42CC-9156-D87276429F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46" name="Text Box 336">
                    <a:extLst>
                      <a:ext uri="{FF2B5EF4-FFF2-40B4-BE49-F238E27FC236}">
                        <a16:creationId xmlns:a16="http://schemas.microsoft.com/office/drawing/2014/main" id="{4972057D-9A56-4AF2-9415-5208771FC3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127" name="Rectangle 337">
                  <a:extLst>
                    <a:ext uri="{FF2B5EF4-FFF2-40B4-BE49-F238E27FC236}">
                      <a16:creationId xmlns:a16="http://schemas.microsoft.com/office/drawing/2014/main" id="{90A3CC96-B527-4FCB-B00D-4488AF81C33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8" name="Rectangle 338">
                  <a:extLst>
                    <a:ext uri="{FF2B5EF4-FFF2-40B4-BE49-F238E27FC236}">
                      <a16:creationId xmlns:a16="http://schemas.microsoft.com/office/drawing/2014/main" id="{5AF500C9-814B-46CC-B34B-D6457133B26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29" name="Rectangle 339">
                  <a:extLst>
                    <a:ext uri="{FF2B5EF4-FFF2-40B4-BE49-F238E27FC236}">
                      <a16:creationId xmlns:a16="http://schemas.microsoft.com/office/drawing/2014/main" id="{4D3199A6-2B1A-4F72-942C-E8B0845FCB9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0" name="Rectangle 340">
                  <a:extLst>
                    <a:ext uri="{FF2B5EF4-FFF2-40B4-BE49-F238E27FC236}">
                      <a16:creationId xmlns:a16="http://schemas.microsoft.com/office/drawing/2014/main" id="{9D7C3EE9-F9BC-4A41-944E-42F4EA94B02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  <p:sp>
              <p:nvSpPr>
                <p:cNvPr id="131" name="Rectangle 341">
                  <a:extLst>
                    <a:ext uri="{FF2B5EF4-FFF2-40B4-BE49-F238E27FC236}">
                      <a16:creationId xmlns:a16="http://schemas.microsoft.com/office/drawing/2014/main" id="{1BABEEBB-DDDB-4DBD-9F3C-A0C6F000E11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32" name="Rectangle 342">
                  <a:extLst>
                    <a:ext uri="{FF2B5EF4-FFF2-40B4-BE49-F238E27FC236}">
                      <a16:creationId xmlns:a16="http://schemas.microsoft.com/office/drawing/2014/main" id="{4D2D31F4-43D1-4C98-8755-133AA5B9F18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19" name="Text Box 430">
                <a:extLst>
                  <a:ext uri="{FF2B5EF4-FFF2-40B4-BE49-F238E27FC236}">
                    <a16:creationId xmlns:a16="http://schemas.microsoft.com/office/drawing/2014/main" id="{CE9E12A5-3BC5-4815-B19F-1E8E39B451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0" name="Text Box 431">
                <a:extLst>
                  <a:ext uri="{FF2B5EF4-FFF2-40B4-BE49-F238E27FC236}">
                    <a16:creationId xmlns:a16="http://schemas.microsoft.com/office/drawing/2014/main" id="{BBDDA61F-2EA1-4F3D-8968-D81AC65E35B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1" name="Text Box 432">
                <a:extLst>
                  <a:ext uri="{FF2B5EF4-FFF2-40B4-BE49-F238E27FC236}">
                    <a16:creationId xmlns:a16="http://schemas.microsoft.com/office/drawing/2014/main" id="{389096AE-1F62-406E-B2E7-5185B4A6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421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2" name="Text Box 433">
                <a:extLst>
                  <a:ext uri="{FF2B5EF4-FFF2-40B4-BE49-F238E27FC236}">
                    <a16:creationId xmlns:a16="http://schemas.microsoft.com/office/drawing/2014/main" id="{3470840A-B432-4C41-9E1E-5FE7A3ADF0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3" name="Text Box 434">
                <a:extLst>
                  <a:ext uri="{FF2B5EF4-FFF2-40B4-BE49-F238E27FC236}">
                    <a16:creationId xmlns:a16="http://schemas.microsoft.com/office/drawing/2014/main" id="{2DF36301-8B8E-4741-975F-CAB0273AD39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325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200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4" name="Text Box 435">
                <a:extLst>
                  <a:ext uri="{FF2B5EF4-FFF2-40B4-BE49-F238E27FC236}">
                    <a16:creationId xmlns:a16="http://schemas.microsoft.com/office/drawing/2014/main" id="{3786D3DA-21CA-4D73-943C-A1E0DBE1A4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07993" y="1516079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W</a:t>
                </a:r>
                <a:endParaRPr lang="en-US" sz="16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4" name="Rectangle 371">
                <a:extLst>
                  <a:ext uri="{FF2B5EF4-FFF2-40B4-BE49-F238E27FC236}">
                    <a16:creationId xmlns:a16="http://schemas.microsoft.com/office/drawing/2014/main" id="{FF0633EB-3883-49AA-86F1-A01086FBB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1566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5" name="Rectangle 371">
                <a:extLst>
                  <a:ext uri="{FF2B5EF4-FFF2-40B4-BE49-F238E27FC236}">
                    <a16:creationId xmlns:a16="http://schemas.microsoft.com/office/drawing/2014/main" id="{E5E53792-D30D-4E03-8AB9-6AA9C00AD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269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6" name="Rectangle 371">
                <a:extLst>
                  <a:ext uri="{FF2B5EF4-FFF2-40B4-BE49-F238E27FC236}">
                    <a16:creationId xmlns:a16="http://schemas.microsoft.com/office/drawing/2014/main" id="{6F0128B1-4F87-41DF-A09B-DBD11DB8D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53227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7" name="Rectangle 371">
                <a:extLst>
                  <a:ext uri="{FF2B5EF4-FFF2-40B4-BE49-F238E27FC236}">
                    <a16:creationId xmlns:a16="http://schemas.microsoft.com/office/drawing/2014/main" id="{F1352949-978E-429A-AB60-3F36AD2A6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1361" y="2176308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58" name="Rectangle 371">
                <a:extLst>
                  <a:ext uri="{FF2B5EF4-FFF2-40B4-BE49-F238E27FC236}">
                    <a16:creationId xmlns:a16="http://schemas.microsoft.com/office/drawing/2014/main" id="{BA872B1A-5187-4615-9015-89AFA35DF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53470" y="2478673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968A9BC-E50A-4DC6-89E3-53C9A13BFA30}"/>
                </a:ext>
              </a:extLst>
            </p:cNvPr>
            <p:cNvGrpSpPr/>
            <p:nvPr/>
          </p:nvGrpSpPr>
          <p:grpSpPr>
            <a:xfrm>
              <a:off x="6583362" y="1656312"/>
              <a:ext cx="2255838" cy="2254251"/>
              <a:chOff x="6551753" y="1486112"/>
              <a:chExt cx="2255838" cy="2254251"/>
            </a:xfrm>
          </p:grpSpPr>
          <p:grpSp>
            <p:nvGrpSpPr>
              <p:cNvPr id="16" name="Group 343">
                <a:extLst>
                  <a:ext uri="{FF2B5EF4-FFF2-40B4-BE49-F238E27FC236}">
                    <a16:creationId xmlns:a16="http://schemas.microsoft.com/office/drawing/2014/main" id="{CC032225-CBB0-40F9-8DD9-50F56E942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1698838"/>
                <a:ext cx="2103438" cy="2041525"/>
                <a:chOff x="3744" y="1008"/>
                <a:chExt cx="1325" cy="1286"/>
              </a:xfrm>
            </p:grpSpPr>
            <p:grpSp>
              <p:nvGrpSpPr>
                <p:cNvPr id="98" name="Group 344">
                  <a:extLst>
                    <a:ext uri="{FF2B5EF4-FFF2-40B4-BE49-F238E27FC236}">
                      <a16:creationId xmlns:a16="http://schemas.microsoft.com/office/drawing/2014/main" id="{735926CD-2DCE-4BFC-87AE-42ACD5A3B30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105" name="Text Box 345">
                    <a:extLst>
                      <a:ext uri="{FF2B5EF4-FFF2-40B4-BE49-F238E27FC236}">
                        <a16:creationId xmlns:a16="http://schemas.microsoft.com/office/drawing/2014/main" id="{B10D08E9-B46C-473F-8906-CD74F91F050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106" name="AutoShape 346">
                    <a:extLst>
                      <a:ext uri="{FF2B5EF4-FFF2-40B4-BE49-F238E27FC236}">
                        <a16:creationId xmlns:a16="http://schemas.microsoft.com/office/drawing/2014/main" id="{F44797C8-8FDE-4B71-8AB4-C6B02293DC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347">
                    <a:extLst>
                      <a:ext uri="{FF2B5EF4-FFF2-40B4-BE49-F238E27FC236}">
                        <a16:creationId xmlns:a16="http://schemas.microsoft.com/office/drawing/2014/main" id="{709AC313-A27C-4433-96E6-A6F35C41E5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Text Box 348">
                    <a:extLst>
                      <a:ext uri="{FF2B5EF4-FFF2-40B4-BE49-F238E27FC236}">
                        <a16:creationId xmlns:a16="http://schemas.microsoft.com/office/drawing/2014/main" id="{9EE60C52-3C53-4911-9C96-88E4D7329A7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109" name="Text Box 349">
                    <a:extLst>
                      <a:ext uri="{FF2B5EF4-FFF2-40B4-BE49-F238E27FC236}">
                        <a16:creationId xmlns:a16="http://schemas.microsoft.com/office/drawing/2014/main" id="{5A4F0062-7823-4A99-BFE5-7F5EAA0C1EF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10" name="Text Box 350">
                    <a:extLst>
                      <a:ext uri="{FF2B5EF4-FFF2-40B4-BE49-F238E27FC236}">
                        <a16:creationId xmlns:a16="http://schemas.microsoft.com/office/drawing/2014/main" id="{277101C5-92BB-4614-85A1-FFE2900FEFF7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111" name="AutoShape 351">
                    <a:extLst>
                      <a:ext uri="{FF2B5EF4-FFF2-40B4-BE49-F238E27FC236}">
                        <a16:creationId xmlns:a16="http://schemas.microsoft.com/office/drawing/2014/main" id="{71E91FD8-52F1-4585-8D1B-76B75F7FD13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2" name="Text Box 352">
                    <a:extLst>
                      <a:ext uri="{FF2B5EF4-FFF2-40B4-BE49-F238E27FC236}">
                        <a16:creationId xmlns:a16="http://schemas.microsoft.com/office/drawing/2014/main" id="{47A674E1-FCF3-470C-A379-F9341112D4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113" name="Line 353">
                    <a:extLst>
                      <a:ext uri="{FF2B5EF4-FFF2-40B4-BE49-F238E27FC236}">
                        <a16:creationId xmlns:a16="http://schemas.microsoft.com/office/drawing/2014/main" id="{66367519-ECF5-45F2-AF6E-563F2C5686A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4" name="Text Box 354">
                    <a:extLst>
                      <a:ext uri="{FF2B5EF4-FFF2-40B4-BE49-F238E27FC236}">
                        <a16:creationId xmlns:a16="http://schemas.microsoft.com/office/drawing/2014/main" id="{D4FBFD51-BD09-4C4F-BBA2-36D82026CD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115" name="Text Box 355">
                    <a:extLst>
                      <a:ext uri="{FF2B5EF4-FFF2-40B4-BE49-F238E27FC236}">
                        <a16:creationId xmlns:a16="http://schemas.microsoft.com/office/drawing/2014/main" id="{1DD959D6-EFA5-4BC4-B0A6-4CB952AF6B9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116" name="Group 356">
                    <a:extLst>
                      <a:ext uri="{FF2B5EF4-FFF2-40B4-BE49-F238E27FC236}">
                        <a16:creationId xmlns:a16="http://schemas.microsoft.com/office/drawing/2014/main" id="{C6503B4D-1523-4D06-9E28-79105380654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119" name="Rectangle 357">
                      <a:extLst>
                        <a:ext uri="{FF2B5EF4-FFF2-40B4-BE49-F238E27FC236}">
                          <a16:creationId xmlns:a16="http://schemas.microsoft.com/office/drawing/2014/main" id="{9C8BE225-DCDC-4CEC-B7ED-0FE3361BED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0" name="Line 358">
                      <a:extLst>
                        <a:ext uri="{FF2B5EF4-FFF2-40B4-BE49-F238E27FC236}">
                          <a16:creationId xmlns:a16="http://schemas.microsoft.com/office/drawing/2014/main" id="{70B8F389-5DEB-4144-8411-753F7AD973F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1" name="Line 359">
                      <a:extLst>
                        <a:ext uri="{FF2B5EF4-FFF2-40B4-BE49-F238E27FC236}">
                          <a16:creationId xmlns:a16="http://schemas.microsoft.com/office/drawing/2014/main" id="{0494A483-4F07-47D2-AFB7-B78E5ECC6E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2" name="Line 360">
                      <a:extLst>
                        <a:ext uri="{FF2B5EF4-FFF2-40B4-BE49-F238E27FC236}">
                          <a16:creationId xmlns:a16="http://schemas.microsoft.com/office/drawing/2014/main" id="{C9981C40-571E-47CC-B77D-1B694A2124B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3" name="Line 361">
                      <a:extLst>
                        <a:ext uri="{FF2B5EF4-FFF2-40B4-BE49-F238E27FC236}">
                          <a16:creationId xmlns:a16="http://schemas.microsoft.com/office/drawing/2014/main" id="{22196AFB-5AF4-4F0D-B361-D5E666573B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4" name="Line 362">
                      <a:extLst>
                        <a:ext uri="{FF2B5EF4-FFF2-40B4-BE49-F238E27FC236}">
                          <a16:creationId xmlns:a16="http://schemas.microsoft.com/office/drawing/2014/main" id="{645DC86F-8A65-4610-BF30-2E27664AF301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25" name="Line 363">
                      <a:extLst>
                        <a:ext uri="{FF2B5EF4-FFF2-40B4-BE49-F238E27FC236}">
                          <a16:creationId xmlns:a16="http://schemas.microsoft.com/office/drawing/2014/main" id="{D6647F9E-CCFE-421C-B847-83E4379C505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117" name="AutoShape 364">
                    <a:extLst>
                      <a:ext uri="{FF2B5EF4-FFF2-40B4-BE49-F238E27FC236}">
                        <a16:creationId xmlns:a16="http://schemas.microsoft.com/office/drawing/2014/main" id="{3E65C118-A807-4371-9334-BFA6FF8CA70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8" name="Text Box 365">
                    <a:extLst>
                      <a:ext uri="{FF2B5EF4-FFF2-40B4-BE49-F238E27FC236}">
                        <a16:creationId xmlns:a16="http://schemas.microsoft.com/office/drawing/2014/main" id="{8F919742-0D59-4DB4-856A-252C7E4713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99" name="Rectangle 366">
                  <a:extLst>
                    <a:ext uri="{FF2B5EF4-FFF2-40B4-BE49-F238E27FC236}">
                      <a16:creationId xmlns:a16="http://schemas.microsoft.com/office/drawing/2014/main" id="{5920651E-D692-4EF0-A27C-EFCE96F2989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0" name="Rectangle 367">
                  <a:extLst>
                    <a:ext uri="{FF2B5EF4-FFF2-40B4-BE49-F238E27FC236}">
                      <a16:creationId xmlns:a16="http://schemas.microsoft.com/office/drawing/2014/main" id="{0712B256-2B7E-4CFF-8CFD-D9C5E547D83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1" name="Rectangle 368">
                  <a:extLst>
                    <a:ext uri="{FF2B5EF4-FFF2-40B4-BE49-F238E27FC236}">
                      <a16:creationId xmlns:a16="http://schemas.microsoft.com/office/drawing/2014/main" id="{9DB33977-B40A-429C-AC26-DD9B018F079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2" name="Rectangle 369">
                  <a:extLst>
                    <a:ext uri="{FF2B5EF4-FFF2-40B4-BE49-F238E27FC236}">
                      <a16:creationId xmlns:a16="http://schemas.microsoft.com/office/drawing/2014/main" id="{063AA237-574B-4698-8982-9132482C1D7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3" name="Rectangle 370">
                  <a:extLst>
                    <a:ext uri="{FF2B5EF4-FFF2-40B4-BE49-F238E27FC236}">
                      <a16:creationId xmlns:a16="http://schemas.microsoft.com/office/drawing/2014/main" id="{5300E8FC-CB39-49EC-BD53-72F1ACD2A7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104" name="Rectangle 371">
                  <a:extLst>
                    <a:ext uri="{FF2B5EF4-FFF2-40B4-BE49-F238E27FC236}">
                      <a16:creationId xmlns:a16="http://schemas.microsoft.com/office/drawing/2014/main" id="{599FDE12-2D59-42DC-AD84-B5FCB4E677E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 dirty="0">
                      <a:latin typeface="Tahoma" pitchFamily="34" charset="0"/>
                    </a:rPr>
                    <a:t>X</a:t>
                  </a:r>
                  <a:endParaRPr lang="en-US" sz="1400" b="1" dirty="0">
                    <a:latin typeface="Tahoma" pitchFamily="34" charset="0"/>
                  </a:endParaRPr>
                </a:p>
              </p:txBody>
            </p:sp>
          </p:grpSp>
          <p:sp>
            <p:nvSpPr>
              <p:cNvPr id="25" name="Text Box 436">
                <a:extLst>
                  <a:ext uri="{FF2B5EF4-FFF2-40B4-BE49-F238E27FC236}">
                    <a16:creationId xmlns:a16="http://schemas.microsoft.com/office/drawing/2014/main" id="{8E192492-6F3A-486E-9C7A-3C38369906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2460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6" name="Text Box 437">
                <a:extLst>
                  <a:ext uri="{FF2B5EF4-FFF2-40B4-BE49-F238E27FC236}">
                    <a16:creationId xmlns:a16="http://schemas.microsoft.com/office/drawing/2014/main" id="{55265E89-D61A-43E2-9A8A-FEB47ED419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7" name="Text Box 438">
                <a:extLst>
                  <a:ext uri="{FF2B5EF4-FFF2-40B4-BE49-F238E27FC236}">
                    <a16:creationId xmlns:a16="http://schemas.microsoft.com/office/drawing/2014/main" id="{C7F2518C-4601-4E8C-9C5C-AA940518BDB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7709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8" name="Text Box 439">
                <a:extLst>
                  <a:ext uri="{FF2B5EF4-FFF2-40B4-BE49-F238E27FC236}">
                    <a16:creationId xmlns:a16="http://schemas.microsoft.com/office/drawing/2014/main" id="{B4CF18C5-FCA3-4DE9-BE16-E3FB7A8CDB4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21560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29" name="Text Box 440">
                <a:extLst>
                  <a:ext uri="{FF2B5EF4-FFF2-40B4-BE49-F238E27FC236}">
                    <a16:creationId xmlns:a16="http://schemas.microsoft.com/office/drawing/2014/main" id="{A4435195-5F23-4798-935B-EE42C49F0A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66153" y="3070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9" name="Text Box 450">
                <a:extLst>
                  <a:ext uri="{FF2B5EF4-FFF2-40B4-BE49-F238E27FC236}">
                    <a16:creationId xmlns:a16="http://schemas.microsoft.com/office/drawing/2014/main" id="{60F45F3A-B5EC-40C6-B571-548BA0DFFE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51753" y="1486112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X</a:t>
                </a:r>
                <a:endParaRPr lang="en-US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59" name="Rectangle 371">
                <a:extLst>
                  <a:ext uri="{FF2B5EF4-FFF2-40B4-BE49-F238E27FC236}">
                    <a16:creationId xmlns:a16="http://schemas.microsoft.com/office/drawing/2014/main" id="{D50EC843-CAFF-47FE-879D-D97D2566F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93102" y="2165562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0" name="Rectangle 371">
                <a:extLst>
                  <a:ext uri="{FF2B5EF4-FFF2-40B4-BE49-F238E27FC236}">
                    <a16:creationId xmlns:a16="http://schemas.microsoft.com/office/drawing/2014/main" id="{FAE3E3A9-7F5F-47B3-A1F6-32C88394E7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1" name="Rectangle 371">
                <a:extLst>
                  <a:ext uri="{FF2B5EF4-FFF2-40B4-BE49-F238E27FC236}">
                    <a16:creationId xmlns:a16="http://schemas.microsoft.com/office/drawing/2014/main" id="{2733C800-409F-49A0-A1A9-F20A9502F8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3177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2" name="Rectangle 371">
                <a:extLst>
                  <a:ext uri="{FF2B5EF4-FFF2-40B4-BE49-F238E27FC236}">
                    <a16:creationId xmlns:a16="http://schemas.microsoft.com/office/drawing/2014/main" id="{6837A7A5-A4A0-434F-AFA8-A0DDE6250F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6371" y="2469147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3" name="Rectangle 371">
                <a:extLst>
                  <a:ext uri="{FF2B5EF4-FFF2-40B4-BE49-F238E27FC236}">
                    <a16:creationId xmlns:a16="http://schemas.microsoft.com/office/drawing/2014/main" id="{DCC9261D-79B4-4FEA-94A5-03A7E72BD6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2769" y="307043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B978FE0C-FB07-4E0C-9CE7-F4D2E885C03E}"/>
                </a:ext>
              </a:extLst>
            </p:cNvPr>
            <p:cNvGrpSpPr/>
            <p:nvPr/>
          </p:nvGrpSpPr>
          <p:grpSpPr>
            <a:xfrm>
              <a:off x="4449762" y="4124081"/>
              <a:ext cx="2255838" cy="2224882"/>
              <a:chOff x="4418153" y="3953881"/>
              <a:chExt cx="2255838" cy="2224882"/>
            </a:xfrm>
          </p:grpSpPr>
          <p:sp>
            <p:nvSpPr>
              <p:cNvPr id="14" name="Text Box 313">
                <a:extLst>
                  <a:ext uri="{FF2B5EF4-FFF2-40B4-BE49-F238E27FC236}">
                    <a16:creationId xmlns:a16="http://schemas.microsoft.com/office/drawing/2014/main" id="{AE6C5435-5521-45BC-B19C-E3EB203834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70553" y="4594438"/>
                <a:ext cx="373063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endParaRPr lang="en-GB" sz="14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7" name="Group 372">
                <a:extLst>
                  <a:ext uri="{FF2B5EF4-FFF2-40B4-BE49-F238E27FC236}">
                    <a16:creationId xmlns:a16="http://schemas.microsoft.com/office/drawing/2014/main" id="{4B77BD18-2632-408B-ABE7-5FA7FF2D01D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5705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70" name="Group 373">
                  <a:extLst>
                    <a:ext uri="{FF2B5EF4-FFF2-40B4-BE49-F238E27FC236}">
                      <a16:creationId xmlns:a16="http://schemas.microsoft.com/office/drawing/2014/main" id="{A9016C4F-407A-4618-A554-55B762860C1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77" name="Text Box 374">
                    <a:extLst>
                      <a:ext uri="{FF2B5EF4-FFF2-40B4-BE49-F238E27FC236}">
                        <a16:creationId xmlns:a16="http://schemas.microsoft.com/office/drawing/2014/main" id="{629CE678-B0A7-4713-96D8-F655B4A1ADA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78" name="AutoShape 375">
                    <a:extLst>
                      <a:ext uri="{FF2B5EF4-FFF2-40B4-BE49-F238E27FC236}">
                        <a16:creationId xmlns:a16="http://schemas.microsoft.com/office/drawing/2014/main" id="{B7A0FD61-74AC-4DE1-853D-B294E31D7A5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376">
                    <a:extLst>
                      <a:ext uri="{FF2B5EF4-FFF2-40B4-BE49-F238E27FC236}">
                        <a16:creationId xmlns:a16="http://schemas.microsoft.com/office/drawing/2014/main" id="{365F7637-08FB-4ED4-8635-23D8754BDD5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0" name="Text Box 377">
                    <a:extLst>
                      <a:ext uri="{FF2B5EF4-FFF2-40B4-BE49-F238E27FC236}">
                        <a16:creationId xmlns:a16="http://schemas.microsoft.com/office/drawing/2014/main" id="{23E32DB0-F07B-4443-B512-7944A436112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81" name="Text Box 378">
                    <a:extLst>
                      <a:ext uri="{FF2B5EF4-FFF2-40B4-BE49-F238E27FC236}">
                        <a16:creationId xmlns:a16="http://schemas.microsoft.com/office/drawing/2014/main" id="{FF509709-1C4A-4B50-A919-C7300D1430E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82" name="Text Box 379">
                    <a:extLst>
                      <a:ext uri="{FF2B5EF4-FFF2-40B4-BE49-F238E27FC236}">
                        <a16:creationId xmlns:a16="http://schemas.microsoft.com/office/drawing/2014/main" id="{5C410011-2360-4E69-AD44-78D0BFA6B5C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83" name="AutoShape 380">
                    <a:extLst>
                      <a:ext uri="{FF2B5EF4-FFF2-40B4-BE49-F238E27FC236}">
                        <a16:creationId xmlns:a16="http://schemas.microsoft.com/office/drawing/2014/main" id="{953A464C-B517-4B8A-A4FE-FA225B0489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4" name="Text Box 381">
                    <a:extLst>
                      <a:ext uri="{FF2B5EF4-FFF2-40B4-BE49-F238E27FC236}">
                        <a16:creationId xmlns:a16="http://schemas.microsoft.com/office/drawing/2014/main" id="{6AD1CBB7-79C7-45E3-ABB1-94FE15360AB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85" name="Line 382">
                    <a:extLst>
                      <a:ext uri="{FF2B5EF4-FFF2-40B4-BE49-F238E27FC236}">
                        <a16:creationId xmlns:a16="http://schemas.microsoft.com/office/drawing/2014/main" id="{0FF461A3-A1F1-45D9-AFE0-7686CE38E73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Text Box 383">
                    <a:extLst>
                      <a:ext uri="{FF2B5EF4-FFF2-40B4-BE49-F238E27FC236}">
                        <a16:creationId xmlns:a16="http://schemas.microsoft.com/office/drawing/2014/main" id="{36F9BBD8-0D22-483F-BBB3-F8AFC5AD9C9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87" name="Text Box 384">
                    <a:extLst>
                      <a:ext uri="{FF2B5EF4-FFF2-40B4-BE49-F238E27FC236}">
                        <a16:creationId xmlns:a16="http://schemas.microsoft.com/office/drawing/2014/main" id="{5685B963-F668-455B-8808-ACA5F685514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88" name="Group 385">
                    <a:extLst>
                      <a:ext uri="{FF2B5EF4-FFF2-40B4-BE49-F238E27FC236}">
                        <a16:creationId xmlns:a16="http://schemas.microsoft.com/office/drawing/2014/main" id="{AD67B00D-F8DE-4DD9-A001-AF0F9D2DCF8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91" name="Rectangle 386">
                      <a:extLst>
                        <a:ext uri="{FF2B5EF4-FFF2-40B4-BE49-F238E27FC236}">
                          <a16:creationId xmlns:a16="http://schemas.microsoft.com/office/drawing/2014/main" id="{5A9127BF-FE25-49FD-9E3B-0E9A92F68AF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2" name="Line 387">
                      <a:extLst>
                        <a:ext uri="{FF2B5EF4-FFF2-40B4-BE49-F238E27FC236}">
                          <a16:creationId xmlns:a16="http://schemas.microsoft.com/office/drawing/2014/main" id="{A026D355-994D-4716-811E-7B600DC584F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3" name="Line 388">
                      <a:extLst>
                        <a:ext uri="{FF2B5EF4-FFF2-40B4-BE49-F238E27FC236}">
                          <a16:creationId xmlns:a16="http://schemas.microsoft.com/office/drawing/2014/main" id="{AA288C0D-D693-41E6-8454-92F6A2232A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4" name="Line 389">
                      <a:extLst>
                        <a:ext uri="{FF2B5EF4-FFF2-40B4-BE49-F238E27FC236}">
                          <a16:creationId xmlns:a16="http://schemas.microsoft.com/office/drawing/2014/main" id="{EFEDECD9-CA00-4916-8A7C-44B753CF769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5" name="Line 390">
                      <a:extLst>
                        <a:ext uri="{FF2B5EF4-FFF2-40B4-BE49-F238E27FC236}">
                          <a16:creationId xmlns:a16="http://schemas.microsoft.com/office/drawing/2014/main" id="{0EA1D6F7-37EF-42F9-A1FA-0683423A951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6" name="Line 391">
                      <a:extLst>
                        <a:ext uri="{FF2B5EF4-FFF2-40B4-BE49-F238E27FC236}">
                          <a16:creationId xmlns:a16="http://schemas.microsoft.com/office/drawing/2014/main" id="{52BF06CB-72E4-4E92-B663-3B862828868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97" name="Line 392">
                      <a:extLst>
                        <a:ext uri="{FF2B5EF4-FFF2-40B4-BE49-F238E27FC236}">
                          <a16:creationId xmlns:a16="http://schemas.microsoft.com/office/drawing/2014/main" id="{B6C2E4EB-B2FE-4657-AE9F-9650BDCE247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89" name="AutoShape 393">
                    <a:extLst>
                      <a:ext uri="{FF2B5EF4-FFF2-40B4-BE49-F238E27FC236}">
                        <a16:creationId xmlns:a16="http://schemas.microsoft.com/office/drawing/2014/main" id="{78144FF9-FE2C-401B-8E9E-18BA89E82E2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0" name="Text Box 394">
                    <a:extLst>
                      <a:ext uri="{FF2B5EF4-FFF2-40B4-BE49-F238E27FC236}">
                        <a16:creationId xmlns:a16="http://schemas.microsoft.com/office/drawing/2014/main" id="{F977BEAD-60AE-4156-9E7E-0C3AFC29F94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71" name="Rectangle 395">
                  <a:extLst>
                    <a:ext uri="{FF2B5EF4-FFF2-40B4-BE49-F238E27FC236}">
                      <a16:creationId xmlns:a16="http://schemas.microsoft.com/office/drawing/2014/main" id="{0C459F51-BE80-4C32-ADEF-9BB87800BF8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2" name="Rectangle 396">
                  <a:extLst>
                    <a:ext uri="{FF2B5EF4-FFF2-40B4-BE49-F238E27FC236}">
                      <a16:creationId xmlns:a16="http://schemas.microsoft.com/office/drawing/2014/main" id="{7C06FF27-4BE2-47F7-BDF6-E2BE7B29A0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3" name="Rectangle 397">
                  <a:extLst>
                    <a:ext uri="{FF2B5EF4-FFF2-40B4-BE49-F238E27FC236}">
                      <a16:creationId xmlns:a16="http://schemas.microsoft.com/office/drawing/2014/main" id="{3F45AE38-9174-4FA9-A791-D96013EEB41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4" name="Rectangle 398">
                  <a:extLst>
                    <a:ext uri="{FF2B5EF4-FFF2-40B4-BE49-F238E27FC236}">
                      <a16:creationId xmlns:a16="http://schemas.microsoft.com/office/drawing/2014/main" id="{8FD95183-E0DA-4ABC-99B0-5AC0B06B9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5" name="Rectangle 399">
                  <a:extLst>
                    <a:ext uri="{FF2B5EF4-FFF2-40B4-BE49-F238E27FC236}">
                      <a16:creationId xmlns:a16="http://schemas.microsoft.com/office/drawing/2014/main" id="{0C613024-F7DD-407E-B3D6-0499D781DC5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76" name="Rectangle 400">
                  <a:extLst>
                    <a:ext uri="{FF2B5EF4-FFF2-40B4-BE49-F238E27FC236}">
                      <a16:creationId xmlns:a16="http://schemas.microsoft.com/office/drawing/2014/main" id="{7026A5D2-3A0D-4699-8392-D7BB80D8D77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0" name="Text Box 441">
                <a:extLst>
                  <a:ext uri="{FF2B5EF4-FFF2-40B4-BE49-F238E27FC236}">
                    <a16:creationId xmlns:a16="http://schemas.microsoft.com/office/drawing/2014/main" id="{62E3D0A7-CD92-470B-A530-A2B024D2B34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1" name="Text Box 442">
                <a:extLst>
                  <a:ext uri="{FF2B5EF4-FFF2-40B4-BE49-F238E27FC236}">
                    <a16:creationId xmlns:a16="http://schemas.microsoft.com/office/drawing/2014/main" id="{725061CE-4569-4A98-A553-5DB01A039B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2" name="Text Box 443">
                <a:extLst>
                  <a:ext uri="{FF2B5EF4-FFF2-40B4-BE49-F238E27FC236}">
                    <a16:creationId xmlns:a16="http://schemas.microsoft.com/office/drawing/2014/main" id="{3F1B99DA-DB09-4F22-9D88-AA686168B0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3" name="Text Box 444">
                <a:extLst>
                  <a:ext uri="{FF2B5EF4-FFF2-40B4-BE49-F238E27FC236}">
                    <a16:creationId xmlns:a16="http://schemas.microsoft.com/office/drawing/2014/main" id="{31A7F707-A2AF-403D-9557-F775C695312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37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4" name="Text Box 445">
                <a:extLst>
                  <a:ext uri="{FF2B5EF4-FFF2-40B4-BE49-F238E27FC236}">
                    <a16:creationId xmlns:a16="http://schemas.microsoft.com/office/drawing/2014/main" id="{BEFA8163-69E8-4E9D-8A76-4DB3DE4C6ED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27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0" name="Text Box 451">
                <a:extLst>
                  <a:ext uri="{FF2B5EF4-FFF2-40B4-BE49-F238E27FC236}">
                    <a16:creationId xmlns:a16="http://schemas.microsoft.com/office/drawing/2014/main" id="{06FF5CBC-2AAB-4317-A09D-AD39F24A8E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18153" y="3953881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 dirty="0">
                    <a:solidFill>
                      <a:srgbClr val="0000FF"/>
                    </a:solidFill>
                  </a:rPr>
                  <a:t>Y</a:t>
                </a:r>
                <a:endParaRPr lang="en-US" sz="1400" b="1" dirty="0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4" name="Rectangle 371">
                <a:extLst>
                  <a:ext uri="{FF2B5EF4-FFF2-40B4-BE49-F238E27FC236}">
                    <a16:creationId xmlns:a16="http://schemas.microsoft.com/office/drawing/2014/main" id="{FB76A873-CDE8-474F-A290-99B5BB14E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5" name="Rectangle 371">
                <a:extLst>
                  <a:ext uri="{FF2B5EF4-FFF2-40B4-BE49-F238E27FC236}">
                    <a16:creationId xmlns:a16="http://schemas.microsoft.com/office/drawing/2014/main" id="{55EA5461-88C4-4005-B5FC-999C7EBC71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58967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6" name="Rectangle 371">
                <a:extLst>
                  <a:ext uri="{FF2B5EF4-FFF2-40B4-BE49-F238E27FC236}">
                    <a16:creationId xmlns:a16="http://schemas.microsoft.com/office/drawing/2014/main" id="{6431D2ED-348A-402D-AD05-4E0CD3B33D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1109" y="492294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7" name="Rectangle 371">
                <a:extLst>
                  <a:ext uri="{FF2B5EF4-FFF2-40B4-BE49-F238E27FC236}">
                    <a16:creationId xmlns:a16="http://schemas.microsoft.com/office/drawing/2014/main" id="{BBD25F84-D9CB-4370-B996-A9DDAB500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958028" y="488960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68" name="Rectangle 371">
                <a:extLst>
                  <a:ext uri="{FF2B5EF4-FFF2-40B4-BE49-F238E27FC236}">
                    <a16:creationId xmlns:a16="http://schemas.microsoft.com/office/drawing/2014/main" id="{778758C5-1364-4791-9065-F89C60DB24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82560" y="551439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0830E-0D25-413C-9C74-A68CFC22A9E5}"/>
                </a:ext>
              </a:extLst>
            </p:cNvPr>
            <p:cNvGrpSpPr/>
            <p:nvPr/>
          </p:nvGrpSpPr>
          <p:grpSpPr>
            <a:xfrm>
              <a:off x="6599060" y="4092704"/>
              <a:ext cx="2240140" cy="2256259"/>
              <a:chOff x="6567451" y="3922504"/>
              <a:chExt cx="2240140" cy="2256259"/>
            </a:xfrm>
          </p:grpSpPr>
          <p:sp>
            <p:nvSpPr>
              <p:cNvPr id="13" name="Text Box 312">
                <a:extLst>
                  <a:ext uri="{FF2B5EF4-FFF2-40B4-BE49-F238E27FC236}">
                    <a16:creationId xmlns:a16="http://schemas.microsoft.com/office/drawing/2014/main" id="{315BDB7A-719C-4954-ACD3-07858DC640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55088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grpSp>
            <p:nvGrpSpPr>
              <p:cNvPr id="18" name="Group 401">
                <a:extLst>
                  <a:ext uri="{FF2B5EF4-FFF2-40B4-BE49-F238E27FC236}">
                    <a16:creationId xmlns:a16="http://schemas.microsoft.com/office/drawing/2014/main" id="{69691241-27CB-4A04-9CB4-316443B567D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704153" y="4137238"/>
                <a:ext cx="2103438" cy="2041525"/>
                <a:chOff x="3744" y="1008"/>
                <a:chExt cx="1325" cy="1286"/>
              </a:xfrm>
            </p:grpSpPr>
            <p:grpSp>
              <p:nvGrpSpPr>
                <p:cNvPr id="42" name="Group 402">
                  <a:extLst>
                    <a:ext uri="{FF2B5EF4-FFF2-40B4-BE49-F238E27FC236}">
                      <a16:creationId xmlns:a16="http://schemas.microsoft.com/office/drawing/2014/main" id="{7938ECE8-62B7-441D-9FAC-94CFA5407E9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44" y="1008"/>
                  <a:ext cx="1325" cy="1286"/>
                  <a:chOff x="3744" y="1008"/>
                  <a:chExt cx="1325" cy="1286"/>
                </a:xfrm>
              </p:grpSpPr>
              <p:sp>
                <p:nvSpPr>
                  <p:cNvPr id="49" name="Text Box 403">
                    <a:extLst>
                      <a:ext uri="{FF2B5EF4-FFF2-40B4-BE49-F238E27FC236}">
                        <a16:creationId xmlns:a16="http://schemas.microsoft.com/office/drawing/2014/main" id="{1FE56BD1-82BA-4449-9076-952F6C1FE2C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776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A</a:t>
                    </a:r>
                  </a:p>
                </p:txBody>
              </p:sp>
              <p:sp>
                <p:nvSpPr>
                  <p:cNvPr id="50" name="AutoShape 404">
                    <a:extLst>
                      <a:ext uri="{FF2B5EF4-FFF2-40B4-BE49-F238E27FC236}">
                        <a16:creationId xmlns:a16="http://schemas.microsoft.com/office/drawing/2014/main" id="{E13DE846-B651-4B0C-B296-00B10855E8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888" y="1680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1" name="AutoShape 405">
                    <a:extLst>
                      <a:ext uri="{FF2B5EF4-FFF2-40B4-BE49-F238E27FC236}">
                        <a16:creationId xmlns:a16="http://schemas.microsoft.com/office/drawing/2014/main" id="{F491B766-B0E2-4D86-813D-D822CCC8D9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5400000" flipV="1">
                    <a:off x="4584" y="984"/>
                    <a:ext cx="48" cy="384"/>
                  </a:xfrm>
                  <a:prstGeom prst="leftBrace">
                    <a:avLst>
                      <a:gd name="adj1" fmla="val 66667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2" name="Text Box 406">
                    <a:extLst>
                      <a:ext uri="{FF2B5EF4-FFF2-40B4-BE49-F238E27FC236}">
                        <a16:creationId xmlns:a16="http://schemas.microsoft.com/office/drawing/2014/main" id="{496243D4-A00A-4D04-9178-6B1095D9CD5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512" y="1008"/>
                    <a:ext cx="172" cy="141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C</a:t>
                    </a:r>
                  </a:p>
                </p:txBody>
              </p:sp>
              <p:sp>
                <p:nvSpPr>
                  <p:cNvPr id="53" name="Text Box 407">
                    <a:extLst>
                      <a:ext uri="{FF2B5EF4-FFF2-40B4-BE49-F238E27FC236}">
                        <a16:creationId xmlns:a16="http://schemas.microsoft.com/office/drawing/2014/main" id="{F03CEB3F-DD13-4DF1-8A0E-B60863107EB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40" y="1296"/>
                    <a:ext cx="231" cy="90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00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01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11</a:t>
                    </a:r>
                  </a:p>
                  <a:p>
                    <a:pPr algn="r" eaLnBrk="0" hangingPunct="0">
                      <a:spcBef>
                        <a:spcPct val="70000"/>
                      </a:spcBef>
                    </a:pPr>
                    <a:r>
                      <a:rPr lang="en-US" sz="1200" b="1">
                        <a:latin typeface="Times New Roman" pitchFamily="18" charset="0"/>
                      </a:rPr>
                      <a:t>10</a:t>
                    </a:r>
                    <a:endParaRPr lang="en-US" sz="1600" b="1"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54" name="Text Box 408">
                    <a:extLst>
                      <a:ext uri="{FF2B5EF4-FFF2-40B4-BE49-F238E27FC236}">
                        <a16:creationId xmlns:a16="http://schemas.microsoft.com/office/drawing/2014/main" id="{388D1997-6C2E-479C-86DA-33D40111CE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32" y="1152"/>
                    <a:ext cx="816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eaLnBrk="0" hangingPunct="0"/>
                    <a:r>
                      <a:rPr lang="en-US" sz="1200" b="1">
                        <a:latin typeface="Times New Roman" pitchFamily="18" charset="0"/>
                      </a:rPr>
                      <a:t>00    01    11    10</a:t>
                    </a:r>
                  </a:p>
                </p:txBody>
              </p:sp>
              <p:sp>
                <p:nvSpPr>
                  <p:cNvPr id="55" name="AutoShape 409">
                    <a:extLst>
                      <a:ext uri="{FF2B5EF4-FFF2-40B4-BE49-F238E27FC236}">
                        <a16:creationId xmlns:a16="http://schemas.microsoft.com/office/drawing/2014/main" id="{1390CDC1-5A06-4C21-ADBB-3E4A006671F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5400000">
                    <a:off x="4381" y="1920"/>
                    <a:ext cx="70" cy="384"/>
                  </a:xfrm>
                  <a:prstGeom prst="leftBrace">
                    <a:avLst>
                      <a:gd name="adj1" fmla="val 45714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Text Box 410">
                    <a:extLst>
                      <a:ext uri="{FF2B5EF4-FFF2-40B4-BE49-F238E27FC236}">
                        <a16:creationId xmlns:a16="http://schemas.microsoft.com/office/drawing/2014/main" id="{AFF1CB37-5E6A-4142-B3BD-308F1F22397E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340" y="2160"/>
                    <a:ext cx="172" cy="13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D</a:t>
                    </a:r>
                  </a:p>
                </p:txBody>
              </p:sp>
              <p:sp>
                <p:nvSpPr>
                  <p:cNvPr id="57" name="Line 411">
                    <a:extLst>
                      <a:ext uri="{FF2B5EF4-FFF2-40B4-BE49-F238E27FC236}">
                        <a16:creationId xmlns:a16="http://schemas.microsoft.com/office/drawing/2014/main" id="{FA28E48B-D531-4A97-AB4E-3A9E50D370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3875" y="1123"/>
                    <a:ext cx="155" cy="17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8" name="Text Box 412">
                    <a:extLst>
                      <a:ext uri="{FF2B5EF4-FFF2-40B4-BE49-F238E27FC236}">
                        <a16:creationId xmlns:a16="http://schemas.microsoft.com/office/drawing/2014/main" id="{F7A27B68-A182-41FA-BE82-87BF881BFB4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744" y="1152"/>
                    <a:ext cx="240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AB</a:t>
                    </a:r>
                  </a:p>
                </p:txBody>
              </p:sp>
              <p:sp>
                <p:nvSpPr>
                  <p:cNvPr id="59" name="Text Box 413">
                    <a:extLst>
                      <a:ext uri="{FF2B5EF4-FFF2-40B4-BE49-F238E27FC236}">
                        <a16:creationId xmlns:a16="http://schemas.microsoft.com/office/drawing/2014/main" id="{5D0C42C3-5A85-4559-95EA-1E13017123D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88" y="1056"/>
                    <a:ext cx="288" cy="150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GB" sz="1100" b="1">
                        <a:latin typeface="Tahoma" pitchFamily="34" charset="0"/>
                      </a:rPr>
                      <a:t>CD</a:t>
                    </a:r>
                  </a:p>
                </p:txBody>
              </p:sp>
              <p:grpSp>
                <p:nvGrpSpPr>
                  <p:cNvPr id="60" name="Group 414">
                    <a:extLst>
                      <a:ext uri="{FF2B5EF4-FFF2-40B4-BE49-F238E27FC236}">
                        <a16:creationId xmlns:a16="http://schemas.microsoft.com/office/drawing/2014/main" id="{F14BC56A-ACEA-4611-B7D0-E160A7BB2B6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032" y="1296"/>
                    <a:ext cx="768" cy="768"/>
                    <a:chOff x="4032" y="1296"/>
                    <a:chExt cx="768" cy="768"/>
                  </a:xfrm>
                </p:grpSpPr>
                <p:sp>
                  <p:nvSpPr>
                    <p:cNvPr id="63" name="Rectangle 415">
                      <a:extLst>
                        <a:ext uri="{FF2B5EF4-FFF2-40B4-BE49-F238E27FC236}">
                          <a16:creationId xmlns:a16="http://schemas.microsoft.com/office/drawing/2014/main" id="{FFF053BB-B06B-4230-8170-4D646AD56D32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032" y="1296"/>
                      <a:ext cx="768" cy="768"/>
                    </a:xfrm>
                    <a:prstGeom prst="rect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4" name="Line 416">
                      <a:extLst>
                        <a:ext uri="{FF2B5EF4-FFF2-40B4-BE49-F238E27FC236}">
                          <a16:creationId xmlns:a16="http://schemas.microsoft.com/office/drawing/2014/main" id="{A1A47AD6-1A3C-4BA6-815D-AD302B80AC3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488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5" name="Line 417">
                      <a:extLst>
                        <a:ext uri="{FF2B5EF4-FFF2-40B4-BE49-F238E27FC236}">
                          <a16:creationId xmlns:a16="http://schemas.microsoft.com/office/drawing/2014/main" id="{AFA59BA4-D2E2-41C6-BC60-331D2F898BAB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24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6" name="Line 418">
                      <a:extLst>
                        <a:ext uri="{FF2B5EF4-FFF2-40B4-BE49-F238E27FC236}">
                          <a16:creationId xmlns:a16="http://schemas.microsoft.com/office/drawing/2014/main" id="{1FB92C2E-F3CF-4D86-8B91-AA4AA6E8066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16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7" name="Line 419">
                      <a:extLst>
                        <a:ext uri="{FF2B5EF4-FFF2-40B4-BE49-F238E27FC236}">
                          <a16:creationId xmlns:a16="http://schemas.microsoft.com/office/drawing/2014/main" id="{B887ED60-4114-40DC-9CCC-114F905D7B77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608" y="1296"/>
                      <a:ext cx="0" cy="768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8" name="Line 420">
                      <a:extLst>
                        <a:ext uri="{FF2B5EF4-FFF2-40B4-BE49-F238E27FC236}">
                          <a16:creationId xmlns:a16="http://schemas.microsoft.com/office/drawing/2014/main" id="{04A57AB8-13F1-42E0-906F-26F4D0E0D83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680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69" name="Line 421">
                      <a:extLst>
                        <a:ext uri="{FF2B5EF4-FFF2-40B4-BE49-F238E27FC236}">
                          <a16:creationId xmlns:a16="http://schemas.microsoft.com/office/drawing/2014/main" id="{D82596F8-55C6-4EEC-8A89-20E80B73C8A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032" y="1872"/>
                      <a:ext cx="768" cy="0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0000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61" name="AutoShape 422">
                    <a:extLst>
                      <a:ext uri="{FF2B5EF4-FFF2-40B4-BE49-F238E27FC236}">
                        <a16:creationId xmlns:a16="http://schemas.microsoft.com/office/drawing/2014/main" id="{0AB91F76-99D6-4CD9-BBF5-7FBF35C95B0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4848" y="1488"/>
                    <a:ext cx="57" cy="384"/>
                  </a:xfrm>
                  <a:prstGeom prst="leftBrace">
                    <a:avLst>
                      <a:gd name="adj1" fmla="val 56140"/>
                      <a:gd name="adj2" fmla="val 50000"/>
                    </a:avLst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" name="Text Box 423">
                    <a:extLst>
                      <a:ext uri="{FF2B5EF4-FFF2-40B4-BE49-F238E27FC236}">
                        <a16:creationId xmlns:a16="http://schemas.microsoft.com/office/drawing/2014/main" id="{1D058142-45CB-4F70-903D-46085D324AD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896" y="1584"/>
                    <a:ext cx="173" cy="17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pPr algn="ctr" eaLnBrk="0" hangingPunct="0"/>
                    <a:r>
                      <a:rPr lang="en-US" sz="1200" b="1">
                        <a:latin typeface="Tahoma" pitchFamily="34" charset="0"/>
                      </a:rPr>
                      <a:t>B</a:t>
                    </a:r>
                  </a:p>
                </p:txBody>
              </p:sp>
            </p:grpSp>
            <p:sp>
              <p:nvSpPr>
                <p:cNvPr id="43" name="Rectangle 424">
                  <a:extLst>
                    <a:ext uri="{FF2B5EF4-FFF2-40B4-BE49-F238E27FC236}">
                      <a16:creationId xmlns:a16="http://schemas.microsoft.com/office/drawing/2014/main" id="{BC524015-8158-4467-BB40-3E8773A6F5A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4" name="Rectangle 425">
                  <a:extLst>
                    <a:ext uri="{FF2B5EF4-FFF2-40B4-BE49-F238E27FC236}">
                      <a16:creationId xmlns:a16="http://schemas.microsoft.com/office/drawing/2014/main" id="{895D5691-4971-4C1A-827A-BA5EBE96BD9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5" name="Rectangle 426">
                  <a:extLst>
                    <a:ext uri="{FF2B5EF4-FFF2-40B4-BE49-F238E27FC236}">
                      <a16:creationId xmlns:a16="http://schemas.microsoft.com/office/drawing/2014/main" id="{CAE35BF4-A8ED-456E-899A-259779D177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2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6" name="Rectangle 427">
                  <a:extLst>
                    <a:ext uri="{FF2B5EF4-FFF2-40B4-BE49-F238E27FC236}">
                      <a16:creationId xmlns:a16="http://schemas.microsoft.com/office/drawing/2014/main" id="{92977D49-754D-4DF6-B451-352D5C92341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57" y="1695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7" name="Rectangle 428">
                  <a:extLst>
                    <a:ext uri="{FF2B5EF4-FFF2-40B4-BE49-F238E27FC236}">
                      <a16:creationId xmlns:a16="http://schemas.microsoft.com/office/drawing/2014/main" id="{3DD45000-CEEC-4B52-A022-C06AAB6791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431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  <p:sp>
              <p:nvSpPr>
                <p:cNvPr id="48" name="Rectangle 429">
                  <a:extLst>
                    <a:ext uri="{FF2B5EF4-FFF2-40B4-BE49-F238E27FC236}">
                      <a16:creationId xmlns:a16="http://schemas.microsoft.com/office/drawing/2014/main" id="{BEE83EEF-BCB6-43EE-AB3D-A06C8B29F26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608" y="1872"/>
                  <a:ext cx="182" cy="17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eaLnBrk="0" hangingPunct="0"/>
                  <a:r>
                    <a:rPr lang="en-US" sz="1200" b="1">
                      <a:latin typeface="Tahoma" pitchFamily="34" charset="0"/>
                    </a:rPr>
                    <a:t>X</a:t>
                  </a:r>
                  <a:endParaRPr lang="en-US" sz="1400" b="1">
                    <a:latin typeface="Tahoma" pitchFamily="34" charset="0"/>
                  </a:endParaRPr>
                </a:p>
              </p:txBody>
            </p:sp>
          </p:grpSp>
          <p:sp>
            <p:nvSpPr>
              <p:cNvPr id="35" name="Text Box 446">
                <a:extLst>
                  <a:ext uri="{FF2B5EF4-FFF2-40B4-BE49-F238E27FC236}">
                    <a16:creationId xmlns:a16="http://schemas.microsoft.com/office/drawing/2014/main" id="{92ACDCD6-2FD2-4D9D-8C08-CF18C7E45F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6" name="Text Box 447">
                <a:extLst>
                  <a:ext uri="{FF2B5EF4-FFF2-40B4-BE49-F238E27FC236}">
                    <a16:creationId xmlns:a16="http://schemas.microsoft.com/office/drawing/2014/main" id="{2F4D0D80-5532-4614-ABC1-C47A6A6BF4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58178" y="48992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7" name="Text Box 448">
                <a:extLst>
                  <a:ext uri="{FF2B5EF4-FFF2-40B4-BE49-F238E27FC236}">
                    <a16:creationId xmlns:a16="http://schemas.microsoft.com/office/drawing/2014/main" id="{2F42ECE3-D786-4712-908F-97938C2764D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80757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38" name="Text Box 449">
                <a:extLst>
                  <a:ext uri="{FF2B5EF4-FFF2-40B4-BE49-F238E27FC236}">
                    <a16:creationId xmlns:a16="http://schemas.microsoft.com/office/drawing/2014/main" id="{0426535C-83FC-43E5-9EB5-E4CA64CA7DC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61353" y="4594438"/>
                <a:ext cx="3048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 dirty="0">
                    <a:solidFill>
                      <a:srgbClr val="C00000"/>
                    </a:solidFill>
                    <a:latin typeface="Tahoma" pitchFamily="34" charset="0"/>
                  </a:rPr>
                  <a:t>1</a:t>
                </a:r>
                <a:endParaRPr lang="en-US" sz="1400" b="1" dirty="0">
                  <a:solidFill>
                    <a:srgbClr val="C00000"/>
                  </a:solidFill>
                  <a:latin typeface="Tahoma" pitchFamily="34" charset="0"/>
                </a:endParaRPr>
              </a:p>
            </p:txBody>
          </p:sp>
          <p:sp>
            <p:nvSpPr>
              <p:cNvPr id="41" name="Text Box 452">
                <a:extLst>
                  <a:ext uri="{FF2B5EF4-FFF2-40B4-BE49-F238E27FC236}">
                    <a16:creationId xmlns:a16="http://schemas.microsoft.com/office/drawing/2014/main" id="{2C313D85-ACEE-4388-8E64-81AA4F4BA5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67451" y="3922504"/>
                <a:ext cx="457200" cy="2809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600" b="1">
                    <a:solidFill>
                      <a:srgbClr val="0000FF"/>
                    </a:solidFill>
                  </a:rPr>
                  <a:t>Z</a:t>
                </a:r>
                <a:endParaRPr lang="en-US" sz="1600" b="1">
                  <a:solidFill>
                    <a:srgbClr val="FF0000"/>
                  </a:solidFill>
                  <a:latin typeface="Tahoma" pitchFamily="34" charset="0"/>
                </a:endParaRPr>
              </a:p>
            </p:txBody>
          </p:sp>
          <p:sp>
            <p:nvSpPr>
              <p:cNvPr id="169" name="Rectangle 371">
                <a:extLst>
                  <a:ext uri="{FF2B5EF4-FFF2-40B4-BE49-F238E27FC236}">
                    <a16:creationId xmlns:a16="http://schemas.microsoft.com/office/drawing/2014/main" id="{69B13882-529A-4733-AC9A-06A95DC185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727" y="4609256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0" name="Rectangle 371">
                <a:extLst>
                  <a:ext uri="{FF2B5EF4-FFF2-40B4-BE49-F238E27FC236}">
                    <a16:creationId xmlns:a16="http://schemas.microsoft.com/office/drawing/2014/main" id="{88C1B4A0-DD1C-4295-9FA8-151342AF9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91234" y="4619575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1" name="Rectangle 371">
                <a:extLst>
                  <a:ext uri="{FF2B5EF4-FFF2-40B4-BE49-F238E27FC236}">
                    <a16:creationId xmlns:a16="http://schemas.microsoft.com/office/drawing/2014/main" id="{DE5BC14E-2051-414A-A2B2-3F93ACE464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17094" y="4914319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2" name="Rectangle 371">
                <a:extLst>
                  <a:ext uri="{FF2B5EF4-FFF2-40B4-BE49-F238E27FC236}">
                    <a16:creationId xmlns:a16="http://schemas.microsoft.com/office/drawing/2014/main" id="{A4F0AD4B-051A-4186-9317-6937721982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805204" y="492437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  <p:sp>
            <p:nvSpPr>
              <p:cNvPr id="173" name="Rectangle 371">
                <a:extLst>
                  <a:ext uri="{FF2B5EF4-FFF2-40B4-BE49-F238E27FC236}">
                    <a16:creationId xmlns:a16="http://schemas.microsoft.com/office/drawing/2014/main" id="{9FDC1C3D-C97E-4855-B729-56F110A7C7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497407" y="5501694"/>
                <a:ext cx="288925" cy="2746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 dirty="0">
                    <a:latin typeface="Tahoma" pitchFamily="34" charset="0"/>
                  </a:rPr>
                  <a:t>0</a:t>
                </a:r>
                <a:endParaRPr lang="en-US" sz="1400" b="1" dirty="0">
                  <a:latin typeface="Tahoma" pitchFamily="34" charset="0"/>
                </a:endParaRPr>
              </a:p>
            </p:txBody>
          </p:sp>
        </p:grpSp>
      </p:grpSp>
      <p:sp>
        <p:nvSpPr>
          <p:cNvPr id="176" name="Footer Placeholder 5">
            <a:extLst>
              <a:ext uri="{FF2B5EF4-FFF2-40B4-BE49-F238E27FC236}">
                <a16:creationId xmlns:a16="http://schemas.microsoft.com/office/drawing/2014/main" id="{A6393F69-C255-452A-8986-F91461D7E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177" name="[Date Placeholder 3]">
            <a:extLst>
              <a:ext uri="{FF2B5EF4-FFF2-40B4-BE49-F238E27FC236}">
                <a16:creationId xmlns:a16="http://schemas.microsoft.com/office/drawing/2014/main" id="{C6CC3AAC-B191-401E-ACAF-307CF219D78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178" name="Slide Number Placeholder 6">
            <a:extLst>
              <a:ext uri="{FF2B5EF4-FFF2-40B4-BE49-F238E27FC236}">
                <a16:creationId xmlns:a16="http://schemas.microsoft.com/office/drawing/2014/main" id="{AA719035-0061-4466-8FCC-3DCF50B1D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222629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2642" y="524657"/>
            <a:ext cx="8420558" cy="644577"/>
          </a:xfrm>
        </p:spPr>
        <p:txBody>
          <a:bodyPr>
            <a:normAutofit/>
          </a:bodyPr>
          <a:lstStyle/>
          <a:p>
            <a:pPr marL="1976438" indent="-1976438"/>
            <a:r>
              <a:rPr lang="en-GB" sz="3600" dirty="0">
                <a:solidFill>
                  <a:srgbClr val="0000FF"/>
                </a:solidFill>
              </a:rPr>
              <a:t>4. BCD to Excess-3 Code Converter (3/3) </a:t>
            </a:r>
          </a:p>
        </p:txBody>
      </p:sp>
      <p:grpSp>
        <p:nvGrpSpPr>
          <p:cNvPr id="154" name="Group 500">
            <a:extLst>
              <a:ext uri="{FF2B5EF4-FFF2-40B4-BE49-F238E27FC236}">
                <a16:creationId xmlns:a16="http://schemas.microsoft.com/office/drawing/2014/main" id="{0CAA9329-4ABB-4F93-BCA4-5D5667F07812}"/>
              </a:ext>
            </a:extLst>
          </p:cNvPr>
          <p:cNvGrpSpPr>
            <a:grpSpLocks/>
          </p:cNvGrpSpPr>
          <p:nvPr/>
        </p:nvGrpSpPr>
        <p:grpSpPr bwMode="auto">
          <a:xfrm>
            <a:off x="4717158" y="4587801"/>
            <a:ext cx="1212850" cy="1171575"/>
            <a:chOff x="2163" y="2705"/>
            <a:chExt cx="764" cy="738"/>
          </a:xfrm>
        </p:grpSpPr>
        <p:sp>
          <p:nvSpPr>
            <p:cNvPr id="155" name="AutoShape 336">
              <a:extLst>
                <a:ext uri="{FF2B5EF4-FFF2-40B4-BE49-F238E27FC236}">
                  <a16:creationId xmlns:a16="http://schemas.microsoft.com/office/drawing/2014/main" id="{C774EE86-6909-4DA3-830E-569B08C0F194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2761" y="2711"/>
              <a:ext cx="166" cy="732"/>
            </a:xfrm>
            <a:prstGeom prst="rightBracket">
              <a:avLst>
                <a:gd name="adj" fmla="val 36747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AutoShape 337">
              <a:extLst>
                <a:ext uri="{FF2B5EF4-FFF2-40B4-BE49-F238E27FC236}">
                  <a16:creationId xmlns:a16="http://schemas.microsoft.com/office/drawing/2014/main" id="{5D582860-58EF-4163-9B53-8C0B3390830B}"/>
                </a:ext>
              </a:extLst>
            </p:cNvPr>
            <p:cNvSpPr>
              <a:spLocks/>
            </p:cNvSpPr>
            <p:nvPr/>
          </p:nvSpPr>
          <p:spPr bwMode="auto">
            <a:xfrm rot="10800000" flipH="1" flipV="1">
              <a:off x="2163" y="2705"/>
              <a:ext cx="167" cy="719"/>
            </a:xfrm>
            <a:prstGeom prst="rightBracket">
              <a:avLst>
                <a:gd name="adj" fmla="val 35878"/>
              </a:avLst>
            </a:prstGeom>
            <a:solidFill>
              <a:srgbClr val="3366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57" name="Group 501">
            <a:extLst>
              <a:ext uri="{FF2B5EF4-FFF2-40B4-BE49-F238E27FC236}">
                <a16:creationId xmlns:a16="http://schemas.microsoft.com/office/drawing/2014/main" id="{CBAE88C8-CEC8-4FEE-AF39-260C2CE6EF4E}"/>
              </a:ext>
            </a:extLst>
          </p:cNvPr>
          <p:cNvGrpSpPr>
            <a:grpSpLocks/>
          </p:cNvGrpSpPr>
          <p:nvPr/>
        </p:nvGrpSpPr>
        <p:grpSpPr bwMode="auto">
          <a:xfrm>
            <a:off x="4239322" y="3895650"/>
            <a:ext cx="2133601" cy="2257425"/>
            <a:chOff x="1853" y="2264"/>
            <a:chExt cx="1344" cy="1422"/>
          </a:xfrm>
        </p:grpSpPr>
        <p:sp>
          <p:nvSpPr>
            <p:cNvPr id="158" name="Text Box 338">
              <a:extLst>
                <a:ext uri="{FF2B5EF4-FFF2-40B4-BE49-F238E27FC236}">
                  <a16:creationId xmlns:a16="http://schemas.microsoft.com/office/drawing/2014/main" id="{51D4AF3A-481F-4B7C-90CC-36AD0D8F7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326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grpSp>
          <p:nvGrpSpPr>
            <p:cNvPr id="159" name="Group 340">
              <a:extLst>
                <a:ext uri="{FF2B5EF4-FFF2-40B4-BE49-F238E27FC236}">
                  <a16:creationId xmlns:a16="http://schemas.microsoft.com/office/drawing/2014/main" id="{84010231-975B-43A7-8ED6-F94F4152E1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400"/>
              <a:ext cx="1325" cy="1286"/>
              <a:chOff x="3744" y="1008"/>
              <a:chExt cx="1325" cy="1286"/>
            </a:xfrm>
          </p:grpSpPr>
          <p:sp>
            <p:nvSpPr>
              <p:cNvPr id="171" name="Text Box 341">
                <a:extLst>
                  <a:ext uri="{FF2B5EF4-FFF2-40B4-BE49-F238E27FC236}">
                    <a16:creationId xmlns:a16="http://schemas.microsoft.com/office/drawing/2014/main" id="{D0DB54A4-90E1-4CCB-AF6F-993972781C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172" name="AutoShape 342">
                <a:extLst>
                  <a:ext uri="{FF2B5EF4-FFF2-40B4-BE49-F238E27FC236}">
                    <a16:creationId xmlns:a16="http://schemas.microsoft.com/office/drawing/2014/main" id="{3A3776F0-67A7-4F5D-B5BD-17DFFA2E9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3" name="AutoShape 343">
                <a:extLst>
                  <a:ext uri="{FF2B5EF4-FFF2-40B4-BE49-F238E27FC236}">
                    <a16:creationId xmlns:a16="http://schemas.microsoft.com/office/drawing/2014/main" id="{9205F783-2523-40A6-A837-25278C208617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" name="Text Box 344">
                <a:extLst>
                  <a:ext uri="{FF2B5EF4-FFF2-40B4-BE49-F238E27FC236}">
                    <a16:creationId xmlns:a16="http://schemas.microsoft.com/office/drawing/2014/main" id="{5263A046-E51A-4645-99C6-A7A7BA21F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175" name="Text Box 345">
                <a:extLst>
                  <a:ext uri="{FF2B5EF4-FFF2-40B4-BE49-F238E27FC236}">
                    <a16:creationId xmlns:a16="http://schemas.microsoft.com/office/drawing/2014/main" id="{B0558DAF-A7C8-46B6-8C19-155AE796A1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176" name="Text Box 346">
                <a:extLst>
                  <a:ext uri="{FF2B5EF4-FFF2-40B4-BE49-F238E27FC236}">
                    <a16:creationId xmlns:a16="http://schemas.microsoft.com/office/drawing/2014/main" id="{C08C897B-F321-41D2-827B-1CEDF79203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177" name="AutoShape 347">
                <a:extLst>
                  <a:ext uri="{FF2B5EF4-FFF2-40B4-BE49-F238E27FC236}">
                    <a16:creationId xmlns:a16="http://schemas.microsoft.com/office/drawing/2014/main" id="{E78ED681-BBF2-400F-9317-EA2D5FB67FB7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Text Box 348">
                <a:extLst>
                  <a:ext uri="{FF2B5EF4-FFF2-40B4-BE49-F238E27FC236}">
                    <a16:creationId xmlns:a16="http://schemas.microsoft.com/office/drawing/2014/main" id="{702A1561-0625-4C0C-B817-15C7BE138FA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179" name="Line 349">
                <a:extLst>
                  <a:ext uri="{FF2B5EF4-FFF2-40B4-BE49-F238E27FC236}">
                    <a16:creationId xmlns:a16="http://schemas.microsoft.com/office/drawing/2014/main" id="{616C44E9-8C16-48C8-ACED-BF93F3F3A8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Text Box 350">
                <a:extLst>
                  <a:ext uri="{FF2B5EF4-FFF2-40B4-BE49-F238E27FC236}">
                    <a16:creationId xmlns:a16="http://schemas.microsoft.com/office/drawing/2014/main" id="{60AE8B37-DC2F-4B9C-A485-84B7D145C1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181" name="Text Box 351">
                <a:extLst>
                  <a:ext uri="{FF2B5EF4-FFF2-40B4-BE49-F238E27FC236}">
                    <a16:creationId xmlns:a16="http://schemas.microsoft.com/office/drawing/2014/main" id="{DEB8ED28-0FB0-4A9A-AE35-ECC242EAA9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182" name="Group 352">
                <a:extLst>
                  <a:ext uri="{FF2B5EF4-FFF2-40B4-BE49-F238E27FC236}">
                    <a16:creationId xmlns:a16="http://schemas.microsoft.com/office/drawing/2014/main" id="{5DAB05E0-533E-4954-B5C2-E63BC70B16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185" name="Rectangle 353">
                  <a:extLst>
                    <a:ext uri="{FF2B5EF4-FFF2-40B4-BE49-F238E27FC236}">
                      <a16:creationId xmlns:a16="http://schemas.microsoft.com/office/drawing/2014/main" id="{BC28AFCC-FB7C-4ED8-818D-C472763BE8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6" name="Line 354">
                  <a:extLst>
                    <a:ext uri="{FF2B5EF4-FFF2-40B4-BE49-F238E27FC236}">
                      <a16:creationId xmlns:a16="http://schemas.microsoft.com/office/drawing/2014/main" id="{0E9C0AC4-D86A-4BF1-89AB-CB684DE30C0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7" name="Line 355">
                  <a:extLst>
                    <a:ext uri="{FF2B5EF4-FFF2-40B4-BE49-F238E27FC236}">
                      <a16:creationId xmlns:a16="http://schemas.microsoft.com/office/drawing/2014/main" id="{497475C9-E791-4D28-9615-AAB90CDDEC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8" name="Line 356">
                  <a:extLst>
                    <a:ext uri="{FF2B5EF4-FFF2-40B4-BE49-F238E27FC236}">
                      <a16:creationId xmlns:a16="http://schemas.microsoft.com/office/drawing/2014/main" id="{C8018ADC-C75E-4459-BA99-63F98D5567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9" name="Line 357">
                  <a:extLst>
                    <a:ext uri="{FF2B5EF4-FFF2-40B4-BE49-F238E27FC236}">
                      <a16:creationId xmlns:a16="http://schemas.microsoft.com/office/drawing/2014/main" id="{010D8696-2926-4900-A97A-34E9C7628BD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0" name="Line 358">
                  <a:extLst>
                    <a:ext uri="{FF2B5EF4-FFF2-40B4-BE49-F238E27FC236}">
                      <a16:creationId xmlns:a16="http://schemas.microsoft.com/office/drawing/2014/main" id="{F5162E37-8A88-4696-AA6C-7FB1B67B91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1" name="Line 359">
                  <a:extLst>
                    <a:ext uri="{FF2B5EF4-FFF2-40B4-BE49-F238E27FC236}">
                      <a16:creationId xmlns:a16="http://schemas.microsoft.com/office/drawing/2014/main" id="{18B4EC8C-B6E3-4E92-BFA6-14B4DD58917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83" name="AutoShape 360">
                <a:extLst>
                  <a:ext uri="{FF2B5EF4-FFF2-40B4-BE49-F238E27FC236}">
                    <a16:creationId xmlns:a16="http://schemas.microsoft.com/office/drawing/2014/main" id="{709F05BB-4D2A-46D4-95A1-600768D7DBE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4" name="Text Box 361">
                <a:extLst>
                  <a:ext uri="{FF2B5EF4-FFF2-40B4-BE49-F238E27FC236}">
                    <a16:creationId xmlns:a16="http://schemas.microsoft.com/office/drawing/2014/main" id="{3F8F4724-FB12-46BE-9D7C-AA04D542367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160" name="Rectangle 362">
              <a:extLst>
                <a:ext uri="{FF2B5EF4-FFF2-40B4-BE49-F238E27FC236}">
                  <a16:creationId xmlns:a16="http://schemas.microsoft.com/office/drawing/2014/main" id="{59A1FC53-CD4C-4158-8341-261BA30026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1" name="Rectangle 363">
              <a:extLst>
                <a:ext uri="{FF2B5EF4-FFF2-40B4-BE49-F238E27FC236}">
                  <a16:creationId xmlns:a16="http://schemas.microsoft.com/office/drawing/2014/main" id="{B52D6151-7095-4C72-8EBA-7BF020DA1D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2" name="Rectangle 364">
              <a:extLst>
                <a:ext uri="{FF2B5EF4-FFF2-40B4-BE49-F238E27FC236}">
                  <a16:creationId xmlns:a16="http://schemas.microsoft.com/office/drawing/2014/main" id="{30AC91FE-6997-4FDE-939E-CD4EF0A542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3" name="Rectangle 365">
              <a:extLst>
                <a:ext uri="{FF2B5EF4-FFF2-40B4-BE49-F238E27FC236}">
                  <a16:creationId xmlns:a16="http://schemas.microsoft.com/office/drawing/2014/main" id="{B9AFA843-ABC3-472F-B6AF-C2B1A53DDB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3087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4" name="Rectangle 366">
              <a:extLst>
                <a:ext uri="{FF2B5EF4-FFF2-40B4-BE49-F238E27FC236}">
                  <a16:creationId xmlns:a16="http://schemas.microsoft.com/office/drawing/2014/main" id="{821D99FC-67B9-41D7-8F03-886965D087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5" name="Rectangle 367">
              <a:extLst>
                <a:ext uri="{FF2B5EF4-FFF2-40B4-BE49-F238E27FC236}">
                  <a16:creationId xmlns:a16="http://schemas.microsoft.com/office/drawing/2014/main" id="{E64DEDCE-0946-4EFC-8DE7-A04F8EBF2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3264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166" name="Text Box 368">
              <a:extLst>
                <a:ext uri="{FF2B5EF4-FFF2-40B4-BE49-F238E27FC236}">
                  <a16:creationId xmlns:a16="http://schemas.microsoft.com/office/drawing/2014/main" id="{96C43C98-9A24-4959-A5E4-205A876665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7" name="Text Box 369">
              <a:extLst>
                <a:ext uri="{FF2B5EF4-FFF2-40B4-BE49-F238E27FC236}">
                  <a16:creationId xmlns:a16="http://schemas.microsoft.com/office/drawing/2014/main" id="{3E9CC309-270A-45AD-BA9C-6E477584A4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880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8" name="Text Box 370">
              <a:extLst>
                <a:ext uri="{FF2B5EF4-FFF2-40B4-BE49-F238E27FC236}">
                  <a16:creationId xmlns:a16="http://schemas.microsoft.com/office/drawing/2014/main" id="{F1986214-CDCD-4986-A41D-2B4B6F76E5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69" name="Text Box 371">
              <a:extLst>
                <a:ext uri="{FF2B5EF4-FFF2-40B4-BE49-F238E27FC236}">
                  <a16:creationId xmlns:a16="http://schemas.microsoft.com/office/drawing/2014/main" id="{FEFE8B2F-ABA6-42D6-8B65-8B32340CB0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268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70" name="Text Box 372">
              <a:extLst>
                <a:ext uri="{FF2B5EF4-FFF2-40B4-BE49-F238E27FC236}">
                  <a16:creationId xmlns:a16="http://schemas.microsoft.com/office/drawing/2014/main" id="{8785E1A8-9BD0-4E5A-830D-594AF34FD1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3" y="2264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Z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192" name="Group 495">
            <a:extLst>
              <a:ext uri="{FF2B5EF4-FFF2-40B4-BE49-F238E27FC236}">
                <a16:creationId xmlns:a16="http://schemas.microsoft.com/office/drawing/2014/main" id="{17BA6609-756D-465A-8191-BF6C0E7D646A}"/>
              </a:ext>
            </a:extLst>
          </p:cNvPr>
          <p:cNvGrpSpPr>
            <a:grpSpLocks/>
          </p:cNvGrpSpPr>
          <p:nvPr/>
        </p:nvGrpSpPr>
        <p:grpSpPr bwMode="auto">
          <a:xfrm>
            <a:off x="2132709" y="1408037"/>
            <a:ext cx="2106613" cy="2306638"/>
            <a:chOff x="526" y="697"/>
            <a:chExt cx="1327" cy="1453"/>
          </a:xfrm>
        </p:grpSpPr>
        <p:grpSp>
          <p:nvGrpSpPr>
            <p:cNvPr id="193" name="Group 374">
              <a:extLst>
                <a:ext uri="{FF2B5EF4-FFF2-40B4-BE49-F238E27FC236}">
                  <a16:creationId xmlns:a16="http://schemas.microsoft.com/office/drawing/2014/main" id="{992A346E-8157-42E8-9123-7EDE3EF1F6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8" y="864"/>
              <a:ext cx="1325" cy="1286"/>
              <a:chOff x="3744" y="1008"/>
              <a:chExt cx="1325" cy="1286"/>
            </a:xfrm>
          </p:grpSpPr>
          <p:grpSp>
            <p:nvGrpSpPr>
              <p:cNvPr id="200" name="Group 375">
                <a:extLst>
                  <a:ext uri="{FF2B5EF4-FFF2-40B4-BE49-F238E27FC236}">
                    <a16:creationId xmlns:a16="http://schemas.microsoft.com/office/drawing/2014/main" id="{9E71CE58-3C58-4306-A257-CAF1F58AF43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744" y="1008"/>
                <a:ext cx="1325" cy="1286"/>
                <a:chOff x="3744" y="1008"/>
                <a:chExt cx="1325" cy="1286"/>
              </a:xfrm>
            </p:grpSpPr>
            <p:sp>
              <p:nvSpPr>
                <p:cNvPr id="207" name="Text Box 376">
                  <a:extLst>
                    <a:ext uri="{FF2B5EF4-FFF2-40B4-BE49-F238E27FC236}">
                      <a16:creationId xmlns:a16="http://schemas.microsoft.com/office/drawing/2014/main" id="{F55977A6-EC85-4C3B-B271-4CD9C006ACE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776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A</a:t>
                  </a:r>
                </a:p>
              </p:txBody>
            </p:sp>
            <p:sp>
              <p:nvSpPr>
                <p:cNvPr id="208" name="AutoShape 377">
                  <a:extLst>
                    <a:ext uri="{FF2B5EF4-FFF2-40B4-BE49-F238E27FC236}">
                      <a16:creationId xmlns:a16="http://schemas.microsoft.com/office/drawing/2014/main" id="{61A6C506-5D39-48CA-8720-9F13EE24537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888" y="1680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9" name="AutoShape 378">
                  <a:extLst>
                    <a:ext uri="{FF2B5EF4-FFF2-40B4-BE49-F238E27FC236}">
                      <a16:creationId xmlns:a16="http://schemas.microsoft.com/office/drawing/2014/main" id="{0DC77149-ED75-4679-8F6C-28C7967B156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5400000" flipV="1">
                  <a:off x="4584" y="984"/>
                  <a:ext cx="48" cy="384"/>
                </a:xfrm>
                <a:prstGeom prst="leftBrace">
                  <a:avLst>
                    <a:gd name="adj1" fmla="val 66667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0" name="Text Box 379">
                  <a:extLst>
                    <a:ext uri="{FF2B5EF4-FFF2-40B4-BE49-F238E27FC236}">
                      <a16:creationId xmlns:a16="http://schemas.microsoft.com/office/drawing/2014/main" id="{0778F086-7777-4F11-ABB2-A2B494EE8E7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512" y="1008"/>
                  <a:ext cx="172" cy="14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C</a:t>
                  </a:r>
                </a:p>
              </p:txBody>
            </p:sp>
            <p:sp>
              <p:nvSpPr>
                <p:cNvPr id="211" name="Text Box 380">
                  <a:extLst>
                    <a:ext uri="{FF2B5EF4-FFF2-40B4-BE49-F238E27FC236}">
                      <a16:creationId xmlns:a16="http://schemas.microsoft.com/office/drawing/2014/main" id="{FDED13C8-8041-4DFF-AF54-E4B73778622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40" y="1296"/>
                  <a:ext cx="231" cy="90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00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01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11</a:t>
                  </a:r>
                </a:p>
                <a:p>
                  <a:pPr algn="r" eaLnBrk="0" hangingPunct="0">
                    <a:spcBef>
                      <a:spcPct val="70000"/>
                    </a:spcBef>
                  </a:pPr>
                  <a:r>
                    <a:rPr lang="en-US" sz="1200" b="1">
                      <a:latin typeface="Times New Roman" pitchFamily="18" charset="0"/>
                    </a:rPr>
                    <a:t>10</a:t>
                  </a:r>
                  <a:endParaRPr lang="en-US" sz="1600" b="1">
                    <a:latin typeface="Times New Roman" pitchFamily="18" charset="0"/>
                  </a:endParaRPr>
                </a:p>
              </p:txBody>
            </p:sp>
            <p:sp>
              <p:nvSpPr>
                <p:cNvPr id="212" name="Text Box 381">
                  <a:extLst>
                    <a:ext uri="{FF2B5EF4-FFF2-40B4-BE49-F238E27FC236}">
                      <a16:creationId xmlns:a16="http://schemas.microsoft.com/office/drawing/2014/main" id="{FE06730B-DEEA-42D7-971F-B8AA09F8654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032" y="1152"/>
                  <a:ext cx="816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eaLnBrk="0" hangingPunct="0"/>
                  <a:r>
                    <a:rPr lang="en-US" sz="1200" b="1">
                      <a:latin typeface="Times New Roman" pitchFamily="18" charset="0"/>
                    </a:rPr>
                    <a:t>00    01    11    10</a:t>
                  </a:r>
                </a:p>
              </p:txBody>
            </p:sp>
            <p:sp>
              <p:nvSpPr>
                <p:cNvPr id="213" name="AutoShape 382">
                  <a:extLst>
                    <a:ext uri="{FF2B5EF4-FFF2-40B4-BE49-F238E27FC236}">
                      <a16:creationId xmlns:a16="http://schemas.microsoft.com/office/drawing/2014/main" id="{9DE1826B-CA13-4EB0-AFCB-0660A0E49B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-5400000">
                  <a:off x="4381" y="1920"/>
                  <a:ext cx="70" cy="384"/>
                </a:xfrm>
                <a:prstGeom prst="leftBrace">
                  <a:avLst>
                    <a:gd name="adj1" fmla="val 45714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Text Box 383">
                  <a:extLst>
                    <a:ext uri="{FF2B5EF4-FFF2-40B4-BE49-F238E27FC236}">
                      <a16:creationId xmlns:a16="http://schemas.microsoft.com/office/drawing/2014/main" id="{DE75516B-57AB-4583-AB3B-5841BED98EB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40" y="2160"/>
                  <a:ext cx="172" cy="13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D</a:t>
                  </a:r>
                </a:p>
              </p:txBody>
            </p:sp>
            <p:sp>
              <p:nvSpPr>
                <p:cNvPr id="215" name="Line 384">
                  <a:extLst>
                    <a:ext uri="{FF2B5EF4-FFF2-40B4-BE49-F238E27FC236}">
                      <a16:creationId xmlns:a16="http://schemas.microsoft.com/office/drawing/2014/main" id="{E3F4144F-877B-4881-B590-F45C3CF7A0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3875" y="1123"/>
                  <a:ext cx="155" cy="17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Text Box 385">
                  <a:extLst>
                    <a:ext uri="{FF2B5EF4-FFF2-40B4-BE49-F238E27FC236}">
                      <a16:creationId xmlns:a16="http://schemas.microsoft.com/office/drawing/2014/main" id="{50CC68CD-90E1-4895-8B80-068891439BF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744" y="1152"/>
                  <a:ext cx="240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AB</a:t>
                  </a:r>
                </a:p>
              </p:txBody>
            </p:sp>
            <p:sp>
              <p:nvSpPr>
                <p:cNvPr id="217" name="Text Box 386">
                  <a:extLst>
                    <a:ext uri="{FF2B5EF4-FFF2-40B4-BE49-F238E27FC236}">
                      <a16:creationId xmlns:a16="http://schemas.microsoft.com/office/drawing/2014/main" id="{CAAC488C-D950-4B77-BFB0-807111DAB62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888" y="1056"/>
                  <a:ext cx="288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GB" sz="1100" b="1">
                      <a:latin typeface="Tahoma" pitchFamily="34" charset="0"/>
                    </a:rPr>
                    <a:t>CD</a:t>
                  </a:r>
                </a:p>
              </p:txBody>
            </p:sp>
            <p:grpSp>
              <p:nvGrpSpPr>
                <p:cNvPr id="218" name="Group 387">
                  <a:extLst>
                    <a:ext uri="{FF2B5EF4-FFF2-40B4-BE49-F238E27FC236}">
                      <a16:creationId xmlns:a16="http://schemas.microsoft.com/office/drawing/2014/main" id="{2482A047-A3F0-42EC-85F2-47142DC854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32" y="1296"/>
                  <a:ext cx="768" cy="768"/>
                  <a:chOff x="4032" y="1296"/>
                  <a:chExt cx="768" cy="768"/>
                </a:xfrm>
              </p:grpSpPr>
              <p:sp>
                <p:nvSpPr>
                  <p:cNvPr id="221" name="Rectangle 388">
                    <a:extLst>
                      <a:ext uri="{FF2B5EF4-FFF2-40B4-BE49-F238E27FC236}">
                        <a16:creationId xmlns:a16="http://schemas.microsoft.com/office/drawing/2014/main" id="{C705F48D-5B4E-481E-8A9C-B3F0DE7E3A0D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296"/>
                    <a:ext cx="768" cy="768"/>
                  </a:xfrm>
                  <a:prstGeom prst="rect">
                    <a:avLst/>
                  </a:prstGeom>
                  <a:noFill/>
                  <a:ln w="9525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2" name="Line 389">
                    <a:extLst>
                      <a:ext uri="{FF2B5EF4-FFF2-40B4-BE49-F238E27FC236}">
                        <a16:creationId xmlns:a16="http://schemas.microsoft.com/office/drawing/2014/main" id="{B4F4272E-3E9C-4547-885D-4F60E7B5242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488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3" name="Line 390">
                    <a:extLst>
                      <a:ext uri="{FF2B5EF4-FFF2-40B4-BE49-F238E27FC236}">
                        <a16:creationId xmlns:a16="http://schemas.microsoft.com/office/drawing/2014/main" id="{70CECB24-796C-4FD5-8219-F55B44AA3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224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4" name="Line 391">
                    <a:extLst>
                      <a:ext uri="{FF2B5EF4-FFF2-40B4-BE49-F238E27FC236}">
                        <a16:creationId xmlns:a16="http://schemas.microsoft.com/office/drawing/2014/main" id="{99147857-3B66-4A36-8393-011F8DF6C5D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416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5" name="Line 392">
                    <a:extLst>
                      <a:ext uri="{FF2B5EF4-FFF2-40B4-BE49-F238E27FC236}">
                        <a16:creationId xmlns:a16="http://schemas.microsoft.com/office/drawing/2014/main" id="{45B848DA-DE49-4F2D-B741-1D14E0A2583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608" y="1296"/>
                    <a:ext cx="0" cy="768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6" name="Line 393">
                    <a:extLst>
                      <a:ext uri="{FF2B5EF4-FFF2-40B4-BE49-F238E27FC236}">
                        <a16:creationId xmlns:a16="http://schemas.microsoft.com/office/drawing/2014/main" id="{76FC42CD-3297-47F6-9821-22D7EF50043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680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7" name="Line 394">
                    <a:extLst>
                      <a:ext uri="{FF2B5EF4-FFF2-40B4-BE49-F238E27FC236}">
                        <a16:creationId xmlns:a16="http://schemas.microsoft.com/office/drawing/2014/main" id="{2252E0D7-213F-4924-8C37-4EDCFED0905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032" y="1872"/>
                    <a:ext cx="768" cy="0"/>
                  </a:xfrm>
                  <a:prstGeom prst="line">
                    <a:avLst/>
                  </a:prstGeom>
                  <a:noFill/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19" name="AutoShape 395">
                  <a:extLst>
                    <a:ext uri="{FF2B5EF4-FFF2-40B4-BE49-F238E27FC236}">
                      <a16:creationId xmlns:a16="http://schemas.microsoft.com/office/drawing/2014/main" id="{5BAEDD0C-BE09-4C8D-98B5-920D463DAB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848" y="1488"/>
                  <a:ext cx="57" cy="384"/>
                </a:xfrm>
                <a:prstGeom prst="leftBrace">
                  <a:avLst>
                    <a:gd name="adj1" fmla="val 56140"/>
                    <a:gd name="adj2" fmla="val 50000"/>
                  </a:avLst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0" name="Text Box 396">
                  <a:extLst>
                    <a:ext uri="{FF2B5EF4-FFF2-40B4-BE49-F238E27FC236}">
                      <a16:creationId xmlns:a16="http://schemas.microsoft.com/office/drawing/2014/main" id="{7B23B167-D334-423D-B858-B3B6CF1069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96" y="1584"/>
                  <a:ext cx="173" cy="1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pPr algn="ctr" eaLnBrk="0" hangingPunct="0"/>
                  <a:r>
                    <a:rPr lang="en-US" sz="1200" b="1">
                      <a:latin typeface="Tahoma" pitchFamily="34" charset="0"/>
                    </a:rPr>
                    <a:t>B</a:t>
                  </a:r>
                </a:p>
              </p:txBody>
            </p:sp>
          </p:grpSp>
          <p:sp>
            <p:nvSpPr>
              <p:cNvPr id="201" name="Rectangle 397">
                <a:extLst>
                  <a:ext uri="{FF2B5EF4-FFF2-40B4-BE49-F238E27FC236}">
                    <a16:creationId xmlns:a16="http://schemas.microsoft.com/office/drawing/2014/main" id="{A54633EA-5310-429B-A67E-B74C7E21A9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2" name="Rectangle 398">
                <a:extLst>
                  <a:ext uri="{FF2B5EF4-FFF2-40B4-BE49-F238E27FC236}">
                    <a16:creationId xmlns:a16="http://schemas.microsoft.com/office/drawing/2014/main" id="{2AC018C0-01AD-41F8-A073-575E892EF2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3" name="Rectangle 399">
                <a:extLst>
                  <a:ext uri="{FF2B5EF4-FFF2-40B4-BE49-F238E27FC236}">
                    <a16:creationId xmlns:a16="http://schemas.microsoft.com/office/drawing/2014/main" id="{6865CE83-49F3-40B0-B4C0-23A8B29A5F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2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4" name="Rectangle 400">
                <a:extLst>
                  <a:ext uri="{FF2B5EF4-FFF2-40B4-BE49-F238E27FC236}">
                    <a16:creationId xmlns:a16="http://schemas.microsoft.com/office/drawing/2014/main" id="{5C2BD732-42BF-4373-8F42-18005B0059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57" y="1695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5" name="Rectangle 401">
                <a:extLst>
                  <a:ext uri="{FF2B5EF4-FFF2-40B4-BE49-F238E27FC236}">
                    <a16:creationId xmlns:a16="http://schemas.microsoft.com/office/drawing/2014/main" id="{1B9A0A99-582B-4D9A-97BB-4BEC391D1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  <p:sp>
            <p:nvSpPr>
              <p:cNvPr id="206" name="Rectangle 402">
                <a:extLst>
                  <a:ext uri="{FF2B5EF4-FFF2-40B4-BE49-F238E27FC236}">
                    <a16:creationId xmlns:a16="http://schemas.microsoft.com/office/drawing/2014/main" id="{D7516793-5054-4F15-AEC9-B7E3710181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08" y="1872"/>
                <a:ext cx="182" cy="17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eaLnBrk="0" hangingPunct="0"/>
                <a:r>
                  <a:rPr lang="en-US" sz="1200" b="1">
                    <a:latin typeface="Tahoma" pitchFamily="34" charset="0"/>
                  </a:rPr>
                  <a:t>X</a:t>
                </a:r>
                <a:endParaRPr lang="en-US" sz="1400" b="1">
                  <a:latin typeface="Tahoma" pitchFamily="34" charset="0"/>
                </a:endParaRPr>
              </a:p>
            </p:txBody>
          </p:sp>
        </p:grpSp>
        <p:sp>
          <p:nvSpPr>
            <p:cNvPr id="194" name="Text Box 403">
              <a:extLst>
                <a:ext uri="{FF2B5EF4-FFF2-40B4-BE49-F238E27FC236}">
                  <a16:creationId xmlns:a16="http://schemas.microsoft.com/office/drawing/2014/main" id="{5465C0AD-8BC4-4031-98B7-850B6C6616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5" name="Text Box 404">
              <a:extLst>
                <a:ext uri="{FF2B5EF4-FFF2-40B4-BE49-F238E27FC236}">
                  <a16:creationId xmlns:a16="http://schemas.microsoft.com/office/drawing/2014/main" id="{58DF9514-F091-4F96-B012-F5FFC3C228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0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6" name="Text Box 405">
              <a:extLst>
                <a:ext uri="{FF2B5EF4-FFF2-40B4-BE49-F238E27FC236}">
                  <a16:creationId xmlns:a16="http://schemas.microsoft.com/office/drawing/2014/main" id="{7DBA1346-EC0B-4EE0-B0AE-F0C2BFC61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92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7" name="Text Box 406">
              <a:extLst>
                <a:ext uri="{FF2B5EF4-FFF2-40B4-BE49-F238E27FC236}">
                  <a16:creationId xmlns:a16="http://schemas.microsoft.com/office/drawing/2014/main" id="{892C670C-69B2-4C03-9738-374D71E22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8" name="Text Box 407">
              <a:extLst>
                <a:ext uri="{FF2B5EF4-FFF2-40B4-BE49-F238E27FC236}">
                  <a16:creationId xmlns:a16="http://schemas.microsoft.com/office/drawing/2014/main" id="{319F0E82-4B2C-4351-B1EC-34F8A7C8A3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08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200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199" name="Text Box 408">
              <a:extLst>
                <a:ext uri="{FF2B5EF4-FFF2-40B4-BE49-F238E27FC236}">
                  <a16:creationId xmlns:a16="http://schemas.microsoft.com/office/drawing/2014/main" id="{D62CF456-8D36-4325-BA2D-94C7971D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6" y="697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W</a:t>
              </a:r>
              <a:endParaRPr lang="en-US" sz="16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28" name="Group 494">
            <a:extLst>
              <a:ext uri="{FF2B5EF4-FFF2-40B4-BE49-F238E27FC236}">
                <a16:creationId xmlns:a16="http://schemas.microsoft.com/office/drawing/2014/main" id="{CB6DE52B-1E3D-4BEC-95BE-7DCC851B80BB}"/>
              </a:ext>
            </a:extLst>
          </p:cNvPr>
          <p:cNvGrpSpPr>
            <a:grpSpLocks/>
          </p:cNvGrpSpPr>
          <p:nvPr/>
        </p:nvGrpSpPr>
        <p:grpSpPr bwMode="auto">
          <a:xfrm>
            <a:off x="2621658" y="2449438"/>
            <a:ext cx="1144588" cy="842962"/>
            <a:chOff x="849" y="1362"/>
            <a:chExt cx="721" cy="531"/>
          </a:xfrm>
        </p:grpSpPr>
        <p:sp>
          <p:nvSpPr>
            <p:cNvPr id="229" name="AutoShape 409">
              <a:extLst>
                <a:ext uri="{FF2B5EF4-FFF2-40B4-BE49-F238E27FC236}">
                  <a16:creationId xmlns:a16="http://schemas.microsoft.com/office/drawing/2014/main" id="{539963D3-439E-4978-AFBC-AD8CFD2978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2" y="1365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0" name="AutoShape 410">
              <a:extLst>
                <a:ext uri="{FF2B5EF4-FFF2-40B4-BE49-F238E27FC236}">
                  <a16:creationId xmlns:a16="http://schemas.microsoft.com/office/drawing/2014/main" id="{470D6A1B-626A-4505-8E9E-774DE5C41C6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" y="1362"/>
              <a:ext cx="336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1" name="AutoShape 411">
              <a:extLst>
                <a:ext uri="{FF2B5EF4-FFF2-40B4-BE49-F238E27FC236}">
                  <a16:creationId xmlns:a16="http://schemas.microsoft.com/office/drawing/2014/main" id="{D30C28E7-AB9D-4277-8C20-636358692F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9" y="1557"/>
              <a:ext cx="698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8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2" name="Group 497">
            <a:extLst>
              <a:ext uri="{FF2B5EF4-FFF2-40B4-BE49-F238E27FC236}">
                <a16:creationId xmlns:a16="http://schemas.microsoft.com/office/drawing/2014/main" id="{4A935EB0-C8A7-48A1-89B3-4EA290610204}"/>
              </a:ext>
            </a:extLst>
          </p:cNvPr>
          <p:cNvGrpSpPr>
            <a:grpSpLocks/>
          </p:cNvGrpSpPr>
          <p:nvPr/>
        </p:nvGrpSpPr>
        <p:grpSpPr bwMode="auto">
          <a:xfrm>
            <a:off x="4231383" y="1420737"/>
            <a:ext cx="2141538" cy="2293938"/>
            <a:chOff x="1848" y="705"/>
            <a:chExt cx="1349" cy="1445"/>
          </a:xfrm>
        </p:grpSpPr>
        <p:grpSp>
          <p:nvGrpSpPr>
            <p:cNvPr id="233" name="Group 418">
              <a:extLst>
                <a:ext uri="{FF2B5EF4-FFF2-40B4-BE49-F238E27FC236}">
                  <a16:creationId xmlns:a16="http://schemas.microsoft.com/office/drawing/2014/main" id="{1592254C-A99E-4851-9CCC-F6391D0EB3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864"/>
              <a:ext cx="1325" cy="1286"/>
              <a:chOff x="3744" y="1008"/>
              <a:chExt cx="1325" cy="1286"/>
            </a:xfrm>
          </p:grpSpPr>
          <p:sp>
            <p:nvSpPr>
              <p:cNvPr id="246" name="Text Box 419">
                <a:extLst>
                  <a:ext uri="{FF2B5EF4-FFF2-40B4-BE49-F238E27FC236}">
                    <a16:creationId xmlns:a16="http://schemas.microsoft.com/office/drawing/2014/main" id="{EE3854D3-974A-4B20-A678-1EBE107128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47" name="AutoShape 420">
                <a:extLst>
                  <a:ext uri="{FF2B5EF4-FFF2-40B4-BE49-F238E27FC236}">
                    <a16:creationId xmlns:a16="http://schemas.microsoft.com/office/drawing/2014/main" id="{19658D1A-65CF-486B-9838-E83F76E03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AutoShape 421">
                <a:extLst>
                  <a:ext uri="{FF2B5EF4-FFF2-40B4-BE49-F238E27FC236}">
                    <a16:creationId xmlns:a16="http://schemas.microsoft.com/office/drawing/2014/main" id="{054B1C1A-F840-4707-B8DD-2710C99E3E5F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Text Box 422">
                <a:extLst>
                  <a:ext uri="{FF2B5EF4-FFF2-40B4-BE49-F238E27FC236}">
                    <a16:creationId xmlns:a16="http://schemas.microsoft.com/office/drawing/2014/main" id="{15B80142-FC80-4B2B-83F6-7F55BFCD61E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50" name="Text Box 423">
                <a:extLst>
                  <a:ext uri="{FF2B5EF4-FFF2-40B4-BE49-F238E27FC236}">
                    <a16:creationId xmlns:a16="http://schemas.microsoft.com/office/drawing/2014/main" id="{26B7A5DA-D73A-4BC1-83E0-579A8648C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51" name="Text Box 424">
                <a:extLst>
                  <a:ext uri="{FF2B5EF4-FFF2-40B4-BE49-F238E27FC236}">
                    <a16:creationId xmlns:a16="http://schemas.microsoft.com/office/drawing/2014/main" id="{CEB630BE-733E-46A7-A2F6-3746429D9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52" name="AutoShape 425">
                <a:extLst>
                  <a:ext uri="{FF2B5EF4-FFF2-40B4-BE49-F238E27FC236}">
                    <a16:creationId xmlns:a16="http://schemas.microsoft.com/office/drawing/2014/main" id="{169D5AA1-2E53-45BB-9728-80704B11B5E9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Text Box 426">
                <a:extLst>
                  <a:ext uri="{FF2B5EF4-FFF2-40B4-BE49-F238E27FC236}">
                    <a16:creationId xmlns:a16="http://schemas.microsoft.com/office/drawing/2014/main" id="{35E0F649-E1D9-4C50-B1B1-45AA48DCEC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54" name="Line 427">
                <a:extLst>
                  <a:ext uri="{FF2B5EF4-FFF2-40B4-BE49-F238E27FC236}">
                    <a16:creationId xmlns:a16="http://schemas.microsoft.com/office/drawing/2014/main" id="{C5A33A98-2B03-4717-BD84-54AFCD300E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Text Box 428">
                <a:extLst>
                  <a:ext uri="{FF2B5EF4-FFF2-40B4-BE49-F238E27FC236}">
                    <a16:creationId xmlns:a16="http://schemas.microsoft.com/office/drawing/2014/main" id="{0C10D0DD-B2E2-471D-BA48-381DA332019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56" name="Text Box 429">
                <a:extLst>
                  <a:ext uri="{FF2B5EF4-FFF2-40B4-BE49-F238E27FC236}">
                    <a16:creationId xmlns:a16="http://schemas.microsoft.com/office/drawing/2014/main" id="{590B71B6-D62B-4549-A9D5-0B0356D390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57" name="Group 430">
                <a:extLst>
                  <a:ext uri="{FF2B5EF4-FFF2-40B4-BE49-F238E27FC236}">
                    <a16:creationId xmlns:a16="http://schemas.microsoft.com/office/drawing/2014/main" id="{C0413A5D-99B2-416C-B112-5AB76F2D11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60" name="Rectangle 431">
                  <a:extLst>
                    <a:ext uri="{FF2B5EF4-FFF2-40B4-BE49-F238E27FC236}">
                      <a16:creationId xmlns:a16="http://schemas.microsoft.com/office/drawing/2014/main" id="{09C02829-A5F7-41AD-B260-85CD6E2F9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1" name="Line 432">
                  <a:extLst>
                    <a:ext uri="{FF2B5EF4-FFF2-40B4-BE49-F238E27FC236}">
                      <a16:creationId xmlns:a16="http://schemas.microsoft.com/office/drawing/2014/main" id="{538DC530-D488-4869-9715-5C278723F0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2" name="Line 433">
                  <a:extLst>
                    <a:ext uri="{FF2B5EF4-FFF2-40B4-BE49-F238E27FC236}">
                      <a16:creationId xmlns:a16="http://schemas.microsoft.com/office/drawing/2014/main" id="{33030C63-EE4E-4ABE-B2A9-5B3BF8FAC9B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3" name="Line 434">
                  <a:extLst>
                    <a:ext uri="{FF2B5EF4-FFF2-40B4-BE49-F238E27FC236}">
                      <a16:creationId xmlns:a16="http://schemas.microsoft.com/office/drawing/2014/main" id="{C38F350E-92E7-44D4-BC28-88C3018D87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4" name="Line 435">
                  <a:extLst>
                    <a:ext uri="{FF2B5EF4-FFF2-40B4-BE49-F238E27FC236}">
                      <a16:creationId xmlns:a16="http://schemas.microsoft.com/office/drawing/2014/main" id="{12D7E688-DEAD-4122-BFFC-D16AD46932B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5" name="Line 436">
                  <a:extLst>
                    <a:ext uri="{FF2B5EF4-FFF2-40B4-BE49-F238E27FC236}">
                      <a16:creationId xmlns:a16="http://schemas.microsoft.com/office/drawing/2014/main" id="{A4AD6F9B-831A-483B-A192-19F90EBAD91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6" name="Line 437">
                  <a:extLst>
                    <a:ext uri="{FF2B5EF4-FFF2-40B4-BE49-F238E27FC236}">
                      <a16:creationId xmlns:a16="http://schemas.microsoft.com/office/drawing/2014/main" id="{0AE412A1-54C5-425E-89DB-F895924BD7A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58" name="AutoShape 438">
                <a:extLst>
                  <a:ext uri="{FF2B5EF4-FFF2-40B4-BE49-F238E27FC236}">
                    <a16:creationId xmlns:a16="http://schemas.microsoft.com/office/drawing/2014/main" id="{C643B9F6-64CB-42A2-A65D-4A7A0858328A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Text Box 439">
                <a:extLst>
                  <a:ext uri="{FF2B5EF4-FFF2-40B4-BE49-F238E27FC236}">
                    <a16:creationId xmlns:a16="http://schemas.microsoft.com/office/drawing/2014/main" id="{253923B0-98A6-4087-B853-DC76E868DCB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34" name="Rectangle 440">
              <a:extLst>
                <a:ext uri="{FF2B5EF4-FFF2-40B4-BE49-F238E27FC236}">
                  <a16:creationId xmlns:a16="http://schemas.microsoft.com/office/drawing/2014/main" id="{9650B5AA-59CB-4380-A4A1-4FF497B02A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5" name="Rectangle 441">
              <a:extLst>
                <a:ext uri="{FF2B5EF4-FFF2-40B4-BE49-F238E27FC236}">
                  <a16:creationId xmlns:a16="http://schemas.microsoft.com/office/drawing/2014/main" id="{51190A5A-FCD2-4F96-9265-6454513E95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6" name="Rectangle 442">
              <a:extLst>
                <a:ext uri="{FF2B5EF4-FFF2-40B4-BE49-F238E27FC236}">
                  <a16:creationId xmlns:a16="http://schemas.microsoft.com/office/drawing/2014/main" id="{E17AA3B6-0187-44CA-A81F-A7ED3843CE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0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7" name="Rectangle 443">
              <a:extLst>
                <a:ext uri="{FF2B5EF4-FFF2-40B4-BE49-F238E27FC236}">
                  <a16:creationId xmlns:a16="http://schemas.microsoft.com/office/drawing/2014/main" id="{05DB3C1B-C209-479D-93E9-E6DA20D216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551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8" name="Rectangle 444">
              <a:extLst>
                <a:ext uri="{FF2B5EF4-FFF2-40B4-BE49-F238E27FC236}">
                  <a16:creationId xmlns:a16="http://schemas.microsoft.com/office/drawing/2014/main" id="{799B4C09-7C65-4E59-ABA6-B5E42347BF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9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39" name="Rectangle 445">
              <a:extLst>
                <a:ext uri="{FF2B5EF4-FFF2-40B4-BE49-F238E27FC236}">
                  <a16:creationId xmlns:a16="http://schemas.microsoft.com/office/drawing/2014/main" id="{20332AF3-8AA4-47D2-9213-4BD616D153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6" y="1728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40" name="Text Box 446">
              <a:extLst>
                <a:ext uri="{FF2B5EF4-FFF2-40B4-BE49-F238E27FC236}">
                  <a16:creationId xmlns:a16="http://schemas.microsoft.com/office/drawing/2014/main" id="{CD8E1AEA-4325-4DAA-B0C7-E1239E02B0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60" y="1344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1" name="Text Box 447">
              <a:extLst>
                <a:ext uri="{FF2B5EF4-FFF2-40B4-BE49-F238E27FC236}">
                  <a16:creationId xmlns:a16="http://schemas.microsoft.com/office/drawing/2014/main" id="{111166F8-6429-484D-A92F-D6660BEFC1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2" name="Text Box 448">
              <a:extLst>
                <a:ext uri="{FF2B5EF4-FFF2-40B4-BE49-F238E27FC236}">
                  <a16:creationId xmlns:a16="http://schemas.microsoft.com/office/drawing/2014/main" id="{D142C211-D04E-478D-A2ED-2B400B8907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3" name="Text Box 449">
              <a:extLst>
                <a:ext uri="{FF2B5EF4-FFF2-40B4-BE49-F238E27FC236}">
                  <a16:creationId xmlns:a16="http://schemas.microsoft.com/office/drawing/2014/main" id="{EB5B0D3D-579C-45B8-B81E-AE074E1CF0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152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4" name="Text Box 450">
              <a:extLst>
                <a:ext uri="{FF2B5EF4-FFF2-40B4-BE49-F238E27FC236}">
                  <a16:creationId xmlns:a16="http://schemas.microsoft.com/office/drawing/2014/main" id="{78A31DA9-6A7D-44C5-AB75-1528D3D5E7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52" y="1728"/>
              <a:ext cx="192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200" b="1">
                  <a:latin typeface="Tahoma" pitchFamily="34" charset="0"/>
                </a:rPr>
                <a:t>1</a:t>
              </a:r>
              <a:endParaRPr lang="en-US" sz="1400" b="1">
                <a:solidFill>
                  <a:srgbClr val="FF0000"/>
                </a:solidFill>
                <a:latin typeface="Tahoma" pitchFamily="34" charset="0"/>
              </a:endParaRPr>
            </a:p>
          </p:txBody>
        </p:sp>
        <p:sp>
          <p:nvSpPr>
            <p:cNvPr id="245" name="Text Box 451">
              <a:extLst>
                <a:ext uri="{FF2B5EF4-FFF2-40B4-BE49-F238E27FC236}">
                  <a16:creationId xmlns:a16="http://schemas.microsoft.com/office/drawing/2014/main" id="{A46C2177-1E1F-4856-B314-BA5ADB180C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8" y="705"/>
              <a:ext cx="288" cy="1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algn="ctr" eaLnBrk="0" hangingPunct="0"/>
              <a:r>
                <a:rPr lang="en-US" sz="1600" b="1" dirty="0">
                  <a:solidFill>
                    <a:srgbClr val="0000FF"/>
                  </a:solidFill>
                </a:rPr>
                <a:t>X</a:t>
              </a:r>
              <a:endParaRPr lang="en-US" sz="1400" b="1" dirty="0">
                <a:solidFill>
                  <a:srgbClr val="FF0000"/>
                </a:solidFill>
                <a:latin typeface="Tahoma" pitchFamily="34" charset="0"/>
              </a:endParaRPr>
            </a:p>
          </p:txBody>
        </p:sp>
      </p:grpSp>
      <p:grpSp>
        <p:nvGrpSpPr>
          <p:cNvPr id="267" name="Group 496">
            <a:extLst>
              <a:ext uri="{FF2B5EF4-FFF2-40B4-BE49-F238E27FC236}">
                <a16:creationId xmlns:a16="http://schemas.microsoft.com/office/drawing/2014/main" id="{CDDCCE90-2CBE-42C4-BAE5-797D3165A166}"/>
              </a:ext>
            </a:extLst>
          </p:cNvPr>
          <p:cNvGrpSpPr>
            <a:grpSpLocks/>
          </p:cNvGrpSpPr>
          <p:nvPr/>
        </p:nvGrpSpPr>
        <p:grpSpPr bwMode="auto">
          <a:xfrm>
            <a:off x="4760022" y="2149401"/>
            <a:ext cx="1108075" cy="1190625"/>
            <a:chOff x="3600" y="2726"/>
            <a:chExt cx="698" cy="750"/>
          </a:xfrm>
        </p:grpSpPr>
        <p:sp>
          <p:nvSpPr>
            <p:cNvPr id="268" name="AutoShape 413">
              <a:extLst>
                <a:ext uri="{FF2B5EF4-FFF2-40B4-BE49-F238E27FC236}">
                  <a16:creationId xmlns:a16="http://schemas.microsoft.com/office/drawing/2014/main" id="{D2272124-5FA8-497B-9B65-A7FE518FAF09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3846" y="265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69" name="AutoShape 414">
              <a:extLst>
                <a:ext uri="{FF2B5EF4-FFF2-40B4-BE49-F238E27FC236}">
                  <a16:creationId xmlns:a16="http://schemas.microsoft.com/office/drawing/2014/main" id="{2C31AFCD-7415-403D-9498-95A7FAA16816}"/>
                </a:ext>
              </a:extLst>
            </p:cNvPr>
            <p:cNvSpPr>
              <a:spLocks/>
            </p:cNvSpPr>
            <p:nvPr/>
          </p:nvSpPr>
          <p:spPr bwMode="auto">
            <a:xfrm rot="-5400000" flipH="1" flipV="1">
              <a:off x="4029" y="2642"/>
              <a:ext cx="167" cy="336"/>
            </a:xfrm>
            <a:prstGeom prst="rightBracket">
              <a:avLst>
                <a:gd name="adj" fmla="val 16766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0" name="AutoShape 415">
              <a:extLst>
                <a:ext uri="{FF2B5EF4-FFF2-40B4-BE49-F238E27FC236}">
                  <a16:creationId xmlns:a16="http://schemas.microsoft.com/office/drawing/2014/main" id="{C1491AD8-DBFE-46D6-85C9-F2FFAD8E9FCC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3868" y="3225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CCFFCC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1" name="AutoShape 416">
              <a:extLst>
                <a:ext uri="{FF2B5EF4-FFF2-40B4-BE49-F238E27FC236}">
                  <a16:creationId xmlns:a16="http://schemas.microsoft.com/office/drawing/2014/main" id="{AE7C4C77-F062-40BE-B4DC-92476797BC61}"/>
                </a:ext>
              </a:extLst>
            </p:cNvPr>
            <p:cNvSpPr>
              <a:spLocks/>
            </p:cNvSpPr>
            <p:nvPr/>
          </p:nvSpPr>
          <p:spPr bwMode="auto">
            <a:xfrm rot="5400000" flipH="1">
              <a:off x="4047" y="3217"/>
              <a:ext cx="166" cy="336"/>
            </a:xfrm>
            <a:prstGeom prst="rightBracket">
              <a:avLst>
                <a:gd name="adj" fmla="val 16867"/>
              </a:avLst>
            </a:prstGeom>
            <a:solidFill>
              <a:srgbClr val="99CCFF">
                <a:alpha val="50195"/>
              </a:srgbClr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2" name="AutoShape 452">
              <a:extLst>
                <a:ext uri="{FF2B5EF4-FFF2-40B4-BE49-F238E27FC236}">
                  <a16:creationId xmlns:a16="http://schemas.microsoft.com/office/drawing/2014/main" id="{5410161C-5011-4177-8784-FAA706D9B6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928"/>
              <a:ext cx="144" cy="33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80008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73" name="Text Box 454">
            <a:extLst>
              <a:ext uri="{FF2B5EF4-FFF2-40B4-BE49-F238E27FC236}">
                <a16:creationId xmlns:a16="http://schemas.microsoft.com/office/drawing/2014/main" id="{2D9B1EF7-A541-4789-914A-EE7C92B82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884" y="4568750"/>
            <a:ext cx="373063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endParaRPr lang="en-GB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274" name="Group 455">
            <a:extLst>
              <a:ext uri="{FF2B5EF4-FFF2-40B4-BE49-F238E27FC236}">
                <a16:creationId xmlns:a16="http://schemas.microsoft.com/office/drawing/2014/main" id="{19A29AAD-C87A-4A1E-A29C-8B393764DAED}"/>
              </a:ext>
            </a:extLst>
          </p:cNvPr>
          <p:cNvGrpSpPr>
            <a:grpSpLocks/>
          </p:cNvGrpSpPr>
          <p:nvPr/>
        </p:nvGrpSpPr>
        <p:grpSpPr bwMode="auto">
          <a:xfrm>
            <a:off x="2135883" y="4111551"/>
            <a:ext cx="2103438" cy="2041525"/>
            <a:chOff x="3744" y="1008"/>
            <a:chExt cx="1325" cy="1286"/>
          </a:xfrm>
        </p:grpSpPr>
        <p:grpSp>
          <p:nvGrpSpPr>
            <p:cNvPr id="275" name="Group 456">
              <a:extLst>
                <a:ext uri="{FF2B5EF4-FFF2-40B4-BE49-F238E27FC236}">
                  <a16:creationId xmlns:a16="http://schemas.microsoft.com/office/drawing/2014/main" id="{6C06B8D3-2407-4565-9435-8E32434A220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1008"/>
              <a:ext cx="1325" cy="1286"/>
              <a:chOff x="3744" y="1008"/>
              <a:chExt cx="1325" cy="1286"/>
            </a:xfrm>
          </p:grpSpPr>
          <p:sp>
            <p:nvSpPr>
              <p:cNvPr id="282" name="Text Box 457">
                <a:extLst>
                  <a:ext uri="{FF2B5EF4-FFF2-40B4-BE49-F238E27FC236}">
                    <a16:creationId xmlns:a16="http://schemas.microsoft.com/office/drawing/2014/main" id="{038FF166-B711-485F-83D2-A37147B7C0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776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A</a:t>
                </a:r>
              </a:p>
            </p:txBody>
          </p:sp>
          <p:sp>
            <p:nvSpPr>
              <p:cNvPr id="283" name="AutoShape 458">
                <a:extLst>
                  <a:ext uri="{FF2B5EF4-FFF2-40B4-BE49-F238E27FC236}">
                    <a16:creationId xmlns:a16="http://schemas.microsoft.com/office/drawing/2014/main" id="{D499A593-5E3C-4677-B61C-7B54B081834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88" y="1680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4" name="AutoShape 459">
                <a:extLst>
                  <a:ext uri="{FF2B5EF4-FFF2-40B4-BE49-F238E27FC236}">
                    <a16:creationId xmlns:a16="http://schemas.microsoft.com/office/drawing/2014/main" id="{2402985E-759B-47D8-89C9-A872763D0995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0000" flipV="1">
                <a:off x="4584" y="984"/>
                <a:ext cx="48" cy="384"/>
              </a:xfrm>
              <a:prstGeom prst="leftBrace">
                <a:avLst>
                  <a:gd name="adj1" fmla="val 66667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5" name="Text Box 460">
                <a:extLst>
                  <a:ext uri="{FF2B5EF4-FFF2-40B4-BE49-F238E27FC236}">
                    <a16:creationId xmlns:a16="http://schemas.microsoft.com/office/drawing/2014/main" id="{10B840A0-9E53-4843-A103-C93F642DBB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12" y="1008"/>
                <a:ext cx="172" cy="1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C</a:t>
                </a:r>
              </a:p>
            </p:txBody>
          </p:sp>
          <p:sp>
            <p:nvSpPr>
              <p:cNvPr id="286" name="Text Box 461">
                <a:extLst>
                  <a:ext uri="{FF2B5EF4-FFF2-40B4-BE49-F238E27FC236}">
                    <a16:creationId xmlns:a16="http://schemas.microsoft.com/office/drawing/2014/main" id="{8C2E9C49-85B5-4456-9CBB-BA4726B8D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40" y="1296"/>
                <a:ext cx="231" cy="9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00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01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11</a:t>
                </a:r>
              </a:p>
              <a:p>
                <a:pPr algn="r" eaLnBrk="0" hangingPunct="0">
                  <a:spcBef>
                    <a:spcPct val="70000"/>
                  </a:spcBef>
                </a:pPr>
                <a:r>
                  <a:rPr lang="en-US" sz="1200" b="1">
                    <a:latin typeface="Times New Roman" pitchFamily="18" charset="0"/>
                  </a:rPr>
                  <a:t>10</a:t>
                </a:r>
                <a:endParaRPr lang="en-US" sz="1600" b="1">
                  <a:latin typeface="Times New Roman" pitchFamily="18" charset="0"/>
                </a:endParaRPr>
              </a:p>
            </p:txBody>
          </p:sp>
          <p:sp>
            <p:nvSpPr>
              <p:cNvPr id="287" name="Text Box 462">
                <a:extLst>
                  <a:ext uri="{FF2B5EF4-FFF2-40B4-BE49-F238E27FC236}">
                    <a16:creationId xmlns:a16="http://schemas.microsoft.com/office/drawing/2014/main" id="{801935E2-11F1-40A4-8928-5BABD7F1F9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32" y="1152"/>
                <a:ext cx="816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eaLnBrk="0" hangingPunct="0"/>
                <a:r>
                  <a:rPr lang="en-US" sz="1200" b="1">
                    <a:latin typeface="Times New Roman" pitchFamily="18" charset="0"/>
                  </a:rPr>
                  <a:t>00    01    11    10</a:t>
                </a:r>
              </a:p>
            </p:txBody>
          </p:sp>
          <p:sp>
            <p:nvSpPr>
              <p:cNvPr id="288" name="AutoShape 463">
                <a:extLst>
                  <a:ext uri="{FF2B5EF4-FFF2-40B4-BE49-F238E27FC236}">
                    <a16:creationId xmlns:a16="http://schemas.microsoft.com/office/drawing/2014/main" id="{83665B81-DADD-41E8-B9D6-893623EED2D4}"/>
                  </a:ext>
                </a:extLst>
              </p:cNvPr>
              <p:cNvSpPr>
                <a:spLocks/>
              </p:cNvSpPr>
              <p:nvPr/>
            </p:nvSpPr>
            <p:spPr bwMode="auto">
              <a:xfrm rot="-5400000">
                <a:off x="4381" y="1920"/>
                <a:ext cx="70" cy="384"/>
              </a:xfrm>
              <a:prstGeom prst="leftBrace">
                <a:avLst>
                  <a:gd name="adj1" fmla="val 45714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9" name="Text Box 464">
                <a:extLst>
                  <a:ext uri="{FF2B5EF4-FFF2-40B4-BE49-F238E27FC236}">
                    <a16:creationId xmlns:a16="http://schemas.microsoft.com/office/drawing/2014/main" id="{A11614A3-57F7-4ED9-BD72-46B519155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40" y="2160"/>
                <a:ext cx="172" cy="1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D</a:t>
                </a:r>
              </a:p>
            </p:txBody>
          </p:sp>
          <p:sp>
            <p:nvSpPr>
              <p:cNvPr id="290" name="Line 465">
                <a:extLst>
                  <a:ext uri="{FF2B5EF4-FFF2-40B4-BE49-F238E27FC236}">
                    <a16:creationId xmlns:a16="http://schemas.microsoft.com/office/drawing/2014/main" id="{FD1AA23B-5712-4D09-95AB-5A2897DC3A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875" y="1123"/>
                <a:ext cx="155" cy="178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1" name="Text Box 466">
                <a:extLst>
                  <a:ext uri="{FF2B5EF4-FFF2-40B4-BE49-F238E27FC236}">
                    <a16:creationId xmlns:a16="http://schemas.microsoft.com/office/drawing/2014/main" id="{89DAEFD2-FAEC-4D17-89D5-ED3E3F7FB3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744" y="1152"/>
                <a:ext cx="240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AB</a:t>
                </a:r>
              </a:p>
            </p:txBody>
          </p:sp>
          <p:sp>
            <p:nvSpPr>
              <p:cNvPr id="292" name="Text Box 467">
                <a:extLst>
                  <a:ext uri="{FF2B5EF4-FFF2-40B4-BE49-F238E27FC236}">
                    <a16:creationId xmlns:a16="http://schemas.microsoft.com/office/drawing/2014/main" id="{56D5FE1C-F158-49CA-8D71-20BAEC033A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88" y="1056"/>
                <a:ext cx="288" cy="1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GB" sz="1100" b="1">
                    <a:latin typeface="Tahoma" pitchFamily="34" charset="0"/>
                  </a:rPr>
                  <a:t>CD</a:t>
                </a:r>
              </a:p>
            </p:txBody>
          </p:sp>
          <p:grpSp>
            <p:nvGrpSpPr>
              <p:cNvPr id="293" name="Group 468">
                <a:extLst>
                  <a:ext uri="{FF2B5EF4-FFF2-40B4-BE49-F238E27FC236}">
                    <a16:creationId xmlns:a16="http://schemas.microsoft.com/office/drawing/2014/main" id="{F20EDFAC-DEDD-46AC-BC08-E4CE3B98B11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032" y="1296"/>
                <a:ext cx="768" cy="768"/>
                <a:chOff x="4032" y="1296"/>
                <a:chExt cx="768" cy="768"/>
              </a:xfrm>
            </p:grpSpPr>
            <p:sp>
              <p:nvSpPr>
                <p:cNvPr id="296" name="Rectangle 469">
                  <a:extLst>
                    <a:ext uri="{FF2B5EF4-FFF2-40B4-BE49-F238E27FC236}">
                      <a16:creationId xmlns:a16="http://schemas.microsoft.com/office/drawing/2014/main" id="{FF331451-6733-4B3F-B878-3059C0AAD3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32" y="1296"/>
                  <a:ext cx="768" cy="768"/>
                </a:xfrm>
                <a:prstGeom prst="rect">
                  <a:avLst/>
                </a:prstGeom>
                <a:noFill/>
                <a:ln w="9525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7" name="Line 470">
                  <a:extLst>
                    <a:ext uri="{FF2B5EF4-FFF2-40B4-BE49-F238E27FC236}">
                      <a16:creationId xmlns:a16="http://schemas.microsoft.com/office/drawing/2014/main" id="{C212B467-8605-4FB1-B7F1-5B8EB95D89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488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8" name="Line 471">
                  <a:extLst>
                    <a:ext uri="{FF2B5EF4-FFF2-40B4-BE49-F238E27FC236}">
                      <a16:creationId xmlns:a16="http://schemas.microsoft.com/office/drawing/2014/main" id="{356D5031-06FB-4833-BCC4-DBC268E833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24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9" name="Line 472">
                  <a:extLst>
                    <a:ext uri="{FF2B5EF4-FFF2-40B4-BE49-F238E27FC236}">
                      <a16:creationId xmlns:a16="http://schemas.microsoft.com/office/drawing/2014/main" id="{6E63C5AD-4617-4911-87C5-C55D8B40C68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416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0" name="Line 473">
                  <a:extLst>
                    <a:ext uri="{FF2B5EF4-FFF2-40B4-BE49-F238E27FC236}">
                      <a16:creationId xmlns:a16="http://schemas.microsoft.com/office/drawing/2014/main" id="{485935A2-22A3-4FC0-9937-18A58008EC0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608" y="1296"/>
                  <a:ext cx="0" cy="768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1" name="Line 474">
                  <a:extLst>
                    <a:ext uri="{FF2B5EF4-FFF2-40B4-BE49-F238E27FC236}">
                      <a16:creationId xmlns:a16="http://schemas.microsoft.com/office/drawing/2014/main" id="{60D7ECAC-55B6-4157-B7DB-D49ADC9EB5F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680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2" name="Line 475">
                  <a:extLst>
                    <a:ext uri="{FF2B5EF4-FFF2-40B4-BE49-F238E27FC236}">
                      <a16:creationId xmlns:a16="http://schemas.microsoft.com/office/drawing/2014/main" id="{6B8A0118-8604-4750-8275-74FB8AA8A6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032" y="1872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94" name="AutoShape 476">
                <a:extLst>
                  <a:ext uri="{FF2B5EF4-FFF2-40B4-BE49-F238E27FC236}">
                    <a16:creationId xmlns:a16="http://schemas.microsoft.com/office/drawing/2014/main" id="{B55C14C3-5574-474B-83E5-4957DA9636EC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848" y="1488"/>
                <a:ext cx="57" cy="384"/>
              </a:xfrm>
              <a:prstGeom prst="leftBrace">
                <a:avLst>
                  <a:gd name="adj1" fmla="val 56140"/>
                  <a:gd name="adj2" fmla="val 50000"/>
                </a:avLst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Text Box 477">
                <a:extLst>
                  <a:ext uri="{FF2B5EF4-FFF2-40B4-BE49-F238E27FC236}">
                    <a16:creationId xmlns:a16="http://schemas.microsoft.com/office/drawing/2014/main" id="{4630C206-1E43-47B1-8CB5-3AD58378BC1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96" y="1584"/>
                <a:ext cx="173" cy="1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 algn="ctr" eaLnBrk="0" hangingPunct="0"/>
                <a:r>
                  <a:rPr lang="en-US" sz="1200" b="1">
                    <a:latin typeface="Tahoma" pitchFamily="34" charset="0"/>
                  </a:rPr>
                  <a:t>B</a:t>
                </a:r>
              </a:p>
            </p:txBody>
          </p:sp>
        </p:grpSp>
        <p:sp>
          <p:nvSpPr>
            <p:cNvPr id="276" name="Rectangle 478">
              <a:extLst>
                <a:ext uri="{FF2B5EF4-FFF2-40B4-BE49-F238E27FC236}">
                  <a16:creationId xmlns:a16="http://schemas.microsoft.com/office/drawing/2014/main" id="{FB147A4E-41AD-4122-8BB4-2522FFAC0D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7" name="Rectangle 479">
              <a:extLst>
                <a:ext uri="{FF2B5EF4-FFF2-40B4-BE49-F238E27FC236}">
                  <a16:creationId xmlns:a16="http://schemas.microsoft.com/office/drawing/2014/main" id="{F6C5DEAB-E7D3-4CC3-B50D-3EC8EAABB7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8" name="Rectangle 480">
              <a:extLst>
                <a:ext uri="{FF2B5EF4-FFF2-40B4-BE49-F238E27FC236}">
                  <a16:creationId xmlns:a16="http://schemas.microsoft.com/office/drawing/2014/main" id="{F71C677C-C4A0-4492-82B1-D15E0B3BE3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2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79" name="Rectangle 481">
              <a:extLst>
                <a:ext uri="{FF2B5EF4-FFF2-40B4-BE49-F238E27FC236}">
                  <a16:creationId xmlns:a16="http://schemas.microsoft.com/office/drawing/2014/main" id="{C2F0C21B-DD9B-4FE5-A411-741B4D5729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7" y="1695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0" name="Rectangle 482">
              <a:extLst>
                <a:ext uri="{FF2B5EF4-FFF2-40B4-BE49-F238E27FC236}">
                  <a16:creationId xmlns:a16="http://schemas.microsoft.com/office/drawing/2014/main" id="{57C2BEF3-F4E9-4C64-BB94-7112BB0551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1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  <p:sp>
          <p:nvSpPr>
            <p:cNvPr id="281" name="Rectangle 483">
              <a:extLst>
                <a:ext uri="{FF2B5EF4-FFF2-40B4-BE49-F238E27FC236}">
                  <a16:creationId xmlns:a16="http://schemas.microsoft.com/office/drawing/2014/main" id="{1F3CE18C-3E03-4F6F-9D0A-91C9FA03B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1872"/>
              <a:ext cx="182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1200" b="1">
                  <a:latin typeface="Tahoma" pitchFamily="34" charset="0"/>
                </a:rPr>
                <a:t>X</a:t>
              </a:r>
              <a:endParaRPr lang="en-US" sz="1400" b="1">
                <a:latin typeface="Tahoma" pitchFamily="34" charset="0"/>
              </a:endParaRPr>
            </a:p>
          </p:txBody>
        </p:sp>
      </p:grpSp>
      <p:sp>
        <p:nvSpPr>
          <p:cNvPr id="303" name="Text Box 484">
            <a:extLst>
              <a:ext uri="{FF2B5EF4-FFF2-40B4-BE49-F238E27FC236}">
                <a16:creationId xmlns:a16="http://schemas.microsoft.com/office/drawing/2014/main" id="{CC47FBF5-5274-4967-8020-220AEAE20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083" y="54831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4" name="Text Box 485">
            <a:extLst>
              <a:ext uri="{FF2B5EF4-FFF2-40B4-BE49-F238E27FC236}">
                <a16:creationId xmlns:a16="http://schemas.microsoft.com/office/drawing/2014/main" id="{7961227E-FCB4-4AE8-B6A6-2B5A82C083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6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5" name="Text Box 486">
            <a:extLst>
              <a:ext uri="{FF2B5EF4-FFF2-40B4-BE49-F238E27FC236}">
                <a16:creationId xmlns:a16="http://schemas.microsoft.com/office/drawing/2014/main" id="{E883095B-3D8B-4FCB-B811-1AA6D8DE03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083" y="48735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6" name="Text Box 487">
            <a:extLst>
              <a:ext uri="{FF2B5EF4-FFF2-40B4-BE49-F238E27FC236}">
                <a16:creationId xmlns:a16="http://schemas.microsoft.com/office/drawing/2014/main" id="{20931D2A-DF95-412F-8B91-3AD284194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26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7" name="Text Box 488">
            <a:extLst>
              <a:ext uri="{FF2B5EF4-FFF2-40B4-BE49-F238E27FC236}">
                <a16:creationId xmlns:a16="http://schemas.microsoft.com/office/drawing/2014/main" id="{BAED7849-DE87-4E1D-A8B4-ECBED777D4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3083" y="4568750"/>
            <a:ext cx="3048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200" b="1">
                <a:latin typeface="Tahoma" pitchFamily="34" charset="0"/>
              </a:rPr>
              <a:t>1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sp>
        <p:nvSpPr>
          <p:cNvPr id="308" name="Text Box 489">
            <a:extLst>
              <a:ext uri="{FF2B5EF4-FFF2-40B4-BE49-F238E27FC236}">
                <a16:creationId xmlns:a16="http://schemas.microsoft.com/office/drawing/2014/main" id="{81D77715-17D4-467B-A818-470BB8243C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094" y="3872631"/>
            <a:ext cx="457200" cy="280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0" hangingPunct="0"/>
            <a:r>
              <a:rPr lang="en-US" sz="1600" b="1">
                <a:solidFill>
                  <a:srgbClr val="0000FF"/>
                </a:solidFill>
              </a:rPr>
              <a:t>Y</a:t>
            </a:r>
            <a:endParaRPr lang="en-US" sz="1400" b="1">
              <a:solidFill>
                <a:srgbClr val="FF0000"/>
              </a:solidFill>
              <a:latin typeface="Tahoma" pitchFamily="34" charset="0"/>
            </a:endParaRPr>
          </a:p>
        </p:txBody>
      </p:sp>
      <p:grpSp>
        <p:nvGrpSpPr>
          <p:cNvPr id="309" name="Group 498">
            <a:extLst>
              <a:ext uri="{FF2B5EF4-FFF2-40B4-BE49-F238E27FC236}">
                <a16:creationId xmlns:a16="http://schemas.microsoft.com/office/drawing/2014/main" id="{EAEBA91A-5303-4A4C-B8D1-C8080FCFB4EC}"/>
              </a:ext>
            </a:extLst>
          </p:cNvPr>
          <p:cNvGrpSpPr>
            <a:grpSpLocks/>
          </p:cNvGrpSpPr>
          <p:nvPr/>
        </p:nvGrpSpPr>
        <p:grpSpPr bwMode="auto">
          <a:xfrm>
            <a:off x="2621658" y="4583038"/>
            <a:ext cx="852488" cy="1179512"/>
            <a:chOff x="837" y="2701"/>
            <a:chExt cx="537" cy="743"/>
          </a:xfrm>
        </p:grpSpPr>
        <p:sp>
          <p:nvSpPr>
            <p:cNvPr id="310" name="AutoShape 490">
              <a:extLst>
                <a:ext uri="{FF2B5EF4-FFF2-40B4-BE49-F238E27FC236}">
                  <a16:creationId xmlns:a16="http://schemas.microsoft.com/office/drawing/2014/main" id="{B64D01AA-DAA4-4AB4-9288-71E58337DA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" y="2701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0000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1" name="AutoShape 491">
              <a:extLst>
                <a:ext uri="{FF2B5EF4-FFF2-40B4-BE49-F238E27FC236}">
                  <a16:creationId xmlns:a16="http://schemas.microsoft.com/office/drawing/2014/main" id="{F0FC9B99-0F85-4924-A160-6AAC2A04D6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0" y="2718"/>
              <a:ext cx="144" cy="726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rgbClr val="993366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12" name="Rectangle 492">
            <a:extLst>
              <a:ext uri="{FF2B5EF4-FFF2-40B4-BE49-F238E27FC236}">
                <a16:creationId xmlns:a16="http://schemas.microsoft.com/office/drawing/2014/main" id="{C3FACF65-1F1C-4938-A0DE-55E9A107C1F4}"/>
              </a:ext>
            </a:extLst>
          </p:cNvPr>
          <p:cNvSpPr txBox="1">
            <a:spLocks noChangeArrowheads="1"/>
          </p:cNvSpPr>
          <p:nvPr/>
        </p:nvSpPr>
        <p:spPr>
          <a:xfrm>
            <a:off x="6755796" y="2214487"/>
            <a:ext cx="3607405" cy="281146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b="1" dirty="0"/>
              <a:t>W = </a:t>
            </a:r>
            <a:r>
              <a:rPr lang="en-US" b="1" dirty="0">
                <a:solidFill>
                  <a:schemeClr val="tx2"/>
                </a:solidFill>
              </a:rPr>
              <a:t>A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B</a:t>
            </a:r>
            <a:r>
              <a:rPr lang="en-US" b="1" dirty="0">
                <a:solidFill>
                  <a:srgbClr val="0000CC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0000CC"/>
                </a:solidFill>
              </a:rPr>
              <a:t>D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b="1" dirty="0"/>
              <a:t>X = </a:t>
            </a:r>
            <a:r>
              <a:rPr lang="en-US" b="1" dirty="0">
                <a:solidFill>
                  <a:srgbClr val="3333FF"/>
                </a:solidFill>
              </a:rPr>
              <a:t>B'</a:t>
            </a:r>
            <a:r>
              <a:rPr lang="en-US" b="1" dirty="0">
                <a:solidFill>
                  <a:srgbClr val="3333FF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3333FF"/>
                </a:solidFill>
              </a:rPr>
              <a:t>C</a:t>
            </a:r>
            <a:r>
              <a:rPr lang="en-US" b="1" dirty="0"/>
              <a:t> + </a:t>
            </a:r>
            <a:r>
              <a:rPr lang="en-US" b="1" dirty="0">
                <a:solidFill>
                  <a:schemeClr val="tx2"/>
                </a:solidFill>
              </a:rPr>
              <a:t>B'</a:t>
            </a:r>
            <a:r>
              <a:rPr lang="en-US" b="1" dirty="0">
                <a:solidFill>
                  <a:schemeClr val="tx2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chemeClr val="tx2"/>
                </a:solidFill>
              </a:rPr>
              <a:t>D</a:t>
            </a:r>
            <a:r>
              <a:rPr lang="en-US" b="1" dirty="0"/>
              <a:t> + </a:t>
            </a:r>
            <a:r>
              <a:rPr lang="en-US" b="1" dirty="0">
                <a:solidFill>
                  <a:srgbClr val="800000"/>
                </a:solidFill>
              </a:rPr>
              <a:t>B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C'</a:t>
            </a:r>
            <a:r>
              <a:rPr lang="en-US" b="1" dirty="0">
                <a:solidFill>
                  <a:srgbClr val="800000"/>
                </a:solidFill>
                <a:sym typeface="Symbol" pitchFamily="18" charset="2"/>
              </a:rPr>
              <a:t></a:t>
            </a:r>
            <a:r>
              <a:rPr lang="en-US" b="1" dirty="0">
                <a:solidFill>
                  <a:srgbClr val="800000"/>
                </a:solidFill>
              </a:rPr>
              <a:t>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b="1" dirty="0"/>
              <a:t>Y = </a:t>
            </a:r>
            <a:r>
              <a:rPr lang="en-US" b="1" dirty="0">
                <a:solidFill>
                  <a:srgbClr val="800000"/>
                </a:solidFill>
              </a:rPr>
              <a:t>C.D</a:t>
            </a:r>
            <a:r>
              <a:rPr lang="en-US" b="1" dirty="0"/>
              <a:t> + </a:t>
            </a:r>
            <a:r>
              <a:rPr lang="en-US" b="1" dirty="0">
                <a:solidFill>
                  <a:srgbClr val="0000CC"/>
                </a:solidFill>
              </a:rPr>
              <a:t>C'.D'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endParaRPr lang="en-US" b="1" dirty="0"/>
          </a:p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b="1" dirty="0"/>
              <a:t>Z = </a:t>
            </a:r>
            <a:r>
              <a:rPr lang="en-US" b="1" dirty="0">
                <a:solidFill>
                  <a:srgbClr val="0000CC"/>
                </a:solidFill>
              </a:rPr>
              <a:t>D'</a:t>
            </a:r>
          </a:p>
        </p:txBody>
      </p:sp>
      <p:sp>
        <p:nvSpPr>
          <p:cNvPr id="313" name="Text Box 493">
            <a:extLst>
              <a:ext uri="{FF2B5EF4-FFF2-40B4-BE49-F238E27FC236}">
                <a16:creationId xmlns:a16="http://schemas.microsoft.com/office/drawing/2014/main" id="{B894BE44-66DC-497B-8CD0-DE19BF3CC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6400801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915CC8-BEF9-4C4C-B445-6061CCE6086C}"/>
              </a:ext>
            </a:extLst>
          </p:cNvPr>
          <p:cNvSpPr txBox="1"/>
          <p:nvPr/>
        </p:nvSpPr>
        <p:spPr>
          <a:xfrm>
            <a:off x="7028121" y="5330750"/>
            <a:ext cx="4125430" cy="92333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Note: For illustration purpose here, we left out the 0s on the K-map for brevity. In practice, you must fill in all cells.</a:t>
            </a:r>
            <a:endParaRPr lang="en-SG" dirty="0"/>
          </a:p>
        </p:txBody>
      </p:sp>
      <p:sp>
        <p:nvSpPr>
          <p:cNvPr id="314" name="Footer Placeholder 5">
            <a:extLst>
              <a:ext uri="{FF2B5EF4-FFF2-40B4-BE49-F238E27FC236}">
                <a16:creationId xmlns:a16="http://schemas.microsoft.com/office/drawing/2014/main" id="{91AEC2CC-964D-4DD2-9166-38D440B3F0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64971" y="18288"/>
            <a:ext cx="6662057" cy="329184"/>
          </a:xfrm>
          <a:noFill/>
        </p:spPr>
        <p:txBody>
          <a:bodyPr/>
          <a:lstStyle/>
          <a:p>
            <a:r>
              <a:rPr lang="en-SG" dirty="0"/>
              <a:t>Recitation 8</a:t>
            </a:r>
            <a:endParaRPr lang="en-US" dirty="0"/>
          </a:p>
        </p:txBody>
      </p:sp>
      <p:sp>
        <p:nvSpPr>
          <p:cNvPr id="315" name="[Date Placeholder 3]">
            <a:extLst>
              <a:ext uri="{FF2B5EF4-FFF2-40B4-BE49-F238E27FC236}">
                <a16:creationId xmlns:a16="http://schemas.microsoft.com/office/drawing/2014/main" id="{1A70D207-4D97-4990-B09D-E77A56159FE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34143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 dirty="0"/>
              <a:t>Aaron Tan, NUS</a:t>
            </a:r>
          </a:p>
        </p:txBody>
      </p:sp>
      <p:sp>
        <p:nvSpPr>
          <p:cNvPr id="316" name="Slide Number Placeholder 6">
            <a:extLst>
              <a:ext uri="{FF2B5EF4-FFF2-40B4-BE49-F238E27FC236}">
                <a16:creationId xmlns:a16="http://schemas.microsoft.com/office/drawing/2014/main" id="{8BD3A29F-BA37-4A68-AC9E-5E0D2A051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1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9020061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3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2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solidFill>
            <a:srgbClr val="C00000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24828</TotalTime>
  <Words>3895</Words>
  <Application>Microsoft Office PowerPoint</Application>
  <PresentationFormat>Widescreen</PresentationFormat>
  <Paragraphs>1790</Paragraphs>
  <Slides>44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5" baseType="lpstr">
      <vt:lpstr>SimSun</vt:lpstr>
      <vt:lpstr>Arial</vt:lpstr>
      <vt:lpstr>Calibri</vt:lpstr>
      <vt:lpstr>Cambria Math</vt:lpstr>
      <vt:lpstr>Gloucester MT Extra Condensed</vt:lpstr>
      <vt:lpstr>Symbol</vt:lpstr>
      <vt:lpstr>Tahoma</vt:lpstr>
      <vt:lpstr>Times New Roman</vt:lpstr>
      <vt:lpstr>Wingdings</vt:lpstr>
      <vt:lpstr>Wingdings 2</vt:lpstr>
      <vt:lpstr>Clarity</vt:lpstr>
      <vt:lpstr>http://www.comp.nus.edu.sg/~cs2100/</vt:lpstr>
      <vt:lpstr>Contents</vt:lpstr>
      <vt:lpstr>PowerPoint Presentation</vt:lpstr>
      <vt:lpstr>PowerPoint Presentation</vt:lpstr>
      <vt:lpstr>summary</vt:lpstr>
      <vt:lpstr>1. Introduction</vt:lpstr>
      <vt:lpstr>4. BCD to Excess-3 Code Converter (1/3) </vt:lpstr>
      <vt:lpstr>4. BCD to Excess-3 Code Converter (2/3) </vt:lpstr>
      <vt:lpstr>4. BCD to Excess-3 Code Converter (3/3) </vt:lpstr>
      <vt:lpstr>5. Block-Level Design</vt:lpstr>
      <vt:lpstr>5. 4-bit Parallel Adder (1/4)</vt:lpstr>
      <vt:lpstr>5. 4-bit Parallel Adder (2/4)</vt:lpstr>
      <vt:lpstr>5. 4-bit Parallel Adder (3/4)</vt:lpstr>
      <vt:lpstr>5. 4-bit Parallel Adder (4/4)</vt:lpstr>
      <vt:lpstr>5. 16-bit Parallel Adder</vt:lpstr>
      <vt:lpstr>5. BCD to Excess-3 Converter: Revisit (1/2)</vt:lpstr>
      <vt:lpstr>5. BCD to Excess-3 Converter: Revisit (2/2)</vt:lpstr>
      <vt:lpstr>7. Example: 6-Person Voting System</vt:lpstr>
      <vt:lpstr>summary</vt:lpstr>
      <vt:lpstr>8. Magnitude Comparator (1/4)</vt:lpstr>
      <vt:lpstr>8. Magnitude Comparator (2/4)</vt:lpstr>
      <vt:lpstr>8. Magnitude Comparator (4/4)</vt:lpstr>
      <vt:lpstr>summary</vt:lpstr>
      <vt:lpstr>9. Circuit Delays (1/5)</vt:lpstr>
      <vt:lpstr>9. Circuit Delays (2/5)</vt:lpstr>
      <vt:lpstr>9. Circuit Delays (3/5)</vt:lpstr>
      <vt:lpstr>9. Circuit Delays (4/5)</vt:lpstr>
      <vt:lpstr>9. Circuit Delays (5/5)</vt:lpstr>
      <vt:lpstr>quizzes</vt:lpstr>
      <vt:lpstr>19. Combinational Circuits Quiz 1 Q1</vt:lpstr>
      <vt:lpstr>20. Combinational Circuits Quiz 2 Q1</vt:lpstr>
      <vt:lpstr>20. Combinational Circuits Quiz 2 Q2, Q3</vt:lpstr>
      <vt:lpstr>Past YEARs’ QUESTIONS</vt:lpstr>
      <vt:lpstr>PowerPoint Presentation</vt:lpstr>
      <vt:lpstr>AY2020/21 Sem2 Q13(d)</vt:lpstr>
      <vt:lpstr>AY2020/21 Sem2 Q13(d)</vt:lpstr>
      <vt:lpstr>AY2021/22 Sem1 Q13(a)</vt:lpstr>
      <vt:lpstr>AY2021/22 Sem2 Q14(b)</vt:lpstr>
      <vt:lpstr>AY2021/22 Sem2 Q14(c)</vt:lpstr>
      <vt:lpstr>AY2023/24 Sem1 Q17(a)</vt:lpstr>
      <vt:lpstr>AY2023/24 Sem1 Q17(b)</vt:lpstr>
      <vt:lpstr>AY2023/24 Sem1 Q17(d)</vt:lpstr>
      <vt:lpstr>Next Week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Tan Tuck Choy</cp:lastModifiedBy>
  <cp:revision>1750</cp:revision>
  <cp:lastPrinted>2023-10-17T00:39:54Z</cp:lastPrinted>
  <dcterms:created xsi:type="dcterms:W3CDTF">1998-09-05T15:03:32Z</dcterms:created>
  <dcterms:modified xsi:type="dcterms:W3CDTF">2025-03-20T04:05:01Z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