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65" r:id="rId3"/>
    <p:sldId id="258" r:id="rId4"/>
    <p:sldId id="274" r:id="rId5"/>
    <p:sldId id="257" r:id="rId6"/>
    <p:sldId id="268" r:id="rId7"/>
    <p:sldId id="270" r:id="rId8"/>
    <p:sldId id="271" r:id="rId9"/>
    <p:sldId id="272" r:id="rId10"/>
    <p:sldId id="273" r:id="rId11"/>
    <p:sldId id="259" r:id="rId12"/>
    <p:sldId id="260" r:id="rId13"/>
    <p:sldId id="275" r:id="rId14"/>
    <p:sldId id="261" r:id="rId15"/>
    <p:sldId id="262" r:id="rId16"/>
    <p:sldId id="269" r:id="rId17"/>
    <p:sldId id="263" r:id="rId18"/>
    <p:sldId id="264" r:id="rId19"/>
    <p:sldId id="267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66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5" autoAdjust="0"/>
    <p:restoredTop sz="74911" autoAdjust="0"/>
  </p:normalViewPr>
  <p:slideViewPr>
    <p:cSldViewPr>
      <p:cViewPr varScale="1">
        <p:scale>
          <a:sx n="54" d="100"/>
          <a:sy n="54" d="100"/>
        </p:scale>
        <p:origin x="-17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9D4151-3CAC-4D33-AF74-EC5CEF2737D7}" type="doc">
      <dgm:prSet loTypeId="urn:microsoft.com/office/officeart/2005/8/layout/radial5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4EAD752-1D8E-4C96-ABC7-4F6275FD7C79}">
      <dgm:prSet phldrT="[Texte]"/>
      <dgm:spPr/>
      <dgm:t>
        <a:bodyPr/>
        <a:lstStyle/>
        <a:p>
          <a:r>
            <a:rPr lang="fr-FR" dirty="0" smtClean="0"/>
            <a:t>Connexion</a:t>
          </a:r>
          <a:endParaRPr lang="fr-FR" dirty="0"/>
        </a:p>
      </dgm:t>
    </dgm:pt>
    <dgm:pt modelId="{26A4D7BD-E85F-431C-A8C3-9E19EDFEC252}" type="parTrans" cxnId="{9F7E08D5-E64A-4DCC-936B-87BB1FFBC99D}">
      <dgm:prSet/>
      <dgm:spPr/>
      <dgm:t>
        <a:bodyPr/>
        <a:lstStyle/>
        <a:p>
          <a:endParaRPr lang="fr-FR"/>
        </a:p>
      </dgm:t>
    </dgm:pt>
    <dgm:pt modelId="{CCEB7BA8-D46D-47A3-A2F8-14EBACF1AE9B}" type="sibTrans" cxnId="{9F7E08D5-E64A-4DCC-936B-87BB1FFBC99D}">
      <dgm:prSet/>
      <dgm:spPr/>
      <dgm:t>
        <a:bodyPr/>
        <a:lstStyle/>
        <a:p>
          <a:endParaRPr lang="fr-FR"/>
        </a:p>
      </dgm:t>
    </dgm:pt>
    <dgm:pt modelId="{AFD13B52-3A5E-40FE-A5AD-97AF32826DCB}">
      <dgm:prSet phldrT="[Texte]"/>
      <dgm:spPr/>
      <dgm:t>
        <a:bodyPr/>
        <a:lstStyle/>
        <a:p>
          <a:r>
            <a:rPr lang="fr-FR" dirty="0" smtClean="0"/>
            <a:t>Interface</a:t>
          </a:r>
        </a:p>
        <a:p>
          <a:r>
            <a:rPr lang="fr-FR" dirty="0" smtClean="0"/>
            <a:t>Employé Cuisson</a:t>
          </a:r>
          <a:endParaRPr lang="fr-FR" dirty="0"/>
        </a:p>
      </dgm:t>
    </dgm:pt>
    <dgm:pt modelId="{0288C3B8-F1B1-46A6-B34B-87CECE09E05D}" type="parTrans" cxnId="{712FEBA5-EFBD-42A2-8088-42A26EC06731}">
      <dgm:prSet/>
      <dgm:spPr/>
      <dgm:t>
        <a:bodyPr/>
        <a:lstStyle/>
        <a:p>
          <a:endParaRPr lang="fr-FR"/>
        </a:p>
      </dgm:t>
    </dgm:pt>
    <dgm:pt modelId="{E7EBEAA6-00B5-43C9-8381-4998B5F40B3E}" type="sibTrans" cxnId="{712FEBA5-EFBD-42A2-8088-42A26EC06731}">
      <dgm:prSet/>
      <dgm:spPr/>
      <dgm:t>
        <a:bodyPr/>
        <a:lstStyle/>
        <a:p>
          <a:endParaRPr lang="fr-FR"/>
        </a:p>
      </dgm:t>
    </dgm:pt>
    <dgm:pt modelId="{52014102-FD08-4E89-8596-867C1B41538B}">
      <dgm:prSet phldrT="[Texte]"/>
      <dgm:spPr/>
      <dgm:t>
        <a:bodyPr/>
        <a:lstStyle/>
        <a:p>
          <a:r>
            <a:rPr lang="fr-FR" dirty="0" smtClean="0"/>
            <a:t>Interface</a:t>
          </a:r>
        </a:p>
        <a:p>
          <a:r>
            <a:rPr lang="fr-FR" dirty="0" smtClean="0"/>
            <a:t>Vendeur</a:t>
          </a:r>
          <a:endParaRPr lang="fr-FR" dirty="0"/>
        </a:p>
      </dgm:t>
    </dgm:pt>
    <dgm:pt modelId="{E6750AD8-AAA2-407E-B813-F4A4003931F6}" type="parTrans" cxnId="{258FCC2C-211C-4FC4-886C-0C084830930A}">
      <dgm:prSet/>
      <dgm:spPr/>
      <dgm:t>
        <a:bodyPr/>
        <a:lstStyle/>
        <a:p>
          <a:endParaRPr lang="fr-FR"/>
        </a:p>
      </dgm:t>
    </dgm:pt>
    <dgm:pt modelId="{18C87229-F4B4-4A7F-BB6F-086672756A24}" type="sibTrans" cxnId="{258FCC2C-211C-4FC4-886C-0C084830930A}">
      <dgm:prSet/>
      <dgm:spPr/>
      <dgm:t>
        <a:bodyPr/>
        <a:lstStyle/>
        <a:p>
          <a:endParaRPr lang="fr-FR"/>
        </a:p>
      </dgm:t>
    </dgm:pt>
    <dgm:pt modelId="{F1EF77ED-F987-483B-B337-8BBDD97057A5}">
      <dgm:prSet phldrT="[Texte]"/>
      <dgm:spPr/>
      <dgm:t>
        <a:bodyPr/>
        <a:lstStyle/>
        <a:p>
          <a:r>
            <a:rPr lang="fr-FR" dirty="0" smtClean="0"/>
            <a:t>Interface</a:t>
          </a:r>
        </a:p>
        <a:p>
          <a:r>
            <a:rPr lang="fr-FR" dirty="0" smtClean="0"/>
            <a:t>Manager</a:t>
          </a:r>
          <a:endParaRPr lang="fr-FR" dirty="0"/>
        </a:p>
      </dgm:t>
    </dgm:pt>
    <dgm:pt modelId="{84B772E5-1E13-49F0-86F4-28C79826DCCE}" type="parTrans" cxnId="{C555D50F-E4C2-4AA8-8D37-54A670D579E9}">
      <dgm:prSet/>
      <dgm:spPr/>
      <dgm:t>
        <a:bodyPr/>
        <a:lstStyle/>
        <a:p>
          <a:endParaRPr lang="fr-FR"/>
        </a:p>
      </dgm:t>
    </dgm:pt>
    <dgm:pt modelId="{A2D70817-E99A-4900-9F76-1BFB439AA9FD}" type="sibTrans" cxnId="{C555D50F-E4C2-4AA8-8D37-54A670D579E9}">
      <dgm:prSet/>
      <dgm:spPr/>
      <dgm:t>
        <a:bodyPr/>
        <a:lstStyle/>
        <a:p>
          <a:endParaRPr lang="fr-FR"/>
        </a:p>
      </dgm:t>
    </dgm:pt>
    <dgm:pt modelId="{F68B6B17-EECD-4279-A3D5-933A7D365472}">
      <dgm:prSet phldrT="[Texte]"/>
      <dgm:spPr/>
      <dgm:t>
        <a:bodyPr/>
        <a:lstStyle/>
        <a:p>
          <a:endParaRPr lang="fr-FR" dirty="0"/>
        </a:p>
      </dgm:t>
    </dgm:pt>
    <dgm:pt modelId="{6C1ED32F-884B-49D8-BCB2-47A93128F120}" type="parTrans" cxnId="{5A763161-AB67-444B-8B8C-603B0C3EA81F}">
      <dgm:prSet/>
      <dgm:spPr/>
      <dgm:t>
        <a:bodyPr/>
        <a:lstStyle/>
        <a:p>
          <a:endParaRPr lang="fr-FR"/>
        </a:p>
      </dgm:t>
    </dgm:pt>
    <dgm:pt modelId="{609BF8BB-E9BF-4466-8040-0E0B6191BD3C}" type="sibTrans" cxnId="{5A763161-AB67-444B-8B8C-603B0C3EA81F}">
      <dgm:prSet/>
      <dgm:spPr/>
      <dgm:t>
        <a:bodyPr/>
        <a:lstStyle/>
        <a:p>
          <a:endParaRPr lang="fr-FR"/>
        </a:p>
      </dgm:t>
    </dgm:pt>
    <dgm:pt modelId="{53FD9E45-BF67-40AD-894A-82AD1F822023}" type="pres">
      <dgm:prSet presAssocID="{839D4151-3CAC-4D33-AF74-EC5CEF2737D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63F3835-F676-4F19-8D88-5C2DBD2894E8}" type="pres">
      <dgm:prSet presAssocID="{D4EAD752-1D8E-4C96-ABC7-4F6275FD7C79}" presName="centerShape" presStyleLbl="node0" presStyleIdx="0" presStyleCnt="1" custLinFactNeighborX="0" custLinFactNeighborY="-47580"/>
      <dgm:spPr/>
      <dgm:t>
        <a:bodyPr/>
        <a:lstStyle/>
        <a:p>
          <a:endParaRPr lang="fr-FR"/>
        </a:p>
      </dgm:t>
    </dgm:pt>
    <dgm:pt modelId="{AD0EC586-A65D-4B6A-9348-323D56AB3369}" type="pres">
      <dgm:prSet presAssocID="{0288C3B8-F1B1-46A6-B34B-87CECE09E05D}" presName="parTrans" presStyleLbl="sibTrans2D1" presStyleIdx="0" presStyleCnt="3"/>
      <dgm:spPr/>
      <dgm:t>
        <a:bodyPr/>
        <a:lstStyle/>
        <a:p>
          <a:endParaRPr lang="fr-FR"/>
        </a:p>
      </dgm:t>
    </dgm:pt>
    <dgm:pt modelId="{C8082BCB-5F13-456B-ADF3-EE0862E7EE1F}" type="pres">
      <dgm:prSet presAssocID="{0288C3B8-F1B1-46A6-B34B-87CECE09E05D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B3CE87FB-AEAD-4B73-92A9-46F64AB26F24}" type="pres">
      <dgm:prSet presAssocID="{AFD13B52-3A5E-40FE-A5AD-97AF32826DCB}" presName="node" presStyleLbl="node1" presStyleIdx="0" presStyleCnt="3" custRadScaleRad="19786" custRadScaleInc="29755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4FEF96-363B-412D-94A3-35E4742FF863}" type="pres">
      <dgm:prSet presAssocID="{E6750AD8-AAA2-407E-B813-F4A4003931F6}" presName="parTrans" presStyleLbl="sibTrans2D1" presStyleIdx="1" presStyleCnt="3"/>
      <dgm:spPr/>
      <dgm:t>
        <a:bodyPr/>
        <a:lstStyle/>
        <a:p>
          <a:endParaRPr lang="fr-FR"/>
        </a:p>
      </dgm:t>
    </dgm:pt>
    <dgm:pt modelId="{3D7CAAE0-12C1-4B01-BF4A-DDA8EA443CF1}" type="pres">
      <dgm:prSet presAssocID="{E6750AD8-AAA2-407E-B813-F4A4003931F6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2863A892-1681-4532-9131-C653477CF71B}" type="pres">
      <dgm:prSet presAssocID="{52014102-FD08-4E89-8596-867C1B41538B}" presName="node" presStyleLbl="node1" presStyleIdx="1" presStyleCnt="3" custRadScaleRad="138903" custRadScaleInc="-3636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D4C4E5-1716-49ED-B5AE-76667461F76C}" type="pres">
      <dgm:prSet presAssocID="{84B772E5-1E13-49F0-86F4-28C79826DCCE}" presName="parTrans" presStyleLbl="sibTrans2D1" presStyleIdx="2" presStyleCnt="3"/>
      <dgm:spPr>
        <a:prstGeom prst="rightArrow">
          <a:avLst/>
        </a:prstGeom>
      </dgm:spPr>
      <dgm:t>
        <a:bodyPr/>
        <a:lstStyle/>
        <a:p>
          <a:endParaRPr lang="fr-FR"/>
        </a:p>
      </dgm:t>
    </dgm:pt>
    <dgm:pt modelId="{DB9C696F-A1C3-42D5-B309-2428CD2A639B}" type="pres">
      <dgm:prSet presAssocID="{84B772E5-1E13-49F0-86F4-28C79826DCCE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FAF4B0F5-14BA-44A4-A45F-092C794D9B07}" type="pres">
      <dgm:prSet presAssocID="{F1EF77ED-F987-483B-B337-8BBDD97057A5}" presName="node" presStyleLbl="node1" presStyleIdx="2" presStyleCnt="3" custRadScaleRad="138401" custRadScaleInc="3631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B8EBE75-B9F0-4729-B144-FEEA6E34A337}" type="presOf" srcId="{84B772E5-1E13-49F0-86F4-28C79826DCCE}" destId="{C3D4C4E5-1716-49ED-B5AE-76667461F76C}" srcOrd="0" destOrd="0" presId="urn:microsoft.com/office/officeart/2005/8/layout/radial5"/>
    <dgm:cxn modelId="{395C761F-0843-40E7-B7A5-94306438337D}" type="presOf" srcId="{D4EAD752-1D8E-4C96-ABC7-4F6275FD7C79}" destId="{C63F3835-F676-4F19-8D88-5C2DBD2894E8}" srcOrd="0" destOrd="0" presId="urn:microsoft.com/office/officeart/2005/8/layout/radial5"/>
    <dgm:cxn modelId="{5A763161-AB67-444B-8B8C-603B0C3EA81F}" srcId="{839D4151-3CAC-4D33-AF74-EC5CEF2737D7}" destId="{F68B6B17-EECD-4279-A3D5-933A7D365472}" srcOrd="1" destOrd="0" parTransId="{6C1ED32F-884B-49D8-BCB2-47A93128F120}" sibTransId="{609BF8BB-E9BF-4466-8040-0E0B6191BD3C}"/>
    <dgm:cxn modelId="{971AF893-3854-4C2B-9473-2647DB692497}" type="presOf" srcId="{F1EF77ED-F987-483B-B337-8BBDD97057A5}" destId="{FAF4B0F5-14BA-44A4-A45F-092C794D9B07}" srcOrd="0" destOrd="0" presId="urn:microsoft.com/office/officeart/2005/8/layout/radial5"/>
    <dgm:cxn modelId="{712FEBA5-EFBD-42A2-8088-42A26EC06731}" srcId="{D4EAD752-1D8E-4C96-ABC7-4F6275FD7C79}" destId="{AFD13B52-3A5E-40FE-A5AD-97AF32826DCB}" srcOrd="0" destOrd="0" parTransId="{0288C3B8-F1B1-46A6-B34B-87CECE09E05D}" sibTransId="{E7EBEAA6-00B5-43C9-8381-4998B5F40B3E}"/>
    <dgm:cxn modelId="{D2145BFA-5FC3-4170-9CD7-3753759BA06B}" type="presOf" srcId="{0288C3B8-F1B1-46A6-B34B-87CECE09E05D}" destId="{AD0EC586-A65D-4B6A-9348-323D56AB3369}" srcOrd="0" destOrd="0" presId="urn:microsoft.com/office/officeart/2005/8/layout/radial5"/>
    <dgm:cxn modelId="{FB8801EB-37AA-4647-A4E1-68779F192958}" type="presOf" srcId="{AFD13B52-3A5E-40FE-A5AD-97AF32826DCB}" destId="{B3CE87FB-AEAD-4B73-92A9-46F64AB26F24}" srcOrd="0" destOrd="0" presId="urn:microsoft.com/office/officeart/2005/8/layout/radial5"/>
    <dgm:cxn modelId="{8C8E5716-9FCE-43BA-AD82-A0D374830255}" type="presOf" srcId="{52014102-FD08-4E89-8596-867C1B41538B}" destId="{2863A892-1681-4532-9131-C653477CF71B}" srcOrd="0" destOrd="0" presId="urn:microsoft.com/office/officeart/2005/8/layout/radial5"/>
    <dgm:cxn modelId="{C5DB0A11-5F08-44CD-8875-6C825887F261}" type="presOf" srcId="{0288C3B8-F1B1-46A6-B34B-87CECE09E05D}" destId="{C8082BCB-5F13-456B-ADF3-EE0862E7EE1F}" srcOrd="1" destOrd="0" presId="urn:microsoft.com/office/officeart/2005/8/layout/radial5"/>
    <dgm:cxn modelId="{38D44DD5-CB43-4DD4-9136-E40DAEA8720E}" type="presOf" srcId="{E6750AD8-AAA2-407E-B813-F4A4003931F6}" destId="{3D7CAAE0-12C1-4B01-BF4A-DDA8EA443CF1}" srcOrd="1" destOrd="0" presId="urn:microsoft.com/office/officeart/2005/8/layout/radial5"/>
    <dgm:cxn modelId="{56278E73-19DD-46F5-A747-1D466F81B872}" type="presOf" srcId="{E6750AD8-AAA2-407E-B813-F4A4003931F6}" destId="{AC4FEF96-363B-412D-94A3-35E4742FF863}" srcOrd="0" destOrd="0" presId="urn:microsoft.com/office/officeart/2005/8/layout/radial5"/>
    <dgm:cxn modelId="{C555D50F-E4C2-4AA8-8D37-54A670D579E9}" srcId="{D4EAD752-1D8E-4C96-ABC7-4F6275FD7C79}" destId="{F1EF77ED-F987-483B-B337-8BBDD97057A5}" srcOrd="2" destOrd="0" parTransId="{84B772E5-1E13-49F0-86F4-28C79826DCCE}" sibTransId="{A2D70817-E99A-4900-9F76-1BFB439AA9FD}"/>
    <dgm:cxn modelId="{0B7BF49E-C102-4B6E-824B-887D2C854AF0}" type="presOf" srcId="{839D4151-3CAC-4D33-AF74-EC5CEF2737D7}" destId="{53FD9E45-BF67-40AD-894A-82AD1F822023}" srcOrd="0" destOrd="0" presId="urn:microsoft.com/office/officeart/2005/8/layout/radial5"/>
    <dgm:cxn modelId="{9F7E08D5-E64A-4DCC-936B-87BB1FFBC99D}" srcId="{839D4151-3CAC-4D33-AF74-EC5CEF2737D7}" destId="{D4EAD752-1D8E-4C96-ABC7-4F6275FD7C79}" srcOrd="0" destOrd="0" parTransId="{26A4D7BD-E85F-431C-A8C3-9E19EDFEC252}" sibTransId="{CCEB7BA8-D46D-47A3-A2F8-14EBACF1AE9B}"/>
    <dgm:cxn modelId="{258FCC2C-211C-4FC4-886C-0C084830930A}" srcId="{D4EAD752-1D8E-4C96-ABC7-4F6275FD7C79}" destId="{52014102-FD08-4E89-8596-867C1B41538B}" srcOrd="1" destOrd="0" parTransId="{E6750AD8-AAA2-407E-B813-F4A4003931F6}" sibTransId="{18C87229-F4B4-4A7F-BB6F-086672756A24}"/>
    <dgm:cxn modelId="{5C7FA6D7-75A4-4877-AE48-84EF9FFB3566}" type="presOf" srcId="{84B772E5-1E13-49F0-86F4-28C79826DCCE}" destId="{DB9C696F-A1C3-42D5-B309-2428CD2A639B}" srcOrd="1" destOrd="0" presId="urn:microsoft.com/office/officeart/2005/8/layout/radial5"/>
    <dgm:cxn modelId="{4BBA6D2F-C3CA-4DA0-B7FA-8210DC397B2E}" type="presParOf" srcId="{53FD9E45-BF67-40AD-894A-82AD1F822023}" destId="{C63F3835-F676-4F19-8D88-5C2DBD2894E8}" srcOrd="0" destOrd="0" presId="urn:microsoft.com/office/officeart/2005/8/layout/radial5"/>
    <dgm:cxn modelId="{F1BAEFD4-3FDA-4151-A4F4-0FBCCFA7E114}" type="presParOf" srcId="{53FD9E45-BF67-40AD-894A-82AD1F822023}" destId="{AD0EC586-A65D-4B6A-9348-323D56AB3369}" srcOrd="1" destOrd="0" presId="urn:microsoft.com/office/officeart/2005/8/layout/radial5"/>
    <dgm:cxn modelId="{20761EB5-4DD9-462F-B969-B34DA0C267B8}" type="presParOf" srcId="{AD0EC586-A65D-4B6A-9348-323D56AB3369}" destId="{C8082BCB-5F13-456B-ADF3-EE0862E7EE1F}" srcOrd="0" destOrd="0" presId="urn:microsoft.com/office/officeart/2005/8/layout/radial5"/>
    <dgm:cxn modelId="{569FFA1F-B291-4D57-BECB-46FC17D28C9B}" type="presParOf" srcId="{53FD9E45-BF67-40AD-894A-82AD1F822023}" destId="{B3CE87FB-AEAD-4B73-92A9-46F64AB26F24}" srcOrd="2" destOrd="0" presId="urn:microsoft.com/office/officeart/2005/8/layout/radial5"/>
    <dgm:cxn modelId="{BB242609-9551-4EA9-92F1-41DF85A16801}" type="presParOf" srcId="{53FD9E45-BF67-40AD-894A-82AD1F822023}" destId="{AC4FEF96-363B-412D-94A3-35E4742FF863}" srcOrd="3" destOrd="0" presId="urn:microsoft.com/office/officeart/2005/8/layout/radial5"/>
    <dgm:cxn modelId="{ACEC07DC-3E7F-4951-A866-5BC97249EFB1}" type="presParOf" srcId="{AC4FEF96-363B-412D-94A3-35E4742FF863}" destId="{3D7CAAE0-12C1-4B01-BF4A-DDA8EA443CF1}" srcOrd="0" destOrd="0" presId="urn:microsoft.com/office/officeart/2005/8/layout/radial5"/>
    <dgm:cxn modelId="{16DBA77B-D5C0-4A77-8F8B-B640BEC2B050}" type="presParOf" srcId="{53FD9E45-BF67-40AD-894A-82AD1F822023}" destId="{2863A892-1681-4532-9131-C653477CF71B}" srcOrd="4" destOrd="0" presId="urn:microsoft.com/office/officeart/2005/8/layout/radial5"/>
    <dgm:cxn modelId="{D59912BF-8D81-4FCA-BA60-60454898E676}" type="presParOf" srcId="{53FD9E45-BF67-40AD-894A-82AD1F822023}" destId="{C3D4C4E5-1716-49ED-B5AE-76667461F76C}" srcOrd="5" destOrd="0" presId="urn:microsoft.com/office/officeart/2005/8/layout/radial5"/>
    <dgm:cxn modelId="{104F8B9D-BFA9-47B7-A873-DBE94E1888C2}" type="presParOf" srcId="{C3D4C4E5-1716-49ED-B5AE-76667461F76C}" destId="{DB9C696F-A1C3-42D5-B309-2428CD2A639B}" srcOrd="0" destOrd="0" presId="urn:microsoft.com/office/officeart/2005/8/layout/radial5"/>
    <dgm:cxn modelId="{9BC293E4-D246-49F8-8C9A-45488F6054C2}" type="presParOf" srcId="{53FD9E45-BF67-40AD-894A-82AD1F822023}" destId="{FAF4B0F5-14BA-44A4-A45F-092C794D9B07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3F3835-F676-4F19-8D88-5C2DBD2894E8}">
      <dsp:nvSpPr>
        <dsp:cNvPr id="0" name=""/>
        <dsp:cNvSpPr/>
      </dsp:nvSpPr>
      <dsp:spPr>
        <a:xfrm>
          <a:off x="3385467" y="100623"/>
          <a:ext cx="1458664" cy="14586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Connexion</a:t>
          </a:r>
          <a:endParaRPr lang="fr-FR" sz="1800" kern="1200" dirty="0"/>
        </a:p>
      </dsp:txBody>
      <dsp:txXfrm>
        <a:off x="3599083" y="314239"/>
        <a:ext cx="1031432" cy="1031432"/>
      </dsp:txXfrm>
    </dsp:sp>
    <dsp:sp modelId="{AD0EC586-A65D-4B6A-9348-323D56AB3369}">
      <dsp:nvSpPr>
        <dsp:cNvPr id="0" name=""/>
        <dsp:cNvSpPr/>
      </dsp:nvSpPr>
      <dsp:spPr>
        <a:xfrm rot="5384850">
          <a:off x="3884326" y="1742473"/>
          <a:ext cx="471175" cy="4959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/>
        </a:p>
      </dsp:txBody>
      <dsp:txXfrm>
        <a:off x="3954691" y="1770987"/>
        <a:ext cx="329823" cy="297567"/>
      </dsp:txXfrm>
    </dsp:sp>
    <dsp:sp modelId="{B3CE87FB-AEAD-4B73-92A9-46F64AB26F24}">
      <dsp:nvSpPr>
        <dsp:cNvPr id="0" name=""/>
        <dsp:cNvSpPr/>
      </dsp:nvSpPr>
      <dsp:spPr>
        <a:xfrm>
          <a:off x="3395814" y="2448275"/>
          <a:ext cx="1458664" cy="14586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Interface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Employé Cuisson</a:t>
          </a:r>
          <a:endParaRPr lang="fr-FR" sz="1800" kern="1200" dirty="0"/>
        </a:p>
      </dsp:txBody>
      <dsp:txXfrm>
        <a:off x="3609430" y="2661891"/>
        <a:ext cx="1031432" cy="1031432"/>
      </dsp:txXfrm>
    </dsp:sp>
    <dsp:sp modelId="{AC4FEF96-363B-412D-94A3-35E4742FF863}">
      <dsp:nvSpPr>
        <dsp:cNvPr id="0" name=""/>
        <dsp:cNvSpPr/>
      </dsp:nvSpPr>
      <dsp:spPr>
        <a:xfrm rot="2393514">
          <a:off x="4910200" y="1734492"/>
          <a:ext cx="1166763" cy="4959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/>
        </a:p>
      </dsp:txBody>
      <dsp:txXfrm>
        <a:off x="4927514" y="1785971"/>
        <a:ext cx="1017980" cy="297567"/>
      </dsp:txXfrm>
    </dsp:sp>
    <dsp:sp modelId="{2863A892-1681-4532-9131-C653477CF71B}">
      <dsp:nvSpPr>
        <dsp:cNvPr id="0" name=""/>
        <dsp:cNvSpPr/>
      </dsp:nvSpPr>
      <dsp:spPr>
        <a:xfrm>
          <a:off x="6193704" y="2447999"/>
          <a:ext cx="1458664" cy="14586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Interface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Vendeur</a:t>
          </a:r>
          <a:endParaRPr lang="fr-FR" sz="1800" kern="1200" dirty="0"/>
        </a:p>
      </dsp:txBody>
      <dsp:txXfrm>
        <a:off x="6407320" y="2661615"/>
        <a:ext cx="1031432" cy="1031432"/>
      </dsp:txXfrm>
    </dsp:sp>
    <dsp:sp modelId="{C3D4C4E5-1716-49ED-B5AE-76667461F76C}">
      <dsp:nvSpPr>
        <dsp:cNvPr id="0" name=""/>
        <dsp:cNvSpPr/>
      </dsp:nvSpPr>
      <dsp:spPr>
        <a:xfrm rot="8400228">
          <a:off x="2159790" y="1734526"/>
          <a:ext cx="1162555" cy="495945"/>
        </a:xfrm>
        <a:prstGeom prst="right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/>
        </a:p>
      </dsp:txBody>
      <dsp:txXfrm rot="10800000">
        <a:off x="2291172" y="1785901"/>
        <a:ext cx="1013772" cy="297567"/>
      </dsp:txXfrm>
    </dsp:sp>
    <dsp:sp modelId="{FAF4B0F5-14BA-44A4-A45F-092C794D9B07}">
      <dsp:nvSpPr>
        <dsp:cNvPr id="0" name=""/>
        <dsp:cNvSpPr/>
      </dsp:nvSpPr>
      <dsp:spPr>
        <a:xfrm>
          <a:off x="587591" y="2448005"/>
          <a:ext cx="1458664" cy="14586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Interface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Manager</a:t>
          </a:r>
          <a:endParaRPr lang="fr-FR" sz="1800" kern="1200" dirty="0"/>
        </a:p>
      </dsp:txBody>
      <dsp:txXfrm>
        <a:off x="801207" y="2661621"/>
        <a:ext cx="1031432" cy="1031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33872-B7B5-4114-BD3C-99A7E460DA0F}" type="datetimeFigureOut">
              <a:rPr lang="fr-FR" smtClean="0"/>
              <a:t>03/01/2015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94B5E-A13E-4BD3-8D15-B57FA70E9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428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94B5E-A13E-4BD3-8D15-B57FA70E9DD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432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94B5E-A13E-4BD3-8D15-B57FA70E9DD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111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94B5E-A13E-4BD3-8D15-B57FA70E9DD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111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94B5E-A13E-4BD3-8D15-B57FA70E9DD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111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94B5E-A13E-4BD3-8D15-B57FA70E9DD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111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94B5E-A13E-4BD3-8D15-B57FA70E9DD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111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94B5E-A13E-4BD3-8D15-B57FA70E9DD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22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5230-C684-41AF-AA0D-72F719444CFB}" type="datetime1">
              <a:rPr lang="fr-FR" smtClean="0"/>
              <a:t>03/01/2015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0132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8C52-95ED-42C2-B895-1D2AC16AE535}" type="datetime1">
              <a:rPr lang="fr-FR" smtClean="0"/>
              <a:t>03/01/2015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7238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B326-529C-4F7B-B853-FAC68FB4BD83}" type="datetime1">
              <a:rPr lang="fr-FR" smtClean="0"/>
              <a:t>03/01/2015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6889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967F-49BF-4B16-9EF7-68DCA022A0F5}" type="datetime1">
              <a:rPr lang="fr-FR" smtClean="0"/>
              <a:t>03/01/2015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2094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4BB5-BFEE-4131-BDA5-39E825F8557C}" type="datetime1">
              <a:rPr lang="fr-FR" smtClean="0"/>
              <a:t>03/01/2015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0346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A896-919B-40D0-B2D3-CBC5EEE1DF94}" type="datetime1">
              <a:rPr lang="fr-FR" smtClean="0"/>
              <a:t>03/01/2015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2813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E89A-C400-41BE-938E-3477A7B711D4}" type="datetime1">
              <a:rPr lang="fr-FR" smtClean="0"/>
              <a:t>03/01/2015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2506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417D-1899-42AE-B438-7331E2E84D71}" type="datetime1">
              <a:rPr lang="fr-FR" smtClean="0"/>
              <a:t>03/01/2015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434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B63A-27A0-4EE2-B3BF-BFDA56FB0AC7}" type="datetime1">
              <a:rPr lang="fr-FR" smtClean="0"/>
              <a:t>03/01/2015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9351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703F-2DEB-4C9F-8A1E-A123D9DA669A}" type="datetime1">
              <a:rPr lang="fr-FR" smtClean="0"/>
              <a:t>03/01/2015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3498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7368-7A5E-4223-B763-64DAB6395145}" type="datetime1">
              <a:rPr lang="fr-FR" smtClean="0"/>
              <a:t>03/01/2015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7227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072BF-C55A-4D0D-88F2-9B6536496F70}" type="datetime1">
              <a:rPr lang="fr-FR" smtClean="0"/>
              <a:t>03/01/2015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0651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94184" y="2132856"/>
            <a:ext cx="7772400" cy="1470025"/>
          </a:xfrm>
        </p:spPr>
        <p:txBody>
          <a:bodyPr/>
          <a:lstStyle/>
          <a:p>
            <a:r>
              <a:rPr lang="fr-FR" dirty="0" smtClean="0">
                <a:solidFill>
                  <a:srgbClr val="6699CC"/>
                </a:solidFill>
              </a:rPr>
              <a:t>Présentation Logiciel</a:t>
            </a:r>
            <a:r>
              <a:rPr lang="fr-FR" dirty="0">
                <a:solidFill>
                  <a:srgbClr val="6699CC"/>
                </a:solidFill>
              </a:rPr>
              <a:t/>
            </a:r>
            <a:br>
              <a:rPr lang="fr-FR" dirty="0">
                <a:solidFill>
                  <a:srgbClr val="6699CC"/>
                </a:solidFill>
              </a:rPr>
            </a:br>
            <a:r>
              <a:rPr lang="fr-FR" dirty="0" smtClean="0">
                <a:solidFill>
                  <a:srgbClr val="6699CC"/>
                </a:solidFill>
              </a:rPr>
              <a:t>24/24 Manager</a:t>
            </a:r>
            <a:endParaRPr lang="fr-FR" dirty="0">
              <a:solidFill>
                <a:srgbClr val="6699CC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27119" y="5634220"/>
            <a:ext cx="7722132" cy="1752600"/>
          </a:xfrm>
        </p:spPr>
        <p:txBody>
          <a:bodyPr/>
          <a:lstStyle/>
          <a:p>
            <a:pPr algn="r"/>
            <a:r>
              <a:rPr lang="fr-FR" sz="1800" dirty="0">
                <a:solidFill>
                  <a:schemeClr val="accent1"/>
                </a:solidFill>
              </a:rPr>
              <a:t>Julien BRIOT – Fabien CHAMPEL – Justine </a:t>
            </a:r>
            <a:r>
              <a:rPr lang="fr-FR" sz="1800" dirty="0" smtClean="0">
                <a:solidFill>
                  <a:schemeClr val="accent1"/>
                </a:solidFill>
              </a:rPr>
              <a:t>POYARD – </a:t>
            </a:r>
            <a:r>
              <a:rPr lang="fr-FR" sz="1800" dirty="0">
                <a:solidFill>
                  <a:schemeClr val="accent1"/>
                </a:solidFill>
              </a:rPr>
              <a:t>Long LE DAC –  Kim HERR</a:t>
            </a:r>
          </a:p>
          <a:p>
            <a:endParaRPr lang="fr-FR" dirty="0"/>
          </a:p>
        </p:txBody>
      </p:sp>
      <p:grpSp>
        <p:nvGrpSpPr>
          <p:cNvPr id="4" name="Groupe 3"/>
          <p:cNvGrpSpPr/>
          <p:nvPr/>
        </p:nvGrpSpPr>
        <p:grpSpPr>
          <a:xfrm>
            <a:off x="453374" y="4014"/>
            <a:ext cx="2487935" cy="6858000"/>
            <a:chOff x="0" y="0"/>
            <a:chExt cx="2194560" cy="9125712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94535" cy="91257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" name="Pentagone 5"/>
            <p:cNvSpPr/>
            <p:nvPr/>
          </p:nvSpPr>
          <p:spPr>
            <a:xfrm>
              <a:off x="0" y="1466850"/>
              <a:ext cx="2194560" cy="552055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18288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fr-FR" sz="1400">
                  <a:solidFill>
                    <a:srgbClr val="FFFFFF"/>
                  </a:solidFill>
                  <a:effectLst/>
                  <a:latin typeface="Calibri Light"/>
                  <a:ea typeface="Times New Roman"/>
                  <a:cs typeface="Times New Roman"/>
                </a:rPr>
                <a:t>     </a:t>
              </a:r>
              <a:endParaRPr lang="fr-FR" sz="1200">
                <a:effectLst/>
                <a:latin typeface="Calibri Light"/>
                <a:ea typeface="Times New Roman"/>
                <a:cs typeface="Times New Roman"/>
              </a:endParaRPr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76200" y="4210050"/>
              <a:ext cx="2057400" cy="4910329"/>
              <a:chOff x="80645" y="4211812"/>
              <a:chExt cx="1306273" cy="3121027"/>
            </a:xfrm>
          </p:grpSpPr>
          <p:grpSp>
            <p:nvGrpSpPr>
              <p:cNvPr id="8" name="Groupe 7"/>
              <p:cNvGrpSpPr>
                <a:grpSpLocks noChangeAspect="1"/>
              </p:cNvGrpSpPr>
              <p:nvPr/>
            </p:nvGrpSpPr>
            <p:grpSpPr>
              <a:xfrm>
                <a:off x="141062" y="4211812"/>
                <a:ext cx="1047750" cy="3121026"/>
                <a:chOff x="141062" y="4211812"/>
                <a:chExt cx="1047750" cy="3121026"/>
              </a:xfrm>
            </p:grpSpPr>
            <p:sp>
              <p:nvSpPr>
                <p:cNvPr id="21" name="Forme libre 20"/>
                <p:cNvSpPr>
                  <a:spLocks/>
                </p:cNvSpPr>
                <p:nvPr/>
              </p:nvSpPr>
              <p:spPr bwMode="auto">
                <a:xfrm>
                  <a:off x="369662" y="6216825"/>
                  <a:ext cx="193675" cy="698500"/>
                </a:xfrm>
                <a:custGeom>
                  <a:avLst/>
                  <a:gdLst>
                    <a:gd name="T0" fmla="*/ 0 w 122"/>
                    <a:gd name="T1" fmla="*/ 0 h 440"/>
                    <a:gd name="T2" fmla="*/ 39 w 122"/>
                    <a:gd name="T3" fmla="*/ 152 h 440"/>
                    <a:gd name="T4" fmla="*/ 84 w 122"/>
                    <a:gd name="T5" fmla="*/ 304 h 440"/>
                    <a:gd name="T6" fmla="*/ 122 w 122"/>
                    <a:gd name="T7" fmla="*/ 417 h 440"/>
                    <a:gd name="T8" fmla="*/ 122 w 122"/>
                    <a:gd name="T9" fmla="*/ 440 h 440"/>
                    <a:gd name="T10" fmla="*/ 76 w 122"/>
                    <a:gd name="T11" fmla="*/ 306 h 440"/>
                    <a:gd name="T12" fmla="*/ 39 w 122"/>
                    <a:gd name="T13" fmla="*/ 180 h 440"/>
                    <a:gd name="T14" fmla="*/ 6 w 122"/>
                    <a:gd name="T15" fmla="*/ 53 h 440"/>
                    <a:gd name="T16" fmla="*/ 0 w 122"/>
                    <a:gd name="T1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2" h="440">
                      <a:moveTo>
                        <a:pt x="0" y="0"/>
                      </a:moveTo>
                      <a:lnTo>
                        <a:pt x="39" y="152"/>
                      </a:lnTo>
                      <a:lnTo>
                        <a:pt x="84" y="304"/>
                      </a:lnTo>
                      <a:lnTo>
                        <a:pt x="122" y="417"/>
                      </a:lnTo>
                      <a:lnTo>
                        <a:pt x="122" y="440"/>
                      </a:lnTo>
                      <a:lnTo>
                        <a:pt x="76" y="306"/>
                      </a:lnTo>
                      <a:lnTo>
                        <a:pt x="39" y="180"/>
                      </a:lnTo>
                      <a:lnTo>
                        <a:pt x="6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2" name="Forme libre 21"/>
                <p:cNvSpPr>
                  <a:spLocks/>
                </p:cNvSpPr>
                <p:nvPr/>
              </p:nvSpPr>
              <p:spPr bwMode="auto">
                <a:xfrm>
                  <a:off x="572862" y="6905800"/>
                  <a:ext cx="184150" cy="427038"/>
                </a:xfrm>
                <a:custGeom>
                  <a:avLst/>
                  <a:gdLst>
                    <a:gd name="T0" fmla="*/ 0 w 116"/>
                    <a:gd name="T1" fmla="*/ 0 h 269"/>
                    <a:gd name="T2" fmla="*/ 8 w 116"/>
                    <a:gd name="T3" fmla="*/ 19 h 269"/>
                    <a:gd name="T4" fmla="*/ 37 w 116"/>
                    <a:gd name="T5" fmla="*/ 93 h 269"/>
                    <a:gd name="T6" fmla="*/ 67 w 116"/>
                    <a:gd name="T7" fmla="*/ 167 h 269"/>
                    <a:gd name="T8" fmla="*/ 116 w 116"/>
                    <a:gd name="T9" fmla="*/ 269 h 269"/>
                    <a:gd name="T10" fmla="*/ 108 w 116"/>
                    <a:gd name="T11" fmla="*/ 269 h 269"/>
                    <a:gd name="T12" fmla="*/ 60 w 116"/>
                    <a:gd name="T13" fmla="*/ 169 h 269"/>
                    <a:gd name="T14" fmla="*/ 30 w 116"/>
                    <a:gd name="T15" fmla="*/ 98 h 269"/>
                    <a:gd name="T16" fmla="*/ 1 w 116"/>
                    <a:gd name="T17" fmla="*/ 25 h 269"/>
                    <a:gd name="T18" fmla="*/ 0 w 116"/>
                    <a:gd name="T19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269">
                      <a:moveTo>
                        <a:pt x="0" y="0"/>
                      </a:moveTo>
                      <a:lnTo>
                        <a:pt x="8" y="19"/>
                      </a:lnTo>
                      <a:lnTo>
                        <a:pt x="37" y="93"/>
                      </a:lnTo>
                      <a:lnTo>
                        <a:pt x="67" y="167"/>
                      </a:lnTo>
                      <a:lnTo>
                        <a:pt x="116" y="269"/>
                      </a:lnTo>
                      <a:lnTo>
                        <a:pt x="108" y="269"/>
                      </a:lnTo>
                      <a:lnTo>
                        <a:pt x="60" y="169"/>
                      </a:lnTo>
                      <a:lnTo>
                        <a:pt x="30" y="98"/>
                      </a:lnTo>
                      <a:lnTo>
                        <a:pt x="1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3" name="Forme libre 22"/>
                <p:cNvSpPr>
                  <a:spLocks/>
                </p:cNvSpPr>
                <p:nvPr/>
              </p:nvSpPr>
              <p:spPr bwMode="auto">
                <a:xfrm>
                  <a:off x="141062" y="4211812"/>
                  <a:ext cx="222250" cy="2019300"/>
                </a:xfrm>
                <a:custGeom>
                  <a:avLst/>
                  <a:gdLst>
                    <a:gd name="T0" fmla="*/ 0 w 140"/>
                    <a:gd name="T1" fmla="*/ 0 h 1272"/>
                    <a:gd name="T2" fmla="*/ 0 w 140"/>
                    <a:gd name="T3" fmla="*/ 0 h 1272"/>
                    <a:gd name="T4" fmla="*/ 1 w 140"/>
                    <a:gd name="T5" fmla="*/ 79 h 1272"/>
                    <a:gd name="T6" fmla="*/ 3 w 140"/>
                    <a:gd name="T7" fmla="*/ 159 h 1272"/>
                    <a:gd name="T8" fmla="*/ 12 w 140"/>
                    <a:gd name="T9" fmla="*/ 317 h 1272"/>
                    <a:gd name="T10" fmla="*/ 23 w 140"/>
                    <a:gd name="T11" fmla="*/ 476 h 1272"/>
                    <a:gd name="T12" fmla="*/ 39 w 140"/>
                    <a:gd name="T13" fmla="*/ 634 h 1272"/>
                    <a:gd name="T14" fmla="*/ 58 w 140"/>
                    <a:gd name="T15" fmla="*/ 792 h 1272"/>
                    <a:gd name="T16" fmla="*/ 83 w 140"/>
                    <a:gd name="T17" fmla="*/ 948 h 1272"/>
                    <a:gd name="T18" fmla="*/ 107 w 140"/>
                    <a:gd name="T19" fmla="*/ 1086 h 1272"/>
                    <a:gd name="T20" fmla="*/ 135 w 140"/>
                    <a:gd name="T21" fmla="*/ 1223 h 1272"/>
                    <a:gd name="T22" fmla="*/ 140 w 140"/>
                    <a:gd name="T23" fmla="*/ 1272 h 1272"/>
                    <a:gd name="T24" fmla="*/ 138 w 140"/>
                    <a:gd name="T25" fmla="*/ 1262 h 1272"/>
                    <a:gd name="T26" fmla="*/ 105 w 140"/>
                    <a:gd name="T27" fmla="*/ 1106 h 1272"/>
                    <a:gd name="T28" fmla="*/ 77 w 140"/>
                    <a:gd name="T29" fmla="*/ 949 h 1272"/>
                    <a:gd name="T30" fmla="*/ 53 w 140"/>
                    <a:gd name="T31" fmla="*/ 792 h 1272"/>
                    <a:gd name="T32" fmla="*/ 35 w 140"/>
                    <a:gd name="T33" fmla="*/ 634 h 1272"/>
                    <a:gd name="T34" fmla="*/ 20 w 140"/>
                    <a:gd name="T35" fmla="*/ 476 h 1272"/>
                    <a:gd name="T36" fmla="*/ 9 w 140"/>
                    <a:gd name="T37" fmla="*/ 317 h 1272"/>
                    <a:gd name="T38" fmla="*/ 2 w 140"/>
                    <a:gd name="T39" fmla="*/ 159 h 1272"/>
                    <a:gd name="T40" fmla="*/ 0 w 140"/>
                    <a:gd name="T41" fmla="*/ 79 h 1272"/>
                    <a:gd name="T42" fmla="*/ 0 w 140"/>
                    <a:gd name="T43" fmla="*/ 0 h 1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40" h="127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79"/>
                      </a:lnTo>
                      <a:lnTo>
                        <a:pt x="3" y="159"/>
                      </a:lnTo>
                      <a:lnTo>
                        <a:pt x="12" y="317"/>
                      </a:lnTo>
                      <a:lnTo>
                        <a:pt x="23" y="476"/>
                      </a:lnTo>
                      <a:lnTo>
                        <a:pt x="39" y="634"/>
                      </a:lnTo>
                      <a:lnTo>
                        <a:pt x="58" y="792"/>
                      </a:lnTo>
                      <a:lnTo>
                        <a:pt x="83" y="948"/>
                      </a:lnTo>
                      <a:lnTo>
                        <a:pt x="107" y="1086"/>
                      </a:lnTo>
                      <a:lnTo>
                        <a:pt x="135" y="1223"/>
                      </a:lnTo>
                      <a:lnTo>
                        <a:pt x="140" y="1272"/>
                      </a:lnTo>
                      <a:lnTo>
                        <a:pt x="138" y="1262"/>
                      </a:lnTo>
                      <a:lnTo>
                        <a:pt x="105" y="1106"/>
                      </a:lnTo>
                      <a:lnTo>
                        <a:pt x="77" y="949"/>
                      </a:lnTo>
                      <a:lnTo>
                        <a:pt x="53" y="792"/>
                      </a:lnTo>
                      <a:lnTo>
                        <a:pt x="35" y="634"/>
                      </a:lnTo>
                      <a:lnTo>
                        <a:pt x="20" y="476"/>
                      </a:lnTo>
                      <a:lnTo>
                        <a:pt x="9" y="317"/>
                      </a:lnTo>
                      <a:lnTo>
                        <a:pt x="2" y="159"/>
                      </a:lnTo>
                      <a:lnTo>
                        <a:pt x="0" y="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4" name="Forme libre 23"/>
                <p:cNvSpPr>
                  <a:spLocks/>
                </p:cNvSpPr>
                <p:nvPr/>
              </p:nvSpPr>
              <p:spPr bwMode="auto">
                <a:xfrm>
                  <a:off x="341087" y="4861100"/>
                  <a:ext cx="71438" cy="1355725"/>
                </a:xfrm>
                <a:custGeom>
                  <a:avLst/>
                  <a:gdLst>
                    <a:gd name="T0" fmla="*/ 45 w 45"/>
                    <a:gd name="T1" fmla="*/ 0 h 854"/>
                    <a:gd name="T2" fmla="*/ 45 w 45"/>
                    <a:gd name="T3" fmla="*/ 0 h 854"/>
                    <a:gd name="T4" fmla="*/ 35 w 45"/>
                    <a:gd name="T5" fmla="*/ 66 h 854"/>
                    <a:gd name="T6" fmla="*/ 26 w 45"/>
                    <a:gd name="T7" fmla="*/ 133 h 854"/>
                    <a:gd name="T8" fmla="*/ 14 w 45"/>
                    <a:gd name="T9" fmla="*/ 267 h 854"/>
                    <a:gd name="T10" fmla="*/ 6 w 45"/>
                    <a:gd name="T11" fmla="*/ 401 h 854"/>
                    <a:gd name="T12" fmla="*/ 3 w 45"/>
                    <a:gd name="T13" fmla="*/ 534 h 854"/>
                    <a:gd name="T14" fmla="*/ 6 w 45"/>
                    <a:gd name="T15" fmla="*/ 669 h 854"/>
                    <a:gd name="T16" fmla="*/ 14 w 45"/>
                    <a:gd name="T17" fmla="*/ 803 h 854"/>
                    <a:gd name="T18" fmla="*/ 18 w 45"/>
                    <a:gd name="T19" fmla="*/ 854 h 854"/>
                    <a:gd name="T20" fmla="*/ 18 w 45"/>
                    <a:gd name="T21" fmla="*/ 851 h 854"/>
                    <a:gd name="T22" fmla="*/ 9 w 45"/>
                    <a:gd name="T23" fmla="*/ 814 h 854"/>
                    <a:gd name="T24" fmla="*/ 8 w 45"/>
                    <a:gd name="T25" fmla="*/ 803 h 854"/>
                    <a:gd name="T26" fmla="*/ 1 w 45"/>
                    <a:gd name="T27" fmla="*/ 669 h 854"/>
                    <a:gd name="T28" fmla="*/ 0 w 45"/>
                    <a:gd name="T29" fmla="*/ 534 h 854"/>
                    <a:gd name="T30" fmla="*/ 3 w 45"/>
                    <a:gd name="T31" fmla="*/ 401 h 854"/>
                    <a:gd name="T32" fmla="*/ 12 w 45"/>
                    <a:gd name="T33" fmla="*/ 267 h 854"/>
                    <a:gd name="T34" fmla="*/ 25 w 45"/>
                    <a:gd name="T35" fmla="*/ 132 h 854"/>
                    <a:gd name="T36" fmla="*/ 34 w 45"/>
                    <a:gd name="T37" fmla="*/ 66 h 854"/>
                    <a:gd name="T38" fmla="*/ 45 w 45"/>
                    <a:gd name="T39" fmla="*/ 0 h 8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5" h="854">
                      <a:moveTo>
                        <a:pt x="45" y="0"/>
                      </a:moveTo>
                      <a:lnTo>
                        <a:pt x="45" y="0"/>
                      </a:lnTo>
                      <a:lnTo>
                        <a:pt x="35" y="66"/>
                      </a:lnTo>
                      <a:lnTo>
                        <a:pt x="26" y="133"/>
                      </a:lnTo>
                      <a:lnTo>
                        <a:pt x="14" y="267"/>
                      </a:lnTo>
                      <a:lnTo>
                        <a:pt x="6" y="401"/>
                      </a:lnTo>
                      <a:lnTo>
                        <a:pt x="3" y="534"/>
                      </a:lnTo>
                      <a:lnTo>
                        <a:pt x="6" y="669"/>
                      </a:lnTo>
                      <a:lnTo>
                        <a:pt x="14" y="803"/>
                      </a:lnTo>
                      <a:lnTo>
                        <a:pt x="18" y="854"/>
                      </a:lnTo>
                      <a:lnTo>
                        <a:pt x="18" y="851"/>
                      </a:lnTo>
                      <a:lnTo>
                        <a:pt x="9" y="814"/>
                      </a:lnTo>
                      <a:lnTo>
                        <a:pt x="8" y="803"/>
                      </a:lnTo>
                      <a:lnTo>
                        <a:pt x="1" y="669"/>
                      </a:lnTo>
                      <a:lnTo>
                        <a:pt x="0" y="534"/>
                      </a:lnTo>
                      <a:lnTo>
                        <a:pt x="3" y="401"/>
                      </a:lnTo>
                      <a:lnTo>
                        <a:pt x="12" y="267"/>
                      </a:lnTo>
                      <a:lnTo>
                        <a:pt x="25" y="132"/>
                      </a:lnTo>
                      <a:lnTo>
                        <a:pt x="34" y="66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5" name="Forme libre 24"/>
                <p:cNvSpPr>
                  <a:spLocks/>
                </p:cNvSpPr>
                <p:nvPr/>
              </p:nvSpPr>
              <p:spPr bwMode="auto">
                <a:xfrm>
                  <a:off x="363312" y="6231112"/>
                  <a:ext cx="244475" cy="998538"/>
                </a:xfrm>
                <a:custGeom>
                  <a:avLst/>
                  <a:gdLst>
                    <a:gd name="T0" fmla="*/ 0 w 154"/>
                    <a:gd name="T1" fmla="*/ 0 h 629"/>
                    <a:gd name="T2" fmla="*/ 10 w 154"/>
                    <a:gd name="T3" fmla="*/ 44 h 629"/>
                    <a:gd name="T4" fmla="*/ 21 w 154"/>
                    <a:gd name="T5" fmla="*/ 126 h 629"/>
                    <a:gd name="T6" fmla="*/ 34 w 154"/>
                    <a:gd name="T7" fmla="*/ 207 h 629"/>
                    <a:gd name="T8" fmla="*/ 53 w 154"/>
                    <a:gd name="T9" fmla="*/ 293 h 629"/>
                    <a:gd name="T10" fmla="*/ 75 w 154"/>
                    <a:gd name="T11" fmla="*/ 380 h 629"/>
                    <a:gd name="T12" fmla="*/ 100 w 154"/>
                    <a:gd name="T13" fmla="*/ 466 h 629"/>
                    <a:gd name="T14" fmla="*/ 120 w 154"/>
                    <a:gd name="T15" fmla="*/ 521 h 629"/>
                    <a:gd name="T16" fmla="*/ 141 w 154"/>
                    <a:gd name="T17" fmla="*/ 576 h 629"/>
                    <a:gd name="T18" fmla="*/ 152 w 154"/>
                    <a:gd name="T19" fmla="*/ 618 h 629"/>
                    <a:gd name="T20" fmla="*/ 154 w 154"/>
                    <a:gd name="T21" fmla="*/ 629 h 629"/>
                    <a:gd name="T22" fmla="*/ 140 w 154"/>
                    <a:gd name="T23" fmla="*/ 595 h 629"/>
                    <a:gd name="T24" fmla="*/ 115 w 154"/>
                    <a:gd name="T25" fmla="*/ 532 h 629"/>
                    <a:gd name="T26" fmla="*/ 93 w 154"/>
                    <a:gd name="T27" fmla="*/ 468 h 629"/>
                    <a:gd name="T28" fmla="*/ 67 w 154"/>
                    <a:gd name="T29" fmla="*/ 383 h 629"/>
                    <a:gd name="T30" fmla="*/ 47 w 154"/>
                    <a:gd name="T31" fmla="*/ 295 h 629"/>
                    <a:gd name="T32" fmla="*/ 28 w 154"/>
                    <a:gd name="T33" fmla="*/ 207 h 629"/>
                    <a:gd name="T34" fmla="*/ 12 w 154"/>
                    <a:gd name="T35" fmla="*/ 104 h 629"/>
                    <a:gd name="T36" fmla="*/ 0 w 154"/>
                    <a:gd name="T37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4" h="629">
                      <a:moveTo>
                        <a:pt x="0" y="0"/>
                      </a:moveTo>
                      <a:lnTo>
                        <a:pt x="10" y="44"/>
                      </a:lnTo>
                      <a:lnTo>
                        <a:pt x="21" y="126"/>
                      </a:lnTo>
                      <a:lnTo>
                        <a:pt x="34" y="207"/>
                      </a:lnTo>
                      <a:lnTo>
                        <a:pt x="53" y="293"/>
                      </a:lnTo>
                      <a:lnTo>
                        <a:pt x="75" y="380"/>
                      </a:lnTo>
                      <a:lnTo>
                        <a:pt x="100" y="466"/>
                      </a:lnTo>
                      <a:lnTo>
                        <a:pt x="120" y="521"/>
                      </a:lnTo>
                      <a:lnTo>
                        <a:pt x="141" y="576"/>
                      </a:lnTo>
                      <a:lnTo>
                        <a:pt x="152" y="618"/>
                      </a:lnTo>
                      <a:lnTo>
                        <a:pt x="154" y="629"/>
                      </a:lnTo>
                      <a:lnTo>
                        <a:pt x="140" y="595"/>
                      </a:lnTo>
                      <a:lnTo>
                        <a:pt x="115" y="532"/>
                      </a:lnTo>
                      <a:lnTo>
                        <a:pt x="93" y="468"/>
                      </a:lnTo>
                      <a:lnTo>
                        <a:pt x="67" y="383"/>
                      </a:lnTo>
                      <a:lnTo>
                        <a:pt x="47" y="295"/>
                      </a:lnTo>
                      <a:lnTo>
                        <a:pt x="28" y="207"/>
                      </a:lnTo>
                      <a:lnTo>
                        <a:pt x="12" y="1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6" name="Forme libre 25"/>
                <p:cNvSpPr>
                  <a:spLocks/>
                </p:cNvSpPr>
                <p:nvPr/>
              </p:nvSpPr>
              <p:spPr bwMode="auto">
                <a:xfrm>
                  <a:off x="620487" y="7223300"/>
                  <a:ext cx="52388" cy="109538"/>
                </a:xfrm>
                <a:custGeom>
                  <a:avLst/>
                  <a:gdLst>
                    <a:gd name="T0" fmla="*/ 0 w 33"/>
                    <a:gd name="T1" fmla="*/ 0 h 69"/>
                    <a:gd name="T2" fmla="*/ 33 w 33"/>
                    <a:gd name="T3" fmla="*/ 69 h 69"/>
                    <a:gd name="T4" fmla="*/ 24 w 33"/>
                    <a:gd name="T5" fmla="*/ 69 h 69"/>
                    <a:gd name="T6" fmla="*/ 12 w 33"/>
                    <a:gd name="T7" fmla="*/ 35 h 69"/>
                    <a:gd name="T8" fmla="*/ 0 w 33"/>
                    <a:gd name="T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9">
                      <a:moveTo>
                        <a:pt x="0" y="0"/>
                      </a:moveTo>
                      <a:lnTo>
                        <a:pt x="33" y="69"/>
                      </a:lnTo>
                      <a:lnTo>
                        <a:pt x="24" y="69"/>
                      </a:lnTo>
                      <a:lnTo>
                        <a:pt x="12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7" name="Forme libre 26"/>
                <p:cNvSpPr>
                  <a:spLocks/>
                </p:cNvSpPr>
                <p:nvPr/>
              </p:nvSpPr>
              <p:spPr bwMode="auto">
                <a:xfrm>
                  <a:off x="355374" y="6153325"/>
                  <a:ext cx="23813" cy="147638"/>
                </a:xfrm>
                <a:custGeom>
                  <a:avLst/>
                  <a:gdLst>
                    <a:gd name="T0" fmla="*/ 0 w 15"/>
                    <a:gd name="T1" fmla="*/ 0 h 93"/>
                    <a:gd name="T2" fmla="*/ 9 w 15"/>
                    <a:gd name="T3" fmla="*/ 37 h 93"/>
                    <a:gd name="T4" fmla="*/ 9 w 15"/>
                    <a:gd name="T5" fmla="*/ 40 h 93"/>
                    <a:gd name="T6" fmla="*/ 15 w 15"/>
                    <a:gd name="T7" fmla="*/ 93 h 93"/>
                    <a:gd name="T8" fmla="*/ 5 w 15"/>
                    <a:gd name="T9" fmla="*/ 49 h 93"/>
                    <a:gd name="T10" fmla="*/ 0 w 15"/>
                    <a:gd name="T11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3">
                      <a:moveTo>
                        <a:pt x="0" y="0"/>
                      </a:moveTo>
                      <a:lnTo>
                        <a:pt x="9" y="37"/>
                      </a:lnTo>
                      <a:lnTo>
                        <a:pt x="9" y="40"/>
                      </a:lnTo>
                      <a:lnTo>
                        <a:pt x="15" y="93"/>
                      </a:lnTo>
                      <a:lnTo>
                        <a:pt x="5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8" name="Forme libre 27"/>
                <p:cNvSpPr>
                  <a:spLocks/>
                </p:cNvSpPr>
                <p:nvPr/>
              </p:nvSpPr>
              <p:spPr bwMode="auto">
                <a:xfrm>
                  <a:off x="563337" y="5689775"/>
                  <a:ext cx="625475" cy="1216025"/>
                </a:xfrm>
                <a:custGeom>
                  <a:avLst/>
                  <a:gdLst>
                    <a:gd name="T0" fmla="*/ 394 w 394"/>
                    <a:gd name="T1" fmla="*/ 0 h 766"/>
                    <a:gd name="T2" fmla="*/ 394 w 394"/>
                    <a:gd name="T3" fmla="*/ 0 h 766"/>
                    <a:gd name="T4" fmla="*/ 356 w 394"/>
                    <a:gd name="T5" fmla="*/ 38 h 766"/>
                    <a:gd name="T6" fmla="*/ 319 w 394"/>
                    <a:gd name="T7" fmla="*/ 77 h 766"/>
                    <a:gd name="T8" fmla="*/ 284 w 394"/>
                    <a:gd name="T9" fmla="*/ 117 h 766"/>
                    <a:gd name="T10" fmla="*/ 249 w 394"/>
                    <a:gd name="T11" fmla="*/ 160 h 766"/>
                    <a:gd name="T12" fmla="*/ 207 w 394"/>
                    <a:gd name="T13" fmla="*/ 218 h 766"/>
                    <a:gd name="T14" fmla="*/ 168 w 394"/>
                    <a:gd name="T15" fmla="*/ 276 h 766"/>
                    <a:gd name="T16" fmla="*/ 131 w 394"/>
                    <a:gd name="T17" fmla="*/ 339 h 766"/>
                    <a:gd name="T18" fmla="*/ 98 w 394"/>
                    <a:gd name="T19" fmla="*/ 402 h 766"/>
                    <a:gd name="T20" fmla="*/ 69 w 394"/>
                    <a:gd name="T21" fmla="*/ 467 h 766"/>
                    <a:gd name="T22" fmla="*/ 45 w 394"/>
                    <a:gd name="T23" fmla="*/ 535 h 766"/>
                    <a:gd name="T24" fmla="*/ 26 w 394"/>
                    <a:gd name="T25" fmla="*/ 604 h 766"/>
                    <a:gd name="T26" fmla="*/ 14 w 394"/>
                    <a:gd name="T27" fmla="*/ 673 h 766"/>
                    <a:gd name="T28" fmla="*/ 7 w 394"/>
                    <a:gd name="T29" fmla="*/ 746 h 766"/>
                    <a:gd name="T30" fmla="*/ 6 w 394"/>
                    <a:gd name="T31" fmla="*/ 766 h 766"/>
                    <a:gd name="T32" fmla="*/ 0 w 394"/>
                    <a:gd name="T33" fmla="*/ 749 h 766"/>
                    <a:gd name="T34" fmla="*/ 1 w 394"/>
                    <a:gd name="T35" fmla="*/ 744 h 766"/>
                    <a:gd name="T36" fmla="*/ 7 w 394"/>
                    <a:gd name="T37" fmla="*/ 673 h 766"/>
                    <a:gd name="T38" fmla="*/ 21 w 394"/>
                    <a:gd name="T39" fmla="*/ 603 h 766"/>
                    <a:gd name="T40" fmla="*/ 40 w 394"/>
                    <a:gd name="T41" fmla="*/ 533 h 766"/>
                    <a:gd name="T42" fmla="*/ 65 w 394"/>
                    <a:gd name="T43" fmla="*/ 466 h 766"/>
                    <a:gd name="T44" fmla="*/ 94 w 394"/>
                    <a:gd name="T45" fmla="*/ 400 h 766"/>
                    <a:gd name="T46" fmla="*/ 127 w 394"/>
                    <a:gd name="T47" fmla="*/ 336 h 766"/>
                    <a:gd name="T48" fmla="*/ 164 w 394"/>
                    <a:gd name="T49" fmla="*/ 275 h 766"/>
                    <a:gd name="T50" fmla="*/ 204 w 394"/>
                    <a:gd name="T51" fmla="*/ 215 h 766"/>
                    <a:gd name="T52" fmla="*/ 248 w 394"/>
                    <a:gd name="T53" fmla="*/ 158 h 766"/>
                    <a:gd name="T54" fmla="*/ 282 w 394"/>
                    <a:gd name="T55" fmla="*/ 116 h 766"/>
                    <a:gd name="T56" fmla="*/ 318 w 394"/>
                    <a:gd name="T57" fmla="*/ 76 h 766"/>
                    <a:gd name="T58" fmla="*/ 354 w 394"/>
                    <a:gd name="T59" fmla="*/ 37 h 766"/>
                    <a:gd name="T60" fmla="*/ 394 w 394"/>
                    <a:gd name="T61" fmla="*/ 0 h 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94" h="766">
                      <a:moveTo>
                        <a:pt x="394" y="0"/>
                      </a:moveTo>
                      <a:lnTo>
                        <a:pt x="394" y="0"/>
                      </a:lnTo>
                      <a:lnTo>
                        <a:pt x="356" y="38"/>
                      </a:lnTo>
                      <a:lnTo>
                        <a:pt x="319" y="77"/>
                      </a:lnTo>
                      <a:lnTo>
                        <a:pt x="284" y="117"/>
                      </a:lnTo>
                      <a:lnTo>
                        <a:pt x="249" y="160"/>
                      </a:lnTo>
                      <a:lnTo>
                        <a:pt x="207" y="218"/>
                      </a:lnTo>
                      <a:lnTo>
                        <a:pt x="168" y="276"/>
                      </a:lnTo>
                      <a:lnTo>
                        <a:pt x="131" y="339"/>
                      </a:lnTo>
                      <a:lnTo>
                        <a:pt x="98" y="402"/>
                      </a:lnTo>
                      <a:lnTo>
                        <a:pt x="69" y="467"/>
                      </a:lnTo>
                      <a:lnTo>
                        <a:pt x="45" y="535"/>
                      </a:lnTo>
                      <a:lnTo>
                        <a:pt x="26" y="604"/>
                      </a:lnTo>
                      <a:lnTo>
                        <a:pt x="14" y="673"/>
                      </a:lnTo>
                      <a:lnTo>
                        <a:pt x="7" y="746"/>
                      </a:lnTo>
                      <a:lnTo>
                        <a:pt x="6" y="766"/>
                      </a:lnTo>
                      <a:lnTo>
                        <a:pt x="0" y="749"/>
                      </a:lnTo>
                      <a:lnTo>
                        <a:pt x="1" y="744"/>
                      </a:lnTo>
                      <a:lnTo>
                        <a:pt x="7" y="673"/>
                      </a:lnTo>
                      <a:lnTo>
                        <a:pt x="21" y="603"/>
                      </a:lnTo>
                      <a:lnTo>
                        <a:pt x="40" y="533"/>
                      </a:lnTo>
                      <a:lnTo>
                        <a:pt x="65" y="466"/>
                      </a:lnTo>
                      <a:lnTo>
                        <a:pt x="94" y="400"/>
                      </a:lnTo>
                      <a:lnTo>
                        <a:pt x="127" y="336"/>
                      </a:lnTo>
                      <a:lnTo>
                        <a:pt x="164" y="275"/>
                      </a:lnTo>
                      <a:lnTo>
                        <a:pt x="204" y="215"/>
                      </a:lnTo>
                      <a:lnTo>
                        <a:pt x="248" y="158"/>
                      </a:lnTo>
                      <a:lnTo>
                        <a:pt x="282" y="116"/>
                      </a:lnTo>
                      <a:lnTo>
                        <a:pt x="318" y="76"/>
                      </a:lnTo>
                      <a:lnTo>
                        <a:pt x="354" y="37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9" name="Forme libre 28"/>
                <p:cNvSpPr>
                  <a:spLocks/>
                </p:cNvSpPr>
                <p:nvPr/>
              </p:nvSpPr>
              <p:spPr bwMode="auto">
                <a:xfrm>
                  <a:off x="563337" y="6915325"/>
                  <a:ext cx="57150" cy="307975"/>
                </a:xfrm>
                <a:custGeom>
                  <a:avLst/>
                  <a:gdLst>
                    <a:gd name="T0" fmla="*/ 0 w 36"/>
                    <a:gd name="T1" fmla="*/ 0 h 194"/>
                    <a:gd name="T2" fmla="*/ 6 w 36"/>
                    <a:gd name="T3" fmla="*/ 16 h 194"/>
                    <a:gd name="T4" fmla="*/ 7 w 36"/>
                    <a:gd name="T5" fmla="*/ 19 h 194"/>
                    <a:gd name="T6" fmla="*/ 11 w 36"/>
                    <a:gd name="T7" fmla="*/ 80 h 194"/>
                    <a:gd name="T8" fmla="*/ 20 w 36"/>
                    <a:gd name="T9" fmla="*/ 132 h 194"/>
                    <a:gd name="T10" fmla="*/ 33 w 36"/>
                    <a:gd name="T11" fmla="*/ 185 h 194"/>
                    <a:gd name="T12" fmla="*/ 36 w 36"/>
                    <a:gd name="T13" fmla="*/ 194 h 194"/>
                    <a:gd name="T14" fmla="*/ 21 w 36"/>
                    <a:gd name="T15" fmla="*/ 161 h 194"/>
                    <a:gd name="T16" fmla="*/ 15 w 36"/>
                    <a:gd name="T17" fmla="*/ 145 h 194"/>
                    <a:gd name="T18" fmla="*/ 5 w 36"/>
                    <a:gd name="T19" fmla="*/ 81 h 194"/>
                    <a:gd name="T20" fmla="*/ 1 w 36"/>
                    <a:gd name="T21" fmla="*/ 41 h 194"/>
                    <a:gd name="T22" fmla="*/ 0 w 36"/>
                    <a:gd name="T23" fmla="*/ 0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" h="194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7" y="19"/>
                      </a:lnTo>
                      <a:lnTo>
                        <a:pt x="11" y="80"/>
                      </a:lnTo>
                      <a:lnTo>
                        <a:pt x="20" y="132"/>
                      </a:lnTo>
                      <a:lnTo>
                        <a:pt x="33" y="185"/>
                      </a:lnTo>
                      <a:lnTo>
                        <a:pt x="36" y="194"/>
                      </a:lnTo>
                      <a:lnTo>
                        <a:pt x="21" y="161"/>
                      </a:lnTo>
                      <a:lnTo>
                        <a:pt x="15" y="145"/>
                      </a:lnTo>
                      <a:lnTo>
                        <a:pt x="5" y="81"/>
                      </a:lnTo>
                      <a:lnTo>
                        <a:pt x="1" y="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30" name="Forme libre 29"/>
                <p:cNvSpPr>
                  <a:spLocks/>
                </p:cNvSpPr>
                <p:nvPr/>
              </p:nvSpPr>
              <p:spPr bwMode="auto">
                <a:xfrm>
                  <a:off x="607787" y="7229650"/>
                  <a:ext cx="49213" cy="103188"/>
                </a:xfrm>
                <a:custGeom>
                  <a:avLst/>
                  <a:gdLst>
                    <a:gd name="T0" fmla="*/ 0 w 31"/>
                    <a:gd name="T1" fmla="*/ 0 h 65"/>
                    <a:gd name="T2" fmla="*/ 31 w 31"/>
                    <a:gd name="T3" fmla="*/ 65 h 65"/>
                    <a:gd name="T4" fmla="*/ 23 w 31"/>
                    <a:gd name="T5" fmla="*/ 65 h 65"/>
                    <a:gd name="T6" fmla="*/ 0 w 31"/>
                    <a:gd name="T7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5">
                      <a:moveTo>
                        <a:pt x="0" y="0"/>
                      </a:moveTo>
                      <a:lnTo>
                        <a:pt x="31" y="65"/>
                      </a:lnTo>
                      <a:lnTo>
                        <a:pt x="23" y="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31" name="Forme libre 30"/>
                <p:cNvSpPr>
                  <a:spLocks/>
                </p:cNvSpPr>
                <p:nvPr/>
              </p:nvSpPr>
              <p:spPr bwMode="auto">
                <a:xfrm>
                  <a:off x="563337" y="6878812"/>
                  <a:ext cx="11113" cy="66675"/>
                </a:xfrm>
                <a:custGeom>
                  <a:avLst/>
                  <a:gdLst>
                    <a:gd name="T0" fmla="*/ 0 w 7"/>
                    <a:gd name="T1" fmla="*/ 0 h 42"/>
                    <a:gd name="T2" fmla="*/ 6 w 7"/>
                    <a:gd name="T3" fmla="*/ 17 h 42"/>
                    <a:gd name="T4" fmla="*/ 7 w 7"/>
                    <a:gd name="T5" fmla="*/ 42 h 42"/>
                    <a:gd name="T6" fmla="*/ 6 w 7"/>
                    <a:gd name="T7" fmla="*/ 39 h 42"/>
                    <a:gd name="T8" fmla="*/ 0 w 7"/>
                    <a:gd name="T9" fmla="*/ 23 h 42"/>
                    <a:gd name="T10" fmla="*/ 0 w 7"/>
                    <a:gd name="T11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2">
                      <a:moveTo>
                        <a:pt x="0" y="0"/>
                      </a:moveTo>
                      <a:lnTo>
                        <a:pt x="6" y="17"/>
                      </a:lnTo>
                      <a:lnTo>
                        <a:pt x="7" y="42"/>
                      </a:lnTo>
                      <a:lnTo>
                        <a:pt x="6" y="39"/>
                      </a:lnTo>
                      <a:lnTo>
                        <a:pt x="0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32" name="Forme libre 31"/>
                <p:cNvSpPr>
                  <a:spLocks/>
                </p:cNvSpPr>
                <p:nvPr/>
              </p:nvSpPr>
              <p:spPr bwMode="auto">
                <a:xfrm>
                  <a:off x="587149" y="7145512"/>
                  <a:ext cx="71438" cy="187325"/>
                </a:xfrm>
                <a:custGeom>
                  <a:avLst/>
                  <a:gdLst>
                    <a:gd name="T0" fmla="*/ 0 w 45"/>
                    <a:gd name="T1" fmla="*/ 0 h 118"/>
                    <a:gd name="T2" fmla="*/ 6 w 45"/>
                    <a:gd name="T3" fmla="*/ 16 h 118"/>
                    <a:gd name="T4" fmla="*/ 21 w 45"/>
                    <a:gd name="T5" fmla="*/ 49 h 118"/>
                    <a:gd name="T6" fmla="*/ 33 w 45"/>
                    <a:gd name="T7" fmla="*/ 84 h 118"/>
                    <a:gd name="T8" fmla="*/ 45 w 45"/>
                    <a:gd name="T9" fmla="*/ 118 h 118"/>
                    <a:gd name="T10" fmla="*/ 44 w 45"/>
                    <a:gd name="T11" fmla="*/ 118 h 118"/>
                    <a:gd name="T12" fmla="*/ 13 w 45"/>
                    <a:gd name="T13" fmla="*/ 53 h 118"/>
                    <a:gd name="T14" fmla="*/ 11 w 45"/>
                    <a:gd name="T15" fmla="*/ 42 h 118"/>
                    <a:gd name="T16" fmla="*/ 0 w 45"/>
                    <a:gd name="T17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118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21" y="49"/>
                      </a:lnTo>
                      <a:lnTo>
                        <a:pt x="33" y="84"/>
                      </a:lnTo>
                      <a:lnTo>
                        <a:pt x="45" y="118"/>
                      </a:lnTo>
                      <a:lnTo>
                        <a:pt x="44" y="118"/>
                      </a:lnTo>
                      <a:lnTo>
                        <a:pt x="13" y="53"/>
                      </a:lnTo>
                      <a:lnTo>
                        <a:pt x="11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9" name="Groupe 8"/>
              <p:cNvGrpSpPr>
                <a:grpSpLocks noChangeAspect="1"/>
              </p:cNvGrpSpPr>
              <p:nvPr/>
            </p:nvGrpSpPr>
            <p:grpSpPr>
              <a:xfrm>
                <a:off x="80645" y="4826975"/>
                <a:ext cx="1306273" cy="2505864"/>
                <a:chOff x="80645" y="4649964"/>
                <a:chExt cx="874712" cy="1677988"/>
              </a:xfrm>
            </p:grpSpPr>
            <p:sp>
              <p:nvSpPr>
                <p:cNvPr id="10" name="Forme libre 9"/>
                <p:cNvSpPr>
                  <a:spLocks/>
                </p:cNvSpPr>
                <p:nvPr/>
              </p:nvSpPr>
              <p:spPr bwMode="auto">
                <a:xfrm>
                  <a:off x="118745" y="5189714"/>
                  <a:ext cx="198438" cy="714375"/>
                </a:xfrm>
                <a:custGeom>
                  <a:avLst/>
                  <a:gdLst>
                    <a:gd name="T0" fmla="*/ 0 w 125"/>
                    <a:gd name="T1" fmla="*/ 0 h 450"/>
                    <a:gd name="T2" fmla="*/ 41 w 125"/>
                    <a:gd name="T3" fmla="*/ 155 h 450"/>
                    <a:gd name="T4" fmla="*/ 86 w 125"/>
                    <a:gd name="T5" fmla="*/ 309 h 450"/>
                    <a:gd name="T6" fmla="*/ 125 w 125"/>
                    <a:gd name="T7" fmla="*/ 425 h 450"/>
                    <a:gd name="T8" fmla="*/ 125 w 125"/>
                    <a:gd name="T9" fmla="*/ 450 h 450"/>
                    <a:gd name="T10" fmla="*/ 79 w 125"/>
                    <a:gd name="T11" fmla="*/ 311 h 450"/>
                    <a:gd name="T12" fmla="*/ 41 w 125"/>
                    <a:gd name="T13" fmla="*/ 183 h 450"/>
                    <a:gd name="T14" fmla="*/ 7 w 125"/>
                    <a:gd name="T15" fmla="*/ 54 h 450"/>
                    <a:gd name="T16" fmla="*/ 0 w 125"/>
                    <a:gd name="T17" fmla="*/ 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5" h="450">
                      <a:moveTo>
                        <a:pt x="0" y="0"/>
                      </a:moveTo>
                      <a:lnTo>
                        <a:pt x="41" y="155"/>
                      </a:lnTo>
                      <a:lnTo>
                        <a:pt x="86" y="309"/>
                      </a:lnTo>
                      <a:lnTo>
                        <a:pt x="125" y="425"/>
                      </a:lnTo>
                      <a:lnTo>
                        <a:pt x="125" y="450"/>
                      </a:lnTo>
                      <a:lnTo>
                        <a:pt x="79" y="311"/>
                      </a:lnTo>
                      <a:lnTo>
                        <a:pt x="41" y="183"/>
                      </a:lnTo>
                      <a:lnTo>
                        <a:pt x="7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1" name="Forme libre 10"/>
                <p:cNvSpPr>
                  <a:spLocks/>
                </p:cNvSpPr>
                <p:nvPr/>
              </p:nvSpPr>
              <p:spPr bwMode="auto">
                <a:xfrm>
                  <a:off x="328295" y="5891389"/>
                  <a:ext cx="187325" cy="436563"/>
                </a:xfrm>
                <a:custGeom>
                  <a:avLst/>
                  <a:gdLst>
                    <a:gd name="T0" fmla="*/ 0 w 118"/>
                    <a:gd name="T1" fmla="*/ 0 h 275"/>
                    <a:gd name="T2" fmla="*/ 8 w 118"/>
                    <a:gd name="T3" fmla="*/ 20 h 275"/>
                    <a:gd name="T4" fmla="*/ 37 w 118"/>
                    <a:gd name="T5" fmla="*/ 96 h 275"/>
                    <a:gd name="T6" fmla="*/ 69 w 118"/>
                    <a:gd name="T7" fmla="*/ 170 h 275"/>
                    <a:gd name="T8" fmla="*/ 118 w 118"/>
                    <a:gd name="T9" fmla="*/ 275 h 275"/>
                    <a:gd name="T10" fmla="*/ 109 w 118"/>
                    <a:gd name="T11" fmla="*/ 275 h 275"/>
                    <a:gd name="T12" fmla="*/ 61 w 118"/>
                    <a:gd name="T13" fmla="*/ 174 h 275"/>
                    <a:gd name="T14" fmla="*/ 30 w 118"/>
                    <a:gd name="T15" fmla="*/ 100 h 275"/>
                    <a:gd name="T16" fmla="*/ 0 w 118"/>
                    <a:gd name="T17" fmla="*/ 26 h 275"/>
                    <a:gd name="T18" fmla="*/ 0 w 118"/>
                    <a:gd name="T19" fmla="*/ 0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8" h="275">
                      <a:moveTo>
                        <a:pt x="0" y="0"/>
                      </a:moveTo>
                      <a:lnTo>
                        <a:pt x="8" y="20"/>
                      </a:lnTo>
                      <a:lnTo>
                        <a:pt x="37" y="96"/>
                      </a:lnTo>
                      <a:lnTo>
                        <a:pt x="69" y="170"/>
                      </a:lnTo>
                      <a:lnTo>
                        <a:pt x="118" y="275"/>
                      </a:lnTo>
                      <a:lnTo>
                        <a:pt x="109" y="275"/>
                      </a:lnTo>
                      <a:lnTo>
                        <a:pt x="61" y="174"/>
                      </a:lnTo>
                      <a:lnTo>
                        <a:pt x="30" y="100"/>
                      </a:lnTo>
                      <a:lnTo>
                        <a:pt x="0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2" name="Forme libre 11"/>
                <p:cNvSpPr>
                  <a:spLocks/>
                </p:cNvSpPr>
                <p:nvPr/>
              </p:nvSpPr>
              <p:spPr bwMode="auto">
                <a:xfrm>
                  <a:off x="80645" y="5010327"/>
                  <a:ext cx="31750" cy="192088"/>
                </a:xfrm>
                <a:custGeom>
                  <a:avLst/>
                  <a:gdLst>
                    <a:gd name="T0" fmla="*/ 0 w 20"/>
                    <a:gd name="T1" fmla="*/ 0 h 121"/>
                    <a:gd name="T2" fmla="*/ 16 w 20"/>
                    <a:gd name="T3" fmla="*/ 72 h 121"/>
                    <a:gd name="T4" fmla="*/ 20 w 20"/>
                    <a:gd name="T5" fmla="*/ 121 h 121"/>
                    <a:gd name="T6" fmla="*/ 18 w 20"/>
                    <a:gd name="T7" fmla="*/ 112 h 121"/>
                    <a:gd name="T8" fmla="*/ 0 w 20"/>
                    <a:gd name="T9" fmla="*/ 31 h 121"/>
                    <a:gd name="T10" fmla="*/ 0 w 20"/>
                    <a:gd name="T11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121">
                      <a:moveTo>
                        <a:pt x="0" y="0"/>
                      </a:moveTo>
                      <a:lnTo>
                        <a:pt x="16" y="72"/>
                      </a:lnTo>
                      <a:lnTo>
                        <a:pt x="20" y="121"/>
                      </a:lnTo>
                      <a:lnTo>
                        <a:pt x="18" y="112"/>
                      </a:lnTo>
                      <a:lnTo>
                        <a:pt x="0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3" name="Forme libre 12"/>
                <p:cNvSpPr>
                  <a:spLocks/>
                </p:cNvSpPr>
                <p:nvPr/>
              </p:nvSpPr>
              <p:spPr bwMode="auto">
                <a:xfrm>
                  <a:off x="112395" y="5202414"/>
                  <a:ext cx="250825" cy="1020763"/>
                </a:xfrm>
                <a:custGeom>
                  <a:avLst/>
                  <a:gdLst>
                    <a:gd name="T0" fmla="*/ 0 w 158"/>
                    <a:gd name="T1" fmla="*/ 0 h 643"/>
                    <a:gd name="T2" fmla="*/ 11 w 158"/>
                    <a:gd name="T3" fmla="*/ 46 h 643"/>
                    <a:gd name="T4" fmla="*/ 22 w 158"/>
                    <a:gd name="T5" fmla="*/ 129 h 643"/>
                    <a:gd name="T6" fmla="*/ 36 w 158"/>
                    <a:gd name="T7" fmla="*/ 211 h 643"/>
                    <a:gd name="T8" fmla="*/ 55 w 158"/>
                    <a:gd name="T9" fmla="*/ 301 h 643"/>
                    <a:gd name="T10" fmla="*/ 76 w 158"/>
                    <a:gd name="T11" fmla="*/ 389 h 643"/>
                    <a:gd name="T12" fmla="*/ 103 w 158"/>
                    <a:gd name="T13" fmla="*/ 476 h 643"/>
                    <a:gd name="T14" fmla="*/ 123 w 158"/>
                    <a:gd name="T15" fmla="*/ 533 h 643"/>
                    <a:gd name="T16" fmla="*/ 144 w 158"/>
                    <a:gd name="T17" fmla="*/ 588 h 643"/>
                    <a:gd name="T18" fmla="*/ 155 w 158"/>
                    <a:gd name="T19" fmla="*/ 632 h 643"/>
                    <a:gd name="T20" fmla="*/ 158 w 158"/>
                    <a:gd name="T21" fmla="*/ 643 h 643"/>
                    <a:gd name="T22" fmla="*/ 142 w 158"/>
                    <a:gd name="T23" fmla="*/ 608 h 643"/>
                    <a:gd name="T24" fmla="*/ 118 w 158"/>
                    <a:gd name="T25" fmla="*/ 544 h 643"/>
                    <a:gd name="T26" fmla="*/ 95 w 158"/>
                    <a:gd name="T27" fmla="*/ 478 h 643"/>
                    <a:gd name="T28" fmla="*/ 69 w 158"/>
                    <a:gd name="T29" fmla="*/ 391 h 643"/>
                    <a:gd name="T30" fmla="*/ 47 w 158"/>
                    <a:gd name="T31" fmla="*/ 302 h 643"/>
                    <a:gd name="T32" fmla="*/ 29 w 158"/>
                    <a:gd name="T33" fmla="*/ 212 h 643"/>
                    <a:gd name="T34" fmla="*/ 13 w 158"/>
                    <a:gd name="T35" fmla="*/ 107 h 643"/>
                    <a:gd name="T36" fmla="*/ 0 w 158"/>
                    <a:gd name="T37" fmla="*/ 0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8" h="643">
                      <a:moveTo>
                        <a:pt x="0" y="0"/>
                      </a:moveTo>
                      <a:lnTo>
                        <a:pt x="11" y="46"/>
                      </a:lnTo>
                      <a:lnTo>
                        <a:pt x="22" y="129"/>
                      </a:lnTo>
                      <a:lnTo>
                        <a:pt x="36" y="211"/>
                      </a:lnTo>
                      <a:lnTo>
                        <a:pt x="55" y="301"/>
                      </a:lnTo>
                      <a:lnTo>
                        <a:pt x="76" y="389"/>
                      </a:lnTo>
                      <a:lnTo>
                        <a:pt x="103" y="476"/>
                      </a:lnTo>
                      <a:lnTo>
                        <a:pt x="123" y="533"/>
                      </a:lnTo>
                      <a:lnTo>
                        <a:pt x="144" y="588"/>
                      </a:lnTo>
                      <a:lnTo>
                        <a:pt x="155" y="632"/>
                      </a:lnTo>
                      <a:lnTo>
                        <a:pt x="158" y="643"/>
                      </a:lnTo>
                      <a:lnTo>
                        <a:pt x="142" y="608"/>
                      </a:lnTo>
                      <a:lnTo>
                        <a:pt x="118" y="544"/>
                      </a:lnTo>
                      <a:lnTo>
                        <a:pt x="95" y="478"/>
                      </a:lnTo>
                      <a:lnTo>
                        <a:pt x="69" y="391"/>
                      </a:lnTo>
                      <a:lnTo>
                        <a:pt x="47" y="302"/>
                      </a:lnTo>
                      <a:lnTo>
                        <a:pt x="29" y="212"/>
                      </a:lnTo>
                      <a:lnTo>
                        <a:pt x="13" y="1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4" name="Forme libre 13"/>
                <p:cNvSpPr>
                  <a:spLocks/>
                </p:cNvSpPr>
                <p:nvPr/>
              </p:nvSpPr>
              <p:spPr bwMode="auto">
                <a:xfrm>
                  <a:off x="375920" y="6215239"/>
                  <a:ext cx="52388" cy="112713"/>
                </a:xfrm>
                <a:custGeom>
                  <a:avLst/>
                  <a:gdLst>
                    <a:gd name="T0" fmla="*/ 0 w 33"/>
                    <a:gd name="T1" fmla="*/ 0 h 71"/>
                    <a:gd name="T2" fmla="*/ 33 w 33"/>
                    <a:gd name="T3" fmla="*/ 71 h 71"/>
                    <a:gd name="T4" fmla="*/ 24 w 33"/>
                    <a:gd name="T5" fmla="*/ 71 h 71"/>
                    <a:gd name="T6" fmla="*/ 11 w 33"/>
                    <a:gd name="T7" fmla="*/ 36 h 71"/>
                    <a:gd name="T8" fmla="*/ 0 w 3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1">
                      <a:moveTo>
                        <a:pt x="0" y="0"/>
                      </a:moveTo>
                      <a:lnTo>
                        <a:pt x="33" y="71"/>
                      </a:lnTo>
                      <a:lnTo>
                        <a:pt x="24" y="71"/>
                      </a:lnTo>
                      <a:lnTo>
                        <a:pt x="11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5" name="Forme libre 14"/>
                <p:cNvSpPr>
                  <a:spLocks/>
                </p:cNvSpPr>
                <p:nvPr/>
              </p:nvSpPr>
              <p:spPr bwMode="auto">
                <a:xfrm>
                  <a:off x="106045" y="5124627"/>
                  <a:ext cx="23813" cy="150813"/>
                </a:xfrm>
                <a:custGeom>
                  <a:avLst/>
                  <a:gdLst>
                    <a:gd name="T0" fmla="*/ 0 w 15"/>
                    <a:gd name="T1" fmla="*/ 0 h 95"/>
                    <a:gd name="T2" fmla="*/ 8 w 15"/>
                    <a:gd name="T3" fmla="*/ 37 h 95"/>
                    <a:gd name="T4" fmla="*/ 8 w 15"/>
                    <a:gd name="T5" fmla="*/ 41 h 95"/>
                    <a:gd name="T6" fmla="*/ 15 w 15"/>
                    <a:gd name="T7" fmla="*/ 95 h 95"/>
                    <a:gd name="T8" fmla="*/ 4 w 15"/>
                    <a:gd name="T9" fmla="*/ 49 h 95"/>
                    <a:gd name="T10" fmla="*/ 0 w 15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5">
                      <a:moveTo>
                        <a:pt x="0" y="0"/>
                      </a:moveTo>
                      <a:lnTo>
                        <a:pt x="8" y="37"/>
                      </a:lnTo>
                      <a:lnTo>
                        <a:pt x="8" y="41"/>
                      </a:lnTo>
                      <a:lnTo>
                        <a:pt x="15" y="95"/>
                      </a:lnTo>
                      <a:lnTo>
                        <a:pt x="4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6" name="Forme libre 15"/>
                <p:cNvSpPr>
                  <a:spLocks/>
                </p:cNvSpPr>
                <p:nvPr/>
              </p:nvSpPr>
              <p:spPr bwMode="auto">
                <a:xfrm>
                  <a:off x="317182" y="4649964"/>
                  <a:ext cx="638175" cy="1241425"/>
                </a:xfrm>
                <a:custGeom>
                  <a:avLst/>
                  <a:gdLst>
                    <a:gd name="T0" fmla="*/ 402 w 402"/>
                    <a:gd name="T1" fmla="*/ 0 h 782"/>
                    <a:gd name="T2" fmla="*/ 402 w 402"/>
                    <a:gd name="T3" fmla="*/ 1 h 782"/>
                    <a:gd name="T4" fmla="*/ 363 w 402"/>
                    <a:gd name="T5" fmla="*/ 39 h 782"/>
                    <a:gd name="T6" fmla="*/ 325 w 402"/>
                    <a:gd name="T7" fmla="*/ 79 h 782"/>
                    <a:gd name="T8" fmla="*/ 290 w 402"/>
                    <a:gd name="T9" fmla="*/ 121 h 782"/>
                    <a:gd name="T10" fmla="*/ 255 w 402"/>
                    <a:gd name="T11" fmla="*/ 164 h 782"/>
                    <a:gd name="T12" fmla="*/ 211 w 402"/>
                    <a:gd name="T13" fmla="*/ 222 h 782"/>
                    <a:gd name="T14" fmla="*/ 171 w 402"/>
                    <a:gd name="T15" fmla="*/ 284 h 782"/>
                    <a:gd name="T16" fmla="*/ 133 w 402"/>
                    <a:gd name="T17" fmla="*/ 346 h 782"/>
                    <a:gd name="T18" fmla="*/ 100 w 402"/>
                    <a:gd name="T19" fmla="*/ 411 h 782"/>
                    <a:gd name="T20" fmla="*/ 71 w 402"/>
                    <a:gd name="T21" fmla="*/ 478 h 782"/>
                    <a:gd name="T22" fmla="*/ 45 w 402"/>
                    <a:gd name="T23" fmla="*/ 546 h 782"/>
                    <a:gd name="T24" fmla="*/ 27 w 402"/>
                    <a:gd name="T25" fmla="*/ 617 h 782"/>
                    <a:gd name="T26" fmla="*/ 13 w 402"/>
                    <a:gd name="T27" fmla="*/ 689 h 782"/>
                    <a:gd name="T28" fmla="*/ 7 w 402"/>
                    <a:gd name="T29" fmla="*/ 761 h 782"/>
                    <a:gd name="T30" fmla="*/ 7 w 402"/>
                    <a:gd name="T31" fmla="*/ 782 h 782"/>
                    <a:gd name="T32" fmla="*/ 0 w 402"/>
                    <a:gd name="T33" fmla="*/ 765 h 782"/>
                    <a:gd name="T34" fmla="*/ 1 w 402"/>
                    <a:gd name="T35" fmla="*/ 761 h 782"/>
                    <a:gd name="T36" fmla="*/ 7 w 402"/>
                    <a:gd name="T37" fmla="*/ 688 h 782"/>
                    <a:gd name="T38" fmla="*/ 21 w 402"/>
                    <a:gd name="T39" fmla="*/ 616 h 782"/>
                    <a:gd name="T40" fmla="*/ 40 w 402"/>
                    <a:gd name="T41" fmla="*/ 545 h 782"/>
                    <a:gd name="T42" fmla="*/ 66 w 402"/>
                    <a:gd name="T43" fmla="*/ 475 h 782"/>
                    <a:gd name="T44" fmla="*/ 95 w 402"/>
                    <a:gd name="T45" fmla="*/ 409 h 782"/>
                    <a:gd name="T46" fmla="*/ 130 w 402"/>
                    <a:gd name="T47" fmla="*/ 343 h 782"/>
                    <a:gd name="T48" fmla="*/ 167 w 402"/>
                    <a:gd name="T49" fmla="*/ 281 h 782"/>
                    <a:gd name="T50" fmla="*/ 209 w 402"/>
                    <a:gd name="T51" fmla="*/ 220 h 782"/>
                    <a:gd name="T52" fmla="*/ 253 w 402"/>
                    <a:gd name="T53" fmla="*/ 163 h 782"/>
                    <a:gd name="T54" fmla="*/ 287 w 402"/>
                    <a:gd name="T55" fmla="*/ 120 h 782"/>
                    <a:gd name="T56" fmla="*/ 324 w 402"/>
                    <a:gd name="T57" fmla="*/ 78 h 782"/>
                    <a:gd name="T58" fmla="*/ 362 w 402"/>
                    <a:gd name="T59" fmla="*/ 38 h 782"/>
                    <a:gd name="T60" fmla="*/ 402 w 402"/>
                    <a:gd name="T61" fmla="*/ 0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02" h="782">
                      <a:moveTo>
                        <a:pt x="402" y="0"/>
                      </a:moveTo>
                      <a:lnTo>
                        <a:pt x="402" y="1"/>
                      </a:lnTo>
                      <a:lnTo>
                        <a:pt x="363" y="39"/>
                      </a:lnTo>
                      <a:lnTo>
                        <a:pt x="325" y="79"/>
                      </a:lnTo>
                      <a:lnTo>
                        <a:pt x="290" y="121"/>
                      </a:lnTo>
                      <a:lnTo>
                        <a:pt x="255" y="164"/>
                      </a:lnTo>
                      <a:lnTo>
                        <a:pt x="211" y="222"/>
                      </a:lnTo>
                      <a:lnTo>
                        <a:pt x="171" y="284"/>
                      </a:lnTo>
                      <a:lnTo>
                        <a:pt x="133" y="346"/>
                      </a:lnTo>
                      <a:lnTo>
                        <a:pt x="100" y="411"/>
                      </a:lnTo>
                      <a:lnTo>
                        <a:pt x="71" y="478"/>
                      </a:lnTo>
                      <a:lnTo>
                        <a:pt x="45" y="546"/>
                      </a:lnTo>
                      <a:lnTo>
                        <a:pt x="27" y="617"/>
                      </a:lnTo>
                      <a:lnTo>
                        <a:pt x="13" y="689"/>
                      </a:lnTo>
                      <a:lnTo>
                        <a:pt x="7" y="761"/>
                      </a:lnTo>
                      <a:lnTo>
                        <a:pt x="7" y="782"/>
                      </a:lnTo>
                      <a:lnTo>
                        <a:pt x="0" y="765"/>
                      </a:lnTo>
                      <a:lnTo>
                        <a:pt x="1" y="761"/>
                      </a:lnTo>
                      <a:lnTo>
                        <a:pt x="7" y="688"/>
                      </a:lnTo>
                      <a:lnTo>
                        <a:pt x="21" y="616"/>
                      </a:lnTo>
                      <a:lnTo>
                        <a:pt x="40" y="545"/>
                      </a:lnTo>
                      <a:lnTo>
                        <a:pt x="66" y="475"/>
                      </a:lnTo>
                      <a:lnTo>
                        <a:pt x="95" y="409"/>
                      </a:lnTo>
                      <a:lnTo>
                        <a:pt x="130" y="343"/>
                      </a:lnTo>
                      <a:lnTo>
                        <a:pt x="167" y="281"/>
                      </a:lnTo>
                      <a:lnTo>
                        <a:pt x="209" y="220"/>
                      </a:lnTo>
                      <a:lnTo>
                        <a:pt x="253" y="163"/>
                      </a:lnTo>
                      <a:lnTo>
                        <a:pt x="287" y="120"/>
                      </a:lnTo>
                      <a:lnTo>
                        <a:pt x="324" y="78"/>
                      </a:lnTo>
                      <a:lnTo>
                        <a:pt x="362" y="38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7" name="Forme libre 16"/>
                <p:cNvSpPr>
                  <a:spLocks/>
                </p:cNvSpPr>
                <p:nvPr/>
              </p:nvSpPr>
              <p:spPr bwMode="auto">
                <a:xfrm>
                  <a:off x="317182" y="5904089"/>
                  <a:ext cx="58738" cy="311150"/>
                </a:xfrm>
                <a:custGeom>
                  <a:avLst/>
                  <a:gdLst>
                    <a:gd name="T0" fmla="*/ 0 w 37"/>
                    <a:gd name="T1" fmla="*/ 0 h 196"/>
                    <a:gd name="T2" fmla="*/ 6 w 37"/>
                    <a:gd name="T3" fmla="*/ 15 h 196"/>
                    <a:gd name="T4" fmla="*/ 7 w 37"/>
                    <a:gd name="T5" fmla="*/ 18 h 196"/>
                    <a:gd name="T6" fmla="*/ 12 w 37"/>
                    <a:gd name="T7" fmla="*/ 80 h 196"/>
                    <a:gd name="T8" fmla="*/ 21 w 37"/>
                    <a:gd name="T9" fmla="*/ 134 h 196"/>
                    <a:gd name="T10" fmla="*/ 33 w 37"/>
                    <a:gd name="T11" fmla="*/ 188 h 196"/>
                    <a:gd name="T12" fmla="*/ 37 w 37"/>
                    <a:gd name="T13" fmla="*/ 196 h 196"/>
                    <a:gd name="T14" fmla="*/ 22 w 37"/>
                    <a:gd name="T15" fmla="*/ 162 h 196"/>
                    <a:gd name="T16" fmla="*/ 15 w 37"/>
                    <a:gd name="T17" fmla="*/ 146 h 196"/>
                    <a:gd name="T18" fmla="*/ 5 w 37"/>
                    <a:gd name="T19" fmla="*/ 81 h 196"/>
                    <a:gd name="T20" fmla="*/ 1 w 37"/>
                    <a:gd name="T21" fmla="*/ 40 h 196"/>
                    <a:gd name="T22" fmla="*/ 0 w 37"/>
                    <a:gd name="T2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96">
                      <a:moveTo>
                        <a:pt x="0" y="0"/>
                      </a:moveTo>
                      <a:lnTo>
                        <a:pt x="6" y="15"/>
                      </a:lnTo>
                      <a:lnTo>
                        <a:pt x="7" y="18"/>
                      </a:lnTo>
                      <a:lnTo>
                        <a:pt x="12" y="80"/>
                      </a:lnTo>
                      <a:lnTo>
                        <a:pt x="21" y="134"/>
                      </a:lnTo>
                      <a:lnTo>
                        <a:pt x="33" y="188"/>
                      </a:lnTo>
                      <a:lnTo>
                        <a:pt x="37" y="196"/>
                      </a:lnTo>
                      <a:lnTo>
                        <a:pt x="22" y="162"/>
                      </a:lnTo>
                      <a:lnTo>
                        <a:pt x="15" y="146"/>
                      </a:lnTo>
                      <a:lnTo>
                        <a:pt x="5" y="81"/>
                      </a:lnTo>
                      <a:lnTo>
                        <a:pt x="1" y="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8" name="Forme libre 17"/>
                <p:cNvSpPr>
                  <a:spLocks/>
                </p:cNvSpPr>
                <p:nvPr/>
              </p:nvSpPr>
              <p:spPr bwMode="auto">
                <a:xfrm>
                  <a:off x="363220" y="6223177"/>
                  <a:ext cx="49213" cy="104775"/>
                </a:xfrm>
                <a:custGeom>
                  <a:avLst/>
                  <a:gdLst>
                    <a:gd name="T0" fmla="*/ 0 w 31"/>
                    <a:gd name="T1" fmla="*/ 0 h 66"/>
                    <a:gd name="T2" fmla="*/ 31 w 31"/>
                    <a:gd name="T3" fmla="*/ 66 h 66"/>
                    <a:gd name="T4" fmla="*/ 24 w 31"/>
                    <a:gd name="T5" fmla="*/ 66 h 66"/>
                    <a:gd name="T6" fmla="*/ 0 w 31"/>
                    <a:gd name="T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6">
                      <a:moveTo>
                        <a:pt x="0" y="0"/>
                      </a:moveTo>
                      <a:lnTo>
                        <a:pt x="31" y="66"/>
                      </a:lnTo>
                      <a:lnTo>
                        <a:pt x="24" y="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9" name="Forme libre 18"/>
                <p:cNvSpPr>
                  <a:spLocks/>
                </p:cNvSpPr>
                <p:nvPr/>
              </p:nvSpPr>
              <p:spPr bwMode="auto">
                <a:xfrm>
                  <a:off x="317182" y="5864402"/>
                  <a:ext cx="11113" cy="68263"/>
                </a:xfrm>
                <a:custGeom>
                  <a:avLst/>
                  <a:gdLst>
                    <a:gd name="T0" fmla="*/ 0 w 7"/>
                    <a:gd name="T1" fmla="*/ 0 h 43"/>
                    <a:gd name="T2" fmla="*/ 7 w 7"/>
                    <a:gd name="T3" fmla="*/ 17 h 43"/>
                    <a:gd name="T4" fmla="*/ 7 w 7"/>
                    <a:gd name="T5" fmla="*/ 43 h 43"/>
                    <a:gd name="T6" fmla="*/ 6 w 7"/>
                    <a:gd name="T7" fmla="*/ 40 h 43"/>
                    <a:gd name="T8" fmla="*/ 0 w 7"/>
                    <a:gd name="T9" fmla="*/ 25 h 43"/>
                    <a:gd name="T10" fmla="*/ 0 w 7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3">
                      <a:moveTo>
                        <a:pt x="0" y="0"/>
                      </a:moveTo>
                      <a:lnTo>
                        <a:pt x="7" y="17"/>
                      </a:lnTo>
                      <a:lnTo>
                        <a:pt x="7" y="43"/>
                      </a:lnTo>
                      <a:lnTo>
                        <a:pt x="6" y="40"/>
                      </a:lnTo>
                      <a:lnTo>
                        <a:pt x="0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0" name="Forme libre 19"/>
                <p:cNvSpPr>
                  <a:spLocks/>
                </p:cNvSpPr>
                <p:nvPr/>
              </p:nvSpPr>
              <p:spPr bwMode="auto">
                <a:xfrm>
                  <a:off x="340995" y="6135864"/>
                  <a:ext cx="73025" cy="192088"/>
                </a:xfrm>
                <a:custGeom>
                  <a:avLst/>
                  <a:gdLst>
                    <a:gd name="T0" fmla="*/ 0 w 46"/>
                    <a:gd name="T1" fmla="*/ 0 h 121"/>
                    <a:gd name="T2" fmla="*/ 7 w 46"/>
                    <a:gd name="T3" fmla="*/ 16 h 121"/>
                    <a:gd name="T4" fmla="*/ 22 w 46"/>
                    <a:gd name="T5" fmla="*/ 50 h 121"/>
                    <a:gd name="T6" fmla="*/ 33 w 46"/>
                    <a:gd name="T7" fmla="*/ 86 h 121"/>
                    <a:gd name="T8" fmla="*/ 46 w 46"/>
                    <a:gd name="T9" fmla="*/ 121 h 121"/>
                    <a:gd name="T10" fmla="*/ 45 w 46"/>
                    <a:gd name="T11" fmla="*/ 121 h 121"/>
                    <a:gd name="T12" fmla="*/ 14 w 46"/>
                    <a:gd name="T13" fmla="*/ 55 h 121"/>
                    <a:gd name="T14" fmla="*/ 11 w 46"/>
                    <a:gd name="T15" fmla="*/ 44 h 121"/>
                    <a:gd name="T16" fmla="*/ 0 w 46"/>
                    <a:gd name="T17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121">
                      <a:moveTo>
                        <a:pt x="0" y="0"/>
                      </a:moveTo>
                      <a:lnTo>
                        <a:pt x="7" y="16"/>
                      </a:lnTo>
                      <a:lnTo>
                        <a:pt x="22" y="50"/>
                      </a:lnTo>
                      <a:lnTo>
                        <a:pt x="33" y="86"/>
                      </a:lnTo>
                      <a:lnTo>
                        <a:pt x="46" y="121"/>
                      </a:lnTo>
                      <a:lnTo>
                        <a:pt x="45" y="121"/>
                      </a:lnTo>
                      <a:lnTo>
                        <a:pt x="14" y="55"/>
                      </a:lnTo>
                      <a:lnTo>
                        <a:pt x="11" y="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</p:grpSp>
        </p:grpSp>
      </p:grpSp>
      <p:pic>
        <p:nvPicPr>
          <p:cNvPr id="33" name="Image 3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384" y="273913"/>
            <a:ext cx="4140835" cy="126809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Zone de texte 37"/>
          <p:cNvSpPr txBox="1"/>
          <p:nvPr/>
        </p:nvSpPr>
        <p:spPr>
          <a:xfrm>
            <a:off x="4097574" y="3584885"/>
            <a:ext cx="3858260" cy="187853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200000"/>
              </a:lnSpc>
              <a:spcAft>
                <a:spcPts val="800"/>
              </a:spcAft>
            </a:pPr>
            <a:r>
              <a:rPr lang="fr-FR" sz="1600" b="1" dirty="0">
                <a:solidFill>
                  <a:srgbClr val="244061"/>
                </a:solidFill>
                <a:effectLst/>
                <a:latin typeface="Cambria"/>
                <a:ea typeface="Calibri"/>
                <a:cs typeface="Times New Roman"/>
              </a:rPr>
              <a:t>Client : CPE Lyon</a:t>
            </a:r>
            <a:endParaRPr lang="fr-FR" sz="1200" dirty="0">
              <a:effectLst/>
              <a:latin typeface="Cambria"/>
              <a:ea typeface="Calibri"/>
              <a:cs typeface="Times New Roman"/>
            </a:endParaRPr>
          </a:p>
        </p:txBody>
      </p:sp>
      <p:pic>
        <p:nvPicPr>
          <p:cNvPr id="35" name="Image 34" descr="http://upload.wikimedia.org/wikipedia/fr/4/47/Logo_CPE_Lyon_112009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056890"/>
            <a:ext cx="2058035" cy="14065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Espace réservé de la date 42"/>
          <p:cNvSpPr>
            <a:spLocks noGrp="1"/>
          </p:cNvSpPr>
          <p:nvPr>
            <p:ph type="dt" sz="half" idx="10"/>
          </p:nvPr>
        </p:nvSpPr>
        <p:spPr>
          <a:xfrm>
            <a:off x="1331351" y="1131228"/>
            <a:ext cx="1609957" cy="365125"/>
          </a:xfrm>
        </p:spPr>
        <p:txBody>
          <a:bodyPr/>
          <a:lstStyle/>
          <a:p>
            <a:fld id="{6CFA146B-6DFE-4429-BD49-D823748EF310}" type="datetime1">
              <a:rPr lang="fr-FR" sz="2000" smtClean="0">
                <a:solidFill>
                  <a:schemeClr val="bg1"/>
                </a:solidFill>
              </a:rPr>
              <a:t>03/01/2015</a:t>
            </a:fld>
            <a:endParaRPr lang="fr-BE" sz="2000" dirty="0">
              <a:solidFill>
                <a:schemeClr val="bg1"/>
              </a:solidFill>
            </a:endParaRPr>
          </a:p>
        </p:txBody>
      </p:sp>
      <p:sp>
        <p:nvSpPr>
          <p:cNvPr id="44" name="Espace réservé du numéro de diapositive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2949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373616" cy="796950"/>
          </a:xfrm>
        </p:spPr>
        <p:txBody>
          <a:bodyPr/>
          <a:lstStyle/>
          <a:p>
            <a:pPr algn="r"/>
            <a:r>
              <a:rPr lang="fr-FR" dirty="0" smtClean="0">
                <a:solidFill>
                  <a:srgbClr val="336699"/>
                </a:solidFill>
              </a:rPr>
              <a:t>La base de données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02B5-C084-4573-B9AA-1687D980E5FB}" type="datetime1">
              <a:rPr lang="fr-FR" smtClean="0"/>
              <a:t>03/01/2015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</a:t>
            </a:fld>
            <a:endParaRPr lang="fr-BE"/>
          </a:p>
        </p:txBody>
      </p:sp>
      <p:cxnSp>
        <p:nvCxnSpPr>
          <p:cNvPr id="8" name="Connecteur droit 7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63777" y="6309320"/>
            <a:ext cx="561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Présentation du logiciel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79"/>
          </a:xfrm>
        </p:spPr>
        <p:txBody>
          <a:bodyPr/>
          <a:lstStyle/>
          <a:p>
            <a:pPr>
              <a:buClr>
                <a:srgbClr val="6699CC"/>
              </a:buClr>
            </a:pPr>
            <a:r>
              <a:rPr lang="fr-FR" dirty="0" smtClean="0"/>
              <a:t>Point central du logiciel</a:t>
            </a:r>
          </a:p>
          <a:p>
            <a:pPr lvl="1">
              <a:buClr>
                <a:srgbClr val="6699CC"/>
              </a:buClr>
            </a:pPr>
            <a:r>
              <a:rPr lang="fr-FR" dirty="0" smtClean="0"/>
              <a:t>Supporte les multi-connexions</a:t>
            </a:r>
          </a:p>
          <a:p>
            <a:pPr lvl="1">
              <a:buClr>
                <a:srgbClr val="6699CC"/>
              </a:buClr>
            </a:pPr>
            <a:r>
              <a:rPr lang="fr-FR" dirty="0" smtClean="0"/>
              <a:t>Centralise les données pour les différentes interfaces actives</a:t>
            </a:r>
          </a:p>
          <a:p>
            <a:pPr lvl="1">
              <a:buClr>
                <a:srgbClr val="6699CC"/>
              </a:buClr>
            </a:pPr>
            <a:endParaRPr lang="fr-FR" dirty="0" smtClean="0"/>
          </a:p>
          <a:p>
            <a:pPr>
              <a:buClr>
                <a:srgbClr val="6699CC"/>
              </a:buClr>
            </a:pPr>
            <a:r>
              <a:rPr lang="fr-FR" dirty="0" smtClean="0"/>
              <a:t>Stocke les informations </a:t>
            </a:r>
          </a:p>
          <a:p>
            <a:pPr lvl="1">
              <a:buClr>
                <a:srgbClr val="6699CC"/>
              </a:buClr>
            </a:pPr>
            <a:r>
              <a:rPr lang="fr-FR" dirty="0" smtClean="0"/>
              <a:t>Produit, Vente, Commande, Utilisateur, etc.</a:t>
            </a:r>
          </a:p>
          <a:p>
            <a:pPr>
              <a:buClr>
                <a:srgbClr val="6699CC"/>
              </a:buClr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14742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85800" y="2636912"/>
            <a:ext cx="7772400" cy="1362075"/>
          </a:xfrm>
        </p:spPr>
        <p:txBody>
          <a:bodyPr/>
          <a:lstStyle/>
          <a:p>
            <a:r>
              <a:rPr lang="fr-FR" dirty="0" smtClean="0">
                <a:solidFill>
                  <a:srgbClr val="336699"/>
                </a:solidFill>
              </a:rPr>
              <a:t>Choix techniques et d’architecture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5230-C684-41AF-AA0D-72F719444CFB}" type="datetime1">
              <a:rPr lang="fr-FR" smtClean="0"/>
              <a:t>03/01/2015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4196234"/>
            <a:ext cx="9144000" cy="36004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95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373616" cy="796950"/>
          </a:xfrm>
        </p:spPr>
        <p:txBody>
          <a:bodyPr/>
          <a:lstStyle/>
          <a:p>
            <a:pPr algn="r"/>
            <a:r>
              <a:rPr lang="fr-FR" dirty="0" smtClean="0">
                <a:solidFill>
                  <a:srgbClr val="336699"/>
                </a:solidFill>
              </a:rPr>
              <a:t>Choix d’architecture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02B5-C084-4573-B9AA-1687D980E5FB}" type="datetime1">
              <a:rPr lang="fr-FR" smtClean="0"/>
              <a:t>03/01/2015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</a:t>
            </a:fld>
            <a:endParaRPr lang="fr-BE"/>
          </a:p>
        </p:txBody>
      </p:sp>
      <p:cxnSp>
        <p:nvCxnSpPr>
          <p:cNvPr id="8" name="Connecteur droit 7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63777" y="6309320"/>
            <a:ext cx="561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Choix techniques et d’architecture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412776"/>
            <a:ext cx="77628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2913187"/>
          </a:xfrm>
        </p:spPr>
        <p:txBody>
          <a:bodyPr/>
          <a:lstStyle/>
          <a:p>
            <a:pPr>
              <a:buClr>
                <a:srgbClr val="6699CC"/>
              </a:buClr>
            </a:pPr>
            <a:r>
              <a:rPr lang="fr-FR" dirty="0" smtClean="0"/>
              <a:t>Cette séparation facilite</a:t>
            </a:r>
            <a:endParaRPr lang="fr-FR" dirty="0" smtClean="0"/>
          </a:p>
          <a:p>
            <a:pPr lvl="1">
              <a:buClr>
                <a:srgbClr val="6699CC"/>
              </a:buClr>
            </a:pPr>
            <a:r>
              <a:rPr lang="fr-FR" dirty="0" smtClean="0"/>
              <a:t>L’ajout de fonctionnalité</a:t>
            </a:r>
          </a:p>
          <a:p>
            <a:pPr lvl="1">
              <a:buClr>
                <a:srgbClr val="6699CC"/>
              </a:buClr>
            </a:pPr>
            <a:r>
              <a:rPr lang="fr-FR" dirty="0" smtClean="0"/>
              <a:t>La modification de l’interface graphique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12889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373616" cy="796950"/>
          </a:xfrm>
        </p:spPr>
        <p:txBody>
          <a:bodyPr/>
          <a:lstStyle/>
          <a:p>
            <a:pPr algn="r"/>
            <a:r>
              <a:rPr lang="fr-FR" dirty="0" smtClean="0">
                <a:solidFill>
                  <a:srgbClr val="336699"/>
                </a:solidFill>
              </a:rPr>
              <a:t>Choix techniques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6699CC"/>
              </a:buClr>
            </a:pPr>
            <a:r>
              <a:rPr lang="fr-FR" dirty="0" smtClean="0"/>
              <a:t>Deux systèmes mis en place</a:t>
            </a:r>
          </a:p>
          <a:p>
            <a:pPr lvl="1">
              <a:buClr>
                <a:srgbClr val="6699CC"/>
              </a:buClr>
            </a:pPr>
            <a:r>
              <a:rPr lang="fr-FR" dirty="0" smtClean="0"/>
              <a:t>Stockage des données BDD dans objets JAVA</a:t>
            </a:r>
          </a:p>
          <a:p>
            <a:pPr lvl="1">
              <a:buClr>
                <a:srgbClr val="6699CC"/>
              </a:buClr>
            </a:pPr>
            <a:r>
              <a:rPr lang="fr-FR" dirty="0" smtClean="0"/>
              <a:t>Accès direct au données de la BDD sans stockage</a:t>
            </a:r>
          </a:p>
          <a:p>
            <a:pPr>
              <a:buClr>
                <a:srgbClr val="6699CC"/>
              </a:buClr>
            </a:pPr>
            <a:r>
              <a:rPr lang="fr-FR" dirty="0" smtClean="0"/>
              <a:t>Utilisation des objets JAVA </a:t>
            </a:r>
            <a:r>
              <a:rPr lang="fr-FR" dirty="0" err="1" smtClean="0"/>
              <a:t>JTable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02B5-C084-4573-B9AA-1687D980E5FB}" type="datetime1">
              <a:rPr lang="fr-FR" smtClean="0"/>
              <a:t>03/01/2015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</a:t>
            </a:fld>
            <a:endParaRPr lang="fr-BE"/>
          </a:p>
        </p:txBody>
      </p:sp>
      <p:cxnSp>
        <p:nvCxnSpPr>
          <p:cNvPr id="8" name="Connecteur droit 7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63777" y="6309320"/>
            <a:ext cx="561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Choix techniques et d’architecture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14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85800" y="2636912"/>
            <a:ext cx="7772400" cy="1362075"/>
          </a:xfrm>
        </p:spPr>
        <p:txBody>
          <a:bodyPr/>
          <a:lstStyle/>
          <a:p>
            <a:r>
              <a:rPr lang="fr-FR" dirty="0" smtClean="0">
                <a:solidFill>
                  <a:srgbClr val="336699"/>
                </a:solidFill>
              </a:rPr>
              <a:t>Avantages et limites du produit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5230-C684-41AF-AA0D-72F719444CFB}" type="datetime1">
              <a:rPr lang="fr-FR" smtClean="0"/>
              <a:t>03/01/2015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14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4196234"/>
            <a:ext cx="9144000" cy="36004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95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373616" cy="796950"/>
          </a:xfrm>
        </p:spPr>
        <p:txBody>
          <a:bodyPr/>
          <a:lstStyle/>
          <a:p>
            <a:pPr algn="r"/>
            <a:r>
              <a:rPr lang="fr-FR" dirty="0" smtClean="0">
                <a:solidFill>
                  <a:srgbClr val="336699"/>
                </a:solidFill>
              </a:rPr>
              <a:t>Les avantages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6699CC"/>
              </a:buClr>
            </a:pPr>
            <a:r>
              <a:rPr lang="fr-FR" dirty="0" smtClean="0"/>
              <a:t>Visualisation en temps réel </a:t>
            </a:r>
          </a:p>
          <a:p>
            <a:pPr lvl="1">
              <a:buClr>
                <a:srgbClr val="6699CC"/>
              </a:buClr>
            </a:pPr>
            <a:r>
              <a:rPr lang="fr-FR" dirty="0" smtClean="0"/>
              <a:t>Actualisation automatique</a:t>
            </a:r>
          </a:p>
          <a:p>
            <a:pPr lvl="1">
              <a:buClr>
                <a:srgbClr val="6699CC"/>
              </a:buClr>
            </a:pPr>
            <a:r>
              <a:rPr lang="fr-FR" dirty="0" smtClean="0"/>
              <a:t>Aucune action utilisateur nécessaire</a:t>
            </a:r>
          </a:p>
          <a:p>
            <a:pPr lvl="1">
              <a:buClr>
                <a:srgbClr val="6699CC"/>
              </a:buClr>
            </a:pPr>
            <a:endParaRPr lang="fr-FR" dirty="0"/>
          </a:p>
          <a:p>
            <a:pPr>
              <a:buClr>
                <a:srgbClr val="6699CC"/>
              </a:buClr>
            </a:pPr>
            <a:r>
              <a:rPr lang="fr-FR" dirty="0" smtClean="0"/>
              <a:t>Fort contraste des différentes zones des interfaces</a:t>
            </a:r>
          </a:p>
          <a:p>
            <a:pPr lvl="1">
              <a:buClr>
                <a:srgbClr val="6699CC"/>
              </a:buClr>
            </a:pPr>
            <a:r>
              <a:rPr lang="fr-FR" dirty="0" smtClean="0"/>
              <a:t>Meilleure visualisation pour l’utilisateur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02B5-C084-4573-B9AA-1687D980E5FB}" type="datetime1">
              <a:rPr lang="fr-FR" smtClean="0"/>
              <a:t>03/01/2015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15</a:t>
            </a:fld>
            <a:endParaRPr lang="fr-BE"/>
          </a:p>
        </p:txBody>
      </p:sp>
      <p:cxnSp>
        <p:nvCxnSpPr>
          <p:cNvPr id="8" name="Connecteur droit 7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63777" y="6309320"/>
            <a:ext cx="561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Avantages et limites du produit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89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373616" cy="796950"/>
          </a:xfrm>
        </p:spPr>
        <p:txBody>
          <a:bodyPr/>
          <a:lstStyle/>
          <a:p>
            <a:pPr algn="r"/>
            <a:r>
              <a:rPr lang="fr-FR" dirty="0" smtClean="0">
                <a:solidFill>
                  <a:srgbClr val="336699"/>
                </a:solidFill>
              </a:rPr>
              <a:t>Les limites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6699CC"/>
              </a:buClr>
            </a:pPr>
            <a:r>
              <a:rPr lang="fr-FR" dirty="0" smtClean="0"/>
              <a:t>Design</a:t>
            </a:r>
          </a:p>
          <a:p>
            <a:pPr lvl="1">
              <a:buClr>
                <a:srgbClr val="6699CC"/>
              </a:buClr>
            </a:pPr>
            <a:r>
              <a:rPr lang="fr-FR" dirty="0" smtClean="0"/>
              <a:t>Minimaliste</a:t>
            </a:r>
          </a:p>
          <a:p>
            <a:pPr lvl="1">
              <a:buClr>
                <a:srgbClr val="6699CC"/>
              </a:buClr>
              <a:buFont typeface="Symbol"/>
              <a:buChar char="Þ"/>
            </a:pPr>
            <a:r>
              <a:rPr lang="fr-FR" dirty="0" smtClean="0"/>
              <a:t> Evite de surcharger les interfaces</a:t>
            </a:r>
          </a:p>
          <a:p>
            <a:pPr lvl="1">
              <a:buClr>
                <a:srgbClr val="6699CC"/>
              </a:buClr>
              <a:buFont typeface="Symbol"/>
              <a:buChar char="Þ"/>
            </a:pPr>
            <a:endParaRPr lang="fr-FR" dirty="0" smtClean="0"/>
          </a:p>
          <a:p>
            <a:pPr>
              <a:buClr>
                <a:srgbClr val="6699CC"/>
              </a:buClr>
            </a:pPr>
            <a:r>
              <a:rPr lang="fr-FR" dirty="0" smtClean="0"/>
              <a:t>Gestion membres et types de produit</a:t>
            </a:r>
          </a:p>
          <a:p>
            <a:pPr lvl="1">
              <a:buClr>
                <a:srgbClr val="6699CC"/>
              </a:buClr>
            </a:pPr>
            <a:r>
              <a:rPr lang="fr-FR" dirty="0" smtClean="0"/>
              <a:t>Non disponible actuellement pour le manager</a:t>
            </a:r>
          </a:p>
          <a:p>
            <a:pPr lvl="1">
              <a:buClr>
                <a:srgbClr val="6699CC"/>
              </a:buClr>
            </a:pPr>
            <a:r>
              <a:rPr lang="fr-FR" dirty="0" smtClean="0"/>
              <a:t>Informations pré-rentrées en base de données</a:t>
            </a:r>
          </a:p>
          <a:p>
            <a:pPr lvl="1">
              <a:buClr>
                <a:srgbClr val="6699CC"/>
              </a:buClr>
              <a:buFont typeface="Symbol"/>
              <a:buChar char="Þ"/>
            </a:pPr>
            <a:r>
              <a:rPr lang="fr-FR" dirty="0" smtClean="0"/>
              <a:t> Interface graphique en développant</a:t>
            </a:r>
          </a:p>
          <a:p>
            <a:pPr lvl="1">
              <a:buClr>
                <a:srgbClr val="6699CC"/>
              </a:buClr>
              <a:buFont typeface="Symbol"/>
              <a:buChar char="Þ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02B5-C084-4573-B9AA-1687D980E5FB}" type="datetime1">
              <a:rPr lang="fr-FR" smtClean="0"/>
              <a:t>03/01/2015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16</a:t>
            </a:fld>
            <a:endParaRPr lang="fr-BE"/>
          </a:p>
        </p:txBody>
      </p:sp>
      <p:cxnSp>
        <p:nvCxnSpPr>
          <p:cNvPr id="8" name="Connecteur droit 7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63777" y="6309320"/>
            <a:ext cx="561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Présentation du logiciel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89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85800" y="2636912"/>
            <a:ext cx="7772400" cy="1362075"/>
          </a:xfrm>
        </p:spPr>
        <p:txBody>
          <a:bodyPr/>
          <a:lstStyle/>
          <a:p>
            <a:r>
              <a:rPr lang="fr-FR" dirty="0" smtClean="0">
                <a:solidFill>
                  <a:srgbClr val="336699"/>
                </a:solidFill>
              </a:rPr>
              <a:t>Démonstration du logiciel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5230-C684-41AF-AA0D-72F719444CFB}" type="datetime1">
              <a:rPr lang="fr-FR" smtClean="0"/>
              <a:t>03/01/2015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17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4196234"/>
            <a:ext cx="9144000" cy="36004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95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373616" cy="796950"/>
          </a:xfrm>
        </p:spPr>
        <p:txBody>
          <a:bodyPr/>
          <a:lstStyle/>
          <a:p>
            <a:pPr algn="r"/>
            <a:r>
              <a:rPr lang="fr-FR" dirty="0" smtClean="0">
                <a:solidFill>
                  <a:srgbClr val="336699"/>
                </a:solidFill>
              </a:rPr>
              <a:t>Démonstration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6699CC"/>
              </a:buClr>
            </a:pPr>
            <a:r>
              <a:rPr lang="fr-FR" dirty="0" smtClean="0"/>
              <a:t>Une connexion qui va échouer</a:t>
            </a:r>
          </a:p>
          <a:p>
            <a:pPr>
              <a:buClr>
                <a:srgbClr val="6699CC"/>
              </a:buClr>
            </a:pPr>
            <a:r>
              <a:rPr lang="fr-FR" dirty="0" smtClean="0"/>
              <a:t>Connexion au trois interfaces</a:t>
            </a:r>
            <a:endParaRPr lang="fr-FR" dirty="0" smtClean="0"/>
          </a:p>
          <a:p>
            <a:pPr>
              <a:buClr>
                <a:srgbClr val="6699CC"/>
              </a:buClr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02B5-C084-4573-B9AA-1687D980E5FB}" type="datetime1">
              <a:rPr lang="fr-FR" smtClean="0"/>
              <a:t>03/01/2015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18</a:t>
            </a:fld>
            <a:endParaRPr lang="fr-BE"/>
          </a:p>
        </p:txBody>
      </p:sp>
      <p:cxnSp>
        <p:nvCxnSpPr>
          <p:cNvPr id="8" name="Connecteur droit 7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63777" y="6309320"/>
            <a:ext cx="561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Démonstration du logiciel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89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19</a:t>
            </a:fld>
            <a:endParaRPr lang="fr-BE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94184" y="213285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rgbClr val="6699CC"/>
                </a:solidFill>
              </a:rPr>
              <a:t>Merci de votre attention</a:t>
            </a:r>
          </a:p>
          <a:p>
            <a:pPr algn="ctr"/>
            <a:endParaRPr lang="fr-FR" dirty="0">
              <a:solidFill>
                <a:srgbClr val="6699CC"/>
              </a:solidFill>
            </a:endParaRPr>
          </a:p>
          <a:p>
            <a:pPr algn="ctr"/>
            <a:r>
              <a:rPr lang="fr-FR" dirty="0" smtClean="0">
                <a:solidFill>
                  <a:srgbClr val="6699CC"/>
                </a:solidFill>
              </a:rPr>
              <a:t>Avez-vous des questions ?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53374" y="4014"/>
            <a:ext cx="2487935" cy="6858000"/>
            <a:chOff x="0" y="0"/>
            <a:chExt cx="2194560" cy="9125712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94535" cy="91257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9" name="Pentagone 8"/>
            <p:cNvSpPr/>
            <p:nvPr/>
          </p:nvSpPr>
          <p:spPr>
            <a:xfrm>
              <a:off x="0" y="1466850"/>
              <a:ext cx="2194560" cy="552055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18288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fr-FR" sz="1400">
                  <a:solidFill>
                    <a:srgbClr val="FFFFFF"/>
                  </a:solidFill>
                  <a:effectLst/>
                  <a:latin typeface="Calibri Light"/>
                  <a:ea typeface="Times New Roman"/>
                  <a:cs typeface="Times New Roman"/>
                </a:rPr>
                <a:t>     </a:t>
              </a:r>
              <a:endParaRPr lang="fr-FR" sz="1200">
                <a:effectLst/>
                <a:latin typeface="Calibri Light"/>
                <a:ea typeface="Times New Roman"/>
                <a:cs typeface="Times New Roman"/>
              </a:endParaRPr>
            </a:p>
          </p:txBody>
        </p:sp>
        <p:grpSp>
          <p:nvGrpSpPr>
            <p:cNvPr id="10" name="Groupe 9"/>
            <p:cNvGrpSpPr/>
            <p:nvPr/>
          </p:nvGrpSpPr>
          <p:grpSpPr>
            <a:xfrm>
              <a:off x="76200" y="4210050"/>
              <a:ext cx="2057400" cy="4910329"/>
              <a:chOff x="80645" y="4211812"/>
              <a:chExt cx="1306273" cy="3121027"/>
            </a:xfrm>
          </p:grpSpPr>
          <p:grpSp>
            <p:nvGrpSpPr>
              <p:cNvPr id="11" name="Groupe 10"/>
              <p:cNvGrpSpPr>
                <a:grpSpLocks noChangeAspect="1"/>
              </p:cNvGrpSpPr>
              <p:nvPr/>
            </p:nvGrpSpPr>
            <p:grpSpPr>
              <a:xfrm>
                <a:off x="141062" y="4211812"/>
                <a:ext cx="1047750" cy="3121026"/>
                <a:chOff x="141062" y="4211812"/>
                <a:chExt cx="1047750" cy="3121026"/>
              </a:xfrm>
            </p:grpSpPr>
            <p:sp>
              <p:nvSpPr>
                <p:cNvPr id="24" name="Forme libre 23"/>
                <p:cNvSpPr>
                  <a:spLocks/>
                </p:cNvSpPr>
                <p:nvPr/>
              </p:nvSpPr>
              <p:spPr bwMode="auto">
                <a:xfrm>
                  <a:off x="369662" y="6216825"/>
                  <a:ext cx="193675" cy="698500"/>
                </a:xfrm>
                <a:custGeom>
                  <a:avLst/>
                  <a:gdLst>
                    <a:gd name="T0" fmla="*/ 0 w 122"/>
                    <a:gd name="T1" fmla="*/ 0 h 440"/>
                    <a:gd name="T2" fmla="*/ 39 w 122"/>
                    <a:gd name="T3" fmla="*/ 152 h 440"/>
                    <a:gd name="T4" fmla="*/ 84 w 122"/>
                    <a:gd name="T5" fmla="*/ 304 h 440"/>
                    <a:gd name="T6" fmla="*/ 122 w 122"/>
                    <a:gd name="T7" fmla="*/ 417 h 440"/>
                    <a:gd name="T8" fmla="*/ 122 w 122"/>
                    <a:gd name="T9" fmla="*/ 440 h 440"/>
                    <a:gd name="T10" fmla="*/ 76 w 122"/>
                    <a:gd name="T11" fmla="*/ 306 h 440"/>
                    <a:gd name="T12" fmla="*/ 39 w 122"/>
                    <a:gd name="T13" fmla="*/ 180 h 440"/>
                    <a:gd name="T14" fmla="*/ 6 w 122"/>
                    <a:gd name="T15" fmla="*/ 53 h 440"/>
                    <a:gd name="T16" fmla="*/ 0 w 122"/>
                    <a:gd name="T1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2" h="440">
                      <a:moveTo>
                        <a:pt x="0" y="0"/>
                      </a:moveTo>
                      <a:lnTo>
                        <a:pt x="39" y="152"/>
                      </a:lnTo>
                      <a:lnTo>
                        <a:pt x="84" y="304"/>
                      </a:lnTo>
                      <a:lnTo>
                        <a:pt x="122" y="417"/>
                      </a:lnTo>
                      <a:lnTo>
                        <a:pt x="122" y="440"/>
                      </a:lnTo>
                      <a:lnTo>
                        <a:pt x="76" y="306"/>
                      </a:lnTo>
                      <a:lnTo>
                        <a:pt x="39" y="180"/>
                      </a:lnTo>
                      <a:lnTo>
                        <a:pt x="6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5" name="Forme libre 24"/>
                <p:cNvSpPr>
                  <a:spLocks/>
                </p:cNvSpPr>
                <p:nvPr/>
              </p:nvSpPr>
              <p:spPr bwMode="auto">
                <a:xfrm>
                  <a:off x="572862" y="6905800"/>
                  <a:ext cx="184150" cy="427038"/>
                </a:xfrm>
                <a:custGeom>
                  <a:avLst/>
                  <a:gdLst>
                    <a:gd name="T0" fmla="*/ 0 w 116"/>
                    <a:gd name="T1" fmla="*/ 0 h 269"/>
                    <a:gd name="T2" fmla="*/ 8 w 116"/>
                    <a:gd name="T3" fmla="*/ 19 h 269"/>
                    <a:gd name="T4" fmla="*/ 37 w 116"/>
                    <a:gd name="T5" fmla="*/ 93 h 269"/>
                    <a:gd name="T6" fmla="*/ 67 w 116"/>
                    <a:gd name="T7" fmla="*/ 167 h 269"/>
                    <a:gd name="T8" fmla="*/ 116 w 116"/>
                    <a:gd name="T9" fmla="*/ 269 h 269"/>
                    <a:gd name="T10" fmla="*/ 108 w 116"/>
                    <a:gd name="T11" fmla="*/ 269 h 269"/>
                    <a:gd name="T12" fmla="*/ 60 w 116"/>
                    <a:gd name="T13" fmla="*/ 169 h 269"/>
                    <a:gd name="T14" fmla="*/ 30 w 116"/>
                    <a:gd name="T15" fmla="*/ 98 h 269"/>
                    <a:gd name="T16" fmla="*/ 1 w 116"/>
                    <a:gd name="T17" fmla="*/ 25 h 269"/>
                    <a:gd name="T18" fmla="*/ 0 w 116"/>
                    <a:gd name="T19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269">
                      <a:moveTo>
                        <a:pt x="0" y="0"/>
                      </a:moveTo>
                      <a:lnTo>
                        <a:pt x="8" y="19"/>
                      </a:lnTo>
                      <a:lnTo>
                        <a:pt x="37" y="93"/>
                      </a:lnTo>
                      <a:lnTo>
                        <a:pt x="67" y="167"/>
                      </a:lnTo>
                      <a:lnTo>
                        <a:pt x="116" y="269"/>
                      </a:lnTo>
                      <a:lnTo>
                        <a:pt x="108" y="269"/>
                      </a:lnTo>
                      <a:lnTo>
                        <a:pt x="60" y="169"/>
                      </a:lnTo>
                      <a:lnTo>
                        <a:pt x="30" y="98"/>
                      </a:lnTo>
                      <a:lnTo>
                        <a:pt x="1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6" name="Forme libre 25"/>
                <p:cNvSpPr>
                  <a:spLocks/>
                </p:cNvSpPr>
                <p:nvPr/>
              </p:nvSpPr>
              <p:spPr bwMode="auto">
                <a:xfrm>
                  <a:off x="141062" y="4211812"/>
                  <a:ext cx="222250" cy="2019300"/>
                </a:xfrm>
                <a:custGeom>
                  <a:avLst/>
                  <a:gdLst>
                    <a:gd name="T0" fmla="*/ 0 w 140"/>
                    <a:gd name="T1" fmla="*/ 0 h 1272"/>
                    <a:gd name="T2" fmla="*/ 0 w 140"/>
                    <a:gd name="T3" fmla="*/ 0 h 1272"/>
                    <a:gd name="T4" fmla="*/ 1 w 140"/>
                    <a:gd name="T5" fmla="*/ 79 h 1272"/>
                    <a:gd name="T6" fmla="*/ 3 w 140"/>
                    <a:gd name="T7" fmla="*/ 159 h 1272"/>
                    <a:gd name="T8" fmla="*/ 12 w 140"/>
                    <a:gd name="T9" fmla="*/ 317 h 1272"/>
                    <a:gd name="T10" fmla="*/ 23 w 140"/>
                    <a:gd name="T11" fmla="*/ 476 h 1272"/>
                    <a:gd name="T12" fmla="*/ 39 w 140"/>
                    <a:gd name="T13" fmla="*/ 634 h 1272"/>
                    <a:gd name="T14" fmla="*/ 58 w 140"/>
                    <a:gd name="T15" fmla="*/ 792 h 1272"/>
                    <a:gd name="T16" fmla="*/ 83 w 140"/>
                    <a:gd name="T17" fmla="*/ 948 h 1272"/>
                    <a:gd name="T18" fmla="*/ 107 w 140"/>
                    <a:gd name="T19" fmla="*/ 1086 h 1272"/>
                    <a:gd name="T20" fmla="*/ 135 w 140"/>
                    <a:gd name="T21" fmla="*/ 1223 h 1272"/>
                    <a:gd name="T22" fmla="*/ 140 w 140"/>
                    <a:gd name="T23" fmla="*/ 1272 h 1272"/>
                    <a:gd name="T24" fmla="*/ 138 w 140"/>
                    <a:gd name="T25" fmla="*/ 1262 h 1272"/>
                    <a:gd name="T26" fmla="*/ 105 w 140"/>
                    <a:gd name="T27" fmla="*/ 1106 h 1272"/>
                    <a:gd name="T28" fmla="*/ 77 w 140"/>
                    <a:gd name="T29" fmla="*/ 949 h 1272"/>
                    <a:gd name="T30" fmla="*/ 53 w 140"/>
                    <a:gd name="T31" fmla="*/ 792 h 1272"/>
                    <a:gd name="T32" fmla="*/ 35 w 140"/>
                    <a:gd name="T33" fmla="*/ 634 h 1272"/>
                    <a:gd name="T34" fmla="*/ 20 w 140"/>
                    <a:gd name="T35" fmla="*/ 476 h 1272"/>
                    <a:gd name="T36" fmla="*/ 9 w 140"/>
                    <a:gd name="T37" fmla="*/ 317 h 1272"/>
                    <a:gd name="T38" fmla="*/ 2 w 140"/>
                    <a:gd name="T39" fmla="*/ 159 h 1272"/>
                    <a:gd name="T40" fmla="*/ 0 w 140"/>
                    <a:gd name="T41" fmla="*/ 79 h 1272"/>
                    <a:gd name="T42" fmla="*/ 0 w 140"/>
                    <a:gd name="T43" fmla="*/ 0 h 1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40" h="127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79"/>
                      </a:lnTo>
                      <a:lnTo>
                        <a:pt x="3" y="159"/>
                      </a:lnTo>
                      <a:lnTo>
                        <a:pt x="12" y="317"/>
                      </a:lnTo>
                      <a:lnTo>
                        <a:pt x="23" y="476"/>
                      </a:lnTo>
                      <a:lnTo>
                        <a:pt x="39" y="634"/>
                      </a:lnTo>
                      <a:lnTo>
                        <a:pt x="58" y="792"/>
                      </a:lnTo>
                      <a:lnTo>
                        <a:pt x="83" y="948"/>
                      </a:lnTo>
                      <a:lnTo>
                        <a:pt x="107" y="1086"/>
                      </a:lnTo>
                      <a:lnTo>
                        <a:pt x="135" y="1223"/>
                      </a:lnTo>
                      <a:lnTo>
                        <a:pt x="140" y="1272"/>
                      </a:lnTo>
                      <a:lnTo>
                        <a:pt x="138" y="1262"/>
                      </a:lnTo>
                      <a:lnTo>
                        <a:pt x="105" y="1106"/>
                      </a:lnTo>
                      <a:lnTo>
                        <a:pt x="77" y="949"/>
                      </a:lnTo>
                      <a:lnTo>
                        <a:pt x="53" y="792"/>
                      </a:lnTo>
                      <a:lnTo>
                        <a:pt x="35" y="634"/>
                      </a:lnTo>
                      <a:lnTo>
                        <a:pt x="20" y="476"/>
                      </a:lnTo>
                      <a:lnTo>
                        <a:pt x="9" y="317"/>
                      </a:lnTo>
                      <a:lnTo>
                        <a:pt x="2" y="159"/>
                      </a:lnTo>
                      <a:lnTo>
                        <a:pt x="0" y="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7" name="Forme libre 26"/>
                <p:cNvSpPr>
                  <a:spLocks/>
                </p:cNvSpPr>
                <p:nvPr/>
              </p:nvSpPr>
              <p:spPr bwMode="auto">
                <a:xfrm>
                  <a:off x="341087" y="4861100"/>
                  <a:ext cx="71438" cy="1355725"/>
                </a:xfrm>
                <a:custGeom>
                  <a:avLst/>
                  <a:gdLst>
                    <a:gd name="T0" fmla="*/ 45 w 45"/>
                    <a:gd name="T1" fmla="*/ 0 h 854"/>
                    <a:gd name="T2" fmla="*/ 45 w 45"/>
                    <a:gd name="T3" fmla="*/ 0 h 854"/>
                    <a:gd name="T4" fmla="*/ 35 w 45"/>
                    <a:gd name="T5" fmla="*/ 66 h 854"/>
                    <a:gd name="T6" fmla="*/ 26 w 45"/>
                    <a:gd name="T7" fmla="*/ 133 h 854"/>
                    <a:gd name="T8" fmla="*/ 14 w 45"/>
                    <a:gd name="T9" fmla="*/ 267 h 854"/>
                    <a:gd name="T10" fmla="*/ 6 w 45"/>
                    <a:gd name="T11" fmla="*/ 401 h 854"/>
                    <a:gd name="T12" fmla="*/ 3 w 45"/>
                    <a:gd name="T13" fmla="*/ 534 h 854"/>
                    <a:gd name="T14" fmla="*/ 6 w 45"/>
                    <a:gd name="T15" fmla="*/ 669 h 854"/>
                    <a:gd name="T16" fmla="*/ 14 w 45"/>
                    <a:gd name="T17" fmla="*/ 803 h 854"/>
                    <a:gd name="T18" fmla="*/ 18 w 45"/>
                    <a:gd name="T19" fmla="*/ 854 h 854"/>
                    <a:gd name="T20" fmla="*/ 18 w 45"/>
                    <a:gd name="T21" fmla="*/ 851 h 854"/>
                    <a:gd name="T22" fmla="*/ 9 w 45"/>
                    <a:gd name="T23" fmla="*/ 814 h 854"/>
                    <a:gd name="T24" fmla="*/ 8 w 45"/>
                    <a:gd name="T25" fmla="*/ 803 h 854"/>
                    <a:gd name="T26" fmla="*/ 1 w 45"/>
                    <a:gd name="T27" fmla="*/ 669 h 854"/>
                    <a:gd name="T28" fmla="*/ 0 w 45"/>
                    <a:gd name="T29" fmla="*/ 534 h 854"/>
                    <a:gd name="T30" fmla="*/ 3 w 45"/>
                    <a:gd name="T31" fmla="*/ 401 h 854"/>
                    <a:gd name="T32" fmla="*/ 12 w 45"/>
                    <a:gd name="T33" fmla="*/ 267 h 854"/>
                    <a:gd name="T34" fmla="*/ 25 w 45"/>
                    <a:gd name="T35" fmla="*/ 132 h 854"/>
                    <a:gd name="T36" fmla="*/ 34 w 45"/>
                    <a:gd name="T37" fmla="*/ 66 h 854"/>
                    <a:gd name="T38" fmla="*/ 45 w 45"/>
                    <a:gd name="T39" fmla="*/ 0 h 8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5" h="854">
                      <a:moveTo>
                        <a:pt x="45" y="0"/>
                      </a:moveTo>
                      <a:lnTo>
                        <a:pt x="45" y="0"/>
                      </a:lnTo>
                      <a:lnTo>
                        <a:pt x="35" y="66"/>
                      </a:lnTo>
                      <a:lnTo>
                        <a:pt x="26" y="133"/>
                      </a:lnTo>
                      <a:lnTo>
                        <a:pt x="14" y="267"/>
                      </a:lnTo>
                      <a:lnTo>
                        <a:pt x="6" y="401"/>
                      </a:lnTo>
                      <a:lnTo>
                        <a:pt x="3" y="534"/>
                      </a:lnTo>
                      <a:lnTo>
                        <a:pt x="6" y="669"/>
                      </a:lnTo>
                      <a:lnTo>
                        <a:pt x="14" y="803"/>
                      </a:lnTo>
                      <a:lnTo>
                        <a:pt x="18" y="854"/>
                      </a:lnTo>
                      <a:lnTo>
                        <a:pt x="18" y="851"/>
                      </a:lnTo>
                      <a:lnTo>
                        <a:pt x="9" y="814"/>
                      </a:lnTo>
                      <a:lnTo>
                        <a:pt x="8" y="803"/>
                      </a:lnTo>
                      <a:lnTo>
                        <a:pt x="1" y="669"/>
                      </a:lnTo>
                      <a:lnTo>
                        <a:pt x="0" y="534"/>
                      </a:lnTo>
                      <a:lnTo>
                        <a:pt x="3" y="401"/>
                      </a:lnTo>
                      <a:lnTo>
                        <a:pt x="12" y="267"/>
                      </a:lnTo>
                      <a:lnTo>
                        <a:pt x="25" y="132"/>
                      </a:lnTo>
                      <a:lnTo>
                        <a:pt x="34" y="66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8" name="Forme libre 27"/>
                <p:cNvSpPr>
                  <a:spLocks/>
                </p:cNvSpPr>
                <p:nvPr/>
              </p:nvSpPr>
              <p:spPr bwMode="auto">
                <a:xfrm>
                  <a:off x="363312" y="6231112"/>
                  <a:ext cx="244475" cy="998538"/>
                </a:xfrm>
                <a:custGeom>
                  <a:avLst/>
                  <a:gdLst>
                    <a:gd name="T0" fmla="*/ 0 w 154"/>
                    <a:gd name="T1" fmla="*/ 0 h 629"/>
                    <a:gd name="T2" fmla="*/ 10 w 154"/>
                    <a:gd name="T3" fmla="*/ 44 h 629"/>
                    <a:gd name="T4" fmla="*/ 21 w 154"/>
                    <a:gd name="T5" fmla="*/ 126 h 629"/>
                    <a:gd name="T6" fmla="*/ 34 w 154"/>
                    <a:gd name="T7" fmla="*/ 207 h 629"/>
                    <a:gd name="T8" fmla="*/ 53 w 154"/>
                    <a:gd name="T9" fmla="*/ 293 h 629"/>
                    <a:gd name="T10" fmla="*/ 75 w 154"/>
                    <a:gd name="T11" fmla="*/ 380 h 629"/>
                    <a:gd name="T12" fmla="*/ 100 w 154"/>
                    <a:gd name="T13" fmla="*/ 466 h 629"/>
                    <a:gd name="T14" fmla="*/ 120 w 154"/>
                    <a:gd name="T15" fmla="*/ 521 h 629"/>
                    <a:gd name="T16" fmla="*/ 141 w 154"/>
                    <a:gd name="T17" fmla="*/ 576 h 629"/>
                    <a:gd name="T18" fmla="*/ 152 w 154"/>
                    <a:gd name="T19" fmla="*/ 618 h 629"/>
                    <a:gd name="T20" fmla="*/ 154 w 154"/>
                    <a:gd name="T21" fmla="*/ 629 h 629"/>
                    <a:gd name="T22" fmla="*/ 140 w 154"/>
                    <a:gd name="T23" fmla="*/ 595 h 629"/>
                    <a:gd name="T24" fmla="*/ 115 w 154"/>
                    <a:gd name="T25" fmla="*/ 532 h 629"/>
                    <a:gd name="T26" fmla="*/ 93 w 154"/>
                    <a:gd name="T27" fmla="*/ 468 h 629"/>
                    <a:gd name="T28" fmla="*/ 67 w 154"/>
                    <a:gd name="T29" fmla="*/ 383 h 629"/>
                    <a:gd name="T30" fmla="*/ 47 w 154"/>
                    <a:gd name="T31" fmla="*/ 295 h 629"/>
                    <a:gd name="T32" fmla="*/ 28 w 154"/>
                    <a:gd name="T33" fmla="*/ 207 h 629"/>
                    <a:gd name="T34" fmla="*/ 12 w 154"/>
                    <a:gd name="T35" fmla="*/ 104 h 629"/>
                    <a:gd name="T36" fmla="*/ 0 w 154"/>
                    <a:gd name="T37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4" h="629">
                      <a:moveTo>
                        <a:pt x="0" y="0"/>
                      </a:moveTo>
                      <a:lnTo>
                        <a:pt x="10" y="44"/>
                      </a:lnTo>
                      <a:lnTo>
                        <a:pt x="21" y="126"/>
                      </a:lnTo>
                      <a:lnTo>
                        <a:pt x="34" y="207"/>
                      </a:lnTo>
                      <a:lnTo>
                        <a:pt x="53" y="293"/>
                      </a:lnTo>
                      <a:lnTo>
                        <a:pt x="75" y="380"/>
                      </a:lnTo>
                      <a:lnTo>
                        <a:pt x="100" y="466"/>
                      </a:lnTo>
                      <a:lnTo>
                        <a:pt x="120" y="521"/>
                      </a:lnTo>
                      <a:lnTo>
                        <a:pt x="141" y="576"/>
                      </a:lnTo>
                      <a:lnTo>
                        <a:pt x="152" y="618"/>
                      </a:lnTo>
                      <a:lnTo>
                        <a:pt x="154" y="629"/>
                      </a:lnTo>
                      <a:lnTo>
                        <a:pt x="140" y="595"/>
                      </a:lnTo>
                      <a:lnTo>
                        <a:pt x="115" y="532"/>
                      </a:lnTo>
                      <a:lnTo>
                        <a:pt x="93" y="468"/>
                      </a:lnTo>
                      <a:lnTo>
                        <a:pt x="67" y="383"/>
                      </a:lnTo>
                      <a:lnTo>
                        <a:pt x="47" y="295"/>
                      </a:lnTo>
                      <a:lnTo>
                        <a:pt x="28" y="207"/>
                      </a:lnTo>
                      <a:lnTo>
                        <a:pt x="12" y="1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9" name="Forme libre 28"/>
                <p:cNvSpPr>
                  <a:spLocks/>
                </p:cNvSpPr>
                <p:nvPr/>
              </p:nvSpPr>
              <p:spPr bwMode="auto">
                <a:xfrm>
                  <a:off x="620487" y="7223300"/>
                  <a:ext cx="52388" cy="109538"/>
                </a:xfrm>
                <a:custGeom>
                  <a:avLst/>
                  <a:gdLst>
                    <a:gd name="T0" fmla="*/ 0 w 33"/>
                    <a:gd name="T1" fmla="*/ 0 h 69"/>
                    <a:gd name="T2" fmla="*/ 33 w 33"/>
                    <a:gd name="T3" fmla="*/ 69 h 69"/>
                    <a:gd name="T4" fmla="*/ 24 w 33"/>
                    <a:gd name="T5" fmla="*/ 69 h 69"/>
                    <a:gd name="T6" fmla="*/ 12 w 33"/>
                    <a:gd name="T7" fmla="*/ 35 h 69"/>
                    <a:gd name="T8" fmla="*/ 0 w 33"/>
                    <a:gd name="T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9">
                      <a:moveTo>
                        <a:pt x="0" y="0"/>
                      </a:moveTo>
                      <a:lnTo>
                        <a:pt x="33" y="69"/>
                      </a:lnTo>
                      <a:lnTo>
                        <a:pt x="24" y="69"/>
                      </a:lnTo>
                      <a:lnTo>
                        <a:pt x="12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30" name="Forme libre 29"/>
                <p:cNvSpPr>
                  <a:spLocks/>
                </p:cNvSpPr>
                <p:nvPr/>
              </p:nvSpPr>
              <p:spPr bwMode="auto">
                <a:xfrm>
                  <a:off x="355374" y="6153325"/>
                  <a:ext cx="23813" cy="147638"/>
                </a:xfrm>
                <a:custGeom>
                  <a:avLst/>
                  <a:gdLst>
                    <a:gd name="T0" fmla="*/ 0 w 15"/>
                    <a:gd name="T1" fmla="*/ 0 h 93"/>
                    <a:gd name="T2" fmla="*/ 9 w 15"/>
                    <a:gd name="T3" fmla="*/ 37 h 93"/>
                    <a:gd name="T4" fmla="*/ 9 w 15"/>
                    <a:gd name="T5" fmla="*/ 40 h 93"/>
                    <a:gd name="T6" fmla="*/ 15 w 15"/>
                    <a:gd name="T7" fmla="*/ 93 h 93"/>
                    <a:gd name="T8" fmla="*/ 5 w 15"/>
                    <a:gd name="T9" fmla="*/ 49 h 93"/>
                    <a:gd name="T10" fmla="*/ 0 w 15"/>
                    <a:gd name="T11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3">
                      <a:moveTo>
                        <a:pt x="0" y="0"/>
                      </a:moveTo>
                      <a:lnTo>
                        <a:pt x="9" y="37"/>
                      </a:lnTo>
                      <a:lnTo>
                        <a:pt x="9" y="40"/>
                      </a:lnTo>
                      <a:lnTo>
                        <a:pt x="15" y="93"/>
                      </a:lnTo>
                      <a:lnTo>
                        <a:pt x="5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31" name="Forme libre 30"/>
                <p:cNvSpPr>
                  <a:spLocks/>
                </p:cNvSpPr>
                <p:nvPr/>
              </p:nvSpPr>
              <p:spPr bwMode="auto">
                <a:xfrm>
                  <a:off x="563337" y="5689775"/>
                  <a:ext cx="625475" cy="1216025"/>
                </a:xfrm>
                <a:custGeom>
                  <a:avLst/>
                  <a:gdLst>
                    <a:gd name="T0" fmla="*/ 394 w 394"/>
                    <a:gd name="T1" fmla="*/ 0 h 766"/>
                    <a:gd name="T2" fmla="*/ 394 w 394"/>
                    <a:gd name="T3" fmla="*/ 0 h 766"/>
                    <a:gd name="T4" fmla="*/ 356 w 394"/>
                    <a:gd name="T5" fmla="*/ 38 h 766"/>
                    <a:gd name="T6" fmla="*/ 319 w 394"/>
                    <a:gd name="T7" fmla="*/ 77 h 766"/>
                    <a:gd name="T8" fmla="*/ 284 w 394"/>
                    <a:gd name="T9" fmla="*/ 117 h 766"/>
                    <a:gd name="T10" fmla="*/ 249 w 394"/>
                    <a:gd name="T11" fmla="*/ 160 h 766"/>
                    <a:gd name="T12" fmla="*/ 207 w 394"/>
                    <a:gd name="T13" fmla="*/ 218 h 766"/>
                    <a:gd name="T14" fmla="*/ 168 w 394"/>
                    <a:gd name="T15" fmla="*/ 276 h 766"/>
                    <a:gd name="T16" fmla="*/ 131 w 394"/>
                    <a:gd name="T17" fmla="*/ 339 h 766"/>
                    <a:gd name="T18" fmla="*/ 98 w 394"/>
                    <a:gd name="T19" fmla="*/ 402 h 766"/>
                    <a:gd name="T20" fmla="*/ 69 w 394"/>
                    <a:gd name="T21" fmla="*/ 467 h 766"/>
                    <a:gd name="T22" fmla="*/ 45 w 394"/>
                    <a:gd name="T23" fmla="*/ 535 h 766"/>
                    <a:gd name="T24" fmla="*/ 26 w 394"/>
                    <a:gd name="T25" fmla="*/ 604 h 766"/>
                    <a:gd name="T26" fmla="*/ 14 w 394"/>
                    <a:gd name="T27" fmla="*/ 673 h 766"/>
                    <a:gd name="T28" fmla="*/ 7 w 394"/>
                    <a:gd name="T29" fmla="*/ 746 h 766"/>
                    <a:gd name="T30" fmla="*/ 6 w 394"/>
                    <a:gd name="T31" fmla="*/ 766 h 766"/>
                    <a:gd name="T32" fmla="*/ 0 w 394"/>
                    <a:gd name="T33" fmla="*/ 749 h 766"/>
                    <a:gd name="T34" fmla="*/ 1 w 394"/>
                    <a:gd name="T35" fmla="*/ 744 h 766"/>
                    <a:gd name="T36" fmla="*/ 7 w 394"/>
                    <a:gd name="T37" fmla="*/ 673 h 766"/>
                    <a:gd name="T38" fmla="*/ 21 w 394"/>
                    <a:gd name="T39" fmla="*/ 603 h 766"/>
                    <a:gd name="T40" fmla="*/ 40 w 394"/>
                    <a:gd name="T41" fmla="*/ 533 h 766"/>
                    <a:gd name="T42" fmla="*/ 65 w 394"/>
                    <a:gd name="T43" fmla="*/ 466 h 766"/>
                    <a:gd name="T44" fmla="*/ 94 w 394"/>
                    <a:gd name="T45" fmla="*/ 400 h 766"/>
                    <a:gd name="T46" fmla="*/ 127 w 394"/>
                    <a:gd name="T47" fmla="*/ 336 h 766"/>
                    <a:gd name="T48" fmla="*/ 164 w 394"/>
                    <a:gd name="T49" fmla="*/ 275 h 766"/>
                    <a:gd name="T50" fmla="*/ 204 w 394"/>
                    <a:gd name="T51" fmla="*/ 215 h 766"/>
                    <a:gd name="T52" fmla="*/ 248 w 394"/>
                    <a:gd name="T53" fmla="*/ 158 h 766"/>
                    <a:gd name="T54" fmla="*/ 282 w 394"/>
                    <a:gd name="T55" fmla="*/ 116 h 766"/>
                    <a:gd name="T56" fmla="*/ 318 w 394"/>
                    <a:gd name="T57" fmla="*/ 76 h 766"/>
                    <a:gd name="T58" fmla="*/ 354 w 394"/>
                    <a:gd name="T59" fmla="*/ 37 h 766"/>
                    <a:gd name="T60" fmla="*/ 394 w 394"/>
                    <a:gd name="T61" fmla="*/ 0 h 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94" h="766">
                      <a:moveTo>
                        <a:pt x="394" y="0"/>
                      </a:moveTo>
                      <a:lnTo>
                        <a:pt x="394" y="0"/>
                      </a:lnTo>
                      <a:lnTo>
                        <a:pt x="356" y="38"/>
                      </a:lnTo>
                      <a:lnTo>
                        <a:pt x="319" y="77"/>
                      </a:lnTo>
                      <a:lnTo>
                        <a:pt x="284" y="117"/>
                      </a:lnTo>
                      <a:lnTo>
                        <a:pt x="249" y="160"/>
                      </a:lnTo>
                      <a:lnTo>
                        <a:pt x="207" y="218"/>
                      </a:lnTo>
                      <a:lnTo>
                        <a:pt x="168" y="276"/>
                      </a:lnTo>
                      <a:lnTo>
                        <a:pt x="131" y="339"/>
                      </a:lnTo>
                      <a:lnTo>
                        <a:pt x="98" y="402"/>
                      </a:lnTo>
                      <a:lnTo>
                        <a:pt x="69" y="467"/>
                      </a:lnTo>
                      <a:lnTo>
                        <a:pt x="45" y="535"/>
                      </a:lnTo>
                      <a:lnTo>
                        <a:pt x="26" y="604"/>
                      </a:lnTo>
                      <a:lnTo>
                        <a:pt x="14" y="673"/>
                      </a:lnTo>
                      <a:lnTo>
                        <a:pt x="7" y="746"/>
                      </a:lnTo>
                      <a:lnTo>
                        <a:pt x="6" y="766"/>
                      </a:lnTo>
                      <a:lnTo>
                        <a:pt x="0" y="749"/>
                      </a:lnTo>
                      <a:lnTo>
                        <a:pt x="1" y="744"/>
                      </a:lnTo>
                      <a:lnTo>
                        <a:pt x="7" y="673"/>
                      </a:lnTo>
                      <a:lnTo>
                        <a:pt x="21" y="603"/>
                      </a:lnTo>
                      <a:lnTo>
                        <a:pt x="40" y="533"/>
                      </a:lnTo>
                      <a:lnTo>
                        <a:pt x="65" y="466"/>
                      </a:lnTo>
                      <a:lnTo>
                        <a:pt x="94" y="400"/>
                      </a:lnTo>
                      <a:lnTo>
                        <a:pt x="127" y="336"/>
                      </a:lnTo>
                      <a:lnTo>
                        <a:pt x="164" y="275"/>
                      </a:lnTo>
                      <a:lnTo>
                        <a:pt x="204" y="215"/>
                      </a:lnTo>
                      <a:lnTo>
                        <a:pt x="248" y="158"/>
                      </a:lnTo>
                      <a:lnTo>
                        <a:pt x="282" y="116"/>
                      </a:lnTo>
                      <a:lnTo>
                        <a:pt x="318" y="76"/>
                      </a:lnTo>
                      <a:lnTo>
                        <a:pt x="354" y="37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32" name="Forme libre 31"/>
                <p:cNvSpPr>
                  <a:spLocks/>
                </p:cNvSpPr>
                <p:nvPr/>
              </p:nvSpPr>
              <p:spPr bwMode="auto">
                <a:xfrm>
                  <a:off x="563337" y="6915325"/>
                  <a:ext cx="57150" cy="307975"/>
                </a:xfrm>
                <a:custGeom>
                  <a:avLst/>
                  <a:gdLst>
                    <a:gd name="T0" fmla="*/ 0 w 36"/>
                    <a:gd name="T1" fmla="*/ 0 h 194"/>
                    <a:gd name="T2" fmla="*/ 6 w 36"/>
                    <a:gd name="T3" fmla="*/ 16 h 194"/>
                    <a:gd name="T4" fmla="*/ 7 w 36"/>
                    <a:gd name="T5" fmla="*/ 19 h 194"/>
                    <a:gd name="T6" fmla="*/ 11 w 36"/>
                    <a:gd name="T7" fmla="*/ 80 h 194"/>
                    <a:gd name="T8" fmla="*/ 20 w 36"/>
                    <a:gd name="T9" fmla="*/ 132 h 194"/>
                    <a:gd name="T10" fmla="*/ 33 w 36"/>
                    <a:gd name="T11" fmla="*/ 185 h 194"/>
                    <a:gd name="T12" fmla="*/ 36 w 36"/>
                    <a:gd name="T13" fmla="*/ 194 h 194"/>
                    <a:gd name="T14" fmla="*/ 21 w 36"/>
                    <a:gd name="T15" fmla="*/ 161 h 194"/>
                    <a:gd name="T16" fmla="*/ 15 w 36"/>
                    <a:gd name="T17" fmla="*/ 145 h 194"/>
                    <a:gd name="T18" fmla="*/ 5 w 36"/>
                    <a:gd name="T19" fmla="*/ 81 h 194"/>
                    <a:gd name="T20" fmla="*/ 1 w 36"/>
                    <a:gd name="T21" fmla="*/ 41 h 194"/>
                    <a:gd name="T22" fmla="*/ 0 w 36"/>
                    <a:gd name="T23" fmla="*/ 0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" h="194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7" y="19"/>
                      </a:lnTo>
                      <a:lnTo>
                        <a:pt x="11" y="80"/>
                      </a:lnTo>
                      <a:lnTo>
                        <a:pt x="20" y="132"/>
                      </a:lnTo>
                      <a:lnTo>
                        <a:pt x="33" y="185"/>
                      </a:lnTo>
                      <a:lnTo>
                        <a:pt x="36" y="194"/>
                      </a:lnTo>
                      <a:lnTo>
                        <a:pt x="21" y="161"/>
                      </a:lnTo>
                      <a:lnTo>
                        <a:pt x="15" y="145"/>
                      </a:lnTo>
                      <a:lnTo>
                        <a:pt x="5" y="81"/>
                      </a:lnTo>
                      <a:lnTo>
                        <a:pt x="1" y="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33" name="Forme libre 32"/>
                <p:cNvSpPr>
                  <a:spLocks/>
                </p:cNvSpPr>
                <p:nvPr/>
              </p:nvSpPr>
              <p:spPr bwMode="auto">
                <a:xfrm>
                  <a:off x="607787" y="7229650"/>
                  <a:ext cx="49213" cy="103188"/>
                </a:xfrm>
                <a:custGeom>
                  <a:avLst/>
                  <a:gdLst>
                    <a:gd name="T0" fmla="*/ 0 w 31"/>
                    <a:gd name="T1" fmla="*/ 0 h 65"/>
                    <a:gd name="T2" fmla="*/ 31 w 31"/>
                    <a:gd name="T3" fmla="*/ 65 h 65"/>
                    <a:gd name="T4" fmla="*/ 23 w 31"/>
                    <a:gd name="T5" fmla="*/ 65 h 65"/>
                    <a:gd name="T6" fmla="*/ 0 w 31"/>
                    <a:gd name="T7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5">
                      <a:moveTo>
                        <a:pt x="0" y="0"/>
                      </a:moveTo>
                      <a:lnTo>
                        <a:pt x="31" y="65"/>
                      </a:lnTo>
                      <a:lnTo>
                        <a:pt x="23" y="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34" name="Forme libre 33"/>
                <p:cNvSpPr>
                  <a:spLocks/>
                </p:cNvSpPr>
                <p:nvPr/>
              </p:nvSpPr>
              <p:spPr bwMode="auto">
                <a:xfrm>
                  <a:off x="563337" y="6878812"/>
                  <a:ext cx="11113" cy="66675"/>
                </a:xfrm>
                <a:custGeom>
                  <a:avLst/>
                  <a:gdLst>
                    <a:gd name="T0" fmla="*/ 0 w 7"/>
                    <a:gd name="T1" fmla="*/ 0 h 42"/>
                    <a:gd name="T2" fmla="*/ 6 w 7"/>
                    <a:gd name="T3" fmla="*/ 17 h 42"/>
                    <a:gd name="T4" fmla="*/ 7 w 7"/>
                    <a:gd name="T5" fmla="*/ 42 h 42"/>
                    <a:gd name="T6" fmla="*/ 6 w 7"/>
                    <a:gd name="T7" fmla="*/ 39 h 42"/>
                    <a:gd name="T8" fmla="*/ 0 w 7"/>
                    <a:gd name="T9" fmla="*/ 23 h 42"/>
                    <a:gd name="T10" fmla="*/ 0 w 7"/>
                    <a:gd name="T11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2">
                      <a:moveTo>
                        <a:pt x="0" y="0"/>
                      </a:moveTo>
                      <a:lnTo>
                        <a:pt x="6" y="17"/>
                      </a:lnTo>
                      <a:lnTo>
                        <a:pt x="7" y="42"/>
                      </a:lnTo>
                      <a:lnTo>
                        <a:pt x="6" y="39"/>
                      </a:lnTo>
                      <a:lnTo>
                        <a:pt x="0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35" name="Forme libre 34"/>
                <p:cNvSpPr>
                  <a:spLocks/>
                </p:cNvSpPr>
                <p:nvPr/>
              </p:nvSpPr>
              <p:spPr bwMode="auto">
                <a:xfrm>
                  <a:off x="587149" y="7145512"/>
                  <a:ext cx="71438" cy="187325"/>
                </a:xfrm>
                <a:custGeom>
                  <a:avLst/>
                  <a:gdLst>
                    <a:gd name="T0" fmla="*/ 0 w 45"/>
                    <a:gd name="T1" fmla="*/ 0 h 118"/>
                    <a:gd name="T2" fmla="*/ 6 w 45"/>
                    <a:gd name="T3" fmla="*/ 16 h 118"/>
                    <a:gd name="T4" fmla="*/ 21 w 45"/>
                    <a:gd name="T5" fmla="*/ 49 h 118"/>
                    <a:gd name="T6" fmla="*/ 33 w 45"/>
                    <a:gd name="T7" fmla="*/ 84 h 118"/>
                    <a:gd name="T8" fmla="*/ 45 w 45"/>
                    <a:gd name="T9" fmla="*/ 118 h 118"/>
                    <a:gd name="T10" fmla="*/ 44 w 45"/>
                    <a:gd name="T11" fmla="*/ 118 h 118"/>
                    <a:gd name="T12" fmla="*/ 13 w 45"/>
                    <a:gd name="T13" fmla="*/ 53 h 118"/>
                    <a:gd name="T14" fmla="*/ 11 w 45"/>
                    <a:gd name="T15" fmla="*/ 42 h 118"/>
                    <a:gd name="T16" fmla="*/ 0 w 45"/>
                    <a:gd name="T17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118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21" y="49"/>
                      </a:lnTo>
                      <a:lnTo>
                        <a:pt x="33" y="84"/>
                      </a:lnTo>
                      <a:lnTo>
                        <a:pt x="45" y="118"/>
                      </a:lnTo>
                      <a:lnTo>
                        <a:pt x="44" y="118"/>
                      </a:lnTo>
                      <a:lnTo>
                        <a:pt x="13" y="53"/>
                      </a:lnTo>
                      <a:lnTo>
                        <a:pt x="11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12" name="Groupe 11"/>
              <p:cNvGrpSpPr>
                <a:grpSpLocks noChangeAspect="1"/>
              </p:cNvGrpSpPr>
              <p:nvPr/>
            </p:nvGrpSpPr>
            <p:grpSpPr>
              <a:xfrm>
                <a:off x="80645" y="4826975"/>
                <a:ext cx="1306273" cy="2505864"/>
                <a:chOff x="80645" y="4649964"/>
                <a:chExt cx="874712" cy="1677988"/>
              </a:xfrm>
            </p:grpSpPr>
            <p:sp>
              <p:nvSpPr>
                <p:cNvPr id="13" name="Forme libre 12"/>
                <p:cNvSpPr>
                  <a:spLocks/>
                </p:cNvSpPr>
                <p:nvPr/>
              </p:nvSpPr>
              <p:spPr bwMode="auto">
                <a:xfrm>
                  <a:off x="118745" y="5189714"/>
                  <a:ext cx="198438" cy="714375"/>
                </a:xfrm>
                <a:custGeom>
                  <a:avLst/>
                  <a:gdLst>
                    <a:gd name="T0" fmla="*/ 0 w 125"/>
                    <a:gd name="T1" fmla="*/ 0 h 450"/>
                    <a:gd name="T2" fmla="*/ 41 w 125"/>
                    <a:gd name="T3" fmla="*/ 155 h 450"/>
                    <a:gd name="T4" fmla="*/ 86 w 125"/>
                    <a:gd name="T5" fmla="*/ 309 h 450"/>
                    <a:gd name="T6" fmla="*/ 125 w 125"/>
                    <a:gd name="T7" fmla="*/ 425 h 450"/>
                    <a:gd name="T8" fmla="*/ 125 w 125"/>
                    <a:gd name="T9" fmla="*/ 450 h 450"/>
                    <a:gd name="T10" fmla="*/ 79 w 125"/>
                    <a:gd name="T11" fmla="*/ 311 h 450"/>
                    <a:gd name="T12" fmla="*/ 41 w 125"/>
                    <a:gd name="T13" fmla="*/ 183 h 450"/>
                    <a:gd name="T14" fmla="*/ 7 w 125"/>
                    <a:gd name="T15" fmla="*/ 54 h 450"/>
                    <a:gd name="T16" fmla="*/ 0 w 125"/>
                    <a:gd name="T17" fmla="*/ 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5" h="450">
                      <a:moveTo>
                        <a:pt x="0" y="0"/>
                      </a:moveTo>
                      <a:lnTo>
                        <a:pt x="41" y="155"/>
                      </a:lnTo>
                      <a:lnTo>
                        <a:pt x="86" y="309"/>
                      </a:lnTo>
                      <a:lnTo>
                        <a:pt x="125" y="425"/>
                      </a:lnTo>
                      <a:lnTo>
                        <a:pt x="125" y="450"/>
                      </a:lnTo>
                      <a:lnTo>
                        <a:pt x="79" y="311"/>
                      </a:lnTo>
                      <a:lnTo>
                        <a:pt x="41" y="183"/>
                      </a:lnTo>
                      <a:lnTo>
                        <a:pt x="7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4" name="Forme libre 13"/>
                <p:cNvSpPr>
                  <a:spLocks/>
                </p:cNvSpPr>
                <p:nvPr/>
              </p:nvSpPr>
              <p:spPr bwMode="auto">
                <a:xfrm>
                  <a:off x="328295" y="5891389"/>
                  <a:ext cx="187325" cy="436563"/>
                </a:xfrm>
                <a:custGeom>
                  <a:avLst/>
                  <a:gdLst>
                    <a:gd name="T0" fmla="*/ 0 w 118"/>
                    <a:gd name="T1" fmla="*/ 0 h 275"/>
                    <a:gd name="T2" fmla="*/ 8 w 118"/>
                    <a:gd name="T3" fmla="*/ 20 h 275"/>
                    <a:gd name="T4" fmla="*/ 37 w 118"/>
                    <a:gd name="T5" fmla="*/ 96 h 275"/>
                    <a:gd name="T6" fmla="*/ 69 w 118"/>
                    <a:gd name="T7" fmla="*/ 170 h 275"/>
                    <a:gd name="T8" fmla="*/ 118 w 118"/>
                    <a:gd name="T9" fmla="*/ 275 h 275"/>
                    <a:gd name="T10" fmla="*/ 109 w 118"/>
                    <a:gd name="T11" fmla="*/ 275 h 275"/>
                    <a:gd name="T12" fmla="*/ 61 w 118"/>
                    <a:gd name="T13" fmla="*/ 174 h 275"/>
                    <a:gd name="T14" fmla="*/ 30 w 118"/>
                    <a:gd name="T15" fmla="*/ 100 h 275"/>
                    <a:gd name="T16" fmla="*/ 0 w 118"/>
                    <a:gd name="T17" fmla="*/ 26 h 275"/>
                    <a:gd name="T18" fmla="*/ 0 w 118"/>
                    <a:gd name="T19" fmla="*/ 0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8" h="275">
                      <a:moveTo>
                        <a:pt x="0" y="0"/>
                      </a:moveTo>
                      <a:lnTo>
                        <a:pt x="8" y="20"/>
                      </a:lnTo>
                      <a:lnTo>
                        <a:pt x="37" y="96"/>
                      </a:lnTo>
                      <a:lnTo>
                        <a:pt x="69" y="170"/>
                      </a:lnTo>
                      <a:lnTo>
                        <a:pt x="118" y="275"/>
                      </a:lnTo>
                      <a:lnTo>
                        <a:pt x="109" y="275"/>
                      </a:lnTo>
                      <a:lnTo>
                        <a:pt x="61" y="174"/>
                      </a:lnTo>
                      <a:lnTo>
                        <a:pt x="30" y="100"/>
                      </a:lnTo>
                      <a:lnTo>
                        <a:pt x="0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5" name="Forme libre 14"/>
                <p:cNvSpPr>
                  <a:spLocks/>
                </p:cNvSpPr>
                <p:nvPr/>
              </p:nvSpPr>
              <p:spPr bwMode="auto">
                <a:xfrm>
                  <a:off x="80645" y="5010327"/>
                  <a:ext cx="31750" cy="192088"/>
                </a:xfrm>
                <a:custGeom>
                  <a:avLst/>
                  <a:gdLst>
                    <a:gd name="T0" fmla="*/ 0 w 20"/>
                    <a:gd name="T1" fmla="*/ 0 h 121"/>
                    <a:gd name="T2" fmla="*/ 16 w 20"/>
                    <a:gd name="T3" fmla="*/ 72 h 121"/>
                    <a:gd name="T4" fmla="*/ 20 w 20"/>
                    <a:gd name="T5" fmla="*/ 121 h 121"/>
                    <a:gd name="T6" fmla="*/ 18 w 20"/>
                    <a:gd name="T7" fmla="*/ 112 h 121"/>
                    <a:gd name="T8" fmla="*/ 0 w 20"/>
                    <a:gd name="T9" fmla="*/ 31 h 121"/>
                    <a:gd name="T10" fmla="*/ 0 w 20"/>
                    <a:gd name="T11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121">
                      <a:moveTo>
                        <a:pt x="0" y="0"/>
                      </a:moveTo>
                      <a:lnTo>
                        <a:pt x="16" y="72"/>
                      </a:lnTo>
                      <a:lnTo>
                        <a:pt x="20" y="121"/>
                      </a:lnTo>
                      <a:lnTo>
                        <a:pt x="18" y="112"/>
                      </a:lnTo>
                      <a:lnTo>
                        <a:pt x="0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6" name="Forme libre 15"/>
                <p:cNvSpPr>
                  <a:spLocks/>
                </p:cNvSpPr>
                <p:nvPr/>
              </p:nvSpPr>
              <p:spPr bwMode="auto">
                <a:xfrm>
                  <a:off x="112395" y="5202414"/>
                  <a:ext cx="250825" cy="1020763"/>
                </a:xfrm>
                <a:custGeom>
                  <a:avLst/>
                  <a:gdLst>
                    <a:gd name="T0" fmla="*/ 0 w 158"/>
                    <a:gd name="T1" fmla="*/ 0 h 643"/>
                    <a:gd name="T2" fmla="*/ 11 w 158"/>
                    <a:gd name="T3" fmla="*/ 46 h 643"/>
                    <a:gd name="T4" fmla="*/ 22 w 158"/>
                    <a:gd name="T5" fmla="*/ 129 h 643"/>
                    <a:gd name="T6" fmla="*/ 36 w 158"/>
                    <a:gd name="T7" fmla="*/ 211 h 643"/>
                    <a:gd name="T8" fmla="*/ 55 w 158"/>
                    <a:gd name="T9" fmla="*/ 301 h 643"/>
                    <a:gd name="T10" fmla="*/ 76 w 158"/>
                    <a:gd name="T11" fmla="*/ 389 h 643"/>
                    <a:gd name="T12" fmla="*/ 103 w 158"/>
                    <a:gd name="T13" fmla="*/ 476 h 643"/>
                    <a:gd name="T14" fmla="*/ 123 w 158"/>
                    <a:gd name="T15" fmla="*/ 533 h 643"/>
                    <a:gd name="T16" fmla="*/ 144 w 158"/>
                    <a:gd name="T17" fmla="*/ 588 h 643"/>
                    <a:gd name="T18" fmla="*/ 155 w 158"/>
                    <a:gd name="T19" fmla="*/ 632 h 643"/>
                    <a:gd name="T20" fmla="*/ 158 w 158"/>
                    <a:gd name="T21" fmla="*/ 643 h 643"/>
                    <a:gd name="T22" fmla="*/ 142 w 158"/>
                    <a:gd name="T23" fmla="*/ 608 h 643"/>
                    <a:gd name="T24" fmla="*/ 118 w 158"/>
                    <a:gd name="T25" fmla="*/ 544 h 643"/>
                    <a:gd name="T26" fmla="*/ 95 w 158"/>
                    <a:gd name="T27" fmla="*/ 478 h 643"/>
                    <a:gd name="T28" fmla="*/ 69 w 158"/>
                    <a:gd name="T29" fmla="*/ 391 h 643"/>
                    <a:gd name="T30" fmla="*/ 47 w 158"/>
                    <a:gd name="T31" fmla="*/ 302 h 643"/>
                    <a:gd name="T32" fmla="*/ 29 w 158"/>
                    <a:gd name="T33" fmla="*/ 212 h 643"/>
                    <a:gd name="T34" fmla="*/ 13 w 158"/>
                    <a:gd name="T35" fmla="*/ 107 h 643"/>
                    <a:gd name="T36" fmla="*/ 0 w 158"/>
                    <a:gd name="T37" fmla="*/ 0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8" h="643">
                      <a:moveTo>
                        <a:pt x="0" y="0"/>
                      </a:moveTo>
                      <a:lnTo>
                        <a:pt x="11" y="46"/>
                      </a:lnTo>
                      <a:lnTo>
                        <a:pt x="22" y="129"/>
                      </a:lnTo>
                      <a:lnTo>
                        <a:pt x="36" y="211"/>
                      </a:lnTo>
                      <a:lnTo>
                        <a:pt x="55" y="301"/>
                      </a:lnTo>
                      <a:lnTo>
                        <a:pt x="76" y="389"/>
                      </a:lnTo>
                      <a:lnTo>
                        <a:pt x="103" y="476"/>
                      </a:lnTo>
                      <a:lnTo>
                        <a:pt x="123" y="533"/>
                      </a:lnTo>
                      <a:lnTo>
                        <a:pt x="144" y="588"/>
                      </a:lnTo>
                      <a:lnTo>
                        <a:pt x="155" y="632"/>
                      </a:lnTo>
                      <a:lnTo>
                        <a:pt x="158" y="643"/>
                      </a:lnTo>
                      <a:lnTo>
                        <a:pt x="142" y="608"/>
                      </a:lnTo>
                      <a:lnTo>
                        <a:pt x="118" y="544"/>
                      </a:lnTo>
                      <a:lnTo>
                        <a:pt x="95" y="478"/>
                      </a:lnTo>
                      <a:lnTo>
                        <a:pt x="69" y="391"/>
                      </a:lnTo>
                      <a:lnTo>
                        <a:pt x="47" y="302"/>
                      </a:lnTo>
                      <a:lnTo>
                        <a:pt x="29" y="212"/>
                      </a:lnTo>
                      <a:lnTo>
                        <a:pt x="13" y="1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7" name="Forme libre 16"/>
                <p:cNvSpPr>
                  <a:spLocks/>
                </p:cNvSpPr>
                <p:nvPr/>
              </p:nvSpPr>
              <p:spPr bwMode="auto">
                <a:xfrm>
                  <a:off x="375920" y="6215239"/>
                  <a:ext cx="52388" cy="112713"/>
                </a:xfrm>
                <a:custGeom>
                  <a:avLst/>
                  <a:gdLst>
                    <a:gd name="T0" fmla="*/ 0 w 33"/>
                    <a:gd name="T1" fmla="*/ 0 h 71"/>
                    <a:gd name="T2" fmla="*/ 33 w 33"/>
                    <a:gd name="T3" fmla="*/ 71 h 71"/>
                    <a:gd name="T4" fmla="*/ 24 w 33"/>
                    <a:gd name="T5" fmla="*/ 71 h 71"/>
                    <a:gd name="T6" fmla="*/ 11 w 33"/>
                    <a:gd name="T7" fmla="*/ 36 h 71"/>
                    <a:gd name="T8" fmla="*/ 0 w 3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1">
                      <a:moveTo>
                        <a:pt x="0" y="0"/>
                      </a:moveTo>
                      <a:lnTo>
                        <a:pt x="33" y="71"/>
                      </a:lnTo>
                      <a:lnTo>
                        <a:pt x="24" y="71"/>
                      </a:lnTo>
                      <a:lnTo>
                        <a:pt x="11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8" name="Forme libre 17"/>
                <p:cNvSpPr>
                  <a:spLocks/>
                </p:cNvSpPr>
                <p:nvPr/>
              </p:nvSpPr>
              <p:spPr bwMode="auto">
                <a:xfrm>
                  <a:off x="106045" y="5124627"/>
                  <a:ext cx="23813" cy="150813"/>
                </a:xfrm>
                <a:custGeom>
                  <a:avLst/>
                  <a:gdLst>
                    <a:gd name="T0" fmla="*/ 0 w 15"/>
                    <a:gd name="T1" fmla="*/ 0 h 95"/>
                    <a:gd name="T2" fmla="*/ 8 w 15"/>
                    <a:gd name="T3" fmla="*/ 37 h 95"/>
                    <a:gd name="T4" fmla="*/ 8 w 15"/>
                    <a:gd name="T5" fmla="*/ 41 h 95"/>
                    <a:gd name="T6" fmla="*/ 15 w 15"/>
                    <a:gd name="T7" fmla="*/ 95 h 95"/>
                    <a:gd name="T8" fmla="*/ 4 w 15"/>
                    <a:gd name="T9" fmla="*/ 49 h 95"/>
                    <a:gd name="T10" fmla="*/ 0 w 15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5">
                      <a:moveTo>
                        <a:pt x="0" y="0"/>
                      </a:moveTo>
                      <a:lnTo>
                        <a:pt x="8" y="37"/>
                      </a:lnTo>
                      <a:lnTo>
                        <a:pt x="8" y="41"/>
                      </a:lnTo>
                      <a:lnTo>
                        <a:pt x="15" y="95"/>
                      </a:lnTo>
                      <a:lnTo>
                        <a:pt x="4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9" name="Forme libre 18"/>
                <p:cNvSpPr>
                  <a:spLocks/>
                </p:cNvSpPr>
                <p:nvPr/>
              </p:nvSpPr>
              <p:spPr bwMode="auto">
                <a:xfrm>
                  <a:off x="317182" y="4649964"/>
                  <a:ext cx="638175" cy="1241425"/>
                </a:xfrm>
                <a:custGeom>
                  <a:avLst/>
                  <a:gdLst>
                    <a:gd name="T0" fmla="*/ 402 w 402"/>
                    <a:gd name="T1" fmla="*/ 0 h 782"/>
                    <a:gd name="T2" fmla="*/ 402 w 402"/>
                    <a:gd name="T3" fmla="*/ 1 h 782"/>
                    <a:gd name="T4" fmla="*/ 363 w 402"/>
                    <a:gd name="T5" fmla="*/ 39 h 782"/>
                    <a:gd name="T6" fmla="*/ 325 w 402"/>
                    <a:gd name="T7" fmla="*/ 79 h 782"/>
                    <a:gd name="T8" fmla="*/ 290 w 402"/>
                    <a:gd name="T9" fmla="*/ 121 h 782"/>
                    <a:gd name="T10" fmla="*/ 255 w 402"/>
                    <a:gd name="T11" fmla="*/ 164 h 782"/>
                    <a:gd name="T12" fmla="*/ 211 w 402"/>
                    <a:gd name="T13" fmla="*/ 222 h 782"/>
                    <a:gd name="T14" fmla="*/ 171 w 402"/>
                    <a:gd name="T15" fmla="*/ 284 h 782"/>
                    <a:gd name="T16" fmla="*/ 133 w 402"/>
                    <a:gd name="T17" fmla="*/ 346 h 782"/>
                    <a:gd name="T18" fmla="*/ 100 w 402"/>
                    <a:gd name="T19" fmla="*/ 411 h 782"/>
                    <a:gd name="T20" fmla="*/ 71 w 402"/>
                    <a:gd name="T21" fmla="*/ 478 h 782"/>
                    <a:gd name="T22" fmla="*/ 45 w 402"/>
                    <a:gd name="T23" fmla="*/ 546 h 782"/>
                    <a:gd name="T24" fmla="*/ 27 w 402"/>
                    <a:gd name="T25" fmla="*/ 617 h 782"/>
                    <a:gd name="T26" fmla="*/ 13 w 402"/>
                    <a:gd name="T27" fmla="*/ 689 h 782"/>
                    <a:gd name="T28" fmla="*/ 7 w 402"/>
                    <a:gd name="T29" fmla="*/ 761 h 782"/>
                    <a:gd name="T30" fmla="*/ 7 w 402"/>
                    <a:gd name="T31" fmla="*/ 782 h 782"/>
                    <a:gd name="T32" fmla="*/ 0 w 402"/>
                    <a:gd name="T33" fmla="*/ 765 h 782"/>
                    <a:gd name="T34" fmla="*/ 1 w 402"/>
                    <a:gd name="T35" fmla="*/ 761 h 782"/>
                    <a:gd name="T36" fmla="*/ 7 w 402"/>
                    <a:gd name="T37" fmla="*/ 688 h 782"/>
                    <a:gd name="T38" fmla="*/ 21 w 402"/>
                    <a:gd name="T39" fmla="*/ 616 h 782"/>
                    <a:gd name="T40" fmla="*/ 40 w 402"/>
                    <a:gd name="T41" fmla="*/ 545 h 782"/>
                    <a:gd name="T42" fmla="*/ 66 w 402"/>
                    <a:gd name="T43" fmla="*/ 475 h 782"/>
                    <a:gd name="T44" fmla="*/ 95 w 402"/>
                    <a:gd name="T45" fmla="*/ 409 h 782"/>
                    <a:gd name="T46" fmla="*/ 130 w 402"/>
                    <a:gd name="T47" fmla="*/ 343 h 782"/>
                    <a:gd name="T48" fmla="*/ 167 w 402"/>
                    <a:gd name="T49" fmla="*/ 281 h 782"/>
                    <a:gd name="T50" fmla="*/ 209 w 402"/>
                    <a:gd name="T51" fmla="*/ 220 h 782"/>
                    <a:gd name="T52" fmla="*/ 253 w 402"/>
                    <a:gd name="T53" fmla="*/ 163 h 782"/>
                    <a:gd name="T54" fmla="*/ 287 w 402"/>
                    <a:gd name="T55" fmla="*/ 120 h 782"/>
                    <a:gd name="T56" fmla="*/ 324 w 402"/>
                    <a:gd name="T57" fmla="*/ 78 h 782"/>
                    <a:gd name="T58" fmla="*/ 362 w 402"/>
                    <a:gd name="T59" fmla="*/ 38 h 782"/>
                    <a:gd name="T60" fmla="*/ 402 w 402"/>
                    <a:gd name="T61" fmla="*/ 0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02" h="782">
                      <a:moveTo>
                        <a:pt x="402" y="0"/>
                      </a:moveTo>
                      <a:lnTo>
                        <a:pt x="402" y="1"/>
                      </a:lnTo>
                      <a:lnTo>
                        <a:pt x="363" y="39"/>
                      </a:lnTo>
                      <a:lnTo>
                        <a:pt x="325" y="79"/>
                      </a:lnTo>
                      <a:lnTo>
                        <a:pt x="290" y="121"/>
                      </a:lnTo>
                      <a:lnTo>
                        <a:pt x="255" y="164"/>
                      </a:lnTo>
                      <a:lnTo>
                        <a:pt x="211" y="222"/>
                      </a:lnTo>
                      <a:lnTo>
                        <a:pt x="171" y="284"/>
                      </a:lnTo>
                      <a:lnTo>
                        <a:pt x="133" y="346"/>
                      </a:lnTo>
                      <a:lnTo>
                        <a:pt x="100" y="411"/>
                      </a:lnTo>
                      <a:lnTo>
                        <a:pt x="71" y="478"/>
                      </a:lnTo>
                      <a:lnTo>
                        <a:pt x="45" y="546"/>
                      </a:lnTo>
                      <a:lnTo>
                        <a:pt x="27" y="617"/>
                      </a:lnTo>
                      <a:lnTo>
                        <a:pt x="13" y="689"/>
                      </a:lnTo>
                      <a:lnTo>
                        <a:pt x="7" y="761"/>
                      </a:lnTo>
                      <a:lnTo>
                        <a:pt x="7" y="782"/>
                      </a:lnTo>
                      <a:lnTo>
                        <a:pt x="0" y="765"/>
                      </a:lnTo>
                      <a:lnTo>
                        <a:pt x="1" y="761"/>
                      </a:lnTo>
                      <a:lnTo>
                        <a:pt x="7" y="688"/>
                      </a:lnTo>
                      <a:lnTo>
                        <a:pt x="21" y="616"/>
                      </a:lnTo>
                      <a:lnTo>
                        <a:pt x="40" y="545"/>
                      </a:lnTo>
                      <a:lnTo>
                        <a:pt x="66" y="475"/>
                      </a:lnTo>
                      <a:lnTo>
                        <a:pt x="95" y="409"/>
                      </a:lnTo>
                      <a:lnTo>
                        <a:pt x="130" y="343"/>
                      </a:lnTo>
                      <a:lnTo>
                        <a:pt x="167" y="281"/>
                      </a:lnTo>
                      <a:lnTo>
                        <a:pt x="209" y="220"/>
                      </a:lnTo>
                      <a:lnTo>
                        <a:pt x="253" y="163"/>
                      </a:lnTo>
                      <a:lnTo>
                        <a:pt x="287" y="120"/>
                      </a:lnTo>
                      <a:lnTo>
                        <a:pt x="324" y="78"/>
                      </a:lnTo>
                      <a:lnTo>
                        <a:pt x="362" y="38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0" name="Forme libre 19"/>
                <p:cNvSpPr>
                  <a:spLocks/>
                </p:cNvSpPr>
                <p:nvPr/>
              </p:nvSpPr>
              <p:spPr bwMode="auto">
                <a:xfrm>
                  <a:off x="317182" y="5904089"/>
                  <a:ext cx="58738" cy="311150"/>
                </a:xfrm>
                <a:custGeom>
                  <a:avLst/>
                  <a:gdLst>
                    <a:gd name="T0" fmla="*/ 0 w 37"/>
                    <a:gd name="T1" fmla="*/ 0 h 196"/>
                    <a:gd name="T2" fmla="*/ 6 w 37"/>
                    <a:gd name="T3" fmla="*/ 15 h 196"/>
                    <a:gd name="T4" fmla="*/ 7 w 37"/>
                    <a:gd name="T5" fmla="*/ 18 h 196"/>
                    <a:gd name="T6" fmla="*/ 12 w 37"/>
                    <a:gd name="T7" fmla="*/ 80 h 196"/>
                    <a:gd name="T8" fmla="*/ 21 w 37"/>
                    <a:gd name="T9" fmla="*/ 134 h 196"/>
                    <a:gd name="T10" fmla="*/ 33 w 37"/>
                    <a:gd name="T11" fmla="*/ 188 h 196"/>
                    <a:gd name="T12" fmla="*/ 37 w 37"/>
                    <a:gd name="T13" fmla="*/ 196 h 196"/>
                    <a:gd name="T14" fmla="*/ 22 w 37"/>
                    <a:gd name="T15" fmla="*/ 162 h 196"/>
                    <a:gd name="T16" fmla="*/ 15 w 37"/>
                    <a:gd name="T17" fmla="*/ 146 h 196"/>
                    <a:gd name="T18" fmla="*/ 5 w 37"/>
                    <a:gd name="T19" fmla="*/ 81 h 196"/>
                    <a:gd name="T20" fmla="*/ 1 w 37"/>
                    <a:gd name="T21" fmla="*/ 40 h 196"/>
                    <a:gd name="T22" fmla="*/ 0 w 37"/>
                    <a:gd name="T2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96">
                      <a:moveTo>
                        <a:pt x="0" y="0"/>
                      </a:moveTo>
                      <a:lnTo>
                        <a:pt x="6" y="15"/>
                      </a:lnTo>
                      <a:lnTo>
                        <a:pt x="7" y="18"/>
                      </a:lnTo>
                      <a:lnTo>
                        <a:pt x="12" y="80"/>
                      </a:lnTo>
                      <a:lnTo>
                        <a:pt x="21" y="134"/>
                      </a:lnTo>
                      <a:lnTo>
                        <a:pt x="33" y="188"/>
                      </a:lnTo>
                      <a:lnTo>
                        <a:pt x="37" y="196"/>
                      </a:lnTo>
                      <a:lnTo>
                        <a:pt x="22" y="162"/>
                      </a:lnTo>
                      <a:lnTo>
                        <a:pt x="15" y="146"/>
                      </a:lnTo>
                      <a:lnTo>
                        <a:pt x="5" y="81"/>
                      </a:lnTo>
                      <a:lnTo>
                        <a:pt x="1" y="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1" name="Forme libre 20"/>
                <p:cNvSpPr>
                  <a:spLocks/>
                </p:cNvSpPr>
                <p:nvPr/>
              </p:nvSpPr>
              <p:spPr bwMode="auto">
                <a:xfrm>
                  <a:off x="363220" y="6223177"/>
                  <a:ext cx="49213" cy="104775"/>
                </a:xfrm>
                <a:custGeom>
                  <a:avLst/>
                  <a:gdLst>
                    <a:gd name="T0" fmla="*/ 0 w 31"/>
                    <a:gd name="T1" fmla="*/ 0 h 66"/>
                    <a:gd name="T2" fmla="*/ 31 w 31"/>
                    <a:gd name="T3" fmla="*/ 66 h 66"/>
                    <a:gd name="T4" fmla="*/ 24 w 31"/>
                    <a:gd name="T5" fmla="*/ 66 h 66"/>
                    <a:gd name="T6" fmla="*/ 0 w 31"/>
                    <a:gd name="T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6">
                      <a:moveTo>
                        <a:pt x="0" y="0"/>
                      </a:moveTo>
                      <a:lnTo>
                        <a:pt x="31" y="66"/>
                      </a:lnTo>
                      <a:lnTo>
                        <a:pt x="24" y="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2" name="Forme libre 21"/>
                <p:cNvSpPr>
                  <a:spLocks/>
                </p:cNvSpPr>
                <p:nvPr/>
              </p:nvSpPr>
              <p:spPr bwMode="auto">
                <a:xfrm>
                  <a:off x="317182" y="5864402"/>
                  <a:ext cx="11113" cy="68263"/>
                </a:xfrm>
                <a:custGeom>
                  <a:avLst/>
                  <a:gdLst>
                    <a:gd name="T0" fmla="*/ 0 w 7"/>
                    <a:gd name="T1" fmla="*/ 0 h 43"/>
                    <a:gd name="T2" fmla="*/ 7 w 7"/>
                    <a:gd name="T3" fmla="*/ 17 h 43"/>
                    <a:gd name="T4" fmla="*/ 7 w 7"/>
                    <a:gd name="T5" fmla="*/ 43 h 43"/>
                    <a:gd name="T6" fmla="*/ 6 w 7"/>
                    <a:gd name="T7" fmla="*/ 40 h 43"/>
                    <a:gd name="T8" fmla="*/ 0 w 7"/>
                    <a:gd name="T9" fmla="*/ 25 h 43"/>
                    <a:gd name="T10" fmla="*/ 0 w 7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3">
                      <a:moveTo>
                        <a:pt x="0" y="0"/>
                      </a:moveTo>
                      <a:lnTo>
                        <a:pt x="7" y="17"/>
                      </a:lnTo>
                      <a:lnTo>
                        <a:pt x="7" y="43"/>
                      </a:lnTo>
                      <a:lnTo>
                        <a:pt x="6" y="40"/>
                      </a:lnTo>
                      <a:lnTo>
                        <a:pt x="0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3" name="Forme libre 22"/>
                <p:cNvSpPr>
                  <a:spLocks/>
                </p:cNvSpPr>
                <p:nvPr/>
              </p:nvSpPr>
              <p:spPr bwMode="auto">
                <a:xfrm>
                  <a:off x="340995" y="6135864"/>
                  <a:ext cx="73025" cy="192088"/>
                </a:xfrm>
                <a:custGeom>
                  <a:avLst/>
                  <a:gdLst>
                    <a:gd name="T0" fmla="*/ 0 w 46"/>
                    <a:gd name="T1" fmla="*/ 0 h 121"/>
                    <a:gd name="T2" fmla="*/ 7 w 46"/>
                    <a:gd name="T3" fmla="*/ 16 h 121"/>
                    <a:gd name="T4" fmla="*/ 22 w 46"/>
                    <a:gd name="T5" fmla="*/ 50 h 121"/>
                    <a:gd name="T6" fmla="*/ 33 w 46"/>
                    <a:gd name="T7" fmla="*/ 86 h 121"/>
                    <a:gd name="T8" fmla="*/ 46 w 46"/>
                    <a:gd name="T9" fmla="*/ 121 h 121"/>
                    <a:gd name="T10" fmla="*/ 45 w 46"/>
                    <a:gd name="T11" fmla="*/ 121 h 121"/>
                    <a:gd name="T12" fmla="*/ 14 w 46"/>
                    <a:gd name="T13" fmla="*/ 55 h 121"/>
                    <a:gd name="T14" fmla="*/ 11 w 46"/>
                    <a:gd name="T15" fmla="*/ 44 h 121"/>
                    <a:gd name="T16" fmla="*/ 0 w 46"/>
                    <a:gd name="T17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121">
                      <a:moveTo>
                        <a:pt x="0" y="0"/>
                      </a:moveTo>
                      <a:lnTo>
                        <a:pt x="7" y="16"/>
                      </a:lnTo>
                      <a:lnTo>
                        <a:pt x="22" y="50"/>
                      </a:lnTo>
                      <a:lnTo>
                        <a:pt x="33" y="86"/>
                      </a:lnTo>
                      <a:lnTo>
                        <a:pt x="46" y="121"/>
                      </a:lnTo>
                      <a:lnTo>
                        <a:pt x="45" y="121"/>
                      </a:lnTo>
                      <a:lnTo>
                        <a:pt x="14" y="55"/>
                      </a:lnTo>
                      <a:lnTo>
                        <a:pt x="11" y="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</p:grpSp>
        </p:grpSp>
      </p:grpSp>
      <p:pic>
        <p:nvPicPr>
          <p:cNvPr id="36" name="Image 3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384" y="273913"/>
            <a:ext cx="4140835" cy="126809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Espace réservé de la date 42"/>
          <p:cNvSpPr>
            <a:spLocks noGrp="1"/>
          </p:cNvSpPr>
          <p:nvPr>
            <p:ph type="dt" sz="half" idx="10"/>
          </p:nvPr>
        </p:nvSpPr>
        <p:spPr>
          <a:xfrm>
            <a:off x="1331351" y="1131228"/>
            <a:ext cx="1609957" cy="365125"/>
          </a:xfrm>
        </p:spPr>
        <p:txBody>
          <a:bodyPr/>
          <a:lstStyle/>
          <a:p>
            <a:fld id="{6CFA146B-6DFE-4429-BD49-D823748EF310}" type="datetime1">
              <a:rPr lang="fr-FR" sz="2000" smtClean="0">
                <a:solidFill>
                  <a:schemeClr val="bg1"/>
                </a:solidFill>
              </a:rPr>
              <a:t>03/01/2015</a:t>
            </a:fld>
            <a:endParaRPr lang="fr-B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2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373616" cy="796950"/>
          </a:xfrm>
        </p:spPr>
        <p:txBody>
          <a:bodyPr/>
          <a:lstStyle/>
          <a:p>
            <a:r>
              <a:rPr lang="fr-FR" dirty="0" smtClean="0">
                <a:solidFill>
                  <a:srgbClr val="336699"/>
                </a:solidFill>
              </a:rPr>
              <a:t>Sommaire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rgbClr val="6699CC"/>
              </a:buClr>
            </a:pPr>
            <a:r>
              <a:rPr lang="fr-FR" dirty="0" smtClean="0"/>
              <a:t>Présentation du logiciel</a:t>
            </a:r>
          </a:p>
          <a:p>
            <a:pPr>
              <a:lnSpc>
                <a:spcPct val="150000"/>
              </a:lnSpc>
              <a:buClr>
                <a:srgbClr val="6699CC"/>
              </a:buClr>
            </a:pPr>
            <a:r>
              <a:rPr lang="fr-FR" dirty="0" smtClean="0"/>
              <a:t>Choix techniques et d’architecture</a:t>
            </a:r>
          </a:p>
          <a:p>
            <a:pPr>
              <a:lnSpc>
                <a:spcPct val="150000"/>
              </a:lnSpc>
              <a:buClr>
                <a:srgbClr val="6699CC"/>
              </a:buClr>
            </a:pPr>
            <a:r>
              <a:rPr lang="fr-FR" dirty="0" smtClean="0"/>
              <a:t>Avantages et limites du produit</a:t>
            </a:r>
          </a:p>
          <a:p>
            <a:pPr>
              <a:lnSpc>
                <a:spcPct val="150000"/>
              </a:lnSpc>
              <a:buClr>
                <a:srgbClr val="6699CC"/>
              </a:buClr>
            </a:pPr>
            <a:r>
              <a:rPr lang="fr-FR" dirty="0" smtClean="0"/>
              <a:t>Démonstration du logiciel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02B5-C084-4573-B9AA-1687D980E5FB}" type="datetime1">
              <a:rPr lang="fr-FR" smtClean="0"/>
              <a:t>03/01/2015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  <p:cxnSp>
        <p:nvCxnSpPr>
          <p:cNvPr id="8" name="Connecteur droit 7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63777" y="6309320"/>
            <a:ext cx="561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Présentation du logiciel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38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85800" y="2636912"/>
            <a:ext cx="7772400" cy="1362075"/>
          </a:xfrm>
        </p:spPr>
        <p:txBody>
          <a:bodyPr/>
          <a:lstStyle/>
          <a:p>
            <a:r>
              <a:rPr lang="fr-FR" dirty="0" smtClean="0">
                <a:solidFill>
                  <a:srgbClr val="336699"/>
                </a:solidFill>
              </a:rPr>
              <a:t>Présentation du logiciel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5230-C684-41AF-AA0D-72F719444CFB}" type="datetime1">
              <a:rPr lang="fr-FR" smtClean="0"/>
              <a:t>03/01/2015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4196234"/>
            <a:ext cx="9144000" cy="36004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48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373616" cy="796950"/>
          </a:xfrm>
        </p:spPr>
        <p:txBody>
          <a:bodyPr/>
          <a:lstStyle/>
          <a:p>
            <a:pPr algn="r"/>
            <a:r>
              <a:rPr lang="fr-FR" smtClean="0">
                <a:solidFill>
                  <a:srgbClr val="336699"/>
                </a:solidFill>
              </a:rPr>
              <a:t>Présentation du logiciel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02B5-C084-4573-B9AA-1687D980E5FB}" type="datetime1">
              <a:rPr lang="fr-FR" smtClean="0"/>
              <a:t>03/01/2015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  <p:cxnSp>
        <p:nvCxnSpPr>
          <p:cNvPr id="8" name="Connecteur droit 7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63777" y="6309320"/>
            <a:ext cx="561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Présentation du logiciel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Espace réservé du contenu 1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Clr>
                <a:srgbClr val="6699CC"/>
              </a:buClr>
            </a:pPr>
            <a:r>
              <a:rPr lang="fr-FR" dirty="0" smtClean="0"/>
              <a:t>Répondre au besoin du client</a:t>
            </a:r>
          </a:p>
          <a:p>
            <a:pPr lvl="1">
              <a:buClr>
                <a:srgbClr val="6699CC"/>
              </a:buClr>
            </a:pPr>
            <a:r>
              <a:rPr lang="fr-FR" dirty="0" smtClean="0"/>
              <a:t>Gestion selon trois postes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905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373616" cy="796950"/>
          </a:xfrm>
        </p:spPr>
        <p:txBody>
          <a:bodyPr/>
          <a:lstStyle/>
          <a:p>
            <a:pPr algn="r"/>
            <a:r>
              <a:rPr lang="fr-FR" dirty="0" smtClean="0">
                <a:solidFill>
                  <a:srgbClr val="336699"/>
                </a:solidFill>
              </a:rPr>
              <a:t>Présentation du logiciel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02B5-C084-4573-B9AA-1687D980E5FB}" type="datetime1">
              <a:rPr lang="fr-FR" smtClean="0"/>
              <a:t>03/01/2015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  <p:cxnSp>
        <p:nvCxnSpPr>
          <p:cNvPr id="8" name="Connecteur droit 7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63777" y="6309320"/>
            <a:ext cx="561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Présentation du logiciel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014" y="2515396"/>
            <a:ext cx="1938439" cy="1457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588" y="2812916"/>
            <a:ext cx="1506015" cy="1249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099361"/>
            <a:ext cx="18002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244226" y="3348147"/>
            <a:ext cx="18002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44" y="2727888"/>
            <a:ext cx="17811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643" y="3099361"/>
            <a:ext cx="18002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263120" y="3348146"/>
            <a:ext cx="18002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84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373616" cy="796950"/>
          </a:xfrm>
        </p:spPr>
        <p:txBody>
          <a:bodyPr/>
          <a:lstStyle/>
          <a:p>
            <a:pPr algn="r"/>
            <a:r>
              <a:rPr lang="fr-FR" dirty="0" smtClean="0">
                <a:solidFill>
                  <a:srgbClr val="336699"/>
                </a:solidFill>
              </a:rPr>
              <a:t>Les Interfaces</a:t>
            </a:r>
            <a:endParaRPr lang="fr-FR" dirty="0">
              <a:solidFill>
                <a:srgbClr val="336699"/>
              </a:solidFill>
            </a:endParaRP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7951338"/>
              </p:ext>
            </p:extLst>
          </p:nvPr>
        </p:nvGraphicFramePr>
        <p:xfrm>
          <a:off x="446856" y="112474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02B5-C084-4573-B9AA-1687D980E5FB}" type="datetime1">
              <a:rPr lang="fr-FR" smtClean="0"/>
              <a:t>03/01/2015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  <p:cxnSp>
        <p:nvCxnSpPr>
          <p:cNvPr id="8" name="Connecteur droit 7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63777" y="6309320"/>
            <a:ext cx="561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Présentation du logiciel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043608" y="518400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=&gt; Manager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3923928" y="518400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fr-FR" dirty="0" smtClean="0"/>
              <a:t>Manager</a:t>
            </a:r>
          </a:p>
          <a:p>
            <a:pPr marL="285750" indent="-285750">
              <a:buFont typeface="Symbol"/>
              <a:buChar char="Þ"/>
            </a:pPr>
            <a:r>
              <a:rPr lang="fr-FR" dirty="0" smtClean="0"/>
              <a:t>Employé Cuisson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711317" y="5184000"/>
            <a:ext cx="1316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fr-FR" dirty="0" smtClean="0"/>
              <a:t>Manager</a:t>
            </a:r>
          </a:p>
          <a:p>
            <a:pPr marL="285750" indent="-285750">
              <a:buFont typeface="Symbol"/>
              <a:buChar char="Þ"/>
            </a:pPr>
            <a:r>
              <a:rPr lang="fr-FR" dirty="0" smtClean="0"/>
              <a:t>Vendeur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389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373616" cy="796950"/>
          </a:xfrm>
        </p:spPr>
        <p:txBody>
          <a:bodyPr/>
          <a:lstStyle/>
          <a:p>
            <a:pPr algn="r"/>
            <a:r>
              <a:rPr lang="fr-FR" dirty="0" smtClean="0">
                <a:solidFill>
                  <a:srgbClr val="336699"/>
                </a:solidFill>
              </a:rPr>
              <a:t>L’interface manager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02B5-C084-4573-B9AA-1687D980E5FB}" type="datetime1">
              <a:rPr lang="fr-FR" smtClean="0"/>
              <a:t>03/01/2015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  <p:cxnSp>
        <p:nvCxnSpPr>
          <p:cNvPr id="8" name="Connecteur droit 7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63777" y="6309320"/>
            <a:ext cx="561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Présentation du logiciel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7"/>
          </a:xfrm>
        </p:spPr>
        <p:txBody>
          <a:bodyPr/>
          <a:lstStyle/>
          <a:p>
            <a:pPr lvl="0"/>
            <a:r>
              <a:rPr lang="fr-FR" dirty="0"/>
              <a:t>Organisée en 3 onglets : gestion des stocks, configuration et statistique.</a:t>
            </a:r>
          </a:p>
          <a:p>
            <a:pPr lvl="0"/>
            <a:r>
              <a:rPr lang="fr-FR" dirty="0"/>
              <a:t>Visualisation des stocks du magasin</a:t>
            </a:r>
          </a:p>
          <a:p>
            <a:pPr lvl="0"/>
            <a:r>
              <a:rPr lang="fr-FR" dirty="0"/>
              <a:t>Passage de commande</a:t>
            </a:r>
          </a:p>
          <a:p>
            <a:pPr lvl="0"/>
            <a:r>
              <a:rPr lang="fr-FR" dirty="0"/>
              <a:t>Configuration de tous les seuils du logiciel</a:t>
            </a:r>
          </a:p>
          <a:p>
            <a:pPr lvl="0"/>
            <a:r>
              <a:rPr lang="fr-FR" dirty="0"/>
              <a:t>Ajout / Suppression d’heure de pointe</a:t>
            </a:r>
          </a:p>
          <a:p>
            <a:pPr lvl="0"/>
            <a:r>
              <a:rPr lang="fr-FR"/>
              <a:t>Visualisation des statistiques du magasin</a:t>
            </a:r>
          </a:p>
          <a:p>
            <a:pPr>
              <a:buClr>
                <a:srgbClr val="6699CC"/>
              </a:buClr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926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373616" cy="796950"/>
          </a:xfrm>
        </p:spPr>
        <p:txBody>
          <a:bodyPr/>
          <a:lstStyle/>
          <a:p>
            <a:pPr algn="r"/>
            <a:r>
              <a:rPr lang="fr-FR" dirty="0" smtClean="0">
                <a:solidFill>
                  <a:srgbClr val="336699"/>
                </a:solidFill>
              </a:rPr>
              <a:t>L’interface Employé de cuisson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02B5-C084-4573-B9AA-1687D980E5FB}" type="datetime1">
              <a:rPr lang="fr-FR" smtClean="0"/>
              <a:t>03/01/2015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  <p:cxnSp>
        <p:nvCxnSpPr>
          <p:cNvPr id="8" name="Connecteur droit 7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63777" y="6309320"/>
            <a:ext cx="561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Présentation du logiciel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79"/>
          </a:xfrm>
        </p:spPr>
        <p:txBody>
          <a:bodyPr/>
          <a:lstStyle/>
          <a:p>
            <a:pPr>
              <a:buClr>
                <a:srgbClr val="6699CC"/>
              </a:buClr>
            </a:pPr>
            <a:r>
              <a:rPr lang="fr-FR" dirty="0" smtClean="0"/>
              <a:t>Visualisation des stocks (congélateur / vente)</a:t>
            </a:r>
          </a:p>
          <a:p>
            <a:pPr>
              <a:buClr>
                <a:srgbClr val="6699CC"/>
              </a:buClr>
            </a:pPr>
            <a:r>
              <a:rPr lang="fr-FR" dirty="0" smtClean="0"/>
              <a:t>Ajout automatique</a:t>
            </a:r>
          </a:p>
          <a:p>
            <a:pPr lvl="1">
              <a:buClr>
                <a:srgbClr val="6699CC"/>
              </a:buClr>
            </a:pPr>
            <a:r>
              <a:rPr lang="fr-FR" dirty="0" smtClean="0"/>
              <a:t>Produits à cuire</a:t>
            </a:r>
          </a:p>
          <a:p>
            <a:pPr lvl="1">
              <a:buClr>
                <a:srgbClr val="6699CC"/>
              </a:buClr>
            </a:pPr>
            <a:r>
              <a:rPr lang="fr-FR" dirty="0" smtClean="0"/>
              <a:t>Produits à mettre en rayon</a:t>
            </a:r>
          </a:p>
          <a:p>
            <a:pPr>
              <a:buClr>
                <a:srgbClr val="6699CC"/>
              </a:buClr>
            </a:pPr>
            <a:r>
              <a:rPr lang="fr-FR" dirty="0" smtClean="0"/>
              <a:t>Visualisation des produits au four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926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373616" cy="796950"/>
          </a:xfrm>
        </p:spPr>
        <p:txBody>
          <a:bodyPr/>
          <a:lstStyle/>
          <a:p>
            <a:pPr algn="r"/>
            <a:r>
              <a:rPr lang="fr-FR" dirty="0" smtClean="0">
                <a:solidFill>
                  <a:srgbClr val="336699"/>
                </a:solidFill>
              </a:rPr>
              <a:t>L’interface vendeur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02B5-C084-4573-B9AA-1687D980E5FB}" type="datetime1">
              <a:rPr lang="fr-FR" smtClean="0"/>
              <a:t>03/01/2015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/>
          </a:p>
        </p:txBody>
      </p:sp>
      <p:cxnSp>
        <p:nvCxnSpPr>
          <p:cNvPr id="8" name="Connecteur droit 7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63777" y="6309320"/>
            <a:ext cx="561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Présentation du logiciel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79"/>
          </a:xfrm>
        </p:spPr>
        <p:txBody>
          <a:bodyPr/>
          <a:lstStyle/>
          <a:p>
            <a:pPr>
              <a:buClr>
                <a:srgbClr val="6699CC"/>
              </a:buClr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926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2155</TotalTime>
  <Words>353</Words>
  <Application>Microsoft Office PowerPoint</Application>
  <PresentationFormat>Affichage à l'écran (4:3)</PresentationFormat>
  <Paragraphs>141</Paragraphs>
  <Slides>19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Présentation Logiciel 24/24 Manager</vt:lpstr>
      <vt:lpstr>Sommaire</vt:lpstr>
      <vt:lpstr>Présentation du logiciel</vt:lpstr>
      <vt:lpstr>Présentation du logiciel</vt:lpstr>
      <vt:lpstr>Présentation du logiciel</vt:lpstr>
      <vt:lpstr>Les Interfaces</vt:lpstr>
      <vt:lpstr>L’interface manager</vt:lpstr>
      <vt:lpstr>L’interface Employé de cuisson</vt:lpstr>
      <vt:lpstr>L’interface vendeur</vt:lpstr>
      <vt:lpstr>La base de données</vt:lpstr>
      <vt:lpstr>Choix techniques et d’architecture</vt:lpstr>
      <vt:lpstr>Choix d’architecture</vt:lpstr>
      <vt:lpstr>Choix techniques</vt:lpstr>
      <vt:lpstr>Avantages et limites du produit</vt:lpstr>
      <vt:lpstr>Les avantages</vt:lpstr>
      <vt:lpstr>Les limites</vt:lpstr>
      <vt:lpstr>Démonstration du logiciel</vt:lpstr>
      <vt:lpstr>Démonstration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Projet 24/24 Manager</dc:title>
  <dc:creator>Julien B</dc:creator>
  <cp:lastModifiedBy>Julien B</cp:lastModifiedBy>
  <cp:revision>44</cp:revision>
  <dcterms:created xsi:type="dcterms:W3CDTF">2014-12-27T13:44:50Z</dcterms:created>
  <dcterms:modified xsi:type="dcterms:W3CDTF">2015-01-03T21:33:25Z</dcterms:modified>
</cp:coreProperties>
</file>