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99" r:id="rId10"/>
    <p:sldId id="298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22" r:id="rId27"/>
    <p:sldId id="263" r:id="rId28"/>
    <p:sldId id="264" r:id="rId29"/>
    <p:sldId id="265" r:id="rId30"/>
    <p:sldId id="318" r:id="rId31"/>
    <p:sldId id="317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846" userDrawn="1">
          <p15:clr>
            <a:srgbClr val="A4A3A4"/>
          </p15:clr>
        </p15:guide>
        <p15:guide id="4" pos="6357" userDrawn="1">
          <p15:clr>
            <a:srgbClr val="A4A3A4"/>
          </p15:clr>
        </p15:guide>
        <p15:guide id="5" pos="665" userDrawn="1">
          <p15:clr>
            <a:srgbClr val="A4A3A4"/>
          </p15:clr>
        </p15:guide>
        <p15:guide id="7" orient="horz" pos="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7D"/>
    <a:srgbClr val="65B1DF"/>
    <a:srgbClr val="DE2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5701" autoAdjust="0"/>
  </p:normalViewPr>
  <p:slideViewPr>
    <p:cSldViewPr snapToGrid="0">
      <p:cViewPr varScale="1">
        <p:scale>
          <a:sx n="91" d="100"/>
          <a:sy n="91" d="100"/>
        </p:scale>
        <p:origin x="336" y="67"/>
      </p:cViewPr>
      <p:guideLst>
        <p:guide orient="horz" pos="2160"/>
        <p:guide pos="3840"/>
        <p:guide pos="846"/>
        <p:guide pos="6357"/>
        <p:guide pos="665"/>
        <p:guide orient="horz" pos="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480E7-1732-4410-998F-6F99E637031F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C9C50-5835-4EA9-AD68-23C8A18258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9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62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5A053-C7F4-F263-F4B0-C3763A1A1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893F7CB-CF2C-5352-EEEF-07832A95F1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87DA4BF-7969-7898-B851-F5DA66588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1D05F7-BFE8-3E4C-8A22-CB9DC4B7A6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88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ECBD4-7BA8-1C22-CE03-387CF32F8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5395E73-C657-B39A-3A49-8B1511D574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C7BC6EA-D9C9-6EFE-2337-4F30C9CAC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24A2A8-410C-4FCD-44D7-7114D9BB91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201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1B0CF-7397-8BE5-837F-C8AD84278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EDB7CF4-E168-A01C-4B59-88822B961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E4F3CD1-BA6F-35C7-03EA-050C7ED66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EF3DCB-0DE8-BDAE-02E9-7EEAFE052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894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AB542-4E96-7185-C86A-951104F08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9A94360-83B8-8A89-5DBF-E440021FE3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F9D6AE9-6AA6-FC56-B70D-E50EF870F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3AB7EB-48A9-25B6-1F99-2AE9730037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223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C7F09-1011-0F46-0FD6-DB2B744BF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F9BAD58-2A7E-94AA-D4D6-49186ACE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3522614-9DE0-BD73-2560-8E054BB2E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2FF65C-DAC3-1B37-8AAE-4602AED43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734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CB44D-2BD1-CF98-7674-BD9AA328C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D4EABAD-1E93-76E6-ACEC-9831F6357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B6022B4-9040-F4B1-CD2A-DF5CA7EFE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3F60CB-C14C-5F14-3837-D7834D982E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000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4FF48-999D-6E42-EBAB-39C5F715D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98A74FE-FF5C-8578-72DE-3F8ECBA8FC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6B457BC-6650-0BA3-DF97-C1E13FBF5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B61797-35DE-5D0D-71B8-6094ED75A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549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05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5F9B7-CEF6-1842-EAC0-A55AAEB91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DF51DFB-9617-FD8E-3362-596E233E27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49D8F03-4107-7634-96C0-C90109BE1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D9C76F-57CE-5752-945E-D4771B3EF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12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5F7977-67FE-F521-AA61-B0240BB6F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0D868B-96D0-0BC5-F9F6-D8942C8C7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210D03-3D30-C989-439B-01AD102E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AE3CC2-31A4-3064-C3C8-05DE9635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260D9-C8A8-6792-C266-544034E2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21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4DD233-F246-5CE8-8304-D4762008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B90B09-6A19-1E81-F25C-F94CC4E75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606656-1787-24A3-10A7-1E8F4FE5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FE7579-8F14-FE7E-3CDC-33046CB6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060382-3931-ADC5-7B26-E3BF97A1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08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603A91-3E26-1E87-7A48-9383C921F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E20D74-83D4-34C8-D836-A30642168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67D805-FB80-6526-9602-DDBDFD22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949162-C67E-1E17-677F-D0FB7884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03C11A-69E8-6733-51D1-496B5C6E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77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6FFDBD-9AF3-9185-9488-DBC1A099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BEB8DE-02FD-C54A-3780-0EECD55CE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8874B8-2BAB-9AB3-C7F8-685C13B9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F2D0D-97B8-8EB1-120C-5190AA39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B28E2D-1F80-E5D9-5CB2-D76DAE86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19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4A0F4-D310-58CD-88AF-666985D4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92CABA-2506-6899-5504-F966F2AD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5133A3-479A-60D2-5D88-9318F08D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E8D9AA-A507-9734-0477-B1EFA610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8AEF9-89C3-7F60-0F97-13A4960B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50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408EA3-DBBE-B598-C46F-9C95E846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93D13D-2C3B-0C9A-1474-A9D390AB0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C3995D-C513-26E9-54CC-34503E1A5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C5C2A5-C1FF-42EE-71D0-33E84119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ED0BCC-74A3-72E7-7AAD-9DDE8196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289CE4-C7AA-3C01-50CC-C04C6142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85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D9C165-51C7-85B9-F5B0-F1AAC4EA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D3F8B1-0EA3-60FF-3F9B-ACE432A95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26B62A-3DA6-C559-8E28-43B456C4A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9E445A-A013-7FB0-4407-18019E04D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0615D1-E768-20D9-73FF-6B16EADDA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FA52CC-C3F3-071A-7627-9A40D374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410731-6065-40C3-E0B9-5F07D5D7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D8B7AE-1031-3309-3547-15A4D7CC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63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3DF55-FB25-9AF9-3B48-7524FABB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1F7A1F-33C6-3F24-93FF-830F1E4C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B5580C-BA2E-9B4C-E951-A1205CCC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D100B4-AB90-29D9-DF0D-F4143B05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06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579A7C-EEC9-4C48-52E6-BE255D3E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7CE5E-1B77-4AEB-9E75-7F28B14B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77294A-E9AC-7ED3-755B-CB266AE8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27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C2AA8E-58EE-7384-455E-CBA67CB9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472893-8E19-D0E5-ADFB-536A695E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1C1F50-E212-C526-0673-704518520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A665A4-6B3B-69DB-A9E9-A7283B37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163059-DDDA-2484-6BB9-E652A7DF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718B5E-EFFA-A953-9525-2C4E4E97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0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FADA7-A592-2A8F-A208-EF463B0D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6ADFF88-4EFE-FA86-5F3A-E87FA67CC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052D68-5708-1113-3056-6EC995584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551246-CC3F-5C40-95C0-F0BB9724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FD6941-6F81-B078-AD80-A6D5B620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7E03B3-8EB3-8A5E-205D-83E051D1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46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24BF27-DAD5-67D3-6462-88222EAD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8AB653-1DFF-FEFE-1E4D-670E29EF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492969-0657-E3F0-50F6-A512A9051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D6FE3C-E830-4DE1-B21D-33D24C640CB8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731739-A50A-9BB7-559E-1D7747979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6A2395-76D2-550C-522A-6A0468901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61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4703-python-logo-free-png-im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atcoder.jp/contests/abc084/tasks/abc084_b" TargetMode="External"/><Relationship Id="rId3" Type="http://schemas.openxmlformats.org/officeDocument/2006/relationships/hyperlink" Target="https://onlinejudge.u-aizu.ac.jp/courses/lesson/1/ALDS1/1/ALDS1_1_B" TargetMode="External"/><Relationship Id="rId7" Type="http://schemas.openxmlformats.org/officeDocument/2006/relationships/hyperlink" Target="https://atcoder.jp/contests/abc101/tasks/abc101_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coder.jp/contests/abc111/tasks/abc111_b" TargetMode="External"/><Relationship Id="rId5" Type="http://schemas.openxmlformats.org/officeDocument/2006/relationships/hyperlink" Target="https://onlinejudge.u-aizu.ac.jp/courses/library/6/NTL/1/NTL_1_A" TargetMode="External"/><Relationship Id="rId4" Type="http://schemas.openxmlformats.org/officeDocument/2006/relationships/hyperlink" Target="https://onlinejudge.u-aizu.ac.jp/courses/lesson/1/ALDS1/1/ALDS1_1_C" TargetMode="External"/><Relationship Id="rId9" Type="http://schemas.openxmlformats.org/officeDocument/2006/relationships/hyperlink" Target="https://atcoder.jp/contests/abc081/tasks/abc081_b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aiza.jp/work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-8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ful-programming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judge.u-aizu.ac.jp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ful-programming.com/" TargetMode="External"/><Relationship Id="rId3" Type="http://schemas.openxmlformats.org/officeDocument/2006/relationships/hyperlink" Target="https://onlinejudge.u-aizu.ac.jp/" TargetMode="External"/><Relationship Id="rId7" Type="http://schemas.openxmlformats.org/officeDocument/2006/relationships/hyperlink" Target="https://prog-8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iza.jp/works/" TargetMode="External"/><Relationship Id="rId5" Type="http://schemas.openxmlformats.org/officeDocument/2006/relationships/hyperlink" Target="https://paiza.io/ja/projects/new" TargetMode="External"/><Relationship Id="rId4" Type="http://schemas.openxmlformats.org/officeDocument/2006/relationships/hyperlink" Target="https://atcoder.jp/?lang=ja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iza.io/ja/projects/ne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1B445-A4A0-1C94-EEC3-C5C447911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7" y="3141131"/>
            <a:ext cx="9144000" cy="125783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Python 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プログラミング体験会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86FAFA-9EB8-8B11-FCF6-BF104E233ADE}"/>
              </a:ext>
            </a:extLst>
          </p:cNvPr>
          <p:cNvSpPr txBox="1"/>
          <p:nvPr/>
        </p:nvSpPr>
        <p:spPr>
          <a:xfrm>
            <a:off x="1066797" y="4638977"/>
            <a:ext cx="3124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Arial" panose="020B0604020202020204" pitchFamily="34" charset="0"/>
                <a:ea typeface="Noto Sans JP" panose="020B0200000000000000" pitchFamily="34" charset="-128"/>
                <a:cs typeface="Arial" panose="020B0604020202020204" pitchFamily="34" charset="0"/>
              </a:rPr>
              <a:t>AppLii</a:t>
            </a:r>
          </a:p>
          <a:p>
            <a:r>
              <a:rPr lang="ja-JP" altLang="en-US" sz="2400" dirty="0">
                <a:latin typeface="Arial" panose="020B0604020202020204" pitchFamily="34" charset="0"/>
                <a:ea typeface="Noto Sans JP" panose="020B0200000000000000" pitchFamily="34" charset="-128"/>
                <a:cs typeface="Arial" panose="020B0604020202020204" pitchFamily="34" charset="0"/>
              </a:rPr>
              <a:t>新田　昴</a:t>
            </a:r>
            <a:endParaRPr kumimoji="1" lang="en-US" altLang="ja-JP" sz="2400" dirty="0">
              <a:latin typeface="Arial" panose="020B0604020202020204" pitchFamily="34" charset="0"/>
              <a:ea typeface="Noto Sans JP" panose="020B0200000000000000" pitchFamily="34" charset="-128"/>
              <a:cs typeface="Arial" panose="020B0604020202020204" pitchFamily="34" charset="0"/>
            </a:endParaRPr>
          </a:p>
          <a:p>
            <a:r>
              <a:rPr kumimoji="1" lang="en-US" altLang="ja-JP" sz="2400" dirty="0">
                <a:latin typeface="Arial" panose="020B0604020202020204" pitchFamily="34" charset="0"/>
                <a:ea typeface="Noto Sans JP" panose="020B0200000000000000" pitchFamily="34" charset="-128"/>
                <a:cs typeface="Arial" panose="020B0604020202020204" pitchFamily="34" charset="0"/>
              </a:rPr>
              <a:t>2025 / 05 / 20</a:t>
            </a:r>
            <a:endParaRPr kumimoji="1" lang="ja-JP" altLang="en-US" sz="2400" dirty="0">
              <a:latin typeface="Arial" panose="020B0604020202020204" pitchFamily="34" charset="0"/>
              <a:ea typeface="Noto Sans JP" panose="020B02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9" name="図 8" descr="文房具, ホッチキス, テーブル, リモ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A68AC2F-B5E7-D0E7-A3CB-E1445E7E9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10759" y="462671"/>
            <a:ext cx="2400075" cy="221283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B7E023-E2FB-5AAF-6B1D-FF382BCBED0A}"/>
              </a:ext>
            </a:extLst>
          </p:cNvPr>
          <p:cNvSpPr txBox="1"/>
          <p:nvPr/>
        </p:nvSpPr>
        <p:spPr>
          <a:xfrm>
            <a:off x="8324956" y="6543254"/>
            <a:ext cx="37716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50" dirty="0">
                <a:hlinkClick r:id="rId3" tooltip="https://freepngimg.com/png/14703-python-logo-free-png-image"/>
              </a:rPr>
              <a:t>この写真</a:t>
            </a:r>
            <a:r>
              <a:rPr lang="ja-JP" altLang="en-US" sz="750" dirty="0"/>
              <a:t> の作成者 不明な作成者 は </a:t>
            </a:r>
            <a:r>
              <a:rPr lang="ja-JP" altLang="en-US" sz="750" dirty="0">
                <a:hlinkClick r:id="rId4" tooltip="https://creativecommons.org/licenses/by-nc/3.0/"/>
              </a:rPr>
              <a:t>CC BY-NC</a:t>
            </a:r>
            <a:r>
              <a:rPr lang="ja-JP" altLang="en-US" sz="750" dirty="0"/>
              <a:t> のライセンスを許諾されています</a:t>
            </a:r>
          </a:p>
        </p:txBody>
      </p:sp>
    </p:spTree>
    <p:extLst>
      <p:ext uri="{BB962C8B-B14F-4D97-AF65-F5344CB8AC3E}">
        <p14:creationId xmlns:p14="http://schemas.microsoft.com/office/powerpoint/2010/main" val="187016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9E647-E818-3B26-F69E-7F8C319C1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BA1610-B78C-0DF4-52B2-9E1550C5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</a:t>
            </a:r>
            <a:r>
              <a:rPr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3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1.C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Rectangle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AD97578-2D22-6102-830C-B20810A3F44A}"/>
              </a:ext>
            </a:extLst>
          </p:cNvPr>
          <p:cNvSpPr txBox="1">
            <a:spLocks/>
          </p:cNvSpPr>
          <p:nvPr/>
        </p:nvSpPr>
        <p:spPr>
          <a:xfrm>
            <a:off x="1353344" y="1997889"/>
            <a:ext cx="10838656" cy="156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：縦を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、横を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と入力し、面積と周の長さを求めよう！</a:t>
            </a: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ヒント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1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行に複数の入力をがあるときは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map()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を使います！</a:t>
            </a: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4093455-C911-05FD-919C-2AC682CD141D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923E08BF-A115-6CC3-B54D-77927AED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44" y="3559795"/>
            <a:ext cx="9344016" cy="289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4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077A7-2240-AB02-C58E-4D70DA6CC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F5894BD-54BE-D6A4-4239-3336DC0C4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99" y="3707941"/>
            <a:ext cx="9338272" cy="329274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BC4C370-1278-4EF0-4E7E-A88BBD58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4.4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1.D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Watch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6903C0F-4BAE-76DA-4A01-54335688F03D}"/>
              </a:ext>
            </a:extLst>
          </p:cNvPr>
          <p:cNvSpPr txBox="1">
            <a:spLocks/>
          </p:cNvSpPr>
          <p:nvPr/>
        </p:nvSpPr>
        <p:spPr>
          <a:xfrm>
            <a:off x="1353344" y="1997888"/>
            <a:ext cx="10508689" cy="214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：整数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を入力し、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h:m:s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の形式に変換して出力しよう！</a:t>
            </a: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ヒント</a:t>
            </a:r>
            <a:r>
              <a:rPr lang="en-US" altLang="ja-JP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1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//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を使うことで、小数点以下を切り捨てできます！</a:t>
            </a: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ヒント</a:t>
            </a:r>
            <a:r>
              <a:rPr lang="en-US" altLang="ja-JP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2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(a, b, </a:t>
            </a:r>
            <a:r>
              <a:rPr lang="en-US" altLang="ja-JP" sz="2400" dirty="0" err="1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sep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=“, ”)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は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 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a, b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の形式で出力されます！</a:t>
            </a:r>
            <a:endParaRPr lang="en-US" altLang="ja-JP" sz="24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DCC09E3-D233-8B24-D266-0BE8601D730C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43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04585-102B-03E7-C2FE-1BFA782C0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04D9BF4-582C-777E-3443-6CFA99031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99" y="3026221"/>
            <a:ext cx="9329883" cy="405977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D818B78-CB5C-DF36-4DE5-E5A2EDCB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4.5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2.A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Small, Large, or Equal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2E19616-2836-D8D8-22B1-C1E9D4EB1D4A}"/>
              </a:ext>
            </a:extLst>
          </p:cNvPr>
          <p:cNvSpPr txBox="1">
            <a:spLocks/>
          </p:cNvSpPr>
          <p:nvPr/>
        </p:nvSpPr>
        <p:spPr>
          <a:xfrm>
            <a:off x="1353344" y="1997888"/>
            <a:ext cx="10777137" cy="1431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2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つの整数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a, b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を入力し、大小関係を出力しよう！</a:t>
            </a: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ヒント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はもし～なら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,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elif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は～でなければもし～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,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else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はそれ以外</a:t>
            </a:r>
            <a:endParaRPr lang="en-US" altLang="ja-JP" sz="24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8C10D46-2179-89BB-9D14-BDA6FE93A366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8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90EB3-2CCB-2133-4A0C-36C36952F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EA0B9-4953-8614-5238-0D5F912C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4.6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2.B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Range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0928331-BD3D-4BFC-5D51-EF77D52E632F}"/>
              </a:ext>
            </a:extLst>
          </p:cNvPr>
          <p:cNvSpPr txBox="1">
            <a:spLocks/>
          </p:cNvSpPr>
          <p:nvPr/>
        </p:nvSpPr>
        <p:spPr>
          <a:xfrm>
            <a:off x="1353344" y="1997888"/>
            <a:ext cx="10718682" cy="1431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つの整数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a, b, c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を入力し、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&lt; b &lt; c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を満たすか判定しよう！</a:t>
            </a: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ヒント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つの条件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a, b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をともに満たすときは、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and b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と書きます！</a:t>
            </a:r>
            <a:endParaRPr lang="en-US" altLang="ja-JP" sz="24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D0E52F8-0FFF-6DC7-C894-12E56E81753A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8B598EFE-89C0-3C82-AEA5-F09C49F1B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71" y="3263317"/>
            <a:ext cx="9682310" cy="342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1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CBE3E-2928-DB13-B591-F146C4E78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D2DA4-CA5B-51AF-9653-ACBD2C42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4.7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2.C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Sorting Three Numbers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1FC29F0-248F-9C3F-8F09-5F16657BFE49}"/>
              </a:ext>
            </a:extLst>
          </p:cNvPr>
          <p:cNvSpPr txBox="1">
            <a:spLocks/>
          </p:cNvSpPr>
          <p:nvPr/>
        </p:nvSpPr>
        <p:spPr>
          <a:xfrm>
            <a:off x="1353345" y="1997887"/>
            <a:ext cx="8812060" cy="156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つの整数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a, b, c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を入力し、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昇順に並び替えよう！</a:t>
            </a:r>
            <a:endParaRPr lang="en-US" altLang="ja-JP" sz="24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挑戦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文は最低 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3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つで行けます！</a:t>
            </a:r>
            <a:endParaRPr lang="en-US" altLang="ja-JP" sz="24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D291D46-B2A3-03C4-EA4F-42E6800CBDB6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A2F2675A-5EE5-AC56-E975-AED274DBD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58" y="3115367"/>
            <a:ext cx="8920264" cy="374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0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3748B-C730-3B82-0BF7-C9E371BF1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AB736-9EC8-1F54-F56F-7D9A4B11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4.8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2.D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Circle in a Rectangle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9C4E4EB-EE9C-B3B3-CF01-FBAE08E9C6D4}"/>
              </a:ext>
            </a:extLst>
          </p:cNvPr>
          <p:cNvSpPr txBox="1">
            <a:spLocks/>
          </p:cNvSpPr>
          <p:nvPr/>
        </p:nvSpPr>
        <p:spPr>
          <a:xfrm>
            <a:off x="1353344" y="1997887"/>
            <a:ext cx="10838656" cy="143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与えられた情報から長方形の中に円が含まれるか判定しよう！</a:t>
            </a:r>
            <a:endParaRPr lang="en-US" altLang="ja-JP" sz="24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ヒント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&lt;, &gt;, &lt;=, &gt;=, ==, or, and</a:t>
            </a:r>
            <a:r>
              <a:rPr lang="en-US" altLang="ja-JP" sz="2400" dirty="0">
                <a:solidFill>
                  <a:srgbClr val="00A67D"/>
                </a:solidFill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これらを使いこなそう！</a:t>
            </a:r>
            <a:endParaRPr lang="en-US" altLang="ja-JP" sz="24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C12262A-8FBD-B782-9137-8D1B9E14726A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ABAEAAAA-0AD2-2F10-446E-75EF0BDF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24" y="3283080"/>
            <a:ext cx="9241278" cy="352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4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6CE31-1DBA-3A1C-3763-5904377CD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A2E38-2125-C205-DF7B-C0C0A1E3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4.9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3.A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Print Many Hello World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ACB7942-CBF5-E962-0A5F-9F89F60A952A}"/>
              </a:ext>
            </a:extLst>
          </p:cNvPr>
          <p:cNvSpPr txBox="1">
            <a:spLocks/>
          </p:cNvSpPr>
          <p:nvPr/>
        </p:nvSpPr>
        <p:spPr>
          <a:xfrm>
            <a:off x="1353344" y="1997887"/>
            <a:ext cx="8354860" cy="143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1000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個の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”Hello world”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を出力しよう！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ヒント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：特定の回数のループには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</a:t>
            </a:r>
            <a:r>
              <a:rPr lang="en-US" altLang="ja-JP" sz="2400" dirty="0">
                <a:solidFill>
                  <a:srgbClr val="00A67D"/>
                </a:solidFill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文を用います！</a:t>
            </a:r>
            <a:endParaRPr lang="en-US" altLang="ja-JP" sz="2400" b="1" dirty="0">
              <a:latin typeface="Noto Sans JP" panose="020B0200000000000000" pitchFamily="34" charset="-128"/>
              <a:ea typeface="Noto Sans JP" panose="020B0200000000000000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0D27665-5576-846B-CEDD-8D7466302875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89AB2EBE-6A7D-0A7E-A381-F131E925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66" y="3917001"/>
            <a:ext cx="9348280" cy="208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3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7A2F5-2A50-7195-4978-55D36D74C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E07F7E-A3CE-59A7-A769-3499A0F9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4.10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3.B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Print Test Cases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4D203E6-C3D7-71E4-9FE6-643A4FF11E35}"/>
              </a:ext>
            </a:extLst>
          </p:cNvPr>
          <p:cNvSpPr txBox="1">
            <a:spLocks/>
          </p:cNvSpPr>
          <p:nvPr/>
        </p:nvSpPr>
        <p:spPr>
          <a:xfrm>
            <a:off x="1353343" y="1997887"/>
            <a:ext cx="10747866" cy="210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while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文の中で入出力を行ってみよう！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ヒント１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：ループの回数が不明な場合には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while True:</a:t>
            </a:r>
            <a:r>
              <a:rPr lang="en-US" altLang="ja-JP" sz="2400" dirty="0">
                <a:solidFill>
                  <a:srgbClr val="00A67D"/>
                </a:solidFill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を用いよう！</a:t>
            </a:r>
            <a:endParaRPr lang="en-US" altLang="ja-JP" sz="24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ヒント２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：ループを終了するときは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break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文を用います！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B030BEB-49C3-53ED-E9E9-479F09308A44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406F9733-1CC6-8A46-2B2A-CE3589EA6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80" y="3783797"/>
            <a:ext cx="7276290" cy="32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91E79-64BD-D37A-648A-B8E892DAF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E1778-26FE-20E5-7572-4862E787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4.11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3.C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Swapping Two Numbers?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B511EE9-4922-0890-DCCA-FD1F47C40373}"/>
              </a:ext>
            </a:extLst>
          </p:cNvPr>
          <p:cNvSpPr txBox="1">
            <a:spLocks/>
          </p:cNvSpPr>
          <p:nvPr/>
        </p:nvSpPr>
        <p:spPr>
          <a:xfrm>
            <a:off x="1353342" y="1997887"/>
            <a:ext cx="9697279" cy="1431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2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つの整数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x, y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を昇順で出力し、これを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x, y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が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0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になるまで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	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　繰り返そう！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7898834-4BAF-E48B-CE77-BC72F0CF0163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F02C5045-3261-4FFA-E548-2A183C03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67" y="2960560"/>
            <a:ext cx="9228307" cy="386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FD5C6-A789-0E5E-4311-5DCC90981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4EDDA-676B-1D24-7A5F-CE184CD8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4.12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3.D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How Many Divisors?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5096403-88B5-3B21-0EA1-A84A434E521B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B78C41-5649-1E25-912A-271EAC4EEE8E}"/>
              </a:ext>
            </a:extLst>
          </p:cNvPr>
          <p:cNvSpPr txBox="1">
            <a:spLocks/>
          </p:cNvSpPr>
          <p:nvPr/>
        </p:nvSpPr>
        <p:spPr>
          <a:xfrm>
            <a:off x="1353342" y="1997887"/>
            <a:ext cx="9739434" cy="271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3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つの整数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a , b , c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を入力し、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a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から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b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まででの間にある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c</a:t>
            </a:r>
            <a:r>
              <a:rPr lang="ja-JP" altLang="en-US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　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	</a:t>
            </a:r>
            <a:r>
              <a:rPr lang="ja-JP" altLang="en-US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　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の約数の個数を出力しよう！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ヒント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</a:t>
            </a:r>
            <a:r>
              <a:rPr lang="en-US" altLang="ja-JP" sz="2400" dirty="0">
                <a:solidFill>
                  <a:srgbClr val="65B1DF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for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en-US" altLang="ja-JP" sz="2400" dirty="0" err="1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i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en-US" altLang="ja-JP" sz="2400" dirty="0">
                <a:solidFill>
                  <a:srgbClr val="65B1DF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in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range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(1, 5):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とすることで、</a:t>
            </a:r>
            <a:r>
              <a:rPr lang="en-US" altLang="ja-JP" sz="2400" dirty="0" err="1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i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が 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1 ~ 4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の範囲で変化します！</a:t>
            </a:r>
            <a:endParaRPr lang="en-US" altLang="ja-JP" sz="2400" b="1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5128D9-510A-8714-87A1-C76FFDBF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08" y="4151192"/>
            <a:ext cx="9173185" cy="26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7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E81DB-1E5C-CD3B-FD11-85177B41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7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1.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イベント概要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EC7831-4BC3-F714-931F-434ABECA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2" y="1994962"/>
            <a:ext cx="9381067" cy="4067175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概要説明：５分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開始準備：１５分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>
                <a:latin typeface="Noto Sans JP" panose="020B0200000000000000" pitchFamily="34" charset="-128"/>
                <a:ea typeface="Noto Sans JP" panose="020B0200000000000000" pitchFamily="34" charset="-128"/>
              </a:rPr>
              <a:t>Python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の入門講座：１０分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>
                <a:latin typeface="Noto Sans JP" panose="020B0200000000000000" pitchFamily="34" charset="-128"/>
                <a:ea typeface="Noto Sans JP" panose="020B0200000000000000" pitchFamily="34" charset="-128"/>
              </a:rPr>
              <a:t>Python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実践：４５分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交流：１５分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C8F7E3D-1D8E-7C1A-9647-07E7B18C2249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487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67A23-1197-F9EC-E9C5-84F67C858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73DC9-22B7-A717-4E65-7F83A2F0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4.13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4.A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A / B Problem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E6D72B6-7BF3-63E8-B6FD-AA9390947F52}"/>
              </a:ext>
            </a:extLst>
          </p:cNvPr>
          <p:cNvSpPr txBox="1">
            <a:spLocks/>
          </p:cNvSpPr>
          <p:nvPr/>
        </p:nvSpPr>
        <p:spPr>
          <a:xfrm>
            <a:off x="1353341" y="1997888"/>
            <a:ext cx="9998838" cy="1922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2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つの整数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a, b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を入力し、様々な割り算を行おう！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ヒント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：出力フォーマットを指定して出力しよう！</a:t>
            </a:r>
            <a:b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</a:b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print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(</a:t>
            </a:r>
            <a:r>
              <a:rPr lang="en-US" altLang="ja-JP" sz="2400" dirty="0">
                <a:solidFill>
                  <a:srgbClr val="DE2874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“%d %d %.5f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” </a:t>
            </a:r>
            <a:r>
              <a:rPr lang="en-US" altLang="ja-JP" sz="2400" dirty="0">
                <a:solidFill>
                  <a:srgbClr val="65B1DF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%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(a, b, c))</a:t>
            </a:r>
            <a:endParaRPr lang="en-US" altLang="ja-JP" sz="2400" b="1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E86FFD3-15F3-5F10-6188-0C274F2AE098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2FF95EFA-5503-072B-3EBE-FEEAA240A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99" y="3843590"/>
            <a:ext cx="9312658" cy="315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C59C2-2823-9BFC-17D7-C58D6BB6D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57D25D0-E122-06D1-1E86-1C4551FD6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67" y="3664411"/>
            <a:ext cx="9351602" cy="330902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3567D9F-F2B8-1BE2-FA83-B0A22103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4.14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4.B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Circle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D015F8F-5108-72E7-0800-25D070ED938C}"/>
              </a:ext>
            </a:extLst>
          </p:cNvPr>
          <p:cNvSpPr txBox="1">
            <a:spLocks/>
          </p:cNvSpPr>
          <p:nvPr/>
        </p:nvSpPr>
        <p:spPr>
          <a:xfrm>
            <a:off x="1353341" y="1997888"/>
            <a:ext cx="10922965" cy="1980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半径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r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を入力し、円の面積と演習の長さを出力。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ヒント１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：入力が小数の時は 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r </a:t>
            </a:r>
            <a:r>
              <a:rPr lang="en-US" altLang="ja-JP" sz="2400" dirty="0">
                <a:solidFill>
                  <a:srgbClr val="65B1DF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=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en-US" altLang="ja-JP" sz="2400" dirty="0">
                <a:solidFill>
                  <a:srgbClr val="DE2874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float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(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input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())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で受け取ろう！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ヒント２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：円周率は </a:t>
            </a:r>
            <a:r>
              <a:rPr lang="en-US" altLang="ja-JP" sz="2400" dirty="0">
                <a:solidFill>
                  <a:srgbClr val="65B1DF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import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math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を用いるか、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pi </a:t>
            </a:r>
            <a:r>
              <a:rPr lang="en-US" altLang="ja-JP" sz="2400" dirty="0">
                <a:solidFill>
                  <a:srgbClr val="65B1DF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=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en-US" altLang="ja-JP" sz="2400" dirty="0">
                <a:solidFill>
                  <a:srgbClr val="DE2874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3.141592653589</a:t>
            </a:r>
            <a:endParaRPr lang="en-US" altLang="ja-JP" sz="2400" b="1" dirty="0">
              <a:solidFill>
                <a:srgbClr val="DE2874"/>
              </a:solidFill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FF79231-492B-E74A-32FF-1A78C6B7ADF2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83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90609-CE0F-FFDB-4704-A4AC4AF9E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E2B177-C9C6-2BDB-BAA0-772CA977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4.15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4.C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Simple Calculator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711058D-92F1-C2BC-8FDD-44F7140EE10A}"/>
              </a:ext>
            </a:extLst>
          </p:cNvPr>
          <p:cNvSpPr txBox="1">
            <a:spLocks/>
          </p:cNvSpPr>
          <p:nvPr/>
        </p:nvSpPr>
        <p:spPr>
          <a:xfrm>
            <a:off x="1353340" y="1997889"/>
            <a:ext cx="10332523" cy="3765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2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つの整数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a, b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と演算子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op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を入力し、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a op b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の計算結果を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	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　出力しよう！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ヒント１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：まず、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a, op, b </a:t>
            </a:r>
            <a:r>
              <a:rPr lang="en-US" altLang="ja-JP" sz="2400" dirty="0">
                <a:solidFill>
                  <a:srgbClr val="65B1DF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=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input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().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split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()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で入力をしましょう</a:t>
            </a:r>
            <a:br>
              <a:rPr lang="en-US" altLang="ja-JP" sz="20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</a:b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	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　　　次に、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a, b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int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型に変換しよう！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ヒント２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</a:t>
            </a:r>
            <a:r>
              <a:rPr lang="en-US" altLang="ja-JP" sz="2400" dirty="0">
                <a:solidFill>
                  <a:srgbClr val="DE2874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if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op </a:t>
            </a:r>
            <a:r>
              <a:rPr lang="en-US" altLang="ja-JP" sz="2400" dirty="0">
                <a:solidFill>
                  <a:srgbClr val="65B1DF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==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“+”: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のように文字列を比較しよう！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809BE51-1FFC-4885-40D8-6C560FA16547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29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01FE8-355D-D4B7-1139-8A8AF2B70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52E38-4C43-6880-E4C8-7B844094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4.15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4.C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Simple Calculator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52A236C-1C0C-8EB7-A446-885160DAE8EB}"/>
              </a:ext>
            </a:extLst>
          </p:cNvPr>
          <p:cNvSpPr txBox="1">
            <a:spLocks/>
          </p:cNvSpPr>
          <p:nvPr/>
        </p:nvSpPr>
        <p:spPr>
          <a:xfrm>
            <a:off x="1353342" y="1997890"/>
            <a:ext cx="2401535" cy="71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解答例</a:t>
            </a:r>
            <a:endParaRPr lang="en-US" altLang="ja-JP" sz="2400" b="1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2098B6D-E774-817F-489D-D868BA5E6358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7A5BC762-D573-A0D1-9A90-089FF825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47" y="2674964"/>
            <a:ext cx="9076889" cy="380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45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9F932-2919-315A-C2B1-376EF2BCC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50E99-EFE0-04F2-A5A4-8F5250CB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4.16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4.D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Min, Max, and Sum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A9B6BF3-2FE8-57A2-87AD-33B8D9D1A3D4}"/>
              </a:ext>
            </a:extLst>
          </p:cNvPr>
          <p:cNvSpPr txBox="1">
            <a:spLocks/>
          </p:cNvSpPr>
          <p:nvPr/>
        </p:nvSpPr>
        <p:spPr>
          <a:xfrm>
            <a:off x="1353343" y="1997889"/>
            <a:ext cx="10710026" cy="3102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内容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n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を入力し、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n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個の整数をリストで入力して、最小、最大、合計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	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 を求めよう！</a:t>
            </a:r>
            <a:endParaRPr lang="en-US" altLang="ja-JP" sz="2400" dirty="0">
              <a:latin typeface="Noto Sans JP" panose="020B0200000000000000" pitchFamily="34" charset="-128"/>
              <a:ea typeface="Noto Sans JP" panose="020B0200000000000000" pitchFamily="34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ヒント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：複数の値を保持しておくために、リストというものを用います。今回は以下の方法でリストへ値を格納します。また、リスト内の </a:t>
            </a:r>
            <a:r>
              <a:rPr lang="en-US" altLang="ja-JP" sz="2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番目の要素の取得方法は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a[</a:t>
            </a:r>
            <a:r>
              <a:rPr lang="en-US" altLang="ja-JP" sz="2400" dirty="0" err="1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のようにします。要素数 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のとき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34" charset="-128"/>
                <a:cs typeface="JetBrains Mono" panose="02000009000000000000" pitchFamily="49" charset="0"/>
              </a:rPr>
              <a:t>→ 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 &lt;= </a:t>
            </a:r>
            <a:r>
              <a:rPr lang="en-US" altLang="ja-JP" sz="2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&lt; n</a:t>
            </a:r>
            <a:endParaRPr lang="en-US" altLang="ja-JP" sz="24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D9B8D18-EEBD-B06D-1BE7-2953B83F2457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35604419-2E87-A589-677D-3769BCF7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3" y="4795544"/>
            <a:ext cx="9327238" cy="20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58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71A0-7017-8632-F660-2FCE5231C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9C7A1-4D0B-CB1C-0A91-5FBEBBE0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4.16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4.D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Min, Max, and Sum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5C35B7-F8BA-2EFD-670E-786B3BD9A16D}"/>
              </a:ext>
            </a:extLst>
          </p:cNvPr>
          <p:cNvSpPr txBox="1">
            <a:spLocks/>
          </p:cNvSpPr>
          <p:nvPr/>
        </p:nvSpPr>
        <p:spPr>
          <a:xfrm>
            <a:off x="1353342" y="1997890"/>
            <a:ext cx="2401535" cy="71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解答例</a:t>
            </a:r>
            <a:endParaRPr lang="en-US" altLang="ja-JP" sz="2400" b="1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D8E1A5F-C3B8-2441-4EED-1C4B5E51949F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6C496BEB-D4E6-2A8D-F99C-22360A7CC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96" y="2705629"/>
            <a:ext cx="9155186" cy="390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84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12683-0393-D8F4-A610-0DD67DCDC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78548-710E-BF45-1E09-317A43A2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発展問題一覧　＜ 余裕な人は挑戦！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7D41C31-1A62-800E-B981-5B4469438E86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6DD049-EA26-3A54-4B9F-590A0E3F5C22}"/>
              </a:ext>
            </a:extLst>
          </p:cNvPr>
          <p:cNvSpPr txBox="1"/>
          <p:nvPr/>
        </p:nvSpPr>
        <p:spPr>
          <a:xfrm>
            <a:off x="1351414" y="1996581"/>
            <a:ext cx="8907788" cy="1854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Noto Sans JP" panose="020B0200000000000000" pitchFamily="34" charset="-128"/>
                <a:ea typeface="Noto Sans JP" panose="020B0200000000000000" pitchFamily="34" charset="-128"/>
              </a:rPr>
              <a:t>AOJ</a:t>
            </a:r>
            <a:r>
              <a:rPr kumimoji="1" lang="ja-JP" altLang="en-US" sz="2800" b="1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の問題</a:t>
            </a:r>
            <a:endParaRPr kumimoji="1" lang="en-US" altLang="ja-JP" sz="2800" b="1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3"/>
              </a:rPr>
              <a:t>最大公約数を求める問題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4"/>
              </a:rPr>
              <a:t>素数を判定する問題</a:t>
            </a:r>
            <a:endParaRPr kumimoji="1"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5"/>
              </a:rPr>
              <a:t>素因数分解を行う問題</a:t>
            </a:r>
            <a:endParaRPr kumimoji="1" lang="ja-JP" altLang="en-US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4CBD36-D09F-09D0-6390-8EF44022FE6B}"/>
              </a:ext>
            </a:extLst>
          </p:cNvPr>
          <p:cNvSpPr txBox="1"/>
          <p:nvPr/>
        </p:nvSpPr>
        <p:spPr>
          <a:xfrm>
            <a:off x="1351414" y="4157250"/>
            <a:ext cx="8907788" cy="2315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Noto Sans JP" panose="020B0200000000000000" pitchFamily="34" charset="-128"/>
                <a:ea typeface="Noto Sans JP" panose="020B0200000000000000" pitchFamily="34" charset="-128"/>
              </a:rPr>
              <a:t>AtCoder</a:t>
            </a:r>
            <a:r>
              <a:rPr kumimoji="1" lang="ja-JP" altLang="en-US" sz="2800" b="1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の問題</a:t>
            </a:r>
            <a:endParaRPr kumimoji="1" lang="en-US" altLang="ja-JP" sz="2800" b="1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6"/>
              </a:rPr>
              <a:t>ABC111_B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6"/>
              </a:rPr>
              <a:t>問題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7"/>
              </a:rPr>
              <a:t>ABC101_B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7"/>
              </a:rPr>
              <a:t>問題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8"/>
              </a:rPr>
              <a:t>ABC084_B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8"/>
              </a:rPr>
              <a:t>問題（文字列を操作する問題）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9"/>
              </a:rPr>
              <a:t>ABC081_B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9"/>
              </a:rPr>
              <a:t>問題（リスト必要）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5065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D8A0F-DD8E-D16D-EA1C-FAC02695D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DE3BF-AEC1-C10F-DE0E-CE609C78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949" y="913828"/>
            <a:ext cx="8739790" cy="72000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付録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１　</a:t>
            </a:r>
            <a:r>
              <a:rPr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  <a:hlinkClick r:id="rId2"/>
              </a:rPr>
              <a:t>Paiza 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  <a:hlinkClick r:id="rId2"/>
              </a:rPr>
              <a:t>ラーニング</a:t>
            </a:r>
            <a:endParaRPr kumimoji="1" lang="en-US" altLang="ja-JP" sz="4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3DBCD5C-A678-967C-4C05-8D8E51637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1" y="1993343"/>
            <a:ext cx="10242976" cy="4500668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✏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学習形式：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動画 ＋ オンライン演習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💲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料金：無料 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/ 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プラス会員 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980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円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/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月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（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12</a:t>
            </a:r>
            <a:r>
              <a:rPr lang="ja-JP" altLang="en-US" sz="2600" dirty="0">
                <a:solidFill>
                  <a:srgbClr val="000000"/>
                </a:solidFill>
                <a:latin typeface="Noto Sans JP" panose="020B0200000000000000" pitchFamily="34" charset="-128"/>
                <a:ea typeface="Noto Sans JP" panose="020B0200000000000000" pitchFamily="34" charset="-128"/>
              </a:rPr>
              <a:t>カ月プラン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）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📚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学べる内容：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各種言語、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AWS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、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SQL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、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Git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、機械学習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など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❓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特徴：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エンジニア就活向けのスキルチェック機能あり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「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paiza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スキルチェック」で企業スカウトも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FE63A1E-0584-902D-CD85-C232EE37EFB0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40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F60-CD13-13AD-559C-9F1E3BBE2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02211-2AB1-91E9-B96B-ADE6DD8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948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付録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２　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  <a:hlinkClick r:id="rId2"/>
              </a:rPr>
              <a:t>Progate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  <a:hlinkClick r:id="rId2"/>
              </a:rPr>
              <a:t>（プロゲート）</a:t>
            </a:r>
            <a:endParaRPr kumimoji="1" lang="en-US" altLang="ja-JP" sz="4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6F1D515-9C48-3A3F-8E75-378DB959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1" y="1993343"/>
            <a:ext cx="10862735" cy="4500668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✏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学習形式：スライド形式＋ブラウザ上でコード実行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💲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料金：無料 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/ 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プラス会員 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990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円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/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月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（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12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カ月プラン）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📚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学べる内容：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各種言語、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Web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開発、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Git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、機械学習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など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❓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特徴：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・環境構築不要で即開始可能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・進捗管理で楽しく学べる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F622D09-EA27-C221-E44B-8EBEC907E901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584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5A9CC-99CB-B129-5DDE-FE195EDE6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A511E-9378-BDF1-8557-D4CCE62B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948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付録３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  <a:hlinkClick r:id="rId3"/>
              </a:rPr>
              <a:t>TechFUL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  <a:hlinkClick r:id="rId3"/>
              </a:rPr>
              <a:t>（テックフル）</a:t>
            </a:r>
            <a:endParaRPr kumimoji="1" lang="en-US" altLang="ja-JP" sz="4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98D680E-B014-9FE7-A159-DF055AAAF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1" y="1993343"/>
            <a:ext cx="10862735" cy="4500668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✏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学習形式：</a:t>
            </a:r>
            <a:r>
              <a:rPr lang="ja-JP" altLang="en-US" sz="2600" dirty="0">
                <a:solidFill>
                  <a:srgbClr val="000000"/>
                </a:solidFill>
                <a:latin typeface="Noto Sans JP" panose="020B0200000000000000" pitchFamily="34" charset="-128"/>
                <a:ea typeface="Noto Sans JP" panose="020B0200000000000000" pitchFamily="34" charset="-128"/>
              </a:rPr>
              <a:t>自習型演習＋スキルチェック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💲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料金：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基本無料（プレミアム有り）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📚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学べる内容：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各種言語、データベース、人工知能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など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❓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特徴：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IT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エンジニアを目指す学生向けイベントが多数開催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企業からのスカウトも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C61C9C8-423D-02F6-6B7E-3577807BF1D9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40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3BD86-9093-CC33-652E-E6D911FA1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DCD5D-0C9A-87B7-1C7F-8709C74C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76" y="911391"/>
            <a:ext cx="10405533" cy="720000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2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.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開始準備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85A960-CD8A-5964-B16E-7DA9E6F45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2" y="2172766"/>
            <a:ext cx="9381067" cy="333057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dirty="0">
                <a:latin typeface="Noto Sans JP" panose="020B0200000000000000" pitchFamily="34" charset="-128"/>
                <a:ea typeface="Noto Sans JP" panose="020B0200000000000000" pitchFamily="34" charset="-128"/>
              </a:rPr>
              <a:t>Link</a:t>
            </a:r>
            <a:r>
              <a:rPr kumimoji="1"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にアクセスして、講義資料をダウンロード</a:t>
            </a:r>
            <a:endParaRPr kumimoji="1"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dirty="0">
                <a:latin typeface="Noto Sans JP" panose="020B0200000000000000" pitchFamily="34" charset="-128"/>
                <a:ea typeface="Noto Sans JP" panose="020B0200000000000000" pitchFamily="34" charset="-128"/>
                <a:hlinkClick r:id="rId2"/>
              </a:rPr>
              <a:t>AOJ</a:t>
            </a:r>
            <a:r>
              <a:rPr kumimoji="1" lang="ja-JP" altLang="en-US" dirty="0">
                <a:latin typeface="Noto Sans JP" panose="020B0200000000000000" pitchFamily="34" charset="-128"/>
                <a:ea typeface="Noto Sans JP" panose="020B0200000000000000" pitchFamily="34" charset="-128"/>
                <a:hlinkClick r:id="rId2"/>
              </a:rPr>
              <a:t>（</a:t>
            </a:r>
            <a:r>
              <a:rPr kumimoji="1" lang="en-US" altLang="ja-JP" dirty="0">
                <a:latin typeface="Noto Sans JP" panose="020B0200000000000000" pitchFamily="34" charset="-128"/>
                <a:ea typeface="Noto Sans JP" panose="020B0200000000000000" pitchFamily="34" charset="-128"/>
                <a:hlinkClick r:id="rId2"/>
              </a:rPr>
              <a:t>Aizu Online Judge</a:t>
            </a:r>
            <a:r>
              <a:rPr kumimoji="1" lang="ja-JP" altLang="en-US" dirty="0">
                <a:latin typeface="Noto Sans JP" panose="020B0200000000000000" pitchFamily="34" charset="-128"/>
                <a:ea typeface="Noto Sans JP" panose="020B0200000000000000" pitchFamily="34" charset="-128"/>
                <a:hlinkClick r:id="rId2"/>
              </a:rPr>
              <a:t>）</a:t>
            </a:r>
            <a:r>
              <a:rPr kumimoji="1"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に登録</a:t>
            </a:r>
            <a:endParaRPr kumimoji="1"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→</a:t>
            </a:r>
            <a:r>
              <a:rPr lang="en-US" altLang="ja-JP" dirty="0">
                <a:latin typeface="Noto Sans JP" panose="020B0200000000000000" pitchFamily="34" charset="-128"/>
                <a:ea typeface="Noto Sans JP" panose="020B0200000000000000" pitchFamily="34" charset="-128"/>
              </a:rPr>
              <a:t>	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ここでプログラミングを実行します</a:t>
            </a:r>
            <a:endParaRPr kumimoji="1"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dirty="0">
                <a:latin typeface="Noto Sans JP" panose="020B0200000000000000" pitchFamily="34" charset="-128"/>
                <a:ea typeface="Noto Sans JP" panose="020B0200000000000000" pitchFamily="34" charset="-128"/>
              </a:rPr>
              <a:t>3.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 （任意）時間がある人は、</a:t>
            </a:r>
            <a:r>
              <a:rPr lang="en-US" altLang="ja-JP" dirty="0">
                <a:latin typeface="Noto Sans JP" panose="020B0200000000000000" pitchFamily="34" charset="-128"/>
                <a:ea typeface="Noto Sans JP" panose="020B0200000000000000" pitchFamily="34" charset="-128"/>
              </a:rPr>
              <a:t>AtCoder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に登録</a:t>
            </a:r>
            <a:endParaRPr kumimoji="1" lang="ja-JP" altLang="en-US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DE96FA3-B245-743F-64CD-42194C98B572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82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38CDD-4CD6-D200-369B-E1BBE58B1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5D9B3E-12C4-4394-2B97-F95192EE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948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各種リンクまとめ</a:t>
            </a:r>
            <a:endParaRPr kumimoji="1" lang="en-US" altLang="ja-JP" sz="4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5C8D3B5-3BE4-0D08-33B4-9E6E0399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1" y="1993343"/>
            <a:ext cx="9108971" cy="4390680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・</a:t>
            </a:r>
            <a: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AOJ ( AIZU Online Judge)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：</a:t>
            </a: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3"/>
              </a:rPr>
              <a:t>https://onlinejudge.u-aizu.ac.jp/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・</a:t>
            </a:r>
            <a: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AtCoder</a:t>
            </a: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：</a:t>
            </a:r>
            <a: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  <a:hlinkClick r:id="rId4"/>
              </a:rPr>
              <a:t>https://atcoder.jp/?lang=ja</a:t>
            </a:r>
            <a:endParaRPr lang="en-US" altLang="ja-JP" sz="20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・</a:t>
            </a: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paiza.IO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：</a:t>
            </a: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5"/>
              </a:rPr>
              <a:t>https://paiza.io/ja/projects/new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・</a:t>
            </a: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Paiza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ラーニング：</a:t>
            </a: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6"/>
              </a:rPr>
              <a:t>https://paiza.jp/works/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・</a:t>
            </a:r>
            <a: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Progate</a:t>
            </a: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（プロゲート）：</a:t>
            </a:r>
            <a: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  <a:hlinkClick r:id="rId7"/>
              </a:rPr>
              <a:t>https://prog-8.com/</a:t>
            </a:r>
            <a:endParaRPr lang="en-US" altLang="ja-JP" sz="20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・</a:t>
            </a: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TechFUL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（テックフル）：</a:t>
            </a: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8"/>
              </a:rPr>
              <a:t>https://techful-programming.com/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0FED3AB-857A-95B8-8A67-F193AFA6D067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73DE5-5DA9-F26A-0209-3A5C07173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56E7C-85AE-C5FC-ECDA-03BFE5D0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948" y="913828"/>
            <a:ext cx="10405533" cy="72000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このスライドについて</a:t>
            </a:r>
            <a:endParaRPr kumimoji="1" lang="en-US" altLang="ja-JP" sz="4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4679095-734E-8F3D-463B-DA6F87E84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1" y="1993342"/>
            <a:ext cx="10862735" cy="4617183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🧑‍💻作成者情報・レイアウト</a:t>
            </a:r>
            <a:b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・基本レイアウト、内容設計：新田　昴（にった　すばる）</a:t>
            </a:r>
            <a:b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・ソースコード提供：信　寛昭（しん　ひろあき）</a:t>
            </a:r>
            <a:endParaRPr lang="en-US" altLang="ja-JP" sz="20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🖊フォント構成</a:t>
            </a:r>
            <a:b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本文フォント：「</a:t>
            </a:r>
            <a: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Noto Sans JP</a:t>
            </a: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b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・ソースコード用フォント：「</a:t>
            </a:r>
            <a:r>
              <a:rPr lang="en-US" altLang="ja-JP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JetBrains Mono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>
              <a:lnSpc>
                <a:spcPct val="160000"/>
              </a:lnSpc>
              <a:spcAft>
                <a:spcPts val="600"/>
              </a:spcAft>
              <a:buSzPts val="2400"/>
              <a:buNone/>
            </a:pP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💻ソースコードの画像生成ツール</a:t>
            </a:r>
            <a:b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・使用ツール：</a:t>
            </a:r>
            <a: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  <a:hlinkClick r:id="rId3"/>
              </a:rPr>
              <a:t>https://ray.so/</a:t>
            </a:r>
            <a:endParaRPr lang="ja-JP" altLang="ja-JP" sz="20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7071956-DDC7-83F6-4B9A-A66D59E21E05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34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2E30F-9076-3FF6-6DF0-D013E15F8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3F678D-944C-0C29-6C82-31F8A21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2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.1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AOJ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（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Aizu Online Judge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）とは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DEEF49EE-8F10-D2FE-CC93-05327E4DA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1" y="1993343"/>
            <a:ext cx="10862735" cy="4500668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✏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学習形式：</a:t>
            </a:r>
            <a:r>
              <a:rPr lang="ja-JP" altLang="en-US" sz="2600" dirty="0">
                <a:solidFill>
                  <a:srgbClr val="000000"/>
                </a:solidFill>
                <a:latin typeface="Noto Sans JP" panose="020B0200000000000000" pitchFamily="34" charset="-128"/>
                <a:ea typeface="Noto Sans JP" panose="020B0200000000000000" pitchFamily="34" charset="-128"/>
              </a:rPr>
              <a:t>演習問題＋提出システム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💲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料金：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完全無料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📚</a:t>
            </a:r>
            <a:r>
              <a:rPr lang="ja-JP" altLang="en-US" sz="2600" dirty="0">
                <a:solidFill>
                  <a:srgbClr val="000000"/>
                </a:solidFill>
                <a:latin typeface="Noto Sans JP" panose="020B0200000000000000" pitchFamily="34" charset="-128"/>
                <a:ea typeface="Noto Sans JP" panose="020B0200000000000000" pitchFamily="34" charset="-128"/>
              </a:rPr>
              <a:t>レベル：プログラミング初級～上級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❓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特徴：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各種言語（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C, C++, Python, Java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）に対応している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分野ごとに幅広く学べる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2489FAC5-CBAE-3846-C8AC-5F3184060802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38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E16BD-6803-5FD7-9F9D-AB317A708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6C765-9A7C-E6F2-F18E-DAF8D890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2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.2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AtCoder 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とは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3EE90F0-B036-0525-2986-64186983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2" y="1993343"/>
            <a:ext cx="9629088" cy="4500668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✏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学習形式：</a:t>
            </a:r>
            <a:r>
              <a:rPr lang="ja-JP" altLang="en-US" sz="2600" dirty="0">
                <a:solidFill>
                  <a:srgbClr val="000000"/>
                </a:solidFill>
                <a:latin typeface="Noto Sans JP" panose="020B0200000000000000" pitchFamily="34" charset="-128"/>
                <a:ea typeface="Noto Sans JP" panose="020B0200000000000000" pitchFamily="34" charset="-128"/>
              </a:rPr>
              <a:t>オンラインコンテスト＋過去問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💲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料金：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完全無料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📚</a:t>
            </a:r>
            <a:r>
              <a:rPr lang="ja-JP" altLang="en-US" sz="2600" dirty="0">
                <a:solidFill>
                  <a:srgbClr val="000000"/>
                </a:solidFill>
                <a:latin typeface="Noto Sans JP" panose="020B0200000000000000" pitchFamily="34" charset="-128"/>
                <a:ea typeface="Noto Sans JP" panose="020B0200000000000000" pitchFamily="34" charset="-128"/>
              </a:rPr>
              <a:t>レベル：プログラミング中級～上級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❓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特徴：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定期コンテスト（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ABC, ARC, AGC, AHC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）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レーティング制で成長を可視化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2F2C530-9BCE-FB73-BDC0-71978ADFBA92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64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D2839-3C1F-CCBF-E168-7E4D9D1D7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5C126D-B1DD-A26F-8B83-9597A6B5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3.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Python 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入門講座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EDB894-CC5C-23FF-70AF-0CD2A1F4F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2" y="1996512"/>
            <a:ext cx="9381067" cy="40671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変数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基本型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kumimoji="1"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標準入出力</a:t>
            </a:r>
            <a:endParaRPr kumimoji="1"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条件分岐</a:t>
            </a:r>
            <a:endParaRPr kumimoji="1"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ja-JP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文、</a:t>
            </a:r>
            <a:r>
              <a:rPr lang="en-US" altLang="ja-JP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while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文</a:t>
            </a:r>
            <a:endParaRPr kumimoji="1"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2BB3737-576D-F9CD-477C-337E0A2E734A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6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D94A0-36CE-DAFF-63B5-DD3B34EA7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79D920-D9D8-8B9F-F964-1DFCA9E2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プログラミング実践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321526-F5E9-79EC-E7D6-60CDF509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948" y="1999402"/>
            <a:ext cx="10404000" cy="34786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ここからはできる人はどんどん進めてください！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ja-JP" dirty="0">
                <a:latin typeface="Noto Sans JP" panose="020B0200000000000000" pitchFamily="34" charset="-128"/>
                <a:ea typeface="Noto Sans JP" panose="020B0200000000000000" pitchFamily="34" charset="-128"/>
              </a:rPr>
              <a:t>AOJ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にアクセスして、「コース」→「プログラミング入門」→「</a:t>
            </a:r>
            <a:r>
              <a:rPr lang="en-US" altLang="ja-JP" dirty="0">
                <a:latin typeface="Noto Sans JP" panose="020B0200000000000000" pitchFamily="34" charset="-128"/>
                <a:ea typeface="Noto Sans JP" panose="020B0200000000000000" pitchFamily="34" charset="-128"/>
              </a:rPr>
              <a:t>Hello World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」を開いてください。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ja-JP" dirty="0">
                <a:latin typeface="Noto Sans JP" panose="020B0200000000000000" pitchFamily="34" charset="-128"/>
                <a:ea typeface="Noto Sans JP" panose="020B0200000000000000" pitchFamily="34" charset="-128"/>
                <a:hlinkClick r:id="rId2"/>
              </a:rPr>
              <a:t>Paiza.IO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でテスト実行ができます！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F82EBA9-BEAF-FACF-7362-D932CF013230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21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64ED4-0986-6239-FACB-CC30F0BC0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92773E-8EA0-A207-5CF4-B297C33C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</a:t>
            </a:r>
            <a:r>
              <a:rPr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1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1.A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Hello World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7BFD686-952A-F054-F457-42F5567BC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44" y="4159691"/>
            <a:ext cx="9344016" cy="2084435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4B58D22-830D-AD6B-99DD-BCFCA990DB08}"/>
              </a:ext>
            </a:extLst>
          </p:cNvPr>
          <p:cNvSpPr txBox="1">
            <a:spLocks/>
          </p:cNvSpPr>
          <p:nvPr/>
        </p:nvSpPr>
        <p:spPr>
          <a:xfrm>
            <a:off x="1353346" y="1997888"/>
            <a:ext cx="10533854" cy="2084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Hello World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を出力してみよう！</a:t>
            </a: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ヒント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 文字を出力するときは出力する文字を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”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ダブルクォーテーション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”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で囲みます！</a:t>
            </a:r>
            <a:endParaRPr lang="en-US" altLang="ja-JP" sz="24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BADFD75-5E4B-224C-553E-2EED8CF32DC3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8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330A4-0726-A9C1-325C-1AE2A267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961FF-CB2C-2841-9D28-92E0CE07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</a:t>
            </a:r>
            <a:r>
              <a:rPr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2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1.B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X Cubic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0B3B69F-F093-D50B-1154-DF6E6F0DA89A}"/>
              </a:ext>
            </a:extLst>
          </p:cNvPr>
          <p:cNvSpPr txBox="1">
            <a:spLocks/>
          </p:cNvSpPr>
          <p:nvPr/>
        </p:nvSpPr>
        <p:spPr>
          <a:xfrm>
            <a:off x="1353345" y="1997888"/>
            <a:ext cx="10710024" cy="2084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：整数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が与えられるので、その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3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乗を計算しましょう</a:t>
            </a: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ヒント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：数値を入力するときは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input()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int()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で囲む必要があります！</a:t>
            </a:r>
            <a:r>
              <a:rPr lang="en-US" altLang="ja-JP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	</a:t>
            </a: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　   </a:t>
            </a:r>
            <a:r>
              <a:rPr lang="en-US" altLang="ja-JP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※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int()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は文字列で表される数字を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型に変換します！</a:t>
            </a: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09E68CC-1BA2-0FFD-4E67-DA425FAE8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45" y="4159769"/>
            <a:ext cx="9344016" cy="2084434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41DAA96-9A96-F65B-EB02-3A6559B518E6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0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4124</TotalTime>
  <Words>1619</Words>
  <Application>Microsoft Office PowerPoint</Application>
  <PresentationFormat>ワイド画面</PresentationFormat>
  <Paragraphs>137</Paragraphs>
  <Slides>31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7" baseType="lpstr">
      <vt:lpstr>Noto Sans JP</vt:lpstr>
      <vt:lpstr>游ゴシック</vt:lpstr>
      <vt:lpstr>游ゴシック Light</vt:lpstr>
      <vt:lpstr>Arial</vt:lpstr>
      <vt:lpstr>JetBrains Mono</vt:lpstr>
      <vt:lpstr>Office テーマ</vt:lpstr>
      <vt:lpstr>Python プログラミング体験会</vt:lpstr>
      <vt:lpstr>1.　イベント概要</vt:lpstr>
      <vt:lpstr>2.　開始準備</vt:lpstr>
      <vt:lpstr>2.1　AOJ（Aizu Online Judge）とは</vt:lpstr>
      <vt:lpstr>2.2　AtCoder とは</vt:lpstr>
      <vt:lpstr>3.　Python 入門講座</vt:lpstr>
      <vt:lpstr>4.　プログラミング実践</vt:lpstr>
      <vt:lpstr>4.1　問題1.A「 Hello World 」</vt:lpstr>
      <vt:lpstr>4.2　問題1.B「 X Cubic 」</vt:lpstr>
      <vt:lpstr>4.3　問題1.C「 Rectangle 」</vt:lpstr>
      <vt:lpstr>4.4　問題1.D「 Watch 」</vt:lpstr>
      <vt:lpstr>4.5　問題2.A「 Small, Large, or Equal 」</vt:lpstr>
      <vt:lpstr>4.6　問題2.B「 Range 」</vt:lpstr>
      <vt:lpstr>4.7　問題2.C「 Sorting Three Numbers 」</vt:lpstr>
      <vt:lpstr>4.8　問題2.D「 Circle in a Rectangle 」</vt:lpstr>
      <vt:lpstr>4.9　問題3.A「 Print Many Hello World 」</vt:lpstr>
      <vt:lpstr>4.10　問題3.B「 Print Test Cases 」</vt:lpstr>
      <vt:lpstr>4.11　問題3.C「 Swapping Two Numbers? 」</vt:lpstr>
      <vt:lpstr>4.12　問題3.D「 How Many Divisors? 」</vt:lpstr>
      <vt:lpstr>4.13　問題4.A「 A / B Problem 」</vt:lpstr>
      <vt:lpstr>4.14　問題4.B「 Circle 」</vt:lpstr>
      <vt:lpstr>4.15　問題4.C「 Simple Calculator 」</vt:lpstr>
      <vt:lpstr>4.15　問題4.C「 Simple Calculator 」</vt:lpstr>
      <vt:lpstr>4.16　問題4.D「 Min, Max, and Sum 」</vt:lpstr>
      <vt:lpstr>4.16　問題4.D「 Min, Max, and Sum 」</vt:lpstr>
      <vt:lpstr>発展問題一覧　＜ 余裕な人は挑戦！</vt:lpstr>
      <vt:lpstr>付録１　Paiza ラーニング</vt:lpstr>
      <vt:lpstr>付録２　Progate（プロゲート）</vt:lpstr>
      <vt:lpstr>付録３　TechFUL（テックフル）</vt:lpstr>
      <vt:lpstr>各種リンクまとめ</vt:lpstr>
      <vt:lpstr>このスライドについて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新田　昴</dc:creator>
  <cp:lastModifiedBy>新田　昴</cp:lastModifiedBy>
  <cp:revision>12</cp:revision>
  <dcterms:created xsi:type="dcterms:W3CDTF">2025-05-06T23:29:13Z</dcterms:created>
  <dcterms:modified xsi:type="dcterms:W3CDTF">2025-05-18T21:22:08Z</dcterms:modified>
</cp:coreProperties>
</file>