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4" r:id="rId4"/>
    <p:sldId id="272" r:id="rId5"/>
    <p:sldId id="273" r:id="rId6"/>
    <p:sldId id="263" r:id="rId7"/>
    <p:sldId id="261" r:id="rId8"/>
    <p:sldId id="262" r:id="rId9"/>
    <p:sldId id="260" r:id="rId10"/>
    <p:sldId id="266" r:id="rId11"/>
    <p:sldId id="269" r:id="rId12"/>
    <p:sldId id="270" r:id="rId13"/>
    <p:sldId id="268" r:id="rId14"/>
    <p:sldId id="267" r:id="rId15"/>
    <p:sldId id="274" r:id="rId16"/>
    <p:sldId id="275" r:id="rId17"/>
    <p:sldId id="265" r:id="rId1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25198"/>
    <a:srgbClr val="000099"/>
    <a:srgbClr val="1C1C1C"/>
    <a:srgbClr val="660066"/>
    <a:srgbClr val="000058"/>
    <a:srgbClr val="2E1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8"/>
    <p:restoredTop sz="94662"/>
  </p:normalViewPr>
  <p:slideViewPr>
    <p:cSldViewPr>
      <p:cViewPr varScale="1">
        <p:scale>
          <a:sx n="104" d="100"/>
          <a:sy n="104" d="100"/>
        </p:scale>
        <p:origin x="16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CCB1-9D84-AF42-B538-A6BB6982C7E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378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FF623-891A-9D43-B028-1AF90C7B844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71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36B7C-8F43-FD45-90F7-F655D3AA55E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839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429B0-AEA4-7C47-9179-CB7B142C229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867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D8659-ECDD-F34E-AA86-F031156EBA4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482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17E51-04BC-9C41-9676-DFC9773240D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91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73D79-84B3-2D4B-930F-BF5AAFD027A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085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EFC29-E76B-A84E-B0F4-8C6CDAF4CCB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740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26458-9AB7-1D4B-A9FB-EF7EC473659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361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7B7D1-B2A6-8A4A-A1A0-1DCEE13C449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992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BFF17-0E42-E048-B092-9074E818F42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436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Arial" charset="0"/>
              </a:defRPr>
            </a:lvl1pPr>
          </a:lstStyle>
          <a:p>
            <a:pPr>
              <a:defRPr/>
            </a:pPr>
            <a:fld id="{1094CDDD-DF6D-244F-B754-493F1F63D92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179388" y="620713"/>
            <a:ext cx="8569325" cy="1512887"/>
          </a:xfrm>
        </p:spPr>
        <p:txBody>
          <a:bodyPr/>
          <a:lstStyle/>
          <a:p>
            <a:pPr eaLnBrk="1" hangingPunct="1">
              <a:defRPr/>
            </a:pPr>
            <a:r>
              <a:rPr lang="es-UY" sz="6000" b="1" dirty="0" smtClean="0">
                <a:solidFill>
                  <a:schemeClr val="bg1"/>
                </a:solidFill>
                <a:latin typeface="Athelas Regular"/>
                <a:cs typeface="Athelas Regular"/>
              </a:rPr>
              <a:t>Spread of Infectious Diseases</a:t>
            </a:r>
            <a:r>
              <a:rPr lang="es-UY" sz="3600" b="1" dirty="0" smtClean="0">
                <a:solidFill>
                  <a:schemeClr val="bg1"/>
                </a:solidFill>
              </a:rPr>
              <a:t/>
            </a:r>
            <a:br>
              <a:rPr lang="es-UY" sz="3600" b="1" dirty="0" smtClean="0">
                <a:solidFill>
                  <a:schemeClr val="bg1"/>
                </a:solidFill>
              </a:rPr>
            </a:br>
            <a:r>
              <a:rPr lang="es-UY" sz="3600" b="1" dirty="0" smtClean="0">
                <a:solidFill>
                  <a:schemeClr val="bg1"/>
                </a:solidFill>
                <a:latin typeface="Athelas Regular"/>
                <a:cs typeface="Athelas Regular"/>
              </a:rPr>
              <a:t>using Graphs</a:t>
            </a:r>
            <a:endParaRPr lang="es-ES" sz="3600" b="1" dirty="0" smtClean="0">
              <a:solidFill>
                <a:schemeClr val="bg1"/>
              </a:solidFill>
              <a:latin typeface="Athelas Regular"/>
              <a:cs typeface="Athelas Regular"/>
            </a:endParaRPr>
          </a:p>
        </p:txBody>
      </p:sp>
      <p:sp>
        <p:nvSpPr>
          <p:cNvPr id="2170" name="Rectangle 122"/>
          <p:cNvSpPr>
            <a:spLocks noChangeArrowheads="1"/>
          </p:cNvSpPr>
          <p:nvPr/>
        </p:nvSpPr>
        <p:spPr bwMode="auto">
          <a:xfrm>
            <a:off x="5076825" y="3644900"/>
            <a:ext cx="3744913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>
              <a:defRPr/>
            </a:pPr>
            <a:r>
              <a:rPr lang="es-UY" sz="2800" b="1" dirty="0" smtClean="0">
                <a:solidFill>
                  <a:schemeClr val="bg1"/>
                </a:solidFill>
                <a:latin typeface="Athelas Regular"/>
                <a:cs typeface="Athelas Regular"/>
              </a:rPr>
              <a:t>Matthew A. Krieger</a:t>
            </a:r>
            <a:endParaRPr lang="es-UY" sz="2800" b="1" dirty="0">
              <a:solidFill>
                <a:schemeClr val="bg1"/>
              </a:solidFill>
              <a:latin typeface="Athelas Regular"/>
              <a:cs typeface="Athelas Regular"/>
            </a:endParaRPr>
          </a:p>
          <a:p>
            <a:pPr algn="r">
              <a:defRPr/>
            </a:pPr>
            <a:r>
              <a:rPr lang="es-UY" b="1" dirty="0">
                <a:solidFill>
                  <a:schemeClr val="bg1"/>
                </a:solidFill>
                <a:latin typeface="Athelas Regular"/>
                <a:cs typeface="Athelas Regular"/>
              </a:rPr>
              <a:t>Computer Science Student</a:t>
            </a:r>
          </a:p>
          <a:p>
            <a:pPr algn="r">
              <a:defRPr/>
            </a:pPr>
            <a:r>
              <a:rPr lang="es-UY" b="1" dirty="0">
                <a:solidFill>
                  <a:schemeClr val="bg1"/>
                </a:solidFill>
                <a:latin typeface="Athelas Regular"/>
                <a:cs typeface="Athelas Regular"/>
              </a:rPr>
              <a:t>Central Connecticut State University</a:t>
            </a:r>
            <a:endParaRPr lang="es-ES" b="1" dirty="0">
              <a:solidFill>
                <a:schemeClr val="bg1"/>
              </a:solidFill>
              <a:latin typeface="Athelas Regular"/>
              <a:cs typeface="Athelas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Prim’s Algorith</a:t>
            </a:r>
            <a:r>
              <a:rPr lang="en-US" dirty="0">
                <a:solidFill>
                  <a:schemeClr val="accent3"/>
                </a:solidFill>
              </a:rPr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Vertices == airports</a:t>
            </a:r>
          </a:p>
          <a:p>
            <a:r>
              <a:rPr lang="en-US" sz="2400" dirty="0" smtClean="0"/>
              <a:t>Weight == distance (calculated based on longitude &amp; latitude)</a:t>
            </a:r>
          </a:p>
          <a:p>
            <a:r>
              <a:rPr lang="en-US" sz="2400" dirty="0" smtClean="0"/>
              <a:t>Order of vertices == Progression of Disease</a:t>
            </a:r>
          </a:p>
          <a:p>
            <a:r>
              <a:rPr lang="en-US" sz="2400" dirty="0" smtClean="0"/>
              <a:t>Establish a connection between each vertex to simulate the ability to travel from any airport to another</a:t>
            </a:r>
          </a:p>
          <a:p>
            <a:pPr lvl="1"/>
            <a:r>
              <a:rPr lang="en-US" sz="2000" dirty="0" smtClean="0"/>
              <a:t>Every vertex has degree of 9</a:t>
            </a:r>
          </a:p>
          <a:p>
            <a:r>
              <a:rPr lang="en-US" sz="2400" dirty="0" smtClean="0"/>
              <a:t>V Vertices </a:t>
            </a:r>
          </a:p>
          <a:p>
            <a:r>
              <a:rPr lang="en-US" sz="2400" dirty="0"/>
              <a:t>(V-1)</a:t>
            </a:r>
            <a:r>
              <a:rPr lang="en-US" sz="2400" baseline="30000" dirty="0"/>
              <a:t>2</a:t>
            </a:r>
            <a:r>
              <a:rPr lang="en-US" sz="2400" dirty="0"/>
              <a:t> Edges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7741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Prim’s Algorith</a:t>
            </a:r>
            <a:r>
              <a:rPr lang="en-US" dirty="0">
                <a:solidFill>
                  <a:schemeClr val="accent3"/>
                </a:solidFill>
              </a:rPr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Vertices: V</a:t>
            </a:r>
          </a:p>
          <a:p>
            <a:r>
              <a:rPr lang="en-US" dirty="0" smtClean="0"/>
              <a:t>Edges: (V–1)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</a:p>
          <a:p>
            <a:r>
              <a:rPr lang="en-US" dirty="0" smtClean="0"/>
              <a:t>Efficiency: O(V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4" name="Picture 3" descr="Screen Shot 2015-12-10 at 11.09.14 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564904"/>
            <a:ext cx="3298056" cy="311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05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Prim’s Algorithm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Arrays &amp; Adjacency Matrix</a:t>
            </a:r>
          </a:p>
          <a:p>
            <a:pPr lvl="1"/>
            <a:r>
              <a:rPr lang="en-US" dirty="0" smtClean="0"/>
              <a:t>Array #1: Holds </a:t>
            </a:r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V</a:t>
            </a:r>
            <a:r>
              <a:rPr lang="en-US" dirty="0" smtClean="0"/>
              <a:t>ertices</a:t>
            </a:r>
          </a:p>
          <a:p>
            <a:pPr lvl="2"/>
            <a:r>
              <a:rPr lang="en-US" dirty="0" smtClean="0"/>
              <a:t>Array Index corresponds with Adjacency Matrix Column or Row</a:t>
            </a:r>
          </a:p>
          <a:p>
            <a:pPr lvl="1"/>
            <a:r>
              <a:rPr lang="en-US" dirty="0" smtClean="0"/>
              <a:t>Array #2: Holds Array Index’s that are currently in MST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44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Adjacency Matrix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/>
                <a:cs typeface="Times New Roman"/>
              </a:rPr>
              <a:t>United States of America: Atlanta (ATL)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/>
                <a:cs typeface="Times New Roman"/>
              </a:rPr>
              <a:t>China: Beijing (PEK)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/>
                <a:cs typeface="Times New Roman"/>
              </a:rPr>
              <a:t>India: New Delhi (DEL)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/>
                <a:cs typeface="Times New Roman"/>
              </a:rPr>
              <a:t>Japan: Tokyo (HND)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/>
                <a:cs typeface="Times New Roman"/>
              </a:rPr>
              <a:t>Germany: Frankfurt (FRA)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/>
                <a:cs typeface="Times New Roman"/>
              </a:rPr>
              <a:t>United Kingdom: London (LHR)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/>
                <a:cs typeface="Times New Roman"/>
              </a:rPr>
              <a:t>France: Paris (CDG)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/>
                <a:cs typeface="Times New Roman"/>
              </a:rPr>
              <a:t>Russia: Moscow (DME)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/>
                <a:cs typeface="Times New Roman"/>
              </a:rPr>
              <a:t>Brazil: </a:t>
            </a:r>
            <a:r>
              <a:rPr lang="en-US" sz="2400" dirty="0" err="1" smtClean="0">
                <a:latin typeface="Times New Roman"/>
                <a:cs typeface="Times New Roman"/>
              </a:rPr>
              <a:t>Sāo</a:t>
            </a:r>
            <a:r>
              <a:rPr lang="en-US" sz="2400" dirty="0" smtClean="0">
                <a:latin typeface="Times New Roman"/>
                <a:cs typeface="Times New Roman"/>
              </a:rPr>
              <a:t> Paulo (GRU)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/>
                <a:cs typeface="Times New Roman"/>
              </a:rPr>
              <a:t>Italy: Rome (FCO)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4" name="Picture 3" descr="Screen Shot 2015-12-10 at 10.16.59 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4581128"/>
            <a:ext cx="3275856" cy="134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24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Adjacency Matrix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272080"/>
              </p:ext>
            </p:extLst>
          </p:nvPr>
        </p:nvGraphicFramePr>
        <p:xfrm>
          <a:off x="107498" y="1656080"/>
          <a:ext cx="9036501" cy="402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62"/>
                <a:gridCol w="792088"/>
                <a:gridCol w="936104"/>
                <a:gridCol w="1053746"/>
                <a:gridCol w="821500"/>
                <a:gridCol w="821500"/>
                <a:gridCol w="821500"/>
                <a:gridCol w="821500"/>
                <a:gridCol w="700814"/>
                <a:gridCol w="918497"/>
                <a:gridCol w="845190"/>
              </a:tblGrid>
              <a:tr h="342055">
                <a:tc>
                  <a:txBody>
                    <a:bodyPr/>
                    <a:lstStyle/>
                    <a:p>
                      <a:r>
                        <a:rPr lang="en-US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4205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5024</a:t>
                      </a:r>
                      <a:endParaRPr lang="en-US" dirty="0"/>
                    </a:p>
                  </a:txBody>
                  <a:tcPr/>
                </a:tc>
              </a:tr>
              <a:tr h="34205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5063</a:t>
                      </a:r>
                      <a:endParaRPr lang="en-US" dirty="0"/>
                    </a:p>
                  </a:txBody>
                  <a:tcPr/>
                </a:tc>
              </a:tr>
              <a:tr h="34205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3687</a:t>
                      </a:r>
                      <a:endParaRPr lang="en-US" dirty="0"/>
                    </a:p>
                  </a:txBody>
                  <a:tcPr/>
                </a:tc>
              </a:tr>
              <a:tr h="34205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11520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6147</a:t>
                      </a:r>
                      <a:endParaRPr lang="en-US" dirty="0"/>
                    </a:p>
                  </a:txBody>
                  <a:tcPr/>
                </a:tc>
              </a:tr>
              <a:tr h="342055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599</a:t>
                      </a:r>
                      <a:endParaRPr lang="en-US" dirty="0"/>
                    </a:p>
                  </a:txBody>
                  <a:tcPr/>
                </a:tc>
              </a:tr>
              <a:tr h="342055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897</a:t>
                      </a:r>
                      <a:endParaRPr lang="en-US" dirty="0"/>
                    </a:p>
                  </a:txBody>
                  <a:tcPr/>
                </a:tc>
              </a:tr>
              <a:tr h="342055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684</a:t>
                      </a:r>
                      <a:endParaRPr lang="en-US" dirty="0"/>
                    </a:p>
                  </a:txBody>
                  <a:tcPr/>
                </a:tc>
              </a:tr>
              <a:tr h="342055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1488</a:t>
                      </a:r>
                      <a:endParaRPr lang="en-US" dirty="0"/>
                    </a:p>
                  </a:txBody>
                  <a:tcPr/>
                </a:tc>
              </a:tr>
              <a:tr h="342055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11520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5861</a:t>
                      </a:r>
                      <a:endParaRPr lang="en-US" dirty="0"/>
                    </a:p>
                  </a:txBody>
                  <a:tcPr/>
                </a:tc>
              </a:tr>
              <a:tr h="342055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154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Times New Roman"/>
                <a:cs typeface="Times New Roman"/>
              </a:rPr>
              <a:t>Final Project Simulation</a:t>
            </a:r>
            <a:endParaRPr lang="en-US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Enter the Origin of the Infectious Disease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 descr="Screen Shot 2015-12-10 at 11.16.21 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348880"/>
            <a:ext cx="59182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38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Times New Roman"/>
                <a:cs typeface="Times New Roman"/>
              </a:rPr>
              <a:t>Final Project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Enter the Infection Rate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768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be updated to include:</a:t>
            </a:r>
          </a:p>
          <a:p>
            <a:pPr lvl="1"/>
            <a:r>
              <a:rPr lang="en-US" dirty="0" smtClean="0"/>
              <a:t>More Countries</a:t>
            </a:r>
          </a:p>
          <a:p>
            <a:pPr lvl="1"/>
            <a:r>
              <a:rPr lang="en-US" dirty="0" smtClean="0"/>
              <a:t>More Accurate Data</a:t>
            </a:r>
            <a:endParaRPr lang="en-US" dirty="0"/>
          </a:p>
        </p:txBody>
      </p:sp>
      <p:pic>
        <p:nvPicPr>
          <p:cNvPr id="5" name="Picture 4" descr="Screen Shot 2015-12-10 at 10.23.48 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284984"/>
            <a:ext cx="4119364" cy="247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8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Simulation of the Spread of Infectious Diseases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</a:t>
            </a:r>
          </a:p>
          <a:p>
            <a:pPr lvl="1"/>
            <a:r>
              <a:rPr lang="en-US" dirty="0" smtClean="0"/>
              <a:t>Country:</a:t>
            </a:r>
          </a:p>
          <a:p>
            <a:pPr lvl="2"/>
            <a:r>
              <a:rPr lang="en-US" dirty="0" smtClean="0"/>
              <a:t>Example: United States of America</a:t>
            </a:r>
          </a:p>
          <a:p>
            <a:pPr lvl="1"/>
            <a:r>
              <a:rPr lang="en-US" dirty="0" smtClean="0"/>
              <a:t>Infection Rate: </a:t>
            </a:r>
          </a:p>
          <a:p>
            <a:pPr lvl="2"/>
            <a:r>
              <a:rPr lang="en-US" dirty="0" smtClean="0"/>
              <a:t>Example: 1.01</a:t>
            </a:r>
          </a:p>
          <a:p>
            <a:pPr lvl="1"/>
            <a:r>
              <a:rPr lang="en-US" dirty="0" smtClean="0"/>
              <a:t>Number of Days:</a:t>
            </a:r>
          </a:p>
          <a:p>
            <a:pPr lvl="2"/>
            <a:r>
              <a:rPr lang="en-US" dirty="0" smtClean="0"/>
              <a:t>Example: 5 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6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Countries (Input)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Countries </a:t>
            </a:r>
          </a:p>
          <a:p>
            <a:pPr lvl="1"/>
            <a:r>
              <a:rPr lang="en-US" dirty="0" smtClean="0"/>
              <a:t>2013 National Power Index (NPI) </a:t>
            </a:r>
          </a:p>
          <a:p>
            <a:pPr lvl="2"/>
            <a:r>
              <a:rPr lang="en-US" dirty="0" smtClean="0"/>
              <a:t>Health, Education, Wealth, Democracy, Peace, Environment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Screen Shot 2015-12-10 at 8.50.33 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717032"/>
            <a:ext cx="3923928" cy="206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66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Infection Rate (Input)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Infection Rate: an estimation of the rate of progress of a disease</a:t>
            </a:r>
          </a:p>
          <a:p>
            <a:r>
              <a:rPr lang="en-US" dirty="0" smtClean="0"/>
              <a:t>Rates measure the probability of an infection occurring in a given population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5-12-10 at 10.47.50 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221088"/>
            <a:ext cx="7178545" cy="12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1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Time (Input)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Measured in # of Days</a:t>
            </a:r>
            <a:endParaRPr lang="en-US" dirty="0"/>
          </a:p>
        </p:txBody>
      </p:sp>
      <p:pic>
        <p:nvPicPr>
          <p:cNvPr id="4" name="Picture 3" descr="Screen Shot 2015-12-10 at 10.51.41 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708920"/>
            <a:ext cx="4550296" cy="33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8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Times New Roman"/>
                <a:cs typeface="Times New Roman"/>
              </a:rPr>
              <a:t>Data Used</a:t>
            </a:r>
            <a:endParaRPr lang="en-US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Country Populations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Infection Rates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Rates of Travel</a:t>
            </a:r>
          </a:p>
          <a:p>
            <a:pPr lvl="1"/>
            <a:r>
              <a:rPr lang="en-US" sz="1800" dirty="0" smtClean="0">
                <a:latin typeface="Times New Roman"/>
                <a:cs typeface="Times New Roman"/>
              </a:rPr>
              <a:t>International: ~6.572 million travelers / 7.125 billion people on earth = 0.00092280701</a:t>
            </a:r>
          </a:p>
          <a:p>
            <a:pPr lvl="1"/>
            <a:r>
              <a:rPr lang="en-US" sz="1800" dirty="0" smtClean="0">
                <a:latin typeface="Times New Roman"/>
                <a:cs typeface="Times New Roman"/>
              </a:rPr>
              <a:t>U.S.A.: ~1.73 million travelers / 316.5 million people = 0.00547295159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Rate of Interactions</a:t>
            </a:r>
          </a:p>
          <a:p>
            <a:pPr lvl="1"/>
            <a:r>
              <a:rPr lang="en-US" sz="1800" dirty="0" smtClean="0">
                <a:latin typeface="Times New Roman"/>
                <a:cs typeface="Times New Roman"/>
              </a:rPr>
              <a:t># of human contacts per day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Combined to create mathematical equation used to represent the spread of infection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5165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Simulation of the Spread of Infectious Diseases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dirty="0" smtClean="0"/>
              <a:t>Output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Order of Countries Infected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Number of Infected People per country</a:t>
            </a:r>
          </a:p>
          <a:p>
            <a:pPr lvl="2"/>
            <a:r>
              <a:rPr lang="en-US" dirty="0" smtClean="0"/>
              <a:t>% of Population infected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Number of Uninfected People per country</a:t>
            </a:r>
          </a:p>
          <a:p>
            <a:pPr lvl="2"/>
            <a:r>
              <a:rPr lang="en-US" dirty="0" smtClean="0"/>
              <a:t>% of Population Uninfected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Distance Traveled 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Location where outbreak ended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5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Minimum Spanning Tree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Objective</a:t>
            </a:r>
            <a:r>
              <a:rPr lang="en-US" sz="2400" dirty="0" smtClean="0">
                <a:latin typeface="Times New Roman"/>
                <a:cs typeface="Times New Roman"/>
              </a:rPr>
              <a:t>: create a tree that minimizes the total weight and contains ALL vertices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Often used to construct network to minimize total amount of wire / cable used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Given an undirected weighted graph ==&gt; Prim’s Algorithm will produce a Minimum Spanning Tree (MST)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4" name="Picture 3" descr="example-spanning-tre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005064"/>
            <a:ext cx="2828032" cy="241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34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Prim’s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“Greedy” Algorithm: problem solving technique that makes locally optimal choices at each stage</a:t>
            </a:r>
          </a:p>
          <a:p>
            <a:pPr>
              <a:buFont typeface="Arial"/>
              <a:buChar char="•"/>
            </a:pPr>
            <a:r>
              <a:rPr lang="en-US" dirty="0" smtClean="0"/>
              <a:t>Basic Idea: </a:t>
            </a:r>
          </a:p>
          <a:p>
            <a:pPr marL="0" indent="0">
              <a:buNone/>
            </a:pPr>
            <a:r>
              <a:rPr lang="en-US" sz="2400" dirty="0" smtClean="0"/>
              <a:t>“</a:t>
            </a:r>
            <a:r>
              <a:rPr lang="is-IS" sz="2400" dirty="0" smtClean="0"/>
              <a:t>…</a:t>
            </a:r>
            <a:r>
              <a:rPr lang="en-US" sz="2400" dirty="0" smtClean="0"/>
              <a:t>begin </a:t>
            </a:r>
            <a:r>
              <a:rPr lang="en-US" sz="2400" dirty="0"/>
              <a:t>with some vertex s, defining the initial ‘cloud’ of vertices C. Then, in each iteration, we choose a minimum-weight edge e = (</a:t>
            </a:r>
            <a:r>
              <a:rPr lang="en-US" sz="2400" dirty="0" err="1"/>
              <a:t>u,v</a:t>
            </a:r>
            <a:r>
              <a:rPr lang="en-US" sz="2400" dirty="0"/>
              <a:t>), connecting a vertex u in the cloud C to a vertex v outside of C. The vertex v is then brought into the cloud C and the process is repeated until a spanning tree is formed” (Goodrich, 664)</a:t>
            </a:r>
            <a:r>
              <a:rPr lang="en-US" sz="2400" dirty="0" smtClean="0">
                <a:effectLst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5318318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7768</TotalTime>
  <Words>669</Words>
  <Application>Microsoft Macintosh PowerPoint</Application>
  <PresentationFormat>On-screen Show (4:3)</PresentationFormat>
  <Paragraphs>206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Athelas Regular</vt:lpstr>
      <vt:lpstr>ＭＳ Ｐゴシック</vt:lpstr>
      <vt:lpstr>Times New Roman</vt:lpstr>
      <vt:lpstr>Wingdings</vt:lpstr>
      <vt:lpstr>Diseño predeterminado</vt:lpstr>
      <vt:lpstr>Spread of Infectious Diseases using Graphs</vt:lpstr>
      <vt:lpstr>Simulation of the Spread of Infectious Diseases</vt:lpstr>
      <vt:lpstr>Countries (Input)</vt:lpstr>
      <vt:lpstr>Infection Rate (Input) </vt:lpstr>
      <vt:lpstr>Time (Input)</vt:lpstr>
      <vt:lpstr>Data Used</vt:lpstr>
      <vt:lpstr>Simulation of the Spread of Infectious Diseases</vt:lpstr>
      <vt:lpstr>Minimum Spanning Tree</vt:lpstr>
      <vt:lpstr>Prim’s Algorithm</vt:lpstr>
      <vt:lpstr>Prim’s Algorithm</vt:lpstr>
      <vt:lpstr>Prim’s Algorithm</vt:lpstr>
      <vt:lpstr>Prim’s Algorithm</vt:lpstr>
      <vt:lpstr>Adjacency Matrix</vt:lpstr>
      <vt:lpstr>Adjacency Matrix</vt:lpstr>
      <vt:lpstr>Final Project Simulation</vt:lpstr>
      <vt:lpstr>Final Project Simulation</vt:lpstr>
      <vt:lpstr>The Future</vt:lpstr>
    </vt:vector>
  </TitlesOfParts>
  <Company>Toshiba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Microsoft Office User</cp:lastModifiedBy>
  <cp:revision>688</cp:revision>
  <dcterms:created xsi:type="dcterms:W3CDTF">2010-05-23T14:28:12Z</dcterms:created>
  <dcterms:modified xsi:type="dcterms:W3CDTF">2018-01-11T15:22:36Z</dcterms:modified>
</cp:coreProperties>
</file>