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1" r:id="rId2"/>
    <p:sldId id="269" r:id="rId3"/>
    <p:sldId id="267" r:id="rId4"/>
    <p:sldId id="277" r:id="rId5"/>
    <p:sldId id="276" r:id="rId6"/>
  </p:sldIdLst>
  <p:sldSz cx="9144000" cy="6858000" type="screen4x3"/>
  <p:notesSz cx="6858000" cy="9144000"/>
  <p:defaultTextStyle>
    <a:defPPr>
      <a:defRPr lang="en-US"/>
    </a:defPPr>
    <a:lvl1pPr algn="l" rtl="0" fontAlgn="base">
      <a:spcBef>
        <a:spcPct val="50000"/>
      </a:spcBef>
      <a:spcAft>
        <a:spcPct val="0"/>
      </a:spcAft>
      <a:defRPr kern="1200">
        <a:solidFill>
          <a:schemeClr val="tx1"/>
        </a:solidFill>
        <a:latin typeface="Arial" charset="0"/>
        <a:ea typeface="MS PGothic" charset="0"/>
        <a:cs typeface="MS PGothic" charset="0"/>
      </a:defRPr>
    </a:lvl1pPr>
    <a:lvl2pPr marL="457200" algn="l" rtl="0" fontAlgn="base">
      <a:spcBef>
        <a:spcPct val="50000"/>
      </a:spcBef>
      <a:spcAft>
        <a:spcPct val="0"/>
      </a:spcAft>
      <a:defRPr kern="1200">
        <a:solidFill>
          <a:schemeClr val="tx1"/>
        </a:solidFill>
        <a:latin typeface="Arial" charset="0"/>
        <a:ea typeface="MS PGothic" charset="0"/>
        <a:cs typeface="MS PGothic" charset="0"/>
      </a:defRPr>
    </a:lvl2pPr>
    <a:lvl3pPr marL="914400" algn="l" rtl="0" fontAlgn="base">
      <a:spcBef>
        <a:spcPct val="50000"/>
      </a:spcBef>
      <a:spcAft>
        <a:spcPct val="0"/>
      </a:spcAft>
      <a:defRPr kern="1200">
        <a:solidFill>
          <a:schemeClr val="tx1"/>
        </a:solidFill>
        <a:latin typeface="Arial" charset="0"/>
        <a:ea typeface="MS PGothic" charset="0"/>
        <a:cs typeface="MS PGothic" charset="0"/>
      </a:defRPr>
    </a:lvl3pPr>
    <a:lvl4pPr marL="1371600" algn="l" rtl="0" fontAlgn="base">
      <a:spcBef>
        <a:spcPct val="50000"/>
      </a:spcBef>
      <a:spcAft>
        <a:spcPct val="0"/>
      </a:spcAft>
      <a:defRPr kern="1200">
        <a:solidFill>
          <a:schemeClr val="tx1"/>
        </a:solidFill>
        <a:latin typeface="Arial" charset="0"/>
        <a:ea typeface="MS PGothic" charset="0"/>
        <a:cs typeface="MS PGothic" charset="0"/>
      </a:defRPr>
    </a:lvl4pPr>
    <a:lvl5pPr marL="1828800" algn="l" rtl="0" fontAlgn="base">
      <a:spcBef>
        <a:spcPct val="5000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4128"/>
        <p:guide pos="547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A6E2181D-3A06-C04D-A020-8BE881CB1D87}" type="datetimeFigureOut">
              <a:rPr lang="en-US" altLang="zh-CN"/>
              <a:pPr>
                <a:defRPr/>
              </a:pPr>
              <a:t>1/26/2015</a:t>
            </a:fld>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zh-CN" alt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CF6C0676-92A9-8E47-AE08-FE3C002136BE}" type="slidenum">
              <a:rPr lang="en-US" altLang="zh-CN"/>
              <a:pPr>
                <a:defRPr/>
              </a:pPr>
              <a:t>‹#›</a:t>
            </a:fld>
            <a:endParaRPr lang="en-US" altLang="zh-CN"/>
          </a:p>
        </p:txBody>
      </p:sp>
    </p:spTree>
    <p:extLst>
      <p:ext uri="{BB962C8B-B14F-4D97-AF65-F5344CB8AC3E}">
        <p14:creationId xmlns:p14="http://schemas.microsoft.com/office/powerpoint/2010/main" val="3571589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eaLnBrk="1" hangingPunct="1"/>
            <a:endParaRPr lang="zh-CN" altLang="en-US">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eaLnBrk="1" hangingPunct="1"/>
            <a:endParaRPr lang="zh-CN" altLang="en-US">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eaLnBrk="1" hangingPunct="1"/>
            <a:endParaRPr lang="zh-CN" alt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eaLnBrk="1" hangingPunct="1"/>
            <a:endParaRPr lang="zh-CN" altLang="en-US">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eaLnBrk="1" hangingPunct="1"/>
            <a:endParaRPr lang="zh-CN" alt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937BE342-FA8B-F643-BC6A-7A68A6146522}" type="slidenum">
              <a:rPr lang="en-US" altLang="zh-CN"/>
              <a:pPr>
                <a:defRPr/>
              </a:pPr>
              <a:t>‹#›</a:t>
            </a:fld>
            <a:endParaRPr lang="en-US" altLang="zh-CN"/>
          </a:p>
        </p:txBody>
      </p:sp>
    </p:spTree>
    <p:extLst>
      <p:ext uri="{BB962C8B-B14F-4D97-AF65-F5344CB8AC3E}">
        <p14:creationId xmlns:p14="http://schemas.microsoft.com/office/powerpoint/2010/main" val="112733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114C4D0-0B05-ED4A-9E7C-24EF29E1C83D}" type="slidenum">
              <a:rPr lang="en-US" altLang="zh-CN"/>
              <a:pPr>
                <a:defRPr/>
              </a:pPr>
              <a:t>‹#›</a:t>
            </a:fld>
            <a:endParaRPr lang="en-US" altLang="zh-CN"/>
          </a:p>
        </p:txBody>
      </p:sp>
    </p:spTree>
    <p:extLst>
      <p:ext uri="{BB962C8B-B14F-4D97-AF65-F5344CB8AC3E}">
        <p14:creationId xmlns:p14="http://schemas.microsoft.com/office/powerpoint/2010/main" val="269853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A811722F-8349-374B-AD04-1CDE3CAA13A3}" type="slidenum">
              <a:rPr lang="en-US" altLang="zh-CN"/>
              <a:pPr>
                <a:defRPr/>
              </a:pPr>
              <a:t>‹#›</a:t>
            </a:fld>
            <a:endParaRPr lang="en-US" altLang="zh-CN"/>
          </a:p>
        </p:txBody>
      </p:sp>
    </p:spTree>
    <p:extLst>
      <p:ext uri="{BB962C8B-B14F-4D97-AF65-F5344CB8AC3E}">
        <p14:creationId xmlns:p14="http://schemas.microsoft.com/office/powerpoint/2010/main" val="23083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DF1DB4-2D50-7649-93E3-456A5F036807}" type="slidenum">
              <a:rPr lang="en-US" altLang="zh-CN"/>
              <a:pPr>
                <a:defRPr/>
              </a:pPr>
              <a:t>‹#›</a:t>
            </a:fld>
            <a:endParaRPr lang="en-US" altLang="zh-CN"/>
          </a:p>
        </p:txBody>
      </p:sp>
    </p:spTree>
    <p:extLst>
      <p:ext uri="{BB962C8B-B14F-4D97-AF65-F5344CB8AC3E}">
        <p14:creationId xmlns:p14="http://schemas.microsoft.com/office/powerpoint/2010/main" val="68952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1D8BF508-4736-7B48-B316-B2F8391F0D53}" type="slidenum">
              <a:rPr lang="en-US" altLang="zh-CN"/>
              <a:pPr>
                <a:defRPr/>
              </a:pPr>
              <a:t>‹#›</a:t>
            </a:fld>
            <a:endParaRPr lang="en-US" altLang="zh-CN"/>
          </a:p>
        </p:txBody>
      </p:sp>
    </p:spTree>
    <p:extLst>
      <p:ext uri="{BB962C8B-B14F-4D97-AF65-F5344CB8AC3E}">
        <p14:creationId xmlns:p14="http://schemas.microsoft.com/office/powerpoint/2010/main" val="35206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254230E7-9824-F741-8562-9F1597632CCA}" type="slidenum">
              <a:rPr lang="en-US" altLang="zh-CN"/>
              <a:pPr>
                <a:defRPr/>
              </a:pPr>
              <a:t>‹#›</a:t>
            </a:fld>
            <a:endParaRPr lang="en-US" altLang="zh-CN"/>
          </a:p>
        </p:txBody>
      </p:sp>
    </p:spTree>
    <p:extLst>
      <p:ext uri="{BB962C8B-B14F-4D97-AF65-F5344CB8AC3E}">
        <p14:creationId xmlns:p14="http://schemas.microsoft.com/office/powerpoint/2010/main" val="244470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E33C61BD-7569-C64E-83CA-3762543F3FE6}" type="slidenum">
              <a:rPr lang="en-US" altLang="zh-CN"/>
              <a:pPr>
                <a:defRPr/>
              </a:pPr>
              <a:t>‹#›</a:t>
            </a:fld>
            <a:endParaRPr lang="en-US" altLang="zh-CN"/>
          </a:p>
        </p:txBody>
      </p:sp>
    </p:spTree>
    <p:extLst>
      <p:ext uri="{BB962C8B-B14F-4D97-AF65-F5344CB8AC3E}">
        <p14:creationId xmlns:p14="http://schemas.microsoft.com/office/powerpoint/2010/main" val="14169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6EA34445-430F-BE46-A17C-B0A7D13F525B}" type="slidenum">
              <a:rPr lang="en-US" altLang="zh-CN"/>
              <a:pPr>
                <a:defRPr/>
              </a:pPr>
              <a:t>‹#›</a:t>
            </a:fld>
            <a:endParaRPr lang="en-US" altLang="zh-CN"/>
          </a:p>
        </p:txBody>
      </p:sp>
    </p:spTree>
    <p:extLst>
      <p:ext uri="{BB962C8B-B14F-4D97-AF65-F5344CB8AC3E}">
        <p14:creationId xmlns:p14="http://schemas.microsoft.com/office/powerpoint/2010/main" val="33261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A57783D3-DB5B-EC42-87CB-516E2A219054}" type="slidenum">
              <a:rPr lang="en-US" altLang="zh-CN"/>
              <a:pPr>
                <a:defRPr/>
              </a:pPr>
              <a:t>‹#›</a:t>
            </a:fld>
            <a:endParaRPr lang="en-US" altLang="zh-CN"/>
          </a:p>
        </p:txBody>
      </p:sp>
    </p:spTree>
    <p:extLst>
      <p:ext uri="{BB962C8B-B14F-4D97-AF65-F5344CB8AC3E}">
        <p14:creationId xmlns:p14="http://schemas.microsoft.com/office/powerpoint/2010/main" val="241458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4BA11B8A-187B-5C45-9CED-E738C1D6F85D}" type="slidenum">
              <a:rPr lang="en-US" altLang="zh-CN"/>
              <a:pPr>
                <a:defRPr/>
              </a:pPr>
              <a:t>‹#›</a:t>
            </a:fld>
            <a:endParaRPr lang="en-US" altLang="zh-CN"/>
          </a:p>
        </p:txBody>
      </p:sp>
    </p:spTree>
    <p:extLst>
      <p:ext uri="{BB962C8B-B14F-4D97-AF65-F5344CB8AC3E}">
        <p14:creationId xmlns:p14="http://schemas.microsoft.com/office/powerpoint/2010/main" val="397374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EA2F4DE-1CD9-2F4D-A01E-D73C3A641E6B}" type="slidenum">
              <a:rPr lang="en-US" altLang="zh-CN"/>
              <a:pPr>
                <a:defRPr/>
              </a:pPr>
              <a:t>‹#›</a:t>
            </a:fld>
            <a:endParaRPr lang="en-US" altLang="zh-CN"/>
          </a:p>
        </p:txBody>
      </p:sp>
    </p:spTree>
    <p:extLst>
      <p:ext uri="{BB962C8B-B14F-4D97-AF65-F5344CB8AC3E}">
        <p14:creationId xmlns:p14="http://schemas.microsoft.com/office/powerpoint/2010/main" val="205677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smtClean="0"/>
            </a:lvl1pPr>
          </a:lstStyle>
          <a:p>
            <a:pPr>
              <a:defRPr/>
            </a:pPr>
            <a:fld id="{F952909A-EECA-F545-8396-DAE2BE76E9F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57200" y="23813"/>
            <a:ext cx="8229600" cy="639762"/>
          </a:xfrm>
        </p:spPr>
        <p:txBody>
          <a:bodyPr/>
          <a:lstStyle/>
          <a:p>
            <a:r>
              <a:rPr lang="en-US" altLang="zh-CN" sz="3200">
                <a:latin typeface="Arial" charset="0"/>
                <a:cs typeface="Arial" charset="0"/>
              </a:rPr>
              <a:t>Example Description and Technical Diagram</a:t>
            </a:r>
          </a:p>
        </p:txBody>
      </p:sp>
      <p:sp>
        <p:nvSpPr>
          <p:cNvPr id="14338" name="Rectangle 3"/>
          <p:cNvSpPr>
            <a:spLocks noGrp="1" noChangeArrowheads="1"/>
          </p:cNvSpPr>
          <p:nvPr>
            <p:ph type="body" idx="1"/>
          </p:nvPr>
        </p:nvSpPr>
        <p:spPr>
          <a:xfrm>
            <a:off x="228600" y="990600"/>
            <a:ext cx="8458200" cy="1524000"/>
          </a:xfrm>
        </p:spPr>
        <p:txBody>
          <a:bodyPr/>
          <a:lstStyle/>
          <a:p>
            <a:pPr marL="0" indent="0">
              <a:buFontTx/>
              <a:buNone/>
            </a:pPr>
            <a:r>
              <a:rPr lang="en-US" altLang="zh-CN" sz="2000" b="1">
                <a:latin typeface="Arial" charset="0"/>
                <a:cs typeface="Arial" charset="0"/>
              </a:rPr>
              <a:t>Disclaimer</a:t>
            </a:r>
            <a:r>
              <a:rPr lang="en-US" altLang="zh-CN" sz="2000">
                <a:latin typeface="Arial" charset="0"/>
                <a:cs typeface="Arial" charset="0"/>
              </a:rPr>
              <a:t>: The slides are just an example of how you should describe your scenario and draw the technical diagram for better clarity in your report. You may use them as a guidance. However, this is not equivalent to strict </a:t>
            </a:r>
            <a:r>
              <a:rPr lang="ja-JP" altLang="en-US" sz="2000">
                <a:latin typeface="Arial" charset="0"/>
                <a:cs typeface="Arial" charset="0"/>
              </a:rPr>
              <a:t>“</a:t>
            </a:r>
            <a:r>
              <a:rPr lang="en-US" altLang="ja-JP" sz="2000">
                <a:latin typeface="Arial" charset="0"/>
                <a:cs typeface="Arial" charset="0"/>
              </a:rPr>
              <a:t>requirement</a:t>
            </a:r>
            <a:r>
              <a:rPr lang="ja-JP" altLang="en-US" sz="2000">
                <a:latin typeface="Arial" charset="0"/>
                <a:cs typeface="Arial" charset="0"/>
              </a:rPr>
              <a:t>”</a:t>
            </a:r>
            <a:r>
              <a:rPr lang="en-US" altLang="ja-JP" sz="2000">
                <a:latin typeface="Arial" charset="0"/>
                <a:cs typeface="Arial" charset="0"/>
              </a:rPr>
              <a:t> or </a:t>
            </a:r>
            <a:r>
              <a:rPr lang="ja-JP" altLang="en-US" sz="2000">
                <a:latin typeface="Arial" charset="0"/>
                <a:cs typeface="Arial" charset="0"/>
              </a:rPr>
              <a:t>“</a:t>
            </a:r>
            <a:r>
              <a:rPr lang="en-US" altLang="ja-JP" sz="2000">
                <a:latin typeface="Arial" charset="0"/>
                <a:cs typeface="Arial" charset="0"/>
              </a:rPr>
              <a:t>template</a:t>
            </a:r>
            <a:r>
              <a:rPr lang="ja-JP" altLang="en-US" sz="2000">
                <a:latin typeface="Arial" charset="0"/>
                <a:cs typeface="Arial" charset="0"/>
              </a:rPr>
              <a:t>”</a:t>
            </a:r>
            <a:r>
              <a:rPr lang="en-US" altLang="ja-JP" sz="2000">
                <a:latin typeface="Arial" charset="0"/>
                <a:cs typeface="Arial" charset="0"/>
              </a:rPr>
              <a:t>. You should change according to your needs.</a:t>
            </a:r>
            <a:endParaRPr lang="en-US" altLang="zh-CN" sz="2000">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5"/>
          <p:cNvSpPr>
            <a:spLocks noGrp="1" noChangeArrowheads="1"/>
          </p:cNvSpPr>
          <p:nvPr>
            <p:ph type="title" idx="4294967295"/>
          </p:nvPr>
        </p:nvSpPr>
        <p:spPr>
          <a:xfrm>
            <a:off x="0" y="76200"/>
            <a:ext cx="9144000" cy="838200"/>
          </a:xfrm>
          <a:noFill/>
        </p:spPr>
        <p:txBody>
          <a:bodyPr/>
          <a:lstStyle/>
          <a:p>
            <a:pPr eaLnBrk="1" hangingPunct="1"/>
            <a:r>
              <a:rPr lang="en-US" altLang="zh-CN" sz="2000">
                <a:latin typeface="Arial" charset="0"/>
                <a:cs typeface="Arial" charset="0"/>
              </a:rPr>
              <a:t>Example of a Scenario Description </a:t>
            </a:r>
            <a:br>
              <a:rPr lang="en-US" altLang="zh-CN" sz="2000">
                <a:latin typeface="Arial" charset="0"/>
                <a:cs typeface="Arial" charset="0"/>
              </a:rPr>
            </a:br>
            <a:r>
              <a:rPr lang="en-US" altLang="zh-CN" sz="2000">
                <a:latin typeface="Arial" charset="0"/>
                <a:cs typeface="Arial" charset="0"/>
              </a:rPr>
              <a:t>(E.g. Ordering a book from Zoko book store)</a:t>
            </a:r>
            <a:br>
              <a:rPr lang="en-US" altLang="zh-CN" sz="2000">
                <a:latin typeface="Arial" charset="0"/>
                <a:cs typeface="Arial" charset="0"/>
              </a:rPr>
            </a:br>
            <a:r>
              <a:rPr lang="en-US" altLang="zh-CN" sz="2000" i="1">
                <a:latin typeface="Arial" charset="0"/>
                <a:cs typeface="Arial" charset="0"/>
              </a:rPr>
              <a:t>(Note: This scenario is not sufficient to satisfy Assignment 2 requirements.)</a:t>
            </a:r>
          </a:p>
        </p:txBody>
      </p:sp>
      <p:sp>
        <p:nvSpPr>
          <p:cNvPr id="15425" name="Text Box 65"/>
          <p:cNvSpPr txBox="1">
            <a:spLocks noChangeArrowheads="1"/>
          </p:cNvSpPr>
          <p:nvPr/>
        </p:nvSpPr>
        <p:spPr bwMode="auto">
          <a:xfrm>
            <a:off x="0" y="1143000"/>
            <a:ext cx="8991600" cy="558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marL="342900" indent="-342900"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a:solidFill>
                  <a:schemeClr val="tx1"/>
                </a:solidFill>
                <a:latin typeface="Arial" charset="0"/>
                <a:ea typeface="MS PGothic" charset="0"/>
                <a:cs typeface="MS PGothic" charset="0"/>
              </a:defRPr>
            </a:lvl9pPr>
          </a:lstStyle>
          <a:p>
            <a:pPr eaLnBrk="1" hangingPunct="1">
              <a:buFontTx/>
              <a:buAutoNum type="arabicPeriod"/>
              <a:defRPr/>
            </a:pPr>
            <a:r>
              <a:rPr lang="en-US" altLang="zh-CN" sz="1400" smtClean="0"/>
              <a:t>Zoko customer orders a book from the Zoko</a:t>
            </a:r>
            <a:r>
              <a:rPr lang="ja-JP" altLang="en-US" sz="1400" smtClean="0"/>
              <a:t>’</a:t>
            </a:r>
            <a:r>
              <a:rPr lang="en-US" altLang="ja-JP" sz="1400" smtClean="0"/>
              <a:t>s Order Taking Application (OTA). As the customer submits the order, OTA uses a Credit card verification web service to verify the credit card number.</a:t>
            </a:r>
          </a:p>
          <a:p>
            <a:pPr eaLnBrk="1" hangingPunct="1">
              <a:buFontTx/>
              <a:buAutoNum type="arabicPeriod"/>
              <a:defRPr/>
            </a:pPr>
            <a:r>
              <a:rPr lang="en-US" altLang="zh-CN" sz="1400" smtClean="0"/>
              <a:t>Upon confirmation of the order, a pick-list (PickList.xml) is generated and is sent via a JMS Queue (q.new_picklist). </a:t>
            </a:r>
          </a:p>
          <a:p>
            <a:pPr eaLnBrk="1" hangingPunct="1">
              <a:buFontTx/>
              <a:buAutoNum type="arabicPeriod"/>
              <a:defRPr/>
            </a:pPr>
            <a:r>
              <a:rPr lang="en-US" altLang="zh-CN" sz="1400" smtClean="0"/>
              <a:t>The IM (Integration Middleware) consumes message from q.new_picklist and receive the picklist. </a:t>
            </a:r>
            <a:r>
              <a:rPr lang="en-US" altLang="ja-JP" sz="1400" smtClean="0"/>
              <a:t>The shipping-info (ShippingInfo.xml) required by Shipping Application requires an additional field named “district”.  Hence, t</a:t>
            </a:r>
            <a:r>
              <a:rPr lang="en-US" altLang="zh-CN" sz="1400" smtClean="0"/>
              <a:t>he IM invokes a Postal Code web service to obtain the </a:t>
            </a:r>
            <a:r>
              <a:rPr lang="ja-JP" altLang="en-US" sz="1400" smtClean="0"/>
              <a:t>“</a:t>
            </a:r>
            <a:r>
              <a:rPr lang="en-US" altLang="ja-JP" sz="1400" smtClean="0"/>
              <a:t>district</a:t>
            </a:r>
            <a:r>
              <a:rPr lang="ja-JP" altLang="en-US" sz="1400" smtClean="0"/>
              <a:t>”</a:t>
            </a:r>
            <a:r>
              <a:rPr lang="en-US" altLang="ja-JP" sz="1400" smtClean="0"/>
              <a:t> of the customer</a:t>
            </a:r>
            <a:r>
              <a:rPr lang="ja-JP" altLang="en-US" sz="1400" smtClean="0"/>
              <a:t>’</a:t>
            </a:r>
            <a:r>
              <a:rPr lang="en-US" altLang="ja-JP" sz="1400" smtClean="0"/>
              <a:t>s ship-to location. This information is added to shipping-info. The IM has performed data transformation for integration between OTA and Shipping Application.</a:t>
            </a:r>
          </a:p>
          <a:p>
            <a:pPr eaLnBrk="1" hangingPunct="1">
              <a:buFontTx/>
              <a:buAutoNum type="arabicPeriod"/>
              <a:defRPr/>
            </a:pPr>
            <a:r>
              <a:rPr lang="en-US" altLang="ja-JP" sz="1400" smtClean="0"/>
              <a:t>The shipping-info XML is then sent out as a message via a JMS queue (q.shippinginfo). The Shipping Application consumes the message from q.shippinginfo.</a:t>
            </a:r>
          </a:p>
          <a:p>
            <a:pPr eaLnBrk="1" hangingPunct="1">
              <a:buFontTx/>
              <a:buAutoNum type="arabicPeriod"/>
              <a:defRPr/>
            </a:pPr>
            <a:r>
              <a:rPr lang="en-US" altLang="zh-CN" sz="1400" smtClean="0"/>
              <a:t>In addition to the picklist, OTA also sends the payment information (Payment.xml) via a JMS Queue (q.payment). </a:t>
            </a:r>
          </a:p>
          <a:p>
            <a:pPr eaLnBrk="1" hangingPunct="1">
              <a:buFontTx/>
              <a:buAutoNum type="arabicPeriod"/>
              <a:defRPr/>
            </a:pPr>
            <a:r>
              <a:rPr lang="en-US" altLang="zh-CN" sz="1400" smtClean="0"/>
              <a:t>The IM consumes from q.payment and receive the payment information. The IM reads the payment information and based on the credit card type, the IM queries the CreditCardNetwork database to obtain the name of the JMS queue (e.g. q.&lt;dynamic&gt;) to determine the JMS queue that corresponds to a credit card type (i.e., q.mastercard, q.visa or q.amex). </a:t>
            </a:r>
          </a:p>
          <a:p>
            <a:pPr eaLnBrk="1" hangingPunct="1">
              <a:buFontTx/>
              <a:buAutoNum type="arabicPeriod"/>
              <a:defRPr/>
            </a:pPr>
            <a:r>
              <a:rPr lang="en-US" altLang="zh-CN" sz="1400" smtClean="0"/>
              <a:t>The IM then produces a JMS message containing the payment information to the queue determined from step 6.</a:t>
            </a:r>
          </a:p>
          <a:p>
            <a:pPr eaLnBrk="1" hangingPunct="1">
              <a:buFontTx/>
              <a:buAutoNum type="arabicPeriod"/>
              <a:defRPr/>
            </a:pPr>
            <a:r>
              <a:rPr lang="en-US" altLang="zh-CN" sz="1400" smtClean="0"/>
              <a:t>The credit card application for each credit card type consumes the messages from its dedicated corresponding queue, i.e., Master Card application consumes messages from q.mastercard; Visa application consumes messages from q.visa and Amex application consumes messages from q.amex.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8"/>
          <p:cNvSpPr>
            <a:spLocks noChangeArrowheads="1"/>
          </p:cNvSpPr>
          <p:nvPr/>
        </p:nvSpPr>
        <p:spPr bwMode="auto">
          <a:xfrm>
            <a:off x="3276600" y="4038600"/>
            <a:ext cx="2549525" cy="2255838"/>
          </a:xfrm>
          <a:prstGeom prst="rect">
            <a:avLst/>
          </a:prstGeom>
          <a:solidFill>
            <a:schemeClr val="accent1"/>
          </a:solidFill>
          <a:ln w="9525">
            <a:solidFill>
              <a:schemeClr val="tx1"/>
            </a:solidFill>
            <a:round/>
            <a:headEnd/>
            <a:tailEnd/>
          </a:ln>
        </p:spPr>
        <p:txBody>
          <a:bodyPr/>
          <a:lstStyle/>
          <a:p>
            <a:endParaRPr lang="zh-CN" alt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724400"/>
            <a:ext cx="1343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3"/>
          <p:cNvSpPr txBox="1">
            <a:spLocks noChangeArrowheads="1"/>
          </p:cNvSpPr>
          <p:nvPr/>
        </p:nvSpPr>
        <p:spPr bwMode="auto">
          <a:xfrm>
            <a:off x="3733800" y="52578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600" b="1" dirty="0" err="1"/>
              <a:t>BusinessWorks</a:t>
            </a:r>
            <a:endParaRPr lang="en-US" altLang="zh-CN" sz="1600" b="1" dirty="0"/>
          </a:p>
        </p:txBody>
      </p:sp>
      <p:sp>
        <p:nvSpPr>
          <p:cNvPr id="18436" name="Text Box 4"/>
          <p:cNvSpPr txBox="1">
            <a:spLocks noChangeArrowheads="1"/>
          </p:cNvSpPr>
          <p:nvPr/>
        </p:nvSpPr>
        <p:spPr bwMode="auto">
          <a:xfrm>
            <a:off x="3388034" y="4343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600" b="1" dirty="0"/>
              <a:t>Integration Middleware</a:t>
            </a:r>
          </a:p>
        </p:txBody>
      </p:sp>
      <p:sp>
        <p:nvSpPr>
          <p:cNvPr id="18437" name="Rectangle 5"/>
          <p:cNvSpPr>
            <a:spLocks noChangeArrowheads="1"/>
          </p:cNvSpPr>
          <p:nvPr/>
        </p:nvSpPr>
        <p:spPr bwMode="auto">
          <a:xfrm>
            <a:off x="3429000" y="4191000"/>
            <a:ext cx="22860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8438" name="Line 8"/>
          <p:cNvSpPr>
            <a:spLocks noChangeShapeType="1"/>
          </p:cNvSpPr>
          <p:nvPr/>
        </p:nvSpPr>
        <p:spPr bwMode="auto">
          <a:xfrm flipV="1">
            <a:off x="5638800" y="2209800"/>
            <a:ext cx="19812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8439" name="Picture 9" descr="MCj0432599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124200" y="2819400"/>
            <a:ext cx="381000" cy="381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4346" name="Picture 10" descr="MCj0432599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34200" y="2544763"/>
            <a:ext cx="381000" cy="381000"/>
          </a:xfrm>
          <a:prstGeom prst="rect">
            <a:avLst/>
          </a:prstGeom>
          <a:solidFill>
            <a:srgbClr val="CC00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348" name="Text Box 12"/>
          <p:cNvSpPr txBox="1">
            <a:spLocks noChangeArrowheads="1"/>
          </p:cNvSpPr>
          <p:nvPr/>
        </p:nvSpPr>
        <p:spPr bwMode="auto">
          <a:xfrm>
            <a:off x="76200" y="20574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P q.new.picklist(Q)</a:t>
            </a:r>
          </a:p>
        </p:txBody>
      </p:sp>
      <p:sp>
        <p:nvSpPr>
          <p:cNvPr id="14349" name="Text Box 13"/>
          <p:cNvSpPr txBox="1">
            <a:spLocks noChangeArrowheads="1"/>
          </p:cNvSpPr>
          <p:nvPr/>
        </p:nvSpPr>
        <p:spPr bwMode="auto">
          <a:xfrm>
            <a:off x="5665788" y="4038600"/>
            <a:ext cx="1981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C q.new.picklist (Q)</a:t>
            </a:r>
            <a:endParaRPr lang="en-US" altLang="zh-CN" sz="1200" b="1">
              <a:solidFill>
                <a:srgbClr val="339933"/>
              </a:solidFill>
            </a:endParaRPr>
          </a:p>
        </p:txBody>
      </p:sp>
      <p:sp>
        <p:nvSpPr>
          <p:cNvPr id="18443" name="Rectangle 15"/>
          <p:cNvSpPr>
            <a:spLocks noGrp="1" noChangeArrowheads="1"/>
          </p:cNvSpPr>
          <p:nvPr>
            <p:ph type="title"/>
          </p:nvPr>
        </p:nvSpPr>
        <p:spPr>
          <a:xfrm>
            <a:off x="-152400" y="152400"/>
            <a:ext cx="9144000" cy="838200"/>
          </a:xfrm>
          <a:noFill/>
        </p:spPr>
        <p:txBody>
          <a:bodyPr/>
          <a:lstStyle/>
          <a:p>
            <a:pPr eaLnBrk="1" hangingPunct="1"/>
            <a:r>
              <a:rPr lang="en-US" altLang="zh-CN" sz="2800">
                <a:latin typeface="Arial" charset="0"/>
                <a:cs typeface="Arial" charset="0"/>
              </a:rPr>
              <a:t>Example of a Technical Overview Diagram</a:t>
            </a:r>
            <a:br>
              <a:rPr lang="en-US" altLang="zh-CN" sz="2800">
                <a:latin typeface="Arial" charset="0"/>
                <a:cs typeface="Arial" charset="0"/>
              </a:rPr>
            </a:br>
            <a:r>
              <a:rPr lang="en-US" altLang="zh-CN" sz="2800">
                <a:latin typeface="Arial" charset="0"/>
                <a:cs typeface="Arial" charset="0"/>
              </a:rPr>
              <a:t>(E.g. Ordering a book from Zoko book store)</a:t>
            </a:r>
          </a:p>
        </p:txBody>
      </p:sp>
      <p:sp>
        <p:nvSpPr>
          <p:cNvPr id="14361" name="Text Box 25"/>
          <p:cNvSpPr txBox="1">
            <a:spLocks noChangeArrowheads="1"/>
          </p:cNvSpPr>
          <p:nvPr/>
        </p:nvSpPr>
        <p:spPr bwMode="auto">
          <a:xfrm>
            <a:off x="5665788" y="4237038"/>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P q.shippinginfo (Q)</a:t>
            </a:r>
            <a:endParaRPr lang="en-US" altLang="zh-CN" sz="1200" b="1">
              <a:solidFill>
                <a:srgbClr val="339933"/>
              </a:solidFill>
            </a:endParaRPr>
          </a:p>
        </p:txBody>
      </p:sp>
      <p:sp>
        <p:nvSpPr>
          <p:cNvPr id="18446" name="AutoShape 30"/>
          <p:cNvSpPr>
            <a:spLocks noChangeArrowheads="1"/>
          </p:cNvSpPr>
          <p:nvPr/>
        </p:nvSpPr>
        <p:spPr bwMode="auto">
          <a:xfrm>
            <a:off x="4953000" y="3048000"/>
            <a:ext cx="533400" cy="609600"/>
          </a:xfrm>
          <a:prstGeom prst="can">
            <a:avLst>
              <a:gd name="adj" fmla="val 28571"/>
            </a:avLst>
          </a:prstGeom>
          <a:solidFill>
            <a:schemeClr val="accent1"/>
          </a:solidFill>
          <a:ln w="9525">
            <a:solidFill>
              <a:schemeClr val="tx1"/>
            </a:solidFill>
            <a:round/>
            <a:headEnd/>
            <a:tailEnd/>
          </a:ln>
        </p:spPr>
        <p:txBody>
          <a:bodyPr wrap="none" anchor="ctr"/>
          <a:lstStyle/>
          <a:p>
            <a:endParaRPr lang="en-GB"/>
          </a:p>
        </p:txBody>
      </p:sp>
      <p:sp>
        <p:nvSpPr>
          <p:cNvPr id="18447" name="Text Box 31"/>
          <p:cNvSpPr txBox="1">
            <a:spLocks noChangeArrowheads="1"/>
          </p:cNvSpPr>
          <p:nvPr/>
        </p:nvSpPr>
        <p:spPr bwMode="auto">
          <a:xfrm>
            <a:off x="3886200" y="2362200"/>
            <a:ext cx="2532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800"/>
              <a:t>CreditCardNetwork DB</a:t>
            </a:r>
            <a:br>
              <a:rPr lang="en-US" altLang="zh-CN" sz="1800"/>
            </a:br>
            <a:r>
              <a:rPr lang="en-US" altLang="zh-CN" sz="1800"/>
              <a:t>(mySQL DB)</a:t>
            </a:r>
          </a:p>
        </p:txBody>
      </p:sp>
      <p:sp>
        <p:nvSpPr>
          <p:cNvPr id="18448" name="Line 32"/>
          <p:cNvSpPr>
            <a:spLocks noChangeShapeType="1"/>
          </p:cNvSpPr>
          <p:nvPr/>
        </p:nvSpPr>
        <p:spPr bwMode="auto">
          <a:xfrm>
            <a:off x="5181600" y="3657600"/>
            <a:ext cx="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Text Box 33"/>
          <p:cNvSpPr txBox="1">
            <a:spLocks noChangeArrowheads="1"/>
          </p:cNvSpPr>
          <p:nvPr/>
        </p:nvSpPr>
        <p:spPr bwMode="auto">
          <a:xfrm>
            <a:off x="4672013" y="3733800"/>
            <a:ext cx="585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JDBC</a:t>
            </a:r>
          </a:p>
        </p:txBody>
      </p:sp>
      <p:sp>
        <p:nvSpPr>
          <p:cNvPr id="18450" name="Line 37"/>
          <p:cNvSpPr>
            <a:spLocks noChangeShapeType="1"/>
          </p:cNvSpPr>
          <p:nvPr/>
        </p:nvSpPr>
        <p:spPr bwMode="auto">
          <a:xfrm>
            <a:off x="2667000" y="5410200"/>
            <a:ext cx="762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Text Box 38"/>
          <p:cNvSpPr txBox="1">
            <a:spLocks noChangeArrowheads="1"/>
          </p:cNvSpPr>
          <p:nvPr/>
        </p:nvSpPr>
        <p:spPr bwMode="auto">
          <a:xfrm>
            <a:off x="388938" y="2514600"/>
            <a:ext cx="11350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SOAP / HTTP</a:t>
            </a:r>
          </a:p>
        </p:txBody>
      </p:sp>
      <p:sp>
        <p:nvSpPr>
          <p:cNvPr id="18452" name="Rounded Rectangle 38"/>
          <p:cNvSpPr>
            <a:spLocks noChangeArrowheads="1"/>
          </p:cNvSpPr>
          <p:nvPr/>
        </p:nvSpPr>
        <p:spPr bwMode="auto">
          <a:xfrm>
            <a:off x="152400" y="1400175"/>
            <a:ext cx="1524000" cy="685800"/>
          </a:xfrm>
          <a:prstGeom prst="roundRect">
            <a:avLst>
              <a:gd name="adj" fmla="val 16667"/>
            </a:avLst>
          </a:prstGeom>
          <a:solidFill>
            <a:schemeClr val="accent1"/>
          </a:solidFill>
          <a:ln w="9525">
            <a:solidFill>
              <a:schemeClr val="tx1"/>
            </a:solidFill>
            <a:round/>
            <a:headEnd/>
            <a:tailEnd/>
          </a:ln>
        </p:spPr>
        <p:txBody>
          <a:bodyPr/>
          <a:lstStyle/>
          <a:p>
            <a:pPr algn="ctr"/>
            <a:r>
              <a:rPr lang="en-US" altLang="zh-CN" sz="1400"/>
              <a:t>Order Taking Application</a:t>
            </a:r>
            <a:endParaRPr lang="en-GB" altLang="zh-CN" sz="1400"/>
          </a:p>
        </p:txBody>
      </p:sp>
      <p:sp>
        <p:nvSpPr>
          <p:cNvPr id="18453" name="Text Box 38"/>
          <p:cNvSpPr txBox="1">
            <a:spLocks noChangeArrowheads="1"/>
          </p:cNvSpPr>
          <p:nvPr/>
        </p:nvSpPr>
        <p:spPr bwMode="auto">
          <a:xfrm>
            <a:off x="3429000" y="3733800"/>
            <a:ext cx="488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JMS</a:t>
            </a:r>
          </a:p>
        </p:txBody>
      </p:sp>
      <p:sp>
        <p:nvSpPr>
          <p:cNvPr id="18454" name="Rounded Rectangle 41"/>
          <p:cNvSpPr>
            <a:spLocks noChangeArrowheads="1"/>
          </p:cNvSpPr>
          <p:nvPr/>
        </p:nvSpPr>
        <p:spPr bwMode="auto">
          <a:xfrm>
            <a:off x="7467600" y="1293813"/>
            <a:ext cx="1524000" cy="685800"/>
          </a:xfrm>
          <a:prstGeom prst="roundRect">
            <a:avLst>
              <a:gd name="adj" fmla="val 16667"/>
            </a:avLst>
          </a:prstGeom>
          <a:solidFill>
            <a:schemeClr val="accent1"/>
          </a:solidFill>
          <a:ln w="9525">
            <a:solidFill>
              <a:schemeClr val="tx1"/>
            </a:solidFill>
            <a:round/>
            <a:headEnd/>
            <a:tailEnd/>
          </a:ln>
        </p:spPr>
        <p:txBody>
          <a:bodyPr/>
          <a:lstStyle/>
          <a:p>
            <a:pPr algn="ctr"/>
            <a:r>
              <a:rPr lang="en-US" altLang="zh-CN" sz="1400"/>
              <a:t>Shipping Application</a:t>
            </a:r>
            <a:endParaRPr lang="en-GB" altLang="zh-CN" sz="1400"/>
          </a:p>
        </p:txBody>
      </p:sp>
      <p:sp>
        <p:nvSpPr>
          <p:cNvPr id="18455" name="Text Box 38"/>
          <p:cNvSpPr txBox="1">
            <a:spLocks noChangeArrowheads="1"/>
          </p:cNvSpPr>
          <p:nvPr/>
        </p:nvSpPr>
        <p:spPr bwMode="auto">
          <a:xfrm>
            <a:off x="2743200" y="536257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HTTP</a:t>
            </a:r>
          </a:p>
        </p:txBody>
      </p:sp>
      <p:sp>
        <p:nvSpPr>
          <p:cNvPr id="18456" name="Text Box 38"/>
          <p:cNvSpPr txBox="1">
            <a:spLocks noChangeArrowheads="1"/>
          </p:cNvSpPr>
          <p:nvPr/>
        </p:nvSpPr>
        <p:spPr bwMode="auto">
          <a:xfrm>
            <a:off x="6477000" y="3230563"/>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JMS</a:t>
            </a:r>
          </a:p>
        </p:txBody>
      </p:sp>
      <p:sp>
        <p:nvSpPr>
          <p:cNvPr id="18457" name="Text Box 22"/>
          <p:cNvSpPr txBox="1">
            <a:spLocks noChangeArrowheads="1"/>
          </p:cNvSpPr>
          <p:nvPr/>
        </p:nvSpPr>
        <p:spPr bwMode="auto">
          <a:xfrm>
            <a:off x="7239000" y="257333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i="1">
                <a:solidFill>
                  <a:srgbClr val="0000FF"/>
                </a:solidFill>
              </a:rPr>
              <a:t>ShippingInfo</a:t>
            </a:r>
            <a:br>
              <a:rPr lang="en-US" altLang="zh-CN" sz="1200" b="1" i="1">
                <a:solidFill>
                  <a:srgbClr val="0000FF"/>
                </a:solidFill>
              </a:rPr>
            </a:br>
            <a:r>
              <a:rPr lang="en-US" altLang="zh-CN" sz="1200" b="1" i="1">
                <a:solidFill>
                  <a:srgbClr val="0000FF"/>
                </a:solidFill>
              </a:rPr>
              <a:t>(ship.xsd)</a:t>
            </a:r>
            <a:endParaRPr lang="en-US" altLang="zh-CN" sz="1200" b="1" i="1"/>
          </a:p>
        </p:txBody>
      </p:sp>
      <p:sp>
        <p:nvSpPr>
          <p:cNvPr id="18458" name="Text Box 38"/>
          <p:cNvSpPr txBox="1">
            <a:spLocks noChangeArrowheads="1"/>
          </p:cNvSpPr>
          <p:nvPr/>
        </p:nvSpPr>
        <p:spPr bwMode="auto">
          <a:xfrm>
            <a:off x="457200" y="1171575"/>
            <a:ext cx="900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Machine A</a:t>
            </a:r>
          </a:p>
        </p:txBody>
      </p:sp>
      <p:sp>
        <p:nvSpPr>
          <p:cNvPr id="18459" name="Text Box 38"/>
          <p:cNvSpPr txBox="1">
            <a:spLocks noChangeArrowheads="1"/>
          </p:cNvSpPr>
          <p:nvPr/>
        </p:nvSpPr>
        <p:spPr bwMode="auto">
          <a:xfrm>
            <a:off x="7786688" y="1066800"/>
            <a:ext cx="901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Machine B</a:t>
            </a:r>
          </a:p>
        </p:txBody>
      </p:sp>
      <p:sp>
        <p:nvSpPr>
          <p:cNvPr id="18460" name="Text Box 38"/>
          <p:cNvSpPr txBox="1">
            <a:spLocks noChangeArrowheads="1"/>
          </p:cNvSpPr>
          <p:nvPr/>
        </p:nvSpPr>
        <p:spPr bwMode="auto">
          <a:xfrm>
            <a:off x="4054475" y="6019800"/>
            <a:ext cx="909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Machine C</a:t>
            </a:r>
          </a:p>
        </p:txBody>
      </p:sp>
      <p:sp>
        <p:nvSpPr>
          <p:cNvPr id="18461" name="Text Box 38"/>
          <p:cNvSpPr txBox="1">
            <a:spLocks noChangeArrowheads="1"/>
          </p:cNvSpPr>
          <p:nvPr/>
        </p:nvSpPr>
        <p:spPr bwMode="auto">
          <a:xfrm>
            <a:off x="1066800" y="5867400"/>
            <a:ext cx="909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Machine D</a:t>
            </a:r>
          </a:p>
        </p:txBody>
      </p:sp>
      <p:sp>
        <p:nvSpPr>
          <p:cNvPr id="18462" name="Rounded Rectangle 54"/>
          <p:cNvSpPr>
            <a:spLocks noChangeArrowheads="1"/>
          </p:cNvSpPr>
          <p:nvPr/>
        </p:nvSpPr>
        <p:spPr bwMode="auto">
          <a:xfrm>
            <a:off x="533400" y="5029200"/>
            <a:ext cx="2133600" cy="838200"/>
          </a:xfrm>
          <a:prstGeom prst="roundRect">
            <a:avLst>
              <a:gd name="adj" fmla="val 16667"/>
            </a:avLst>
          </a:prstGeom>
          <a:solidFill>
            <a:srgbClr val="0070C0"/>
          </a:solidFill>
          <a:ln w="9525">
            <a:solidFill>
              <a:schemeClr val="tx1"/>
            </a:solidFill>
            <a:round/>
            <a:headEnd/>
            <a:tailEnd/>
          </a:ln>
        </p:spPr>
        <p:txBody>
          <a:bodyPr/>
          <a:lstStyle/>
          <a:p>
            <a:pPr algn="ctr"/>
            <a:r>
              <a:rPr lang="en-US" altLang="zh-CN" sz="1200">
                <a:solidFill>
                  <a:schemeClr val="bg1"/>
                </a:solidFill>
                <a:ea typeface="宋体" charset="0"/>
                <a:cs typeface="宋体" charset="0"/>
              </a:rPr>
              <a:t>Postal Code Web Service</a:t>
            </a:r>
            <a:br>
              <a:rPr lang="en-US" altLang="zh-CN" sz="1200">
                <a:solidFill>
                  <a:schemeClr val="bg1"/>
                </a:solidFill>
                <a:ea typeface="宋体" charset="0"/>
                <a:cs typeface="宋体" charset="0"/>
              </a:rPr>
            </a:br>
            <a:r>
              <a:rPr lang="en-US" altLang="zh-CN" sz="1200">
                <a:solidFill>
                  <a:schemeClr val="bg1"/>
                </a:solidFill>
                <a:ea typeface="宋体" charset="0"/>
                <a:cs typeface="宋体" charset="0"/>
              </a:rPr>
              <a:t>(RESTful)</a:t>
            </a:r>
            <a:br>
              <a:rPr lang="en-US" altLang="zh-CN" sz="1200">
                <a:solidFill>
                  <a:schemeClr val="bg1"/>
                </a:solidFill>
                <a:ea typeface="宋体" charset="0"/>
                <a:cs typeface="宋体" charset="0"/>
              </a:rPr>
            </a:br>
            <a:r>
              <a:rPr lang="en-US" altLang="zh-CN" sz="1200">
                <a:solidFill>
                  <a:schemeClr val="bg1"/>
                </a:solidFill>
                <a:ea typeface="宋体" charset="0"/>
                <a:cs typeface="宋体" charset="0"/>
              </a:rPr>
              <a:t>(source: coded)</a:t>
            </a:r>
            <a:endParaRPr lang="en-US" altLang="zh-CN" sz="1200">
              <a:solidFill>
                <a:schemeClr val="bg1"/>
              </a:solidFill>
            </a:endParaRPr>
          </a:p>
        </p:txBody>
      </p:sp>
      <p:sp>
        <p:nvSpPr>
          <p:cNvPr id="18463" name="Rounded Rectangle 56"/>
          <p:cNvSpPr>
            <a:spLocks noChangeArrowheads="1"/>
          </p:cNvSpPr>
          <p:nvPr/>
        </p:nvSpPr>
        <p:spPr bwMode="auto">
          <a:xfrm>
            <a:off x="0" y="2819400"/>
            <a:ext cx="1981200" cy="914400"/>
          </a:xfrm>
          <a:prstGeom prst="roundRect">
            <a:avLst>
              <a:gd name="adj" fmla="val 16667"/>
            </a:avLst>
          </a:prstGeom>
          <a:solidFill>
            <a:srgbClr val="0070C0"/>
          </a:solidFill>
          <a:ln w="9525">
            <a:solidFill>
              <a:schemeClr val="tx1"/>
            </a:solidFill>
            <a:round/>
            <a:headEnd/>
            <a:tailEnd/>
          </a:ln>
        </p:spPr>
        <p:txBody>
          <a:bodyPr/>
          <a:lstStyle/>
          <a:p>
            <a:pPr algn="ctr"/>
            <a:r>
              <a:rPr lang="en-US" altLang="zh-CN" sz="1200">
                <a:solidFill>
                  <a:schemeClr val="bg1"/>
                </a:solidFill>
                <a:ea typeface="宋体" charset="0"/>
                <a:cs typeface="宋体" charset="0"/>
              </a:rPr>
              <a:t>Credit Card Verification  Web Service</a:t>
            </a:r>
            <a:br>
              <a:rPr lang="en-US" altLang="zh-CN" sz="1200">
                <a:solidFill>
                  <a:schemeClr val="bg1"/>
                </a:solidFill>
                <a:ea typeface="宋体" charset="0"/>
                <a:cs typeface="宋体" charset="0"/>
              </a:rPr>
            </a:br>
            <a:r>
              <a:rPr lang="en-US" altLang="zh-CN" sz="1200">
                <a:solidFill>
                  <a:schemeClr val="bg1"/>
                </a:solidFill>
                <a:ea typeface="宋体" charset="0"/>
                <a:cs typeface="宋体" charset="0"/>
              </a:rPr>
              <a:t>(SOAP-based)</a:t>
            </a:r>
            <a:br>
              <a:rPr lang="en-US" altLang="zh-CN" sz="1200">
                <a:solidFill>
                  <a:schemeClr val="bg1"/>
                </a:solidFill>
                <a:ea typeface="宋体" charset="0"/>
                <a:cs typeface="宋体" charset="0"/>
              </a:rPr>
            </a:br>
            <a:r>
              <a:rPr lang="en-US" altLang="zh-CN" sz="1200">
                <a:solidFill>
                  <a:schemeClr val="bg1"/>
                </a:solidFill>
                <a:ea typeface="宋体" charset="0"/>
                <a:cs typeface="宋体" charset="0"/>
              </a:rPr>
              <a:t>(source: www.xxx.com)</a:t>
            </a:r>
            <a:endParaRPr lang="en-US" altLang="zh-CN" sz="1200">
              <a:solidFill>
                <a:schemeClr val="bg1"/>
              </a:solidFill>
            </a:endParaRPr>
          </a:p>
        </p:txBody>
      </p:sp>
      <p:sp>
        <p:nvSpPr>
          <p:cNvPr id="18464" name="Text Box 38"/>
          <p:cNvSpPr txBox="1">
            <a:spLocks noChangeArrowheads="1"/>
          </p:cNvSpPr>
          <p:nvPr/>
        </p:nvSpPr>
        <p:spPr bwMode="auto">
          <a:xfrm>
            <a:off x="685800" y="37338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External</a:t>
            </a:r>
          </a:p>
        </p:txBody>
      </p:sp>
      <p:sp>
        <p:nvSpPr>
          <p:cNvPr id="59" name="Text Box 25"/>
          <p:cNvSpPr txBox="1">
            <a:spLocks noChangeArrowheads="1"/>
          </p:cNvSpPr>
          <p:nvPr/>
        </p:nvSpPr>
        <p:spPr bwMode="auto">
          <a:xfrm>
            <a:off x="7391400" y="19812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dirty="0">
                <a:solidFill>
                  <a:srgbClr val="0000FF"/>
                </a:solidFill>
              </a:rPr>
              <a:t>C</a:t>
            </a:r>
            <a:r>
              <a:rPr lang="en-US" altLang="zh-CN" sz="1200" b="1" dirty="0" smtClean="0">
                <a:solidFill>
                  <a:srgbClr val="0000FF"/>
                </a:solidFill>
              </a:rPr>
              <a:t> </a:t>
            </a:r>
            <a:r>
              <a:rPr lang="en-US" altLang="zh-CN" sz="1200" b="1" dirty="0" err="1">
                <a:solidFill>
                  <a:srgbClr val="0000FF"/>
                </a:solidFill>
              </a:rPr>
              <a:t>q.shippinginfo</a:t>
            </a:r>
            <a:r>
              <a:rPr lang="en-US" altLang="zh-CN" sz="1200" b="1" dirty="0">
                <a:solidFill>
                  <a:srgbClr val="0000FF"/>
                </a:solidFill>
              </a:rPr>
              <a:t> (Q)</a:t>
            </a:r>
            <a:endParaRPr lang="en-US" altLang="zh-CN" sz="1200" b="1" dirty="0">
              <a:solidFill>
                <a:srgbClr val="339933"/>
              </a:solidFill>
            </a:endParaRPr>
          </a:p>
        </p:txBody>
      </p:sp>
      <p:sp>
        <p:nvSpPr>
          <p:cNvPr id="18466" name="AutoShape 30"/>
          <p:cNvSpPr>
            <a:spLocks noChangeArrowheads="1"/>
          </p:cNvSpPr>
          <p:nvPr/>
        </p:nvSpPr>
        <p:spPr bwMode="auto">
          <a:xfrm>
            <a:off x="2362200" y="1143000"/>
            <a:ext cx="533400" cy="609600"/>
          </a:xfrm>
          <a:prstGeom prst="can">
            <a:avLst>
              <a:gd name="adj" fmla="val 28571"/>
            </a:avLst>
          </a:prstGeom>
          <a:solidFill>
            <a:schemeClr val="accent1"/>
          </a:solidFill>
          <a:ln w="9525">
            <a:solidFill>
              <a:schemeClr val="tx1"/>
            </a:solidFill>
            <a:round/>
            <a:headEnd/>
            <a:tailEnd/>
          </a:ln>
        </p:spPr>
        <p:txBody>
          <a:bodyPr wrap="none" anchor="ctr"/>
          <a:lstStyle/>
          <a:p>
            <a:endParaRPr lang="en-GB"/>
          </a:p>
        </p:txBody>
      </p:sp>
      <p:sp>
        <p:nvSpPr>
          <p:cNvPr id="18467" name="Line 32"/>
          <p:cNvSpPr>
            <a:spLocks noChangeShapeType="1"/>
          </p:cNvSpPr>
          <p:nvPr/>
        </p:nvSpPr>
        <p:spPr bwMode="auto">
          <a:xfrm flipV="1">
            <a:off x="1676400" y="1436688"/>
            <a:ext cx="661988" cy="1635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8" name="Text Box 33"/>
          <p:cNvSpPr txBox="1">
            <a:spLocks noChangeArrowheads="1"/>
          </p:cNvSpPr>
          <p:nvPr/>
        </p:nvSpPr>
        <p:spPr bwMode="auto">
          <a:xfrm>
            <a:off x="1676400" y="1219200"/>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JDBC</a:t>
            </a:r>
          </a:p>
        </p:txBody>
      </p:sp>
      <p:sp>
        <p:nvSpPr>
          <p:cNvPr id="18469" name="Text Box 31"/>
          <p:cNvSpPr txBox="1">
            <a:spLocks noChangeArrowheads="1"/>
          </p:cNvSpPr>
          <p:nvPr/>
        </p:nvSpPr>
        <p:spPr bwMode="auto">
          <a:xfrm>
            <a:off x="1719263" y="1752600"/>
            <a:ext cx="178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800"/>
              <a:t>Order database</a:t>
            </a:r>
            <a:br>
              <a:rPr lang="en-US" altLang="zh-CN" sz="1800"/>
            </a:br>
            <a:r>
              <a:rPr lang="en-US" altLang="zh-CN" sz="1800"/>
              <a:t>(mySQL DB)</a:t>
            </a:r>
          </a:p>
        </p:txBody>
      </p:sp>
      <p:sp>
        <p:nvSpPr>
          <p:cNvPr id="3120" name="Line 48"/>
          <p:cNvSpPr>
            <a:spLocks noChangeShapeType="1"/>
          </p:cNvSpPr>
          <p:nvPr/>
        </p:nvSpPr>
        <p:spPr bwMode="auto">
          <a:xfrm>
            <a:off x="1752600" y="2209800"/>
            <a:ext cx="2362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18471" name="Text Box 22"/>
          <p:cNvSpPr txBox="1">
            <a:spLocks noChangeArrowheads="1"/>
          </p:cNvSpPr>
          <p:nvPr/>
        </p:nvSpPr>
        <p:spPr bwMode="auto">
          <a:xfrm>
            <a:off x="2362200" y="2362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i="1">
                <a:solidFill>
                  <a:srgbClr val="0000FF"/>
                </a:solidFill>
              </a:rPr>
              <a:t>PickList.xml</a:t>
            </a:r>
            <a:br>
              <a:rPr lang="en-US" altLang="zh-CN" sz="1200" b="1" i="1">
                <a:solidFill>
                  <a:srgbClr val="0000FF"/>
                </a:solidFill>
              </a:rPr>
            </a:br>
            <a:r>
              <a:rPr lang="en-US" altLang="zh-CN" sz="1200" b="1" i="1">
                <a:solidFill>
                  <a:srgbClr val="0000FF"/>
                </a:solidFill>
              </a:rPr>
              <a:t>(picklist.xsd)</a:t>
            </a:r>
            <a:endParaRPr lang="en-US" altLang="zh-CN" sz="1200" b="1" i="1"/>
          </a:p>
        </p:txBody>
      </p:sp>
      <p:sp>
        <p:nvSpPr>
          <p:cNvPr id="3122" name="Line 50"/>
          <p:cNvSpPr>
            <a:spLocks noChangeShapeType="1"/>
          </p:cNvSpPr>
          <p:nvPr/>
        </p:nvSpPr>
        <p:spPr bwMode="auto">
          <a:xfrm>
            <a:off x="990600" y="2057400"/>
            <a:ext cx="0" cy="762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pic>
        <p:nvPicPr>
          <p:cNvPr id="18473" name="Picture 9" descr="MCj0432599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3200" y="3733800"/>
            <a:ext cx="381000" cy="381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24" name="Line 52"/>
          <p:cNvSpPr>
            <a:spLocks noChangeShapeType="1"/>
          </p:cNvSpPr>
          <p:nvPr/>
        </p:nvSpPr>
        <p:spPr bwMode="auto">
          <a:xfrm>
            <a:off x="1676400" y="2362200"/>
            <a:ext cx="22098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18475" name="Text Box 22"/>
          <p:cNvSpPr txBox="1">
            <a:spLocks noChangeArrowheads="1"/>
          </p:cNvSpPr>
          <p:nvPr/>
        </p:nvSpPr>
        <p:spPr bwMode="auto">
          <a:xfrm>
            <a:off x="1828800" y="3276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i="1">
                <a:solidFill>
                  <a:srgbClr val="0000FF"/>
                </a:solidFill>
              </a:rPr>
              <a:t>Payment.xml</a:t>
            </a:r>
            <a:br>
              <a:rPr lang="en-US" altLang="zh-CN" sz="1200" b="1" i="1">
                <a:solidFill>
                  <a:srgbClr val="0000FF"/>
                </a:solidFill>
              </a:rPr>
            </a:br>
            <a:r>
              <a:rPr lang="en-US" altLang="zh-CN" sz="1200" b="1" i="1">
                <a:solidFill>
                  <a:srgbClr val="0000FF"/>
                </a:solidFill>
              </a:rPr>
              <a:t>(payment.xsd)</a:t>
            </a:r>
            <a:endParaRPr lang="en-US" altLang="zh-CN" sz="1200" b="1" i="1"/>
          </a:p>
        </p:txBody>
      </p:sp>
      <p:sp>
        <p:nvSpPr>
          <p:cNvPr id="18477" name="Rounded Rectangle 41"/>
          <p:cNvSpPr>
            <a:spLocks noChangeArrowheads="1"/>
          </p:cNvSpPr>
          <p:nvPr/>
        </p:nvSpPr>
        <p:spPr bwMode="auto">
          <a:xfrm>
            <a:off x="7315200" y="5638800"/>
            <a:ext cx="1752600" cy="304800"/>
          </a:xfrm>
          <a:prstGeom prst="roundRect">
            <a:avLst>
              <a:gd name="adj" fmla="val 16667"/>
            </a:avLst>
          </a:prstGeom>
          <a:solidFill>
            <a:schemeClr val="accent1"/>
          </a:solidFill>
          <a:ln w="9525">
            <a:solidFill>
              <a:schemeClr val="tx1"/>
            </a:solidFill>
            <a:round/>
            <a:headEnd/>
            <a:tailEnd/>
          </a:ln>
        </p:spPr>
        <p:txBody>
          <a:bodyPr/>
          <a:lstStyle/>
          <a:p>
            <a:pPr algn="ctr"/>
            <a:r>
              <a:rPr lang="en-US" altLang="zh-CN" sz="1400"/>
              <a:t>Visa Application</a:t>
            </a:r>
            <a:endParaRPr lang="en-GB" altLang="zh-CN" sz="1400"/>
          </a:p>
        </p:txBody>
      </p:sp>
      <p:sp>
        <p:nvSpPr>
          <p:cNvPr id="18478" name="Rounded Rectangle 41"/>
          <p:cNvSpPr>
            <a:spLocks noChangeArrowheads="1"/>
          </p:cNvSpPr>
          <p:nvPr/>
        </p:nvSpPr>
        <p:spPr bwMode="auto">
          <a:xfrm>
            <a:off x="7315200" y="4800600"/>
            <a:ext cx="1752600" cy="533400"/>
          </a:xfrm>
          <a:prstGeom prst="roundRect">
            <a:avLst>
              <a:gd name="adj" fmla="val 16667"/>
            </a:avLst>
          </a:prstGeom>
          <a:solidFill>
            <a:schemeClr val="accent1"/>
          </a:solidFill>
          <a:ln w="9525">
            <a:solidFill>
              <a:schemeClr val="tx1"/>
            </a:solidFill>
            <a:round/>
            <a:headEnd/>
            <a:tailEnd/>
          </a:ln>
        </p:spPr>
        <p:txBody>
          <a:bodyPr/>
          <a:lstStyle/>
          <a:p>
            <a:pPr algn="ctr"/>
            <a:r>
              <a:rPr lang="en-US" altLang="zh-CN" sz="1400"/>
              <a:t>MasterCard Application</a:t>
            </a:r>
            <a:endParaRPr lang="en-GB" altLang="zh-CN" sz="1400"/>
          </a:p>
        </p:txBody>
      </p:sp>
      <p:sp>
        <p:nvSpPr>
          <p:cNvPr id="18479" name="Rounded Rectangle 41"/>
          <p:cNvSpPr>
            <a:spLocks noChangeArrowheads="1"/>
          </p:cNvSpPr>
          <p:nvPr/>
        </p:nvSpPr>
        <p:spPr bwMode="auto">
          <a:xfrm>
            <a:off x="7315200" y="6248400"/>
            <a:ext cx="1752600" cy="304800"/>
          </a:xfrm>
          <a:prstGeom prst="roundRect">
            <a:avLst>
              <a:gd name="adj" fmla="val 16667"/>
            </a:avLst>
          </a:prstGeom>
          <a:solidFill>
            <a:schemeClr val="accent1"/>
          </a:solidFill>
          <a:ln w="9525">
            <a:solidFill>
              <a:schemeClr val="tx1"/>
            </a:solidFill>
            <a:round/>
            <a:headEnd/>
            <a:tailEnd/>
          </a:ln>
        </p:spPr>
        <p:txBody>
          <a:bodyPr/>
          <a:lstStyle/>
          <a:p>
            <a:pPr algn="ctr"/>
            <a:r>
              <a:rPr lang="en-US" altLang="zh-CN" sz="1400"/>
              <a:t>Amex Application</a:t>
            </a:r>
            <a:endParaRPr lang="en-GB" altLang="zh-CN" sz="1400"/>
          </a:p>
        </p:txBody>
      </p:sp>
      <p:sp>
        <p:nvSpPr>
          <p:cNvPr id="3131" name="Line 59"/>
          <p:cNvSpPr>
            <a:spLocks noChangeShapeType="1"/>
          </p:cNvSpPr>
          <p:nvPr/>
        </p:nvSpPr>
        <p:spPr bwMode="auto">
          <a:xfrm flipV="1">
            <a:off x="5867400" y="50292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3132" name="Line 60"/>
          <p:cNvSpPr>
            <a:spLocks noChangeShapeType="1"/>
          </p:cNvSpPr>
          <p:nvPr/>
        </p:nvSpPr>
        <p:spPr bwMode="auto">
          <a:xfrm>
            <a:off x="5867400" y="54102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sp>
        <p:nvSpPr>
          <p:cNvPr id="3133" name="Line 61"/>
          <p:cNvSpPr>
            <a:spLocks noChangeShapeType="1"/>
          </p:cNvSpPr>
          <p:nvPr/>
        </p:nvSpPr>
        <p:spPr bwMode="auto">
          <a:xfrm>
            <a:off x="5867400" y="54102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p>
        </p:txBody>
      </p:sp>
      <p:pic>
        <p:nvPicPr>
          <p:cNvPr id="18483" name="Picture 9" descr="MCj0432599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00800" y="5105400"/>
            <a:ext cx="381000" cy="381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84" name="Text Box 22"/>
          <p:cNvSpPr txBox="1">
            <a:spLocks noChangeArrowheads="1"/>
          </p:cNvSpPr>
          <p:nvPr/>
        </p:nvSpPr>
        <p:spPr bwMode="auto">
          <a:xfrm>
            <a:off x="5638800" y="5562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i="1">
                <a:solidFill>
                  <a:srgbClr val="0000FF"/>
                </a:solidFill>
              </a:rPr>
              <a:t>Payment.xml</a:t>
            </a:r>
            <a:br>
              <a:rPr lang="en-US" altLang="zh-CN" sz="1200" b="1" i="1">
                <a:solidFill>
                  <a:srgbClr val="0000FF"/>
                </a:solidFill>
              </a:rPr>
            </a:br>
            <a:r>
              <a:rPr lang="en-US" altLang="zh-CN" sz="1200" b="1" i="1">
                <a:solidFill>
                  <a:srgbClr val="0000FF"/>
                </a:solidFill>
              </a:rPr>
              <a:t>(payment.xsd)</a:t>
            </a:r>
            <a:endParaRPr lang="en-US" altLang="zh-CN" sz="1200" b="1" i="1"/>
          </a:p>
        </p:txBody>
      </p:sp>
      <p:sp>
        <p:nvSpPr>
          <p:cNvPr id="18485" name="Text Box 38"/>
          <p:cNvSpPr txBox="1">
            <a:spLocks noChangeArrowheads="1"/>
          </p:cNvSpPr>
          <p:nvPr/>
        </p:nvSpPr>
        <p:spPr bwMode="auto">
          <a:xfrm>
            <a:off x="5864225" y="5113338"/>
            <a:ext cx="488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JMS</a:t>
            </a:r>
          </a:p>
        </p:txBody>
      </p:sp>
      <p:sp>
        <p:nvSpPr>
          <p:cNvPr id="2" name="Text Box 12"/>
          <p:cNvSpPr txBox="1">
            <a:spLocks noChangeArrowheads="1"/>
          </p:cNvSpPr>
          <p:nvPr/>
        </p:nvSpPr>
        <p:spPr bwMode="auto">
          <a:xfrm>
            <a:off x="-49213" y="2239963"/>
            <a:ext cx="1752601"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P q.payment(Q)</a:t>
            </a:r>
          </a:p>
        </p:txBody>
      </p:sp>
      <p:sp>
        <p:nvSpPr>
          <p:cNvPr id="3" name="Text Box 12"/>
          <p:cNvSpPr txBox="1">
            <a:spLocks noChangeArrowheads="1"/>
          </p:cNvSpPr>
          <p:nvPr/>
        </p:nvSpPr>
        <p:spPr bwMode="auto">
          <a:xfrm>
            <a:off x="5638800" y="4429125"/>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C q.payment(Q)</a:t>
            </a:r>
          </a:p>
        </p:txBody>
      </p:sp>
      <p:sp>
        <p:nvSpPr>
          <p:cNvPr id="4" name="Text Box 25"/>
          <p:cNvSpPr txBox="1">
            <a:spLocks noChangeArrowheads="1"/>
          </p:cNvSpPr>
          <p:nvPr/>
        </p:nvSpPr>
        <p:spPr bwMode="auto">
          <a:xfrm>
            <a:off x="5665788" y="4648200"/>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P q.&lt;dynamic&gt; (Q)</a:t>
            </a:r>
            <a:endParaRPr lang="en-US" altLang="zh-CN" sz="1200" b="1">
              <a:solidFill>
                <a:srgbClr val="339933"/>
              </a:solidFill>
            </a:endParaRPr>
          </a:p>
        </p:txBody>
      </p:sp>
      <p:sp>
        <p:nvSpPr>
          <p:cNvPr id="5" name="Text Box 25"/>
          <p:cNvSpPr txBox="1">
            <a:spLocks noChangeArrowheads="1"/>
          </p:cNvSpPr>
          <p:nvPr/>
        </p:nvSpPr>
        <p:spPr bwMode="auto">
          <a:xfrm>
            <a:off x="7162800" y="5334000"/>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C q.mastercard (Q)</a:t>
            </a:r>
            <a:endParaRPr lang="en-US" altLang="zh-CN" sz="1200" b="1">
              <a:solidFill>
                <a:srgbClr val="339933"/>
              </a:solidFill>
            </a:endParaRPr>
          </a:p>
        </p:txBody>
      </p:sp>
      <p:sp>
        <p:nvSpPr>
          <p:cNvPr id="6" name="Text Box 25"/>
          <p:cNvSpPr txBox="1">
            <a:spLocks noChangeArrowheads="1"/>
          </p:cNvSpPr>
          <p:nvPr/>
        </p:nvSpPr>
        <p:spPr bwMode="auto">
          <a:xfrm>
            <a:off x="7162800" y="5943600"/>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C q.visa (Q)</a:t>
            </a:r>
            <a:endParaRPr lang="en-US" altLang="zh-CN" sz="1200" b="1">
              <a:solidFill>
                <a:srgbClr val="339933"/>
              </a:solidFill>
            </a:endParaRPr>
          </a:p>
        </p:txBody>
      </p:sp>
      <p:sp>
        <p:nvSpPr>
          <p:cNvPr id="7" name="Text Box 25"/>
          <p:cNvSpPr txBox="1">
            <a:spLocks noChangeArrowheads="1"/>
          </p:cNvSpPr>
          <p:nvPr/>
        </p:nvSpPr>
        <p:spPr bwMode="auto">
          <a:xfrm>
            <a:off x="7162800" y="6581775"/>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lgn="ctr" eaLnBrk="1" hangingPunct="1"/>
            <a:r>
              <a:rPr lang="en-US" altLang="zh-CN" sz="1200" b="1">
                <a:solidFill>
                  <a:srgbClr val="0000FF"/>
                </a:solidFill>
              </a:rPr>
              <a:t>C q.amex (Q)</a:t>
            </a:r>
            <a:endParaRPr lang="en-US" altLang="zh-CN" sz="1200" b="1">
              <a:solidFill>
                <a:srgbClr val="339933"/>
              </a:solidFill>
            </a:endParaRPr>
          </a:p>
        </p:txBody>
      </p:sp>
      <p:sp>
        <p:nvSpPr>
          <p:cNvPr id="8" name="TextBox 7"/>
          <p:cNvSpPr txBox="1"/>
          <p:nvPr/>
        </p:nvSpPr>
        <p:spPr>
          <a:xfrm>
            <a:off x="7526338" y="3352800"/>
            <a:ext cx="1428750" cy="1016000"/>
          </a:xfrm>
          <a:prstGeom prst="rect">
            <a:avLst/>
          </a:prstGeom>
          <a:noFill/>
          <a:ln>
            <a:solidFill>
              <a:schemeClr val="tx1"/>
            </a:solidFill>
          </a:ln>
        </p:spPr>
        <p:txBody>
          <a:bodyPr>
            <a:spAutoFit/>
          </a:bodyPr>
          <a:lstStyle/>
          <a:p>
            <a:pPr>
              <a:spcBef>
                <a:spcPts val="0"/>
              </a:spcBef>
              <a:defRPr/>
            </a:pPr>
            <a:r>
              <a:rPr lang="en-US" sz="1200" dirty="0">
                <a:latin typeface="Arial" pitchFamily="34" charset="0"/>
                <a:ea typeface="MS PGothic" pitchFamily="34" charset="-128"/>
                <a:cs typeface="+mn-cs"/>
              </a:rPr>
              <a:t>Possible values of &lt;dynamic&gt;:</a:t>
            </a:r>
          </a:p>
          <a:p>
            <a:pPr marL="285750" indent="-285750">
              <a:spcBef>
                <a:spcPts val="0"/>
              </a:spcBef>
              <a:buFontTx/>
              <a:buChar char="-"/>
              <a:defRPr/>
            </a:pPr>
            <a:r>
              <a:rPr lang="en-US" sz="1200" dirty="0" err="1">
                <a:latin typeface="Arial" pitchFamily="34" charset="0"/>
                <a:ea typeface="MS PGothic" pitchFamily="34" charset="-128"/>
                <a:cs typeface="+mn-cs"/>
              </a:rPr>
              <a:t>mastercard</a:t>
            </a:r>
            <a:endParaRPr lang="en-US" sz="1200" dirty="0">
              <a:latin typeface="Arial" pitchFamily="34" charset="0"/>
              <a:ea typeface="MS PGothic" pitchFamily="34" charset="-128"/>
              <a:cs typeface="+mn-cs"/>
            </a:endParaRPr>
          </a:p>
          <a:p>
            <a:pPr marL="285750" indent="-285750">
              <a:spcBef>
                <a:spcPts val="0"/>
              </a:spcBef>
              <a:buFontTx/>
              <a:buChar char="-"/>
              <a:defRPr/>
            </a:pPr>
            <a:r>
              <a:rPr lang="en-US" sz="1200" dirty="0">
                <a:latin typeface="Arial" pitchFamily="34" charset="0"/>
                <a:ea typeface="MS PGothic" pitchFamily="34" charset="-128"/>
                <a:cs typeface="+mn-cs"/>
              </a:rPr>
              <a:t>visa</a:t>
            </a:r>
          </a:p>
          <a:p>
            <a:pPr marL="285750" indent="-285750">
              <a:spcBef>
                <a:spcPts val="0"/>
              </a:spcBef>
              <a:buFontTx/>
              <a:buChar char="-"/>
              <a:defRPr/>
            </a:pPr>
            <a:r>
              <a:rPr lang="en-US" sz="1200" dirty="0" err="1">
                <a:latin typeface="Arial" pitchFamily="34" charset="0"/>
                <a:ea typeface="MS PGothic" pitchFamily="34" charset="-128"/>
                <a:cs typeface="+mn-cs"/>
              </a:rPr>
              <a:t>amex</a:t>
            </a:r>
            <a:endParaRPr lang="en-US" sz="1200" dirty="0">
              <a:latin typeface="Arial" pitchFamily="34" charset="0"/>
              <a:ea typeface="MS PGothic" pitchFamily="34" charset="-128"/>
              <a:cs typeface="+mn-cs"/>
            </a:endParaRPr>
          </a:p>
        </p:txBody>
      </p:sp>
      <p:sp>
        <p:nvSpPr>
          <p:cNvPr id="18493" name="Text Box 38"/>
          <p:cNvSpPr txBox="1">
            <a:spLocks noChangeArrowheads="1"/>
          </p:cNvSpPr>
          <p:nvPr/>
        </p:nvSpPr>
        <p:spPr bwMode="auto">
          <a:xfrm>
            <a:off x="7740650" y="4510088"/>
            <a:ext cx="909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eaLnBrk="1" hangingPunct="1"/>
            <a:r>
              <a:rPr lang="en-US" altLang="zh-CN" sz="1200"/>
              <a:t>Machine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9"/>
                                        </p:tgtEl>
                                        <p:attrNameLst>
                                          <p:attrName>style.visibility</p:attrName>
                                        </p:attrNameLst>
                                      </p:cBhvr>
                                      <p:to>
                                        <p:strVal val="visible"/>
                                      </p:to>
                                    </p:set>
                                    <p:animEffect transition="in" filter="blinds(horizontal)">
                                      <p:cBhvr>
                                        <p:cTn id="7" dur="500"/>
                                        <p:tgtEl>
                                          <p:spTgt spid="143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blinds(horizontal)">
                                      <p:cBhvr>
                                        <p:cTn id="10" dur="500"/>
                                        <p:tgtEl>
                                          <p:spTgt spid="14348"/>
                                        </p:tgtEl>
                                      </p:cBhvr>
                                    </p:animEffect>
                                  </p:childTnLst>
                                </p:cTn>
                              </p:par>
                              <p:par>
                                <p:cTn id="11" presetID="3" presetClass="entr" presetSubtype="10" fill="hold" nodeType="withEffect">
                                  <p:stCondLst>
                                    <p:cond delay="0"/>
                                  </p:stCondLst>
                                  <p:childTnLst>
                                    <p:set>
                                      <p:cBhvr>
                                        <p:cTn id="12" dur="1" fill="hold">
                                          <p:stCondLst>
                                            <p:cond delay="0"/>
                                          </p:stCondLst>
                                        </p:cTn>
                                        <p:tgtEl>
                                          <p:spTgt spid="14346"/>
                                        </p:tgtEl>
                                        <p:attrNameLst>
                                          <p:attrName>style.visibility</p:attrName>
                                        </p:attrNameLst>
                                      </p:cBhvr>
                                      <p:to>
                                        <p:strVal val="visible"/>
                                      </p:to>
                                    </p:set>
                                    <p:animEffect transition="in" filter="blinds(horizontal)">
                                      <p:cBhvr>
                                        <p:cTn id="13" dur="500"/>
                                        <p:tgtEl>
                                          <p:spTgt spid="143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361"/>
                                        </p:tgtEl>
                                        <p:attrNameLst>
                                          <p:attrName>style.visibility</p:attrName>
                                        </p:attrNameLst>
                                      </p:cBhvr>
                                      <p:to>
                                        <p:strVal val="visible"/>
                                      </p:to>
                                    </p:set>
                                    <p:animEffect transition="in" filter="blinds(horizontal)">
                                      <p:cBhvr>
                                        <p:cTn id="18" dur="500"/>
                                        <p:tgtEl>
                                          <p:spTgt spid="143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49" grpId="0"/>
      <p:bldP spid="14361" grpId="0"/>
      <p:bldP spid="59" grpId="0"/>
      <p:bldP spid="2" grpId="0"/>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28600" y="304800"/>
            <a:ext cx="8763000" cy="639763"/>
          </a:xfrm>
        </p:spPr>
        <p:txBody>
          <a:bodyPr/>
          <a:lstStyle/>
          <a:p>
            <a:r>
              <a:rPr lang="en-US" altLang="zh-CN" sz="3200" dirty="0" smtClean="0">
                <a:latin typeface="Arial" charset="0"/>
                <a:cs typeface="Arial" charset="0"/>
              </a:rPr>
              <a:t>Process Definition Diagrams</a:t>
            </a:r>
            <a:endParaRPr lang="en-US" altLang="zh-CN" sz="3200" dirty="0">
              <a:latin typeface="Arial" charset="0"/>
              <a:cs typeface="Arial"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0" y="1124257"/>
            <a:ext cx="8802490" cy="1923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02" y="3352800"/>
            <a:ext cx="8727498" cy="203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129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28600" y="304800"/>
            <a:ext cx="8763000" cy="639763"/>
          </a:xfrm>
        </p:spPr>
        <p:txBody>
          <a:bodyPr/>
          <a:lstStyle/>
          <a:p>
            <a:r>
              <a:rPr lang="en-US" altLang="zh-CN" sz="3200">
                <a:latin typeface="Arial" charset="0"/>
                <a:cs typeface="Arial" charset="0"/>
              </a:rPr>
              <a:t>Notes about DB and Web Services</a:t>
            </a:r>
          </a:p>
        </p:txBody>
      </p:sp>
      <p:sp>
        <p:nvSpPr>
          <p:cNvPr id="20482" name="Content Placeholder 2"/>
          <p:cNvSpPr txBox="1">
            <a:spLocks/>
          </p:cNvSpPr>
          <p:nvPr/>
        </p:nvSpPr>
        <p:spPr bwMode="auto">
          <a:xfrm>
            <a:off x="342900" y="12192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5000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5000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5000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50000"/>
              </a:spcBef>
              <a:spcAft>
                <a:spcPct val="0"/>
              </a:spcAft>
              <a:defRPr sz="2400">
                <a:solidFill>
                  <a:schemeClr val="tx1"/>
                </a:solidFill>
                <a:latin typeface="Arial" charset="0"/>
                <a:ea typeface="MS PGothic" charset="0"/>
                <a:cs typeface="MS PGothic" charset="0"/>
              </a:defRPr>
            </a:lvl9pPr>
          </a:lstStyle>
          <a:p>
            <a:pPr>
              <a:spcBef>
                <a:spcPct val="20000"/>
              </a:spcBef>
              <a:buFontTx/>
              <a:buAutoNum type="arabicPeriod"/>
            </a:pPr>
            <a:r>
              <a:rPr lang="en-US" altLang="zh-CN" sz="1800"/>
              <a:t>The database connection to IM vs local system (e.g. Order Taking Application)</a:t>
            </a:r>
          </a:p>
          <a:p>
            <a:pPr>
              <a:spcBef>
                <a:spcPct val="20000"/>
              </a:spcBef>
            </a:pPr>
            <a:r>
              <a:rPr lang="en-US" altLang="zh-CN" sz="1800"/>
              <a:t>	The IM should be focusing on integration related logic. If the IM is integrating with a database for integration purposes such as for content-based routing, then it is appropriate to use IM to access the DB. Otherwise, if the database is supporting business data of a system, then it should be connected to its respective business system (e.g., Order Taking Application doing CRUD on Order Database).</a:t>
            </a:r>
          </a:p>
          <a:p>
            <a:pPr>
              <a:spcBef>
                <a:spcPct val="20000"/>
              </a:spcBef>
              <a:buFont typeface="Arial" charset="0"/>
              <a:buAutoNum type="arabicPeriod" startAt="2"/>
            </a:pPr>
            <a:r>
              <a:rPr lang="en-US" altLang="zh-CN" sz="1800"/>
              <a:t>Web Service Invocation in IM vs local system (e.g. Order Taking Application)</a:t>
            </a:r>
          </a:p>
          <a:p>
            <a:pPr>
              <a:spcBef>
                <a:spcPct val="20000"/>
              </a:spcBef>
            </a:pPr>
            <a:r>
              <a:rPr lang="en-US" altLang="zh-CN" sz="1800"/>
              <a:t>	Similarly. If the IM is dealing with integration specific operation through the use of a specific Web Service, then, it should be invocating it directly. Otherwise, the respective business system should be invoking the WS. E.g., Order Taking Application using the Credit Card Verification Web Service.</a:t>
            </a:r>
          </a:p>
          <a:p>
            <a:pPr>
              <a:spcBef>
                <a:spcPct val="20000"/>
              </a:spcBef>
            </a:pPr>
            <a:endParaRPr lang="en-US" altLang="zh-CN" sz="1800"/>
          </a:p>
          <a:p>
            <a:pPr>
              <a:spcBef>
                <a:spcPct val="20000"/>
              </a:spcBef>
              <a:buFontTx/>
              <a:buChar char="•"/>
            </a:pPr>
            <a:endParaRPr lang="en-US" altLang="zh-CN"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2966</TotalTime>
  <Words>520</Words>
  <Application>Microsoft Office PowerPoint</Application>
  <PresentationFormat>On-screen Show (4:3)</PresentationFormat>
  <Paragraphs>60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Design</vt:lpstr>
      <vt:lpstr>Example Description and Technical Diagram</vt:lpstr>
      <vt:lpstr>Example of a Scenario Description  (E.g. Ordering a book from Zoko book store) (Note: This scenario is not sufficient to satisfy Assignment 2 requirements.)</vt:lpstr>
      <vt:lpstr>Example of a Technical Overview Diagram (E.g. Ordering a book from Zoko book store)</vt:lpstr>
      <vt:lpstr>Process Definition Diagrams</vt:lpstr>
      <vt:lpstr>Notes about DB and Web Services</vt:lpstr>
    </vt:vector>
  </TitlesOfParts>
  <Company>SMU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scshdtemp01</dc:creator>
  <cp:lastModifiedBy>eklum</cp:lastModifiedBy>
  <cp:revision>51</cp:revision>
  <dcterms:created xsi:type="dcterms:W3CDTF">2009-03-03T03:42:09Z</dcterms:created>
  <dcterms:modified xsi:type="dcterms:W3CDTF">2015-01-26T05:05:43Z</dcterms:modified>
</cp:coreProperties>
</file>