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01.png"/><Relationship Id="rId6" Type="http://schemas.openxmlformats.org/officeDocument/2006/relationships/image" Target="../media/image07.png"/><Relationship Id="rId7"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a:spcBef>
                <a:spcPts val="0"/>
              </a:spcBef>
              <a:buNone/>
            </a:pPr>
            <a:r>
              <a:rPr lang="en"/>
              <a:t>mTherapy</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Physiotherapy Using Smartphone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mTherapy</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An app which uses the mobile’s accelerometer and gyroscope for physiotherapy treatment.</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Mobile Accelerometer &amp; Gyroscope</a:t>
            </a:r>
          </a:p>
        </p:txBody>
      </p:sp>
      <p:sp>
        <p:nvSpPr>
          <p:cNvPr id="43" name="Shape 43"/>
          <p:cNvSpPr txBox="1"/>
          <p:nvPr>
            <p:ph idx="1" type="body"/>
          </p:nvPr>
        </p:nvSpPr>
        <p:spPr>
          <a:xfrm>
            <a:off x="457200" y="922000"/>
            <a:ext cx="8229600" cy="3725699"/>
          </a:xfrm>
          <a:prstGeom prst="rect">
            <a:avLst/>
          </a:prstGeom>
        </p:spPr>
        <p:txBody>
          <a:bodyPr anchorCtr="0" anchor="t" bIns="91425" lIns="91425" rIns="91425" tIns="91425">
            <a:noAutofit/>
          </a:bodyPr>
          <a:lstStyle/>
          <a:p>
            <a:pPr>
              <a:spcBef>
                <a:spcPts val="0"/>
              </a:spcBef>
              <a:buNone/>
            </a:pPr>
            <a:r>
              <a:rPr lang="en" sz="2700"/>
              <a:t>They are in-build in smartphone and used when we play 3D FPS games like car racing games in smartphones. I’ll will be using the same to measure angles of motion of joints.</a:t>
            </a:r>
          </a:p>
        </p:txBody>
      </p:sp>
      <p:pic>
        <p:nvPicPr>
          <p:cNvPr id="44" name="Shape 44"/>
          <p:cNvPicPr preferRelativeResize="0"/>
          <p:nvPr/>
        </p:nvPicPr>
        <p:blipFill>
          <a:blip r:embed="rId3">
            <a:alphaModFix/>
          </a:blip>
          <a:stretch>
            <a:fillRect/>
          </a:stretch>
        </p:blipFill>
        <p:spPr>
          <a:xfrm>
            <a:off x="359350" y="2866400"/>
            <a:ext cx="2652800" cy="2185774"/>
          </a:xfrm>
          <a:prstGeom prst="rect">
            <a:avLst/>
          </a:prstGeom>
          <a:noFill/>
          <a:ln>
            <a:noFill/>
          </a:ln>
        </p:spPr>
      </p:pic>
      <p:pic>
        <p:nvPicPr>
          <p:cNvPr id="45" name="Shape 45"/>
          <p:cNvPicPr preferRelativeResize="0"/>
          <p:nvPr/>
        </p:nvPicPr>
        <p:blipFill>
          <a:blip r:embed="rId4">
            <a:alphaModFix/>
          </a:blip>
          <a:stretch>
            <a:fillRect/>
          </a:stretch>
        </p:blipFill>
        <p:spPr>
          <a:xfrm>
            <a:off x="4794475" y="2883900"/>
            <a:ext cx="4234322" cy="21507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Why mTherapy? </a:t>
            </a:r>
          </a:p>
        </p:txBody>
      </p:sp>
      <p:sp>
        <p:nvSpPr>
          <p:cNvPr id="51" name="Shape 51"/>
          <p:cNvSpPr txBox="1"/>
          <p:nvPr>
            <p:ph idx="1" type="body"/>
          </p:nvPr>
        </p:nvSpPr>
        <p:spPr>
          <a:xfrm>
            <a:off x="457200" y="852150"/>
            <a:ext cx="8229600" cy="3725699"/>
          </a:xfrm>
          <a:prstGeom prst="rect">
            <a:avLst/>
          </a:prstGeom>
        </p:spPr>
        <p:txBody>
          <a:bodyPr anchorCtr="0" anchor="t" bIns="91425" lIns="91425" rIns="91425" tIns="91425">
            <a:noAutofit/>
          </a:bodyPr>
          <a:lstStyle/>
          <a:p>
            <a:pPr>
              <a:spcBef>
                <a:spcPts val="0"/>
              </a:spcBef>
              <a:buNone/>
            </a:pPr>
            <a:r>
              <a:rPr lang="en" sz="2900"/>
              <a:t>In rural areas, there are vaid’s, local doctors who can solve simple health problems like cough, cold, viral fever etc. But to treat problems like frozen shoulder, elbow pain, back pain etc a specialist like Orthopedician, physiotherapist are required for treatment. Usually specialist arenot available in rural areas. Also the tools used for exercise are expensive which can’t be affordable by the rural population.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57" name="Shape 5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58" name="Shape 58"/>
          <p:cNvPicPr preferRelativeResize="0"/>
          <p:nvPr/>
        </p:nvPicPr>
        <p:blipFill>
          <a:blip r:embed="rId3">
            <a:alphaModFix/>
          </a:blip>
          <a:stretch>
            <a:fillRect/>
          </a:stretch>
        </p:blipFill>
        <p:spPr>
          <a:xfrm>
            <a:off x="228825" y="152255"/>
            <a:ext cx="3740574" cy="2435399"/>
          </a:xfrm>
          <a:prstGeom prst="rect">
            <a:avLst/>
          </a:prstGeom>
          <a:noFill/>
          <a:ln>
            <a:noFill/>
          </a:ln>
        </p:spPr>
      </p:pic>
      <p:pic>
        <p:nvPicPr>
          <p:cNvPr id="59" name="Shape 59"/>
          <p:cNvPicPr preferRelativeResize="0"/>
          <p:nvPr/>
        </p:nvPicPr>
        <p:blipFill>
          <a:blip r:embed="rId4">
            <a:alphaModFix/>
          </a:blip>
          <a:stretch>
            <a:fillRect/>
          </a:stretch>
        </p:blipFill>
        <p:spPr>
          <a:xfrm>
            <a:off x="4319375" y="87000"/>
            <a:ext cx="4541899" cy="2823550"/>
          </a:xfrm>
          <a:prstGeom prst="rect">
            <a:avLst/>
          </a:prstGeom>
          <a:noFill/>
          <a:ln>
            <a:noFill/>
          </a:ln>
        </p:spPr>
      </p:pic>
      <p:pic>
        <p:nvPicPr>
          <p:cNvPr id="60" name="Shape 60"/>
          <p:cNvPicPr preferRelativeResize="0"/>
          <p:nvPr/>
        </p:nvPicPr>
        <p:blipFill>
          <a:blip r:embed="rId5">
            <a:alphaModFix/>
          </a:blip>
          <a:stretch>
            <a:fillRect/>
          </a:stretch>
        </p:blipFill>
        <p:spPr>
          <a:xfrm>
            <a:off x="228825" y="2691950"/>
            <a:ext cx="2902924" cy="2233900"/>
          </a:xfrm>
          <a:prstGeom prst="rect">
            <a:avLst/>
          </a:prstGeom>
          <a:noFill/>
          <a:ln>
            <a:noFill/>
          </a:ln>
        </p:spPr>
      </p:pic>
      <p:pic>
        <p:nvPicPr>
          <p:cNvPr id="61" name="Shape 61"/>
          <p:cNvPicPr preferRelativeResize="0"/>
          <p:nvPr/>
        </p:nvPicPr>
        <p:blipFill>
          <a:blip r:embed="rId6">
            <a:alphaModFix/>
          </a:blip>
          <a:stretch>
            <a:fillRect/>
          </a:stretch>
        </p:blipFill>
        <p:spPr>
          <a:xfrm>
            <a:off x="7057525" y="3083424"/>
            <a:ext cx="1935426" cy="1935426"/>
          </a:xfrm>
          <a:prstGeom prst="rect">
            <a:avLst/>
          </a:prstGeom>
          <a:noFill/>
          <a:ln>
            <a:noFill/>
          </a:ln>
        </p:spPr>
      </p:pic>
      <p:pic>
        <p:nvPicPr>
          <p:cNvPr id="62" name="Shape 62"/>
          <p:cNvPicPr preferRelativeResize="0"/>
          <p:nvPr/>
        </p:nvPicPr>
        <p:blipFill>
          <a:blip r:embed="rId7">
            <a:alphaModFix/>
          </a:blip>
          <a:stretch>
            <a:fillRect/>
          </a:stretch>
        </p:blipFill>
        <p:spPr>
          <a:xfrm>
            <a:off x="3719125" y="2990421"/>
            <a:ext cx="2287064" cy="19354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Prototype 1.0  </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This prototype can be attached to a person's arm and measure the angle of the shoulder, wrist and elbow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75" name="Shape 75"/>
          <p:cNvPicPr preferRelativeResize="0"/>
          <p:nvPr/>
        </p:nvPicPr>
        <p:blipFill>
          <a:blip r:embed="rId3">
            <a:alphaModFix/>
          </a:blip>
          <a:stretch>
            <a:fillRect/>
          </a:stretch>
        </p:blipFill>
        <p:spPr>
          <a:xfrm>
            <a:off x="-9" y="0"/>
            <a:ext cx="2893218" cy="5143500"/>
          </a:xfrm>
          <a:prstGeom prst="rect">
            <a:avLst/>
          </a:prstGeom>
          <a:noFill/>
          <a:ln>
            <a:noFill/>
          </a:ln>
        </p:spPr>
      </p:pic>
      <p:pic>
        <p:nvPicPr>
          <p:cNvPr id="76" name="Shape 76"/>
          <p:cNvPicPr preferRelativeResize="0"/>
          <p:nvPr/>
        </p:nvPicPr>
        <p:blipFill>
          <a:blip r:embed="rId4">
            <a:alphaModFix/>
          </a:blip>
          <a:stretch>
            <a:fillRect/>
          </a:stretch>
        </p:blipFill>
        <p:spPr>
          <a:xfrm>
            <a:off x="3125390" y="0"/>
            <a:ext cx="2893218" cy="5143500"/>
          </a:xfrm>
          <a:prstGeom prst="rect">
            <a:avLst/>
          </a:prstGeom>
          <a:noFill/>
          <a:ln>
            <a:noFill/>
          </a:ln>
        </p:spPr>
      </p:pic>
      <p:pic>
        <p:nvPicPr>
          <p:cNvPr id="77" name="Shape 77"/>
          <p:cNvPicPr preferRelativeResize="0"/>
          <p:nvPr/>
        </p:nvPicPr>
        <p:blipFill>
          <a:blip r:embed="rId5">
            <a:alphaModFix/>
          </a:blip>
          <a:stretch>
            <a:fillRect/>
          </a:stretch>
        </p:blipFill>
        <p:spPr>
          <a:xfrm>
            <a:off x="6250790" y="0"/>
            <a:ext cx="2893218" cy="51435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Prototype 1.0</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app can measure </a:t>
            </a:r>
            <a:r>
              <a:rPr b="1" lang="en"/>
              <a:t>angles</a:t>
            </a:r>
            <a:r>
              <a:rPr lang="en"/>
              <a:t> of different </a:t>
            </a:r>
            <a:r>
              <a:rPr b="1" lang="en"/>
              <a:t>joints </a:t>
            </a:r>
            <a:r>
              <a:rPr lang="en"/>
              <a:t>of the limbs and then if it finds some joint is stiff it will advice some exercises to the patient. </a:t>
            </a:r>
          </a:p>
          <a:p>
            <a:pPr>
              <a:spcBef>
                <a:spcPts val="0"/>
              </a:spcBef>
              <a:buNone/>
            </a:pPr>
            <a:r>
              <a:rPr lang="en"/>
              <a:t>If there is a different complex problem, the app can send the angle measure to the specialist who can further advice treatment via </a:t>
            </a:r>
            <a:r>
              <a:rPr b="1" lang="en"/>
              <a:t>telemedicine</a:t>
            </a:r>
            <a:r>
              <a:rPr lang="en"/>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Thank You!</a:t>
            </a:r>
          </a:p>
        </p:txBody>
      </p:sp>
      <p:sp>
        <p:nvSpPr>
          <p:cNvPr id="89" name="Shape 89"/>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Karan Garg</a:t>
            </a:r>
          </a:p>
          <a:p>
            <a:pPr rtl="0">
              <a:spcBef>
                <a:spcPts val="0"/>
              </a:spcBef>
              <a:buNone/>
            </a:pPr>
            <a:r>
              <a:rPr lang="en"/>
              <a:t>Sarthak Sethi</a:t>
            </a:r>
          </a:p>
          <a:p>
            <a:pPr>
              <a:spcBef>
                <a:spcPts val="0"/>
              </a:spcBef>
              <a:buNone/>
            </a:pPr>
            <a:r>
              <a:rPr lang="en"/>
              <a:t>Chetan Mann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