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60" r:id="rId4"/>
    <p:sldId id="258" r:id="rId5"/>
    <p:sldId id="259" r:id="rId6"/>
    <p:sldId id="262" r:id="rId7"/>
    <p:sldId id="261" r:id="rId8"/>
    <p:sldId id="263" r:id="rId9"/>
    <p:sldId id="264" r:id="rId10"/>
    <p:sldId id="265" r:id="rId11"/>
    <p:sldId id="266" r:id="rId12"/>
    <p:sldId id="267" r:id="rId13"/>
    <p:sldId id="268" r:id="rId14"/>
    <p:sldId id="271" r:id="rId15"/>
    <p:sldId id="272" r:id="rId16"/>
    <p:sldId id="273" r:id="rId17"/>
    <p:sldId id="274" r:id="rId18"/>
    <p:sldId id="275" r:id="rId19"/>
    <p:sldId id="276" r:id="rId20"/>
    <p:sldId id="277" r:id="rId21"/>
    <p:sldId id="278" r:id="rId22"/>
    <p:sldId id="281" r:id="rId23"/>
    <p:sldId id="282" r:id="rId24"/>
    <p:sldId id="279" r:id="rId25"/>
    <p:sldId id="283" r:id="rId26"/>
    <p:sldId id="284" r:id="rId27"/>
    <p:sldId id="285" r:id="rId28"/>
    <p:sldId id="286" r:id="rId29"/>
    <p:sldId id="287" r:id="rId30"/>
    <p:sldId id="288" r:id="rId31"/>
    <p:sldId id="290" r:id="rId32"/>
    <p:sldId id="291" r:id="rId33"/>
    <p:sldId id="292" r:id="rId34"/>
    <p:sldId id="280" r:id="rId35"/>
    <p:sldId id="293" r:id="rId36"/>
    <p:sldId id="294" r:id="rId37"/>
    <p:sldId id="295" r:id="rId38"/>
    <p:sldId id="296" r:id="rId39"/>
    <p:sldId id="297" r:id="rId40"/>
    <p:sldId id="269" r:id="rId41"/>
    <p:sldId id="270" r:id="rId42"/>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9218" autoAdjust="0"/>
  </p:normalViewPr>
  <p:slideViewPr>
    <p:cSldViewPr>
      <p:cViewPr varScale="1">
        <p:scale>
          <a:sx n="77" d="100"/>
          <a:sy n="77" d="100"/>
        </p:scale>
        <p:origin x="-1176" y="-90"/>
      </p:cViewPr>
      <p:guideLst>
        <p:guide orient="horz" pos="1620"/>
        <p:guide pos="2880"/>
      </p:guideLst>
    </p:cSldViewPr>
  </p:slideViewPr>
  <p:outlineViewPr>
    <p:cViewPr>
      <p:scale>
        <a:sx n="33" d="100"/>
        <a:sy n="33" d="100"/>
      </p:scale>
      <p:origin x="0" y="293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ầu trang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Chỗ dành sẵn cho Ngày tháng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90E5C7-6E93-4F79-BD56-AD54FD68A177}" type="datetimeFigureOut">
              <a:rPr lang="vi-VN" smtClean="0"/>
              <a:t>31/03/2012</a:t>
            </a:fld>
            <a:endParaRPr lang="vi-VN"/>
          </a:p>
        </p:txBody>
      </p:sp>
      <p:sp>
        <p:nvSpPr>
          <p:cNvPr id="4" name="Chỗ dành sẵn cho Hình ảnh của Bản chiế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vi-VN"/>
          </a:p>
        </p:txBody>
      </p:sp>
      <p:sp>
        <p:nvSpPr>
          <p:cNvPr id="6" name="Chỗ dành sẵn cho Chân trang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Chỗ dành sẵn cho Số hiệu Bản chiế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AEAE2E-6ED8-4B8C-8109-15F5B841DCC2}" type="slidenum">
              <a:rPr lang="vi-VN" smtClean="0"/>
              <a:t>‹#›</a:t>
            </a:fld>
            <a:endParaRPr lang="vi-VN"/>
          </a:p>
        </p:txBody>
      </p:sp>
    </p:spTree>
    <p:extLst>
      <p:ext uri="{BB962C8B-B14F-4D97-AF65-F5344CB8AC3E}">
        <p14:creationId xmlns:p14="http://schemas.microsoft.com/office/powerpoint/2010/main" val="1130840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ình ảnh của Bản chiếu 1"/>
          <p:cNvSpPr>
            <a:spLocks noGrp="1" noRot="1" noChangeAspect="1"/>
          </p:cNvSpPr>
          <p:nvPr>
            <p:ph type="sldImg"/>
          </p:nvPr>
        </p:nvSpPr>
        <p:spPr/>
      </p:sp>
      <p:sp>
        <p:nvSpPr>
          <p:cNvPr id="3" name="Chỗ dành sẵn cho Ghi chú 2"/>
          <p:cNvSpPr>
            <a:spLocks noGrp="1"/>
          </p:cNvSpPr>
          <p:nvPr>
            <p:ph type="body" idx="1"/>
          </p:nvPr>
        </p:nvSpPr>
        <p:spPr/>
        <p:txBody>
          <a:bodyPr/>
          <a:lstStyle/>
          <a:p>
            <a:endParaRPr lang="vi-VN"/>
          </a:p>
        </p:txBody>
      </p:sp>
      <p:sp>
        <p:nvSpPr>
          <p:cNvPr id="4" name="Chỗ dành sẵn cho Số hiệu Bản chiếu 3"/>
          <p:cNvSpPr>
            <a:spLocks noGrp="1"/>
          </p:cNvSpPr>
          <p:nvPr>
            <p:ph type="sldNum" sz="quarter" idx="10"/>
          </p:nvPr>
        </p:nvSpPr>
        <p:spPr/>
        <p:txBody>
          <a:bodyPr/>
          <a:lstStyle/>
          <a:p>
            <a:fld id="{F9AEAE2E-6ED8-4B8C-8109-15F5B841DCC2}" type="slidenum">
              <a:rPr lang="vi-VN" smtClean="0"/>
              <a:t>9</a:t>
            </a:fld>
            <a:endParaRPr lang="vi-VN"/>
          </a:p>
        </p:txBody>
      </p:sp>
    </p:spTree>
    <p:extLst>
      <p:ext uri="{BB962C8B-B14F-4D97-AF65-F5344CB8AC3E}">
        <p14:creationId xmlns:p14="http://schemas.microsoft.com/office/powerpoint/2010/main" val="249497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ình ảnh của Bản chiếu 1"/>
          <p:cNvSpPr>
            <a:spLocks noGrp="1" noRot="1" noChangeAspect="1"/>
          </p:cNvSpPr>
          <p:nvPr>
            <p:ph type="sldImg"/>
          </p:nvPr>
        </p:nvSpPr>
        <p:spPr/>
      </p:sp>
      <p:sp>
        <p:nvSpPr>
          <p:cNvPr id="3" name="Chỗ dành sẵn cho Ghi chú 2"/>
          <p:cNvSpPr>
            <a:spLocks noGrp="1"/>
          </p:cNvSpPr>
          <p:nvPr>
            <p:ph type="body" idx="1"/>
          </p:nvPr>
        </p:nvSpPr>
        <p:spPr/>
        <p:txBody>
          <a:bodyPr/>
          <a:lstStyle/>
          <a:p>
            <a:endParaRPr lang="vi-VN"/>
          </a:p>
        </p:txBody>
      </p:sp>
      <p:sp>
        <p:nvSpPr>
          <p:cNvPr id="4" name="Chỗ dành sẵn cho Số hiệu Bản chiếu 3"/>
          <p:cNvSpPr>
            <a:spLocks noGrp="1"/>
          </p:cNvSpPr>
          <p:nvPr>
            <p:ph type="sldNum" sz="quarter" idx="10"/>
          </p:nvPr>
        </p:nvSpPr>
        <p:spPr/>
        <p:txBody>
          <a:bodyPr/>
          <a:lstStyle/>
          <a:p>
            <a:fld id="{F9AEAE2E-6ED8-4B8C-8109-15F5B841DCC2}" type="slidenum">
              <a:rPr lang="vi-VN" smtClean="0"/>
              <a:t>27</a:t>
            </a:fld>
            <a:endParaRPr lang="vi-VN"/>
          </a:p>
        </p:txBody>
      </p:sp>
    </p:spTree>
    <p:extLst>
      <p:ext uri="{BB962C8B-B14F-4D97-AF65-F5344CB8AC3E}">
        <p14:creationId xmlns:p14="http://schemas.microsoft.com/office/powerpoint/2010/main" val="1064967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ình ảnh của Bản chiếu 1"/>
          <p:cNvSpPr>
            <a:spLocks noGrp="1" noRot="1" noChangeAspect="1"/>
          </p:cNvSpPr>
          <p:nvPr>
            <p:ph type="sldImg"/>
          </p:nvPr>
        </p:nvSpPr>
        <p:spPr/>
      </p:sp>
      <p:sp>
        <p:nvSpPr>
          <p:cNvPr id="3" name="Chỗ dành sẵn cho Ghi chú 2"/>
          <p:cNvSpPr>
            <a:spLocks noGrp="1"/>
          </p:cNvSpPr>
          <p:nvPr>
            <p:ph type="body" idx="1"/>
          </p:nvPr>
        </p:nvSpPr>
        <p:spPr/>
        <p:txBody>
          <a:bodyPr/>
          <a:lstStyle/>
          <a:p>
            <a:endParaRPr lang="vi-VN"/>
          </a:p>
        </p:txBody>
      </p:sp>
      <p:sp>
        <p:nvSpPr>
          <p:cNvPr id="4" name="Chỗ dành sẵn cho Số hiệu Bản chiếu 3"/>
          <p:cNvSpPr>
            <a:spLocks noGrp="1"/>
          </p:cNvSpPr>
          <p:nvPr>
            <p:ph type="sldNum" sz="quarter" idx="10"/>
          </p:nvPr>
        </p:nvSpPr>
        <p:spPr/>
        <p:txBody>
          <a:bodyPr/>
          <a:lstStyle/>
          <a:p>
            <a:fld id="{F9AEAE2E-6ED8-4B8C-8109-15F5B841DCC2}" type="slidenum">
              <a:rPr lang="vi-VN" smtClean="0"/>
              <a:t>35</a:t>
            </a:fld>
            <a:endParaRPr lang="vi-VN"/>
          </a:p>
        </p:txBody>
      </p:sp>
    </p:spTree>
    <p:extLst>
      <p:ext uri="{BB962C8B-B14F-4D97-AF65-F5344CB8AC3E}">
        <p14:creationId xmlns:p14="http://schemas.microsoft.com/office/powerpoint/2010/main" val="3762750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ình ảnh của Bản chiếu 1"/>
          <p:cNvSpPr>
            <a:spLocks noGrp="1" noRot="1" noChangeAspect="1"/>
          </p:cNvSpPr>
          <p:nvPr>
            <p:ph type="sldImg"/>
          </p:nvPr>
        </p:nvSpPr>
        <p:spPr/>
      </p:sp>
      <p:sp>
        <p:nvSpPr>
          <p:cNvPr id="3" name="Chỗ dành sẵn cho Ghi chú 2"/>
          <p:cNvSpPr>
            <a:spLocks noGrp="1"/>
          </p:cNvSpPr>
          <p:nvPr>
            <p:ph type="body" idx="1"/>
          </p:nvPr>
        </p:nvSpPr>
        <p:spPr/>
        <p:txBody>
          <a:bodyPr/>
          <a:lstStyle/>
          <a:p>
            <a:endParaRPr lang="vi-VN"/>
          </a:p>
        </p:txBody>
      </p:sp>
      <p:sp>
        <p:nvSpPr>
          <p:cNvPr id="4" name="Chỗ dành sẵn cho Số hiệu Bản chiếu 3"/>
          <p:cNvSpPr>
            <a:spLocks noGrp="1"/>
          </p:cNvSpPr>
          <p:nvPr>
            <p:ph type="sldNum" sz="quarter" idx="10"/>
          </p:nvPr>
        </p:nvSpPr>
        <p:spPr/>
        <p:txBody>
          <a:bodyPr/>
          <a:lstStyle/>
          <a:p>
            <a:fld id="{F9AEAE2E-6ED8-4B8C-8109-15F5B841DCC2}" type="slidenum">
              <a:rPr lang="vi-VN" smtClean="0"/>
              <a:t>38</a:t>
            </a:fld>
            <a:endParaRPr lang="vi-VN"/>
          </a:p>
        </p:txBody>
      </p:sp>
    </p:spTree>
    <p:extLst>
      <p:ext uri="{BB962C8B-B14F-4D97-AF65-F5344CB8AC3E}">
        <p14:creationId xmlns:p14="http://schemas.microsoft.com/office/powerpoint/2010/main" val="270059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ề bản chiế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712638"/>
            <a:ext cx="7772400" cy="757907"/>
          </a:xfrm>
        </p:spPr>
        <p:txBody>
          <a:bodyPr/>
          <a:lstStyle>
            <a:lvl1pPr>
              <a:defRPr>
                <a:solidFill>
                  <a:schemeClr val="bg1"/>
                </a:solidFill>
              </a:defRPr>
            </a:lvl1pPr>
          </a:lstStyle>
          <a:p>
            <a:r>
              <a:rPr lang="fr-CA" dirty="0" smtClean="0"/>
              <a:t>PRESENTATION  NAME</a:t>
            </a:r>
            <a:endParaRPr lang="fr-CA" dirty="0"/>
          </a:p>
        </p:txBody>
      </p:sp>
      <p:sp>
        <p:nvSpPr>
          <p:cNvPr id="3" name="Subtitle 2"/>
          <p:cNvSpPr>
            <a:spLocks noGrp="1"/>
          </p:cNvSpPr>
          <p:nvPr>
            <p:ph type="subTitle" idx="1" hasCustomPrompt="1"/>
          </p:nvPr>
        </p:nvSpPr>
        <p:spPr>
          <a:xfrm>
            <a:off x="1371600" y="1254521"/>
            <a:ext cx="6400800" cy="669157"/>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Company Name</a:t>
            </a:r>
            <a:endParaRPr lang="fr-CA" dirty="0"/>
          </a:p>
        </p:txBody>
      </p:sp>
    </p:spTree>
    <p:extLst>
      <p:ext uri="{BB962C8B-B14F-4D97-AF65-F5344CB8AC3E}">
        <p14:creationId xmlns:p14="http://schemas.microsoft.com/office/powerpoint/2010/main" val="2646143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49996"/>
            <a:ext cx="8229600" cy="857250"/>
          </a:xfrm>
        </p:spPr>
        <p:txBody>
          <a:bodyPr/>
          <a:lstStyle>
            <a:lvl1pPr>
              <a:defRPr>
                <a:solidFill>
                  <a:schemeClr val="tx1">
                    <a:lumMod val="75000"/>
                    <a:lumOff val="25000"/>
                  </a:schemeClr>
                </a:solidFill>
              </a:defRPr>
            </a:lvl1pPr>
          </a:lstStyle>
          <a:p>
            <a:r>
              <a:rPr lang="en-US" dirty="0" smtClean="0"/>
              <a:t>Title</a:t>
            </a:r>
            <a:endParaRPr lang="fr-CA" dirty="0"/>
          </a:p>
        </p:txBody>
      </p:sp>
      <p:sp>
        <p:nvSpPr>
          <p:cNvPr id="3" name="Content Placeholder 2"/>
          <p:cNvSpPr>
            <a:spLocks noGrp="1"/>
          </p:cNvSpPr>
          <p:nvPr>
            <p:ph idx="1" hasCustomPrompt="1"/>
          </p:nvPr>
        </p:nvSpPr>
        <p:spPr>
          <a:xfrm>
            <a:off x="457200" y="1344167"/>
            <a:ext cx="8229600" cy="3603847"/>
          </a:xfrm>
        </p:spPr>
        <p:txBody>
          <a:bodyPr/>
          <a:lstStyle>
            <a:lvl1pPr>
              <a:defRPr>
                <a:solidFill>
                  <a:schemeClr val="tx1">
                    <a:lumMod val="75000"/>
                    <a:lumOff val="25000"/>
                  </a:schemeClr>
                </a:solidFill>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Vivamus</a:t>
            </a:r>
            <a:r>
              <a:rPr lang="en-US" dirty="0" smtClean="0"/>
              <a:t> et magna. </a:t>
            </a:r>
            <a:r>
              <a:rPr lang="en-US" dirty="0" err="1" smtClean="0"/>
              <a:t>Fusce</a:t>
            </a:r>
            <a:r>
              <a:rPr lang="en-US" dirty="0" smtClean="0"/>
              <a:t> </a:t>
            </a:r>
            <a:r>
              <a:rPr lang="en-US" dirty="0" err="1" smtClean="0"/>
              <a:t>sed</a:t>
            </a:r>
            <a:r>
              <a:rPr lang="en-US" dirty="0" smtClean="0"/>
              <a:t> </a:t>
            </a:r>
            <a:r>
              <a:rPr lang="en-US" dirty="0" err="1" smtClean="0"/>
              <a:t>sem</a:t>
            </a:r>
            <a:r>
              <a:rPr lang="en-US" dirty="0" smtClean="0"/>
              <a:t> </a:t>
            </a:r>
            <a:r>
              <a:rPr lang="en-US" dirty="0" err="1" smtClean="0"/>
              <a:t>sed</a:t>
            </a:r>
            <a:r>
              <a:rPr lang="en-US" dirty="0" smtClean="0"/>
              <a:t> magna </a:t>
            </a:r>
            <a:r>
              <a:rPr lang="en-US" dirty="0" err="1" smtClean="0"/>
              <a:t>suscipit</a:t>
            </a:r>
            <a:r>
              <a:rPr lang="en-US" dirty="0" smtClean="0"/>
              <a:t> </a:t>
            </a:r>
            <a:r>
              <a:rPr lang="en-US" dirty="0" err="1" smtClean="0"/>
              <a:t>egestas</a:t>
            </a:r>
            <a:r>
              <a:rPr lang="en-US" dirty="0" smtClean="0"/>
              <a:t>. </a:t>
            </a:r>
            <a:endParaRPr lang="fr-CA" dirty="0"/>
          </a:p>
        </p:txBody>
      </p:sp>
    </p:spTree>
    <p:extLst>
      <p:ext uri="{BB962C8B-B14F-4D97-AF65-F5344CB8AC3E}">
        <p14:creationId xmlns:p14="http://schemas.microsoft.com/office/powerpoint/2010/main" val="202890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Đầu trang của Phầ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555776" y="353443"/>
            <a:ext cx="6131024" cy="857250"/>
          </a:xfrm>
        </p:spPr>
        <p:txBody>
          <a:bodyPr/>
          <a:lstStyle>
            <a:lvl1pPr algn="l">
              <a:defRPr>
                <a:solidFill>
                  <a:schemeClr val="tx1">
                    <a:lumMod val="75000"/>
                    <a:lumOff val="25000"/>
                  </a:schemeClr>
                </a:solidFill>
              </a:defRPr>
            </a:lvl1pPr>
          </a:lstStyle>
          <a:p>
            <a:r>
              <a:rPr lang="en-US" dirty="0" smtClean="0"/>
              <a:t>Title</a:t>
            </a:r>
            <a:endParaRPr lang="fr-CA" dirty="0"/>
          </a:p>
        </p:txBody>
      </p:sp>
      <p:sp>
        <p:nvSpPr>
          <p:cNvPr id="8" name="Content Placeholder 2"/>
          <p:cNvSpPr>
            <a:spLocks noGrp="1"/>
          </p:cNvSpPr>
          <p:nvPr>
            <p:ph idx="1" hasCustomPrompt="1"/>
          </p:nvPr>
        </p:nvSpPr>
        <p:spPr>
          <a:xfrm>
            <a:off x="2555776" y="1347614"/>
            <a:ext cx="6131024" cy="3603847"/>
          </a:xfrm>
        </p:spPr>
        <p:txBody>
          <a:bodyPr/>
          <a:lstStyle>
            <a:lvl1pPr>
              <a:defRPr>
                <a:solidFill>
                  <a:schemeClr val="tx1">
                    <a:lumMod val="75000"/>
                    <a:lumOff val="25000"/>
                  </a:schemeClr>
                </a:solidFill>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Vivamus</a:t>
            </a:r>
            <a:r>
              <a:rPr lang="en-US" dirty="0" smtClean="0"/>
              <a:t> et magna. </a:t>
            </a:r>
            <a:r>
              <a:rPr lang="en-US" dirty="0" err="1" smtClean="0"/>
              <a:t>Fusce</a:t>
            </a:r>
            <a:r>
              <a:rPr lang="en-US" dirty="0" smtClean="0"/>
              <a:t> </a:t>
            </a:r>
            <a:r>
              <a:rPr lang="en-US" dirty="0" err="1" smtClean="0"/>
              <a:t>sed</a:t>
            </a:r>
            <a:r>
              <a:rPr lang="en-US" dirty="0" smtClean="0"/>
              <a:t> </a:t>
            </a:r>
            <a:r>
              <a:rPr lang="en-US" dirty="0" err="1" smtClean="0"/>
              <a:t>sem</a:t>
            </a:r>
            <a:r>
              <a:rPr lang="en-US" dirty="0" smtClean="0"/>
              <a:t> </a:t>
            </a:r>
            <a:r>
              <a:rPr lang="en-US" dirty="0" err="1" smtClean="0"/>
              <a:t>sed</a:t>
            </a:r>
            <a:r>
              <a:rPr lang="en-US" dirty="0" smtClean="0"/>
              <a:t> magna </a:t>
            </a:r>
            <a:r>
              <a:rPr lang="en-US" dirty="0" err="1" smtClean="0"/>
              <a:t>suscipit</a:t>
            </a:r>
            <a:r>
              <a:rPr lang="en-US" dirty="0" smtClean="0"/>
              <a:t> </a:t>
            </a:r>
            <a:r>
              <a:rPr lang="en-US" dirty="0" err="1" smtClean="0"/>
              <a:t>egestas</a:t>
            </a:r>
            <a:r>
              <a:rPr lang="en-US" dirty="0" smtClean="0"/>
              <a:t>. </a:t>
            </a:r>
            <a:endParaRPr lang="fr-CA" dirty="0"/>
          </a:p>
        </p:txBody>
      </p:sp>
    </p:spTree>
    <p:extLst>
      <p:ext uri="{BB962C8B-B14F-4D97-AF65-F5344CB8AC3E}">
        <p14:creationId xmlns:p14="http://schemas.microsoft.com/office/powerpoint/2010/main" val="911495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i Nội du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349996"/>
            <a:ext cx="8229600" cy="857250"/>
          </a:xfrm>
        </p:spPr>
        <p:txBody>
          <a:bodyPr/>
          <a:lstStyle>
            <a:lvl1pPr>
              <a:defRPr>
                <a:solidFill>
                  <a:schemeClr val="tx1">
                    <a:lumMod val="75000"/>
                    <a:lumOff val="25000"/>
                  </a:schemeClr>
                </a:solidFill>
              </a:defRPr>
            </a:lvl1pPr>
          </a:lstStyle>
          <a:p>
            <a:r>
              <a:rPr lang="en-US" dirty="0" smtClean="0"/>
              <a:t>Title</a:t>
            </a:r>
            <a:endParaRPr lang="fr-CA" dirty="0"/>
          </a:p>
        </p:txBody>
      </p:sp>
      <p:sp>
        <p:nvSpPr>
          <p:cNvPr id="9" name="Content Placeholder 2"/>
          <p:cNvSpPr>
            <a:spLocks noGrp="1"/>
          </p:cNvSpPr>
          <p:nvPr>
            <p:ph idx="1" hasCustomPrompt="1"/>
          </p:nvPr>
        </p:nvSpPr>
        <p:spPr>
          <a:xfrm>
            <a:off x="457200" y="1344167"/>
            <a:ext cx="8229600" cy="3603847"/>
          </a:xfrm>
        </p:spPr>
        <p:txBody>
          <a:bodyPr/>
          <a:lstStyle>
            <a:lvl1pPr>
              <a:defRPr>
                <a:solidFill>
                  <a:schemeClr val="tx1">
                    <a:lumMod val="75000"/>
                    <a:lumOff val="25000"/>
                  </a:schemeClr>
                </a:solidFill>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Vivamus</a:t>
            </a:r>
            <a:r>
              <a:rPr lang="en-US" dirty="0" smtClean="0"/>
              <a:t> et magna. </a:t>
            </a:r>
            <a:r>
              <a:rPr lang="en-US" dirty="0" err="1" smtClean="0"/>
              <a:t>Fusce</a:t>
            </a:r>
            <a:r>
              <a:rPr lang="en-US" dirty="0" smtClean="0"/>
              <a:t> </a:t>
            </a:r>
            <a:r>
              <a:rPr lang="en-US" dirty="0" err="1" smtClean="0"/>
              <a:t>sed</a:t>
            </a:r>
            <a:r>
              <a:rPr lang="en-US" dirty="0" smtClean="0"/>
              <a:t> </a:t>
            </a:r>
            <a:r>
              <a:rPr lang="en-US" dirty="0" err="1" smtClean="0"/>
              <a:t>sem</a:t>
            </a:r>
            <a:r>
              <a:rPr lang="en-US" dirty="0" smtClean="0"/>
              <a:t> </a:t>
            </a:r>
            <a:r>
              <a:rPr lang="en-US" dirty="0" err="1" smtClean="0"/>
              <a:t>sed</a:t>
            </a:r>
            <a:r>
              <a:rPr lang="en-US" dirty="0" smtClean="0"/>
              <a:t> magna </a:t>
            </a:r>
            <a:r>
              <a:rPr lang="en-US" dirty="0" err="1" smtClean="0"/>
              <a:t>suscipit</a:t>
            </a:r>
            <a:r>
              <a:rPr lang="en-US" dirty="0" smtClean="0"/>
              <a:t> </a:t>
            </a:r>
            <a:r>
              <a:rPr lang="en-US" dirty="0" err="1" smtClean="0"/>
              <a:t>egestas</a:t>
            </a:r>
            <a:r>
              <a:rPr lang="en-US" dirty="0" smtClean="0"/>
              <a:t>. </a:t>
            </a:r>
            <a:endParaRPr lang="fr-CA" dirty="0"/>
          </a:p>
        </p:txBody>
      </p:sp>
    </p:spTree>
    <p:extLst>
      <p:ext uri="{BB962C8B-B14F-4D97-AF65-F5344CB8AC3E}">
        <p14:creationId xmlns:p14="http://schemas.microsoft.com/office/powerpoint/2010/main" val="27705946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vi-VN" smtClean="0"/>
              <a:t>Bấm &amp; sửa kiểu tiêu đề</a:t>
            </a:r>
            <a:endParaRPr lang="fr-CA"/>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fr-CA"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F77B31B-1D7E-40C7-8996-0952FE991D1A}" type="datetimeFigureOut">
              <a:rPr lang="fr-CA" smtClean="0"/>
              <a:t>2012-03-31</a:t>
            </a:fld>
            <a:endParaRPr lang="fr-CA"/>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6E5A671-CE41-4363-A714-D97DE2A6566F}" type="slidenum">
              <a:rPr lang="fr-CA" smtClean="0"/>
              <a:t>‹#›</a:t>
            </a:fld>
            <a:endParaRPr lang="fr-CA"/>
          </a:p>
        </p:txBody>
      </p:sp>
    </p:spTree>
    <p:extLst>
      <p:ext uri="{BB962C8B-B14F-4D97-AF65-F5344CB8AC3E}">
        <p14:creationId xmlns:p14="http://schemas.microsoft.com/office/powerpoint/2010/main" val="4287601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cplusplus.com/reference/algorith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33723"/>
            <a:ext cx="7772400" cy="829915"/>
          </a:xfrm>
        </p:spPr>
        <p:txBody>
          <a:bodyPr>
            <a:normAutofit fontScale="90000"/>
          </a:bodyPr>
          <a:lstStyle/>
          <a:p>
            <a:r>
              <a:rPr lang="fr-CA" sz="8000">
                <a:latin typeface="VNI-Top" pitchFamily="2" charset="0"/>
              </a:rPr>
              <a:t>STL</a:t>
            </a:r>
            <a:r>
              <a:rPr lang="fr-CA"/>
              <a:t> </a:t>
            </a:r>
            <a:r>
              <a:rPr lang="fr-CA" smtClean="0"/>
              <a:t>Alogrithm</a:t>
            </a:r>
            <a:endParaRPr lang="fr-CA">
              <a:solidFill>
                <a:schemeClr val="bg1"/>
              </a:solidFill>
            </a:endParaRPr>
          </a:p>
        </p:txBody>
      </p:sp>
    </p:spTree>
    <p:extLst>
      <p:ext uri="{BB962C8B-B14F-4D97-AF65-F5344CB8AC3E}">
        <p14:creationId xmlns:p14="http://schemas.microsoft.com/office/powerpoint/2010/main" val="62681809"/>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fr-CA"/>
              <a:t>1. Giới thiệu STL Algorithm</a:t>
            </a:r>
            <a:endParaRPr lang="vi-VN"/>
          </a:p>
        </p:txBody>
      </p:sp>
      <p:sp>
        <p:nvSpPr>
          <p:cNvPr id="3" name="Chỗ dành sẵn cho Nội dung 2"/>
          <p:cNvSpPr>
            <a:spLocks noGrp="1"/>
          </p:cNvSpPr>
          <p:nvPr>
            <p:ph idx="1"/>
          </p:nvPr>
        </p:nvSpPr>
        <p:spPr/>
        <p:txBody>
          <a:bodyPr/>
          <a:lstStyle/>
          <a:p>
            <a:r>
              <a:rPr lang="en-US" smtClean="0"/>
              <a:t>Làm sao để sử dụng STL Algorithm???</a:t>
            </a:r>
          </a:p>
          <a:p>
            <a:r>
              <a:rPr lang="en-US" smtClean="0"/>
              <a:t>Khai báo:</a:t>
            </a:r>
            <a:r>
              <a:rPr lang="en-US"/>
              <a:t> </a:t>
            </a:r>
            <a:r>
              <a:rPr lang="en-US" i="1" smtClean="0">
                <a:solidFill>
                  <a:srgbClr val="FF0000"/>
                </a:solidFill>
              </a:rPr>
              <a:t>#include &lt;algorithm&gt;</a:t>
            </a:r>
          </a:p>
          <a:p>
            <a:r>
              <a:rPr lang="en-US" smtClean="0"/>
              <a:t>Lưu ý: Các hàm trong STL Algorihtm thuờng áp dụng cho một nửa đoạn các phần tử liên tiếp</a:t>
            </a:r>
            <a:endParaRPr lang="en-US" smtClean="0">
              <a:solidFill>
                <a:schemeClr val="tx1"/>
              </a:solidFill>
            </a:endParaRPr>
          </a:p>
        </p:txBody>
      </p:sp>
    </p:spTree>
    <p:extLst>
      <p:ext uri="{BB962C8B-B14F-4D97-AF65-F5344CB8AC3E}">
        <p14:creationId xmlns:p14="http://schemas.microsoft.com/office/powerpoint/2010/main" val="20633818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noAutofit/>
          </a:bodyPr>
          <a:lstStyle/>
          <a:p>
            <a:r>
              <a:rPr lang="en-US" sz="3600" smtClean="0"/>
              <a:t>2. Các thao tác không thay đổi </a:t>
            </a:r>
            <a:br>
              <a:rPr lang="en-US" sz="3600" smtClean="0"/>
            </a:br>
            <a:r>
              <a:rPr lang="en-US" sz="3600" smtClean="0"/>
              <a:t>đoạn phần tử:</a:t>
            </a:r>
            <a:endParaRPr lang="vi-VN" sz="3600"/>
          </a:p>
        </p:txBody>
      </p:sp>
      <p:sp>
        <p:nvSpPr>
          <p:cNvPr id="3" name="Chỗ dành sẵn cho Nội dung 2"/>
          <p:cNvSpPr>
            <a:spLocks noGrp="1"/>
          </p:cNvSpPr>
          <p:nvPr>
            <p:ph idx="1"/>
          </p:nvPr>
        </p:nvSpPr>
        <p:spPr/>
        <p:txBody>
          <a:bodyPr/>
          <a:lstStyle/>
          <a:p>
            <a:pPr marL="0" indent="0">
              <a:buNone/>
            </a:pPr>
            <a:r>
              <a:rPr lang="en-US"/>
              <a:t>M</a:t>
            </a:r>
            <a:r>
              <a:rPr lang="en-US" smtClean="0"/>
              <a:t>ột số thao tác điển hình như:</a:t>
            </a:r>
          </a:p>
          <a:p>
            <a:r>
              <a:rPr lang="en-US" smtClean="0"/>
              <a:t>for_each</a:t>
            </a:r>
          </a:p>
          <a:p>
            <a:r>
              <a:rPr lang="en-US" smtClean="0"/>
              <a:t>find</a:t>
            </a:r>
          </a:p>
          <a:p>
            <a:r>
              <a:rPr lang="en-US" smtClean="0"/>
              <a:t>count</a:t>
            </a:r>
          </a:p>
        </p:txBody>
      </p:sp>
    </p:spTree>
    <p:extLst>
      <p:ext uri="{BB962C8B-B14F-4D97-AF65-F5344CB8AC3E}">
        <p14:creationId xmlns:p14="http://schemas.microsoft.com/office/powerpoint/2010/main" val="3359066448"/>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smtClean="0"/>
              <a:t>2.1 for_each</a:t>
            </a:r>
            <a:endParaRPr lang="vi-VN"/>
          </a:p>
        </p:txBody>
      </p:sp>
      <p:sp>
        <p:nvSpPr>
          <p:cNvPr id="3" name="Chỗ dành sẵn cho Nội dung 2"/>
          <p:cNvSpPr>
            <a:spLocks noGrp="1"/>
          </p:cNvSpPr>
          <p:nvPr>
            <p:ph idx="1"/>
          </p:nvPr>
        </p:nvSpPr>
        <p:spPr/>
        <p:txBody>
          <a:bodyPr>
            <a:normAutofit fontScale="85000" lnSpcReduction="10000"/>
          </a:bodyPr>
          <a:lstStyle/>
          <a:p>
            <a:r>
              <a:rPr lang="en-US" smtClean="0"/>
              <a:t>Mẫu: </a:t>
            </a:r>
          </a:p>
          <a:p>
            <a:pPr marL="0" indent="0">
              <a:buNone/>
            </a:pPr>
            <a:r>
              <a:rPr lang="en-US"/>
              <a:t>template&lt;class InputIterator, class </a:t>
            </a:r>
            <a:r>
              <a:rPr lang="en-US" smtClean="0"/>
              <a:t>Function&gt;</a:t>
            </a:r>
          </a:p>
          <a:p>
            <a:pPr marL="0" indent="0">
              <a:buNone/>
            </a:pPr>
            <a:r>
              <a:rPr lang="en-US" smtClean="0"/>
              <a:t>Function for_each(</a:t>
            </a:r>
          </a:p>
          <a:p>
            <a:pPr marL="0" indent="0">
              <a:buNone/>
            </a:pPr>
            <a:r>
              <a:rPr lang="en-US" smtClean="0"/>
              <a:t>	InputIterator </a:t>
            </a:r>
            <a:r>
              <a:rPr lang="en-US"/>
              <a:t>_</a:t>
            </a:r>
            <a:r>
              <a:rPr lang="en-US" smtClean="0"/>
              <a:t>First,</a:t>
            </a:r>
          </a:p>
          <a:p>
            <a:pPr marL="0" indent="0">
              <a:buNone/>
            </a:pPr>
            <a:r>
              <a:rPr lang="en-US" smtClean="0"/>
              <a:t>	InputIterator </a:t>
            </a:r>
            <a:r>
              <a:rPr lang="en-US"/>
              <a:t>_</a:t>
            </a:r>
            <a:r>
              <a:rPr lang="en-US" smtClean="0"/>
              <a:t>Last,</a:t>
            </a:r>
          </a:p>
          <a:p>
            <a:pPr marL="0" indent="0">
              <a:buNone/>
            </a:pPr>
            <a:r>
              <a:rPr lang="en-US" smtClean="0"/>
              <a:t>	Function </a:t>
            </a:r>
            <a:r>
              <a:rPr lang="en-US"/>
              <a:t>_Func );</a:t>
            </a:r>
          </a:p>
          <a:p>
            <a:r>
              <a:rPr lang="en-US" smtClean="0"/>
              <a:t>Chức năng: Thực hiện hàm </a:t>
            </a:r>
            <a:r>
              <a:rPr lang="en-US" smtClean="0">
                <a:solidFill>
                  <a:srgbClr val="FF0000"/>
                </a:solidFill>
              </a:rPr>
              <a:t>_Func</a:t>
            </a:r>
            <a:r>
              <a:rPr lang="en-US" smtClean="0"/>
              <a:t> cho nửa đoạn phần tử [</a:t>
            </a:r>
            <a:r>
              <a:rPr lang="en-US" smtClean="0">
                <a:solidFill>
                  <a:srgbClr val="FF0000"/>
                </a:solidFill>
              </a:rPr>
              <a:t>_First </a:t>
            </a:r>
            <a:r>
              <a:rPr lang="en-US"/>
              <a:t>,</a:t>
            </a:r>
            <a:r>
              <a:rPr lang="en-US" smtClean="0"/>
              <a:t> </a:t>
            </a:r>
            <a:r>
              <a:rPr lang="en-US" smtClean="0">
                <a:solidFill>
                  <a:srgbClr val="FF0000"/>
                </a:solidFill>
              </a:rPr>
              <a:t>_Last</a:t>
            </a:r>
            <a:r>
              <a:rPr lang="en-US"/>
              <a:t>) (không </a:t>
            </a:r>
            <a:r>
              <a:rPr lang="en-US" smtClean="0"/>
              <a:t>bao gồm phần tử </a:t>
            </a:r>
            <a:r>
              <a:rPr lang="en-US" smtClean="0">
                <a:solidFill>
                  <a:srgbClr val="FF0000"/>
                </a:solidFill>
              </a:rPr>
              <a:t>_Last</a:t>
            </a:r>
            <a:r>
              <a:rPr lang="en-US" smtClean="0"/>
              <a:t>).</a:t>
            </a:r>
          </a:p>
          <a:p>
            <a:endParaRPr lang="vi-VN"/>
          </a:p>
        </p:txBody>
      </p:sp>
    </p:spTree>
    <p:extLst>
      <p:ext uri="{BB962C8B-B14F-4D97-AF65-F5344CB8AC3E}">
        <p14:creationId xmlns:p14="http://schemas.microsoft.com/office/powerpoint/2010/main" val="293231663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a:t>2.1 for_each</a:t>
            </a:r>
            <a:endParaRPr lang="vi-VN"/>
          </a:p>
        </p:txBody>
      </p:sp>
      <p:sp>
        <p:nvSpPr>
          <p:cNvPr id="3" name="Chỗ dành sẵn cho Nội dung 2"/>
          <p:cNvSpPr>
            <a:spLocks noGrp="1"/>
          </p:cNvSpPr>
          <p:nvPr>
            <p:ph idx="1"/>
          </p:nvPr>
        </p:nvSpPr>
        <p:spPr/>
        <p:txBody>
          <a:bodyPr>
            <a:normAutofit/>
          </a:bodyPr>
          <a:lstStyle/>
          <a:p>
            <a:r>
              <a:rPr lang="en-US" smtClean="0"/>
              <a:t>Tham số:</a:t>
            </a:r>
          </a:p>
          <a:p>
            <a:pPr lvl="1"/>
            <a:r>
              <a:rPr lang="en-US" smtClean="0">
                <a:solidFill>
                  <a:srgbClr val="FF0000"/>
                </a:solidFill>
              </a:rPr>
              <a:t>_First</a:t>
            </a:r>
            <a:r>
              <a:rPr lang="en-US" smtClean="0"/>
              <a:t> và </a:t>
            </a:r>
            <a:r>
              <a:rPr lang="en-US" smtClean="0">
                <a:solidFill>
                  <a:srgbClr val="FF0000"/>
                </a:solidFill>
              </a:rPr>
              <a:t>_Last</a:t>
            </a:r>
            <a:r>
              <a:rPr lang="en-US" smtClean="0"/>
              <a:t>: biến lặp trỏ đến vị trí đầu tiên và cuối cùng của nửa đoạn cần thực hiện hàm _Func</a:t>
            </a:r>
          </a:p>
          <a:p>
            <a:pPr lvl="1"/>
            <a:r>
              <a:rPr lang="en-US" smtClean="0">
                <a:solidFill>
                  <a:srgbClr val="FF0000"/>
                </a:solidFill>
              </a:rPr>
              <a:t>_Func</a:t>
            </a:r>
            <a:r>
              <a:rPr lang="en-US" smtClean="0"/>
              <a:t>: hàm nhận 1 phần tử của đoạn làm tham số.</a:t>
            </a:r>
            <a:endParaRPr lang="en-US"/>
          </a:p>
          <a:p>
            <a:r>
              <a:rPr lang="en-US" smtClean="0"/>
              <a:t>Xem code ví dụ 2.1</a:t>
            </a:r>
            <a:endParaRPr lang="en-US"/>
          </a:p>
        </p:txBody>
      </p:sp>
    </p:spTree>
    <p:extLst>
      <p:ext uri="{BB962C8B-B14F-4D97-AF65-F5344CB8AC3E}">
        <p14:creationId xmlns:p14="http://schemas.microsoft.com/office/powerpoint/2010/main" val="323325006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ội dung 2"/>
          <p:cNvSpPr>
            <a:spLocks noGrp="1"/>
          </p:cNvSpPr>
          <p:nvPr>
            <p:ph idx="1"/>
          </p:nvPr>
        </p:nvSpPr>
        <p:spPr/>
        <p:txBody>
          <a:bodyPr>
            <a:normAutofit fontScale="77500" lnSpcReduction="20000"/>
          </a:bodyPr>
          <a:lstStyle/>
          <a:p>
            <a:r>
              <a:rPr lang="vi-VN" smtClean="0"/>
              <a:t>Mẫu:</a:t>
            </a:r>
          </a:p>
          <a:p>
            <a:pPr marL="0" indent="0">
              <a:buNone/>
            </a:pPr>
            <a:r>
              <a:rPr lang="vi-VN"/>
              <a:t>template&lt;class InputIterator, class Type&gt;  </a:t>
            </a:r>
            <a:r>
              <a:rPr lang="vi-VN" smtClean="0"/>
              <a:t>    	InputIterator find(</a:t>
            </a:r>
          </a:p>
          <a:p>
            <a:pPr marL="0" indent="0">
              <a:buNone/>
            </a:pPr>
            <a:r>
              <a:rPr lang="vi-VN" smtClean="0"/>
              <a:t>		InputIterator </a:t>
            </a:r>
            <a:r>
              <a:rPr lang="vi-VN"/>
              <a:t>_</a:t>
            </a:r>
            <a:r>
              <a:rPr lang="vi-VN" smtClean="0"/>
              <a:t>First,</a:t>
            </a:r>
          </a:p>
          <a:p>
            <a:pPr marL="0" indent="0">
              <a:buNone/>
            </a:pPr>
            <a:r>
              <a:rPr lang="vi-VN" smtClean="0"/>
              <a:t>		InputIterator </a:t>
            </a:r>
            <a:r>
              <a:rPr lang="vi-VN"/>
              <a:t>_</a:t>
            </a:r>
            <a:r>
              <a:rPr lang="vi-VN" smtClean="0"/>
              <a:t>Last,</a:t>
            </a:r>
          </a:p>
          <a:p>
            <a:pPr marL="0" indent="0">
              <a:buNone/>
            </a:pPr>
            <a:r>
              <a:rPr lang="vi-VN" smtClean="0"/>
              <a:t>		const </a:t>
            </a:r>
            <a:r>
              <a:rPr lang="vi-VN"/>
              <a:t>Type&amp; _</a:t>
            </a:r>
            <a:r>
              <a:rPr lang="vi-VN" smtClean="0"/>
              <a:t>Val</a:t>
            </a:r>
          </a:p>
          <a:p>
            <a:pPr marL="0" indent="0">
              <a:buNone/>
            </a:pPr>
            <a:r>
              <a:rPr lang="vi-VN"/>
              <a:t>	</a:t>
            </a:r>
            <a:r>
              <a:rPr lang="vi-VN" smtClean="0"/>
              <a:t>);</a:t>
            </a:r>
            <a:endParaRPr lang="vi-VN"/>
          </a:p>
          <a:p>
            <a:r>
              <a:rPr lang="vi-VN" smtClean="0"/>
              <a:t>Chức năng: Trỏ đến phần tử đầu tiên thuộc nửa đoạn [ </a:t>
            </a:r>
            <a:r>
              <a:rPr lang="vi-VN" smtClean="0">
                <a:solidFill>
                  <a:srgbClr val="FF0000"/>
                </a:solidFill>
              </a:rPr>
              <a:t>_First</a:t>
            </a:r>
            <a:r>
              <a:rPr lang="vi-VN" smtClean="0"/>
              <a:t>,</a:t>
            </a:r>
            <a:r>
              <a:rPr lang="vi-VN" smtClean="0">
                <a:solidFill>
                  <a:srgbClr val="FF0000"/>
                </a:solidFill>
              </a:rPr>
              <a:t>_Last</a:t>
            </a:r>
            <a:r>
              <a:rPr lang="vi-VN" smtClean="0"/>
              <a:t>) có giá trị bằng </a:t>
            </a:r>
            <a:r>
              <a:rPr lang="vi-VN" smtClean="0">
                <a:solidFill>
                  <a:srgbClr val="FF0000"/>
                </a:solidFill>
              </a:rPr>
              <a:t>_Val</a:t>
            </a:r>
            <a:r>
              <a:rPr lang="vi-VN" smtClean="0"/>
              <a:t>. Nếu không tìm thấy trả về </a:t>
            </a:r>
            <a:r>
              <a:rPr lang="vi-VN" smtClean="0">
                <a:solidFill>
                  <a:srgbClr val="FF0000"/>
                </a:solidFill>
              </a:rPr>
              <a:t>_Last</a:t>
            </a:r>
            <a:r>
              <a:rPr lang="vi-VN" smtClean="0"/>
              <a:t> </a:t>
            </a:r>
            <a:endParaRPr lang="vi-VN"/>
          </a:p>
        </p:txBody>
      </p:sp>
      <p:sp>
        <p:nvSpPr>
          <p:cNvPr id="4" name="Tiêu đề 1"/>
          <p:cNvSpPr>
            <a:spLocks noGrp="1"/>
          </p:cNvSpPr>
          <p:nvPr>
            <p:ph type="title"/>
          </p:nvPr>
        </p:nvSpPr>
        <p:spPr/>
        <p:txBody>
          <a:bodyPr/>
          <a:lstStyle/>
          <a:p>
            <a:r>
              <a:rPr lang="en-US" smtClean="0"/>
              <a:t>2.2 find</a:t>
            </a:r>
            <a:endParaRPr lang="vi-VN"/>
          </a:p>
        </p:txBody>
      </p:sp>
    </p:spTree>
    <p:extLst>
      <p:ext uri="{BB962C8B-B14F-4D97-AF65-F5344CB8AC3E}">
        <p14:creationId xmlns:p14="http://schemas.microsoft.com/office/powerpoint/2010/main" val="1831807600"/>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smtClean="0"/>
              <a:t>2.2 find</a:t>
            </a:r>
            <a:endParaRPr lang="vi-VN"/>
          </a:p>
        </p:txBody>
      </p:sp>
      <p:sp>
        <p:nvSpPr>
          <p:cNvPr id="3" name="Chỗ dành sẵn cho Nội dung 2"/>
          <p:cNvSpPr>
            <a:spLocks noGrp="1"/>
          </p:cNvSpPr>
          <p:nvPr>
            <p:ph idx="1"/>
          </p:nvPr>
        </p:nvSpPr>
        <p:spPr/>
        <p:txBody>
          <a:bodyPr>
            <a:normAutofit/>
          </a:bodyPr>
          <a:lstStyle/>
          <a:p>
            <a:r>
              <a:rPr lang="en-US" smtClean="0"/>
              <a:t>Tham số:</a:t>
            </a:r>
          </a:p>
          <a:p>
            <a:pPr lvl="1"/>
            <a:r>
              <a:rPr lang="en-US" smtClean="0">
                <a:solidFill>
                  <a:srgbClr val="FF0000"/>
                </a:solidFill>
              </a:rPr>
              <a:t>_First</a:t>
            </a:r>
            <a:r>
              <a:rPr lang="en-US" smtClean="0"/>
              <a:t> và </a:t>
            </a:r>
            <a:r>
              <a:rPr lang="en-US" smtClean="0">
                <a:solidFill>
                  <a:srgbClr val="FF0000"/>
                </a:solidFill>
              </a:rPr>
              <a:t>_Last</a:t>
            </a:r>
            <a:r>
              <a:rPr lang="en-US" smtClean="0"/>
              <a:t>: biến lặp trỏ đến vị trí đầu tiên và cuối cùng của nửa đoạn.</a:t>
            </a:r>
          </a:p>
          <a:p>
            <a:pPr lvl="1"/>
            <a:r>
              <a:rPr lang="en-US" smtClean="0">
                <a:solidFill>
                  <a:srgbClr val="FF0000"/>
                </a:solidFill>
              </a:rPr>
              <a:t>_Val</a:t>
            </a:r>
            <a:r>
              <a:rPr lang="en-US"/>
              <a:t>: Giá trị tìm kiếm</a:t>
            </a:r>
            <a:r>
              <a:rPr lang="en-US" smtClean="0"/>
              <a:t>.</a:t>
            </a:r>
          </a:p>
          <a:p>
            <a:r>
              <a:rPr lang="en-US" smtClean="0"/>
              <a:t>Xem code ví dụ 2.2</a:t>
            </a:r>
            <a:endParaRPr lang="en-US"/>
          </a:p>
        </p:txBody>
      </p:sp>
    </p:spTree>
    <p:extLst>
      <p:ext uri="{BB962C8B-B14F-4D97-AF65-F5344CB8AC3E}">
        <p14:creationId xmlns:p14="http://schemas.microsoft.com/office/powerpoint/2010/main" val="312688611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ội dung 2"/>
          <p:cNvSpPr>
            <a:spLocks noGrp="1"/>
          </p:cNvSpPr>
          <p:nvPr>
            <p:ph idx="1"/>
          </p:nvPr>
        </p:nvSpPr>
        <p:spPr/>
        <p:txBody>
          <a:bodyPr>
            <a:normAutofit fontScale="70000" lnSpcReduction="20000"/>
          </a:bodyPr>
          <a:lstStyle/>
          <a:p>
            <a:r>
              <a:rPr lang="vi-VN" smtClean="0"/>
              <a:t>Mẫu:</a:t>
            </a:r>
          </a:p>
          <a:p>
            <a:pPr marL="0" indent="0">
              <a:buNone/>
            </a:pPr>
            <a:r>
              <a:rPr lang="vi-VN" sz="3100"/>
              <a:t>template&lt;class InputIterator, class Type&gt; typename </a:t>
            </a:r>
            <a:r>
              <a:rPr lang="vi-VN" sz="3100" smtClean="0"/>
              <a:t>  	iterator_traits&lt;InputIterator</a:t>
            </a:r>
            <a:r>
              <a:rPr lang="vi-VN" sz="3100"/>
              <a:t>&gt;::difference_type count( </a:t>
            </a:r>
            <a:endParaRPr lang="vi-VN" sz="3100" smtClean="0"/>
          </a:p>
          <a:p>
            <a:pPr marL="0" indent="0">
              <a:buNone/>
            </a:pPr>
            <a:r>
              <a:rPr lang="vi-VN" sz="3100" smtClean="0"/>
              <a:t>		InputIterator </a:t>
            </a:r>
            <a:r>
              <a:rPr lang="vi-VN" sz="3100"/>
              <a:t>_</a:t>
            </a:r>
            <a:r>
              <a:rPr lang="vi-VN" sz="3100" smtClean="0"/>
              <a:t>First,</a:t>
            </a:r>
          </a:p>
          <a:p>
            <a:pPr marL="0" indent="0">
              <a:buNone/>
            </a:pPr>
            <a:r>
              <a:rPr lang="vi-VN" sz="3100" smtClean="0"/>
              <a:t>		InputIterator </a:t>
            </a:r>
            <a:r>
              <a:rPr lang="vi-VN" sz="3100"/>
              <a:t>_</a:t>
            </a:r>
            <a:r>
              <a:rPr lang="vi-VN" sz="3100" smtClean="0"/>
              <a:t>Last,</a:t>
            </a:r>
          </a:p>
          <a:p>
            <a:pPr marL="0" indent="0">
              <a:buNone/>
            </a:pPr>
            <a:r>
              <a:rPr lang="vi-VN" sz="3100" smtClean="0"/>
              <a:t>		const </a:t>
            </a:r>
            <a:r>
              <a:rPr lang="vi-VN" sz="3100"/>
              <a:t>Type&amp; _</a:t>
            </a:r>
            <a:r>
              <a:rPr lang="vi-VN" sz="3100" smtClean="0"/>
              <a:t>Val</a:t>
            </a:r>
          </a:p>
          <a:p>
            <a:pPr marL="0" indent="0">
              <a:buNone/>
            </a:pPr>
            <a:r>
              <a:rPr lang="vi-VN" sz="3100" smtClean="0"/>
              <a:t>	);</a:t>
            </a:r>
            <a:endParaRPr lang="vi-VN" sz="3100"/>
          </a:p>
          <a:p>
            <a:r>
              <a:rPr lang="vi-VN" smtClean="0"/>
              <a:t>Chức năng: Đếm số phần tử thuộc nửa đoạn [ </a:t>
            </a:r>
            <a:r>
              <a:rPr lang="vi-VN" smtClean="0">
                <a:solidFill>
                  <a:srgbClr val="FF0000"/>
                </a:solidFill>
              </a:rPr>
              <a:t>_First</a:t>
            </a:r>
            <a:r>
              <a:rPr lang="vi-VN" smtClean="0"/>
              <a:t>,</a:t>
            </a:r>
            <a:r>
              <a:rPr lang="vi-VN" smtClean="0">
                <a:solidFill>
                  <a:srgbClr val="FF0000"/>
                </a:solidFill>
              </a:rPr>
              <a:t>_Last</a:t>
            </a:r>
            <a:r>
              <a:rPr lang="vi-VN" smtClean="0"/>
              <a:t>) có giá trị bằng </a:t>
            </a:r>
            <a:r>
              <a:rPr lang="vi-VN" smtClean="0">
                <a:solidFill>
                  <a:srgbClr val="FF0000"/>
                </a:solidFill>
              </a:rPr>
              <a:t>_Val</a:t>
            </a:r>
            <a:r>
              <a:rPr lang="vi-VN" smtClean="0"/>
              <a:t>. </a:t>
            </a:r>
          </a:p>
          <a:p>
            <a:r>
              <a:rPr lang="vi-VN" smtClean="0"/>
              <a:t>Tham số: tương tự như hàm </a:t>
            </a:r>
            <a:r>
              <a:rPr lang="vi-VN" smtClean="0">
                <a:solidFill>
                  <a:srgbClr val="FF0000"/>
                </a:solidFill>
              </a:rPr>
              <a:t>find</a:t>
            </a:r>
            <a:r>
              <a:rPr lang="vi-VN" smtClean="0"/>
              <a:t>.</a:t>
            </a:r>
          </a:p>
          <a:p>
            <a:r>
              <a:rPr lang="vi-VN" smtClean="0"/>
              <a:t>Xem code ví dụ 2.3</a:t>
            </a:r>
            <a:endParaRPr lang="vi-VN"/>
          </a:p>
        </p:txBody>
      </p:sp>
      <p:sp>
        <p:nvSpPr>
          <p:cNvPr id="4" name="Tiêu đề 1"/>
          <p:cNvSpPr>
            <a:spLocks noGrp="1"/>
          </p:cNvSpPr>
          <p:nvPr>
            <p:ph type="title"/>
          </p:nvPr>
        </p:nvSpPr>
        <p:spPr/>
        <p:txBody>
          <a:bodyPr/>
          <a:lstStyle/>
          <a:p>
            <a:r>
              <a:rPr lang="en-US" smtClean="0"/>
              <a:t>2.3 count</a:t>
            </a:r>
            <a:endParaRPr lang="vi-VN"/>
          </a:p>
        </p:txBody>
      </p:sp>
    </p:spTree>
    <p:extLst>
      <p:ext uri="{BB962C8B-B14F-4D97-AF65-F5344CB8AC3E}">
        <p14:creationId xmlns:p14="http://schemas.microsoft.com/office/powerpoint/2010/main" val="2840360860"/>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noAutofit/>
          </a:bodyPr>
          <a:lstStyle/>
          <a:p>
            <a:r>
              <a:rPr lang="en-US" sz="3600"/>
              <a:t>3</a:t>
            </a:r>
            <a:r>
              <a:rPr lang="en-US" sz="3600" smtClean="0"/>
              <a:t>. Các thao tác thay đổi </a:t>
            </a:r>
            <a:br>
              <a:rPr lang="en-US" sz="3600" smtClean="0"/>
            </a:br>
            <a:r>
              <a:rPr lang="en-US" sz="3600" smtClean="0"/>
              <a:t>đoạn phần tử:</a:t>
            </a:r>
            <a:endParaRPr lang="vi-VN" sz="3600"/>
          </a:p>
        </p:txBody>
      </p:sp>
      <p:sp>
        <p:nvSpPr>
          <p:cNvPr id="3" name="Chỗ dành sẵn cho Nội dung 2"/>
          <p:cNvSpPr>
            <a:spLocks noGrp="1"/>
          </p:cNvSpPr>
          <p:nvPr>
            <p:ph idx="1"/>
          </p:nvPr>
        </p:nvSpPr>
        <p:spPr/>
        <p:txBody>
          <a:bodyPr/>
          <a:lstStyle/>
          <a:p>
            <a:pPr marL="0" indent="0">
              <a:buNone/>
            </a:pPr>
            <a:r>
              <a:rPr lang="en-US"/>
              <a:t>M</a:t>
            </a:r>
            <a:r>
              <a:rPr lang="en-US" smtClean="0"/>
              <a:t>ột số thao tác điển hình như:</a:t>
            </a:r>
          </a:p>
          <a:p>
            <a:r>
              <a:rPr lang="en-US" smtClean="0"/>
              <a:t>copy</a:t>
            </a:r>
          </a:p>
          <a:p>
            <a:r>
              <a:rPr lang="en-US" smtClean="0"/>
              <a:t>swap</a:t>
            </a:r>
          </a:p>
          <a:p>
            <a:r>
              <a:rPr lang="en-US" smtClean="0"/>
              <a:t>replace</a:t>
            </a:r>
          </a:p>
        </p:txBody>
      </p:sp>
    </p:spTree>
    <p:extLst>
      <p:ext uri="{BB962C8B-B14F-4D97-AF65-F5344CB8AC3E}">
        <p14:creationId xmlns:p14="http://schemas.microsoft.com/office/powerpoint/2010/main" val="2383078763"/>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ội dung 2"/>
          <p:cNvSpPr>
            <a:spLocks noGrp="1"/>
          </p:cNvSpPr>
          <p:nvPr>
            <p:ph idx="1"/>
          </p:nvPr>
        </p:nvSpPr>
        <p:spPr/>
        <p:txBody>
          <a:bodyPr>
            <a:normAutofit fontScale="70000" lnSpcReduction="20000"/>
          </a:bodyPr>
          <a:lstStyle/>
          <a:p>
            <a:r>
              <a:rPr lang="vi-VN" smtClean="0"/>
              <a:t>Mẫu:</a:t>
            </a:r>
          </a:p>
          <a:p>
            <a:pPr marL="0" indent="0">
              <a:buNone/>
            </a:pPr>
            <a:r>
              <a:rPr lang="vi-VN" sz="2800"/>
              <a:t>template&lt;class InputIterator, class </a:t>
            </a:r>
            <a:r>
              <a:rPr lang="vi-VN" sz="2800" smtClean="0"/>
              <a:t>OutputIterator&gt;</a:t>
            </a:r>
          </a:p>
          <a:p>
            <a:pPr marL="0" indent="0">
              <a:buNone/>
            </a:pPr>
            <a:r>
              <a:rPr lang="vi-VN" sz="2800" smtClean="0"/>
              <a:t>      OutputIterator copy(</a:t>
            </a:r>
          </a:p>
          <a:p>
            <a:pPr marL="0" indent="0">
              <a:buNone/>
            </a:pPr>
            <a:r>
              <a:rPr lang="vi-VN" sz="2800" smtClean="0"/>
              <a:t>	InputIterator </a:t>
            </a:r>
            <a:r>
              <a:rPr lang="vi-VN" sz="2800"/>
              <a:t>_</a:t>
            </a:r>
            <a:r>
              <a:rPr lang="vi-VN" sz="2800" smtClean="0"/>
              <a:t>First,</a:t>
            </a:r>
          </a:p>
          <a:p>
            <a:pPr marL="0" indent="0">
              <a:buNone/>
            </a:pPr>
            <a:r>
              <a:rPr lang="vi-VN" sz="2800" smtClean="0"/>
              <a:t>	InputIterator </a:t>
            </a:r>
            <a:r>
              <a:rPr lang="vi-VN" sz="2800"/>
              <a:t>_</a:t>
            </a:r>
            <a:r>
              <a:rPr lang="vi-VN" sz="2800" smtClean="0"/>
              <a:t>Last,</a:t>
            </a:r>
          </a:p>
          <a:p>
            <a:pPr marL="0" indent="0">
              <a:buNone/>
            </a:pPr>
            <a:r>
              <a:rPr lang="vi-VN" sz="2800" smtClean="0"/>
              <a:t>	OutputIterator </a:t>
            </a:r>
            <a:r>
              <a:rPr lang="vi-VN" sz="2800"/>
              <a:t>_</a:t>
            </a:r>
            <a:r>
              <a:rPr lang="vi-VN" sz="2800" smtClean="0"/>
              <a:t>DestBeg</a:t>
            </a:r>
          </a:p>
          <a:p>
            <a:pPr marL="0" indent="0">
              <a:buNone/>
            </a:pPr>
            <a:r>
              <a:rPr lang="vi-VN" sz="2800"/>
              <a:t> </a:t>
            </a:r>
            <a:r>
              <a:rPr lang="vi-VN" sz="2800" smtClean="0"/>
              <a:t>      );</a:t>
            </a:r>
            <a:endParaRPr lang="vi-VN" sz="3100"/>
          </a:p>
          <a:p>
            <a:r>
              <a:rPr lang="vi-VN" smtClean="0"/>
              <a:t>Chức năng: Sao chép phần tử thuộc nửa đoạn [ </a:t>
            </a:r>
            <a:r>
              <a:rPr lang="vi-VN" smtClean="0">
                <a:solidFill>
                  <a:srgbClr val="FF0000"/>
                </a:solidFill>
              </a:rPr>
              <a:t>_First</a:t>
            </a:r>
            <a:r>
              <a:rPr lang="vi-VN" smtClean="0"/>
              <a:t>,</a:t>
            </a:r>
            <a:r>
              <a:rPr lang="vi-VN" smtClean="0">
                <a:solidFill>
                  <a:srgbClr val="FF0000"/>
                </a:solidFill>
              </a:rPr>
              <a:t>_Last</a:t>
            </a:r>
            <a:r>
              <a:rPr lang="vi-VN" smtClean="0"/>
              <a:t>) vào đoạn phần tử mới bắt đầu từ </a:t>
            </a:r>
            <a:r>
              <a:rPr lang="vi-VN" smtClean="0">
                <a:solidFill>
                  <a:srgbClr val="FF0000"/>
                </a:solidFill>
              </a:rPr>
              <a:t>_DestBeg</a:t>
            </a:r>
            <a:r>
              <a:rPr lang="vi-VN" smtClean="0"/>
              <a:t>. </a:t>
            </a:r>
          </a:p>
          <a:p>
            <a:r>
              <a:rPr lang="vi-VN" smtClean="0"/>
              <a:t>Tham số: tương tự như hàm </a:t>
            </a:r>
            <a:r>
              <a:rPr lang="vi-VN" smtClean="0">
                <a:solidFill>
                  <a:srgbClr val="FF0000"/>
                </a:solidFill>
              </a:rPr>
              <a:t>find</a:t>
            </a:r>
            <a:r>
              <a:rPr lang="vi-VN" smtClean="0"/>
              <a:t>.</a:t>
            </a:r>
          </a:p>
          <a:p>
            <a:r>
              <a:rPr lang="vi-VN" smtClean="0"/>
              <a:t>Xem code ví dụ </a:t>
            </a:r>
            <a:r>
              <a:rPr lang="en-US"/>
              <a:t>3.1</a:t>
            </a:r>
            <a:endParaRPr lang="vi-VN"/>
          </a:p>
        </p:txBody>
      </p:sp>
      <p:sp>
        <p:nvSpPr>
          <p:cNvPr id="4" name="Tiêu đề 1"/>
          <p:cNvSpPr>
            <a:spLocks noGrp="1"/>
          </p:cNvSpPr>
          <p:nvPr>
            <p:ph type="title"/>
          </p:nvPr>
        </p:nvSpPr>
        <p:spPr/>
        <p:txBody>
          <a:bodyPr/>
          <a:lstStyle/>
          <a:p>
            <a:r>
              <a:rPr lang="en-US" smtClean="0"/>
              <a:t>3.1 copy</a:t>
            </a:r>
            <a:endParaRPr lang="vi-VN"/>
          </a:p>
        </p:txBody>
      </p:sp>
    </p:spTree>
    <p:extLst>
      <p:ext uri="{BB962C8B-B14F-4D97-AF65-F5344CB8AC3E}">
        <p14:creationId xmlns:p14="http://schemas.microsoft.com/office/powerpoint/2010/main" val="1203981328"/>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ội dung 2"/>
          <p:cNvSpPr>
            <a:spLocks noGrp="1"/>
          </p:cNvSpPr>
          <p:nvPr>
            <p:ph idx="1"/>
          </p:nvPr>
        </p:nvSpPr>
        <p:spPr/>
        <p:txBody>
          <a:bodyPr>
            <a:normAutofit fontScale="77500" lnSpcReduction="20000"/>
          </a:bodyPr>
          <a:lstStyle/>
          <a:p>
            <a:r>
              <a:rPr lang="vi-VN" smtClean="0"/>
              <a:t>Mẫu:</a:t>
            </a:r>
          </a:p>
          <a:p>
            <a:pPr marL="0" indent="0">
              <a:buNone/>
            </a:pPr>
            <a:r>
              <a:rPr lang="en-US" sz="2800"/>
              <a:t>template&lt;class </a:t>
            </a:r>
            <a:r>
              <a:rPr lang="en-US" sz="2800" smtClean="0"/>
              <a:t>Type&gt;</a:t>
            </a:r>
          </a:p>
          <a:p>
            <a:pPr marL="0" indent="0">
              <a:buNone/>
            </a:pPr>
            <a:r>
              <a:rPr lang="en-US" sz="2800"/>
              <a:t> </a:t>
            </a:r>
            <a:r>
              <a:rPr lang="en-US" sz="2800" smtClean="0"/>
              <a:t>   void </a:t>
            </a:r>
            <a:r>
              <a:rPr lang="en-US" sz="2800"/>
              <a:t>swap( </a:t>
            </a:r>
            <a:endParaRPr lang="en-US" sz="2800" smtClean="0"/>
          </a:p>
          <a:p>
            <a:pPr marL="0" indent="0">
              <a:buNone/>
            </a:pPr>
            <a:r>
              <a:rPr lang="en-US" sz="2800"/>
              <a:t>	</a:t>
            </a:r>
            <a:r>
              <a:rPr lang="en-US" sz="2800" smtClean="0"/>
              <a:t>Type</a:t>
            </a:r>
            <a:r>
              <a:rPr lang="en-US" sz="2800"/>
              <a:t>&amp; _</a:t>
            </a:r>
            <a:r>
              <a:rPr lang="en-US" sz="2800" smtClean="0"/>
              <a:t>Left,</a:t>
            </a:r>
          </a:p>
          <a:p>
            <a:pPr marL="0" indent="0">
              <a:buNone/>
            </a:pPr>
            <a:r>
              <a:rPr lang="en-US" sz="2800" smtClean="0"/>
              <a:t>	Type</a:t>
            </a:r>
            <a:r>
              <a:rPr lang="en-US" sz="2800"/>
              <a:t>&amp; _</a:t>
            </a:r>
            <a:r>
              <a:rPr lang="en-US" sz="2800" smtClean="0"/>
              <a:t>Right</a:t>
            </a:r>
          </a:p>
          <a:p>
            <a:pPr marL="0" indent="0">
              <a:buNone/>
            </a:pPr>
            <a:r>
              <a:rPr lang="en-US" sz="2800"/>
              <a:t> </a:t>
            </a:r>
            <a:r>
              <a:rPr lang="en-US" sz="2800" smtClean="0"/>
              <a:t>   );</a:t>
            </a:r>
            <a:endParaRPr lang="vi-VN" sz="3100"/>
          </a:p>
          <a:p>
            <a:r>
              <a:rPr lang="vi-VN" smtClean="0"/>
              <a:t>Chức năng: Đổi giá trị </a:t>
            </a:r>
            <a:r>
              <a:rPr lang="vi-VN" smtClean="0">
                <a:solidFill>
                  <a:srgbClr val="FF0000"/>
                </a:solidFill>
              </a:rPr>
              <a:t>_Left</a:t>
            </a:r>
            <a:r>
              <a:rPr lang="vi-VN" smtClean="0"/>
              <a:t> và </a:t>
            </a:r>
            <a:r>
              <a:rPr lang="vi-VN" smtClean="0">
                <a:solidFill>
                  <a:srgbClr val="FF0000"/>
                </a:solidFill>
              </a:rPr>
              <a:t>_Right </a:t>
            </a:r>
            <a:r>
              <a:rPr lang="vi-VN" smtClean="0"/>
              <a:t>cho nhau.</a:t>
            </a:r>
          </a:p>
          <a:p>
            <a:r>
              <a:rPr lang="vi-VN" smtClean="0"/>
              <a:t>Tham số: </a:t>
            </a:r>
            <a:r>
              <a:rPr lang="vi-VN" smtClean="0">
                <a:solidFill>
                  <a:srgbClr val="FF0000"/>
                </a:solidFill>
              </a:rPr>
              <a:t>_Left</a:t>
            </a:r>
            <a:r>
              <a:rPr lang="vi-VN" smtClean="0"/>
              <a:t> và </a:t>
            </a:r>
            <a:r>
              <a:rPr lang="vi-VN" smtClean="0">
                <a:solidFill>
                  <a:srgbClr val="FF0000"/>
                </a:solidFill>
              </a:rPr>
              <a:t>_Right </a:t>
            </a:r>
            <a:r>
              <a:rPr lang="vi-VN" smtClean="0"/>
              <a:t>là hai hai đối tượng có cùng kiểu giá trị.</a:t>
            </a:r>
          </a:p>
          <a:p>
            <a:r>
              <a:rPr lang="vi-VN" smtClean="0"/>
              <a:t>Xem code ví dụ </a:t>
            </a:r>
            <a:r>
              <a:rPr lang="en-US" smtClean="0"/>
              <a:t>3.2</a:t>
            </a:r>
            <a:endParaRPr lang="vi-VN"/>
          </a:p>
        </p:txBody>
      </p:sp>
      <p:sp>
        <p:nvSpPr>
          <p:cNvPr id="4" name="Tiêu đề 1"/>
          <p:cNvSpPr>
            <a:spLocks noGrp="1"/>
          </p:cNvSpPr>
          <p:nvPr>
            <p:ph type="title"/>
          </p:nvPr>
        </p:nvSpPr>
        <p:spPr/>
        <p:txBody>
          <a:bodyPr/>
          <a:lstStyle/>
          <a:p>
            <a:r>
              <a:rPr lang="en-US" smtClean="0"/>
              <a:t>3.2 swap</a:t>
            </a:r>
            <a:endParaRPr lang="vi-VN"/>
          </a:p>
        </p:txBody>
      </p:sp>
    </p:spTree>
    <p:extLst>
      <p:ext uri="{BB962C8B-B14F-4D97-AF65-F5344CB8AC3E}">
        <p14:creationId xmlns:p14="http://schemas.microsoft.com/office/powerpoint/2010/main" val="3552681959"/>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43346"/>
            <a:ext cx="8229600" cy="857250"/>
          </a:xfrm>
        </p:spPr>
        <p:txBody>
          <a:bodyPr/>
          <a:lstStyle/>
          <a:p>
            <a:r>
              <a:rPr lang="fr-CA" err="1" smtClean="0"/>
              <a:t>Mục</a:t>
            </a:r>
            <a:r>
              <a:rPr lang="fr-CA" smtClean="0"/>
              <a:t> </a:t>
            </a:r>
            <a:r>
              <a:rPr lang="fr-CA" err="1" smtClean="0"/>
              <a:t>lục</a:t>
            </a:r>
            <a:endParaRPr lang="fr-CA">
              <a:solidFill>
                <a:schemeClr val="tx1">
                  <a:lumMod val="75000"/>
                  <a:lumOff val="25000"/>
                </a:schemeClr>
              </a:solidFill>
            </a:endParaRPr>
          </a:p>
        </p:txBody>
      </p:sp>
      <p:sp>
        <p:nvSpPr>
          <p:cNvPr id="3" name="Content Placeholder 2"/>
          <p:cNvSpPr>
            <a:spLocks noGrp="1"/>
          </p:cNvSpPr>
          <p:nvPr>
            <p:ph idx="1"/>
          </p:nvPr>
        </p:nvSpPr>
        <p:spPr>
          <a:xfrm>
            <a:off x="457200" y="1337518"/>
            <a:ext cx="8229600" cy="3394472"/>
          </a:xfrm>
        </p:spPr>
        <p:txBody>
          <a:bodyPr>
            <a:normAutofit fontScale="85000" lnSpcReduction="20000"/>
          </a:bodyPr>
          <a:lstStyle/>
          <a:p>
            <a:pPr marL="571500" indent="-571500">
              <a:buAutoNum type="romanUcPeriod"/>
            </a:pPr>
            <a:r>
              <a:rPr lang="fr-CA" err="1" smtClean="0"/>
              <a:t>Giới</a:t>
            </a:r>
            <a:r>
              <a:rPr lang="fr-CA" smtClean="0"/>
              <a:t> </a:t>
            </a:r>
            <a:r>
              <a:rPr lang="fr-CA" err="1" smtClean="0"/>
              <a:t>thiệu</a:t>
            </a:r>
            <a:r>
              <a:rPr lang="fr-CA" smtClean="0"/>
              <a:t> STL</a:t>
            </a:r>
          </a:p>
          <a:p>
            <a:pPr marL="571500" indent="-571500">
              <a:buAutoNum type="romanUcPeriod"/>
            </a:pPr>
            <a:r>
              <a:rPr lang="fr-CA" smtClean="0">
                <a:solidFill>
                  <a:schemeClr val="tx1">
                    <a:lumMod val="75000"/>
                    <a:lumOff val="25000"/>
                  </a:schemeClr>
                </a:solidFill>
              </a:rPr>
              <a:t>STL </a:t>
            </a:r>
            <a:r>
              <a:rPr lang="fr-CA" err="1" smtClean="0">
                <a:solidFill>
                  <a:schemeClr val="tx1">
                    <a:lumMod val="75000"/>
                    <a:lumOff val="25000"/>
                  </a:schemeClr>
                </a:solidFill>
              </a:rPr>
              <a:t>Algorithm</a:t>
            </a:r>
            <a:endParaRPr lang="fr-CA" smtClean="0">
              <a:solidFill>
                <a:schemeClr val="tx1">
                  <a:lumMod val="75000"/>
                  <a:lumOff val="25000"/>
                </a:schemeClr>
              </a:solidFill>
            </a:endParaRPr>
          </a:p>
          <a:p>
            <a:pPr marL="914400" lvl="1" indent="-514350">
              <a:buAutoNum type="arabicPeriod"/>
            </a:pPr>
            <a:r>
              <a:rPr lang="fr-CA" err="1" smtClean="0"/>
              <a:t>Giới</a:t>
            </a:r>
            <a:r>
              <a:rPr lang="fr-CA" smtClean="0"/>
              <a:t> </a:t>
            </a:r>
            <a:r>
              <a:rPr lang="fr-CA" err="1" smtClean="0"/>
              <a:t>thiệu</a:t>
            </a:r>
            <a:r>
              <a:rPr lang="fr-CA" smtClean="0"/>
              <a:t> STL </a:t>
            </a:r>
            <a:r>
              <a:rPr lang="fr-CA" err="1" smtClean="0"/>
              <a:t>Algorithm</a:t>
            </a:r>
            <a:endParaRPr lang="fr-CA" smtClean="0"/>
          </a:p>
          <a:p>
            <a:pPr marL="914400" lvl="1" indent="-514350">
              <a:buAutoNum type="arabicPeriod"/>
            </a:pPr>
            <a:r>
              <a:rPr lang="fr-CA" err="1" smtClean="0">
                <a:solidFill>
                  <a:schemeClr val="tx1">
                    <a:lumMod val="75000"/>
                    <a:lumOff val="25000"/>
                  </a:schemeClr>
                </a:solidFill>
              </a:rPr>
              <a:t>Các</a:t>
            </a:r>
            <a:r>
              <a:rPr lang="fr-CA" smtClean="0">
                <a:solidFill>
                  <a:schemeClr val="tx1">
                    <a:lumMod val="75000"/>
                    <a:lumOff val="25000"/>
                  </a:schemeClr>
                </a:solidFill>
              </a:rPr>
              <a:t> </a:t>
            </a:r>
            <a:r>
              <a:rPr lang="fr-CA" err="1" smtClean="0">
                <a:solidFill>
                  <a:schemeClr val="tx1">
                    <a:lumMod val="75000"/>
                    <a:lumOff val="25000"/>
                  </a:schemeClr>
                </a:solidFill>
              </a:rPr>
              <a:t>thao</a:t>
            </a:r>
            <a:r>
              <a:rPr lang="fr-CA" smtClean="0">
                <a:solidFill>
                  <a:schemeClr val="tx1">
                    <a:lumMod val="75000"/>
                    <a:lumOff val="25000"/>
                  </a:schemeClr>
                </a:solidFill>
              </a:rPr>
              <a:t> </a:t>
            </a:r>
            <a:r>
              <a:rPr lang="fr-CA" err="1" smtClean="0">
                <a:solidFill>
                  <a:schemeClr val="tx1">
                    <a:lumMod val="75000"/>
                    <a:lumOff val="25000"/>
                  </a:schemeClr>
                </a:solidFill>
              </a:rPr>
              <a:t>tác</a:t>
            </a:r>
            <a:r>
              <a:rPr lang="fr-CA" smtClean="0">
                <a:solidFill>
                  <a:schemeClr val="tx1">
                    <a:lumMod val="75000"/>
                    <a:lumOff val="25000"/>
                  </a:schemeClr>
                </a:solidFill>
              </a:rPr>
              <a:t> </a:t>
            </a:r>
            <a:r>
              <a:rPr lang="fr-CA" err="1" smtClean="0">
                <a:solidFill>
                  <a:schemeClr val="tx1">
                    <a:lumMod val="75000"/>
                    <a:lumOff val="25000"/>
                  </a:schemeClr>
                </a:solidFill>
              </a:rPr>
              <a:t>không</a:t>
            </a:r>
            <a:r>
              <a:rPr lang="fr-CA" smtClean="0">
                <a:solidFill>
                  <a:schemeClr val="tx1">
                    <a:lumMod val="75000"/>
                    <a:lumOff val="25000"/>
                  </a:schemeClr>
                </a:solidFill>
              </a:rPr>
              <a:t> </a:t>
            </a:r>
            <a:r>
              <a:rPr lang="fr-CA" err="1" smtClean="0">
                <a:solidFill>
                  <a:schemeClr val="tx1">
                    <a:lumMod val="75000"/>
                    <a:lumOff val="25000"/>
                  </a:schemeClr>
                </a:solidFill>
              </a:rPr>
              <a:t>thay</a:t>
            </a:r>
            <a:r>
              <a:rPr lang="fr-CA" smtClean="0">
                <a:solidFill>
                  <a:schemeClr val="tx1">
                    <a:lumMod val="75000"/>
                    <a:lumOff val="25000"/>
                  </a:schemeClr>
                </a:solidFill>
              </a:rPr>
              <a:t> </a:t>
            </a:r>
            <a:r>
              <a:rPr lang="fr-CA" err="1" smtClean="0">
                <a:solidFill>
                  <a:schemeClr val="tx1">
                    <a:lumMod val="75000"/>
                    <a:lumOff val="25000"/>
                  </a:schemeClr>
                </a:solidFill>
              </a:rPr>
              <a:t>đổi</a:t>
            </a:r>
            <a:r>
              <a:rPr lang="fr-CA" smtClean="0">
                <a:solidFill>
                  <a:schemeClr val="tx1">
                    <a:lumMod val="75000"/>
                    <a:lumOff val="25000"/>
                  </a:schemeClr>
                </a:solidFill>
              </a:rPr>
              <a:t> </a:t>
            </a:r>
            <a:r>
              <a:rPr lang="fr-CA" err="1" smtClean="0">
                <a:solidFill>
                  <a:schemeClr val="tx1">
                    <a:lumMod val="75000"/>
                    <a:lumOff val="25000"/>
                  </a:schemeClr>
                </a:solidFill>
              </a:rPr>
              <a:t>đoạn</a:t>
            </a:r>
            <a:r>
              <a:rPr lang="fr-CA" smtClean="0">
                <a:solidFill>
                  <a:schemeClr val="tx1">
                    <a:lumMod val="75000"/>
                    <a:lumOff val="25000"/>
                  </a:schemeClr>
                </a:solidFill>
              </a:rPr>
              <a:t> </a:t>
            </a:r>
            <a:r>
              <a:rPr lang="fr-CA" err="1" smtClean="0">
                <a:solidFill>
                  <a:schemeClr val="tx1">
                    <a:lumMod val="75000"/>
                    <a:lumOff val="25000"/>
                  </a:schemeClr>
                </a:solidFill>
              </a:rPr>
              <a:t>phần</a:t>
            </a:r>
            <a:r>
              <a:rPr lang="fr-CA" smtClean="0">
                <a:solidFill>
                  <a:schemeClr val="tx1">
                    <a:lumMod val="75000"/>
                    <a:lumOff val="25000"/>
                  </a:schemeClr>
                </a:solidFill>
              </a:rPr>
              <a:t> </a:t>
            </a:r>
            <a:r>
              <a:rPr lang="fr-CA" err="1" smtClean="0">
                <a:solidFill>
                  <a:schemeClr val="tx1">
                    <a:lumMod val="75000"/>
                    <a:lumOff val="25000"/>
                  </a:schemeClr>
                </a:solidFill>
              </a:rPr>
              <a:t>tư</a:t>
            </a:r>
            <a:r>
              <a:rPr lang="fr-CA" smtClean="0">
                <a:solidFill>
                  <a:schemeClr val="tx1">
                    <a:lumMod val="75000"/>
                    <a:lumOff val="25000"/>
                  </a:schemeClr>
                </a:solidFill>
              </a:rPr>
              <a:t>̉</a:t>
            </a:r>
          </a:p>
          <a:p>
            <a:pPr marL="914400" lvl="1" indent="-514350">
              <a:buAutoNum type="arabicPeriod"/>
            </a:pPr>
            <a:r>
              <a:rPr lang="fr-CA" err="1" smtClean="0"/>
              <a:t>Các</a:t>
            </a:r>
            <a:r>
              <a:rPr lang="fr-CA" smtClean="0"/>
              <a:t> </a:t>
            </a:r>
            <a:r>
              <a:rPr lang="fr-CA" err="1" smtClean="0"/>
              <a:t>thao</a:t>
            </a:r>
            <a:r>
              <a:rPr lang="fr-CA" smtClean="0"/>
              <a:t> </a:t>
            </a:r>
            <a:r>
              <a:rPr lang="fr-CA" err="1" smtClean="0"/>
              <a:t>tác</a:t>
            </a:r>
            <a:r>
              <a:rPr lang="fr-CA" smtClean="0"/>
              <a:t> </a:t>
            </a:r>
            <a:r>
              <a:rPr lang="fr-CA" err="1" smtClean="0"/>
              <a:t>thay</a:t>
            </a:r>
            <a:r>
              <a:rPr lang="fr-CA" smtClean="0"/>
              <a:t> </a:t>
            </a:r>
            <a:r>
              <a:rPr lang="fr-CA" err="1" smtClean="0"/>
              <a:t>đổi</a:t>
            </a:r>
            <a:r>
              <a:rPr lang="fr-CA" smtClean="0"/>
              <a:t> </a:t>
            </a:r>
            <a:r>
              <a:rPr lang="fr-CA" err="1" smtClean="0"/>
              <a:t>đoạn</a:t>
            </a:r>
            <a:r>
              <a:rPr lang="fr-CA" smtClean="0"/>
              <a:t> </a:t>
            </a:r>
            <a:r>
              <a:rPr lang="fr-CA" err="1" smtClean="0"/>
              <a:t>phần</a:t>
            </a:r>
            <a:r>
              <a:rPr lang="fr-CA" smtClean="0"/>
              <a:t> </a:t>
            </a:r>
            <a:r>
              <a:rPr lang="fr-CA" err="1" smtClean="0"/>
              <a:t>tư</a:t>
            </a:r>
            <a:r>
              <a:rPr lang="fr-CA" smtClean="0"/>
              <a:t>̉</a:t>
            </a:r>
          </a:p>
          <a:p>
            <a:pPr marL="914400" lvl="1" indent="-514350">
              <a:buAutoNum type="arabicPeriod"/>
            </a:pPr>
            <a:r>
              <a:rPr lang="fr-CA" err="1" smtClean="0">
                <a:solidFill>
                  <a:schemeClr val="tx1">
                    <a:lumMod val="75000"/>
                    <a:lumOff val="25000"/>
                  </a:schemeClr>
                </a:solidFill>
              </a:rPr>
              <a:t>Sắp</a:t>
            </a:r>
            <a:r>
              <a:rPr lang="fr-CA" smtClean="0">
                <a:solidFill>
                  <a:schemeClr val="tx1">
                    <a:lumMod val="75000"/>
                    <a:lumOff val="25000"/>
                  </a:schemeClr>
                </a:solidFill>
              </a:rPr>
              <a:t> </a:t>
            </a:r>
            <a:r>
              <a:rPr lang="fr-CA" err="1" smtClean="0">
                <a:solidFill>
                  <a:schemeClr val="tx1">
                    <a:lumMod val="75000"/>
                    <a:lumOff val="25000"/>
                  </a:schemeClr>
                </a:solidFill>
              </a:rPr>
              <a:t>xếp</a:t>
            </a:r>
            <a:endParaRPr lang="fr-CA" smtClean="0">
              <a:solidFill>
                <a:schemeClr val="tx1">
                  <a:lumMod val="75000"/>
                  <a:lumOff val="25000"/>
                </a:schemeClr>
              </a:solidFill>
            </a:endParaRPr>
          </a:p>
          <a:p>
            <a:pPr marL="914400" lvl="1" indent="-514350">
              <a:buAutoNum type="arabicPeriod"/>
            </a:pPr>
            <a:r>
              <a:rPr lang="fr-CA" err="1" smtClean="0"/>
              <a:t>Tìm</a:t>
            </a:r>
            <a:r>
              <a:rPr lang="fr-CA" smtClean="0"/>
              <a:t> </a:t>
            </a:r>
            <a:r>
              <a:rPr lang="fr-CA" err="1" smtClean="0"/>
              <a:t>kiếm</a:t>
            </a:r>
            <a:r>
              <a:rPr lang="fr-CA" smtClean="0"/>
              <a:t> </a:t>
            </a:r>
            <a:r>
              <a:rPr lang="fr-CA" err="1" smtClean="0"/>
              <a:t>nhi</a:t>
            </a:r>
            <a:r>
              <a:rPr lang="fr-CA" smtClean="0"/>
              <a:t>̣ </a:t>
            </a:r>
            <a:r>
              <a:rPr lang="fr-CA" err="1" smtClean="0"/>
              <a:t>phân</a:t>
            </a:r>
            <a:endParaRPr lang="fr-CA" smtClean="0"/>
          </a:p>
          <a:p>
            <a:pPr marL="914400" lvl="1" indent="-514350">
              <a:buAutoNum type="arabicPeriod"/>
            </a:pPr>
            <a:r>
              <a:rPr lang="fr-CA" smtClean="0"/>
              <a:t>Min/Max</a:t>
            </a:r>
          </a:p>
          <a:p>
            <a:pPr marL="914400" lvl="1" indent="-514350">
              <a:buAutoNum type="arabicPeriod"/>
            </a:pPr>
            <a:r>
              <a:rPr lang="fr-CA" smtClean="0"/>
              <a:t>Kết luận</a:t>
            </a:r>
            <a:endParaRPr lang="fr-CA">
              <a:solidFill>
                <a:schemeClr val="tx1">
                  <a:lumMod val="75000"/>
                  <a:lumOff val="25000"/>
                </a:schemeClr>
              </a:solidFill>
            </a:endParaRPr>
          </a:p>
        </p:txBody>
      </p:sp>
    </p:spTree>
    <p:extLst>
      <p:ext uri="{BB962C8B-B14F-4D97-AF65-F5344CB8AC3E}">
        <p14:creationId xmlns:p14="http://schemas.microsoft.com/office/powerpoint/2010/main" val="50124860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smtClean="0"/>
              <a:t>3.3. replace</a:t>
            </a:r>
            <a:endParaRPr lang="vi-VN"/>
          </a:p>
        </p:txBody>
      </p:sp>
      <p:sp>
        <p:nvSpPr>
          <p:cNvPr id="3" name="Chỗ dành sẵn cho Nội dung 2"/>
          <p:cNvSpPr>
            <a:spLocks noGrp="1"/>
          </p:cNvSpPr>
          <p:nvPr>
            <p:ph idx="1"/>
          </p:nvPr>
        </p:nvSpPr>
        <p:spPr/>
        <p:txBody>
          <a:bodyPr>
            <a:normAutofit fontScale="62500" lnSpcReduction="20000"/>
          </a:bodyPr>
          <a:lstStyle/>
          <a:p>
            <a:r>
              <a:rPr lang="en-US" smtClean="0"/>
              <a:t>Mẫu:</a:t>
            </a:r>
          </a:p>
          <a:p>
            <a:pPr marL="0" indent="0">
              <a:buNone/>
            </a:pPr>
            <a:r>
              <a:rPr lang="en-US"/>
              <a:t>template&lt;class ForwardIterator, class </a:t>
            </a:r>
            <a:r>
              <a:rPr lang="en-US" smtClean="0"/>
              <a:t>Type&gt;</a:t>
            </a:r>
          </a:p>
          <a:p>
            <a:pPr marL="0" indent="0">
              <a:buNone/>
            </a:pPr>
            <a:r>
              <a:rPr lang="en-US"/>
              <a:t> </a:t>
            </a:r>
            <a:r>
              <a:rPr lang="en-US" smtClean="0"/>
              <a:t>    void </a:t>
            </a:r>
            <a:r>
              <a:rPr lang="en-US"/>
              <a:t>replace( </a:t>
            </a:r>
            <a:endParaRPr lang="en-US" smtClean="0"/>
          </a:p>
          <a:p>
            <a:pPr marL="0" indent="0">
              <a:buNone/>
            </a:pPr>
            <a:r>
              <a:rPr lang="en-US"/>
              <a:t>	</a:t>
            </a:r>
            <a:r>
              <a:rPr lang="en-US" smtClean="0"/>
              <a:t>ForwardIterator </a:t>
            </a:r>
            <a:r>
              <a:rPr lang="en-US"/>
              <a:t>_</a:t>
            </a:r>
            <a:r>
              <a:rPr lang="en-US" smtClean="0"/>
              <a:t>First,</a:t>
            </a:r>
          </a:p>
          <a:p>
            <a:pPr marL="0" indent="0">
              <a:buNone/>
            </a:pPr>
            <a:r>
              <a:rPr lang="en-US"/>
              <a:t>	</a:t>
            </a:r>
            <a:r>
              <a:rPr lang="en-US" smtClean="0"/>
              <a:t>ForwardIterator </a:t>
            </a:r>
            <a:r>
              <a:rPr lang="en-US"/>
              <a:t>_</a:t>
            </a:r>
            <a:r>
              <a:rPr lang="en-US" smtClean="0"/>
              <a:t>Last,</a:t>
            </a:r>
          </a:p>
          <a:p>
            <a:pPr marL="0" indent="0">
              <a:buNone/>
            </a:pPr>
            <a:r>
              <a:rPr lang="en-US"/>
              <a:t>	</a:t>
            </a:r>
            <a:r>
              <a:rPr lang="en-US" smtClean="0"/>
              <a:t>const </a:t>
            </a:r>
            <a:r>
              <a:rPr lang="en-US"/>
              <a:t>Type&amp; _</a:t>
            </a:r>
            <a:r>
              <a:rPr lang="en-US" smtClean="0"/>
              <a:t>OldVal,</a:t>
            </a:r>
          </a:p>
          <a:p>
            <a:pPr marL="0" indent="0">
              <a:buNone/>
            </a:pPr>
            <a:r>
              <a:rPr lang="en-US" smtClean="0"/>
              <a:t>	const </a:t>
            </a:r>
            <a:r>
              <a:rPr lang="en-US"/>
              <a:t>Type&amp; _</a:t>
            </a:r>
            <a:r>
              <a:rPr lang="en-US" smtClean="0"/>
              <a:t>NewVal</a:t>
            </a:r>
          </a:p>
          <a:p>
            <a:pPr marL="0" indent="0">
              <a:buNone/>
            </a:pPr>
            <a:r>
              <a:rPr lang="en-US" smtClean="0"/>
              <a:t>     );</a:t>
            </a:r>
            <a:endParaRPr lang="en-US"/>
          </a:p>
          <a:p>
            <a:r>
              <a:rPr lang="en-US" smtClean="0"/>
              <a:t>Chức năng: Thay thế tất cả các phần tử thuộc nửa đoạn [ </a:t>
            </a:r>
            <a:r>
              <a:rPr lang="en-US" smtClean="0">
                <a:solidFill>
                  <a:srgbClr val="FF0000"/>
                </a:solidFill>
              </a:rPr>
              <a:t>_First</a:t>
            </a:r>
            <a:r>
              <a:rPr lang="en-US" smtClean="0"/>
              <a:t>, </a:t>
            </a:r>
            <a:r>
              <a:rPr lang="en-US" smtClean="0">
                <a:solidFill>
                  <a:srgbClr val="FF0000"/>
                </a:solidFill>
              </a:rPr>
              <a:t>_Last </a:t>
            </a:r>
            <a:r>
              <a:rPr lang="en-US" smtClean="0"/>
              <a:t>) có giá trị </a:t>
            </a:r>
            <a:r>
              <a:rPr lang="en-US" smtClean="0">
                <a:solidFill>
                  <a:srgbClr val="FF0000"/>
                </a:solidFill>
              </a:rPr>
              <a:t>_OldVal </a:t>
            </a:r>
            <a:r>
              <a:rPr lang="en-US" smtClean="0"/>
              <a:t>bằng giá trị mới </a:t>
            </a:r>
            <a:r>
              <a:rPr lang="en-US" smtClean="0">
                <a:solidFill>
                  <a:srgbClr val="FF0000"/>
                </a:solidFill>
              </a:rPr>
              <a:t>_NewVal</a:t>
            </a:r>
            <a:r>
              <a:rPr lang="en-US" smtClean="0"/>
              <a:t>.</a:t>
            </a:r>
          </a:p>
          <a:p>
            <a:r>
              <a:rPr lang="en-US" smtClean="0"/>
              <a:t>Xem code ví dụ 3.3</a:t>
            </a:r>
            <a:endParaRPr lang="en-US"/>
          </a:p>
          <a:p>
            <a:pPr marL="0" indent="0">
              <a:buNone/>
            </a:pPr>
            <a:endParaRPr lang="vi-VN"/>
          </a:p>
        </p:txBody>
      </p:sp>
    </p:spTree>
    <p:extLst>
      <p:ext uri="{BB962C8B-B14F-4D97-AF65-F5344CB8AC3E}">
        <p14:creationId xmlns:p14="http://schemas.microsoft.com/office/powerpoint/2010/main" val="346592682"/>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smtClean="0"/>
              <a:t>4. Sắp xếp</a:t>
            </a:r>
            <a:endParaRPr lang="vi-VN"/>
          </a:p>
        </p:txBody>
      </p:sp>
      <p:sp>
        <p:nvSpPr>
          <p:cNvPr id="3" name="Chỗ dành sẵn cho Nội dung 2"/>
          <p:cNvSpPr>
            <a:spLocks noGrp="1"/>
          </p:cNvSpPr>
          <p:nvPr>
            <p:ph idx="1"/>
          </p:nvPr>
        </p:nvSpPr>
        <p:spPr/>
        <p:txBody>
          <a:bodyPr>
            <a:normAutofit fontScale="55000" lnSpcReduction="20000"/>
          </a:bodyPr>
          <a:lstStyle/>
          <a:p>
            <a:r>
              <a:rPr lang="en-US" smtClean="0"/>
              <a:t>Mẫu dạng 1:</a:t>
            </a:r>
          </a:p>
          <a:p>
            <a:pPr marL="0" indent="0">
              <a:buNone/>
            </a:pPr>
            <a:r>
              <a:rPr lang="en-US"/>
              <a:t>template&lt;class </a:t>
            </a:r>
            <a:r>
              <a:rPr lang="en-US" smtClean="0"/>
              <a:t>RandomAccessIterator&gt;</a:t>
            </a:r>
          </a:p>
          <a:p>
            <a:pPr marL="0" indent="0">
              <a:buNone/>
            </a:pPr>
            <a:r>
              <a:rPr lang="en-US"/>
              <a:t> </a:t>
            </a:r>
            <a:r>
              <a:rPr lang="en-US" smtClean="0"/>
              <a:t>     void </a:t>
            </a:r>
            <a:r>
              <a:rPr lang="en-US"/>
              <a:t>sort( </a:t>
            </a:r>
            <a:endParaRPr lang="en-US" smtClean="0"/>
          </a:p>
          <a:p>
            <a:pPr marL="0" indent="0">
              <a:buNone/>
            </a:pPr>
            <a:r>
              <a:rPr lang="en-US"/>
              <a:t>	</a:t>
            </a:r>
            <a:r>
              <a:rPr lang="en-US" smtClean="0"/>
              <a:t>RandomAccessIterator </a:t>
            </a:r>
            <a:r>
              <a:rPr lang="en-US"/>
              <a:t>_First, </a:t>
            </a:r>
          </a:p>
          <a:p>
            <a:pPr marL="0" indent="0">
              <a:buNone/>
            </a:pPr>
            <a:r>
              <a:rPr lang="en-US" smtClean="0"/>
              <a:t>	RandomAccessIterator </a:t>
            </a:r>
            <a:r>
              <a:rPr lang="en-US"/>
              <a:t>_</a:t>
            </a:r>
            <a:r>
              <a:rPr lang="en-US" smtClean="0"/>
              <a:t>Last</a:t>
            </a:r>
          </a:p>
          <a:p>
            <a:pPr marL="0" indent="0">
              <a:buNone/>
            </a:pPr>
            <a:r>
              <a:rPr lang="en-US"/>
              <a:t> </a:t>
            </a:r>
            <a:r>
              <a:rPr lang="en-US" smtClean="0"/>
              <a:t>      );</a:t>
            </a:r>
            <a:endParaRPr lang="en-US"/>
          </a:p>
          <a:p>
            <a:r>
              <a:rPr lang="en-US" smtClean="0"/>
              <a:t>Mẫu dạng 2:</a:t>
            </a:r>
          </a:p>
          <a:p>
            <a:pPr marL="0" indent="0">
              <a:buNone/>
            </a:pPr>
            <a:r>
              <a:rPr lang="vi-VN">
                <a:latin typeface="Calibri" pitchFamily="34" charset="0"/>
                <a:cs typeface="Calibri" pitchFamily="34" charset="0"/>
              </a:rPr>
              <a:t>template&lt;class RandomAccessIterator, class </a:t>
            </a:r>
            <a:r>
              <a:rPr lang="vi-VN" smtClean="0">
                <a:latin typeface="Calibri" pitchFamily="34" charset="0"/>
                <a:cs typeface="Calibri" pitchFamily="34" charset="0"/>
              </a:rPr>
              <a:t>Pr&gt;</a:t>
            </a:r>
          </a:p>
          <a:p>
            <a:pPr marL="0" indent="0">
              <a:buNone/>
            </a:pPr>
            <a:r>
              <a:rPr lang="vi-VN" smtClean="0">
                <a:latin typeface="Calibri" pitchFamily="34" charset="0"/>
                <a:cs typeface="Calibri" pitchFamily="34" charset="0"/>
              </a:rPr>
              <a:t>     void sort(</a:t>
            </a:r>
          </a:p>
          <a:p>
            <a:pPr marL="0" indent="0">
              <a:buNone/>
            </a:pPr>
            <a:r>
              <a:rPr lang="vi-VN">
                <a:latin typeface="Calibri" pitchFamily="34" charset="0"/>
                <a:cs typeface="Calibri" pitchFamily="34" charset="0"/>
              </a:rPr>
              <a:t>	</a:t>
            </a:r>
            <a:r>
              <a:rPr lang="vi-VN" smtClean="0">
                <a:latin typeface="Calibri" pitchFamily="34" charset="0"/>
                <a:cs typeface="Calibri" pitchFamily="34" charset="0"/>
              </a:rPr>
              <a:t>RandomAccessIterator </a:t>
            </a:r>
            <a:r>
              <a:rPr lang="vi-VN">
                <a:latin typeface="Calibri" pitchFamily="34" charset="0"/>
                <a:cs typeface="Calibri" pitchFamily="34" charset="0"/>
              </a:rPr>
              <a:t>_</a:t>
            </a:r>
            <a:r>
              <a:rPr lang="vi-VN" smtClean="0">
                <a:latin typeface="Calibri" pitchFamily="34" charset="0"/>
                <a:cs typeface="Calibri" pitchFamily="34" charset="0"/>
              </a:rPr>
              <a:t>First,</a:t>
            </a:r>
          </a:p>
          <a:p>
            <a:pPr marL="0" indent="0">
              <a:buNone/>
            </a:pPr>
            <a:r>
              <a:rPr lang="vi-VN">
                <a:latin typeface="Calibri" pitchFamily="34" charset="0"/>
                <a:cs typeface="Calibri" pitchFamily="34" charset="0"/>
              </a:rPr>
              <a:t>	</a:t>
            </a:r>
            <a:r>
              <a:rPr lang="vi-VN" smtClean="0">
                <a:latin typeface="Calibri" pitchFamily="34" charset="0"/>
                <a:cs typeface="Calibri" pitchFamily="34" charset="0"/>
              </a:rPr>
              <a:t>RandomAccessIterator </a:t>
            </a:r>
            <a:r>
              <a:rPr lang="vi-VN">
                <a:latin typeface="Calibri" pitchFamily="34" charset="0"/>
                <a:cs typeface="Calibri" pitchFamily="34" charset="0"/>
              </a:rPr>
              <a:t>_</a:t>
            </a:r>
            <a:r>
              <a:rPr lang="vi-VN" smtClean="0">
                <a:latin typeface="Calibri" pitchFamily="34" charset="0"/>
                <a:cs typeface="Calibri" pitchFamily="34" charset="0"/>
              </a:rPr>
              <a:t>Last,</a:t>
            </a:r>
          </a:p>
          <a:p>
            <a:pPr marL="0" indent="0">
              <a:buNone/>
            </a:pPr>
            <a:r>
              <a:rPr lang="vi-VN">
                <a:latin typeface="Calibri" pitchFamily="34" charset="0"/>
                <a:cs typeface="Calibri" pitchFamily="34" charset="0"/>
              </a:rPr>
              <a:t>	</a:t>
            </a:r>
            <a:r>
              <a:rPr lang="vi-VN" smtClean="0">
                <a:latin typeface="Calibri" pitchFamily="34" charset="0"/>
                <a:cs typeface="Calibri" pitchFamily="34" charset="0"/>
              </a:rPr>
              <a:t>BinaryPredicate </a:t>
            </a:r>
            <a:r>
              <a:rPr lang="vi-VN">
                <a:latin typeface="Calibri" pitchFamily="34" charset="0"/>
                <a:cs typeface="Calibri" pitchFamily="34" charset="0"/>
              </a:rPr>
              <a:t>_Comp </a:t>
            </a:r>
          </a:p>
          <a:p>
            <a:pPr marL="0" indent="0">
              <a:buNone/>
            </a:pPr>
            <a:r>
              <a:rPr lang="vi-VN">
                <a:latin typeface="Calibri" pitchFamily="34" charset="0"/>
                <a:cs typeface="Calibri" pitchFamily="34" charset="0"/>
              </a:rPr>
              <a:t> </a:t>
            </a:r>
            <a:r>
              <a:rPr lang="vi-VN" smtClean="0">
                <a:latin typeface="Calibri" pitchFamily="34" charset="0"/>
                <a:cs typeface="Calibri" pitchFamily="34" charset="0"/>
              </a:rPr>
              <a:t>     );</a:t>
            </a:r>
            <a:endParaRPr lang="en-US" smtClean="0">
              <a:latin typeface="Calibri" pitchFamily="34" charset="0"/>
              <a:cs typeface="Calibri" pitchFamily="34" charset="0"/>
            </a:endParaRPr>
          </a:p>
          <a:p>
            <a:pPr marL="0" indent="0">
              <a:buNone/>
            </a:pPr>
            <a:endParaRPr lang="vi-VN"/>
          </a:p>
        </p:txBody>
      </p:sp>
    </p:spTree>
    <p:extLst>
      <p:ext uri="{BB962C8B-B14F-4D97-AF65-F5344CB8AC3E}">
        <p14:creationId xmlns:p14="http://schemas.microsoft.com/office/powerpoint/2010/main" val="3751107805"/>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smtClean="0"/>
              <a:t>4. Sắp xếp</a:t>
            </a:r>
            <a:endParaRPr lang="vi-VN"/>
          </a:p>
        </p:txBody>
      </p:sp>
      <p:sp>
        <p:nvSpPr>
          <p:cNvPr id="3" name="Chỗ dành sẵn cho Nội dung 2"/>
          <p:cNvSpPr>
            <a:spLocks noGrp="1"/>
          </p:cNvSpPr>
          <p:nvPr>
            <p:ph idx="1"/>
          </p:nvPr>
        </p:nvSpPr>
        <p:spPr/>
        <p:txBody>
          <a:bodyPr>
            <a:normAutofit fontScale="85000" lnSpcReduction="10000"/>
          </a:bodyPr>
          <a:lstStyle/>
          <a:p>
            <a:r>
              <a:rPr lang="en-US" smtClean="0"/>
              <a:t>Chức năng: Sắp xếp các phần tử thuộc nửa đoạn [ </a:t>
            </a:r>
            <a:r>
              <a:rPr lang="en-US" smtClean="0">
                <a:solidFill>
                  <a:srgbClr val="FF0000"/>
                </a:solidFill>
              </a:rPr>
              <a:t>_First</a:t>
            </a:r>
            <a:r>
              <a:rPr lang="en-US" smtClean="0"/>
              <a:t>, </a:t>
            </a:r>
            <a:r>
              <a:rPr lang="en-US" smtClean="0">
                <a:solidFill>
                  <a:srgbClr val="FF0000"/>
                </a:solidFill>
              </a:rPr>
              <a:t>_Last </a:t>
            </a:r>
            <a:r>
              <a:rPr lang="en-US" smtClean="0"/>
              <a:t>) theo thứ tự tăng.</a:t>
            </a:r>
          </a:p>
          <a:p>
            <a:r>
              <a:rPr lang="en-US" smtClean="0"/>
              <a:t>Các phần tử được so sánh bằng cách sử dụng toán tử </a:t>
            </a:r>
            <a:r>
              <a:rPr lang="en-US" smtClean="0">
                <a:solidFill>
                  <a:srgbClr val="FF0000"/>
                </a:solidFill>
              </a:rPr>
              <a:t>‘&lt;‘</a:t>
            </a:r>
            <a:r>
              <a:rPr lang="en-US" smtClean="0"/>
              <a:t> (bé hơn) trong dạng 1, hoặc “toán tử” </a:t>
            </a:r>
            <a:r>
              <a:rPr lang="en-US" smtClean="0">
                <a:solidFill>
                  <a:srgbClr val="FF0000"/>
                </a:solidFill>
              </a:rPr>
              <a:t>_Comp</a:t>
            </a:r>
            <a:r>
              <a:rPr lang="en-US" smtClean="0"/>
              <a:t> trong dạng 2 (Tính linh hoạt).</a:t>
            </a:r>
          </a:p>
          <a:p>
            <a:r>
              <a:rPr lang="en-US" smtClean="0"/>
              <a:t>Nhờ có thể sử dụng toán tử tự định nghĩa mà ta có thể sắp xếp linh hoạt theo các tiêu chí khác nhau.</a:t>
            </a:r>
          </a:p>
          <a:p>
            <a:r>
              <a:rPr lang="en-US" smtClean="0"/>
              <a:t>Xem code ví dụ 4</a:t>
            </a:r>
            <a:endParaRPr lang="en-US"/>
          </a:p>
          <a:p>
            <a:pPr marL="0" indent="0">
              <a:buNone/>
            </a:pPr>
            <a:endParaRPr lang="vi-VN"/>
          </a:p>
        </p:txBody>
      </p:sp>
    </p:spTree>
    <p:extLst>
      <p:ext uri="{BB962C8B-B14F-4D97-AF65-F5344CB8AC3E}">
        <p14:creationId xmlns:p14="http://schemas.microsoft.com/office/powerpoint/2010/main" val="2527920908"/>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smtClean="0"/>
              <a:t>4. Sắp xếp</a:t>
            </a:r>
            <a:endParaRPr lang="vi-VN"/>
          </a:p>
        </p:txBody>
      </p:sp>
      <p:sp>
        <p:nvSpPr>
          <p:cNvPr id="3" name="Chỗ dành sẵn cho Nội dung 2"/>
          <p:cNvSpPr>
            <a:spLocks noGrp="1"/>
          </p:cNvSpPr>
          <p:nvPr>
            <p:ph idx="1"/>
          </p:nvPr>
        </p:nvSpPr>
        <p:spPr/>
        <p:txBody>
          <a:bodyPr>
            <a:normAutofit lnSpcReduction="10000"/>
          </a:bodyPr>
          <a:lstStyle/>
          <a:p>
            <a:r>
              <a:rPr lang="en-US" smtClean="0"/>
              <a:t>Tham số:</a:t>
            </a:r>
          </a:p>
          <a:p>
            <a:pPr lvl="1"/>
            <a:r>
              <a:rPr lang="en-US" smtClean="0"/>
              <a:t>_First, _Last: như các hàm trước</a:t>
            </a:r>
          </a:p>
          <a:p>
            <a:pPr lvl="1"/>
            <a:r>
              <a:rPr lang="en-US" smtClean="0"/>
              <a:t>_Comp: Hàm so sánh hai đối tượng (cùng kiểu dữ liệu với đoạn phần tử). Trả về ‘true’ nếu tham số đầu tiên “bé hơn” hoặc ‘false’ nếu ngược lại.</a:t>
            </a:r>
            <a:endParaRPr lang="en-US"/>
          </a:p>
          <a:p>
            <a:r>
              <a:rPr lang="en-US" smtClean="0"/>
              <a:t>Độ </a:t>
            </a:r>
            <a:r>
              <a:rPr lang="en-US" smtClean="0"/>
              <a:t>phức tạp: cỡ N × log N (với N là số phần tử</a:t>
            </a:r>
            <a:r>
              <a:rPr lang="en-US" smtClean="0"/>
              <a:t>)</a:t>
            </a:r>
          </a:p>
          <a:p>
            <a:r>
              <a:rPr lang="en-US"/>
              <a:t>Xem code ví </a:t>
            </a:r>
            <a:r>
              <a:rPr lang="en-US"/>
              <a:t>dụ </a:t>
            </a:r>
            <a:r>
              <a:rPr lang="en-US" smtClean="0"/>
              <a:t>4</a:t>
            </a:r>
            <a:endParaRPr lang="en-US"/>
          </a:p>
        </p:txBody>
      </p:sp>
    </p:spTree>
    <p:extLst>
      <p:ext uri="{BB962C8B-B14F-4D97-AF65-F5344CB8AC3E}">
        <p14:creationId xmlns:p14="http://schemas.microsoft.com/office/powerpoint/2010/main" val="187972695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smtClean="0"/>
              <a:t>5. Tìm kiếm nhị phân</a:t>
            </a:r>
            <a:endParaRPr lang="vi-VN"/>
          </a:p>
        </p:txBody>
      </p:sp>
      <p:sp>
        <p:nvSpPr>
          <p:cNvPr id="3" name="Chỗ dành sẵn cho Nội dung 2"/>
          <p:cNvSpPr>
            <a:spLocks noGrp="1"/>
          </p:cNvSpPr>
          <p:nvPr>
            <p:ph idx="1"/>
          </p:nvPr>
        </p:nvSpPr>
        <p:spPr/>
        <p:txBody>
          <a:bodyPr>
            <a:normAutofit fontScale="92500" lnSpcReduction="10000"/>
          </a:bodyPr>
          <a:lstStyle/>
          <a:p>
            <a:r>
              <a:rPr lang="en-US" smtClean="0"/>
              <a:t>Tập hợp các thao tác trên đoạn đã sắp xếp, dựa trên thuật toán tìm kiếm nhị phân. Độ phức tạp các hàm này cỡ khoảng log N (với N là số phần tử trong đoạn).</a:t>
            </a:r>
          </a:p>
          <a:p>
            <a:r>
              <a:rPr lang="en-US" smtClean="0"/>
              <a:t>Một số hàm điển hình:</a:t>
            </a:r>
          </a:p>
          <a:p>
            <a:pPr lvl="1"/>
            <a:r>
              <a:rPr lang="en-US" smtClean="0"/>
              <a:t>binary_search : tìm kiếm chính xác</a:t>
            </a:r>
          </a:p>
          <a:p>
            <a:pPr lvl="1"/>
            <a:r>
              <a:rPr lang="en-US" smtClean="0"/>
              <a:t>lower_bound : tìm kiếm lớn hơn hoặc bằng</a:t>
            </a:r>
          </a:p>
          <a:p>
            <a:pPr lvl="1"/>
            <a:r>
              <a:rPr lang="en-US" smtClean="0"/>
              <a:t>upper_bound : tìm kiếm lớn hơn</a:t>
            </a:r>
            <a:endParaRPr lang="vi-VN"/>
          </a:p>
        </p:txBody>
      </p:sp>
    </p:spTree>
    <p:extLst>
      <p:ext uri="{BB962C8B-B14F-4D97-AF65-F5344CB8AC3E}">
        <p14:creationId xmlns:p14="http://schemas.microsoft.com/office/powerpoint/2010/main" val="393479483"/>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smtClean="0"/>
              <a:t>5.1. binary_search</a:t>
            </a:r>
            <a:endParaRPr lang="vi-VN"/>
          </a:p>
        </p:txBody>
      </p:sp>
      <p:sp>
        <p:nvSpPr>
          <p:cNvPr id="3" name="Chỗ dành sẵn cho Nội dung 2"/>
          <p:cNvSpPr>
            <a:spLocks noGrp="1"/>
          </p:cNvSpPr>
          <p:nvPr>
            <p:ph idx="1"/>
          </p:nvPr>
        </p:nvSpPr>
        <p:spPr/>
        <p:txBody>
          <a:bodyPr>
            <a:normAutofit fontScale="92500" lnSpcReduction="10000"/>
          </a:bodyPr>
          <a:lstStyle/>
          <a:p>
            <a:r>
              <a:rPr lang="en-US" smtClean="0"/>
              <a:t>Mẫu dạng 1:</a:t>
            </a:r>
          </a:p>
          <a:p>
            <a:pPr marL="0" indent="0">
              <a:buNone/>
            </a:pPr>
            <a:r>
              <a:rPr lang="en-US"/>
              <a:t>template&lt;class ForwardIterator, class </a:t>
            </a:r>
            <a:r>
              <a:rPr lang="en-US" smtClean="0"/>
              <a:t>Type&gt;</a:t>
            </a:r>
          </a:p>
          <a:p>
            <a:pPr marL="0" indent="0">
              <a:buNone/>
            </a:pPr>
            <a:r>
              <a:rPr lang="en-US"/>
              <a:t> </a:t>
            </a:r>
            <a:r>
              <a:rPr lang="en-US" smtClean="0"/>
              <a:t>     bool binary_search(</a:t>
            </a:r>
          </a:p>
          <a:p>
            <a:pPr marL="0" indent="0">
              <a:buNone/>
            </a:pPr>
            <a:r>
              <a:rPr lang="en-US"/>
              <a:t>	</a:t>
            </a:r>
            <a:r>
              <a:rPr lang="en-US" smtClean="0"/>
              <a:t>ForwardIterator </a:t>
            </a:r>
            <a:r>
              <a:rPr lang="en-US"/>
              <a:t>_</a:t>
            </a:r>
            <a:r>
              <a:rPr lang="en-US" smtClean="0"/>
              <a:t>First,</a:t>
            </a:r>
          </a:p>
          <a:p>
            <a:pPr marL="0" indent="0">
              <a:buNone/>
            </a:pPr>
            <a:r>
              <a:rPr lang="en-US"/>
              <a:t>	</a:t>
            </a:r>
            <a:r>
              <a:rPr lang="en-US" smtClean="0"/>
              <a:t>ForwardIterator </a:t>
            </a:r>
            <a:r>
              <a:rPr lang="en-US"/>
              <a:t>_</a:t>
            </a:r>
            <a:r>
              <a:rPr lang="en-US" smtClean="0"/>
              <a:t>Last,</a:t>
            </a:r>
          </a:p>
          <a:p>
            <a:pPr marL="0" indent="0">
              <a:buNone/>
            </a:pPr>
            <a:r>
              <a:rPr lang="en-US" smtClean="0"/>
              <a:t>	const </a:t>
            </a:r>
            <a:r>
              <a:rPr lang="en-US"/>
              <a:t>Type&amp; _</a:t>
            </a:r>
            <a:r>
              <a:rPr lang="en-US" smtClean="0"/>
              <a:t>Val</a:t>
            </a:r>
          </a:p>
          <a:p>
            <a:pPr marL="0" indent="0">
              <a:buNone/>
            </a:pPr>
            <a:r>
              <a:rPr lang="en-US"/>
              <a:t> </a:t>
            </a:r>
            <a:r>
              <a:rPr lang="en-US" smtClean="0"/>
              <a:t>     );</a:t>
            </a:r>
            <a:endParaRPr lang="en-US"/>
          </a:p>
        </p:txBody>
      </p:sp>
    </p:spTree>
    <p:extLst>
      <p:ext uri="{BB962C8B-B14F-4D97-AF65-F5344CB8AC3E}">
        <p14:creationId xmlns:p14="http://schemas.microsoft.com/office/powerpoint/2010/main" val="1830727275"/>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smtClean="0"/>
              <a:t>5.1. binary_search</a:t>
            </a:r>
            <a:endParaRPr lang="vi-VN"/>
          </a:p>
        </p:txBody>
      </p:sp>
      <p:sp>
        <p:nvSpPr>
          <p:cNvPr id="3" name="Chỗ dành sẵn cho Nội dung 2"/>
          <p:cNvSpPr>
            <a:spLocks noGrp="1"/>
          </p:cNvSpPr>
          <p:nvPr>
            <p:ph idx="1"/>
          </p:nvPr>
        </p:nvSpPr>
        <p:spPr/>
        <p:txBody>
          <a:bodyPr>
            <a:normAutofit fontScale="85000" lnSpcReduction="10000"/>
          </a:bodyPr>
          <a:lstStyle/>
          <a:p>
            <a:r>
              <a:rPr lang="en-US" smtClean="0"/>
              <a:t>Mẫu dạng 2:</a:t>
            </a:r>
          </a:p>
          <a:p>
            <a:pPr marL="0" indent="0">
              <a:buNone/>
            </a:pPr>
            <a:r>
              <a:rPr lang="en-US" sz="2600"/>
              <a:t>template&lt;class ForwardIterator, class Type, class </a:t>
            </a:r>
            <a:r>
              <a:rPr lang="en-US" sz="2600" smtClean="0"/>
              <a:t>BinaryPredicate&gt;</a:t>
            </a:r>
          </a:p>
          <a:p>
            <a:pPr marL="0" indent="0">
              <a:buNone/>
            </a:pPr>
            <a:r>
              <a:rPr lang="en-US"/>
              <a:t> </a:t>
            </a:r>
            <a:r>
              <a:rPr lang="en-US" smtClean="0"/>
              <a:t>    bool binary_search(</a:t>
            </a:r>
          </a:p>
          <a:p>
            <a:pPr marL="0" indent="0">
              <a:buNone/>
            </a:pPr>
            <a:r>
              <a:rPr lang="en-US" smtClean="0"/>
              <a:t>	ForwardIterator </a:t>
            </a:r>
            <a:r>
              <a:rPr lang="en-US"/>
              <a:t>_</a:t>
            </a:r>
            <a:r>
              <a:rPr lang="en-US" smtClean="0"/>
              <a:t>First,</a:t>
            </a:r>
          </a:p>
          <a:p>
            <a:pPr marL="0" indent="0">
              <a:buNone/>
            </a:pPr>
            <a:r>
              <a:rPr lang="en-US" smtClean="0"/>
              <a:t>	ForwardIterator </a:t>
            </a:r>
            <a:r>
              <a:rPr lang="en-US"/>
              <a:t>_</a:t>
            </a:r>
            <a:r>
              <a:rPr lang="en-US" smtClean="0"/>
              <a:t>Last,</a:t>
            </a:r>
          </a:p>
          <a:p>
            <a:pPr marL="0" indent="0">
              <a:buNone/>
            </a:pPr>
            <a:r>
              <a:rPr lang="en-US" smtClean="0"/>
              <a:t>	const </a:t>
            </a:r>
            <a:r>
              <a:rPr lang="en-US"/>
              <a:t>Type&amp; _</a:t>
            </a:r>
            <a:r>
              <a:rPr lang="en-US" smtClean="0"/>
              <a:t>Val,</a:t>
            </a:r>
          </a:p>
          <a:p>
            <a:pPr marL="0" indent="0">
              <a:buNone/>
            </a:pPr>
            <a:r>
              <a:rPr lang="en-US" smtClean="0"/>
              <a:t>	BinaryPredicate </a:t>
            </a:r>
            <a:r>
              <a:rPr lang="en-US"/>
              <a:t>_</a:t>
            </a:r>
            <a:r>
              <a:rPr lang="en-US" smtClean="0"/>
              <a:t>Comp</a:t>
            </a:r>
          </a:p>
          <a:p>
            <a:pPr marL="0" indent="0">
              <a:buNone/>
            </a:pPr>
            <a:r>
              <a:rPr lang="en-US" smtClean="0"/>
              <a:t>      );</a:t>
            </a:r>
          </a:p>
          <a:p>
            <a:pPr marL="0" indent="0">
              <a:buNone/>
            </a:pPr>
            <a:endParaRPr lang="en-US"/>
          </a:p>
        </p:txBody>
      </p:sp>
    </p:spTree>
    <p:extLst>
      <p:ext uri="{BB962C8B-B14F-4D97-AF65-F5344CB8AC3E}">
        <p14:creationId xmlns:p14="http://schemas.microsoft.com/office/powerpoint/2010/main" val="1586039175"/>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smtClean="0"/>
              <a:t>5.1 </a:t>
            </a:r>
            <a:r>
              <a:rPr lang="en-US"/>
              <a:t>binary_search</a:t>
            </a:r>
            <a:endParaRPr lang="vi-VN"/>
          </a:p>
        </p:txBody>
      </p:sp>
      <p:sp>
        <p:nvSpPr>
          <p:cNvPr id="3" name="Chỗ dành sẵn cho Nội dung 2"/>
          <p:cNvSpPr>
            <a:spLocks noGrp="1"/>
          </p:cNvSpPr>
          <p:nvPr>
            <p:ph idx="1"/>
          </p:nvPr>
        </p:nvSpPr>
        <p:spPr/>
        <p:txBody>
          <a:bodyPr/>
          <a:lstStyle/>
          <a:p>
            <a:r>
              <a:rPr lang="en-US"/>
              <a:t>Chức năng: Kiểm tra xem giá trị </a:t>
            </a:r>
            <a:r>
              <a:rPr lang="en-US">
                <a:solidFill>
                  <a:srgbClr val="FF0000"/>
                </a:solidFill>
              </a:rPr>
              <a:t>_Val</a:t>
            </a:r>
            <a:r>
              <a:rPr lang="en-US"/>
              <a:t> có trong nửa đoạn [</a:t>
            </a:r>
            <a:r>
              <a:rPr lang="en-US">
                <a:solidFill>
                  <a:srgbClr val="FF0000"/>
                </a:solidFill>
              </a:rPr>
              <a:t>_First</a:t>
            </a:r>
            <a:r>
              <a:rPr lang="en-US"/>
              <a:t>, </a:t>
            </a:r>
            <a:r>
              <a:rPr lang="en-US">
                <a:solidFill>
                  <a:srgbClr val="FF0000"/>
                </a:solidFill>
              </a:rPr>
              <a:t>_Last</a:t>
            </a:r>
            <a:r>
              <a:rPr lang="en-US"/>
              <a:t>) hay không.  </a:t>
            </a:r>
            <a:r>
              <a:rPr lang="en-US" smtClean="0"/>
              <a:t>Nếu có hàm trả về ‘</a:t>
            </a:r>
            <a:r>
              <a:rPr lang="en-US" smtClean="0">
                <a:solidFill>
                  <a:srgbClr val="FF0000"/>
                </a:solidFill>
              </a:rPr>
              <a:t>true</a:t>
            </a:r>
            <a:r>
              <a:rPr lang="en-US" smtClean="0"/>
              <a:t>’, ngược lại trả vê ‘</a:t>
            </a:r>
            <a:r>
              <a:rPr lang="en-US" smtClean="0">
                <a:solidFill>
                  <a:srgbClr val="FF0000"/>
                </a:solidFill>
              </a:rPr>
              <a:t>false</a:t>
            </a:r>
            <a:r>
              <a:rPr lang="en-US" smtClean="0"/>
              <a:t>’. Phép toán so sánh mặc định của đoạn phần tử là ‘</a:t>
            </a:r>
            <a:r>
              <a:rPr lang="en-US" smtClean="0">
                <a:solidFill>
                  <a:srgbClr val="FF0000"/>
                </a:solidFill>
              </a:rPr>
              <a:t>&lt;</a:t>
            </a:r>
            <a:r>
              <a:rPr lang="en-US" smtClean="0"/>
              <a:t>‘ (ở mẫu dạng 1), hoặc </a:t>
            </a:r>
            <a:r>
              <a:rPr lang="en-US" smtClean="0">
                <a:solidFill>
                  <a:srgbClr val="FF0000"/>
                </a:solidFill>
              </a:rPr>
              <a:t>_Comp </a:t>
            </a:r>
            <a:r>
              <a:rPr lang="en-US" smtClean="0"/>
              <a:t>(ở mẫu dạng 2).</a:t>
            </a:r>
          </a:p>
          <a:p>
            <a:r>
              <a:rPr lang="en-US" smtClean="0"/>
              <a:t>Xem code ví dụ 5.1</a:t>
            </a:r>
            <a:endParaRPr lang="vi-VN"/>
          </a:p>
          <a:p>
            <a:endParaRPr lang="vi-VN"/>
          </a:p>
        </p:txBody>
      </p:sp>
    </p:spTree>
    <p:extLst>
      <p:ext uri="{BB962C8B-B14F-4D97-AF65-F5344CB8AC3E}">
        <p14:creationId xmlns:p14="http://schemas.microsoft.com/office/powerpoint/2010/main" val="1045579908"/>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smtClean="0"/>
              <a:t>5.2. lower_bound</a:t>
            </a:r>
            <a:endParaRPr lang="vi-VN"/>
          </a:p>
        </p:txBody>
      </p:sp>
      <p:sp>
        <p:nvSpPr>
          <p:cNvPr id="3" name="Chỗ dành sẵn cho Nội dung 2"/>
          <p:cNvSpPr>
            <a:spLocks noGrp="1"/>
          </p:cNvSpPr>
          <p:nvPr>
            <p:ph idx="1"/>
          </p:nvPr>
        </p:nvSpPr>
        <p:spPr/>
        <p:txBody>
          <a:bodyPr>
            <a:normAutofit fontScale="92500" lnSpcReduction="10000"/>
          </a:bodyPr>
          <a:lstStyle/>
          <a:p>
            <a:r>
              <a:rPr lang="en-US" smtClean="0"/>
              <a:t>Mẫu dạng 1:</a:t>
            </a:r>
          </a:p>
          <a:p>
            <a:pPr marL="0" indent="0">
              <a:buNone/>
            </a:pPr>
            <a:r>
              <a:rPr lang="en-US"/>
              <a:t>template&lt;class ForwardIterator, class Type</a:t>
            </a:r>
            <a:r>
              <a:rPr lang="en-US" smtClean="0"/>
              <a:t>&gt;</a:t>
            </a:r>
          </a:p>
          <a:p>
            <a:pPr marL="0" indent="0">
              <a:buNone/>
            </a:pPr>
            <a:r>
              <a:rPr lang="en-US" smtClean="0"/>
              <a:t>     ForwardIterator lower_bound(</a:t>
            </a:r>
          </a:p>
          <a:p>
            <a:pPr marL="0" indent="0">
              <a:buNone/>
            </a:pPr>
            <a:r>
              <a:rPr lang="en-US"/>
              <a:t>	</a:t>
            </a:r>
            <a:r>
              <a:rPr lang="en-US" smtClean="0"/>
              <a:t>ForwardIterator </a:t>
            </a:r>
            <a:r>
              <a:rPr lang="en-US"/>
              <a:t>_</a:t>
            </a:r>
            <a:r>
              <a:rPr lang="en-US" smtClean="0"/>
              <a:t>First,</a:t>
            </a:r>
          </a:p>
          <a:p>
            <a:pPr marL="0" indent="0">
              <a:buNone/>
            </a:pPr>
            <a:r>
              <a:rPr lang="en-US"/>
              <a:t>	</a:t>
            </a:r>
            <a:r>
              <a:rPr lang="en-US" smtClean="0"/>
              <a:t>ForwardIterator </a:t>
            </a:r>
            <a:r>
              <a:rPr lang="en-US"/>
              <a:t>_</a:t>
            </a:r>
            <a:r>
              <a:rPr lang="en-US" smtClean="0"/>
              <a:t>Last,</a:t>
            </a:r>
          </a:p>
          <a:p>
            <a:pPr marL="0" indent="0">
              <a:buNone/>
            </a:pPr>
            <a:r>
              <a:rPr lang="en-US" smtClean="0"/>
              <a:t>	const </a:t>
            </a:r>
            <a:r>
              <a:rPr lang="en-US"/>
              <a:t>Type&amp; _</a:t>
            </a:r>
            <a:r>
              <a:rPr lang="en-US" smtClean="0"/>
              <a:t>Val</a:t>
            </a:r>
          </a:p>
          <a:p>
            <a:pPr marL="0" indent="0">
              <a:buNone/>
            </a:pPr>
            <a:r>
              <a:rPr lang="en-US"/>
              <a:t> </a:t>
            </a:r>
            <a:r>
              <a:rPr lang="en-US" smtClean="0"/>
              <a:t>    );</a:t>
            </a:r>
            <a:endParaRPr lang="vi-VN"/>
          </a:p>
        </p:txBody>
      </p:sp>
    </p:spTree>
    <p:extLst>
      <p:ext uri="{BB962C8B-B14F-4D97-AF65-F5344CB8AC3E}">
        <p14:creationId xmlns:p14="http://schemas.microsoft.com/office/powerpoint/2010/main" val="2797817012"/>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a:t>5.2. lower_bound</a:t>
            </a:r>
            <a:endParaRPr lang="vi-VN"/>
          </a:p>
        </p:txBody>
      </p:sp>
      <p:sp>
        <p:nvSpPr>
          <p:cNvPr id="3" name="Chỗ dành sẵn cho Nội dung 2"/>
          <p:cNvSpPr>
            <a:spLocks noGrp="1"/>
          </p:cNvSpPr>
          <p:nvPr>
            <p:ph idx="1"/>
          </p:nvPr>
        </p:nvSpPr>
        <p:spPr/>
        <p:txBody>
          <a:bodyPr>
            <a:normAutofit fontScale="85000" lnSpcReduction="10000"/>
          </a:bodyPr>
          <a:lstStyle/>
          <a:p>
            <a:r>
              <a:rPr lang="en-US" smtClean="0"/>
              <a:t>Mẫu dạng 2:</a:t>
            </a:r>
          </a:p>
          <a:p>
            <a:pPr marL="0" indent="0">
              <a:buNone/>
            </a:pPr>
            <a:r>
              <a:rPr lang="en-US" sz="2600"/>
              <a:t>template&lt;class ForwardIterator, class Type, </a:t>
            </a:r>
            <a:r>
              <a:rPr lang="en-US" sz="2600" smtClean="0"/>
              <a:t>class BinaryPredicate</a:t>
            </a:r>
            <a:r>
              <a:rPr lang="en-US" sz="2600"/>
              <a:t>&gt; </a:t>
            </a:r>
            <a:endParaRPr lang="en-US" sz="2600" smtClean="0"/>
          </a:p>
          <a:p>
            <a:pPr marL="0" indent="0">
              <a:buNone/>
            </a:pPr>
            <a:r>
              <a:rPr lang="en-US" smtClean="0"/>
              <a:t>     ForwardIterator lower_bound(</a:t>
            </a:r>
          </a:p>
          <a:p>
            <a:pPr marL="0" indent="0">
              <a:buNone/>
            </a:pPr>
            <a:r>
              <a:rPr lang="en-US"/>
              <a:t>	</a:t>
            </a:r>
            <a:r>
              <a:rPr lang="en-US" smtClean="0"/>
              <a:t>ForwardIterator </a:t>
            </a:r>
            <a:r>
              <a:rPr lang="en-US"/>
              <a:t>_</a:t>
            </a:r>
            <a:r>
              <a:rPr lang="en-US" smtClean="0"/>
              <a:t>First,</a:t>
            </a:r>
          </a:p>
          <a:p>
            <a:pPr marL="0" indent="0">
              <a:buNone/>
            </a:pPr>
            <a:r>
              <a:rPr lang="en-US" smtClean="0"/>
              <a:t>	ForwardIterator </a:t>
            </a:r>
            <a:r>
              <a:rPr lang="en-US"/>
              <a:t>_</a:t>
            </a:r>
            <a:r>
              <a:rPr lang="en-US" smtClean="0"/>
              <a:t>Last,</a:t>
            </a:r>
          </a:p>
          <a:p>
            <a:pPr marL="0" indent="0">
              <a:buNone/>
            </a:pPr>
            <a:r>
              <a:rPr lang="en-US"/>
              <a:t>	</a:t>
            </a:r>
            <a:r>
              <a:rPr lang="en-US" smtClean="0"/>
              <a:t>const </a:t>
            </a:r>
            <a:r>
              <a:rPr lang="en-US"/>
              <a:t>Type&amp; _</a:t>
            </a:r>
            <a:r>
              <a:rPr lang="en-US" smtClean="0"/>
              <a:t>Val,</a:t>
            </a:r>
          </a:p>
          <a:p>
            <a:pPr marL="0" indent="0">
              <a:buNone/>
            </a:pPr>
            <a:r>
              <a:rPr lang="en-US"/>
              <a:t>	</a:t>
            </a:r>
            <a:r>
              <a:rPr lang="en-US" smtClean="0"/>
              <a:t>BinaryPredicate </a:t>
            </a:r>
            <a:r>
              <a:rPr lang="en-US"/>
              <a:t>_</a:t>
            </a:r>
            <a:r>
              <a:rPr lang="en-US" smtClean="0"/>
              <a:t>Comp</a:t>
            </a:r>
          </a:p>
          <a:p>
            <a:pPr marL="0" indent="0">
              <a:buNone/>
            </a:pPr>
            <a:r>
              <a:rPr lang="en-US" smtClean="0"/>
              <a:t>     );</a:t>
            </a:r>
            <a:endParaRPr lang="vi-VN"/>
          </a:p>
        </p:txBody>
      </p:sp>
    </p:spTree>
    <p:extLst>
      <p:ext uri="{BB962C8B-B14F-4D97-AF65-F5344CB8AC3E}">
        <p14:creationId xmlns:p14="http://schemas.microsoft.com/office/powerpoint/2010/main" val="81192605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smtClean="0"/>
              <a:t>Yêu cầu người nghe</a:t>
            </a:r>
            <a:endParaRPr lang="vi-VN"/>
          </a:p>
        </p:txBody>
      </p:sp>
      <p:sp>
        <p:nvSpPr>
          <p:cNvPr id="3" name="Chỗ dành sẵn cho Nội dung 2"/>
          <p:cNvSpPr>
            <a:spLocks noGrp="1"/>
          </p:cNvSpPr>
          <p:nvPr>
            <p:ph idx="1"/>
          </p:nvPr>
        </p:nvSpPr>
        <p:spPr/>
        <p:txBody>
          <a:bodyPr/>
          <a:lstStyle/>
          <a:p>
            <a:pPr marL="0" indent="0">
              <a:buNone/>
            </a:pPr>
            <a:r>
              <a:rPr lang="en-US" smtClean="0"/>
              <a:t>Nắm được các kiến thức cơ bản về:</a:t>
            </a:r>
          </a:p>
          <a:p>
            <a:pPr>
              <a:buFontTx/>
              <a:buChar char="-"/>
            </a:pPr>
            <a:r>
              <a:rPr lang="en-US" smtClean="0"/>
              <a:t>Lập trình theo template</a:t>
            </a:r>
          </a:p>
          <a:p>
            <a:pPr>
              <a:buFontTx/>
              <a:buChar char="-"/>
            </a:pPr>
            <a:r>
              <a:rPr lang="en-US" smtClean="0"/>
              <a:t>Các thuật toán cơ bản: sắp xếp, tìm kiếm,…</a:t>
            </a:r>
          </a:p>
          <a:p>
            <a:pPr>
              <a:buFontTx/>
              <a:buChar char="-"/>
            </a:pPr>
            <a:r>
              <a:rPr lang="en-US" smtClean="0"/>
              <a:t>Iterator C++</a:t>
            </a:r>
          </a:p>
          <a:p>
            <a:pPr>
              <a:buFontTx/>
              <a:buChar char="-"/>
            </a:pPr>
            <a:endParaRPr lang="en-US" smtClean="0"/>
          </a:p>
          <a:p>
            <a:endParaRPr lang="vi-VN"/>
          </a:p>
        </p:txBody>
      </p:sp>
    </p:spTree>
    <p:extLst>
      <p:ext uri="{BB962C8B-B14F-4D97-AF65-F5344CB8AC3E}">
        <p14:creationId xmlns:p14="http://schemas.microsoft.com/office/powerpoint/2010/main" val="3546022721"/>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a:t>5.2. lower_bound</a:t>
            </a:r>
            <a:endParaRPr lang="vi-VN"/>
          </a:p>
        </p:txBody>
      </p:sp>
      <p:sp>
        <p:nvSpPr>
          <p:cNvPr id="3" name="Chỗ dành sẵn cho Nội dung 2"/>
          <p:cNvSpPr>
            <a:spLocks noGrp="1"/>
          </p:cNvSpPr>
          <p:nvPr>
            <p:ph idx="1"/>
          </p:nvPr>
        </p:nvSpPr>
        <p:spPr/>
        <p:txBody>
          <a:bodyPr>
            <a:normAutofit/>
          </a:bodyPr>
          <a:lstStyle/>
          <a:p>
            <a:r>
              <a:rPr lang="en-US" smtClean="0"/>
              <a:t>Chức năng: Trỏ đến phần tử đầu tiên trong nửa đoạn [</a:t>
            </a:r>
            <a:r>
              <a:rPr lang="en-US" smtClean="0">
                <a:solidFill>
                  <a:srgbClr val="FF0000"/>
                </a:solidFill>
              </a:rPr>
              <a:t>_First</a:t>
            </a:r>
            <a:r>
              <a:rPr lang="en-US" smtClean="0"/>
              <a:t>, </a:t>
            </a:r>
            <a:r>
              <a:rPr lang="en-US" smtClean="0">
                <a:solidFill>
                  <a:srgbClr val="FF0000"/>
                </a:solidFill>
              </a:rPr>
              <a:t>_Last</a:t>
            </a:r>
            <a:r>
              <a:rPr lang="en-US" smtClean="0"/>
              <a:t>) mà không nhỏ hơn </a:t>
            </a:r>
            <a:r>
              <a:rPr lang="en-US" smtClean="0">
                <a:solidFill>
                  <a:srgbClr val="FF0000"/>
                </a:solidFill>
              </a:rPr>
              <a:t>_Val</a:t>
            </a:r>
            <a:r>
              <a:rPr lang="en-US" smtClean="0"/>
              <a:t>. Nếu không tồn tại phần tử thỏa mãn, trỏ về </a:t>
            </a:r>
            <a:r>
              <a:rPr lang="en-US" smtClean="0">
                <a:solidFill>
                  <a:srgbClr val="FF0000"/>
                </a:solidFill>
              </a:rPr>
              <a:t>_Last</a:t>
            </a:r>
            <a:r>
              <a:rPr lang="en-US" smtClean="0"/>
              <a:t>. Mặc định, đoạn phần tử đã sắp xếp theo phép toán ‘</a:t>
            </a:r>
            <a:r>
              <a:rPr lang="en-US" smtClean="0">
                <a:solidFill>
                  <a:srgbClr val="FF0000"/>
                </a:solidFill>
              </a:rPr>
              <a:t>&lt;</a:t>
            </a:r>
            <a:r>
              <a:rPr lang="en-US" smtClean="0"/>
              <a:t>‘ (mẫu dạng 1), hoặc phép toán </a:t>
            </a:r>
            <a:r>
              <a:rPr lang="en-US" smtClean="0">
                <a:solidFill>
                  <a:srgbClr val="FF0000"/>
                </a:solidFill>
              </a:rPr>
              <a:t>_Comp </a:t>
            </a:r>
            <a:r>
              <a:rPr lang="en-US" smtClean="0"/>
              <a:t>(mẫu dạng 2).</a:t>
            </a:r>
          </a:p>
          <a:p>
            <a:r>
              <a:rPr lang="en-US" smtClean="0"/>
              <a:t>Xem code ví dụ 5.2</a:t>
            </a:r>
            <a:endParaRPr lang="vi-VN"/>
          </a:p>
        </p:txBody>
      </p:sp>
    </p:spTree>
    <p:extLst>
      <p:ext uri="{BB962C8B-B14F-4D97-AF65-F5344CB8AC3E}">
        <p14:creationId xmlns:p14="http://schemas.microsoft.com/office/powerpoint/2010/main" val="223136946"/>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smtClean="0"/>
              <a:t>5.3. upper_bound</a:t>
            </a:r>
            <a:endParaRPr lang="vi-VN"/>
          </a:p>
        </p:txBody>
      </p:sp>
      <p:sp>
        <p:nvSpPr>
          <p:cNvPr id="3" name="Chỗ dành sẵn cho Nội dung 2"/>
          <p:cNvSpPr>
            <a:spLocks noGrp="1"/>
          </p:cNvSpPr>
          <p:nvPr>
            <p:ph idx="1"/>
          </p:nvPr>
        </p:nvSpPr>
        <p:spPr/>
        <p:txBody>
          <a:bodyPr>
            <a:normAutofit fontScale="92500" lnSpcReduction="10000"/>
          </a:bodyPr>
          <a:lstStyle/>
          <a:p>
            <a:r>
              <a:rPr lang="en-US" smtClean="0"/>
              <a:t>Mẫu dạng 1:</a:t>
            </a:r>
          </a:p>
          <a:p>
            <a:pPr marL="0" indent="0">
              <a:buNone/>
            </a:pPr>
            <a:r>
              <a:rPr lang="en-US"/>
              <a:t>template&lt;class ForwardIterator, class Type</a:t>
            </a:r>
            <a:r>
              <a:rPr lang="en-US" smtClean="0"/>
              <a:t>&gt;</a:t>
            </a:r>
          </a:p>
          <a:p>
            <a:pPr marL="0" indent="0">
              <a:buNone/>
            </a:pPr>
            <a:r>
              <a:rPr lang="en-US" smtClean="0"/>
              <a:t>     ForwardIterator upper_bound(</a:t>
            </a:r>
          </a:p>
          <a:p>
            <a:pPr marL="0" indent="0">
              <a:buNone/>
            </a:pPr>
            <a:r>
              <a:rPr lang="en-US"/>
              <a:t>	</a:t>
            </a:r>
            <a:r>
              <a:rPr lang="en-US" smtClean="0"/>
              <a:t>ForwardIterator </a:t>
            </a:r>
            <a:r>
              <a:rPr lang="en-US"/>
              <a:t>_</a:t>
            </a:r>
            <a:r>
              <a:rPr lang="en-US" smtClean="0"/>
              <a:t>First,</a:t>
            </a:r>
          </a:p>
          <a:p>
            <a:pPr marL="0" indent="0">
              <a:buNone/>
            </a:pPr>
            <a:r>
              <a:rPr lang="en-US"/>
              <a:t>	</a:t>
            </a:r>
            <a:r>
              <a:rPr lang="en-US" smtClean="0"/>
              <a:t>ForwardIterator </a:t>
            </a:r>
            <a:r>
              <a:rPr lang="en-US"/>
              <a:t>_</a:t>
            </a:r>
            <a:r>
              <a:rPr lang="en-US" smtClean="0"/>
              <a:t>Last,</a:t>
            </a:r>
          </a:p>
          <a:p>
            <a:pPr marL="0" indent="0">
              <a:buNone/>
            </a:pPr>
            <a:r>
              <a:rPr lang="en-US" smtClean="0"/>
              <a:t>	const </a:t>
            </a:r>
            <a:r>
              <a:rPr lang="en-US"/>
              <a:t>Type&amp; _</a:t>
            </a:r>
            <a:r>
              <a:rPr lang="en-US" smtClean="0"/>
              <a:t>Val</a:t>
            </a:r>
          </a:p>
          <a:p>
            <a:pPr marL="0" indent="0">
              <a:buNone/>
            </a:pPr>
            <a:r>
              <a:rPr lang="en-US"/>
              <a:t> </a:t>
            </a:r>
            <a:r>
              <a:rPr lang="en-US" smtClean="0"/>
              <a:t>    );</a:t>
            </a:r>
            <a:endParaRPr lang="vi-VN"/>
          </a:p>
        </p:txBody>
      </p:sp>
    </p:spTree>
    <p:extLst>
      <p:ext uri="{BB962C8B-B14F-4D97-AF65-F5344CB8AC3E}">
        <p14:creationId xmlns:p14="http://schemas.microsoft.com/office/powerpoint/2010/main" val="627418943"/>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smtClean="0"/>
              <a:t>5.3. upper_bound</a:t>
            </a:r>
            <a:endParaRPr lang="vi-VN"/>
          </a:p>
        </p:txBody>
      </p:sp>
      <p:sp>
        <p:nvSpPr>
          <p:cNvPr id="3" name="Chỗ dành sẵn cho Nội dung 2"/>
          <p:cNvSpPr>
            <a:spLocks noGrp="1"/>
          </p:cNvSpPr>
          <p:nvPr>
            <p:ph idx="1"/>
          </p:nvPr>
        </p:nvSpPr>
        <p:spPr/>
        <p:txBody>
          <a:bodyPr>
            <a:normAutofit fontScale="85000" lnSpcReduction="10000"/>
          </a:bodyPr>
          <a:lstStyle/>
          <a:p>
            <a:r>
              <a:rPr lang="en-US" smtClean="0"/>
              <a:t>Mẫu dạng 2:</a:t>
            </a:r>
          </a:p>
          <a:p>
            <a:pPr marL="0" indent="0">
              <a:buNone/>
            </a:pPr>
            <a:r>
              <a:rPr lang="en-US" sz="2600"/>
              <a:t>template&lt;class ForwardIterator, class Type, </a:t>
            </a:r>
            <a:r>
              <a:rPr lang="en-US" sz="2600" smtClean="0"/>
              <a:t>class BinaryPredicate</a:t>
            </a:r>
            <a:r>
              <a:rPr lang="en-US" sz="2600"/>
              <a:t>&gt; </a:t>
            </a:r>
            <a:endParaRPr lang="en-US" sz="2600" smtClean="0"/>
          </a:p>
          <a:p>
            <a:pPr marL="0" indent="0">
              <a:buNone/>
            </a:pPr>
            <a:r>
              <a:rPr lang="en-US" smtClean="0"/>
              <a:t>     ForwardIterator upper_bound(</a:t>
            </a:r>
          </a:p>
          <a:p>
            <a:pPr marL="0" indent="0">
              <a:buNone/>
            </a:pPr>
            <a:r>
              <a:rPr lang="en-US"/>
              <a:t>	</a:t>
            </a:r>
            <a:r>
              <a:rPr lang="en-US" smtClean="0"/>
              <a:t>ForwardIterator </a:t>
            </a:r>
            <a:r>
              <a:rPr lang="en-US"/>
              <a:t>_</a:t>
            </a:r>
            <a:r>
              <a:rPr lang="en-US" smtClean="0"/>
              <a:t>First,</a:t>
            </a:r>
          </a:p>
          <a:p>
            <a:pPr marL="0" indent="0">
              <a:buNone/>
            </a:pPr>
            <a:r>
              <a:rPr lang="en-US" smtClean="0"/>
              <a:t>	ForwardIterator </a:t>
            </a:r>
            <a:r>
              <a:rPr lang="en-US"/>
              <a:t>_</a:t>
            </a:r>
            <a:r>
              <a:rPr lang="en-US" smtClean="0"/>
              <a:t>Last,</a:t>
            </a:r>
          </a:p>
          <a:p>
            <a:pPr marL="0" indent="0">
              <a:buNone/>
            </a:pPr>
            <a:r>
              <a:rPr lang="en-US"/>
              <a:t>	</a:t>
            </a:r>
            <a:r>
              <a:rPr lang="en-US" smtClean="0"/>
              <a:t>const </a:t>
            </a:r>
            <a:r>
              <a:rPr lang="en-US"/>
              <a:t>Type&amp; _</a:t>
            </a:r>
            <a:r>
              <a:rPr lang="en-US" smtClean="0"/>
              <a:t>Val,</a:t>
            </a:r>
          </a:p>
          <a:p>
            <a:pPr marL="0" indent="0">
              <a:buNone/>
            </a:pPr>
            <a:r>
              <a:rPr lang="en-US"/>
              <a:t>	</a:t>
            </a:r>
            <a:r>
              <a:rPr lang="en-US" smtClean="0"/>
              <a:t>BinaryPredicate </a:t>
            </a:r>
            <a:r>
              <a:rPr lang="en-US"/>
              <a:t>_</a:t>
            </a:r>
            <a:r>
              <a:rPr lang="en-US" smtClean="0"/>
              <a:t>Comp</a:t>
            </a:r>
          </a:p>
          <a:p>
            <a:pPr marL="0" indent="0">
              <a:buNone/>
            </a:pPr>
            <a:r>
              <a:rPr lang="en-US" smtClean="0"/>
              <a:t>     );</a:t>
            </a:r>
            <a:endParaRPr lang="vi-VN"/>
          </a:p>
        </p:txBody>
      </p:sp>
    </p:spTree>
    <p:extLst>
      <p:ext uri="{BB962C8B-B14F-4D97-AF65-F5344CB8AC3E}">
        <p14:creationId xmlns:p14="http://schemas.microsoft.com/office/powerpoint/2010/main" val="3253411043"/>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smtClean="0"/>
              <a:t>5.3. upper_bound</a:t>
            </a:r>
            <a:endParaRPr lang="vi-VN"/>
          </a:p>
        </p:txBody>
      </p:sp>
      <p:sp>
        <p:nvSpPr>
          <p:cNvPr id="3" name="Chỗ dành sẵn cho Nội dung 2"/>
          <p:cNvSpPr>
            <a:spLocks noGrp="1"/>
          </p:cNvSpPr>
          <p:nvPr>
            <p:ph idx="1"/>
          </p:nvPr>
        </p:nvSpPr>
        <p:spPr/>
        <p:txBody>
          <a:bodyPr>
            <a:normAutofit/>
          </a:bodyPr>
          <a:lstStyle/>
          <a:p>
            <a:r>
              <a:rPr lang="en-US" smtClean="0"/>
              <a:t>Chức năng: Trỏ đến phần tử đầu tiên trong nửa đoạn [</a:t>
            </a:r>
            <a:r>
              <a:rPr lang="en-US" smtClean="0">
                <a:solidFill>
                  <a:srgbClr val="FF0000"/>
                </a:solidFill>
              </a:rPr>
              <a:t>_First</a:t>
            </a:r>
            <a:r>
              <a:rPr lang="en-US" smtClean="0"/>
              <a:t>, </a:t>
            </a:r>
            <a:r>
              <a:rPr lang="en-US" smtClean="0">
                <a:solidFill>
                  <a:srgbClr val="FF0000"/>
                </a:solidFill>
              </a:rPr>
              <a:t>_Last</a:t>
            </a:r>
            <a:r>
              <a:rPr lang="en-US" smtClean="0"/>
              <a:t>) mà lớn hơn </a:t>
            </a:r>
            <a:r>
              <a:rPr lang="en-US" smtClean="0">
                <a:solidFill>
                  <a:srgbClr val="FF0000"/>
                </a:solidFill>
              </a:rPr>
              <a:t>_Val</a:t>
            </a:r>
            <a:r>
              <a:rPr lang="en-US" smtClean="0"/>
              <a:t>. Nếu không tồn tại phần tử thỏa mãn, trỏ về </a:t>
            </a:r>
            <a:r>
              <a:rPr lang="en-US" smtClean="0">
                <a:solidFill>
                  <a:srgbClr val="FF0000"/>
                </a:solidFill>
              </a:rPr>
              <a:t>_Last</a:t>
            </a:r>
            <a:r>
              <a:rPr lang="en-US" smtClean="0"/>
              <a:t>. Mặc định, đoạn phần tử đã sắp xếp theo phép toán ‘</a:t>
            </a:r>
            <a:r>
              <a:rPr lang="en-US" smtClean="0">
                <a:solidFill>
                  <a:srgbClr val="FF0000"/>
                </a:solidFill>
              </a:rPr>
              <a:t>&lt;</a:t>
            </a:r>
            <a:r>
              <a:rPr lang="en-US" smtClean="0"/>
              <a:t>‘ (mẫu dạng 1), hoặc phép toán </a:t>
            </a:r>
            <a:r>
              <a:rPr lang="en-US" smtClean="0">
                <a:solidFill>
                  <a:srgbClr val="FF0000"/>
                </a:solidFill>
              </a:rPr>
              <a:t>_Comp </a:t>
            </a:r>
            <a:r>
              <a:rPr lang="en-US" smtClean="0"/>
              <a:t>(mẫu dạng 2).</a:t>
            </a:r>
          </a:p>
          <a:p>
            <a:r>
              <a:rPr lang="en-US" smtClean="0"/>
              <a:t>Xem code ví dụ 5.3</a:t>
            </a:r>
            <a:endParaRPr lang="vi-VN"/>
          </a:p>
        </p:txBody>
      </p:sp>
    </p:spTree>
    <p:extLst>
      <p:ext uri="{BB962C8B-B14F-4D97-AF65-F5344CB8AC3E}">
        <p14:creationId xmlns:p14="http://schemas.microsoft.com/office/powerpoint/2010/main" val="1345738803"/>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smtClean="0"/>
              <a:t>6. Min / Max</a:t>
            </a:r>
            <a:endParaRPr lang="vi-VN"/>
          </a:p>
        </p:txBody>
      </p:sp>
      <p:sp>
        <p:nvSpPr>
          <p:cNvPr id="3" name="Chỗ dành sẵn cho Nội dung 2"/>
          <p:cNvSpPr>
            <a:spLocks noGrp="1"/>
          </p:cNvSpPr>
          <p:nvPr>
            <p:ph idx="1"/>
          </p:nvPr>
        </p:nvSpPr>
        <p:spPr/>
        <p:txBody>
          <a:bodyPr/>
          <a:lstStyle/>
          <a:p>
            <a:r>
              <a:rPr lang="en-US" smtClean="0"/>
              <a:t>Một số hàm điển hình:</a:t>
            </a:r>
          </a:p>
          <a:p>
            <a:pPr lvl="1"/>
            <a:r>
              <a:rPr lang="en-US"/>
              <a:t>m</a:t>
            </a:r>
            <a:r>
              <a:rPr lang="en-US" smtClean="0"/>
              <a:t>in</a:t>
            </a:r>
          </a:p>
          <a:p>
            <a:pPr lvl="1"/>
            <a:r>
              <a:rPr lang="en-US" smtClean="0"/>
              <a:t>max</a:t>
            </a:r>
          </a:p>
          <a:p>
            <a:pPr lvl="1"/>
            <a:r>
              <a:rPr lang="en-US" smtClean="0"/>
              <a:t>next_permutation</a:t>
            </a:r>
          </a:p>
          <a:p>
            <a:pPr lvl="1"/>
            <a:r>
              <a:rPr lang="en-US" smtClean="0"/>
              <a:t>prev_permutation</a:t>
            </a:r>
            <a:endParaRPr lang="en-US"/>
          </a:p>
        </p:txBody>
      </p:sp>
    </p:spTree>
    <p:extLst>
      <p:ext uri="{BB962C8B-B14F-4D97-AF65-F5344CB8AC3E}">
        <p14:creationId xmlns:p14="http://schemas.microsoft.com/office/powerpoint/2010/main" val="3405650173"/>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smtClean="0"/>
              <a:t>6.1 min</a:t>
            </a:r>
            <a:endParaRPr lang="vi-VN"/>
          </a:p>
        </p:txBody>
      </p:sp>
      <p:sp>
        <p:nvSpPr>
          <p:cNvPr id="3" name="Chỗ dành sẵn cho Nội dung 2"/>
          <p:cNvSpPr>
            <a:spLocks noGrp="1"/>
          </p:cNvSpPr>
          <p:nvPr>
            <p:ph idx="1"/>
          </p:nvPr>
        </p:nvSpPr>
        <p:spPr>
          <a:xfrm>
            <a:off x="0" y="1419621"/>
            <a:ext cx="4330824" cy="3531839"/>
          </a:xfrm>
        </p:spPr>
        <p:txBody>
          <a:bodyPr>
            <a:normAutofit/>
          </a:bodyPr>
          <a:lstStyle/>
          <a:p>
            <a:r>
              <a:rPr lang="en-US" smtClean="0"/>
              <a:t>Mẫu dạng 1:</a:t>
            </a:r>
          </a:p>
          <a:p>
            <a:pPr marL="0" indent="0">
              <a:buNone/>
            </a:pPr>
            <a:r>
              <a:rPr lang="en-US" smtClean="0"/>
              <a:t>template&lt;class Type&gt;</a:t>
            </a:r>
          </a:p>
          <a:p>
            <a:pPr marL="0" indent="0">
              <a:buNone/>
            </a:pPr>
            <a:r>
              <a:rPr lang="en-US"/>
              <a:t> </a:t>
            </a:r>
            <a:r>
              <a:rPr lang="en-US" smtClean="0"/>
              <a:t>   const </a:t>
            </a:r>
            <a:r>
              <a:rPr lang="en-US"/>
              <a:t>Type&amp; </a:t>
            </a:r>
            <a:r>
              <a:rPr lang="en-US" smtClean="0"/>
              <a:t>min(</a:t>
            </a:r>
          </a:p>
          <a:p>
            <a:pPr marL="0" indent="0">
              <a:buNone/>
            </a:pPr>
            <a:r>
              <a:rPr lang="en-US"/>
              <a:t>	</a:t>
            </a:r>
            <a:r>
              <a:rPr lang="en-US" smtClean="0"/>
              <a:t>const </a:t>
            </a:r>
            <a:r>
              <a:rPr lang="en-US"/>
              <a:t>Type&amp; _</a:t>
            </a:r>
            <a:r>
              <a:rPr lang="en-US" smtClean="0"/>
              <a:t>Left,</a:t>
            </a:r>
          </a:p>
          <a:p>
            <a:pPr marL="0" indent="0">
              <a:buNone/>
            </a:pPr>
            <a:r>
              <a:rPr lang="en-US"/>
              <a:t>	</a:t>
            </a:r>
            <a:r>
              <a:rPr lang="en-US" smtClean="0"/>
              <a:t>const </a:t>
            </a:r>
            <a:r>
              <a:rPr lang="en-US"/>
              <a:t>Type&amp; _</a:t>
            </a:r>
            <a:r>
              <a:rPr lang="en-US" smtClean="0"/>
              <a:t>Right</a:t>
            </a:r>
          </a:p>
          <a:p>
            <a:pPr marL="0" indent="0">
              <a:buNone/>
            </a:pPr>
            <a:r>
              <a:rPr lang="en-US"/>
              <a:t> </a:t>
            </a:r>
            <a:r>
              <a:rPr lang="en-US" smtClean="0"/>
              <a:t>   );</a:t>
            </a:r>
          </a:p>
          <a:p>
            <a:pPr marL="0" indent="0">
              <a:buNone/>
            </a:pPr>
            <a:endParaRPr lang="vi-VN"/>
          </a:p>
        </p:txBody>
      </p:sp>
      <p:sp>
        <p:nvSpPr>
          <p:cNvPr id="6" name="Chỗ dành sẵn cho Nội dung 2"/>
          <p:cNvSpPr txBox="1">
            <a:spLocks/>
          </p:cNvSpPr>
          <p:nvPr/>
        </p:nvSpPr>
        <p:spPr>
          <a:xfrm>
            <a:off x="4222563" y="1573186"/>
            <a:ext cx="4330824" cy="3531839"/>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Mẫu dạng 2:</a:t>
            </a:r>
          </a:p>
          <a:p>
            <a:pPr marL="0" indent="0">
              <a:buNone/>
            </a:pPr>
            <a:r>
              <a:rPr lang="en-US" sz="2600"/>
              <a:t>template&lt;class Type, class </a:t>
            </a:r>
            <a:r>
              <a:rPr lang="en-US" sz="2600" smtClean="0"/>
              <a:t>Pr&gt;</a:t>
            </a:r>
          </a:p>
          <a:p>
            <a:pPr marL="0" indent="0">
              <a:buNone/>
            </a:pPr>
            <a:r>
              <a:rPr lang="en-US" sz="3000" smtClean="0"/>
              <a:t>   const </a:t>
            </a:r>
            <a:r>
              <a:rPr lang="en-US" sz="3000"/>
              <a:t>Type&amp; </a:t>
            </a:r>
            <a:r>
              <a:rPr lang="en-US" sz="3000" smtClean="0"/>
              <a:t>min(</a:t>
            </a:r>
          </a:p>
          <a:p>
            <a:pPr marL="0" indent="0">
              <a:buNone/>
            </a:pPr>
            <a:r>
              <a:rPr lang="en-US" sz="3000" smtClean="0"/>
              <a:t>      const </a:t>
            </a:r>
            <a:r>
              <a:rPr lang="en-US" sz="3000"/>
              <a:t>Type&amp; _</a:t>
            </a:r>
            <a:r>
              <a:rPr lang="en-US" sz="3000" smtClean="0"/>
              <a:t>Left,</a:t>
            </a:r>
          </a:p>
          <a:p>
            <a:pPr marL="0" indent="0">
              <a:buNone/>
            </a:pPr>
            <a:r>
              <a:rPr lang="en-US" sz="3000" smtClean="0"/>
              <a:t>      const </a:t>
            </a:r>
            <a:r>
              <a:rPr lang="en-US" sz="3000"/>
              <a:t>Type&amp; _Right, </a:t>
            </a:r>
            <a:endParaRPr lang="en-US" sz="3000" smtClean="0"/>
          </a:p>
          <a:p>
            <a:pPr marL="0" indent="0">
              <a:buNone/>
            </a:pPr>
            <a:r>
              <a:rPr lang="en-US" sz="3000" smtClean="0"/>
              <a:t>      BinaryPredicate </a:t>
            </a:r>
            <a:r>
              <a:rPr lang="en-US" sz="3000"/>
              <a:t>_Comp </a:t>
            </a:r>
            <a:endParaRPr lang="en-US" sz="3000" smtClean="0"/>
          </a:p>
          <a:p>
            <a:pPr marL="0" indent="0">
              <a:buNone/>
            </a:pPr>
            <a:r>
              <a:rPr lang="en-US" sz="3000" smtClean="0"/>
              <a:t>);</a:t>
            </a:r>
            <a:endParaRPr lang="vi-VN" sz="3000"/>
          </a:p>
        </p:txBody>
      </p:sp>
    </p:spTree>
    <p:extLst>
      <p:ext uri="{BB962C8B-B14F-4D97-AF65-F5344CB8AC3E}">
        <p14:creationId xmlns:p14="http://schemas.microsoft.com/office/powerpoint/2010/main" val="3764542227"/>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smtClean="0"/>
              <a:t>6.1 min</a:t>
            </a:r>
            <a:endParaRPr lang="vi-VN"/>
          </a:p>
        </p:txBody>
      </p:sp>
      <p:sp>
        <p:nvSpPr>
          <p:cNvPr id="3" name="Chỗ dành sẵn cho Nội dung 2"/>
          <p:cNvSpPr>
            <a:spLocks noGrp="1"/>
          </p:cNvSpPr>
          <p:nvPr>
            <p:ph idx="1"/>
          </p:nvPr>
        </p:nvSpPr>
        <p:spPr/>
        <p:txBody>
          <a:bodyPr>
            <a:normAutofit lnSpcReduction="10000"/>
          </a:bodyPr>
          <a:lstStyle/>
          <a:p>
            <a:r>
              <a:rPr lang="en-US" smtClean="0"/>
              <a:t>Chức năng: Trả về giá trị phần tử nhỏ hơn trong hai phần tử </a:t>
            </a:r>
            <a:r>
              <a:rPr lang="en-US" smtClean="0">
                <a:solidFill>
                  <a:srgbClr val="FF0000"/>
                </a:solidFill>
              </a:rPr>
              <a:t>_Left </a:t>
            </a:r>
            <a:r>
              <a:rPr lang="en-US" smtClean="0"/>
              <a:t>và </a:t>
            </a:r>
            <a:r>
              <a:rPr lang="en-US" smtClean="0">
                <a:solidFill>
                  <a:srgbClr val="FF0000"/>
                </a:solidFill>
              </a:rPr>
              <a:t>_Right</a:t>
            </a:r>
            <a:r>
              <a:rPr lang="en-US" smtClean="0"/>
              <a:t>. Phép toán so sánh mặc định là ‘</a:t>
            </a:r>
            <a:r>
              <a:rPr lang="en-US" smtClean="0">
                <a:solidFill>
                  <a:srgbClr val="FF0000"/>
                </a:solidFill>
              </a:rPr>
              <a:t>&lt;</a:t>
            </a:r>
            <a:r>
              <a:rPr lang="en-US" smtClean="0"/>
              <a:t>‘ (mẫu dạng 1) hoặc </a:t>
            </a:r>
            <a:r>
              <a:rPr lang="en-US" smtClean="0">
                <a:solidFill>
                  <a:srgbClr val="FF0000"/>
                </a:solidFill>
              </a:rPr>
              <a:t>_Comp </a:t>
            </a:r>
            <a:r>
              <a:rPr lang="en-US" smtClean="0"/>
              <a:t>(mẫu dạng 2)</a:t>
            </a:r>
          </a:p>
          <a:p>
            <a:r>
              <a:rPr lang="en-US" smtClean="0"/>
              <a:t>Xem code ví dụ 6.1</a:t>
            </a:r>
          </a:p>
          <a:p>
            <a:r>
              <a:rPr lang="en-US" smtClean="0"/>
              <a:t>Ngược lại với hàm min, là hàm max, xem code ví dụ 6.2</a:t>
            </a:r>
            <a:endParaRPr lang="vi-VN"/>
          </a:p>
        </p:txBody>
      </p:sp>
    </p:spTree>
    <p:extLst>
      <p:ext uri="{BB962C8B-B14F-4D97-AF65-F5344CB8AC3E}">
        <p14:creationId xmlns:p14="http://schemas.microsoft.com/office/powerpoint/2010/main" val="2509973663"/>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smtClean="0"/>
              <a:t>6.3. next_permutation</a:t>
            </a:r>
            <a:endParaRPr lang="vi-VN"/>
          </a:p>
        </p:txBody>
      </p:sp>
      <p:sp>
        <p:nvSpPr>
          <p:cNvPr id="3" name="Chỗ dành sẵn cho Nội dung 2"/>
          <p:cNvSpPr>
            <a:spLocks noGrp="1"/>
          </p:cNvSpPr>
          <p:nvPr>
            <p:ph idx="1"/>
          </p:nvPr>
        </p:nvSpPr>
        <p:spPr/>
        <p:txBody>
          <a:bodyPr/>
          <a:lstStyle/>
          <a:p>
            <a:r>
              <a:rPr lang="en-US" smtClean="0"/>
              <a:t>Mẫu:</a:t>
            </a:r>
          </a:p>
          <a:p>
            <a:pPr marL="0" indent="0">
              <a:buNone/>
            </a:pPr>
            <a:r>
              <a:rPr lang="en-US"/>
              <a:t>template&lt;class </a:t>
            </a:r>
            <a:r>
              <a:rPr lang="en-US" smtClean="0"/>
              <a:t>BidirectionalIterator&gt;</a:t>
            </a:r>
          </a:p>
          <a:p>
            <a:pPr marL="0" indent="0">
              <a:buNone/>
            </a:pPr>
            <a:r>
              <a:rPr lang="en-US"/>
              <a:t> </a:t>
            </a:r>
            <a:r>
              <a:rPr lang="en-US" smtClean="0"/>
              <a:t>   bool next_permutation(</a:t>
            </a:r>
          </a:p>
          <a:p>
            <a:pPr marL="0" indent="0">
              <a:buNone/>
            </a:pPr>
            <a:r>
              <a:rPr lang="en-US" smtClean="0"/>
              <a:t>	BidirectionalIterator </a:t>
            </a:r>
            <a:r>
              <a:rPr lang="en-US"/>
              <a:t>_First, </a:t>
            </a:r>
            <a:endParaRPr lang="en-US" smtClean="0"/>
          </a:p>
          <a:p>
            <a:pPr marL="0" indent="0">
              <a:buNone/>
            </a:pPr>
            <a:r>
              <a:rPr lang="en-US"/>
              <a:t>	</a:t>
            </a:r>
            <a:r>
              <a:rPr lang="en-US" smtClean="0"/>
              <a:t>BidirectionalIterator </a:t>
            </a:r>
            <a:r>
              <a:rPr lang="en-US"/>
              <a:t>_</a:t>
            </a:r>
            <a:r>
              <a:rPr lang="en-US" smtClean="0"/>
              <a:t>Last</a:t>
            </a:r>
          </a:p>
          <a:p>
            <a:pPr marL="0" indent="0">
              <a:buNone/>
            </a:pPr>
            <a:r>
              <a:rPr lang="en-US"/>
              <a:t> </a:t>
            </a:r>
            <a:r>
              <a:rPr lang="en-US" smtClean="0"/>
              <a:t>    );</a:t>
            </a:r>
            <a:endParaRPr lang="vi-VN"/>
          </a:p>
        </p:txBody>
      </p:sp>
    </p:spTree>
    <p:extLst>
      <p:ext uri="{BB962C8B-B14F-4D97-AF65-F5344CB8AC3E}">
        <p14:creationId xmlns:p14="http://schemas.microsoft.com/office/powerpoint/2010/main" val="820309678"/>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a:t>6.3. next_permutation</a:t>
            </a:r>
            <a:endParaRPr lang="vi-VN"/>
          </a:p>
        </p:txBody>
      </p:sp>
      <p:sp>
        <p:nvSpPr>
          <p:cNvPr id="3" name="Chỗ dành sẵn cho Nội dung 2"/>
          <p:cNvSpPr>
            <a:spLocks noGrp="1"/>
          </p:cNvSpPr>
          <p:nvPr>
            <p:ph idx="1"/>
          </p:nvPr>
        </p:nvSpPr>
        <p:spPr/>
        <p:txBody>
          <a:bodyPr>
            <a:normAutofit fontScale="77500" lnSpcReduction="20000"/>
          </a:bodyPr>
          <a:lstStyle/>
          <a:p>
            <a:r>
              <a:rPr lang="en-US" smtClean="0"/>
              <a:t>Chức năng: Biến đổi nửa đoạn phần tử [</a:t>
            </a:r>
            <a:r>
              <a:rPr lang="en-US" smtClean="0">
                <a:solidFill>
                  <a:srgbClr val="FF0000"/>
                </a:solidFill>
              </a:rPr>
              <a:t>_First</a:t>
            </a:r>
            <a:r>
              <a:rPr lang="en-US" smtClean="0"/>
              <a:t>,</a:t>
            </a:r>
            <a:r>
              <a:rPr lang="en-US" smtClean="0">
                <a:solidFill>
                  <a:srgbClr val="FF0000"/>
                </a:solidFill>
              </a:rPr>
              <a:t>_Last</a:t>
            </a:r>
            <a:r>
              <a:rPr lang="en-US" smtClean="0"/>
              <a:t>)  về hoán vị tiếp theo của nó theo thứ tự từ điển. Phép toán so sánh mặc định là ‘&lt;‘.</a:t>
            </a:r>
          </a:p>
          <a:p>
            <a:r>
              <a:rPr lang="en-US" smtClean="0"/>
              <a:t>Hàm trả về ‘</a:t>
            </a:r>
            <a:r>
              <a:rPr lang="en-US" smtClean="0">
                <a:solidFill>
                  <a:srgbClr val="FF0000"/>
                </a:solidFill>
              </a:rPr>
              <a:t>true</a:t>
            </a:r>
            <a:r>
              <a:rPr lang="en-US" smtClean="0"/>
              <a:t>’ nếu tìm được hoán vị kế tiếp, hoặc ‘</a:t>
            </a:r>
            <a:r>
              <a:rPr lang="en-US" smtClean="0">
                <a:solidFill>
                  <a:srgbClr val="FF0000"/>
                </a:solidFill>
              </a:rPr>
              <a:t>false</a:t>
            </a:r>
            <a:r>
              <a:rPr lang="en-US" smtClean="0"/>
              <a:t>’ nếu ngược lại.</a:t>
            </a:r>
          </a:p>
          <a:p>
            <a:r>
              <a:rPr lang="en-US" smtClean="0"/>
              <a:t>Xem code ví dụ 6.3</a:t>
            </a:r>
          </a:p>
          <a:p>
            <a:r>
              <a:rPr lang="en-US" smtClean="0"/>
              <a:t>Ngược lại với </a:t>
            </a:r>
            <a:r>
              <a:rPr lang="en-US" smtClean="0">
                <a:solidFill>
                  <a:srgbClr val="FF0000"/>
                </a:solidFill>
              </a:rPr>
              <a:t>next_permutation</a:t>
            </a:r>
            <a:r>
              <a:rPr lang="en-US" smtClean="0"/>
              <a:t> là </a:t>
            </a:r>
            <a:r>
              <a:rPr lang="en-US" smtClean="0">
                <a:solidFill>
                  <a:srgbClr val="FF0000"/>
                </a:solidFill>
              </a:rPr>
              <a:t>prev_permutation</a:t>
            </a:r>
            <a:r>
              <a:rPr lang="en-US" smtClean="0"/>
              <a:t>, biến đổi nửa đoạn phần tử về hoán vị liền trước nó. Hàm này có tham số và giá trị trả về tương tự. Xem code ví dụ 6.4</a:t>
            </a:r>
            <a:endParaRPr lang="vi-VN"/>
          </a:p>
        </p:txBody>
      </p:sp>
    </p:spTree>
    <p:extLst>
      <p:ext uri="{BB962C8B-B14F-4D97-AF65-F5344CB8AC3E}">
        <p14:creationId xmlns:p14="http://schemas.microsoft.com/office/powerpoint/2010/main" val="3889392219"/>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smtClean="0"/>
              <a:t>7. Kết luận</a:t>
            </a:r>
            <a:endParaRPr lang="vi-VN"/>
          </a:p>
        </p:txBody>
      </p:sp>
      <p:sp>
        <p:nvSpPr>
          <p:cNvPr id="3" name="Chỗ dành sẵn cho Nội dung 2"/>
          <p:cNvSpPr>
            <a:spLocks noGrp="1"/>
          </p:cNvSpPr>
          <p:nvPr>
            <p:ph idx="1"/>
          </p:nvPr>
        </p:nvSpPr>
        <p:spPr/>
        <p:txBody>
          <a:bodyPr>
            <a:normAutofit fontScale="92500" lnSpcReduction="10000"/>
          </a:bodyPr>
          <a:lstStyle/>
          <a:p>
            <a:r>
              <a:rPr lang="en-US"/>
              <a:t>Vì thời gian có hạn nên mình chỉ cung cấp một số hàm “cơ bản + thuờng sử dụng”. Các bạn có thể tham khảo thêm các tài liệu ở phần phụ lục.</a:t>
            </a:r>
            <a:endParaRPr lang="en-US" smtClean="0"/>
          </a:p>
          <a:p>
            <a:r>
              <a:rPr lang="en-US" smtClean="0"/>
              <a:t>STL Algorithm nói riêng, và STL chung  là một công cụ rất hữu dụng trong việc lập trình, giúp cho việc lập trình trở nên khái quát hơn, dễ dàng hơn, ít lỗi hơn, chính xác hơn, nhanh hơn, ngắn hơn :D</a:t>
            </a:r>
          </a:p>
          <a:p>
            <a:endParaRPr lang="en-US" smtClean="0"/>
          </a:p>
        </p:txBody>
      </p:sp>
    </p:spTree>
    <p:extLst>
      <p:ext uri="{BB962C8B-B14F-4D97-AF65-F5344CB8AC3E}">
        <p14:creationId xmlns:p14="http://schemas.microsoft.com/office/powerpoint/2010/main" val="2379797594"/>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9792" y="1779662"/>
            <a:ext cx="6275040" cy="857250"/>
          </a:xfrm>
        </p:spPr>
        <p:txBody>
          <a:bodyPr/>
          <a:lstStyle/>
          <a:p>
            <a:pPr algn="l"/>
            <a:r>
              <a:rPr lang="fr-CA" smtClean="0">
                <a:solidFill>
                  <a:schemeClr val="tx1">
                    <a:lumMod val="75000"/>
                    <a:lumOff val="25000"/>
                  </a:schemeClr>
                </a:solidFill>
              </a:rPr>
              <a:t>I. Giới thiệu về STL:</a:t>
            </a:r>
            <a:endParaRPr lang="fr-CA">
              <a:solidFill>
                <a:schemeClr val="tx1">
                  <a:lumMod val="75000"/>
                  <a:lumOff val="25000"/>
                </a:schemeClr>
              </a:solidFill>
            </a:endParaRPr>
          </a:p>
        </p:txBody>
      </p:sp>
    </p:spTree>
    <p:extLst>
      <p:ext uri="{BB962C8B-B14F-4D97-AF65-F5344CB8AC3E}">
        <p14:creationId xmlns:p14="http://schemas.microsoft.com/office/powerpoint/2010/main" val="28417834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en-US" smtClean="0"/>
              <a:t>Phụ lục: Tài liệu tham khảo</a:t>
            </a:r>
            <a:endParaRPr lang="vi-VN"/>
          </a:p>
        </p:txBody>
      </p:sp>
      <p:sp>
        <p:nvSpPr>
          <p:cNvPr id="3" name="Chỗ dành sẵn cho Nội dung 2"/>
          <p:cNvSpPr>
            <a:spLocks noGrp="1"/>
          </p:cNvSpPr>
          <p:nvPr>
            <p:ph idx="1"/>
          </p:nvPr>
        </p:nvSpPr>
        <p:spPr/>
        <p:txBody>
          <a:bodyPr/>
          <a:lstStyle/>
          <a:p>
            <a:r>
              <a:rPr lang="en-US" smtClean="0"/>
              <a:t>Trang web: </a:t>
            </a:r>
            <a:r>
              <a:rPr lang="vi-VN" sz="2800" smtClean="0">
                <a:hlinkClick r:id="rId2"/>
              </a:rPr>
              <a:t>http</a:t>
            </a:r>
            <a:r>
              <a:rPr lang="vi-VN" sz="2800">
                <a:hlinkClick r:id="rId2"/>
              </a:rPr>
              <a:t>://www.cplusplus.com/reference/algorithm</a:t>
            </a:r>
            <a:r>
              <a:rPr lang="vi-VN" sz="2800" smtClean="0">
                <a:hlinkClick r:id="rId2"/>
              </a:rPr>
              <a:t>/</a:t>
            </a:r>
            <a:endParaRPr lang="vi-VN" sz="2800" smtClean="0"/>
          </a:p>
          <a:p>
            <a:r>
              <a:rPr lang="vi-VN" sz="2800" smtClean="0"/>
              <a:t>MSDN Library</a:t>
            </a:r>
          </a:p>
          <a:p>
            <a:r>
              <a:rPr lang="vi-VN" smtClean="0"/>
              <a:t>STL for newbies</a:t>
            </a:r>
            <a:endParaRPr lang="vi-VN"/>
          </a:p>
        </p:txBody>
      </p:sp>
    </p:spTree>
    <p:extLst>
      <p:ext uri="{BB962C8B-B14F-4D97-AF65-F5344CB8AC3E}">
        <p14:creationId xmlns:p14="http://schemas.microsoft.com/office/powerpoint/2010/main" val="386364620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95486"/>
            <a:ext cx="7848872" cy="1872208"/>
          </a:xfrm>
        </p:spPr>
        <p:txBody>
          <a:bodyPr>
            <a:normAutofit/>
          </a:bodyPr>
          <a:lstStyle/>
          <a:p>
            <a:r>
              <a:rPr lang="vi-VN" smtClean="0">
                <a:latin typeface="Calibri" pitchFamily="34" charset="0"/>
                <a:cs typeface="Calibri" pitchFamily="34" charset="0"/>
              </a:rPr>
              <a:t>Cám ơn các bạn đã lắng nghe</a:t>
            </a:r>
            <a:br>
              <a:rPr lang="vi-VN" smtClean="0">
                <a:latin typeface="Calibri" pitchFamily="34" charset="0"/>
                <a:cs typeface="Calibri" pitchFamily="34" charset="0"/>
              </a:rPr>
            </a:br>
            <a:r>
              <a:rPr lang="vi-VN" smtClean="0">
                <a:latin typeface="Calibri" pitchFamily="34" charset="0"/>
                <a:cs typeface="Calibri" pitchFamily="34" charset="0"/>
              </a:rPr>
              <a:t>Chúc các bạn thành công :-* </a:t>
            </a:r>
            <a:endParaRPr lang="fr-CA">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390323934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43346"/>
            <a:ext cx="8229600" cy="857250"/>
          </a:xfrm>
        </p:spPr>
        <p:txBody>
          <a:bodyPr/>
          <a:lstStyle/>
          <a:p>
            <a:r>
              <a:rPr lang="fr-CA" smtClean="0">
                <a:solidFill>
                  <a:schemeClr val="tx1">
                    <a:lumMod val="75000"/>
                    <a:lumOff val="25000"/>
                  </a:schemeClr>
                </a:solidFill>
              </a:rPr>
              <a:t>I. Giới thiệu về STL</a:t>
            </a:r>
            <a:endParaRPr lang="fr-CA">
              <a:solidFill>
                <a:schemeClr val="tx1">
                  <a:lumMod val="75000"/>
                  <a:lumOff val="25000"/>
                </a:schemeClr>
              </a:solidFill>
            </a:endParaRPr>
          </a:p>
        </p:txBody>
      </p:sp>
      <p:sp>
        <p:nvSpPr>
          <p:cNvPr id="3" name="Content Placeholder 2"/>
          <p:cNvSpPr>
            <a:spLocks noGrp="1"/>
          </p:cNvSpPr>
          <p:nvPr>
            <p:ph idx="1"/>
          </p:nvPr>
        </p:nvSpPr>
        <p:spPr>
          <a:xfrm>
            <a:off x="457200" y="1337518"/>
            <a:ext cx="8229600" cy="3394472"/>
          </a:xfrm>
        </p:spPr>
        <p:txBody>
          <a:bodyPr>
            <a:normAutofit fontScale="92500" lnSpcReduction="20000"/>
          </a:bodyPr>
          <a:lstStyle/>
          <a:p>
            <a:r>
              <a:rPr lang="fr-CA" smtClean="0">
                <a:solidFill>
                  <a:schemeClr val="tx1">
                    <a:lumMod val="75000"/>
                    <a:lumOff val="25000"/>
                  </a:schemeClr>
                </a:solidFill>
              </a:rPr>
              <a:t>Nhờ khả năng lập trình theo template, người ta đã xây dựng nên STL (Standard Template Library – Thư viện mẫu chuẩn).</a:t>
            </a:r>
          </a:p>
          <a:p>
            <a:r>
              <a:rPr lang="fr-CA" smtClean="0"/>
              <a:t>STL gồm những gì ???</a:t>
            </a:r>
          </a:p>
          <a:p>
            <a:pPr lvl="1"/>
            <a:r>
              <a:rPr lang="fr-CA" smtClean="0">
                <a:solidFill>
                  <a:schemeClr val="tx1">
                    <a:lumMod val="75000"/>
                    <a:lumOff val="25000"/>
                  </a:schemeClr>
                </a:solidFill>
              </a:rPr>
              <a:t>Các cấu trúc dữ liệu (STL container)</a:t>
            </a:r>
          </a:p>
          <a:p>
            <a:pPr lvl="1"/>
            <a:r>
              <a:rPr lang="fr-CA" smtClean="0"/>
              <a:t>Các thuật toán (STL Algorithm)</a:t>
            </a:r>
            <a:endParaRPr lang="fr-CA"/>
          </a:p>
          <a:p>
            <a:pPr marL="457200" lvl="1" indent="0">
              <a:buNone/>
            </a:pPr>
            <a:r>
              <a:rPr lang="fr-CA" smtClean="0"/>
              <a:t>Mà chúng ta hay sử dụng.</a:t>
            </a:r>
            <a:endParaRPr lang="fr-CA"/>
          </a:p>
          <a:p>
            <a:r>
              <a:rPr lang="fr-CA" smtClean="0"/>
              <a:t>Để sử dụng STL khai báo </a:t>
            </a:r>
            <a:r>
              <a:rPr lang="fr-CA" i="1" smtClean="0">
                <a:solidFill>
                  <a:srgbClr val="FF0000"/>
                </a:solidFill>
              </a:rPr>
              <a:t>using namespace std;</a:t>
            </a:r>
            <a:endParaRPr lang="fr-CA" i="1">
              <a:solidFill>
                <a:srgbClr val="FF0000"/>
              </a:solidFill>
            </a:endParaRPr>
          </a:p>
          <a:p>
            <a:endParaRPr lang="fr-CA"/>
          </a:p>
        </p:txBody>
      </p:sp>
    </p:spTree>
    <p:extLst>
      <p:ext uri="{BB962C8B-B14F-4D97-AF65-F5344CB8AC3E}">
        <p14:creationId xmlns:p14="http://schemas.microsoft.com/office/powerpoint/2010/main" val="7490144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699792" y="1779662"/>
            <a:ext cx="627504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lumMod val="75000"/>
                    <a:lumOff val="25000"/>
                  </a:schemeClr>
                </a:solidFill>
                <a:latin typeface="+mj-lt"/>
                <a:ea typeface="+mj-ea"/>
                <a:cs typeface="+mj-cs"/>
              </a:defRPr>
            </a:lvl1pPr>
          </a:lstStyle>
          <a:p>
            <a:r>
              <a:rPr lang="fr-CA" smtClean="0"/>
              <a:t>II. STL Algorithm:</a:t>
            </a:r>
            <a:endParaRPr lang="fr-CA"/>
          </a:p>
        </p:txBody>
      </p:sp>
    </p:spTree>
    <p:extLst>
      <p:ext uri="{BB962C8B-B14F-4D97-AF65-F5344CB8AC3E}">
        <p14:creationId xmlns:p14="http://schemas.microsoft.com/office/powerpoint/2010/main" val="115495552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normAutofit/>
          </a:bodyPr>
          <a:lstStyle/>
          <a:p>
            <a:r>
              <a:rPr lang="fr-CA" smtClean="0"/>
              <a:t>1. Giới thiệu STL Algorithm</a:t>
            </a:r>
            <a:endParaRPr lang="vi-VN"/>
          </a:p>
        </p:txBody>
      </p:sp>
      <p:sp>
        <p:nvSpPr>
          <p:cNvPr id="3" name="Chỗ dành sẵn cho Nội dung 2"/>
          <p:cNvSpPr>
            <a:spLocks noGrp="1"/>
          </p:cNvSpPr>
          <p:nvPr>
            <p:ph idx="1"/>
          </p:nvPr>
        </p:nvSpPr>
        <p:spPr/>
        <p:txBody>
          <a:bodyPr>
            <a:normAutofit/>
          </a:bodyPr>
          <a:lstStyle/>
          <a:p>
            <a:r>
              <a:rPr lang="en-US" smtClean="0"/>
              <a:t>Làm được những gì ??? </a:t>
            </a:r>
          </a:p>
          <a:p>
            <a:r>
              <a:rPr lang="en-US"/>
              <a:t>STL Algorithm được thiết kể </a:t>
            </a:r>
            <a:r>
              <a:rPr lang="en-US" smtClean="0"/>
              <a:t>để thực hiện các thuật toán cơ bản, các thao tác hay xử dụng trên bộ dữ liệu, ví dụ như: sắp xếp, tìm kiếm, trộn, chèn, xóa, …</a:t>
            </a:r>
          </a:p>
          <a:p>
            <a:r>
              <a:rPr lang="en-US" smtClean="0"/>
              <a:t>Ưu điểm: Nhanh, gọn, chính xác, linh hoạt.</a:t>
            </a:r>
            <a:endParaRPr lang="vi-VN"/>
          </a:p>
        </p:txBody>
      </p:sp>
    </p:spTree>
    <p:extLst>
      <p:ext uri="{BB962C8B-B14F-4D97-AF65-F5344CB8AC3E}">
        <p14:creationId xmlns:p14="http://schemas.microsoft.com/office/powerpoint/2010/main" val="325066546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fr-CA"/>
              <a:t>1. Giới thiệu STL Algorithm</a:t>
            </a:r>
            <a:endParaRPr lang="vi-VN"/>
          </a:p>
        </p:txBody>
      </p:sp>
      <p:sp>
        <p:nvSpPr>
          <p:cNvPr id="3" name="Chỗ dành sẵn cho Nội dung 2"/>
          <p:cNvSpPr>
            <a:spLocks noGrp="1"/>
          </p:cNvSpPr>
          <p:nvPr>
            <p:ph idx="1"/>
          </p:nvPr>
        </p:nvSpPr>
        <p:spPr/>
        <p:txBody>
          <a:bodyPr>
            <a:normAutofit fontScale="92500" lnSpcReduction="10000"/>
          </a:bodyPr>
          <a:lstStyle/>
          <a:p>
            <a:r>
              <a:rPr lang="en-US" smtClean="0"/>
              <a:t>Ví dụ: Bạn cần sắp xếp tăng dần một mảng N phần tử (N≤100 000).</a:t>
            </a:r>
          </a:p>
          <a:p>
            <a:r>
              <a:rPr lang="en-US" smtClean="0"/>
              <a:t>Tư tưởng: Sử dụng Quick Sort hoặc Heap Sort.</a:t>
            </a:r>
          </a:p>
          <a:p>
            <a:r>
              <a:rPr lang="en-US" smtClean="0"/>
              <a:t>Nếu bạn code nhanh + chắc chắn thì có thể code quick sort cỡ </a:t>
            </a:r>
            <a:r>
              <a:rPr lang="en-US" smtClean="0">
                <a:solidFill>
                  <a:srgbClr val="FF0000"/>
                </a:solidFill>
              </a:rPr>
              <a:t>15 dòng </a:t>
            </a:r>
            <a:r>
              <a:rPr lang="en-US" smtClean="0"/>
              <a:t>:D Nhưng viết code quick sort đâu phải lúc nào cũng dễ dàng</a:t>
            </a:r>
            <a:r>
              <a:rPr lang="en-US"/>
              <a:t> @@</a:t>
            </a:r>
            <a:r>
              <a:rPr lang="en-US" smtClean="0"/>
              <a:t>, rất dễ gặp lỗi sai T.T, nhất là khi chịu áp lực như khi ngồi trong phòng thi </a:t>
            </a:r>
            <a:r>
              <a:rPr lang="en-US" smtClean="0">
                <a:sym typeface="Wingdings" pitchFamily="2" charset="2"/>
              </a:rPr>
              <a:t></a:t>
            </a:r>
            <a:endParaRPr lang="vi-VN"/>
          </a:p>
        </p:txBody>
      </p:sp>
    </p:spTree>
    <p:extLst>
      <p:ext uri="{BB962C8B-B14F-4D97-AF65-F5344CB8AC3E}">
        <p14:creationId xmlns:p14="http://schemas.microsoft.com/office/powerpoint/2010/main" val="373322645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fr-CA"/>
              <a:t>1. Giới thiệu STL Algorithm</a:t>
            </a:r>
            <a:endParaRPr lang="vi-VN"/>
          </a:p>
        </p:txBody>
      </p:sp>
      <p:sp>
        <p:nvSpPr>
          <p:cNvPr id="3" name="Chỗ dành sẵn cho Nội dung 2"/>
          <p:cNvSpPr>
            <a:spLocks noGrp="1"/>
          </p:cNvSpPr>
          <p:nvPr>
            <p:ph idx="1"/>
          </p:nvPr>
        </p:nvSpPr>
        <p:spPr/>
        <p:txBody>
          <a:bodyPr>
            <a:normAutofit lnSpcReduction="10000"/>
          </a:bodyPr>
          <a:lstStyle/>
          <a:p>
            <a:r>
              <a:rPr lang="en-US" smtClean="0"/>
              <a:t>Trong khi đó, nếu sử dụng STL Algorithm bạn chỉ cần </a:t>
            </a:r>
            <a:r>
              <a:rPr lang="en-US" smtClean="0">
                <a:solidFill>
                  <a:srgbClr val="FF0000"/>
                </a:solidFill>
              </a:rPr>
              <a:t>1 dòng lệnh </a:t>
            </a:r>
            <a:r>
              <a:rPr lang="en-US" smtClean="0"/>
              <a:t>:D (tính nhanh, gọn, chính xác)</a:t>
            </a:r>
          </a:p>
          <a:p>
            <a:r>
              <a:rPr lang="en-US" smtClean="0"/>
              <a:t>Vậy còn sắp xếp giảm dần, hay sắp xếp theo tiêu chí khác, STL có làm được không ???</a:t>
            </a:r>
          </a:p>
          <a:p>
            <a:r>
              <a:rPr lang="en-US" smtClean="0"/>
              <a:t>Câu trả lời là </a:t>
            </a:r>
            <a:r>
              <a:rPr lang="en-US" smtClean="0">
                <a:solidFill>
                  <a:srgbClr val="FF0000"/>
                </a:solidFill>
              </a:rPr>
              <a:t>CÓ</a:t>
            </a:r>
            <a:r>
              <a:rPr lang="en-US" smtClean="0"/>
              <a:t> (tính linh hoạt).</a:t>
            </a:r>
          </a:p>
          <a:p>
            <a:r>
              <a:rPr lang="en-US"/>
              <a:t>Xem code ví dụ </a:t>
            </a:r>
            <a:r>
              <a:rPr lang="en-US" smtClean="0"/>
              <a:t>1</a:t>
            </a:r>
            <a:endParaRPr lang="vi-VN"/>
          </a:p>
        </p:txBody>
      </p:sp>
    </p:spTree>
    <p:extLst>
      <p:ext uri="{BB962C8B-B14F-4D97-AF65-F5344CB8AC3E}">
        <p14:creationId xmlns:p14="http://schemas.microsoft.com/office/powerpoint/2010/main" val="280399461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18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ủ đề của Office">
  <a:themeElements>
    <a:clrScheme name="Văn phòng">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ăn phòng">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180</Template>
  <TotalTime>353</TotalTime>
  <Words>1572</Words>
  <Application>Microsoft Office PowerPoint</Application>
  <PresentationFormat>Trình chiếu Trên-màn-hình (16:9)</PresentationFormat>
  <Paragraphs>259</Paragraphs>
  <Slides>41</Slides>
  <Notes>4</Notes>
  <HiddenSlides>0</HiddenSlides>
  <MMClips>0</MMClips>
  <ScaleCrop>false</ScaleCrop>
  <HeadingPairs>
    <vt:vector size="4" baseType="variant">
      <vt:variant>
        <vt:lpstr>Chủ đề</vt:lpstr>
      </vt:variant>
      <vt:variant>
        <vt:i4>1</vt:i4>
      </vt:variant>
      <vt:variant>
        <vt:lpstr>Tiêu đề Bản chiếu</vt:lpstr>
      </vt:variant>
      <vt:variant>
        <vt:i4>41</vt:i4>
      </vt:variant>
    </vt:vector>
  </HeadingPairs>
  <TitlesOfParts>
    <vt:vector size="42" baseType="lpstr">
      <vt:lpstr>180</vt:lpstr>
      <vt:lpstr>STL Alogrithm</vt:lpstr>
      <vt:lpstr>Mục lục</vt:lpstr>
      <vt:lpstr>Yêu cầu người nghe</vt:lpstr>
      <vt:lpstr>I. Giới thiệu về STL:</vt:lpstr>
      <vt:lpstr>I. Giới thiệu về STL</vt:lpstr>
      <vt:lpstr>Bản trình bày của PowerPoint</vt:lpstr>
      <vt:lpstr>1. Giới thiệu STL Algorithm</vt:lpstr>
      <vt:lpstr>1. Giới thiệu STL Algorithm</vt:lpstr>
      <vt:lpstr>1. Giới thiệu STL Algorithm</vt:lpstr>
      <vt:lpstr>1. Giới thiệu STL Algorithm</vt:lpstr>
      <vt:lpstr>2. Các thao tác không thay đổi  đoạn phần tử:</vt:lpstr>
      <vt:lpstr>2.1 for_each</vt:lpstr>
      <vt:lpstr>2.1 for_each</vt:lpstr>
      <vt:lpstr>2.2 find</vt:lpstr>
      <vt:lpstr>2.2 find</vt:lpstr>
      <vt:lpstr>2.3 count</vt:lpstr>
      <vt:lpstr>3. Các thao tác thay đổi  đoạn phần tử:</vt:lpstr>
      <vt:lpstr>3.1 copy</vt:lpstr>
      <vt:lpstr>3.2 swap</vt:lpstr>
      <vt:lpstr>3.3. replace</vt:lpstr>
      <vt:lpstr>4. Sắp xếp</vt:lpstr>
      <vt:lpstr>4. Sắp xếp</vt:lpstr>
      <vt:lpstr>4. Sắp xếp</vt:lpstr>
      <vt:lpstr>5. Tìm kiếm nhị phân</vt:lpstr>
      <vt:lpstr>5.1. binary_search</vt:lpstr>
      <vt:lpstr>5.1. binary_search</vt:lpstr>
      <vt:lpstr>5.1 binary_search</vt:lpstr>
      <vt:lpstr>5.2. lower_bound</vt:lpstr>
      <vt:lpstr>5.2. lower_bound</vt:lpstr>
      <vt:lpstr>5.2. lower_bound</vt:lpstr>
      <vt:lpstr>5.3. upper_bound</vt:lpstr>
      <vt:lpstr>5.3. upper_bound</vt:lpstr>
      <vt:lpstr>5.3. upper_bound</vt:lpstr>
      <vt:lpstr>6. Min / Max</vt:lpstr>
      <vt:lpstr>6.1 min</vt:lpstr>
      <vt:lpstr>6.1 min</vt:lpstr>
      <vt:lpstr>6.3. next_permutation</vt:lpstr>
      <vt:lpstr>6.3. next_permutation</vt:lpstr>
      <vt:lpstr>7. Kết luận</vt:lpstr>
      <vt:lpstr>Phụ lục: Tài liệu tham khảo</vt:lpstr>
      <vt:lpstr>Cám ơn các bạn đã lắng nghe Chúc các bạn thành công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STL Alogrithm</dc:title>
  <dc:creator>ManhDieu</dc:creator>
  <cp:lastModifiedBy>ManhDieu</cp:lastModifiedBy>
  <cp:revision>32</cp:revision>
  <dcterms:created xsi:type="dcterms:W3CDTF">2012-03-30T18:04:33Z</dcterms:created>
  <dcterms:modified xsi:type="dcterms:W3CDTF">2012-03-31T07:31:58Z</dcterms:modified>
</cp:coreProperties>
</file>