
<file path=[Content_Types].xml><?xml version="1.0" encoding="utf-8"?>
<Types xmlns="http://schemas.openxmlformats.org/package/2006/content-types">
  <Default Extension="gif" ContentType="image/gi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70" r:id="rId3"/>
    <p:sldId id="269" r:id="rId4"/>
    <p:sldId id="271" r:id="rId5"/>
    <p:sldId id="274" r:id="rId6"/>
    <p:sldId id="259" r:id="rId7"/>
    <p:sldId id="261" r:id="rId8"/>
    <p:sldId id="262" r:id="rId9"/>
    <p:sldId id="272" r:id="rId10"/>
    <p:sldId id="258" r:id="rId11"/>
    <p:sldId id="257" r:id="rId12"/>
    <p:sldId id="265" r:id="rId13"/>
    <p:sldId id="256" r:id="rId14"/>
    <p:sldId id="260" r:id="rId15"/>
    <p:sldId id="275" r:id="rId16"/>
    <p:sldId id="276" r:id="rId17"/>
    <p:sldId id="278" r:id="rId18"/>
    <p:sldId id="277" r:id="rId19"/>
    <p:sldId id="280"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7B2F8-B0F8-C232-8D12-37131F3456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0F8355-2EB6-D6F8-3EFE-386521AEC2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539B98-663A-09D9-BD4C-49E5D89CD75E}"/>
              </a:ext>
            </a:extLst>
          </p:cNvPr>
          <p:cNvSpPr>
            <a:spLocks noGrp="1"/>
          </p:cNvSpPr>
          <p:nvPr>
            <p:ph type="dt" sz="half" idx="10"/>
          </p:nvPr>
        </p:nvSpPr>
        <p:spPr/>
        <p:txBody>
          <a:bodyPr/>
          <a:lstStyle/>
          <a:p>
            <a:fld id="{8C241493-D486-4D91-9E4C-472882BA2D04}" type="datetimeFigureOut">
              <a:rPr lang="en-US" smtClean="0"/>
              <a:t>7/27/2023</a:t>
            </a:fld>
            <a:endParaRPr lang="en-US"/>
          </a:p>
        </p:txBody>
      </p:sp>
      <p:sp>
        <p:nvSpPr>
          <p:cNvPr id="5" name="Footer Placeholder 4">
            <a:extLst>
              <a:ext uri="{FF2B5EF4-FFF2-40B4-BE49-F238E27FC236}">
                <a16:creationId xmlns:a16="http://schemas.microsoft.com/office/drawing/2014/main" id="{C9350BF9-1723-785C-3C7F-629B5E229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5018F-BDAD-AA96-410D-B04026043C91}"/>
              </a:ext>
            </a:extLst>
          </p:cNvPr>
          <p:cNvSpPr>
            <a:spLocks noGrp="1"/>
          </p:cNvSpPr>
          <p:nvPr>
            <p:ph type="sldNum" sz="quarter" idx="12"/>
          </p:nvPr>
        </p:nvSpPr>
        <p:spPr/>
        <p:txBody>
          <a:bodyPr/>
          <a:lstStyle/>
          <a:p>
            <a:fld id="{E0200939-9081-4804-B16C-F39CDA424E20}" type="slidenum">
              <a:rPr lang="en-US" smtClean="0"/>
              <a:t>‹#›</a:t>
            </a:fld>
            <a:endParaRPr lang="en-US"/>
          </a:p>
        </p:txBody>
      </p:sp>
    </p:spTree>
    <p:extLst>
      <p:ext uri="{BB962C8B-B14F-4D97-AF65-F5344CB8AC3E}">
        <p14:creationId xmlns:p14="http://schemas.microsoft.com/office/powerpoint/2010/main" val="1706497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EA31-192F-DDFC-D451-318F3E2F77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F93705-2C0E-8193-3DCE-E9EF847005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E1FDD-93A7-C2A0-4A25-A85F005C2233}"/>
              </a:ext>
            </a:extLst>
          </p:cNvPr>
          <p:cNvSpPr>
            <a:spLocks noGrp="1"/>
          </p:cNvSpPr>
          <p:nvPr>
            <p:ph type="dt" sz="half" idx="10"/>
          </p:nvPr>
        </p:nvSpPr>
        <p:spPr/>
        <p:txBody>
          <a:bodyPr/>
          <a:lstStyle/>
          <a:p>
            <a:fld id="{8C241493-D486-4D91-9E4C-472882BA2D04}" type="datetimeFigureOut">
              <a:rPr lang="en-US" smtClean="0"/>
              <a:t>7/27/2023</a:t>
            </a:fld>
            <a:endParaRPr lang="en-US"/>
          </a:p>
        </p:txBody>
      </p:sp>
      <p:sp>
        <p:nvSpPr>
          <p:cNvPr id="5" name="Footer Placeholder 4">
            <a:extLst>
              <a:ext uri="{FF2B5EF4-FFF2-40B4-BE49-F238E27FC236}">
                <a16:creationId xmlns:a16="http://schemas.microsoft.com/office/drawing/2014/main" id="{8C44E79C-50F9-E1BD-219B-839134B44E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928A44-64CB-F73E-D199-CBEC81D3C2FE}"/>
              </a:ext>
            </a:extLst>
          </p:cNvPr>
          <p:cNvSpPr>
            <a:spLocks noGrp="1"/>
          </p:cNvSpPr>
          <p:nvPr>
            <p:ph type="sldNum" sz="quarter" idx="12"/>
          </p:nvPr>
        </p:nvSpPr>
        <p:spPr/>
        <p:txBody>
          <a:bodyPr/>
          <a:lstStyle/>
          <a:p>
            <a:fld id="{E0200939-9081-4804-B16C-F39CDA424E20}" type="slidenum">
              <a:rPr lang="en-US" smtClean="0"/>
              <a:t>‹#›</a:t>
            </a:fld>
            <a:endParaRPr lang="en-US"/>
          </a:p>
        </p:txBody>
      </p:sp>
    </p:spTree>
    <p:extLst>
      <p:ext uri="{BB962C8B-B14F-4D97-AF65-F5344CB8AC3E}">
        <p14:creationId xmlns:p14="http://schemas.microsoft.com/office/powerpoint/2010/main" val="2008207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F3D1E9-BB46-64FC-8CDA-291EA6B31B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A96F58-CC0C-90DC-BB6C-03E4EEFE85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7DFA8-0C4E-18CD-B568-927E842B60F6}"/>
              </a:ext>
            </a:extLst>
          </p:cNvPr>
          <p:cNvSpPr>
            <a:spLocks noGrp="1"/>
          </p:cNvSpPr>
          <p:nvPr>
            <p:ph type="dt" sz="half" idx="10"/>
          </p:nvPr>
        </p:nvSpPr>
        <p:spPr/>
        <p:txBody>
          <a:bodyPr/>
          <a:lstStyle/>
          <a:p>
            <a:fld id="{8C241493-D486-4D91-9E4C-472882BA2D04}" type="datetimeFigureOut">
              <a:rPr lang="en-US" smtClean="0"/>
              <a:t>7/27/2023</a:t>
            </a:fld>
            <a:endParaRPr lang="en-US"/>
          </a:p>
        </p:txBody>
      </p:sp>
      <p:sp>
        <p:nvSpPr>
          <p:cNvPr id="5" name="Footer Placeholder 4">
            <a:extLst>
              <a:ext uri="{FF2B5EF4-FFF2-40B4-BE49-F238E27FC236}">
                <a16:creationId xmlns:a16="http://schemas.microsoft.com/office/drawing/2014/main" id="{92AC32B6-DF68-453F-3451-96C2C2187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1F71B-BE8C-77E8-7F1C-DE60F64FFD85}"/>
              </a:ext>
            </a:extLst>
          </p:cNvPr>
          <p:cNvSpPr>
            <a:spLocks noGrp="1"/>
          </p:cNvSpPr>
          <p:nvPr>
            <p:ph type="sldNum" sz="quarter" idx="12"/>
          </p:nvPr>
        </p:nvSpPr>
        <p:spPr/>
        <p:txBody>
          <a:bodyPr/>
          <a:lstStyle/>
          <a:p>
            <a:fld id="{E0200939-9081-4804-B16C-F39CDA424E20}" type="slidenum">
              <a:rPr lang="en-US" smtClean="0"/>
              <a:t>‹#›</a:t>
            </a:fld>
            <a:endParaRPr lang="en-US"/>
          </a:p>
        </p:txBody>
      </p:sp>
    </p:spTree>
    <p:extLst>
      <p:ext uri="{BB962C8B-B14F-4D97-AF65-F5344CB8AC3E}">
        <p14:creationId xmlns:p14="http://schemas.microsoft.com/office/powerpoint/2010/main" val="138311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9588-845C-063A-E1E9-36F3F2957A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B3574A-693E-CE4B-63A2-BBDE4BC65F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1B33F1-63F1-AE9E-9BDB-919BE664B1C3}"/>
              </a:ext>
            </a:extLst>
          </p:cNvPr>
          <p:cNvSpPr>
            <a:spLocks noGrp="1"/>
          </p:cNvSpPr>
          <p:nvPr>
            <p:ph type="dt" sz="half" idx="10"/>
          </p:nvPr>
        </p:nvSpPr>
        <p:spPr/>
        <p:txBody>
          <a:bodyPr/>
          <a:lstStyle/>
          <a:p>
            <a:fld id="{8C241493-D486-4D91-9E4C-472882BA2D04}" type="datetimeFigureOut">
              <a:rPr lang="en-US" smtClean="0"/>
              <a:t>7/27/2023</a:t>
            </a:fld>
            <a:endParaRPr lang="en-US"/>
          </a:p>
        </p:txBody>
      </p:sp>
      <p:sp>
        <p:nvSpPr>
          <p:cNvPr id="5" name="Footer Placeholder 4">
            <a:extLst>
              <a:ext uri="{FF2B5EF4-FFF2-40B4-BE49-F238E27FC236}">
                <a16:creationId xmlns:a16="http://schemas.microsoft.com/office/drawing/2014/main" id="{59D7E4AD-208E-8681-9609-7024144B4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75819-8237-D7FC-D869-3765BA4581CA}"/>
              </a:ext>
            </a:extLst>
          </p:cNvPr>
          <p:cNvSpPr>
            <a:spLocks noGrp="1"/>
          </p:cNvSpPr>
          <p:nvPr>
            <p:ph type="sldNum" sz="quarter" idx="12"/>
          </p:nvPr>
        </p:nvSpPr>
        <p:spPr/>
        <p:txBody>
          <a:bodyPr/>
          <a:lstStyle/>
          <a:p>
            <a:fld id="{E0200939-9081-4804-B16C-F39CDA424E20}" type="slidenum">
              <a:rPr lang="en-US" smtClean="0"/>
              <a:t>‹#›</a:t>
            </a:fld>
            <a:endParaRPr lang="en-US"/>
          </a:p>
        </p:txBody>
      </p:sp>
    </p:spTree>
    <p:extLst>
      <p:ext uri="{BB962C8B-B14F-4D97-AF65-F5344CB8AC3E}">
        <p14:creationId xmlns:p14="http://schemas.microsoft.com/office/powerpoint/2010/main" val="209285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47BE8-F32D-1405-D4EF-0139A53E20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CA3E3-5CA7-7D05-0131-C84CF88B98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F627A1-0632-6205-962F-2EA5B1279C67}"/>
              </a:ext>
            </a:extLst>
          </p:cNvPr>
          <p:cNvSpPr>
            <a:spLocks noGrp="1"/>
          </p:cNvSpPr>
          <p:nvPr>
            <p:ph type="dt" sz="half" idx="10"/>
          </p:nvPr>
        </p:nvSpPr>
        <p:spPr/>
        <p:txBody>
          <a:bodyPr/>
          <a:lstStyle/>
          <a:p>
            <a:fld id="{8C241493-D486-4D91-9E4C-472882BA2D04}" type="datetimeFigureOut">
              <a:rPr lang="en-US" smtClean="0"/>
              <a:t>7/27/2023</a:t>
            </a:fld>
            <a:endParaRPr lang="en-US"/>
          </a:p>
        </p:txBody>
      </p:sp>
      <p:sp>
        <p:nvSpPr>
          <p:cNvPr id="5" name="Footer Placeholder 4">
            <a:extLst>
              <a:ext uri="{FF2B5EF4-FFF2-40B4-BE49-F238E27FC236}">
                <a16:creationId xmlns:a16="http://schemas.microsoft.com/office/drawing/2014/main" id="{8B365003-971C-5E27-6667-2BFAA49BC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018ED-2410-73C4-B4F3-8E385189E2A2}"/>
              </a:ext>
            </a:extLst>
          </p:cNvPr>
          <p:cNvSpPr>
            <a:spLocks noGrp="1"/>
          </p:cNvSpPr>
          <p:nvPr>
            <p:ph type="sldNum" sz="quarter" idx="12"/>
          </p:nvPr>
        </p:nvSpPr>
        <p:spPr/>
        <p:txBody>
          <a:bodyPr/>
          <a:lstStyle/>
          <a:p>
            <a:fld id="{E0200939-9081-4804-B16C-F39CDA424E20}" type="slidenum">
              <a:rPr lang="en-US" smtClean="0"/>
              <a:t>‹#›</a:t>
            </a:fld>
            <a:endParaRPr lang="en-US"/>
          </a:p>
        </p:txBody>
      </p:sp>
    </p:spTree>
    <p:extLst>
      <p:ext uri="{BB962C8B-B14F-4D97-AF65-F5344CB8AC3E}">
        <p14:creationId xmlns:p14="http://schemas.microsoft.com/office/powerpoint/2010/main" val="3986052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2B04-3D77-7029-7FF2-52F228B8B4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4D2E0F-8963-A6BC-1B87-7DC2DB5AF8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7945C0-8E49-5D88-B16C-525FFA85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11B91F-42C1-3E19-C2FB-B31745A845B4}"/>
              </a:ext>
            </a:extLst>
          </p:cNvPr>
          <p:cNvSpPr>
            <a:spLocks noGrp="1"/>
          </p:cNvSpPr>
          <p:nvPr>
            <p:ph type="dt" sz="half" idx="10"/>
          </p:nvPr>
        </p:nvSpPr>
        <p:spPr/>
        <p:txBody>
          <a:bodyPr/>
          <a:lstStyle/>
          <a:p>
            <a:fld id="{8C241493-D486-4D91-9E4C-472882BA2D04}" type="datetimeFigureOut">
              <a:rPr lang="en-US" smtClean="0"/>
              <a:t>7/27/2023</a:t>
            </a:fld>
            <a:endParaRPr lang="en-US"/>
          </a:p>
        </p:txBody>
      </p:sp>
      <p:sp>
        <p:nvSpPr>
          <p:cNvPr id="6" name="Footer Placeholder 5">
            <a:extLst>
              <a:ext uri="{FF2B5EF4-FFF2-40B4-BE49-F238E27FC236}">
                <a16:creationId xmlns:a16="http://schemas.microsoft.com/office/drawing/2014/main" id="{DAE84078-9135-2C57-B798-2E8AABA18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DACA68-0A3F-111E-D87B-DAD40070010E}"/>
              </a:ext>
            </a:extLst>
          </p:cNvPr>
          <p:cNvSpPr>
            <a:spLocks noGrp="1"/>
          </p:cNvSpPr>
          <p:nvPr>
            <p:ph type="sldNum" sz="quarter" idx="12"/>
          </p:nvPr>
        </p:nvSpPr>
        <p:spPr/>
        <p:txBody>
          <a:bodyPr/>
          <a:lstStyle/>
          <a:p>
            <a:fld id="{E0200939-9081-4804-B16C-F39CDA424E20}" type="slidenum">
              <a:rPr lang="en-US" smtClean="0"/>
              <a:t>‹#›</a:t>
            </a:fld>
            <a:endParaRPr lang="en-US"/>
          </a:p>
        </p:txBody>
      </p:sp>
    </p:spTree>
    <p:extLst>
      <p:ext uri="{BB962C8B-B14F-4D97-AF65-F5344CB8AC3E}">
        <p14:creationId xmlns:p14="http://schemas.microsoft.com/office/powerpoint/2010/main" val="2937447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1CFAE-97DA-630A-A213-A1DFF9F496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C9A12E-748D-D5F4-7A38-3D49E014D4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C0F542-29E3-8BD6-A173-3C2A2B19C4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1EBFDE-E387-5E4D-B9B0-1D2970922E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470CA1-3549-227C-E445-2CC66AB036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D006B7-4804-4D3B-D12C-E799BB3C853B}"/>
              </a:ext>
            </a:extLst>
          </p:cNvPr>
          <p:cNvSpPr>
            <a:spLocks noGrp="1"/>
          </p:cNvSpPr>
          <p:nvPr>
            <p:ph type="dt" sz="half" idx="10"/>
          </p:nvPr>
        </p:nvSpPr>
        <p:spPr/>
        <p:txBody>
          <a:bodyPr/>
          <a:lstStyle/>
          <a:p>
            <a:fld id="{8C241493-D486-4D91-9E4C-472882BA2D04}" type="datetimeFigureOut">
              <a:rPr lang="en-US" smtClean="0"/>
              <a:t>7/27/2023</a:t>
            </a:fld>
            <a:endParaRPr lang="en-US"/>
          </a:p>
        </p:txBody>
      </p:sp>
      <p:sp>
        <p:nvSpPr>
          <p:cNvPr id="8" name="Footer Placeholder 7">
            <a:extLst>
              <a:ext uri="{FF2B5EF4-FFF2-40B4-BE49-F238E27FC236}">
                <a16:creationId xmlns:a16="http://schemas.microsoft.com/office/drawing/2014/main" id="{3F69D6E9-00A5-6B1E-37F5-0D139F707C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62A570-6DF5-0B48-7B63-141EA985D6C7}"/>
              </a:ext>
            </a:extLst>
          </p:cNvPr>
          <p:cNvSpPr>
            <a:spLocks noGrp="1"/>
          </p:cNvSpPr>
          <p:nvPr>
            <p:ph type="sldNum" sz="quarter" idx="12"/>
          </p:nvPr>
        </p:nvSpPr>
        <p:spPr/>
        <p:txBody>
          <a:bodyPr/>
          <a:lstStyle/>
          <a:p>
            <a:fld id="{E0200939-9081-4804-B16C-F39CDA424E20}" type="slidenum">
              <a:rPr lang="en-US" smtClean="0"/>
              <a:t>‹#›</a:t>
            </a:fld>
            <a:endParaRPr lang="en-US"/>
          </a:p>
        </p:txBody>
      </p:sp>
    </p:spTree>
    <p:extLst>
      <p:ext uri="{BB962C8B-B14F-4D97-AF65-F5344CB8AC3E}">
        <p14:creationId xmlns:p14="http://schemas.microsoft.com/office/powerpoint/2010/main" val="1520222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B3396-5224-7814-8976-AF07331260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ACFE7D-A03E-B215-1BF8-B6730A29CCC6}"/>
              </a:ext>
            </a:extLst>
          </p:cNvPr>
          <p:cNvSpPr>
            <a:spLocks noGrp="1"/>
          </p:cNvSpPr>
          <p:nvPr>
            <p:ph type="dt" sz="half" idx="10"/>
          </p:nvPr>
        </p:nvSpPr>
        <p:spPr/>
        <p:txBody>
          <a:bodyPr/>
          <a:lstStyle/>
          <a:p>
            <a:fld id="{8C241493-D486-4D91-9E4C-472882BA2D04}" type="datetimeFigureOut">
              <a:rPr lang="en-US" smtClean="0"/>
              <a:t>7/27/2023</a:t>
            </a:fld>
            <a:endParaRPr lang="en-US"/>
          </a:p>
        </p:txBody>
      </p:sp>
      <p:sp>
        <p:nvSpPr>
          <p:cNvPr id="4" name="Footer Placeholder 3">
            <a:extLst>
              <a:ext uri="{FF2B5EF4-FFF2-40B4-BE49-F238E27FC236}">
                <a16:creationId xmlns:a16="http://schemas.microsoft.com/office/drawing/2014/main" id="{3D96E15D-2910-B9BE-F790-EDEC17857F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A6CB00-7B30-CCA0-CEAA-969BE7475C6A}"/>
              </a:ext>
            </a:extLst>
          </p:cNvPr>
          <p:cNvSpPr>
            <a:spLocks noGrp="1"/>
          </p:cNvSpPr>
          <p:nvPr>
            <p:ph type="sldNum" sz="quarter" idx="12"/>
          </p:nvPr>
        </p:nvSpPr>
        <p:spPr/>
        <p:txBody>
          <a:bodyPr/>
          <a:lstStyle/>
          <a:p>
            <a:fld id="{E0200939-9081-4804-B16C-F39CDA424E20}" type="slidenum">
              <a:rPr lang="en-US" smtClean="0"/>
              <a:t>‹#›</a:t>
            </a:fld>
            <a:endParaRPr lang="en-US"/>
          </a:p>
        </p:txBody>
      </p:sp>
    </p:spTree>
    <p:extLst>
      <p:ext uri="{BB962C8B-B14F-4D97-AF65-F5344CB8AC3E}">
        <p14:creationId xmlns:p14="http://schemas.microsoft.com/office/powerpoint/2010/main" val="205089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EEF7C-4E34-6155-0596-6C94992620CF}"/>
              </a:ext>
            </a:extLst>
          </p:cNvPr>
          <p:cNvSpPr>
            <a:spLocks noGrp="1"/>
          </p:cNvSpPr>
          <p:nvPr>
            <p:ph type="dt" sz="half" idx="10"/>
          </p:nvPr>
        </p:nvSpPr>
        <p:spPr/>
        <p:txBody>
          <a:bodyPr/>
          <a:lstStyle/>
          <a:p>
            <a:fld id="{8C241493-D486-4D91-9E4C-472882BA2D04}" type="datetimeFigureOut">
              <a:rPr lang="en-US" smtClean="0"/>
              <a:t>7/27/2023</a:t>
            </a:fld>
            <a:endParaRPr lang="en-US"/>
          </a:p>
        </p:txBody>
      </p:sp>
      <p:sp>
        <p:nvSpPr>
          <p:cNvPr id="3" name="Footer Placeholder 2">
            <a:extLst>
              <a:ext uri="{FF2B5EF4-FFF2-40B4-BE49-F238E27FC236}">
                <a16:creationId xmlns:a16="http://schemas.microsoft.com/office/drawing/2014/main" id="{F886B9C9-952D-3508-9C1B-395DAB8573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EA40A7-2A96-9FA1-C227-A48AFA40C38B}"/>
              </a:ext>
            </a:extLst>
          </p:cNvPr>
          <p:cNvSpPr>
            <a:spLocks noGrp="1"/>
          </p:cNvSpPr>
          <p:nvPr>
            <p:ph type="sldNum" sz="quarter" idx="12"/>
          </p:nvPr>
        </p:nvSpPr>
        <p:spPr/>
        <p:txBody>
          <a:bodyPr/>
          <a:lstStyle/>
          <a:p>
            <a:fld id="{E0200939-9081-4804-B16C-F39CDA424E20}" type="slidenum">
              <a:rPr lang="en-US" smtClean="0"/>
              <a:t>‹#›</a:t>
            </a:fld>
            <a:endParaRPr lang="en-US"/>
          </a:p>
        </p:txBody>
      </p:sp>
    </p:spTree>
    <p:extLst>
      <p:ext uri="{BB962C8B-B14F-4D97-AF65-F5344CB8AC3E}">
        <p14:creationId xmlns:p14="http://schemas.microsoft.com/office/powerpoint/2010/main" val="4089771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C218-2A4D-0845-1C3E-7C5A3F1511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3F046A-5D7A-B885-8A6E-A8E8AC2539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07F511-3635-4C40-C441-43E84252A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C781C6-4C06-2D06-8E83-E2F585F36F47}"/>
              </a:ext>
            </a:extLst>
          </p:cNvPr>
          <p:cNvSpPr>
            <a:spLocks noGrp="1"/>
          </p:cNvSpPr>
          <p:nvPr>
            <p:ph type="dt" sz="half" idx="10"/>
          </p:nvPr>
        </p:nvSpPr>
        <p:spPr/>
        <p:txBody>
          <a:bodyPr/>
          <a:lstStyle/>
          <a:p>
            <a:fld id="{8C241493-D486-4D91-9E4C-472882BA2D04}" type="datetimeFigureOut">
              <a:rPr lang="en-US" smtClean="0"/>
              <a:t>7/27/2023</a:t>
            </a:fld>
            <a:endParaRPr lang="en-US"/>
          </a:p>
        </p:txBody>
      </p:sp>
      <p:sp>
        <p:nvSpPr>
          <p:cNvPr id="6" name="Footer Placeholder 5">
            <a:extLst>
              <a:ext uri="{FF2B5EF4-FFF2-40B4-BE49-F238E27FC236}">
                <a16:creationId xmlns:a16="http://schemas.microsoft.com/office/drawing/2014/main" id="{79316FF1-8700-50F7-D75C-89B526C5F0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A1930A-697F-C397-ED89-56F10E76B07E}"/>
              </a:ext>
            </a:extLst>
          </p:cNvPr>
          <p:cNvSpPr>
            <a:spLocks noGrp="1"/>
          </p:cNvSpPr>
          <p:nvPr>
            <p:ph type="sldNum" sz="quarter" idx="12"/>
          </p:nvPr>
        </p:nvSpPr>
        <p:spPr/>
        <p:txBody>
          <a:bodyPr/>
          <a:lstStyle/>
          <a:p>
            <a:fld id="{E0200939-9081-4804-B16C-F39CDA424E20}" type="slidenum">
              <a:rPr lang="en-US" smtClean="0"/>
              <a:t>‹#›</a:t>
            </a:fld>
            <a:endParaRPr lang="en-US"/>
          </a:p>
        </p:txBody>
      </p:sp>
    </p:spTree>
    <p:extLst>
      <p:ext uri="{BB962C8B-B14F-4D97-AF65-F5344CB8AC3E}">
        <p14:creationId xmlns:p14="http://schemas.microsoft.com/office/powerpoint/2010/main" val="323240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3285-5033-FD7D-8D1B-8B912F87F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9504F7-FFC8-D4B5-12F8-6E053EB4C1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91081B-DAE6-6AE7-0A2A-8C7FD7FB7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1AFAD-97AD-E7C5-AFCE-DC84A8D735C0}"/>
              </a:ext>
            </a:extLst>
          </p:cNvPr>
          <p:cNvSpPr>
            <a:spLocks noGrp="1"/>
          </p:cNvSpPr>
          <p:nvPr>
            <p:ph type="dt" sz="half" idx="10"/>
          </p:nvPr>
        </p:nvSpPr>
        <p:spPr/>
        <p:txBody>
          <a:bodyPr/>
          <a:lstStyle/>
          <a:p>
            <a:fld id="{8C241493-D486-4D91-9E4C-472882BA2D04}" type="datetimeFigureOut">
              <a:rPr lang="en-US" smtClean="0"/>
              <a:t>7/27/2023</a:t>
            </a:fld>
            <a:endParaRPr lang="en-US"/>
          </a:p>
        </p:txBody>
      </p:sp>
      <p:sp>
        <p:nvSpPr>
          <p:cNvPr id="6" name="Footer Placeholder 5">
            <a:extLst>
              <a:ext uri="{FF2B5EF4-FFF2-40B4-BE49-F238E27FC236}">
                <a16:creationId xmlns:a16="http://schemas.microsoft.com/office/drawing/2014/main" id="{BBB04043-7503-E98A-BED5-D2F77B4F0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8E8AF0-7018-6263-A522-FE148F12957C}"/>
              </a:ext>
            </a:extLst>
          </p:cNvPr>
          <p:cNvSpPr>
            <a:spLocks noGrp="1"/>
          </p:cNvSpPr>
          <p:nvPr>
            <p:ph type="sldNum" sz="quarter" idx="12"/>
          </p:nvPr>
        </p:nvSpPr>
        <p:spPr/>
        <p:txBody>
          <a:bodyPr/>
          <a:lstStyle/>
          <a:p>
            <a:fld id="{E0200939-9081-4804-B16C-F39CDA424E20}" type="slidenum">
              <a:rPr lang="en-US" smtClean="0"/>
              <a:t>‹#›</a:t>
            </a:fld>
            <a:endParaRPr lang="en-US"/>
          </a:p>
        </p:txBody>
      </p:sp>
    </p:spTree>
    <p:extLst>
      <p:ext uri="{BB962C8B-B14F-4D97-AF65-F5344CB8AC3E}">
        <p14:creationId xmlns:p14="http://schemas.microsoft.com/office/powerpoint/2010/main" val="619260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94D55E-D51B-9DB6-4F41-CD9D7762A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1F5493-5191-800F-BDCB-EED1B48AF1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B3563-B365-4297-F4B5-5C9E0C1657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41493-D486-4D91-9E4C-472882BA2D04}" type="datetimeFigureOut">
              <a:rPr lang="en-US" smtClean="0"/>
              <a:t>7/27/2023</a:t>
            </a:fld>
            <a:endParaRPr lang="en-US"/>
          </a:p>
        </p:txBody>
      </p:sp>
      <p:sp>
        <p:nvSpPr>
          <p:cNvPr id="5" name="Footer Placeholder 4">
            <a:extLst>
              <a:ext uri="{FF2B5EF4-FFF2-40B4-BE49-F238E27FC236}">
                <a16:creationId xmlns:a16="http://schemas.microsoft.com/office/drawing/2014/main" id="{A9FA56DE-4A00-AFCD-BCCB-0FA5DEEA7A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90A9D7-FE35-CAE7-E2C3-2E12556605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00939-9081-4804-B16C-F39CDA424E20}" type="slidenum">
              <a:rPr lang="en-US" smtClean="0"/>
              <a:t>‹#›</a:t>
            </a:fld>
            <a:endParaRPr lang="en-US"/>
          </a:p>
        </p:txBody>
      </p:sp>
    </p:spTree>
    <p:extLst>
      <p:ext uri="{BB962C8B-B14F-4D97-AF65-F5344CB8AC3E}">
        <p14:creationId xmlns:p14="http://schemas.microsoft.com/office/powerpoint/2010/main" val="3221249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C078D6B6-84F4-656F-207E-874564C35496}"/>
              </a:ext>
            </a:extLst>
          </p:cNvPr>
          <p:cNvSpPr txBox="1"/>
          <p:nvPr/>
        </p:nvSpPr>
        <p:spPr>
          <a:xfrm>
            <a:off x="965200" y="3939161"/>
            <a:ext cx="6569449" cy="402546"/>
          </a:xfrm>
          <a:prstGeom prst="rect">
            <a:avLst/>
          </a:prstGeom>
          <a:noFill/>
        </p:spPr>
        <p:txBody>
          <a:bodyPr wrap="square" rtlCol="0">
            <a:spAutoFit/>
          </a:bodyPr>
          <a:lstStyle/>
          <a:p>
            <a:pPr algn="ctr" defTabSz="863262">
              <a:spcAft>
                <a:spcPts val="397"/>
              </a:spcAft>
            </a:pPr>
            <a:r>
              <a:rPr lang="en-US" sz="2016" b="1" kern="1200">
                <a:solidFill>
                  <a:schemeClr val="tx1"/>
                </a:solidFill>
                <a:latin typeface="Baskerville Old Face" panose="02020602080505020303" pitchFamily="18" charset="0"/>
                <a:ea typeface="+mn-ea"/>
                <a:cs typeface="+mn-cs"/>
              </a:rPr>
              <a:t>Chủ đề: </a:t>
            </a:r>
            <a:r>
              <a:rPr lang="en-US" sz="2016" b="1">
                <a:latin typeface="Baskerville Old Face" panose="02020602080505020303" pitchFamily="18" charset="0"/>
              </a:rPr>
              <a:t>Muti-layer Perceptron &amp; Backpropagation</a:t>
            </a:r>
            <a:endParaRPr lang="en-US" sz="3600" b="1" kern="1200">
              <a:solidFill>
                <a:schemeClr val="tx1"/>
              </a:solidFill>
              <a:latin typeface="Baskerville Old Face" panose="02020602080505020303" pitchFamily="18" charset="0"/>
              <a:ea typeface="+mn-ea"/>
              <a:cs typeface="+mn-cs"/>
            </a:endParaRPr>
          </a:p>
        </p:txBody>
      </p:sp>
      <p:sp>
        <p:nvSpPr>
          <p:cNvPr id="5" name="TextBox 4">
            <a:extLst>
              <a:ext uri="{FF2B5EF4-FFF2-40B4-BE49-F238E27FC236}">
                <a16:creationId xmlns:a16="http://schemas.microsoft.com/office/drawing/2014/main" id="{41D0A331-814F-72C0-95D3-BAF3CA19444C}"/>
              </a:ext>
            </a:extLst>
          </p:cNvPr>
          <p:cNvSpPr txBox="1"/>
          <p:nvPr/>
        </p:nvSpPr>
        <p:spPr>
          <a:xfrm>
            <a:off x="3225320" y="2533715"/>
            <a:ext cx="3312379" cy="661078"/>
          </a:xfrm>
          <a:prstGeom prst="rect">
            <a:avLst/>
          </a:prstGeom>
          <a:noFill/>
        </p:spPr>
        <p:txBody>
          <a:bodyPr wrap="square" rtlCol="0">
            <a:spAutoFit/>
          </a:bodyPr>
          <a:lstStyle/>
          <a:p>
            <a:pPr defTabSz="863262">
              <a:spcAft>
                <a:spcPts val="397"/>
              </a:spcAft>
            </a:pPr>
            <a:r>
              <a:rPr lang="en-US" sz="3696" kern="1200">
                <a:solidFill>
                  <a:schemeClr val="tx1"/>
                </a:solidFill>
                <a:latin typeface="+mn-lt"/>
                <a:ea typeface="+mn-ea"/>
                <a:cs typeface="+mn-cs"/>
              </a:rPr>
              <a:t>AI Faster Team</a:t>
            </a:r>
            <a:endParaRPr lang="en-US" sz="4400"/>
          </a:p>
        </p:txBody>
      </p:sp>
      <p:pic>
        <p:nvPicPr>
          <p:cNvPr id="6" name="Picture 5" descr="A picture containing circle, graphics, design, creativity&#10;&#10;Description automatically generated">
            <a:extLst>
              <a:ext uri="{FF2B5EF4-FFF2-40B4-BE49-F238E27FC236}">
                <a16:creationId xmlns:a16="http://schemas.microsoft.com/office/drawing/2014/main" id="{B4099E52-4C33-5DBD-5988-AD4438D6B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050" y="2157283"/>
            <a:ext cx="1403467" cy="14034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527C4BC4-8539-3BED-BBCC-ED794D97EFA1}"/>
              </a:ext>
            </a:extLst>
          </p:cNvPr>
          <p:cNvSpPr txBox="1"/>
          <p:nvPr/>
        </p:nvSpPr>
        <p:spPr>
          <a:xfrm>
            <a:off x="2859518" y="4435965"/>
            <a:ext cx="3140168" cy="284693"/>
          </a:xfrm>
          <a:prstGeom prst="rect">
            <a:avLst/>
          </a:prstGeom>
          <a:noFill/>
        </p:spPr>
        <p:txBody>
          <a:bodyPr wrap="square" rtlCol="0">
            <a:spAutoFit/>
          </a:bodyPr>
          <a:lstStyle/>
          <a:p>
            <a:pPr defTabSz="863262">
              <a:spcAft>
                <a:spcPts val="397"/>
              </a:spcAft>
            </a:pPr>
            <a:r>
              <a:rPr lang="en-US" sz="1250" i="1" kern="1200">
                <a:solidFill>
                  <a:schemeClr val="tx1"/>
                </a:solidFill>
                <a:latin typeface="+mn-lt"/>
                <a:ea typeface="+mn-ea"/>
                <a:cs typeface="+mn-cs"/>
              </a:rPr>
              <a:t>Người soạn: Đào Xuân Hoàng Tuấn</a:t>
            </a:r>
            <a:endParaRPr lang="en-US" i="1" kern="1200">
              <a:solidFill>
                <a:schemeClr val="tx1"/>
              </a:solidFill>
              <a:latin typeface="+mn-lt"/>
              <a:ea typeface="+mn-ea"/>
              <a:cs typeface="+mn-cs"/>
            </a:endParaRPr>
          </a:p>
        </p:txBody>
      </p:sp>
    </p:spTree>
    <p:extLst>
      <p:ext uri="{BB962C8B-B14F-4D97-AF65-F5344CB8AC3E}">
        <p14:creationId xmlns:p14="http://schemas.microsoft.com/office/powerpoint/2010/main" val="185404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ark side of neural networks explained [2023]">
            <a:extLst>
              <a:ext uri="{FF2B5EF4-FFF2-40B4-BE49-F238E27FC236}">
                <a16:creationId xmlns:a16="http://schemas.microsoft.com/office/drawing/2014/main" id="{E120E1B1-14DC-CD82-75DE-75352BCBD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942" y="2312370"/>
            <a:ext cx="4762500" cy="294322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00AC824A-FB20-2C88-DD87-8A3F88B22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321" y="2432048"/>
            <a:ext cx="4391912" cy="270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31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090A82-7E48-FF76-4EA0-AF445D82B5A4}"/>
              </a:ext>
            </a:extLst>
          </p:cNvPr>
          <p:cNvSpPr txBox="1"/>
          <p:nvPr/>
        </p:nvSpPr>
        <p:spPr>
          <a:xfrm>
            <a:off x="5388078" y="685178"/>
            <a:ext cx="6096000" cy="369332"/>
          </a:xfrm>
          <a:prstGeom prst="rect">
            <a:avLst/>
          </a:prstGeom>
          <a:noFill/>
        </p:spPr>
        <p:txBody>
          <a:bodyPr wrap="square">
            <a:spAutoFit/>
          </a:bodyPr>
          <a:lstStyle/>
          <a:p>
            <a:pPr algn="l"/>
            <a:r>
              <a:rPr lang="en-US" b="1" i="0">
                <a:solidFill>
                  <a:srgbClr val="0F0F0F"/>
                </a:solidFill>
                <a:effectLst/>
                <a:latin typeface="YouTube Sans"/>
              </a:rPr>
              <a:t>Neural Networks</a:t>
            </a:r>
          </a:p>
        </p:txBody>
      </p:sp>
      <p:pic>
        <p:nvPicPr>
          <p:cNvPr id="2052" name="Picture 4" descr="Artificial Neural Networks and its Applications - GeeksforGeeks">
            <a:extLst>
              <a:ext uri="{FF2B5EF4-FFF2-40B4-BE49-F238E27FC236}">
                <a16:creationId xmlns:a16="http://schemas.microsoft.com/office/drawing/2014/main" id="{6F72FFF6-F119-655B-3BCC-86381C82C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807" y="1187556"/>
            <a:ext cx="76200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466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B02065-46E4-4F5C-6A44-4EC286DD6900}"/>
              </a:ext>
            </a:extLst>
          </p:cNvPr>
          <p:cNvSpPr txBox="1"/>
          <p:nvPr/>
        </p:nvSpPr>
        <p:spPr>
          <a:xfrm>
            <a:off x="1423293" y="752063"/>
            <a:ext cx="3379686" cy="584775"/>
          </a:xfrm>
          <a:prstGeom prst="rect">
            <a:avLst/>
          </a:prstGeom>
          <a:noFill/>
        </p:spPr>
        <p:txBody>
          <a:bodyPr wrap="square" rtlCol="0">
            <a:spAutoFit/>
          </a:bodyPr>
          <a:lstStyle/>
          <a:p>
            <a:r>
              <a:rPr lang="en-US" sz="3200"/>
              <a:t>Loss function</a:t>
            </a:r>
          </a:p>
        </p:txBody>
      </p:sp>
      <p:sp>
        <p:nvSpPr>
          <p:cNvPr id="6" name="TextBox 5">
            <a:extLst>
              <a:ext uri="{FF2B5EF4-FFF2-40B4-BE49-F238E27FC236}">
                <a16:creationId xmlns:a16="http://schemas.microsoft.com/office/drawing/2014/main" id="{6E3DD1AB-82CF-13CD-7191-C3EDCE875054}"/>
              </a:ext>
            </a:extLst>
          </p:cNvPr>
          <p:cNvSpPr txBox="1"/>
          <p:nvPr/>
        </p:nvSpPr>
        <p:spPr>
          <a:xfrm>
            <a:off x="1423293" y="1455035"/>
            <a:ext cx="5304646" cy="1077218"/>
          </a:xfrm>
          <a:prstGeom prst="rect">
            <a:avLst/>
          </a:prstGeom>
          <a:noFill/>
        </p:spPr>
        <p:txBody>
          <a:bodyPr wrap="square" rtlCol="0">
            <a:spAutoFit/>
          </a:bodyPr>
          <a:lstStyle/>
          <a:p>
            <a:pPr marL="285750" indent="-285750">
              <a:buFontTx/>
              <a:buChar char="-"/>
            </a:pPr>
            <a:r>
              <a:rPr lang="en-US" sz="3200"/>
              <a:t>MSE</a:t>
            </a:r>
          </a:p>
          <a:p>
            <a:pPr marL="285750" indent="-285750">
              <a:buFontTx/>
              <a:buChar char="-"/>
            </a:pPr>
            <a:r>
              <a:rPr lang="en-US" sz="3200"/>
              <a:t>Cross-entropy Loss</a:t>
            </a:r>
          </a:p>
        </p:txBody>
      </p:sp>
      <p:sp>
        <p:nvSpPr>
          <p:cNvPr id="7" name="TextBox 6">
            <a:extLst>
              <a:ext uri="{FF2B5EF4-FFF2-40B4-BE49-F238E27FC236}">
                <a16:creationId xmlns:a16="http://schemas.microsoft.com/office/drawing/2014/main" id="{12DBE9E5-40CF-43CD-E564-1E25504CA287}"/>
              </a:ext>
            </a:extLst>
          </p:cNvPr>
          <p:cNvSpPr txBox="1"/>
          <p:nvPr/>
        </p:nvSpPr>
        <p:spPr>
          <a:xfrm>
            <a:off x="1422491" y="3429000"/>
            <a:ext cx="2485244" cy="584775"/>
          </a:xfrm>
          <a:prstGeom prst="rect">
            <a:avLst/>
          </a:prstGeom>
          <a:noFill/>
        </p:spPr>
        <p:txBody>
          <a:bodyPr wrap="square" rtlCol="0">
            <a:spAutoFit/>
          </a:bodyPr>
          <a:lstStyle/>
          <a:p>
            <a:r>
              <a:rPr lang="en-US" sz="3200"/>
              <a:t>Tối ưu lỗi</a:t>
            </a:r>
          </a:p>
        </p:txBody>
      </p:sp>
      <p:sp>
        <p:nvSpPr>
          <p:cNvPr id="8" name="TextBox 7">
            <a:extLst>
              <a:ext uri="{FF2B5EF4-FFF2-40B4-BE49-F238E27FC236}">
                <a16:creationId xmlns:a16="http://schemas.microsoft.com/office/drawing/2014/main" id="{AF2C26C3-EAAB-778D-85C3-EC7F75E5C422}"/>
              </a:ext>
            </a:extLst>
          </p:cNvPr>
          <p:cNvSpPr txBox="1"/>
          <p:nvPr/>
        </p:nvSpPr>
        <p:spPr>
          <a:xfrm>
            <a:off x="1512563" y="4194081"/>
            <a:ext cx="4996392" cy="584775"/>
          </a:xfrm>
          <a:prstGeom prst="rect">
            <a:avLst/>
          </a:prstGeom>
          <a:noFill/>
        </p:spPr>
        <p:txBody>
          <a:bodyPr wrap="square" rtlCol="0">
            <a:spAutoFit/>
          </a:bodyPr>
          <a:lstStyle/>
          <a:p>
            <a:pPr marL="285750" indent="-285750">
              <a:buFontTx/>
              <a:buChar char="-"/>
            </a:pPr>
            <a:r>
              <a:rPr lang="en-US" sz="3200"/>
              <a:t>Gradient Descent</a:t>
            </a:r>
          </a:p>
        </p:txBody>
      </p:sp>
    </p:spTree>
    <p:extLst>
      <p:ext uri="{BB962C8B-B14F-4D97-AF65-F5344CB8AC3E}">
        <p14:creationId xmlns:p14="http://schemas.microsoft.com/office/powerpoint/2010/main" val="731801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017B70-13B7-5BCE-E817-22D2EA0D2890}"/>
              </a:ext>
            </a:extLst>
          </p:cNvPr>
          <p:cNvSpPr txBox="1"/>
          <p:nvPr/>
        </p:nvSpPr>
        <p:spPr>
          <a:xfrm>
            <a:off x="3598606" y="462116"/>
            <a:ext cx="1234633" cy="369332"/>
          </a:xfrm>
          <a:prstGeom prst="rect">
            <a:avLst/>
          </a:prstGeom>
          <a:noFill/>
        </p:spPr>
        <p:txBody>
          <a:bodyPr wrap="none" rtlCol="0">
            <a:spAutoFit/>
          </a:bodyPr>
          <a:lstStyle/>
          <a:p>
            <a:r>
              <a:rPr lang="en-US"/>
              <a:t>Phương sai</a:t>
            </a:r>
          </a:p>
        </p:txBody>
      </p:sp>
      <p:pic>
        <p:nvPicPr>
          <p:cNvPr id="1032" name="Picture 8" descr="Understanding Linear Regression with all Statistical Terms - Data Science  Blog">
            <a:extLst>
              <a:ext uri="{FF2B5EF4-FFF2-40B4-BE49-F238E27FC236}">
                <a16:creationId xmlns:a16="http://schemas.microsoft.com/office/drawing/2014/main" id="{471CC8A3-DF87-C006-F87C-5EA5D800A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789" y="2123768"/>
            <a:ext cx="3621304" cy="284321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achine Learning cơ bản">
            <a:extLst>
              <a:ext uri="{FF2B5EF4-FFF2-40B4-BE49-F238E27FC236}">
                <a16:creationId xmlns:a16="http://schemas.microsoft.com/office/drawing/2014/main" id="{35DFD454-A039-5588-EABC-601B6BEED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82674"/>
            <a:ext cx="4645742" cy="348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225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hat Are Some Tips And Tricks For Training Deep Neural Networks?">
            <a:extLst>
              <a:ext uri="{FF2B5EF4-FFF2-40B4-BE49-F238E27FC236}">
                <a16:creationId xmlns:a16="http://schemas.microsoft.com/office/drawing/2014/main" id="{442543E5-FC7C-265F-A313-6F95E6590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0" y="1662113"/>
            <a:ext cx="6286500"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403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846C56-4CC6-403C-CAD0-60D174B2F9AA}"/>
              </a:ext>
            </a:extLst>
          </p:cNvPr>
          <p:cNvSpPr txBox="1"/>
          <p:nvPr/>
        </p:nvSpPr>
        <p:spPr>
          <a:xfrm>
            <a:off x="943898" y="587477"/>
            <a:ext cx="6096000" cy="584775"/>
          </a:xfrm>
          <a:prstGeom prst="rect">
            <a:avLst/>
          </a:prstGeom>
          <a:noFill/>
        </p:spPr>
        <p:txBody>
          <a:bodyPr wrap="square">
            <a:spAutoFit/>
          </a:bodyPr>
          <a:lstStyle/>
          <a:p>
            <a:pPr algn="l"/>
            <a:r>
              <a:rPr lang="en-US" sz="3200" b="0" i="0">
                <a:solidFill>
                  <a:srgbClr val="000000"/>
                </a:solidFill>
                <a:effectLst/>
                <a:latin typeface="Arial" panose="020B0604020202020204" pitchFamily="34" charset="0"/>
              </a:rPr>
              <a:t>Backpropagation</a:t>
            </a:r>
          </a:p>
        </p:txBody>
      </p:sp>
      <p:sp>
        <p:nvSpPr>
          <p:cNvPr id="10" name="TextBox 9">
            <a:extLst>
              <a:ext uri="{FF2B5EF4-FFF2-40B4-BE49-F238E27FC236}">
                <a16:creationId xmlns:a16="http://schemas.microsoft.com/office/drawing/2014/main" id="{A2610E82-5DFE-3450-6FB6-19B172FF5945}"/>
              </a:ext>
            </a:extLst>
          </p:cNvPr>
          <p:cNvSpPr txBox="1"/>
          <p:nvPr/>
        </p:nvSpPr>
        <p:spPr>
          <a:xfrm>
            <a:off x="1113502" y="1727500"/>
            <a:ext cx="9544665" cy="4524315"/>
          </a:xfrm>
          <a:prstGeom prst="rect">
            <a:avLst/>
          </a:prstGeom>
          <a:noFill/>
        </p:spPr>
        <p:txBody>
          <a:bodyPr wrap="square">
            <a:spAutoFit/>
          </a:bodyPr>
          <a:lstStyle/>
          <a:p>
            <a:pPr algn="l">
              <a:buFont typeface="+mj-lt"/>
              <a:buAutoNum type="arabicPeriod"/>
            </a:pPr>
            <a:r>
              <a:rPr lang="vi-VN" b="0" i="0">
                <a:solidFill>
                  <a:srgbClr val="374151"/>
                </a:solidFill>
                <a:effectLst/>
                <a:latin typeface="Söhne"/>
              </a:rPr>
              <a:t>Forward Propagation (Lan truyền thuận): Đây là quá trình tính toán và truyền dữ liệu từ lớp đầu vào đến lớp đầu ra trong mạng neural. Trong quá trình lan truyền thuận, dữ liệu được truyền qua các lớp ẩn, thông qua các trọng số và hàm kích hoạt của mạng neural, để đưa ra dự đoán hoặc tính toán giá trị đầu ra.</a:t>
            </a:r>
          </a:p>
          <a:p>
            <a:pPr algn="l">
              <a:buFont typeface="+mj-lt"/>
              <a:buAutoNum type="arabicPeriod"/>
            </a:pPr>
            <a:r>
              <a:rPr lang="vi-VN" b="0" i="0">
                <a:solidFill>
                  <a:srgbClr val="374151"/>
                </a:solidFill>
                <a:effectLst/>
                <a:latin typeface="Söhne"/>
              </a:rPr>
              <a:t>Backward Propagation (Lan truyền ngược): Đây là quá trình tính toán đạo hàm của hàm mất mát (loss function) theo các trọng số của mạng neural. Nó được thực hiện sau khi đã có kết quả của quá trình lan truyền thuận, và mục tiêu là tối ưu hóa các trọng số của mạng để giảm thiểu hàm mất mát. Kỹ thuật này cũng được gọi là Gradient Descent, vì ta điều chỉnh các trọng số theo phương sai (gradient) của hàm mất mát.</a:t>
            </a:r>
          </a:p>
          <a:p>
            <a:pPr algn="l">
              <a:buFont typeface="+mj-lt"/>
              <a:buAutoNum type="arabicPeriod"/>
            </a:pPr>
            <a:r>
              <a:rPr lang="vi-VN" b="0" i="0">
                <a:solidFill>
                  <a:srgbClr val="374151"/>
                </a:solidFill>
                <a:effectLst/>
                <a:latin typeface="Söhne"/>
              </a:rPr>
              <a:t>Backpropagation (Tái phân phối ngược): Trong ngữ cảnh của mạng neural, backpropagation thường là cách chung để ám chỉ quá trình kết hợp giữa forward propagation và backward propagation. Nó bao gồm việc tính toán các giá trị đầu ra thông qua forward propagation và sau đó sử dụng các giá trị đó để tính gradient và điều chỉnh trọng số thông qua backward propagation.</a:t>
            </a:r>
          </a:p>
          <a:p>
            <a:pPr algn="l"/>
            <a:r>
              <a:rPr lang="vi-VN" b="0" i="0">
                <a:solidFill>
                  <a:srgbClr val="374151"/>
                </a:solidFill>
                <a:effectLst/>
                <a:latin typeface="Söhne"/>
              </a:rPr>
              <a:t>Về cơ bản, backpropagation là thuật ngữ tổng quát để chỉ quá trình tính toán đạo hàm và điều chỉnh các trọng số trong mạng neural. Forward propagation là bước truyền dữ liệu qua mạng, trong khi backward propagation là bước tính gradient và điều chỉnh các trọng số dựa trên gradient.</a:t>
            </a:r>
          </a:p>
        </p:txBody>
      </p:sp>
    </p:spTree>
    <p:extLst>
      <p:ext uri="{BB962C8B-B14F-4D97-AF65-F5344CB8AC3E}">
        <p14:creationId xmlns:p14="http://schemas.microsoft.com/office/powerpoint/2010/main" val="635991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ias Update in Neural Network Backpropagation | Baeldung on Computer Science">
            <a:extLst>
              <a:ext uri="{FF2B5EF4-FFF2-40B4-BE49-F238E27FC236}">
                <a16:creationId xmlns:a16="http://schemas.microsoft.com/office/drawing/2014/main" id="{A4373E1B-C7B8-2751-4DC3-8D74FE3F5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092" y="2100186"/>
            <a:ext cx="4568888" cy="26576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orward propagation versus backward propagation. | Download Scientific  Diagram">
            <a:extLst>
              <a:ext uri="{FF2B5EF4-FFF2-40B4-BE49-F238E27FC236}">
                <a16:creationId xmlns:a16="http://schemas.microsoft.com/office/drawing/2014/main" id="{1BD94544-8819-BA25-2126-FB73C4B95F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431" y="1406012"/>
            <a:ext cx="5082476" cy="4449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559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F14B6B-674D-91CF-6E39-99558EC7A63C}"/>
              </a:ext>
            </a:extLst>
          </p:cNvPr>
          <p:cNvSpPr txBox="1"/>
          <p:nvPr/>
        </p:nvSpPr>
        <p:spPr>
          <a:xfrm>
            <a:off x="2231922" y="1602659"/>
            <a:ext cx="1662635" cy="523220"/>
          </a:xfrm>
          <a:prstGeom prst="rect">
            <a:avLst/>
          </a:prstGeom>
          <a:noFill/>
        </p:spPr>
        <p:txBody>
          <a:bodyPr wrap="none" rtlCol="0">
            <a:spAutoFit/>
          </a:bodyPr>
          <a:lstStyle/>
          <a:p>
            <a:r>
              <a:rPr lang="en-US" sz="2800"/>
              <a:t>Chain rule</a:t>
            </a:r>
          </a:p>
        </p:txBody>
      </p:sp>
      <p:pic>
        <p:nvPicPr>
          <p:cNvPr id="6" name="Picture 5">
            <a:extLst>
              <a:ext uri="{FF2B5EF4-FFF2-40B4-BE49-F238E27FC236}">
                <a16:creationId xmlns:a16="http://schemas.microsoft.com/office/drawing/2014/main" id="{9ADA152C-975B-9A33-55E2-36A71DBA8948}"/>
              </a:ext>
            </a:extLst>
          </p:cNvPr>
          <p:cNvPicPr>
            <a:picLocks noChangeAspect="1"/>
          </p:cNvPicPr>
          <p:nvPr/>
        </p:nvPicPr>
        <p:blipFill>
          <a:blip r:embed="rId2"/>
          <a:stretch>
            <a:fillRect/>
          </a:stretch>
        </p:blipFill>
        <p:spPr>
          <a:xfrm>
            <a:off x="2231922" y="2977062"/>
            <a:ext cx="3027840" cy="828021"/>
          </a:xfrm>
          <a:prstGeom prst="rect">
            <a:avLst/>
          </a:prstGeom>
        </p:spPr>
      </p:pic>
      <p:pic>
        <p:nvPicPr>
          <p:cNvPr id="8" name="Picture 7">
            <a:extLst>
              <a:ext uri="{FF2B5EF4-FFF2-40B4-BE49-F238E27FC236}">
                <a16:creationId xmlns:a16="http://schemas.microsoft.com/office/drawing/2014/main" id="{928CD105-B8AF-B7E3-44BE-C17589CBA6F2}"/>
              </a:ext>
            </a:extLst>
          </p:cNvPr>
          <p:cNvPicPr>
            <a:picLocks noChangeAspect="1"/>
          </p:cNvPicPr>
          <p:nvPr/>
        </p:nvPicPr>
        <p:blipFill>
          <a:blip r:embed="rId3"/>
          <a:stretch>
            <a:fillRect/>
          </a:stretch>
        </p:blipFill>
        <p:spPr>
          <a:xfrm>
            <a:off x="5721894" y="2977062"/>
            <a:ext cx="4536365" cy="926345"/>
          </a:xfrm>
          <a:prstGeom prst="rect">
            <a:avLst/>
          </a:prstGeom>
        </p:spPr>
      </p:pic>
      <p:sp>
        <p:nvSpPr>
          <p:cNvPr id="9" name="TextBox 8">
            <a:extLst>
              <a:ext uri="{FF2B5EF4-FFF2-40B4-BE49-F238E27FC236}">
                <a16:creationId xmlns:a16="http://schemas.microsoft.com/office/drawing/2014/main" id="{40BC4C04-F3F0-9A9A-4B3D-115F5AF4914D}"/>
              </a:ext>
            </a:extLst>
          </p:cNvPr>
          <p:cNvSpPr txBox="1"/>
          <p:nvPr/>
        </p:nvSpPr>
        <p:spPr>
          <a:xfrm>
            <a:off x="2231922" y="2366804"/>
            <a:ext cx="7400231" cy="369332"/>
          </a:xfrm>
          <a:prstGeom prst="rect">
            <a:avLst/>
          </a:prstGeom>
          <a:noFill/>
        </p:spPr>
        <p:txBody>
          <a:bodyPr wrap="none" rtlCol="0">
            <a:spAutoFit/>
          </a:bodyPr>
          <a:lstStyle/>
          <a:p>
            <a:r>
              <a:rPr lang="en-US"/>
              <a:t>Đạo hàm hàm tổng hợp = đạo hàm hàm bên ngoài * đạo hàm hàm bên trong</a:t>
            </a:r>
          </a:p>
        </p:txBody>
      </p:sp>
    </p:spTree>
    <p:extLst>
      <p:ext uri="{BB962C8B-B14F-4D97-AF65-F5344CB8AC3E}">
        <p14:creationId xmlns:p14="http://schemas.microsoft.com/office/powerpoint/2010/main" val="1659705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12E8449-AD43-D8B6-BA99-AB8195B88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9690" y="1145305"/>
            <a:ext cx="762000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7806EDA-A5F3-4BB8-E536-3B787C91E266}"/>
              </a:ext>
            </a:extLst>
          </p:cNvPr>
          <p:cNvPicPr>
            <a:picLocks noChangeAspect="1"/>
          </p:cNvPicPr>
          <p:nvPr/>
        </p:nvPicPr>
        <p:blipFill>
          <a:blip r:embed="rId3"/>
          <a:stretch>
            <a:fillRect/>
          </a:stretch>
        </p:blipFill>
        <p:spPr>
          <a:xfrm>
            <a:off x="5255197" y="3429000"/>
            <a:ext cx="6165114" cy="2453853"/>
          </a:xfrm>
          <a:prstGeom prst="rect">
            <a:avLst/>
          </a:prstGeom>
        </p:spPr>
      </p:pic>
      <p:pic>
        <p:nvPicPr>
          <p:cNvPr id="7" name="Picture 6">
            <a:extLst>
              <a:ext uri="{FF2B5EF4-FFF2-40B4-BE49-F238E27FC236}">
                <a16:creationId xmlns:a16="http://schemas.microsoft.com/office/drawing/2014/main" id="{46EE28E7-B595-7588-46C8-4C0C0AC18A19}"/>
              </a:ext>
            </a:extLst>
          </p:cNvPr>
          <p:cNvPicPr>
            <a:picLocks noChangeAspect="1"/>
          </p:cNvPicPr>
          <p:nvPr/>
        </p:nvPicPr>
        <p:blipFill>
          <a:blip r:embed="rId4"/>
          <a:stretch>
            <a:fillRect/>
          </a:stretch>
        </p:blipFill>
        <p:spPr>
          <a:xfrm>
            <a:off x="1202975" y="4328824"/>
            <a:ext cx="3929464" cy="817329"/>
          </a:xfrm>
          <a:prstGeom prst="rect">
            <a:avLst/>
          </a:prstGeom>
        </p:spPr>
      </p:pic>
    </p:spTree>
    <p:extLst>
      <p:ext uri="{BB962C8B-B14F-4D97-AF65-F5344CB8AC3E}">
        <p14:creationId xmlns:p14="http://schemas.microsoft.com/office/powerpoint/2010/main" val="1511816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C16B8B-F5B8-79AA-9046-73A48CEDDF01}"/>
              </a:ext>
            </a:extLst>
          </p:cNvPr>
          <p:cNvPicPr>
            <a:picLocks noChangeAspect="1"/>
          </p:cNvPicPr>
          <p:nvPr/>
        </p:nvPicPr>
        <p:blipFill>
          <a:blip r:embed="rId2"/>
          <a:stretch>
            <a:fillRect/>
          </a:stretch>
        </p:blipFill>
        <p:spPr>
          <a:xfrm>
            <a:off x="2026567" y="2663123"/>
            <a:ext cx="8138865" cy="1531753"/>
          </a:xfrm>
          <a:prstGeom prst="rect">
            <a:avLst/>
          </a:prstGeom>
        </p:spPr>
      </p:pic>
    </p:spTree>
    <p:extLst>
      <p:ext uri="{BB962C8B-B14F-4D97-AF65-F5344CB8AC3E}">
        <p14:creationId xmlns:p14="http://schemas.microsoft.com/office/powerpoint/2010/main" val="232506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861A13-B889-BAFA-F8B2-FFCC36FD5E7E}"/>
              </a:ext>
            </a:extLst>
          </p:cNvPr>
          <p:cNvSpPr txBox="1"/>
          <p:nvPr/>
        </p:nvSpPr>
        <p:spPr>
          <a:xfrm>
            <a:off x="4168228" y="2844225"/>
            <a:ext cx="3855543" cy="584775"/>
          </a:xfrm>
          <a:prstGeom prst="rect">
            <a:avLst/>
          </a:prstGeom>
          <a:noFill/>
        </p:spPr>
        <p:txBody>
          <a:bodyPr wrap="none" rtlCol="0">
            <a:spAutoFit/>
          </a:bodyPr>
          <a:lstStyle/>
          <a:p>
            <a:r>
              <a:rPr lang="en-US" sz="3200"/>
              <a:t>Muti-layer Perceptron</a:t>
            </a:r>
          </a:p>
        </p:txBody>
      </p:sp>
    </p:spTree>
    <p:extLst>
      <p:ext uri="{BB962C8B-B14F-4D97-AF65-F5344CB8AC3E}">
        <p14:creationId xmlns:p14="http://schemas.microsoft.com/office/powerpoint/2010/main" val="1288139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B42D39-EB06-4F4B-8421-941DD927DE5F}"/>
              </a:ext>
            </a:extLst>
          </p:cNvPr>
          <p:cNvPicPr>
            <a:picLocks noChangeAspect="1"/>
          </p:cNvPicPr>
          <p:nvPr/>
        </p:nvPicPr>
        <p:blipFill>
          <a:blip r:embed="rId2"/>
          <a:stretch>
            <a:fillRect/>
          </a:stretch>
        </p:blipFill>
        <p:spPr>
          <a:xfrm>
            <a:off x="3269527" y="1071717"/>
            <a:ext cx="5652946" cy="4503448"/>
          </a:xfrm>
          <a:prstGeom prst="rect">
            <a:avLst/>
          </a:prstGeom>
        </p:spPr>
      </p:pic>
    </p:spTree>
    <p:extLst>
      <p:ext uri="{BB962C8B-B14F-4D97-AF65-F5344CB8AC3E}">
        <p14:creationId xmlns:p14="http://schemas.microsoft.com/office/powerpoint/2010/main" val="939487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F7A0BC-BC68-2BB2-D858-241108F0AFCC}"/>
              </a:ext>
            </a:extLst>
          </p:cNvPr>
          <p:cNvSpPr txBox="1"/>
          <p:nvPr/>
        </p:nvSpPr>
        <p:spPr>
          <a:xfrm>
            <a:off x="1120877" y="403123"/>
            <a:ext cx="5640134" cy="369332"/>
          </a:xfrm>
          <a:prstGeom prst="rect">
            <a:avLst/>
          </a:prstGeom>
          <a:noFill/>
        </p:spPr>
        <p:txBody>
          <a:bodyPr wrap="none" rtlCol="0">
            <a:spAutoFit/>
          </a:bodyPr>
          <a:lstStyle/>
          <a:p>
            <a:r>
              <a:rPr lang="en-US"/>
              <a:t>Perceptron cho các hàm logic	 cơ bản (NOT, AND, OR, XOR)</a:t>
            </a:r>
          </a:p>
        </p:txBody>
      </p:sp>
      <p:pic>
        <p:nvPicPr>
          <p:cNvPr id="2050" name="Picture 2">
            <a:extLst>
              <a:ext uri="{FF2B5EF4-FFF2-40B4-BE49-F238E27FC236}">
                <a16:creationId xmlns:a16="http://schemas.microsoft.com/office/drawing/2014/main" id="{51426EBE-CB3E-9BA0-7118-F589325560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376" y="1616089"/>
            <a:ext cx="5825535" cy="36744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ogic Gates - Building an ALU">
            <a:extLst>
              <a:ext uri="{FF2B5EF4-FFF2-40B4-BE49-F238E27FC236}">
                <a16:creationId xmlns:a16="http://schemas.microsoft.com/office/drawing/2014/main" id="{460427B0-004E-5ED9-5694-4141AF5DA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567" y="1616089"/>
            <a:ext cx="1912650" cy="36258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6B95D4-84FE-C747-1FE4-3DBCC15E3B50}"/>
              </a:ext>
            </a:extLst>
          </p:cNvPr>
          <p:cNvSpPr txBox="1"/>
          <p:nvPr/>
        </p:nvSpPr>
        <p:spPr>
          <a:xfrm>
            <a:off x="9665109" y="2967335"/>
            <a:ext cx="2350471" cy="1200329"/>
          </a:xfrm>
          <a:prstGeom prst="rect">
            <a:avLst/>
          </a:prstGeom>
          <a:noFill/>
        </p:spPr>
        <p:txBody>
          <a:bodyPr wrap="square" rtlCol="0">
            <a:spAutoFit/>
          </a:bodyPr>
          <a:lstStyle/>
          <a:p>
            <a:r>
              <a:rPr lang="en-US">
                <a:solidFill>
                  <a:srgbClr val="FF0000"/>
                </a:solidFill>
              </a:rPr>
              <a:t>Perceptron không giải quyết được vấn đề này vì dữ liệu nonlinear separable</a:t>
            </a:r>
          </a:p>
        </p:txBody>
      </p:sp>
      <p:cxnSp>
        <p:nvCxnSpPr>
          <p:cNvPr id="7" name="Straight Arrow Connector 6">
            <a:extLst>
              <a:ext uri="{FF2B5EF4-FFF2-40B4-BE49-F238E27FC236}">
                <a16:creationId xmlns:a16="http://schemas.microsoft.com/office/drawing/2014/main" id="{B8DAD3F5-8871-C609-6246-A42EB277F7F3}"/>
              </a:ext>
            </a:extLst>
          </p:cNvPr>
          <p:cNvCxnSpPr>
            <a:cxnSpLocks/>
            <a:stCxn id="5" idx="1"/>
          </p:cNvCxnSpPr>
          <p:nvPr/>
        </p:nvCxnSpPr>
        <p:spPr>
          <a:xfrm flipH="1">
            <a:off x="8642555" y="3567500"/>
            <a:ext cx="1022554" cy="18842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AB3A076A-4263-EE85-9275-64649CA33FC1}"/>
              </a:ext>
            </a:extLst>
          </p:cNvPr>
          <p:cNvSpPr txBox="1"/>
          <p:nvPr/>
        </p:nvSpPr>
        <p:spPr>
          <a:xfrm>
            <a:off x="1676350" y="5824553"/>
            <a:ext cx="8839299" cy="369332"/>
          </a:xfrm>
          <a:prstGeom prst="rect">
            <a:avLst/>
          </a:prstGeom>
          <a:noFill/>
        </p:spPr>
        <p:txBody>
          <a:bodyPr wrap="square" rtlCol="0">
            <a:spAutoFit/>
          </a:bodyPr>
          <a:lstStyle/>
          <a:p>
            <a:r>
              <a:rPr lang="en-US"/>
              <a:t>-&gt; Từ kết luận trên ta cần một Neural Network kết hợp nhiều Single Neural Network</a:t>
            </a:r>
          </a:p>
        </p:txBody>
      </p:sp>
    </p:spTree>
    <p:extLst>
      <p:ext uri="{BB962C8B-B14F-4D97-AF65-F5344CB8AC3E}">
        <p14:creationId xmlns:p14="http://schemas.microsoft.com/office/powerpoint/2010/main" val="304052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0AC292-7106-7F4A-384F-844E65B36249}"/>
              </a:ext>
            </a:extLst>
          </p:cNvPr>
          <p:cNvSpPr txBox="1"/>
          <p:nvPr/>
        </p:nvSpPr>
        <p:spPr>
          <a:xfrm>
            <a:off x="698091" y="668593"/>
            <a:ext cx="3832524" cy="369332"/>
          </a:xfrm>
          <a:prstGeom prst="rect">
            <a:avLst/>
          </a:prstGeom>
          <a:noFill/>
        </p:spPr>
        <p:txBody>
          <a:bodyPr wrap="none" rtlCol="0">
            <a:spAutoFit/>
          </a:bodyPr>
          <a:lstStyle/>
          <a:p>
            <a:r>
              <a:rPr lang="en-US"/>
              <a:t>Biểu diễn hàm XOR với Neural network</a:t>
            </a:r>
          </a:p>
        </p:txBody>
      </p:sp>
      <p:pic>
        <p:nvPicPr>
          <p:cNvPr id="5122" name="Picture 2">
            <a:extLst>
              <a:ext uri="{FF2B5EF4-FFF2-40B4-BE49-F238E27FC236}">
                <a16:creationId xmlns:a16="http://schemas.microsoft.com/office/drawing/2014/main" id="{6A92D4C2-5C48-0E8A-9B42-6F150DB92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91" y="1229032"/>
            <a:ext cx="8512700" cy="341727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F7320D7-9F27-DBD5-A082-CEAD21FE4370}"/>
              </a:ext>
            </a:extLst>
          </p:cNvPr>
          <p:cNvPicPr>
            <a:picLocks noChangeAspect="1"/>
          </p:cNvPicPr>
          <p:nvPr/>
        </p:nvPicPr>
        <p:blipFill>
          <a:blip r:embed="rId3"/>
          <a:stretch>
            <a:fillRect/>
          </a:stretch>
        </p:blipFill>
        <p:spPr>
          <a:xfrm>
            <a:off x="1417472" y="5127876"/>
            <a:ext cx="5248800" cy="862565"/>
          </a:xfrm>
          <a:prstGeom prst="rect">
            <a:avLst/>
          </a:prstGeom>
        </p:spPr>
      </p:pic>
    </p:spTree>
    <p:extLst>
      <p:ext uri="{BB962C8B-B14F-4D97-AF65-F5344CB8AC3E}">
        <p14:creationId xmlns:p14="http://schemas.microsoft.com/office/powerpoint/2010/main" val="1413084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B679B8-B789-01DE-3791-4F1AD538C2C6}"/>
              </a:ext>
            </a:extLst>
          </p:cNvPr>
          <p:cNvSpPr txBox="1"/>
          <p:nvPr/>
        </p:nvSpPr>
        <p:spPr>
          <a:xfrm>
            <a:off x="1288026" y="639098"/>
            <a:ext cx="3560334" cy="523220"/>
          </a:xfrm>
          <a:prstGeom prst="rect">
            <a:avLst/>
          </a:prstGeom>
          <a:noFill/>
        </p:spPr>
        <p:txBody>
          <a:bodyPr wrap="none" rtlCol="0">
            <a:spAutoFit/>
          </a:bodyPr>
          <a:lstStyle/>
          <a:p>
            <a:r>
              <a:rPr lang="en-US" sz="2800"/>
              <a:t>Khái niệm Layer và unit</a:t>
            </a:r>
          </a:p>
        </p:txBody>
      </p:sp>
      <p:pic>
        <p:nvPicPr>
          <p:cNvPr id="1026" name="Picture 2">
            <a:extLst>
              <a:ext uri="{FF2B5EF4-FFF2-40B4-BE49-F238E27FC236}">
                <a16:creationId xmlns:a16="http://schemas.microsoft.com/office/drawing/2014/main" id="{2213BF3F-D4E5-AEC1-1AE2-4FBE78619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713" y="1428084"/>
            <a:ext cx="6154429" cy="426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9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ingle Layer Perceptron in TensorFlow - Javatpoint">
            <a:extLst>
              <a:ext uri="{FF2B5EF4-FFF2-40B4-BE49-F238E27FC236}">
                <a16:creationId xmlns:a16="http://schemas.microsoft.com/office/drawing/2014/main" id="{C0AFC692-92E3-34A5-C004-8BA99683F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000250"/>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EAFC47-719E-DD18-5472-3AE3F9DD0C32}"/>
              </a:ext>
            </a:extLst>
          </p:cNvPr>
          <p:cNvSpPr txBox="1"/>
          <p:nvPr/>
        </p:nvSpPr>
        <p:spPr>
          <a:xfrm>
            <a:off x="3238500" y="1162353"/>
            <a:ext cx="6096000" cy="369332"/>
          </a:xfrm>
          <a:prstGeom prst="rect">
            <a:avLst/>
          </a:prstGeom>
          <a:noFill/>
        </p:spPr>
        <p:txBody>
          <a:bodyPr wrap="square">
            <a:spAutoFit/>
          </a:bodyPr>
          <a:lstStyle/>
          <a:p>
            <a:pPr algn="l"/>
            <a:r>
              <a:rPr lang="en-US" b="1" i="0">
                <a:solidFill>
                  <a:srgbClr val="0F0F0F"/>
                </a:solidFill>
                <a:effectLst/>
                <a:latin typeface="YouTube Sans"/>
              </a:rPr>
              <a:t>Single-layer Neural Networks</a:t>
            </a:r>
          </a:p>
        </p:txBody>
      </p:sp>
    </p:spTree>
    <p:extLst>
      <p:ext uri="{BB962C8B-B14F-4D97-AF65-F5344CB8AC3E}">
        <p14:creationId xmlns:p14="http://schemas.microsoft.com/office/powerpoint/2010/main" val="1985140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ntroduction to Different Activation Functions for Deep Learning | by  Shruti Jadon | Medium">
            <a:extLst>
              <a:ext uri="{FF2B5EF4-FFF2-40B4-BE49-F238E27FC236}">
                <a16:creationId xmlns:a16="http://schemas.microsoft.com/office/drawing/2014/main" id="{C3ED1B04-7110-9BF5-073A-52BF8F143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57213"/>
            <a:ext cx="11430000" cy="574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941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eural networks: representation.">
            <a:extLst>
              <a:ext uri="{FF2B5EF4-FFF2-40B4-BE49-F238E27FC236}">
                <a16:creationId xmlns:a16="http://schemas.microsoft.com/office/drawing/2014/main" id="{39834D6F-E634-F694-842B-AE087D87E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633" y="1280341"/>
            <a:ext cx="8298568" cy="4297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05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orwardpropagation — ML Glossary documentation">
            <a:extLst>
              <a:ext uri="{FF2B5EF4-FFF2-40B4-BE49-F238E27FC236}">
                <a16:creationId xmlns:a16="http://schemas.microsoft.com/office/drawing/2014/main" id="{2F87E209-33A6-4486-17E8-7F0661F92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2296" y="324464"/>
            <a:ext cx="5614220" cy="387373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B23A574C-7CFE-99EB-5F5F-B46ED6E5F7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955" y="4391104"/>
            <a:ext cx="5437239" cy="11143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D48C44-014C-6DB2-A74F-F0289DB08416}"/>
              </a:ext>
            </a:extLst>
          </p:cNvPr>
          <p:cNvSpPr txBox="1"/>
          <p:nvPr/>
        </p:nvSpPr>
        <p:spPr>
          <a:xfrm>
            <a:off x="1297858" y="3429000"/>
            <a:ext cx="1595309" cy="1477328"/>
          </a:xfrm>
          <a:prstGeom prst="rect">
            <a:avLst/>
          </a:prstGeom>
          <a:noFill/>
        </p:spPr>
        <p:txBody>
          <a:bodyPr wrap="none" rtlCol="0">
            <a:spAutoFit/>
          </a:bodyPr>
          <a:lstStyle/>
          <a:p>
            <a:r>
              <a:rPr lang="en-US"/>
              <a:t>Dữ liệu 4 chiều</a:t>
            </a:r>
          </a:p>
          <a:p>
            <a:endParaRPr lang="en-US"/>
          </a:p>
          <a:p>
            <a:endParaRPr lang="en-US"/>
          </a:p>
          <a:p>
            <a:endParaRPr lang="en-US"/>
          </a:p>
          <a:p>
            <a:r>
              <a:rPr lang="en-US"/>
              <a:t>Dữ liệu 1 chiều</a:t>
            </a:r>
          </a:p>
        </p:txBody>
      </p:sp>
      <p:sp>
        <p:nvSpPr>
          <p:cNvPr id="6" name="TextBox 5">
            <a:extLst>
              <a:ext uri="{FF2B5EF4-FFF2-40B4-BE49-F238E27FC236}">
                <a16:creationId xmlns:a16="http://schemas.microsoft.com/office/drawing/2014/main" id="{97BF0F98-AA7B-B482-3A78-A65ED23C5AF9}"/>
              </a:ext>
            </a:extLst>
          </p:cNvPr>
          <p:cNvSpPr txBox="1"/>
          <p:nvPr/>
        </p:nvSpPr>
        <p:spPr>
          <a:xfrm>
            <a:off x="2297812" y="5948516"/>
            <a:ext cx="7628691" cy="369332"/>
          </a:xfrm>
          <a:prstGeom prst="rect">
            <a:avLst/>
          </a:prstGeom>
          <a:noFill/>
        </p:spPr>
        <p:txBody>
          <a:bodyPr wrap="none" rtlCol="0">
            <a:spAutoFit/>
          </a:bodyPr>
          <a:lstStyle/>
          <a:p>
            <a:r>
              <a:rPr lang="vi-VN" b="1" i="0">
                <a:solidFill>
                  <a:srgbClr val="404040"/>
                </a:solidFill>
                <a:effectLst/>
                <a:latin typeface="Lato" panose="020F0502020204030204" pitchFamily="34" charset="0"/>
              </a:rPr>
              <a:t>cách các kích thước ma trận thay đổi với những thay đổi </a:t>
            </a:r>
            <a:r>
              <a:rPr lang="en-US" b="1" i="0">
                <a:solidFill>
                  <a:srgbClr val="404040"/>
                </a:solidFill>
                <a:effectLst/>
                <a:latin typeface="Lato" panose="020F0502020204030204" pitchFamily="34" charset="0"/>
              </a:rPr>
              <a:t>trong</a:t>
            </a:r>
            <a:r>
              <a:rPr lang="vi-VN" b="1" i="0">
                <a:solidFill>
                  <a:srgbClr val="404040"/>
                </a:solidFill>
                <a:effectLst/>
                <a:latin typeface="Lato" panose="020F0502020204030204" pitchFamily="34" charset="0"/>
              </a:rPr>
              <a:t> kiến ​​trúc mạng</a:t>
            </a:r>
            <a:endParaRPr lang="en-US" b="1"/>
          </a:p>
        </p:txBody>
      </p:sp>
    </p:spTree>
    <p:extLst>
      <p:ext uri="{BB962C8B-B14F-4D97-AF65-F5344CB8AC3E}">
        <p14:creationId xmlns:p14="http://schemas.microsoft.com/office/powerpoint/2010/main" val="2237961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432</Words>
  <Application>Microsoft Office PowerPoint</Application>
  <PresentationFormat>Widescreen</PresentationFormat>
  <Paragraphs>30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Baskerville Old Face</vt:lpstr>
      <vt:lpstr>Calibri</vt:lpstr>
      <vt:lpstr>Calibri Light</vt:lpstr>
      <vt:lpstr>Lato</vt:lpstr>
      <vt:lpstr>Söhne</vt:lpstr>
      <vt:lpstr>YouTube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Dao Xuan Hoang</dc:creator>
  <cp:lastModifiedBy>Tuan Dao Xuan Hoang</cp:lastModifiedBy>
  <cp:revision>5</cp:revision>
  <dcterms:created xsi:type="dcterms:W3CDTF">2023-07-26T12:52:40Z</dcterms:created>
  <dcterms:modified xsi:type="dcterms:W3CDTF">2023-07-27T16:46:34Z</dcterms:modified>
</cp:coreProperties>
</file>