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84" r:id="rId3"/>
    <p:sldId id="268" r:id="rId4"/>
    <p:sldId id="269" r:id="rId5"/>
    <p:sldId id="270" r:id="rId6"/>
    <p:sldId id="271" r:id="rId7"/>
    <p:sldId id="272" r:id="rId8"/>
    <p:sldId id="273" r:id="rId9"/>
    <p:sldId id="274" r:id="rId10"/>
    <p:sldId id="275" r:id="rId11"/>
    <p:sldId id="276" r:id="rId12"/>
    <p:sldId id="277" r:id="rId13"/>
    <p:sldId id="278" r:id="rId14"/>
    <p:sldId id="281" r:id="rId15"/>
    <p:sldId id="282" r:id="rId16"/>
    <p:sldId id="279" r:id="rId17"/>
    <p:sldId id="280"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2D63-ABC7-547A-4AC1-5385E57F91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67D923-0297-8807-275D-F69922545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694A62-AE30-4D33-8F8A-49D5988368BF}"/>
              </a:ext>
            </a:extLst>
          </p:cNvPr>
          <p:cNvSpPr>
            <a:spLocks noGrp="1"/>
          </p:cNvSpPr>
          <p:nvPr>
            <p:ph type="dt" sz="half" idx="10"/>
          </p:nvPr>
        </p:nvSpPr>
        <p:spPr/>
        <p:txBody>
          <a:bodyPr/>
          <a:lstStyle/>
          <a:p>
            <a:fld id="{7AFEA420-F466-4528-AC0A-DA74A2FDE646}" type="datetimeFigureOut">
              <a:rPr lang="en-US" smtClean="0"/>
              <a:t>8/4/2023</a:t>
            </a:fld>
            <a:endParaRPr lang="en-US"/>
          </a:p>
        </p:txBody>
      </p:sp>
      <p:sp>
        <p:nvSpPr>
          <p:cNvPr id="5" name="Footer Placeholder 4">
            <a:extLst>
              <a:ext uri="{FF2B5EF4-FFF2-40B4-BE49-F238E27FC236}">
                <a16:creationId xmlns:a16="http://schemas.microsoft.com/office/drawing/2014/main" id="{1AAA7CF1-7B73-FF45-B4FC-8F198FFF6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4208D-C5F2-BF5C-62C7-1AC5A26EC0F4}"/>
              </a:ext>
            </a:extLst>
          </p:cNvPr>
          <p:cNvSpPr>
            <a:spLocks noGrp="1"/>
          </p:cNvSpPr>
          <p:nvPr>
            <p:ph type="sldNum" sz="quarter" idx="12"/>
          </p:nvPr>
        </p:nvSpPr>
        <p:spPr/>
        <p:txBody>
          <a:bodyPr/>
          <a:lstStyle/>
          <a:p>
            <a:fld id="{B6168EA0-5A3E-4F6F-A6A6-78CD37E358F7}" type="slidenum">
              <a:rPr lang="en-US" smtClean="0"/>
              <a:t>‹#›</a:t>
            </a:fld>
            <a:endParaRPr lang="en-US"/>
          </a:p>
        </p:txBody>
      </p:sp>
    </p:spTree>
    <p:extLst>
      <p:ext uri="{BB962C8B-B14F-4D97-AF65-F5344CB8AC3E}">
        <p14:creationId xmlns:p14="http://schemas.microsoft.com/office/powerpoint/2010/main" val="153812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A976-DA4F-7140-8B10-0B4E5F1D74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0E39B2-0252-9417-3E1E-FB9B438CC2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98D29-09A0-CE4B-54A3-66CC3042967D}"/>
              </a:ext>
            </a:extLst>
          </p:cNvPr>
          <p:cNvSpPr>
            <a:spLocks noGrp="1"/>
          </p:cNvSpPr>
          <p:nvPr>
            <p:ph type="dt" sz="half" idx="10"/>
          </p:nvPr>
        </p:nvSpPr>
        <p:spPr/>
        <p:txBody>
          <a:bodyPr/>
          <a:lstStyle/>
          <a:p>
            <a:fld id="{7AFEA420-F466-4528-AC0A-DA74A2FDE646}" type="datetimeFigureOut">
              <a:rPr lang="en-US" smtClean="0"/>
              <a:t>8/4/2023</a:t>
            </a:fld>
            <a:endParaRPr lang="en-US"/>
          </a:p>
        </p:txBody>
      </p:sp>
      <p:sp>
        <p:nvSpPr>
          <p:cNvPr id="5" name="Footer Placeholder 4">
            <a:extLst>
              <a:ext uri="{FF2B5EF4-FFF2-40B4-BE49-F238E27FC236}">
                <a16:creationId xmlns:a16="http://schemas.microsoft.com/office/drawing/2014/main" id="{798D3E8F-6B1A-EB91-A623-41825E068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787D3-DA5A-0098-4B26-48B0F3A95DAF}"/>
              </a:ext>
            </a:extLst>
          </p:cNvPr>
          <p:cNvSpPr>
            <a:spLocks noGrp="1"/>
          </p:cNvSpPr>
          <p:nvPr>
            <p:ph type="sldNum" sz="quarter" idx="12"/>
          </p:nvPr>
        </p:nvSpPr>
        <p:spPr/>
        <p:txBody>
          <a:bodyPr/>
          <a:lstStyle/>
          <a:p>
            <a:fld id="{B6168EA0-5A3E-4F6F-A6A6-78CD37E358F7}" type="slidenum">
              <a:rPr lang="en-US" smtClean="0"/>
              <a:t>‹#›</a:t>
            </a:fld>
            <a:endParaRPr lang="en-US"/>
          </a:p>
        </p:txBody>
      </p:sp>
    </p:spTree>
    <p:extLst>
      <p:ext uri="{BB962C8B-B14F-4D97-AF65-F5344CB8AC3E}">
        <p14:creationId xmlns:p14="http://schemas.microsoft.com/office/powerpoint/2010/main" val="4013233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1260C9-98BE-E492-495A-AE84BD2131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0D534-7E6F-3408-E7B8-7075A6B63B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766E8-8351-4AFA-F23B-39FE24DAF50D}"/>
              </a:ext>
            </a:extLst>
          </p:cNvPr>
          <p:cNvSpPr>
            <a:spLocks noGrp="1"/>
          </p:cNvSpPr>
          <p:nvPr>
            <p:ph type="dt" sz="half" idx="10"/>
          </p:nvPr>
        </p:nvSpPr>
        <p:spPr/>
        <p:txBody>
          <a:bodyPr/>
          <a:lstStyle/>
          <a:p>
            <a:fld id="{7AFEA420-F466-4528-AC0A-DA74A2FDE646}" type="datetimeFigureOut">
              <a:rPr lang="en-US" smtClean="0"/>
              <a:t>8/4/2023</a:t>
            </a:fld>
            <a:endParaRPr lang="en-US"/>
          </a:p>
        </p:txBody>
      </p:sp>
      <p:sp>
        <p:nvSpPr>
          <p:cNvPr id="5" name="Footer Placeholder 4">
            <a:extLst>
              <a:ext uri="{FF2B5EF4-FFF2-40B4-BE49-F238E27FC236}">
                <a16:creationId xmlns:a16="http://schemas.microsoft.com/office/drawing/2014/main" id="{55743FE8-F9BB-3B69-A37F-5AD618F29A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7DEA0-337F-D7E9-0C9B-7EF7DDA1E109}"/>
              </a:ext>
            </a:extLst>
          </p:cNvPr>
          <p:cNvSpPr>
            <a:spLocks noGrp="1"/>
          </p:cNvSpPr>
          <p:nvPr>
            <p:ph type="sldNum" sz="quarter" idx="12"/>
          </p:nvPr>
        </p:nvSpPr>
        <p:spPr/>
        <p:txBody>
          <a:bodyPr/>
          <a:lstStyle/>
          <a:p>
            <a:fld id="{B6168EA0-5A3E-4F6F-A6A6-78CD37E358F7}" type="slidenum">
              <a:rPr lang="en-US" smtClean="0"/>
              <a:t>‹#›</a:t>
            </a:fld>
            <a:endParaRPr lang="en-US"/>
          </a:p>
        </p:txBody>
      </p:sp>
    </p:spTree>
    <p:extLst>
      <p:ext uri="{BB962C8B-B14F-4D97-AF65-F5344CB8AC3E}">
        <p14:creationId xmlns:p14="http://schemas.microsoft.com/office/powerpoint/2010/main" val="248129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611C-64A0-F9F2-E3F7-73F310171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6239E-0663-0B98-EDF1-3EBB1BBED6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BD7C0-FA4D-D8E7-2ADD-B9F6A92EDB5A}"/>
              </a:ext>
            </a:extLst>
          </p:cNvPr>
          <p:cNvSpPr>
            <a:spLocks noGrp="1"/>
          </p:cNvSpPr>
          <p:nvPr>
            <p:ph type="dt" sz="half" idx="10"/>
          </p:nvPr>
        </p:nvSpPr>
        <p:spPr/>
        <p:txBody>
          <a:bodyPr/>
          <a:lstStyle/>
          <a:p>
            <a:fld id="{7AFEA420-F466-4528-AC0A-DA74A2FDE646}" type="datetimeFigureOut">
              <a:rPr lang="en-US" smtClean="0"/>
              <a:t>8/4/2023</a:t>
            </a:fld>
            <a:endParaRPr lang="en-US"/>
          </a:p>
        </p:txBody>
      </p:sp>
      <p:sp>
        <p:nvSpPr>
          <p:cNvPr id="5" name="Footer Placeholder 4">
            <a:extLst>
              <a:ext uri="{FF2B5EF4-FFF2-40B4-BE49-F238E27FC236}">
                <a16:creationId xmlns:a16="http://schemas.microsoft.com/office/drawing/2014/main" id="{4F3F1179-0898-A1E8-C3D0-02AE59EC4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71E56-23A1-FE8E-30C5-1EE826065163}"/>
              </a:ext>
            </a:extLst>
          </p:cNvPr>
          <p:cNvSpPr>
            <a:spLocks noGrp="1"/>
          </p:cNvSpPr>
          <p:nvPr>
            <p:ph type="sldNum" sz="quarter" idx="12"/>
          </p:nvPr>
        </p:nvSpPr>
        <p:spPr/>
        <p:txBody>
          <a:bodyPr/>
          <a:lstStyle/>
          <a:p>
            <a:fld id="{B6168EA0-5A3E-4F6F-A6A6-78CD37E358F7}" type="slidenum">
              <a:rPr lang="en-US" smtClean="0"/>
              <a:t>‹#›</a:t>
            </a:fld>
            <a:endParaRPr lang="en-US"/>
          </a:p>
        </p:txBody>
      </p:sp>
    </p:spTree>
    <p:extLst>
      <p:ext uri="{BB962C8B-B14F-4D97-AF65-F5344CB8AC3E}">
        <p14:creationId xmlns:p14="http://schemas.microsoft.com/office/powerpoint/2010/main" val="308637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144E-0230-D76B-6D2A-A82D13D5C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57B212-ECC9-B1D1-EEFC-25C952652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A3D55-9BE3-CD89-2B7F-2592EFC45E0F}"/>
              </a:ext>
            </a:extLst>
          </p:cNvPr>
          <p:cNvSpPr>
            <a:spLocks noGrp="1"/>
          </p:cNvSpPr>
          <p:nvPr>
            <p:ph type="dt" sz="half" idx="10"/>
          </p:nvPr>
        </p:nvSpPr>
        <p:spPr/>
        <p:txBody>
          <a:bodyPr/>
          <a:lstStyle/>
          <a:p>
            <a:fld id="{7AFEA420-F466-4528-AC0A-DA74A2FDE646}" type="datetimeFigureOut">
              <a:rPr lang="en-US" smtClean="0"/>
              <a:t>8/4/2023</a:t>
            </a:fld>
            <a:endParaRPr lang="en-US"/>
          </a:p>
        </p:txBody>
      </p:sp>
      <p:sp>
        <p:nvSpPr>
          <p:cNvPr id="5" name="Footer Placeholder 4">
            <a:extLst>
              <a:ext uri="{FF2B5EF4-FFF2-40B4-BE49-F238E27FC236}">
                <a16:creationId xmlns:a16="http://schemas.microsoft.com/office/drawing/2014/main" id="{2D5A377E-523F-6D38-4FED-8D5C17C27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1E5AF-3DA0-E04D-B4EA-44D6AEC1078B}"/>
              </a:ext>
            </a:extLst>
          </p:cNvPr>
          <p:cNvSpPr>
            <a:spLocks noGrp="1"/>
          </p:cNvSpPr>
          <p:nvPr>
            <p:ph type="sldNum" sz="quarter" idx="12"/>
          </p:nvPr>
        </p:nvSpPr>
        <p:spPr/>
        <p:txBody>
          <a:bodyPr/>
          <a:lstStyle/>
          <a:p>
            <a:fld id="{B6168EA0-5A3E-4F6F-A6A6-78CD37E358F7}" type="slidenum">
              <a:rPr lang="en-US" smtClean="0"/>
              <a:t>‹#›</a:t>
            </a:fld>
            <a:endParaRPr lang="en-US"/>
          </a:p>
        </p:txBody>
      </p:sp>
    </p:spTree>
    <p:extLst>
      <p:ext uri="{BB962C8B-B14F-4D97-AF65-F5344CB8AC3E}">
        <p14:creationId xmlns:p14="http://schemas.microsoft.com/office/powerpoint/2010/main" val="270711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E3E5-5677-F676-1BA0-D39B3E2473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25E36A-0ADB-2AE8-0161-CE9FC7EB50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A7E245-3CF6-F2CB-EA10-642F1CA89B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49FFBF-6E6E-CC5E-4A56-D0E4E8657F52}"/>
              </a:ext>
            </a:extLst>
          </p:cNvPr>
          <p:cNvSpPr>
            <a:spLocks noGrp="1"/>
          </p:cNvSpPr>
          <p:nvPr>
            <p:ph type="dt" sz="half" idx="10"/>
          </p:nvPr>
        </p:nvSpPr>
        <p:spPr/>
        <p:txBody>
          <a:bodyPr/>
          <a:lstStyle/>
          <a:p>
            <a:fld id="{7AFEA420-F466-4528-AC0A-DA74A2FDE646}" type="datetimeFigureOut">
              <a:rPr lang="en-US" smtClean="0"/>
              <a:t>8/4/2023</a:t>
            </a:fld>
            <a:endParaRPr lang="en-US"/>
          </a:p>
        </p:txBody>
      </p:sp>
      <p:sp>
        <p:nvSpPr>
          <p:cNvPr id="6" name="Footer Placeholder 5">
            <a:extLst>
              <a:ext uri="{FF2B5EF4-FFF2-40B4-BE49-F238E27FC236}">
                <a16:creationId xmlns:a16="http://schemas.microsoft.com/office/drawing/2014/main" id="{47899144-7B49-9671-B17A-081E29639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4A33B-F348-6C86-1EAD-8863F2CF9FBA}"/>
              </a:ext>
            </a:extLst>
          </p:cNvPr>
          <p:cNvSpPr>
            <a:spLocks noGrp="1"/>
          </p:cNvSpPr>
          <p:nvPr>
            <p:ph type="sldNum" sz="quarter" idx="12"/>
          </p:nvPr>
        </p:nvSpPr>
        <p:spPr/>
        <p:txBody>
          <a:bodyPr/>
          <a:lstStyle/>
          <a:p>
            <a:fld id="{B6168EA0-5A3E-4F6F-A6A6-78CD37E358F7}" type="slidenum">
              <a:rPr lang="en-US" smtClean="0"/>
              <a:t>‹#›</a:t>
            </a:fld>
            <a:endParaRPr lang="en-US"/>
          </a:p>
        </p:txBody>
      </p:sp>
    </p:spTree>
    <p:extLst>
      <p:ext uri="{BB962C8B-B14F-4D97-AF65-F5344CB8AC3E}">
        <p14:creationId xmlns:p14="http://schemas.microsoft.com/office/powerpoint/2010/main" val="319904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F75B-5320-D166-56E7-1756EC66A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E75EE2-9F41-E8C4-8723-7C9A9353EC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E29FA6-F4B7-8BF2-329A-35CE07070D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8C32A-7824-CA27-B128-4EE568735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417DE-AE8E-1A5E-DA6B-71A4661050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429A62-FF35-D995-1E30-C004C3117961}"/>
              </a:ext>
            </a:extLst>
          </p:cNvPr>
          <p:cNvSpPr>
            <a:spLocks noGrp="1"/>
          </p:cNvSpPr>
          <p:nvPr>
            <p:ph type="dt" sz="half" idx="10"/>
          </p:nvPr>
        </p:nvSpPr>
        <p:spPr/>
        <p:txBody>
          <a:bodyPr/>
          <a:lstStyle/>
          <a:p>
            <a:fld id="{7AFEA420-F466-4528-AC0A-DA74A2FDE646}" type="datetimeFigureOut">
              <a:rPr lang="en-US" smtClean="0"/>
              <a:t>8/4/2023</a:t>
            </a:fld>
            <a:endParaRPr lang="en-US"/>
          </a:p>
        </p:txBody>
      </p:sp>
      <p:sp>
        <p:nvSpPr>
          <p:cNvPr id="8" name="Footer Placeholder 7">
            <a:extLst>
              <a:ext uri="{FF2B5EF4-FFF2-40B4-BE49-F238E27FC236}">
                <a16:creationId xmlns:a16="http://schemas.microsoft.com/office/drawing/2014/main" id="{0D0477C1-E2A0-9257-7A6B-F54F5E3C23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EDE587-CE84-D4F7-195C-592778F74445}"/>
              </a:ext>
            </a:extLst>
          </p:cNvPr>
          <p:cNvSpPr>
            <a:spLocks noGrp="1"/>
          </p:cNvSpPr>
          <p:nvPr>
            <p:ph type="sldNum" sz="quarter" idx="12"/>
          </p:nvPr>
        </p:nvSpPr>
        <p:spPr/>
        <p:txBody>
          <a:bodyPr/>
          <a:lstStyle/>
          <a:p>
            <a:fld id="{B6168EA0-5A3E-4F6F-A6A6-78CD37E358F7}" type="slidenum">
              <a:rPr lang="en-US" smtClean="0"/>
              <a:t>‹#›</a:t>
            </a:fld>
            <a:endParaRPr lang="en-US"/>
          </a:p>
        </p:txBody>
      </p:sp>
    </p:spTree>
    <p:extLst>
      <p:ext uri="{BB962C8B-B14F-4D97-AF65-F5344CB8AC3E}">
        <p14:creationId xmlns:p14="http://schemas.microsoft.com/office/powerpoint/2010/main" val="106177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FE00-737B-4337-C9E7-4EDFE1A3C9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4D239F-EEE2-E742-0F75-74EBBBD44399}"/>
              </a:ext>
            </a:extLst>
          </p:cNvPr>
          <p:cNvSpPr>
            <a:spLocks noGrp="1"/>
          </p:cNvSpPr>
          <p:nvPr>
            <p:ph type="dt" sz="half" idx="10"/>
          </p:nvPr>
        </p:nvSpPr>
        <p:spPr/>
        <p:txBody>
          <a:bodyPr/>
          <a:lstStyle/>
          <a:p>
            <a:fld id="{7AFEA420-F466-4528-AC0A-DA74A2FDE646}" type="datetimeFigureOut">
              <a:rPr lang="en-US" smtClean="0"/>
              <a:t>8/4/2023</a:t>
            </a:fld>
            <a:endParaRPr lang="en-US"/>
          </a:p>
        </p:txBody>
      </p:sp>
      <p:sp>
        <p:nvSpPr>
          <p:cNvPr id="4" name="Footer Placeholder 3">
            <a:extLst>
              <a:ext uri="{FF2B5EF4-FFF2-40B4-BE49-F238E27FC236}">
                <a16:creationId xmlns:a16="http://schemas.microsoft.com/office/drawing/2014/main" id="{DC9EE240-BEB7-0DD5-6573-88780FD8B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99CC7-9D14-B703-27CE-38C27BEFE0DA}"/>
              </a:ext>
            </a:extLst>
          </p:cNvPr>
          <p:cNvSpPr>
            <a:spLocks noGrp="1"/>
          </p:cNvSpPr>
          <p:nvPr>
            <p:ph type="sldNum" sz="quarter" idx="12"/>
          </p:nvPr>
        </p:nvSpPr>
        <p:spPr/>
        <p:txBody>
          <a:bodyPr/>
          <a:lstStyle/>
          <a:p>
            <a:fld id="{B6168EA0-5A3E-4F6F-A6A6-78CD37E358F7}" type="slidenum">
              <a:rPr lang="en-US" smtClean="0"/>
              <a:t>‹#›</a:t>
            </a:fld>
            <a:endParaRPr lang="en-US"/>
          </a:p>
        </p:txBody>
      </p:sp>
    </p:spTree>
    <p:extLst>
      <p:ext uri="{BB962C8B-B14F-4D97-AF65-F5344CB8AC3E}">
        <p14:creationId xmlns:p14="http://schemas.microsoft.com/office/powerpoint/2010/main" val="373198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FB9331-7D21-3EBA-3210-097108688FDB}"/>
              </a:ext>
            </a:extLst>
          </p:cNvPr>
          <p:cNvSpPr>
            <a:spLocks noGrp="1"/>
          </p:cNvSpPr>
          <p:nvPr>
            <p:ph type="dt" sz="half" idx="10"/>
          </p:nvPr>
        </p:nvSpPr>
        <p:spPr/>
        <p:txBody>
          <a:bodyPr/>
          <a:lstStyle/>
          <a:p>
            <a:fld id="{7AFEA420-F466-4528-AC0A-DA74A2FDE646}" type="datetimeFigureOut">
              <a:rPr lang="en-US" smtClean="0"/>
              <a:t>8/4/2023</a:t>
            </a:fld>
            <a:endParaRPr lang="en-US"/>
          </a:p>
        </p:txBody>
      </p:sp>
      <p:sp>
        <p:nvSpPr>
          <p:cNvPr id="3" name="Footer Placeholder 2">
            <a:extLst>
              <a:ext uri="{FF2B5EF4-FFF2-40B4-BE49-F238E27FC236}">
                <a16:creationId xmlns:a16="http://schemas.microsoft.com/office/drawing/2014/main" id="{7947805E-8EE3-6B05-0A9D-7B2AC56E51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D01A7C-7D52-F7CF-BE39-E158E1AD8713}"/>
              </a:ext>
            </a:extLst>
          </p:cNvPr>
          <p:cNvSpPr>
            <a:spLocks noGrp="1"/>
          </p:cNvSpPr>
          <p:nvPr>
            <p:ph type="sldNum" sz="quarter" idx="12"/>
          </p:nvPr>
        </p:nvSpPr>
        <p:spPr/>
        <p:txBody>
          <a:bodyPr/>
          <a:lstStyle/>
          <a:p>
            <a:fld id="{B6168EA0-5A3E-4F6F-A6A6-78CD37E358F7}" type="slidenum">
              <a:rPr lang="en-US" smtClean="0"/>
              <a:t>‹#›</a:t>
            </a:fld>
            <a:endParaRPr lang="en-US"/>
          </a:p>
        </p:txBody>
      </p:sp>
    </p:spTree>
    <p:extLst>
      <p:ext uri="{BB962C8B-B14F-4D97-AF65-F5344CB8AC3E}">
        <p14:creationId xmlns:p14="http://schemas.microsoft.com/office/powerpoint/2010/main" val="80201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F47B-8A19-EAD4-166F-A634FD948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98AB2-EF00-A228-66C5-1D9670B50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72B516-5CCA-006F-6663-A064ED25C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3D1F9-1745-A53C-687A-66B795A21DE3}"/>
              </a:ext>
            </a:extLst>
          </p:cNvPr>
          <p:cNvSpPr>
            <a:spLocks noGrp="1"/>
          </p:cNvSpPr>
          <p:nvPr>
            <p:ph type="dt" sz="half" idx="10"/>
          </p:nvPr>
        </p:nvSpPr>
        <p:spPr/>
        <p:txBody>
          <a:bodyPr/>
          <a:lstStyle/>
          <a:p>
            <a:fld id="{7AFEA420-F466-4528-AC0A-DA74A2FDE646}" type="datetimeFigureOut">
              <a:rPr lang="en-US" smtClean="0"/>
              <a:t>8/4/2023</a:t>
            </a:fld>
            <a:endParaRPr lang="en-US"/>
          </a:p>
        </p:txBody>
      </p:sp>
      <p:sp>
        <p:nvSpPr>
          <p:cNvPr id="6" name="Footer Placeholder 5">
            <a:extLst>
              <a:ext uri="{FF2B5EF4-FFF2-40B4-BE49-F238E27FC236}">
                <a16:creationId xmlns:a16="http://schemas.microsoft.com/office/drawing/2014/main" id="{BA4B4FA1-A26C-881F-405F-39BFEF056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085EE-1606-186B-53B0-1182EB528218}"/>
              </a:ext>
            </a:extLst>
          </p:cNvPr>
          <p:cNvSpPr>
            <a:spLocks noGrp="1"/>
          </p:cNvSpPr>
          <p:nvPr>
            <p:ph type="sldNum" sz="quarter" idx="12"/>
          </p:nvPr>
        </p:nvSpPr>
        <p:spPr/>
        <p:txBody>
          <a:bodyPr/>
          <a:lstStyle/>
          <a:p>
            <a:fld id="{B6168EA0-5A3E-4F6F-A6A6-78CD37E358F7}" type="slidenum">
              <a:rPr lang="en-US" smtClean="0"/>
              <a:t>‹#›</a:t>
            </a:fld>
            <a:endParaRPr lang="en-US"/>
          </a:p>
        </p:txBody>
      </p:sp>
    </p:spTree>
    <p:extLst>
      <p:ext uri="{BB962C8B-B14F-4D97-AF65-F5344CB8AC3E}">
        <p14:creationId xmlns:p14="http://schemas.microsoft.com/office/powerpoint/2010/main" val="189661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D7EB-FFBB-486B-FD12-74FC09997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A06430-0B8C-E3F2-6948-37C8E3F4C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C5113F-1184-7862-A71D-188907378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96E2F-7C16-4382-82A7-3F18D63D4EA9}"/>
              </a:ext>
            </a:extLst>
          </p:cNvPr>
          <p:cNvSpPr>
            <a:spLocks noGrp="1"/>
          </p:cNvSpPr>
          <p:nvPr>
            <p:ph type="dt" sz="half" idx="10"/>
          </p:nvPr>
        </p:nvSpPr>
        <p:spPr/>
        <p:txBody>
          <a:bodyPr/>
          <a:lstStyle/>
          <a:p>
            <a:fld id="{7AFEA420-F466-4528-AC0A-DA74A2FDE646}" type="datetimeFigureOut">
              <a:rPr lang="en-US" smtClean="0"/>
              <a:t>8/4/2023</a:t>
            </a:fld>
            <a:endParaRPr lang="en-US"/>
          </a:p>
        </p:txBody>
      </p:sp>
      <p:sp>
        <p:nvSpPr>
          <p:cNvPr id="6" name="Footer Placeholder 5">
            <a:extLst>
              <a:ext uri="{FF2B5EF4-FFF2-40B4-BE49-F238E27FC236}">
                <a16:creationId xmlns:a16="http://schemas.microsoft.com/office/drawing/2014/main" id="{3129D0BC-D7B9-15AF-AFCE-897ECA519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859DC-FC89-9C91-3A2C-E494A2A2CDAC}"/>
              </a:ext>
            </a:extLst>
          </p:cNvPr>
          <p:cNvSpPr>
            <a:spLocks noGrp="1"/>
          </p:cNvSpPr>
          <p:nvPr>
            <p:ph type="sldNum" sz="quarter" idx="12"/>
          </p:nvPr>
        </p:nvSpPr>
        <p:spPr/>
        <p:txBody>
          <a:bodyPr/>
          <a:lstStyle/>
          <a:p>
            <a:fld id="{B6168EA0-5A3E-4F6F-A6A6-78CD37E358F7}" type="slidenum">
              <a:rPr lang="en-US" smtClean="0"/>
              <a:t>‹#›</a:t>
            </a:fld>
            <a:endParaRPr lang="en-US"/>
          </a:p>
        </p:txBody>
      </p:sp>
    </p:spTree>
    <p:extLst>
      <p:ext uri="{BB962C8B-B14F-4D97-AF65-F5344CB8AC3E}">
        <p14:creationId xmlns:p14="http://schemas.microsoft.com/office/powerpoint/2010/main" val="3002186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12752-899E-F16A-C352-8F6F0BB4A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0E8510-FCE1-D3BA-9B0A-E51E9D5DF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1FF31-F735-55FF-B6E7-502D074A7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EA420-F466-4528-AC0A-DA74A2FDE646}" type="datetimeFigureOut">
              <a:rPr lang="en-US" smtClean="0"/>
              <a:t>8/4/2023</a:t>
            </a:fld>
            <a:endParaRPr lang="en-US"/>
          </a:p>
        </p:txBody>
      </p:sp>
      <p:sp>
        <p:nvSpPr>
          <p:cNvPr id="5" name="Footer Placeholder 4">
            <a:extLst>
              <a:ext uri="{FF2B5EF4-FFF2-40B4-BE49-F238E27FC236}">
                <a16:creationId xmlns:a16="http://schemas.microsoft.com/office/drawing/2014/main" id="{89B1BD8A-FF4E-7A9E-C89E-68A1BA750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AE5B34-9843-9769-43D0-0C08F3217F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68EA0-5A3E-4F6F-A6A6-78CD37E358F7}" type="slidenum">
              <a:rPr lang="en-US" smtClean="0"/>
              <a:t>‹#›</a:t>
            </a:fld>
            <a:endParaRPr lang="en-US"/>
          </a:p>
        </p:txBody>
      </p:sp>
    </p:spTree>
    <p:extLst>
      <p:ext uri="{BB962C8B-B14F-4D97-AF65-F5344CB8AC3E}">
        <p14:creationId xmlns:p14="http://schemas.microsoft.com/office/powerpoint/2010/main" val="3210015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78D6B6-84F4-656F-207E-874564C35496}"/>
              </a:ext>
            </a:extLst>
          </p:cNvPr>
          <p:cNvSpPr txBox="1"/>
          <p:nvPr/>
        </p:nvSpPr>
        <p:spPr>
          <a:xfrm>
            <a:off x="643467" y="4259299"/>
            <a:ext cx="10905066" cy="1001684"/>
          </a:xfrm>
          <a:prstGeom prst="rect">
            <a:avLst/>
          </a:prstGeom>
          <a:noFill/>
        </p:spPr>
        <p:txBody>
          <a:bodyPr wrap="square" rtlCol="0">
            <a:spAutoFit/>
          </a:bodyPr>
          <a:lstStyle/>
          <a:p>
            <a:pPr algn="ctr" defTabSz="1424382">
              <a:spcAft>
                <a:spcPts val="655"/>
              </a:spcAft>
            </a:pPr>
            <a:r>
              <a:rPr lang="en-US" sz="3326" b="1" kern="1200">
                <a:solidFill>
                  <a:schemeClr val="tx1"/>
                </a:solidFill>
                <a:latin typeface="Baskerville Old Face" panose="02020602080505020303" pitchFamily="18" charset="0"/>
                <a:ea typeface="+mn-ea"/>
                <a:cs typeface="+mn-cs"/>
              </a:rPr>
              <a:t>Chủ đề: Convex sets &amp; Convex functions</a:t>
            </a:r>
          </a:p>
          <a:p>
            <a:pPr algn="ctr" defTabSz="1424382">
              <a:spcAft>
                <a:spcPts val="655"/>
              </a:spcAft>
            </a:pPr>
            <a:r>
              <a:rPr lang="en-US">
                <a:latin typeface="Baskerville Old Face" panose="02020602080505020303" pitchFamily="18" charset="0"/>
              </a:rPr>
              <a:t>Bài này là lý thuyết toán tối ưu và không có code</a:t>
            </a:r>
            <a:endParaRPr lang="en-US" kern="1200">
              <a:solidFill>
                <a:schemeClr val="tx1"/>
              </a:solidFill>
              <a:latin typeface="Baskerville Old Face" panose="02020602080505020303" pitchFamily="18" charset="0"/>
              <a:ea typeface="+mn-ea"/>
              <a:cs typeface="+mn-cs"/>
            </a:endParaRPr>
          </a:p>
        </p:txBody>
      </p:sp>
      <p:sp>
        <p:nvSpPr>
          <p:cNvPr id="5" name="TextBox 4">
            <a:extLst>
              <a:ext uri="{FF2B5EF4-FFF2-40B4-BE49-F238E27FC236}">
                <a16:creationId xmlns:a16="http://schemas.microsoft.com/office/drawing/2014/main" id="{41D0A331-814F-72C0-95D3-BAF3CA19444C}"/>
              </a:ext>
            </a:extLst>
          </p:cNvPr>
          <p:cNvSpPr txBox="1"/>
          <p:nvPr/>
        </p:nvSpPr>
        <p:spPr>
          <a:xfrm>
            <a:off x="4395191" y="1926306"/>
            <a:ext cx="5498439" cy="1030731"/>
          </a:xfrm>
          <a:prstGeom prst="rect">
            <a:avLst/>
          </a:prstGeom>
          <a:noFill/>
        </p:spPr>
        <p:txBody>
          <a:bodyPr wrap="square" rtlCol="0">
            <a:spAutoFit/>
          </a:bodyPr>
          <a:lstStyle/>
          <a:p>
            <a:pPr defTabSz="1424382">
              <a:spcAft>
                <a:spcPts val="655"/>
              </a:spcAft>
            </a:pPr>
            <a:r>
              <a:rPr lang="en-US" sz="6098" kern="1200">
                <a:solidFill>
                  <a:schemeClr val="tx1"/>
                </a:solidFill>
                <a:latin typeface="+mn-lt"/>
                <a:ea typeface="+mn-ea"/>
                <a:cs typeface="+mn-cs"/>
              </a:rPr>
              <a:t>AI Faster Team</a:t>
            </a:r>
            <a:endParaRPr lang="en-US" sz="4400"/>
          </a:p>
        </p:txBody>
      </p:sp>
      <p:pic>
        <p:nvPicPr>
          <p:cNvPr id="6" name="Picture 5" descr="A picture containing circle, graphics, design, creativity&#10;&#10;Description automatically generated">
            <a:extLst>
              <a:ext uri="{FF2B5EF4-FFF2-40B4-BE49-F238E27FC236}">
                <a16:creationId xmlns:a16="http://schemas.microsoft.com/office/drawing/2014/main" id="{B4099E52-4C33-5DBD-5988-AD4438D6B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262" y="1301441"/>
            <a:ext cx="2329708" cy="232970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TextBox 6">
            <a:extLst>
              <a:ext uri="{FF2B5EF4-FFF2-40B4-BE49-F238E27FC236}">
                <a16:creationId xmlns:a16="http://schemas.microsoft.com/office/drawing/2014/main" id="{527C4BC4-8539-3BED-BBCC-ED794D97EFA1}"/>
              </a:ext>
            </a:extLst>
          </p:cNvPr>
          <p:cNvSpPr txBox="1"/>
          <p:nvPr/>
        </p:nvSpPr>
        <p:spPr>
          <a:xfrm>
            <a:off x="3787970" y="5260983"/>
            <a:ext cx="5212574" cy="409792"/>
          </a:xfrm>
          <a:prstGeom prst="rect">
            <a:avLst/>
          </a:prstGeom>
          <a:noFill/>
        </p:spPr>
        <p:txBody>
          <a:bodyPr wrap="square" rtlCol="0">
            <a:spAutoFit/>
          </a:bodyPr>
          <a:lstStyle/>
          <a:p>
            <a:pPr defTabSz="1424382">
              <a:spcAft>
                <a:spcPts val="655"/>
              </a:spcAft>
            </a:pPr>
            <a:r>
              <a:rPr lang="en-US" sz="2063" i="1" kern="1200">
                <a:solidFill>
                  <a:schemeClr val="tx1"/>
                </a:solidFill>
                <a:latin typeface="+mn-lt"/>
                <a:ea typeface="+mn-ea"/>
                <a:cs typeface="+mn-cs"/>
              </a:rPr>
              <a:t>Người soạn: Đào Xuân Hoàng Tuấn</a:t>
            </a:r>
            <a:endParaRPr lang="en-US" i="1" kern="1200">
              <a:solidFill>
                <a:schemeClr val="tx1"/>
              </a:solidFill>
              <a:latin typeface="+mn-lt"/>
              <a:ea typeface="+mn-ea"/>
              <a:cs typeface="+mn-cs"/>
            </a:endParaRPr>
          </a:p>
        </p:txBody>
      </p:sp>
    </p:spTree>
    <p:extLst>
      <p:ext uri="{BB962C8B-B14F-4D97-AF65-F5344CB8AC3E}">
        <p14:creationId xmlns:p14="http://schemas.microsoft.com/office/powerpoint/2010/main" val="185404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3940-B6E6-7D22-BCFD-853FDE260653}"/>
              </a:ext>
            </a:extLst>
          </p:cNvPr>
          <p:cNvSpPr>
            <a:spLocks noGrp="1"/>
          </p:cNvSpPr>
          <p:nvPr>
            <p:ph type="title"/>
          </p:nvPr>
        </p:nvSpPr>
        <p:spPr/>
        <p:txBody>
          <a:bodyPr/>
          <a:lstStyle/>
          <a:p>
            <a:r>
              <a:rPr lang="en-US"/>
              <a:t>Convex functions</a:t>
            </a:r>
          </a:p>
        </p:txBody>
      </p:sp>
      <p:sp>
        <p:nvSpPr>
          <p:cNvPr id="3" name="Content Placeholder 2">
            <a:extLst>
              <a:ext uri="{FF2B5EF4-FFF2-40B4-BE49-F238E27FC236}">
                <a16:creationId xmlns:a16="http://schemas.microsoft.com/office/drawing/2014/main" id="{D1117F7E-3194-6BD8-5647-A1FE52668E4D}"/>
              </a:ext>
            </a:extLst>
          </p:cNvPr>
          <p:cNvSpPr>
            <a:spLocks noGrp="1"/>
          </p:cNvSpPr>
          <p:nvPr>
            <p:ph idx="1"/>
          </p:nvPr>
        </p:nvSpPr>
        <p:spPr/>
        <p:txBody>
          <a:bodyPr/>
          <a:lstStyle/>
          <a:p>
            <a:r>
              <a:rPr lang="vi-VN" b="0" i="0">
                <a:solidFill>
                  <a:srgbClr val="374151"/>
                </a:solidFill>
                <a:effectLst/>
                <a:latin typeface="Söhne"/>
              </a:rPr>
              <a:t>Hàm lồi (convex function) là một loại hàm toán học có tính chất đặc biệt đối với việc </a:t>
            </a:r>
            <a:r>
              <a:rPr lang="en-US">
                <a:solidFill>
                  <a:srgbClr val="374151"/>
                </a:solidFill>
                <a:latin typeface="Söhne"/>
              </a:rPr>
              <a:t>đường thẳng nối</a:t>
            </a:r>
            <a:r>
              <a:rPr lang="vi-VN" b="0" i="0">
                <a:solidFill>
                  <a:srgbClr val="374151"/>
                </a:solidFill>
                <a:effectLst/>
                <a:latin typeface="Söhne"/>
              </a:rPr>
              <a:t> hai điểm bất kỳ trên đồ thị của nó</a:t>
            </a:r>
            <a:r>
              <a:rPr lang="en-US" b="0" i="0">
                <a:solidFill>
                  <a:srgbClr val="374151"/>
                </a:solidFill>
                <a:effectLst/>
                <a:latin typeface="Söhne"/>
              </a:rPr>
              <a:t> </a:t>
            </a:r>
            <a:r>
              <a:rPr lang="vi-VN" b="0" i="0">
                <a:solidFill>
                  <a:srgbClr val="374151"/>
                </a:solidFill>
                <a:effectLst/>
                <a:latin typeface="Söhne"/>
              </a:rPr>
              <a:t>luôn nằm phía trên hoặc trùng với đồ thị của hàm.</a:t>
            </a:r>
            <a:endParaRPr lang="en-US"/>
          </a:p>
        </p:txBody>
      </p:sp>
      <p:pic>
        <p:nvPicPr>
          <p:cNvPr id="7170" name="Picture 2">
            <a:extLst>
              <a:ext uri="{FF2B5EF4-FFF2-40B4-BE49-F238E27FC236}">
                <a16:creationId xmlns:a16="http://schemas.microsoft.com/office/drawing/2014/main" id="{BDA1441D-5DBB-B6E3-34F5-A2487D191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640" y="3300259"/>
            <a:ext cx="6469793" cy="2599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843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6A32-E144-3754-0BAC-6B9988694DBC}"/>
              </a:ext>
            </a:extLst>
          </p:cNvPr>
          <p:cNvSpPr>
            <a:spLocks noGrp="1"/>
          </p:cNvSpPr>
          <p:nvPr>
            <p:ph type="title"/>
          </p:nvPr>
        </p:nvSpPr>
        <p:spPr>
          <a:xfrm>
            <a:off x="1860754" y="2766218"/>
            <a:ext cx="10515600" cy="1325563"/>
          </a:xfrm>
        </p:spPr>
        <p:txBody>
          <a:bodyPr/>
          <a:lstStyle/>
          <a:p>
            <a:r>
              <a:rPr lang="en-US"/>
              <a:t>Các phương pháp để tìm hàm lồi</a:t>
            </a:r>
          </a:p>
        </p:txBody>
      </p:sp>
    </p:spTree>
    <p:extLst>
      <p:ext uri="{BB962C8B-B14F-4D97-AF65-F5344CB8AC3E}">
        <p14:creationId xmlns:p14="http://schemas.microsoft.com/office/powerpoint/2010/main" val="3190769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6" name="Rectangle 820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8" name="Freeform: Shape 820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11FCA7-1AB9-EE10-6D35-AEF192CC2E34}"/>
              </a:ext>
            </a:extLst>
          </p:cNvPr>
          <p:cNvSpPr>
            <a:spLocks noGrp="1"/>
          </p:cNvSpPr>
          <p:nvPr>
            <p:ph type="title"/>
          </p:nvPr>
        </p:nvSpPr>
        <p:spPr>
          <a:xfrm>
            <a:off x="1137034" y="609597"/>
            <a:ext cx="9392421" cy="1330841"/>
          </a:xfrm>
        </p:spPr>
        <p:txBody>
          <a:bodyPr>
            <a:normAutofit/>
          </a:bodyPr>
          <a:lstStyle/>
          <a:p>
            <a:r>
              <a:rPr lang="en-US" b="0" i="0">
                <a:effectLst/>
                <a:latin typeface="Lora" pitchFamily="2" charset="0"/>
              </a:rPr>
              <a:t> Bất đẳng thức Jenson</a:t>
            </a:r>
            <a:endParaRPr lang="en-US"/>
          </a:p>
        </p:txBody>
      </p:sp>
      <p:sp>
        <p:nvSpPr>
          <p:cNvPr id="3" name="Content Placeholder 2">
            <a:extLst>
              <a:ext uri="{FF2B5EF4-FFF2-40B4-BE49-F238E27FC236}">
                <a16:creationId xmlns:a16="http://schemas.microsoft.com/office/drawing/2014/main" id="{D9F9DD5C-9478-9249-7D5C-50077735CA68}"/>
              </a:ext>
            </a:extLst>
          </p:cNvPr>
          <p:cNvSpPr>
            <a:spLocks noGrp="1"/>
          </p:cNvSpPr>
          <p:nvPr>
            <p:ph idx="1"/>
          </p:nvPr>
        </p:nvSpPr>
        <p:spPr>
          <a:xfrm>
            <a:off x="1137034" y="2198362"/>
            <a:ext cx="4958966" cy="3917773"/>
          </a:xfrm>
        </p:spPr>
        <p:txBody>
          <a:bodyPr>
            <a:normAutofit/>
          </a:bodyPr>
          <a:lstStyle/>
          <a:p>
            <a:pPr marL="0" indent="0">
              <a:buNone/>
            </a:pPr>
            <a:r>
              <a:rPr lang="en-US" sz="2000" b="0" i="0">
                <a:effectLst/>
                <a:latin typeface="Lora" pitchFamily="2" charset="0"/>
              </a:rPr>
              <a:t>- </a:t>
            </a:r>
            <a:r>
              <a:rPr lang="vi-VN" sz="2000" b="0" i="0">
                <a:effectLst/>
                <a:latin typeface="Lora" pitchFamily="2" charset="0"/>
              </a:rPr>
              <a:t>Bất đẳng thức Jenson thể hiện điều kiện là một hàm lồi luôn nằm bên dưới các đoạn cát tuyến của nó, trong đó các đoạn hoặc dây cung là các đường nối hai điểm trong miền hàm.</a:t>
            </a:r>
            <a:endParaRPr lang="en-US" sz="2000" b="0" i="0">
              <a:effectLst/>
              <a:latin typeface="Lora" pitchFamily="2" charset="0"/>
            </a:endParaRPr>
          </a:p>
          <a:p>
            <a:pPr marL="0" indent="0">
              <a:buNone/>
            </a:pPr>
            <a:endParaRPr lang="en-US" sz="2000" b="0" i="0">
              <a:effectLst/>
              <a:latin typeface="Lora" pitchFamily="2" charset="0"/>
            </a:endParaRPr>
          </a:p>
          <a:p>
            <a:pPr marL="0" indent="0">
              <a:buNone/>
            </a:pPr>
            <a:r>
              <a:rPr lang="en-US" sz="2000">
                <a:latin typeface="Lora" pitchFamily="2" charset="0"/>
              </a:rPr>
              <a:t> </a:t>
            </a:r>
            <a:r>
              <a:rPr lang="en-US" sz="2000" b="0" i="0">
                <a:solidFill>
                  <a:srgbClr val="FF0000"/>
                </a:solidFill>
                <a:effectLst/>
                <a:latin typeface="Lora" pitchFamily="2" charset="0"/>
              </a:rPr>
              <a:t>𝒇(𝜽𝒙 + (𝟏 − 𝜽)𝒚) ≤ 𝜽𝒇(𝒙) + (𝟏 − 𝜽)𝒇(𝒚)</a:t>
            </a:r>
            <a:endParaRPr lang="en-US" sz="2000">
              <a:solidFill>
                <a:srgbClr val="FF0000"/>
              </a:solidFill>
            </a:endParaRPr>
          </a:p>
        </p:txBody>
      </p:sp>
      <p:pic>
        <p:nvPicPr>
          <p:cNvPr id="8196" name="Picture 4" descr="A black background with a black square&#10;&#10;Description automatically generated with medium confidence">
            <a:extLst>
              <a:ext uri="{FF2B5EF4-FFF2-40B4-BE49-F238E27FC236}">
                <a16:creationId xmlns:a16="http://schemas.microsoft.com/office/drawing/2014/main" id="{97040C38-3DBF-DABA-D582-D765CA1E21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07510" y="2076964"/>
            <a:ext cx="5676747" cy="3434431"/>
          </a:xfrm>
          <a:prstGeom prst="rect">
            <a:avLst/>
          </a:prstGeom>
          <a:noFill/>
          <a:extLst>
            <a:ext uri="{909E8E84-426E-40DD-AFC4-6F175D3DCCD1}">
              <a14:hiddenFill xmlns:a14="http://schemas.microsoft.com/office/drawing/2010/main">
                <a:solidFill>
                  <a:srgbClr val="FFFFFF"/>
                </a:solidFill>
              </a14:hiddenFill>
            </a:ext>
          </a:extLst>
        </p:spPr>
      </p:pic>
      <p:sp>
        <p:nvSpPr>
          <p:cNvPr id="8210" name="Freeform: Shape 820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06713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B2A5-F0AA-F7D2-65B6-150BCADDBBC9}"/>
              </a:ext>
            </a:extLst>
          </p:cNvPr>
          <p:cNvSpPr>
            <a:spLocks noGrp="1"/>
          </p:cNvSpPr>
          <p:nvPr>
            <p:ph type="title"/>
          </p:nvPr>
        </p:nvSpPr>
        <p:spPr>
          <a:xfrm>
            <a:off x="838200" y="325796"/>
            <a:ext cx="10515600" cy="1325563"/>
          </a:xfrm>
        </p:spPr>
        <p:txBody>
          <a:bodyPr/>
          <a:lstStyle/>
          <a:p>
            <a:r>
              <a:rPr lang="en-US" b="0" i="0">
                <a:solidFill>
                  <a:srgbClr val="242424"/>
                </a:solidFill>
                <a:effectLst/>
                <a:latin typeface="Lora" pitchFamily="2" charset="0"/>
              </a:rPr>
              <a:t>First-order Condition</a:t>
            </a:r>
            <a:endParaRPr lang="en-US"/>
          </a:p>
        </p:txBody>
      </p:sp>
      <p:sp>
        <p:nvSpPr>
          <p:cNvPr id="3" name="Content Placeholder 2">
            <a:extLst>
              <a:ext uri="{FF2B5EF4-FFF2-40B4-BE49-F238E27FC236}">
                <a16:creationId xmlns:a16="http://schemas.microsoft.com/office/drawing/2014/main" id="{66298EC7-838D-45D9-E62D-DEB00F5CFCB0}"/>
              </a:ext>
            </a:extLst>
          </p:cNvPr>
          <p:cNvSpPr>
            <a:spLocks noGrp="1"/>
          </p:cNvSpPr>
          <p:nvPr>
            <p:ph idx="1"/>
          </p:nvPr>
        </p:nvSpPr>
        <p:spPr/>
        <p:txBody>
          <a:bodyPr/>
          <a:lstStyle/>
          <a:p>
            <a:r>
              <a:rPr lang="vi-VN" b="0" i="0">
                <a:solidFill>
                  <a:srgbClr val="252525"/>
                </a:solidFill>
                <a:effectLst/>
                <a:latin typeface="Roboto" panose="02000000000000000000" pitchFamily="2" charset="0"/>
              </a:rPr>
              <a:t>Điều kiện bậc nhất được mô tả ở trên có nghĩa là một hàm lồi nằm trên tất cả các tiếp tuyến của nó.</a:t>
            </a:r>
            <a:endParaRPr lang="en-US" b="0" i="0">
              <a:solidFill>
                <a:srgbClr val="252525"/>
              </a:solidFill>
              <a:effectLst/>
              <a:latin typeface="Roboto" panose="02000000000000000000" pitchFamily="2" charset="0"/>
            </a:endParaRPr>
          </a:p>
          <a:p>
            <a:pPr marL="0" indent="0">
              <a:buNone/>
            </a:pPr>
            <a:r>
              <a:rPr lang="en-US" b="0" i="0">
                <a:solidFill>
                  <a:srgbClr val="FF0000"/>
                </a:solidFill>
                <a:effectLst/>
                <a:latin typeface="Lora" pitchFamily="2" charset="0"/>
              </a:rPr>
              <a:t>𝒇(𝒚) ≥ 𝒇(𝒙) + (𝛁𝒙𝒇(𝒙)) 𝑻 (𝒚 − 𝒙)</a:t>
            </a:r>
            <a:endParaRPr lang="en-US">
              <a:solidFill>
                <a:srgbClr val="FF0000"/>
              </a:solidFill>
            </a:endParaRPr>
          </a:p>
        </p:txBody>
      </p:sp>
      <p:pic>
        <p:nvPicPr>
          <p:cNvPr id="1026" name="Picture 2">
            <a:extLst>
              <a:ext uri="{FF2B5EF4-FFF2-40B4-BE49-F238E27FC236}">
                <a16:creationId xmlns:a16="http://schemas.microsoft.com/office/drawing/2014/main" id="{4632C2D5-636B-49EF-C208-6E1BBB6A8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620" y="3822752"/>
            <a:ext cx="5638800"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65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9536-0949-B1A4-F86B-C36166C43F7E}"/>
              </a:ext>
            </a:extLst>
          </p:cNvPr>
          <p:cNvSpPr>
            <a:spLocks noGrp="1"/>
          </p:cNvSpPr>
          <p:nvPr>
            <p:ph type="title"/>
          </p:nvPr>
        </p:nvSpPr>
        <p:spPr>
          <a:xfrm>
            <a:off x="838200" y="335629"/>
            <a:ext cx="10515600" cy="1325563"/>
          </a:xfrm>
        </p:spPr>
        <p:txBody>
          <a:bodyPr/>
          <a:lstStyle/>
          <a:p>
            <a:r>
              <a:rPr lang="en-US" b="0" i="0">
                <a:solidFill>
                  <a:srgbClr val="242424"/>
                </a:solidFill>
                <a:effectLst/>
                <a:latin typeface="Lora" pitchFamily="2" charset="0"/>
              </a:rPr>
              <a:t>Second-order Condition</a:t>
            </a:r>
            <a:endParaRPr lang="en-US"/>
          </a:p>
        </p:txBody>
      </p:sp>
      <p:sp>
        <p:nvSpPr>
          <p:cNvPr id="3" name="Content Placeholder 2">
            <a:extLst>
              <a:ext uri="{FF2B5EF4-FFF2-40B4-BE49-F238E27FC236}">
                <a16:creationId xmlns:a16="http://schemas.microsoft.com/office/drawing/2014/main" id="{03DE875A-B844-0A2C-B0FD-A458605A52FE}"/>
              </a:ext>
            </a:extLst>
          </p:cNvPr>
          <p:cNvSpPr>
            <a:spLocks noGrp="1"/>
          </p:cNvSpPr>
          <p:nvPr>
            <p:ph idx="1"/>
          </p:nvPr>
        </p:nvSpPr>
        <p:spPr/>
        <p:txBody>
          <a:bodyPr/>
          <a:lstStyle/>
          <a:p>
            <a:r>
              <a:rPr lang="vi-VN" b="1" i="0">
                <a:solidFill>
                  <a:srgbClr val="242424"/>
                </a:solidFill>
                <a:effectLst/>
                <a:latin typeface="Lora" pitchFamily="2" charset="0"/>
              </a:rPr>
              <a:t>𝛁</a:t>
            </a:r>
            <a:r>
              <a:rPr lang="en-US" b="1" i="0" baseline="30000">
                <a:solidFill>
                  <a:srgbClr val="242424"/>
                </a:solidFill>
                <a:effectLst/>
                <a:latin typeface="Lora" pitchFamily="2" charset="0"/>
              </a:rPr>
              <a:t>2</a:t>
            </a:r>
            <a:r>
              <a:rPr lang="en-US" b="1" i="0">
                <a:solidFill>
                  <a:srgbClr val="242424"/>
                </a:solidFill>
                <a:effectLst/>
                <a:latin typeface="Lora" pitchFamily="2" charset="0"/>
              </a:rPr>
              <a:t>f(</a:t>
            </a:r>
            <a:r>
              <a:rPr lang="vi-VN" b="1" i="0">
                <a:solidFill>
                  <a:srgbClr val="242424"/>
                </a:solidFill>
                <a:effectLst/>
                <a:latin typeface="Lora" pitchFamily="2" charset="0"/>
              </a:rPr>
              <a:t>𝒙</a:t>
            </a:r>
            <a:r>
              <a:rPr lang="en-US" b="1" i="0">
                <a:solidFill>
                  <a:srgbClr val="242424"/>
                </a:solidFill>
                <a:effectLst/>
                <a:latin typeface="Lora" pitchFamily="2" charset="0"/>
              </a:rPr>
              <a:t>)</a:t>
            </a:r>
            <a:r>
              <a:rPr lang="vi-VN" b="1" i="0">
                <a:solidFill>
                  <a:srgbClr val="242424"/>
                </a:solidFill>
                <a:effectLst/>
                <a:latin typeface="Lora" pitchFamily="2" charset="0"/>
              </a:rPr>
              <a:t> ≥ 𝟎</a:t>
            </a:r>
            <a:r>
              <a:rPr lang="vi-VN" b="0" i="0">
                <a:solidFill>
                  <a:srgbClr val="242424"/>
                </a:solidFill>
                <a:effectLst/>
                <a:latin typeface="Lora" pitchFamily="2" charset="0"/>
              </a:rPr>
              <a:t> Đối với hàm một chiều, điều này có nghĩa là đạo hàm cấp hai dương tức là </a:t>
            </a:r>
            <a:r>
              <a:rPr lang="vi-VN" b="1" i="0">
                <a:solidFill>
                  <a:srgbClr val="242424"/>
                </a:solidFill>
                <a:effectLst/>
                <a:latin typeface="Lora" pitchFamily="2" charset="0"/>
              </a:rPr>
              <a:t>𝑓 ´´(𝑥) ≥ 0</a:t>
            </a:r>
            <a:endParaRPr lang="en-US" b="1" i="0">
              <a:solidFill>
                <a:srgbClr val="242424"/>
              </a:solidFill>
              <a:effectLst/>
              <a:latin typeface="Lora" pitchFamily="2" charset="0"/>
            </a:endParaRPr>
          </a:p>
          <a:p>
            <a:r>
              <a:rPr lang="en-US" i="0">
                <a:solidFill>
                  <a:srgbClr val="242424"/>
                </a:solidFill>
                <a:effectLst/>
                <a:latin typeface="Lora" pitchFamily="2" charset="0"/>
              </a:rPr>
              <a:t>Ví dụ y = x</a:t>
            </a:r>
            <a:r>
              <a:rPr lang="en-US" i="0" baseline="30000">
                <a:solidFill>
                  <a:srgbClr val="242424"/>
                </a:solidFill>
                <a:effectLst/>
                <a:latin typeface="Lora" pitchFamily="2" charset="0"/>
              </a:rPr>
              <a:t>2</a:t>
            </a:r>
          </a:p>
          <a:p>
            <a:pPr marL="0" indent="0">
              <a:buNone/>
            </a:pPr>
            <a:endParaRPr lang="en-US" b="1"/>
          </a:p>
        </p:txBody>
      </p:sp>
      <p:pic>
        <p:nvPicPr>
          <p:cNvPr id="5" name="Picture 4">
            <a:extLst>
              <a:ext uri="{FF2B5EF4-FFF2-40B4-BE49-F238E27FC236}">
                <a16:creationId xmlns:a16="http://schemas.microsoft.com/office/drawing/2014/main" id="{1134CD00-615E-1B12-5926-89E2D71B031A}"/>
              </a:ext>
            </a:extLst>
          </p:cNvPr>
          <p:cNvPicPr>
            <a:picLocks noChangeAspect="1"/>
          </p:cNvPicPr>
          <p:nvPr/>
        </p:nvPicPr>
        <p:blipFill>
          <a:blip r:embed="rId2"/>
          <a:stretch>
            <a:fillRect/>
          </a:stretch>
        </p:blipFill>
        <p:spPr>
          <a:xfrm>
            <a:off x="1143661" y="3352799"/>
            <a:ext cx="2707440" cy="1737611"/>
          </a:xfrm>
          <a:prstGeom prst="rect">
            <a:avLst/>
          </a:prstGeom>
        </p:spPr>
      </p:pic>
      <p:pic>
        <p:nvPicPr>
          <p:cNvPr id="7" name="Picture 6">
            <a:extLst>
              <a:ext uri="{FF2B5EF4-FFF2-40B4-BE49-F238E27FC236}">
                <a16:creationId xmlns:a16="http://schemas.microsoft.com/office/drawing/2014/main" id="{9EF4DE42-7107-2DA8-6D2A-D7024A9A169A}"/>
              </a:ext>
            </a:extLst>
          </p:cNvPr>
          <p:cNvPicPr>
            <a:picLocks noChangeAspect="1"/>
          </p:cNvPicPr>
          <p:nvPr/>
        </p:nvPicPr>
        <p:blipFill>
          <a:blip r:embed="rId3"/>
          <a:stretch>
            <a:fillRect/>
          </a:stretch>
        </p:blipFill>
        <p:spPr>
          <a:xfrm>
            <a:off x="4479834" y="3256316"/>
            <a:ext cx="3232332" cy="1737612"/>
          </a:xfrm>
          <a:prstGeom prst="rect">
            <a:avLst/>
          </a:prstGeom>
        </p:spPr>
      </p:pic>
      <p:sp>
        <p:nvSpPr>
          <p:cNvPr id="9" name="TextBox 8">
            <a:extLst>
              <a:ext uri="{FF2B5EF4-FFF2-40B4-BE49-F238E27FC236}">
                <a16:creationId xmlns:a16="http://schemas.microsoft.com/office/drawing/2014/main" id="{61606709-0E63-2B42-AA45-3F7B2BC4BD26}"/>
              </a:ext>
            </a:extLst>
          </p:cNvPr>
          <p:cNvSpPr txBox="1"/>
          <p:nvPr/>
        </p:nvSpPr>
        <p:spPr>
          <a:xfrm>
            <a:off x="4935793" y="5148529"/>
            <a:ext cx="1248697" cy="369332"/>
          </a:xfrm>
          <a:prstGeom prst="rect">
            <a:avLst/>
          </a:prstGeom>
          <a:noFill/>
        </p:spPr>
        <p:txBody>
          <a:bodyPr wrap="square" rtlCol="0">
            <a:spAutoFit/>
          </a:bodyPr>
          <a:lstStyle/>
          <a:p>
            <a:r>
              <a:rPr lang="en-US"/>
              <a:t>f’ = 2x</a:t>
            </a:r>
          </a:p>
        </p:txBody>
      </p:sp>
      <p:sp>
        <p:nvSpPr>
          <p:cNvPr id="10" name="TextBox 9">
            <a:extLst>
              <a:ext uri="{FF2B5EF4-FFF2-40B4-BE49-F238E27FC236}">
                <a16:creationId xmlns:a16="http://schemas.microsoft.com/office/drawing/2014/main" id="{49BAF7BF-82C3-917F-16EB-497362E2CB18}"/>
              </a:ext>
            </a:extLst>
          </p:cNvPr>
          <p:cNvSpPr txBox="1"/>
          <p:nvPr/>
        </p:nvSpPr>
        <p:spPr>
          <a:xfrm>
            <a:off x="7800667" y="5158361"/>
            <a:ext cx="3034481" cy="369332"/>
          </a:xfrm>
          <a:prstGeom prst="rect">
            <a:avLst/>
          </a:prstGeom>
          <a:noFill/>
        </p:spPr>
        <p:txBody>
          <a:bodyPr wrap="square" rtlCol="0">
            <a:spAutoFit/>
          </a:bodyPr>
          <a:lstStyle/>
          <a:p>
            <a:r>
              <a:rPr lang="en-US"/>
              <a:t>f’’ = 2 (f’’ &gt; 0)</a:t>
            </a:r>
          </a:p>
        </p:txBody>
      </p:sp>
      <p:sp>
        <p:nvSpPr>
          <p:cNvPr id="11" name="TextBox 10">
            <a:extLst>
              <a:ext uri="{FF2B5EF4-FFF2-40B4-BE49-F238E27FC236}">
                <a16:creationId xmlns:a16="http://schemas.microsoft.com/office/drawing/2014/main" id="{ABED828D-CE16-DEF2-3518-9831DA724C25}"/>
              </a:ext>
            </a:extLst>
          </p:cNvPr>
          <p:cNvSpPr txBox="1"/>
          <p:nvPr/>
        </p:nvSpPr>
        <p:spPr>
          <a:xfrm>
            <a:off x="1745226" y="5152640"/>
            <a:ext cx="1248697" cy="369332"/>
          </a:xfrm>
          <a:prstGeom prst="rect">
            <a:avLst/>
          </a:prstGeom>
          <a:noFill/>
        </p:spPr>
        <p:txBody>
          <a:bodyPr wrap="square" rtlCol="0">
            <a:spAutoFit/>
          </a:bodyPr>
          <a:lstStyle/>
          <a:p>
            <a:r>
              <a:rPr lang="en-US"/>
              <a:t>f = x</a:t>
            </a:r>
            <a:r>
              <a:rPr lang="en-US" baseline="30000"/>
              <a:t>2</a:t>
            </a:r>
          </a:p>
        </p:txBody>
      </p:sp>
    </p:spTree>
    <p:extLst>
      <p:ext uri="{BB962C8B-B14F-4D97-AF65-F5344CB8AC3E}">
        <p14:creationId xmlns:p14="http://schemas.microsoft.com/office/powerpoint/2010/main" val="121862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7048-A488-ED2F-DEC0-D63261A4A473}"/>
              </a:ext>
            </a:extLst>
          </p:cNvPr>
          <p:cNvSpPr>
            <a:spLocks noGrp="1"/>
          </p:cNvSpPr>
          <p:nvPr>
            <p:ph type="title"/>
          </p:nvPr>
        </p:nvSpPr>
        <p:spPr/>
        <p:txBody>
          <a:bodyPr/>
          <a:lstStyle/>
          <a:p>
            <a:r>
              <a:rPr lang="en-US" b="0" i="0">
                <a:solidFill>
                  <a:srgbClr val="242424"/>
                </a:solidFill>
                <a:effectLst/>
                <a:latin typeface="Lora" pitchFamily="2" charset="0"/>
              </a:rPr>
              <a:t>Second-order Condition</a:t>
            </a:r>
            <a:endParaRPr lang="en-US"/>
          </a:p>
        </p:txBody>
      </p:sp>
      <p:sp>
        <p:nvSpPr>
          <p:cNvPr id="3" name="Content Placeholder 2">
            <a:extLst>
              <a:ext uri="{FF2B5EF4-FFF2-40B4-BE49-F238E27FC236}">
                <a16:creationId xmlns:a16="http://schemas.microsoft.com/office/drawing/2014/main" id="{FCEE0F5F-A59B-AFA6-B78E-08F8CBF9ABF4}"/>
              </a:ext>
            </a:extLst>
          </p:cNvPr>
          <p:cNvSpPr>
            <a:spLocks noGrp="1"/>
          </p:cNvSpPr>
          <p:nvPr>
            <p:ph idx="1"/>
          </p:nvPr>
        </p:nvSpPr>
        <p:spPr/>
        <p:txBody>
          <a:bodyPr/>
          <a:lstStyle/>
          <a:p>
            <a:r>
              <a:rPr lang="vi-VN" b="0" i="0">
                <a:solidFill>
                  <a:srgbClr val="242424"/>
                </a:solidFill>
                <a:effectLst/>
                <a:latin typeface="Lora" pitchFamily="2" charset="0"/>
              </a:rPr>
              <a:t>Tuy nhiên, đối với miền nhiều chiều, điều này có nghĩa là </a:t>
            </a:r>
            <a:r>
              <a:rPr lang="vi-VN" b="1" i="0">
                <a:solidFill>
                  <a:srgbClr val="242424"/>
                </a:solidFill>
                <a:effectLst/>
                <a:latin typeface="Lora" pitchFamily="2" charset="0"/>
              </a:rPr>
              <a:t>Hessian</a:t>
            </a:r>
            <a:r>
              <a:rPr lang="en-US" b="1">
                <a:solidFill>
                  <a:srgbClr val="242424"/>
                </a:solidFill>
                <a:latin typeface="Lora" pitchFamily="2" charset="0"/>
              </a:rPr>
              <a:t> :=</a:t>
            </a:r>
            <a:r>
              <a:rPr lang="vi-VN" b="0" i="0">
                <a:solidFill>
                  <a:srgbClr val="242424"/>
                </a:solidFill>
                <a:effectLst/>
                <a:latin typeface="Lora" pitchFamily="2" charset="0"/>
              </a:rPr>
              <a:t> </a:t>
            </a:r>
            <a:r>
              <a:rPr lang="vi-VN" b="1" i="0">
                <a:solidFill>
                  <a:srgbClr val="242424"/>
                </a:solidFill>
                <a:effectLst/>
                <a:latin typeface="Lora" pitchFamily="2" charset="0"/>
              </a:rPr>
              <a:t>𝛁</a:t>
            </a:r>
            <a:r>
              <a:rPr lang="en-US" b="1" i="0" baseline="30000">
                <a:solidFill>
                  <a:srgbClr val="242424"/>
                </a:solidFill>
                <a:effectLst/>
                <a:latin typeface="Lora" pitchFamily="2" charset="0"/>
              </a:rPr>
              <a:t>2</a:t>
            </a:r>
            <a:r>
              <a:rPr lang="en-US" b="1" i="0">
                <a:solidFill>
                  <a:srgbClr val="242424"/>
                </a:solidFill>
                <a:effectLst/>
                <a:latin typeface="Lora" pitchFamily="2" charset="0"/>
              </a:rPr>
              <a:t>f(</a:t>
            </a:r>
            <a:r>
              <a:rPr lang="vi-VN" b="1" i="0">
                <a:solidFill>
                  <a:srgbClr val="242424"/>
                </a:solidFill>
                <a:effectLst/>
                <a:latin typeface="Lora" pitchFamily="2" charset="0"/>
              </a:rPr>
              <a:t>𝒙</a:t>
            </a:r>
            <a:r>
              <a:rPr lang="en-US" b="1" i="0">
                <a:solidFill>
                  <a:srgbClr val="242424"/>
                </a:solidFill>
                <a:effectLst/>
                <a:latin typeface="Lora" pitchFamily="2" charset="0"/>
              </a:rPr>
              <a:t>)</a:t>
            </a:r>
            <a:r>
              <a:rPr lang="vi-VN" b="1" i="0">
                <a:solidFill>
                  <a:srgbClr val="242424"/>
                </a:solidFill>
                <a:effectLst/>
                <a:latin typeface="Lora" pitchFamily="2" charset="0"/>
              </a:rPr>
              <a:t> </a:t>
            </a:r>
            <a:r>
              <a:rPr lang="vi-VN" b="0" i="0">
                <a:solidFill>
                  <a:srgbClr val="242424"/>
                </a:solidFill>
                <a:effectLst/>
                <a:latin typeface="Lora" pitchFamily="2" charset="0"/>
              </a:rPr>
              <a:t>là nửa xác định dương.</a:t>
            </a:r>
            <a:endParaRPr lang="en-US" b="0" i="0">
              <a:solidFill>
                <a:srgbClr val="242424"/>
              </a:solidFill>
              <a:effectLst/>
              <a:latin typeface="Lora" pitchFamily="2" charset="0"/>
            </a:endParaRPr>
          </a:p>
          <a:p>
            <a:r>
              <a:rPr lang="vi-VN" b="0" i="0">
                <a:solidFill>
                  <a:srgbClr val="000000"/>
                </a:solidFill>
                <a:effectLst/>
                <a:latin typeface="Arial" panose="020B0604020202020204" pitchFamily="34" charset="0"/>
              </a:rPr>
              <a:t>Với hàm nhiều biến, tức biến là một vector, giả sử có chiều là </a:t>
            </a:r>
            <a:r>
              <a:rPr lang="vi-VN" b="0" i="1">
                <a:solidFill>
                  <a:srgbClr val="000000"/>
                </a:solidFill>
                <a:effectLst/>
                <a:latin typeface="MJXc-TeX-math-I"/>
              </a:rPr>
              <a:t>d</a:t>
            </a:r>
            <a:r>
              <a:rPr lang="vi-VN" b="0" i="0">
                <a:solidFill>
                  <a:srgbClr val="000000"/>
                </a:solidFill>
                <a:effectLst/>
                <a:latin typeface="Arial" panose="020B0604020202020204" pitchFamily="34" charset="0"/>
              </a:rPr>
              <a:t>, đạo hàm bậc nhất của nó là một vector cũng có chiều là </a:t>
            </a:r>
            <a:r>
              <a:rPr lang="vi-VN" b="0" i="1">
                <a:solidFill>
                  <a:srgbClr val="000000"/>
                </a:solidFill>
                <a:effectLst/>
                <a:latin typeface="MJXc-TeX-math-I"/>
              </a:rPr>
              <a:t>d</a:t>
            </a:r>
            <a:r>
              <a:rPr lang="vi-VN" b="0" i="0">
                <a:solidFill>
                  <a:srgbClr val="000000"/>
                </a:solidFill>
                <a:effectLst/>
                <a:latin typeface="Arial" panose="020B0604020202020204" pitchFamily="34" charset="0"/>
              </a:rPr>
              <a:t>. Đạo hàm bậc hai của nó là một ma trận vuông có chiều là </a:t>
            </a:r>
            <a:r>
              <a:rPr lang="vi-VN" b="0" i="1">
                <a:solidFill>
                  <a:srgbClr val="000000"/>
                </a:solidFill>
                <a:effectLst/>
                <a:latin typeface="MJXc-TeX-math-I"/>
              </a:rPr>
              <a:t>d</a:t>
            </a:r>
            <a:r>
              <a:rPr lang="vi-VN" b="0" i="1">
                <a:solidFill>
                  <a:srgbClr val="000000"/>
                </a:solidFill>
                <a:effectLst/>
                <a:latin typeface="MJXc-TeX-main-R"/>
              </a:rPr>
              <a:t>×</a:t>
            </a:r>
            <a:r>
              <a:rPr lang="vi-VN" b="0" i="1">
                <a:solidFill>
                  <a:srgbClr val="000000"/>
                </a:solidFill>
                <a:effectLst/>
                <a:latin typeface="MJXc-TeX-math-I"/>
              </a:rPr>
              <a:t>d</a:t>
            </a:r>
            <a:r>
              <a:rPr lang="vi-VN" b="0" i="0">
                <a:solidFill>
                  <a:srgbClr val="000000"/>
                </a:solidFill>
                <a:effectLst/>
                <a:latin typeface="Arial" panose="020B0604020202020204" pitchFamily="34" charset="0"/>
              </a:rPr>
              <a:t>. </a:t>
            </a:r>
            <a:endParaRPr lang="en-US" b="0" i="0">
              <a:solidFill>
                <a:srgbClr val="000000"/>
              </a:solidFill>
              <a:effectLst/>
              <a:latin typeface="Arial" panose="020B0604020202020204" pitchFamily="34" charset="0"/>
            </a:endParaRPr>
          </a:p>
          <a:p>
            <a:r>
              <a:rPr lang="vi-VN" b="0" i="0">
                <a:solidFill>
                  <a:srgbClr val="000000"/>
                </a:solidFill>
                <a:effectLst/>
                <a:latin typeface="Arial" panose="020B0604020202020204" pitchFamily="34" charset="0"/>
              </a:rPr>
              <a:t>Đạo hàm bậc hai của hàm số </a:t>
            </a:r>
            <a:r>
              <a:rPr lang="vi-VN" b="0" i="1">
                <a:solidFill>
                  <a:srgbClr val="000000"/>
                </a:solidFill>
                <a:effectLst/>
                <a:latin typeface="MJXc-TeX-math-I"/>
              </a:rPr>
              <a:t>f</a:t>
            </a:r>
            <a:r>
              <a:rPr lang="vi-VN" b="0" i="1">
                <a:solidFill>
                  <a:srgbClr val="000000"/>
                </a:solidFill>
                <a:effectLst/>
                <a:latin typeface="MJXc-TeX-main-R"/>
              </a:rPr>
              <a:t>(</a:t>
            </a:r>
            <a:r>
              <a:rPr lang="vi-VN" b="0" i="1">
                <a:solidFill>
                  <a:srgbClr val="000000"/>
                </a:solidFill>
                <a:effectLst/>
                <a:latin typeface="MJXc-TeX-main-B"/>
              </a:rPr>
              <a:t>x</a:t>
            </a:r>
            <a:r>
              <a:rPr lang="vi-VN" b="0" i="1">
                <a:solidFill>
                  <a:srgbClr val="000000"/>
                </a:solidFill>
                <a:effectLst/>
                <a:latin typeface="MJXc-TeX-main-R"/>
              </a:rPr>
              <a:t>)</a:t>
            </a:r>
            <a:r>
              <a:rPr lang="vi-VN" b="0" i="0">
                <a:solidFill>
                  <a:srgbClr val="000000"/>
                </a:solidFill>
                <a:effectLst/>
                <a:latin typeface="Arial" panose="020B0604020202020204" pitchFamily="34" charset="0"/>
              </a:rPr>
              <a:t> được ký hiệu là </a:t>
            </a:r>
            <a:r>
              <a:rPr lang="vi-VN" b="1" i="0">
                <a:solidFill>
                  <a:srgbClr val="242424"/>
                </a:solidFill>
                <a:effectLst/>
                <a:latin typeface="Lora" pitchFamily="2" charset="0"/>
              </a:rPr>
              <a:t> 𝛁</a:t>
            </a:r>
            <a:r>
              <a:rPr lang="en-US" b="1" i="0" baseline="30000">
                <a:solidFill>
                  <a:srgbClr val="242424"/>
                </a:solidFill>
                <a:effectLst/>
                <a:latin typeface="Lora" pitchFamily="2" charset="0"/>
              </a:rPr>
              <a:t>2</a:t>
            </a:r>
            <a:r>
              <a:rPr lang="en-US" b="1" i="0">
                <a:solidFill>
                  <a:srgbClr val="242424"/>
                </a:solidFill>
                <a:effectLst/>
                <a:latin typeface="Lora" pitchFamily="2" charset="0"/>
              </a:rPr>
              <a:t>f(</a:t>
            </a:r>
            <a:r>
              <a:rPr lang="vi-VN" b="1" i="0">
                <a:solidFill>
                  <a:srgbClr val="242424"/>
                </a:solidFill>
                <a:effectLst/>
                <a:latin typeface="Lora" pitchFamily="2" charset="0"/>
              </a:rPr>
              <a:t>𝒙</a:t>
            </a:r>
            <a:r>
              <a:rPr lang="en-US" b="1" i="0">
                <a:solidFill>
                  <a:srgbClr val="242424"/>
                </a:solidFill>
                <a:effectLst/>
                <a:latin typeface="Lora" pitchFamily="2" charset="0"/>
              </a:rPr>
              <a:t>)</a:t>
            </a:r>
            <a:r>
              <a:rPr lang="vi-VN" b="0" i="0">
                <a:solidFill>
                  <a:srgbClr val="000000"/>
                </a:solidFill>
                <a:effectLst/>
                <a:latin typeface="Arial" panose="020B0604020202020204" pitchFamily="34" charset="0"/>
              </a:rPr>
              <a:t>. Đạo hàm bậc hai còn được gọi là </a:t>
            </a:r>
            <a:r>
              <a:rPr lang="vi-VN" b="1" i="1">
                <a:solidFill>
                  <a:srgbClr val="000000"/>
                </a:solidFill>
                <a:effectLst/>
                <a:latin typeface="Arial" panose="020B0604020202020204" pitchFamily="34" charset="0"/>
              </a:rPr>
              <a:t>Hessian</a:t>
            </a:r>
            <a:r>
              <a:rPr lang="vi-VN" b="0" i="0">
                <a:solidFill>
                  <a:srgbClr val="000000"/>
                </a:solidFill>
                <a:effectLst/>
                <a:latin typeface="Arial" panose="020B0604020202020204" pitchFamily="34" charset="0"/>
              </a:rPr>
              <a:t>.</a:t>
            </a:r>
            <a:endParaRPr lang="en-US"/>
          </a:p>
        </p:txBody>
      </p:sp>
    </p:spTree>
    <p:extLst>
      <p:ext uri="{BB962C8B-B14F-4D97-AF65-F5344CB8AC3E}">
        <p14:creationId xmlns:p14="http://schemas.microsoft.com/office/powerpoint/2010/main" val="3174033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E61-504A-046C-64ED-1C9897BD9D81}"/>
              </a:ext>
            </a:extLst>
          </p:cNvPr>
          <p:cNvSpPr>
            <a:spLocks noGrp="1"/>
          </p:cNvSpPr>
          <p:nvPr>
            <p:ph type="title"/>
          </p:nvPr>
        </p:nvSpPr>
        <p:spPr/>
        <p:txBody>
          <a:bodyPr/>
          <a:lstStyle/>
          <a:p>
            <a:pPr algn="l"/>
            <a:r>
              <a:rPr lang="en-US" b="1" i="0">
                <a:solidFill>
                  <a:srgbClr val="242424"/>
                </a:solidFill>
                <a:effectLst/>
                <a:latin typeface="Lora" pitchFamily="2" charset="0"/>
              </a:rPr>
              <a:t>Tại sao độ lồi lại quan trọng trong học máy?</a:t>
            </a:r>
          </a:p>
        </p:txBody>
      </p:sp>
      <p:sp>
        <p:nvSpPr>
          <p:cNvPr id="3" name="Content Placeholder 2">
            <a:extLst>
              <a:ext uri="{FF2B5EF4-FFF2-40B4-BE49-F238E27FC236}">
                <a16:creationId xmlns:a16="http://schemas.microsoft.com/office/drawing/2014/main" id="{39A4FEC3-C0EA-F688-EF8C-2504359CBE2A}"/>
              </a:ext>
            </a:extLst>
          </p:cNvPr>
          <p:cNvSpPr>
            <a:spLocks noGrp="1"/>
          </p:cNvSpPr>
          <p:nvPr>
            <p:ph idx="1"/>
          </p:nvPr>
        </p:nvSpPr>
        <p:spPr/>
        <p:txBody>
          <a:bodyPr/>
          <a:lstStyle/>
          <a:p>
            <a:pPr marL="0" indent="0">
              <a:buNone/>
            </a:pPr>
            <a:r>
              <a:rPr lang="en-US" i="1">
                <a:solidFill>
                  <a:srgbClr val="242424"/>
                </a:solidFill>
                <a:effectLst/>
                <a:latin typeface="Lora" pitchFamily="2" charset="0"/>
              </a:rPr>
              <a:t>“</a:t>
            </a:r>
            <a:r>
              <a:rPr lang="vi-VN" i="1">
                <a:solidFill>
                  <a:srgbClr val="242424"/>
                </a:solidFill>
                <a:effectLst/>
                <a:latin typeface="Lora" pitchFamily="2" charset="0"/>
              </a:rPr>
              <a:t>Trong học máy, chúng t</a:t>
            </a:r>
            <a:r>
              <a:rPr lang="en-US" i="1">
                <a:solidFill>
                  <a:srgbClr val="242424"/>
                </a:solidFill>
                <a:effectLst/>
                <a:latin typeface="Lora" pitchFamily="2" charset="0"/>
              </a:rPr>
              <a:t>a</a:t>
            </a:r>
            <a:r>
              <a:rPr lang="vi-VN" i="1">
                <a:solidFill>
                  <a:srgbClr val="242424"/>
                </a:solidFill>
                <a:effectLst/>
                <a:latin typeface="Lora" pitchFamily="2" charset="0"/>
              </a:rPr>
              <a:t> luôn muốn giảm thiểu hàm mục tiêu của mình, đó là hàm mất mát. Hàm lồi rất quan trọng trong tối ưu hóa vì cực tiểu cục bộ của hàm lồi cũng là cực tiểu toàn cục. Do đó, một khi chúng tôi tìm thấy một cực tiểu </a:t>
            </a:r>
            <a:r>
              <a:rPr lang="en-US" i="1">
                <a:solidFill>
                  <a:srgbClr val="242424"/>
                </a:solidFill>
                <a:effectLst/>
                <a:latin typeface="Lora" pitchFamily="2" charset="0"/>
              </a:rPr>
              <a:t>cục bộ</a:t>
            </a:r>
            <a:r>
              <a:rPr lang="vi-VN" i="1">
                <a:solidFill>
                  <a:srgbClr val="242424"/>
                </a:solidFill>
                <a:effectLst/>
                <a:latin typeface="Lora" pitchFamily="2" charset="0"/>
              </a:rPr>
              <a:t>, vấn đề tối </a:t>
            </a:r>
            <a:r>
              <a:rPr lang="en-US" i="1">
                <a:solidFill>
                  <a:srgbClr val="242424"/>
                </a:solidFill>
                <a:effectLst/>
                <a:latin typeface="Lora" pitchFamily="2" charset="0"/>
              </a:rPr>
              <a:t>thiểu</a:t>
            </a:r>
            <a:r>
              <a:rPr lang="vi-VN" i="1">
                <a:solidFill>
                  <a:srgbClr val="242424"/>
                </a:solidFill>
                <a:effectLst/>
                <a:latin typeface="Lora" pitchFamily="2" charset="0"/>
              </a:rPr>
              <a:t> hóa của chúng tôi đã được giải quyết và chúng t</a:t>
            </a:r>
            <a:r>
              <a:rPr lang="en-US" i="1">
                <a:solidFill>
                  <a:srgbClr val="242424"/>
                </a:solidFill>
                <a:effectLst/>
                <a:latin typeface="Lora" pitchFamily="2" charset="0"/>
              </a:rPr>
              <a:t>a</a:t>
            </a:r>
            <a:r>
              <a:rPr lang="vi-VN" i="1">
                <a:solidFill>
                  <a:srgbClr val="242424"/>
                </a:solidFill>
                <a:effectLst/>
                <a:latin typeface="Lora" pitchFamily="2" charset="0"/>
              </a:rPr>
              <a:t> đã tìm thấy tổn thất tối thiểu.</a:t>
            </a:r>
            <a:r>
              <a:rPr lang="en-US" i="1">
                <a:solidFill>
                  <a:srgbClr val="242424"/>
                </a:solidFill>
                <a:effectLst/>
                <a:latin typeface="Lora" pitchFamily="2" charset="0"/>
              </a:rPr>
              <a:t>”</a:t>
            </a:r>
            <a:endParaRPr lang="vi-VN" i="1">
              <a:solidFill>
                <a:srgbClr val="242424"/>
              </a:solidFill>
              <a:effectLst/>
              <a:latin typeface="Lora" pitchFamily="2" charset="0"/>
            </a:endParaRPr>
          </a:p>
          <a:p>
            <a:endParaRPr lang="en-US" i="1"/>
          </a:p>
        </p:txBody>
      </p:sp>
    </p:spTree>
    <p:extLst>
      <p:ext uri="{BB962C8B-B14F-4D97-AF65-F5344CB8AC3E}">
        <p14:creationId xmlns:p14="http://schemas.microsoft.com/office/powerpoint/2010/main" val="149025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6F64B9-D035-D28C-256C-F17A27DA114D}"/>
              </a:ext>
            </a:extLst>
          </p:cNvPr>
          <p:cNvSpPr>
            <a:spLocks noGrp="1"/>
          </p:cNvSpPr>
          <p:nvPr>
            <p:ph type="title"/>
          </p:nvPr>
        </p:nvSpPr>
        <p:spPr>
          <a:xfrm>
            <a:off x="838196" y="978408"/>
            <a:ext cx="6007608" cy="1106424"/>
          </a:xfrm>
        </p:spPr>
        <p:txBody>
          <a:bodyPr>
            <a:normAutofit/>
          </a:bodyPr>
          <a:lstStyle/>
          <a:p>
            <a:r>
              <a:rPr lang="en-US" sz="2800"/>
              <a:t>Các loại độ lồi và phương pháp phân biệt</a:t>
            </a:r>
          </a:p>
        </p:txBody>
      </p:sp>
      <p:sp>
        <p:nvSpPr>
          <p:cNvPr id="16" name="Rectangle 15">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8B457C-9528-0FDC-B0EF-CFFBA34B4EE0}"/>
              </a:ext>
            </a:extLst>
          </p:cNvPr>
          <p:cNvSpPr>
            <a:spLocks noGrp="1"/>
          </p:cNvSpPr>
          <p:nvPr>
            <p:ph idx="1"/>
          </p:nvPr>
        </p:nvSpPr>
        <p:spPr>
          <a:xfrm>
            <a:off x="841244" y="2359152"/>
            <a:ext cx="6007608" cy="3429000"/>
          </a:xfrm>
        </p:spPr>
        <p:txBody>
          <a:bodyPr>
            <a:normAutofit/>
          </a:bodyPr>
          <a:lstStyle/>
          <a:p>
            <a:r>
              <a:rPr lang="en-US" sz="1700"/>
              <a:t>Convex (lồi bình thường)</a:t>
            </a:r>
          </a:p>
          <a:p>
            <a:pPr marL="0" indent="0">
              <a:buNone/>
            </a:pPr>
            <a:r>
              <a:rPr lang="en-US" sz="1700"/>
              <a:t>=&gt; như trên</a:t>
            </a:r>
          </a:p>
          <a:p>
            <a:r>
              <a:rPr lang="en-US" sz="1700" b="0" i="0">
                <a:effectLst/>
                <a:latin typeface="Lora" pitchFamily="2" charset="0"/>
              </a:rPr>
              <a:t>Strictly Convex (lồi nghiêm ngặt)  </a:t>
            </a:r>
          </a:p>
          <a:p>
            <a:pPr marL="0" indent="0">
              <a:buNone/>
            </a:pPr>
            <a:r>
              <a:rPr lang="en-US" sz="1700">
                <a:latin typeface="Lora" pitchFamily="2" charset="0"/>
              </a:rPr>
              <a:t>=&gt; </a:t>
            </a:r>
            <a:r>
              <a:rPr lang="en-US" sz="1700" b="0" i="0">
                <a:effectLst/>
                <a:latin typeface="Lora" pitchFamily="2" charset="0"/>
              </a:rPr>
              <a:t>𝒇(𝜽𝒙 + (𝟏 − 𝜽)𝒚) &lt; 𝜽𝒇(𝒙) + (𝟏 − 𝜽)𝒇(𝒚) &amp;</a:t>
            </a:r>
            <a:r>
              <a:rPr lang="en-US" sz="1700">
                <a:latin typeface="Lora" pitchFamily="2" charset="0"/>
              </a:rPr>
              <a:t> Hessian &gt; 0 (nửa xđ dương)</a:t>
            </a:r>
            <a:endParaRPr lang="en-US" sz="1700" b="0" i="0">
              <a:effectLst/>
              <a:latin typeface="Lora" pitchFamily="2" charset="0"/>
            </a:endParaRPr>
          </a:p>
          <a:p>
            <a:r>
              <a:rPr lang="en-US" sz="1700" b="0" i="0">
                <a:effectLst/>
                <a:latin typeface="Lora" pitchFamily="2" charset="0"/>
              </a:rPr>
              <a:t>Strongly Convex (lồi mạnh)</a:t>
            </a:r>
          </a:p>
          <a:p>
            <a:pPr>
              <a:buFont typeface="Symbol" panose="05050102010706020507" pitchFamily="18" charset="2"/>
              <a:buChar char="Þ"/>
            </a:pPr>
            <a:r>
              <a:rPr lang="vi-VN" sz="1700" i="1">
                <a:effectLst/>
                <a:latin typeface="Arial" panose="020B0604020202020204" pitchFamily="34" charset="0"/>
              </a:rPr>
              <a:t>Hessian</a:t>
            </a:r>
            <a:r>
              <a:rPr lang="en-US" sz="1700" i="1">
                <a:effectLst/>
                <a:latin typeface="Arial" panose="020B0604020202020204" pitchFamily="34" charset="0"/>
              </a:rPr>
              <a:t> </a:t>
            </a:r>
            <a:r>
              <a:rPr lang="en-US" sz="1700" i="0">
                <a:effectLst/>
                <a:latin typeface="arial" panose="020B0604020202020204" pitchFamily="34" charset="0"/>
              </a:rPr>
              <a:t>≥</a:t>
            </a:r>
            <a:r>
              <a:rPr lang="en-US" sz="1700" i="1">
                <a:effectLst/>
                <a:latin typeface="Arial" panose="020B0604020202020204" pitchFamily="34" charset="0"/>
              </a:rPr>
              <a:t> mA ví dụ trong không gian 2 chiều thì  f’’(x) &gt; N </a:t>
            </a:r>
            <a:r>
              <a:rPr lang="en-US" sz="1700" b="1" i="0">
                <a:effectLst/>
                <a:latin typeface="Google Sans"/>
              </a:rPr>
              <a:t>∈ {</a:t>
            </a:r>
            <a:r>
              <a:rPr lang="en-US" sz="1700" i="1">
                <a:effectLst/>
                <a:latin typeface="Arial" panose="020B0604020202020204" pitchFamily="34" charset="0"/>
              </a:rPr>
              <a:t>2, 3, 4…}</a:t>
            </a:r>
          </a:p>
          <a:p>
            <a:pPr>
              <a:buFont typeface="Symbol" panose="05050102010706020507" pitchFamily="18" charset="2"/>
              <a:buChar char="Þ"/>
            </a:pPr>
            <a:r>
              <a:rPr lang="en-US" sz="1700" i="1">
                <a:latin typeface="Arial" panose="020B0604020202020204" pitchFamily="34" charset="0"/>
              </a:rPr>
              <a:t>Hệ số mA càng lớn thì lồi càng mạnh </a:t>
            </a:r>
          </a:p>
          <a:p>
            <a:pPr marL="0" indent="0">
              <a:buNone/>
            </a:pPr>
            <a:r>
              <a:rPr lang="en-US" sz="1700" i="1">
                <a:latin typeface="Arial" panose="020B0604020202020204" pitchFamily="34" charset="0"/>
              </a:rPr>
              <a:t>Ví dụ: f1(x) = x</a:t>
            </a:r>
            <a:r>
              <a:rPr lang="en-US" sz="1700" i="1" baseline="30000">
                <a:latin typeface="Arial" panose="020B0604020202020204" pitchFamily="34" charset="0"/>
              </a:rPr>
              <a:t>2</a:t>
            </a:r>
            <a:r>
              <a:rPr lang="en-US" sz="1700" i="1">
                <a:latin typeface="Arial" panose="020B0604020202020204" pitchFamily="34" charset="0"/>
              </a:rPr>
              <a:t>(hes = 2) và f2(x) = 10x</a:t>
            </a:r>
            <a:r>
              <a:rPr lang="en-US" sz="1700" i="1" baseline="30000">
                <a:latin typeface="Arial" panose="020B0604020202020204" pitchFamily="34" charset="0"/>
              </a:rPr>
              <a:t>2</a:t>
            </a:r>
            <a:r>
              <a:rPr lang="en-US" sz="1700" i="1">
                <a:latin typeface="Arial" panose="020B0604020202020204" pitchFamily="34" charset="0"/>
              </a:rPr>
              <a:t>(hes = 20)</a:t>
            </a:r>
            <a:r>
              <a:rPr lang="en-US" sz="1700" i="1" baseline="30000">
                <a:latin typeface="Arial" panose="020B0604020202020204" pitchFamily="34" charset="0"/>
              </a:rPr>
              <a:t>  </a:t>
            </a:r>
            <a:endParaRPr lang="en-US" sz="1700" baseline="30000"/>
          </a:p>
        </p:txBody>
      </p:sp>
      <p:pic>
        <p:nvPicPr>
          <p:cNvPr id="5" name="Picture 4">
            <a:extLst>
              <a:ext uri="{FF2B5EF4-FFF2-40B4-BE49-F238E27FC236}">
                <a16:creationId xmlns:a16="http://schemas.microsoft.com/office/drawing/2014/main" id="{BB111672-EE12-5362-017E-E03A662655D3}"/>
              </a:ext>
            </a:extLst>
          </p:cNvPr>
          <p:cNvPicPr>
            <a:picLocks noChangeAspect="1"/>
          </p:cNvPicPr>
          <p:nvPr/>
        </p:nvPicPr>
        <p:blipFill>
          <a:blip r:embed="rId2"/>
          <a:stretch>
            <a:fillRect/>
          </a:stretch>
        </p:blipFill>
        <p:spPr>
          <a:xfrm>
            <a:off x="8458524" y="633619"/>
            <a:ext cx="2678544" cy="2651760"/>
          </a:xfrm>
          <a:prstGeom prst="rect">
            <a:avLst/>
          </a:prstGeom>
        </p:spPr>
      </p:pic>
      <p:pic>
        <p:nvPicPr>
          <p:cNvPr id="7" name="Picture 6">
            <a:extLst>
              <a:ext uri="{FF2B5EF4-FFF2-40B4-BE49-F238E27FC236}">
                <a16:creationId xmlns:a16="http://schemas.microsoft.com/office/drawing/2014/main" id="{F6C4D56A-B5DF-4E7A-9092-E740D4C6FCF8}"/>
              </a:ext>
            </a:extLst>
          </p:cNvPr>
          <p:cNvPicPr>
            <a:picLocks noChangeAspect="1"/>
          </p:cNvPicPr>
          <p:nvPr/>
        </p:nvPicPr>
        <p:blipFill>
          <a:blip r:embed="rId3"/>
          <a:stretch>
            <a:fillRect/>
          </a:stretch>
        </p:blipFill>
        <p:spPr>
          <a:xfrm>
            <a:off x="8617144" y="3472468"/>
            <a:ext cx="2357747" cy="2651760"/>
          </a:xfrm>
          <a:prstGeom prst="rect">
            <a:avLst/>
          </a:prstGeom>
        </p:spPr>
      </p:pic>
      <p:sp>
        <p:nvSpPr>
          <p:cNvPr id="13" name="Content Placeholder 2">
            <a:extLst>
              <a:ext uri="{FF2B5EF4-FFF2-40B4-BE49-F238E27FC236}">
                <a16:creationId xmlns:a16="http://schemas.microsoft.com/office/drawing/2014/main" id="{7E0BE24A-841C-AD6C-7537-69A580785895}"/>
              </a:ext>
            </a:extLst>
          </p:cNvPr>
          <p:cNvSpPr txBox="1">
            <a:spLocks/>
          </p:cNvSpPr>
          <p:nvPr/>
        </p:nvSpPr>
        <p:spPr>
          <a:xfrm>
            <a:off x="7693708" y="2359152"/>
            <a:ext cx="4272698" cy="5828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i="1">
                <a:latin typeface="Arial" panose="020B0604020202020204" pitchFamily="34" charset="0"/>
              </a:rPr>
              <a:t>f1(x) = x</a:t>
            </a:r>
            <a:r>
              <a:rPr lang="en-US" sz="1700" i="1" baseline="30000">
                <a:latin typeface="Arial" panose="020B0604020202020204" pitchFamily="34" charset="0"/>
              </a:rPr>
              <a:t>2</a:t>
            </a:r>
            <a:r>
              <a:rPr lang="en-US" sz="1700" i="1">
                <a:latin typeface="Arial" panose="020B0604020202020204" pitchFamily="34" charset="0"/>
              </a:rPr>
              <a:t>(hes = 2)</a:t>
            </a:r>
            <a:endParaRPr lang="en-US" sz="1700" baseline="30000"/>
          </a:p>
        </p:txBody>
      </p:sp>
      <p:sp>
        <p:nvSpPr>
          <p:cNvPr id="15" name="Content Placeholder 2">
            <a:extLst>
              <a:ext uri="{FF2B5EF4-FFF2-40B4-BE49-F238E27FC236}">
                <a16:creationId xmlns:a16="http://schemas.microsoft.com/office/drawing/2014/main" id="{38BC54A6-7734-A905-49A5-DD2CE42314F3}"/>
              </a:ext>
            </a:extLst>
          </p:cNvPr>
          <p:cNvSpPr txBox="1">
            <a:spLocks/>
          </p:cNvSpPr>
          <p:nvPr/>
        </p:nvSpPr>
        <p:spPr>
          <a:xfrm>
            <a:off x="7509729" y="5353083"/>
            <a:ext cx="4272698" cy="5828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i="1">
                <a:latin typeface="Arial" panose="020B0604020202020204" pitchFamily="34" charset="0"/>
              </a:rPr>
              <a:t>f2(x) = 10x</a:t>
            </a:r>
            <a:r>
              <a:rPr lang="en-US" sz="1700" i="1" baseline="30000">
                <a:latin typeface="Arial" panose="020B0604020202020204" pitchFamily="34" charset="0"/>
              </a:rPr>
              <a:t>2</a:t>
            </a:r>
            <a:r>
              <a:rPr lang="en-US" sz="1700" i="1">
                <a:latin typeface="Arial" panose="020B0604020202020204" pitchFamily="34" charset="0"/>
              </a:rPr>
              <a:t>(hes = 20)</a:t>
            </a:r>
            <a:r>
              <a:rPr lang="en-US" sz="1700" i="1" baseline="30000">
                <a:latin typeface="Arial" panose="020B0604020202020204" pitchFamily="34" charset="0"/>
              </a:rPr>
              <a:t>  </a:t>
            </a:r>
            <a:endParaRPr lang="en-US" sz="1700" baseline="30000"/>
          </a:p>
        </p:txBody>
      </p:sp>
    </p:spTree>
    <p:extLst>
      <p:ext uri="{BB962C8B-B14F-4D97-AF65-F5344CB8AC3E}">
        <p14:creationId xmlns:p14="http://schemas.microsoft.com/office/powerpoint/2010/main" val="634059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EA9A-C0AE-D171-33AA-9867AA41DB30}"/>
              </a:ext>
            </a:extLst>
          </p:cNvPr>
          <p:cNvSpPr>
            <a:spLocks noGrp="1"/>
          </p:cNvSpPr>
          <p:nvPr>
            <p:ph type="title"/>
          </p:nvPr>
        </p:nvSpPr>
        <p:spPr/>
        <p:txBody>
          <a:bodyPr/>
          <a:lstStyle/>
          <a:p>
            <a:r>
              <a:rPr lang="en-US"/>
              <a:t>Bonus</a:t>
            </a:r>
          </a:p>
        </p:txBody>
      </p:sp>
      <p:sp>
        <p:nvSpPr>
          <p:cNvPr id="3" name="Content Placeholder 2">
            <a:extLst>
              <a:ext uri="{FF2B5EF4-FFF2-40B4-BE49-F238E27FC236}">
                <a16:creationId xmlns:a16="http://schemas.microsoft.com/office/drawing/2014/main" id="{D4A2E461-A1E3-DD00-0240-9206D8DA63A3}"/>
              </a:ext>
            </a:extLst>
          </p:cNvPr>
          <p:cNvSpPr>
            <a:spLocks noGrp="1"/>
          </p:cNvSpPr>
          <p:nvPr>
            <p:ph idx="1"/>
          </p:nvPr>
        </p:nvSpPr>
        <p:spPr/>
        <p:txBody>
          <a:bodyPr/>
          <a:lstStyle/>
          <a:p>
            <a:r>
              <a:rPr lang="vi-VN" b="0" i="0">
                <a:solidFill>
                  <a:srgbClr val="000000"/>
                </a:solidFill>
                <a:effectLst/>
                <a:latin typeface="Arial" panose="020B0604020202020204" pitchFamily="34" charset="0"/>
              </a:rPr>
              <a:t>Một hàm số </a:t>
            </a:r>
            <a:r>
              <a:rPr lang="vi-VN" b="0" i="0">
                <a:solidFill>
                  <a:srgbClr val="000000"/>
                </a:solidFill>
                <a:effectLst/>
                <a:latin typeface="MJXc-TeX-math-I"/>
              </a:rPr>
              <a:t>f</a:t>
            </a:r>
            <a:r>
              <a:rPr lang="vi-VN" b="0" i="0">
                <a:solidFill>
                  <a:srgbClr val="000000"/>
                </a:solidFill>
                <a:effectLst/>
                <a:latin typeface="Arial" panose="020B0604020202020204" pitchFamily="34" charset="0"/>
              </a:rPr>
              <a:t> được gọi là </a:t>
            </a:r>
            <a:r>
              <a:rPr lang="vi-VN" b="1" i="0">
                <a:solidFill>
                  <a:srgbClr val="000000"/>
                </a:solidFill>
                <a:effectLst/>
                <a:latin typeface="Arial" panose="020B0604020202020204" pitchFamily="34" charset="0"/>
              </a:rPr>
              <a:t>concave</a:t>
            </a:r>
            <a:r>
              <a:rPr lang="vi-VN" b="0" i="0">
                <a:solidFill>
                  <a:srgbClr val="000000"/>
                </a:solidFill>
                <a:effectLst/>
                <a:latin typeface="Arial" panose="020B0604020202020204" pitchFamily="34" charset="0"/>
              </a:rPr>
              <a:t> (</a:t>
            </a:r>
            <a:r>
              <a:rPr lang="en-US" b="0" i="0">
                <a:solidFill>
                  <a:srgbClr val="000000"/>
                </a:solidFill>
                <a:effectLst/>
                <a:latin typeface="Arial" panose="020B0604020202020204" pitchFamily="34" charset="0"/>
              </a:rPr>
              <a:t>lõm) </a:t>
            </a:r>
            <a:r>
              <a:rPr lang="vi-VN" b="0" i="0">
                <a:solidFill>
                  <a:srgbClr val="000000"/>
                </a:solidFill>
                <a:effectLst/>
                <a:latin typeface="Arial" panose="020B0604020202020204" pitchFamily="34" charset="0"/>
              </a:rPr>
              <a:t>nếu </a:t>
            </a:r>
            <a:r>
              <a:rPr lang="vi-VN" b="0" i="0">
                <a:solidFill>
                  <a:srgbClr val="000000"/>
                </a:solidFill>
                <a:effectLst/>
                <a:latin typeface="MJXc-TeX-main-R"/>
              </a:rPr>
              <a:t>−</a:t>
            </a:r>
            <a:r>
              <a:rPr lang="vi-VN" b="0" i="0">
                <a:solidFill>
                  <a:srgbClr val="000000"/>
                </a:solidFill>
                <a:effectLst/>
                <a:latin typeface="MJXc-TeX-math-I"/>
              </a:rPr>
              <a:t>f</a:t>
            </a:r>
            <a:r>
              <a:rPr lang="vi-VN" b="0" i="0">
                <a:solidFill>
                  <a:srgbClr val="000000"/>
                </a:solidFill>
                <a:effectLst/>
                <a:latin typeface="Arial" panose="020B0604020202020204" pitchFamily="34" charset="0"/>
              </a:rPr>
              <a:t> là </a:t>
            </a:r>
            <a:r>
              <a:rPr lang="vi-VN" b="1" i="0">
                <a:solidFill>
                  <a:srgbClr val="000000"/>
                </a:solidFill>
                <a:effectLst/>
                <a:latin typeface="Arial" panose="020B0604020202020204" pitchFamily="34" charset="0"/>
              </a:rPr>
              <a:t>convex</a:t>
            </a:r>
            <a:r>
              <a:rPr lang="vi-VN" b="0" i="0">
                <a:solidFill>
                  <a:srgbClr val="000000"/>
                </a:solidFill>
                <a:effectLst/>
                <a:latin typeface="Arial" panose="020B0604020202020204" pitchFamily="34" charset="0"/>
              </a:rPr>
              <a:t>. Một hàm số có thể không thuộc hai loại trên. Các hàm tuyến tính vừa </a:t>
            </a:r>
            <a:r>
              <a:rPr lang="vi-VN" b="0" i="1">
                <a:solidFill>
                  <a:srgbClr val="000000"/>
                </a:solidFill>
                <a:effectLst/>
                <a:latin typeface="Arial" panose="020B0604020202020204" pitchFamily="34" charset="0"/>
              </a:rPr>
              <a:t>convex</a:t>
            </a:r>
            <a:r>
              <a:rPr lang="vi-VN" b="0" i="0">
                <a:solidFill>
                  <a:srgbClr val="000000"/>
                </a:solidFill>
                <a:effectLst/>
                <a:latin typeface="Arial" panose="020B0604020202020204" pitchFamily="34" charset="0"/>
              </a:rPr>
              <a:t>, vừa </a:t>
            </a:r>
            <a:r>
              <a:rPr lang="vi-VN" b="0" i="1">
                <a:solidFill>
                  <a:srgbClr val="000000"/>
                </a:solidFill>
                <a:effectLst/>
                <a:latin typeface="Arial" panose="020B0604020202020204" pitchFamily="34" charset="0"/>
              </a:rPr>
              <a:t>concave</a:t>
            </a:r>
            <a:r>
              <a:rPr lang="vi-VN" b="0" i="0">
                <a:solidFill>
                  <a:srgbClr val="000000"/>
                </a:solidFill>
                <a:effectLst/>
                <a:latin typeface="Arial" panose="020B0604020202020204" pitchFamily="34" charset="0"/>
              </a:rPr>
              <a:t>.</a:t>
            </a:r>
            <a:endParaRPr lang="en-US" b="0" i="0">
              <a:solidFill>
                <a:srgbClr val="000000"/>
              </a:solidFill>
              <a:effectLst/>
              <a:latin typeface="Arial" panose="020B0604020202020204" pitchFamily="34" charset="0"/>
            </a:endParaRPr>
          </a:p>
          <a:p>
            <a:r>
              <a:rPr lang="en-US" b="0" i="0">
                <a:solidFill>
                  <a:srgbClr val="000000"/>
                </a:solidFill>
                <a:effectLst/>
                <a:latin typeface="Arial" panose="020B0604020202020204" pitchFamily="34" charset="0"/>
              </a:rPr>
              <a:t>Nếu </a:t>
            </a:r>
            <a:r>
              <a:rPr lang="en-US" b="0" i="0">
                <a:solidFill>
                  <a:srgbClr val="000000"/>
                </a:solidFill>
                <a:effectLst/>
                <a:latin typeface="MJXc-TeX-math-I"/>
              </a:rPr>
              <a:t>f</a:t>
            </a:r>
            <a:r>
              <a:rPr lang="en-US" b="0" i="0">
                <a:solidFill>
                  <a:srgbClr val="000000"/>
                </a:solidFill>
                <a:effectLst/>
                <a:latin typeface="MJXc-TeX-main-R"/>
              </a:rPr>
              <a:t>(</a:t>
            </a:r>
            <a:r>
              <a:rPr lang="en-US" b="0" i="0">
                <a:solidFill>
                  <a:srgbClr val="000000"/>
                </a:solidFill>
                <a:effectLst/>
                <a:latin typeface="MJXc-TeX-main-B"/>
              </a:rPr>
              <a:t>x</a:t>
            </a:r>
            <a:r>
              <a:rPr lang="en-US" b="0" i="0">
                <a:solidFill>
                  <a:srgbClr val="000000"/>
                </a:solidFill>
                <a:effectLst/>
                <a:latin typeface="MJXc-TeX-main-R"/>
              </a:rPr>
              <a:t>)</a:t>
            </a:r>
            <a:r>
              <a:rPr lang="en-US" b="0" i="0">
                <a:solidFill>
                  <a:srgbClr val="000000"/>
                </a:solidFill>
                <a:effectLst/>
                <a:latin typeface="Arial" panose="020B0604020202020204" pitchFamily="34" charset="0"/>
              </a:rPr>
              <a:t> là </a:t>
            </a:r>
            <a:r>
              <a:rPr lang="en-US" b="0" i="1">
                <a:solidFill>
                  <a:srgbClr val="000000"/>
                </a:solidFill>
                <a:effectLst/>
                <a:latin typeface="Arial" panose="020B0604020202020204" pitchFamily="34" charset="0"/>
              </a:rPr>
              <a:t>convex</a:t>
            </a:r>
            <a:r>
              <a:rPr lang="en-US" b="0" i="0">
                <a:solidFill>
                  <a:srgbClr val="000000"/>
                </a:solidFill>
                <a:effectLst/>
                <a:latin typeface="Arial" panose="020B0604020202020204" pitchFamily="34" charset="0"/>
              </a:rPr>
              <a:t> thì </a:t>
            </a:r>
            <a:r>
              <a:rPr lang="en-US" b="0" i="0">
                <a:solidFill>
                  <a:srgbClr val="000000"/>
                </a:solidFill>
                <a:effectLst/>
                <a:latin typeface="MJXc-TeX-math-I"/>
              </a:rPr>
              <a:t>af</a:t>
            </a:r>
            <a:r>
              <a:rPr lang="en-US" b="0" i="0">
                <a:solidFill>
                  <a:srgbClr val="000000"/>
                </a:solidFill>
                <a:effectLst/>
                <a:latin typeface="MJXc-TeX-main-R"/>
              </a:rPr>
              <a:t>(</a:t>
            </a:r>
            <a:r>
              <a:rPr lang="en-US" b="0" i="0">
                <a:solidFill>
                  <a:srgbClr val="000000"/>
                </a:solidFill>
                <a:effectLst/>
                <a:latin typeface="MJXc-TeX-main-B"/>
              </a:rPr>
              <a:t>x</a:t>
            </a:r>
            <a:r>
              <a:rPr lang="en-US" b="0" i="0">
                <a:solidFill>
                  <a:srgbClr val="000000"/>
                </a:solidFill>
                <a:effectLst/>
                <a:latin typeface="MJXc-TeX-main-R"/>
              </a:rPr>
              <a:t>)</a:t>
            </a:r>
            <a:r>
              <a:rPr lang="en-US" b="0" i="0">
                <a:solidFill>
                  <a:srgbClr val="000000"/>
                </a:solidFill>
                <a:effectLst/>
                <a:latin typeface="Arial" panose="020B0604020202020204" pitchFamily="34" charset="0"/>
              </a:rPr>
              <a:t> là </a:t>
            </a:r>
            <a:r>
              <a:rPr lang="en-US" b="0" i="1">
                <a:solidFill>
                  <a:srgbClr val="000000"/>
                </a:solidFill>
                <a:effectLst/>
                <a:latin typeface="Arial" panose="020B0604020202020204" pitchFamily="34" charset="0"/>
              </a:rPr>
              <a:t>convex</a:t>
            </a:r>
            <a:r>
              <a:rPr lang="en-US" b="0" i="0">
                <a:solidFill>
                  <a:srgbClr val="000000"/>
                </a:solidFill>
                <a:effectLst/>
                <a:latin typeface="Arial" panose="020B0604020202020204" pitchFamily="34" charset="0"/>
              </a:rPr>
              <a:t> nếu </a:t>
            </a:r>
            <a:r>
              <a:rPr lang="en-US" b="0" i="0">
                <a:solidFill>
                  <a:srgbClr val="000000"/>
                </a:solidFill>
                <a:effectLst/>
                <a:latin typeface="MJXc-TeX-math-I"/>
              </a:rPr>
              <a:t>a</a:t>
            </a:r>
            <a:r>
              <a:rPr lang="en-US" b="0" i="0">
                <a:solidFill>
                  <a:srgbClr val="000000"/>
                </a:solidFill>
                <a:effectLst/>
                <a:latin typeface="MJXc-TeX-main-R"/>
              </a:rPr>
              <a:t>&gt;0</a:t>
            </a:r>
            <a:r>
              <a:rPr lang="en-US" b="0" i="0">
                <a:solidFill>
                  <a:srgbClr val="000000"/>
                </a:solidFill>
                <a:effectLst/>
                <a:latin typeface="Arial" panose="020B0604020202020204" pitchFamily="34" charset="0"/>
              </a:rPr>
              <a:t> và là </a:t>
            </a:r>
            <a:r>
              <a:rPr lang="en-US" b="0" i="1">
                <a:solidFill>
                  <a:srgbClr val="000000"/>
                </a:solidFill>
                <a:effectLst/>
                <a:latin typeface="Arial" panose="020B0604020202020204" pitchFamily="34" charset="0"/>
              </a:rPr>
              <a:t>concave</a:t>
            </a:r>
            <a:r>
              <a:rPr lang="en-US" b="0" i="0">
                <a:solidFill>
                  <a:srgbClr val="000000"/>
                </a:solidFill>
                <a:effectLst/>
                <a:latin typeface="Arial" panose="020B0604020202020204" pitchFamily="34" charset="0"/>
              </a:rPr>
              <a:t> nếu </a:t>
            </a:r>
            <a:r>
              <a:rPr lang="en-US" b="0" i="0">
                <a:solidFill>
                  <a:srgbClr val="000000"/>
                </a:solidFill>
                <a:effectLst/>
                <a:latin typeface="MJXc-TeX-math-I"/>
              </a:rPr>
              <a:t>a</a:t>
            </a:r>
            <a:r>
              <a:rPr lang="en-US" b="0" i="0">
                <a:solidFill>
                  <a:srgbClr val="000000"/>
                </a:solidFill>
                <a:effectLst/>
                <a:latin typeface="MJXc-TeX-main-R"/>
              </a:rPr>
              <a:t>&lt;0</a:t>
            </a:r>
            <a:r>
              <a:rPr lang="en-US" b="0" i="0">
                <a:solidFill>
                  <a:srgbClr val="000000"/>
                </a:solidFill>
                <a:effectLst/>
                <a:latin typeface="Arial" panose="020B0604020202020204" pitchFamily="34" charset="0"/>
              </a:rPr>
              <a:t>.</a:t>
            </a:r>
          </a:p>
          <a:p>
            <a:r>
              <a:rPr lang="vi-VN" b="0" i="0">
                <a:solidFill>
                  <a:srgbClr val="000000"/>
                </a:solidFill>
                <a:effectLst/>
                <a:latin typeface="Arial" panose="020B0604020202020204" pitchFamily="34" charset="0"/>
              </a:rPr>
              <a:t>Các norms là các hàm lồi, được sử dụng nhiều trong tối ưu.</a:t>
            </a:r>
            <a:endParaRPr lang="en-US" b="0" i="0">
              <a:solidFill>
                <a:srgbClr val="000000"/>
              </a:solidFill>
              <a:effectLst/>
              <a:latin typeface="Arial" panose="020B0604020202020204" pitchFamily="34" charset="0"/>
            </a:endParaRPr>
          </a:p>
          <a:p>
            <a:r>
              <a:rPr lang="en-US" b="0" i="0">
                <a:solidFill>
                  <a:srgbClr val="000000"/>
                </a:solidFill>
                <a:effectLst/>
                <a:latin typeface="Arial" panose="020B0604020202020204" pitchFamily="34" charset="0"/>
              </a:rPr>
              <a:t>Nếu một hàm số là strictly convex và có điểm cực trị, thì điểm cực trị đó là duy nhất và cũng là global minimum.</a:t>
            </a:r>
          </a:p>
          <a:p>
            <a:endParaRPr lang="en-US" b="0" i="0">
              <a:solidFill>
                <a:srgbClr val="000000"/>
              </a:solidFill>
              <a:effectLst/>
              <a:latin typeface="Arial" panose="020B0604020202020204" pitchFamily="34" charset="0"/>
            </a:endParaRPr>
          </a:p>
          <a:p>
            <a:endParaRPr lang="en-US"/>
          </a:p>
        </p:txBody>
      </p:sp>
    </p:spTree>
    <p:extLst>
      <p:ext uri="{BB962C8B-B14F-4D97-AF65-F5344CB8AC3E}">
        <p14:creationId xmlns:p14="http://schemas.microsoft.com/office/powerpoint/2010/main" val="61076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BF17BC6D-55EF-3F30-FA3C-0D945BE2F1CC}"/>
              </a:ext>
            </a:extLst>
          </p:cNvPr>
          <p:cNvSpPr>
            <a:spLocks noGrp="1"/>
          </p:cNvSpPr>
          <p:nvPr>
            <p:ph idx="1"/>
          </p:nvPr>
        </p:nvSpPr>
        <p:spPr>
          <a:xfrm>
            <a:off x="836680" y="412955"/>
            <a:ext cx="6002110" cy="5721146"/>
          </a:xfrm>
        </p:spPr>
        <p:txBody>
          <a:bodyPr>
            <a:noAutofit/>
          </a:bodyPr>
          <a:lstStyle/>
          <a:p>
            <a:pPr marL="0" indent="0">
              <a:buNone/>
            </a:pPr>
            <a:r>
              <a:rPr lang="en-US" sz="1600" b="1"/>
              <a:t>Mục lục</a:t>
            </a:r>
          </a:p>
          <a:p>
            <a:r>
              <a:rPr lang="en-US" sz="1600"/>
              <a:t>Giới thiệu về toán tối ưu trong machine learning</a:t>
            </a:r>
          </a:p>
          <a:p>
            <a:r>
              <a:rPr lang="en-US" sz="1600"/>
              <a:t>Convexity</a:t>
            </a:r>
          </a:p>
          <a:p>
            <a:r>
              <a:rPr lang="en-US" sz="1600"/>
              <a:t>Convex sets</a:t>
            </a:r>
          </a:p>
          <a:p>
            <a:r>
              <a:rPr lang="en-US" sz="1600"/>
              <a:t>Convex hull</a:t>
            </a:r>
          </a:p>
          <a:p>
            <a:r>
              <a:rPr lang="en-US" sz="1600"/>
              <a:t>Một số tích chất &amp; lưu ý của Convex sets</a:t>
            </a:r>
          </a:p>
          <a:p>
            <a:r>
              <a:rPr lang="en-US" sz="1600"/>
              <a:t>Convex functions</a:t>
            </a:r>
          </a:p>
          <a:p>
            <a:r>
              <a:rPr lang="en-US" sz="1600"/>
              <a:t>Các phương pháp tìm convex functions</a:t>
            </a:r>
          </a:p>
          <a:p>
            <a:pPr lvl="1"/>
            <a:r>
              <a:rPr lang="en-US" sz="1600" b="0" i="0">
                <a:effectLst/>
                <a:latin typeface="Lora" pitchFamily="2" charset="0"/>
              </a:rPr>
              <a:t>Bất đẳng thức Jenson</a:t>
            </a:r>
          </a:p>
          <a:p>
            <a:pPr lvl="1"/>
            <a:r>
              <a:rPr lang="en-US" sz="1600" b="0" i="0">
                <a:effectLst/>
                <a:latin typeface="Lora" pitchFamily="2" charset="0"/>
              </a:rPr>
              <a:t>First Condition</a:t>
            </a:r>
          </a:p>
          <a:p>
            <a:pPr lvl="1"/>
            <a:r>
              <a:rPr lang="en-US" sz="1600" b="0" i="0">
                <a:effectLst/>
                <a:latin typeface="Lora" pitchFamily="2" charset="0"/>
              </a:rPr>
              <a:t>Second-order Condition</a:t>
            </a:r>
          </a:p>
          <a:p>
            <a:pPr lvl="1"/>
            <a:endParaRPr lang="en-US" sz="1600"/>
          </a:p>
          <a:p>
            <a:r>
              <a:rPr lang="en-US" sz="1600"/>
              <a:t>Tại sao độ lồi quan trọng</a:t>
            </a:r>
          </a:p>
          <a:p>
            <a:r>
              <a:rPr lang="en-US" sz="1600"/>
              <a:t>Các loại độ lồi và phân biệt</a:t>
            </a:r>
          </a:p>
          <a:p>
            <a:r>
              <a:rPr lang="en-US" sz="1600"/>
              <a:t>Bonus</a:t>
            </a:r>
          </a:p>
          <a:p>
            <a:endParaRPr lang="en-US" sz="1600"/>
          </a:p>
          <a:p>
            <a:endParaRPr lang="en-US" sz="1600"/>
          </a:p>
          <a:p>
            <a:endParaRPr lang="en-US" sz="1600"/>
          </a:p>
          <a:p>
            <a:endParaRPr lang="en-US" sz="1600"/>
          </a:p>
          <a:p>
            <a:endParaRPr lang="en-US" sz="1600"/>
          </a:p>
        </p:txBody>
      </p:sp>
      <p:pic>
        <p:nvPicPr>
          <p:cNvPr id="7" name="Picture 4" descr="CPU with binary numbers and blueprint">
            <a:extLst>
              <a:ext uri="{FF2B5EF4-FFF2-40B4-BE49-F238E27FC236}">
                <a16:creationId xmlns:a16="http://schemas.microsoft.com/office/drawing/2014/main" id="{205D8DDB-D17A-12D8-2CA9-6590AFA4C774}"/>
              </a:ext>
            </a:extLst>
          </p:cNvPr>
          <p:cNvPicPr>
            <a:picLocks noChangeAspect="1"/>
          </p:cNvPicPr>
          <p:nvPr/>
        </p:nvPicPr>
        <p:blipFill rotWithShape="1">
          <a:blip r:embed="rId2"/>
          <a:srcRect l="31994" r="27056"/>
          <a:stretch/>
        </p:blipFill>
        <p:spPr>
          <a:xfrm>
            <a:off x="7199440" y="10"/>
            <a:ext cx="4992560" cy="6857990"/>
          </a:xfrm>
          <a:prstGeom prst="rect">
            <a:avLst/>
          </a:prstGeom>
          <a:effectLst/>
        </p:spPr>
      </p:pic>
    </p:spTree>
    <p:extLst>
      <p:ext uri="{BB962C8B-B14F-4D97-AF65-F5344CB8AC3E}">
        <p14:creationId xmlns:p14="http://schemas.microsoft.com/office/powerpoint/2010/main" val="265587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2B82A5F-BF94-8BDC-011C-06355D7D9571}"/>
              </a:ext>
            </a:extLst>
          </p:cNvPr>
          <p:cNvSpPr txBox="1"/>
          <p:nvPr/>
        </p:nvSpPr>
        <p:spPr>
          <a:xfrm>
            <a:off x="943896" y="432619"/>
            <a:ext cx="5203669" cy="323165"/>
          </a:xfrm>
          <a:prstGeom prst="rect">
            <a:avLst/>
          </a:prstGeom>
          <a:noFill/>
        </p:spPr>
        <p:txBody>
          <a:bodyPr wrap="none" rtlCol="0">
            <a:spAutoFit/>
          </a:bodyPr>
          <a:lstStyle/>
          <a:p>
            <a:r>
              <a:rPr lang="en-US" sz="1500">
                <a:latin typeface="Arial" panose="020B0604020202020204" pitchFamily="34" charset="0"/>
                <a:cs typeface="Arial" panose="020B0604020202020204" pitchFamily="34" charset="0"/>
              </a:rPr>
              <a:t>Giới thiệu về vai trò của toán tối ưu trong Machine learning</a:t>
            </a:r>
          </a:p>
        </p:txBody>
      </p:sp>
      <p:sp>
        <p:nvSpPr>
          <p:cNvPr id="4" name="TextBox 3">
            <a:extLst>
              <a:ext uri="{FF2B5EF4-FFF2-40B4-BE49-F238E27FC236}">
                <a16:creationId xmlns:a16="http://schemas.microsoft.com/office/drawing/2014/main" id="{76B5C342-E29D-28B0-7E25-4C5C3867CBCA}"/>
              </a:ext>
            </a:extLst>
          </p:cNvPr>
          <p:cNvSpPr txBox="1"/>
          <p:nvPr/>
        </p:nvSpPr>
        <p:spPr>
          <a:xfrm>
            <a:off x="943896" y="1002890"/>
            <a:ext cx="9035846" cy="2169825"/>
          </a:xfrm>
          <a:prstGeom prst="rect">
            <a:avLst/>
          </a:prstGeom>
          <a:noFill/>
        </p:spPr>
        <p:txBody>
          <a:bodyPr wrap="square" rtlCol="0">
            <a:spAutoFit/>
          </a:bodyPr>
          <a:lstStyle/>
          <a:p>
            <a:r>
              <a:rPr lang="vi-VN" sz="1500" i="0">
                <a:effectLst/>
                <a:latin typeface="Arial" panose="020B0604020202020204" pitchFamily="34" charset="0"/>
                <a:cs typeface="Arial" panose="020B0604020202020204" pitchFamily="34" charset="0"/>
              </a:rPr>
              <a:t>Toán tối ưu đóng vai trò vô cùng quan trọng trong lĩnh vực Machine Learning. </a:t>
            </a:r>
            <a:r>
              <a:rPr lang="en-US" sz="1500" i="0">
                <a:effectLst/>
                <a:latin typeface="Arial" panose="020B0604020202020204" pitchFamily="34" charset="0"/>
                <a:cs typeface="Arial" panose="020B0604020202020204" pitchFamily="34" charset="0"/>
              </a:rPr>
              <a:t>T</a:t>
            </a:r>
            <a:r>
              <a:rPr lang="vi-VN" sz="1500" i="0">
                <a:effectLst/>
                <a:latin typeface="Arial" panose="020B0604020202020204" pitchFamily="34" charset="0"/>
                <a:cs typeface="Arial" panose="020B0604020202020204" pitchFamily="34" charset="0"/>
              </a:rPr>
              <a:t>ập trung vào việc tìm kiếm và tối ưu hóa các giá trị tối ưu (như tối thiểu hoặc tối đa) của một hàm mục tiêu trong bối cảnh các ràng buộc.</a:t>
            </a:r>
            <a:endParaRPr lang="en-US" sz="1500" i="0">
              <a:effectLst/>
              <a:latin typeface="Arial" panose="020B0604020202020204" pitchFamily="34" charset="0"/>
              <a:cs typeface="Arial" panose="020B0604020202020204" pitchFamily="34" charset="0"/>
            </a:endParaRPr>
          </a:p>
          <a:p>
            <a:endParaRPr lang="en-US" sz="1500">
              <a:latin typeface="Arial" panose="020B0604020202020204" pitchFamily="34" charset="0"/>
              <a:cs typeface="Arial" panose="020B0604020202020204" pitchFamily="34" charset="0"/>
            </a:endParaRPr>
          </a:p>
          <a:p>
            <a:r>
              <a:rPr lang="en-US" sz="1500">
                <a:latin typeface="Arial" panose="020B0604020202020204" pitchFamily="34" charset="0"/>
                <a:cs typeface="Arial" panose="020B0604020202020204" pitchFamily="34" charset="0"/>
              </a:rPr>
              <a:t>Vd: </a:t>
            </a:r>
            <a:r>
              <a:rPr lang="vi-VN" sz="1500" i="0">
                <a:effectLst/>
                <a:latin typeface="Arial" panose="020B0604020202020204" pitchFamily="34" charset="0"/>
                <a:cs typeface="Arial" panose="020B0604020202020204" pitchFamily="34" charset="0"/>
              </a:rPr>
              <a:t>Tôi muốn thuê một ngôi nhà cách trung tâm Hà Nội không quá 5km với giá càng thấp càng tốt. Trong bài toán này, giá thuê nhà chính là hàm mất mát (</a:t>
            </a:r>
            <a:r>
              <a:rPr lang="vi-VN" sz="1500" i="1">
                <a:effectLst/>
                <a:latin typeface="Arial" panose="020B0604020202020204" pitchFamily="34" charset="0"/>
                <a:cs typeface="Arial" panose="020B0604020202020204" pitchFamily="34" charset="0"/>
              </a:rPr>
              <a:t>loss function</a:t>
            </a:r>
            <a:r>
              <a:rPr lang="vi-VN" sz="1500" i="0">
                <a:effectLst/>
                <a:latin typeface="Arial" panose="020B0604020202020204" pitchFamily="34" charset="0"/>
                <a:cs typeface="Arial" panose="020B0604020202020204" pitchFamily="34" charset="0"/>
              </a:rPr>
              <a:t>, đôi khi người ta cũng dùng </a:t>
            </a:r>
            <a:r>
              <a:rPr lang="vi-VN" sz="1500" i="1">
                <a:effectLst/>
                <a:latin typeface="Arial" panose="020B0604020202020204" pitchFamily="34" charset="0"/>
                <a:cs typeface="Arial" panose="020B0604020202020204" pitchFamily="34" charset="0"/>
              </a:rPr>
              <a:t>cost function</a:t>
            </a:r>
            <a:r>
              <a:rPr lang="vi-VN" sz="1500" i="0">
                <a:effectLst/>
                <a:latin typeface="Arial" panose="020B0604020202020204" pitchFamily="34" charset="0"/>
                <a:cs typeface="Arial" panose="020B0604020202020204" pitchFamily="34" charset="0"/>
              </a:rPr>
              <a:t> để chỉ hàm số cần tối ưu), điều kiện khoảng cách không quá 5km chính là ràng buộc (constraint).</a:t>
            </a:r>
          </a:p>
          <a:p>
            <a:endParaRPr lang="en-US" sz="1500">
              <a:latin typeface="Arial" panose="020B0604020202020204" pitchFamily="34" charset="0"/>
              <a:cs typeface="Arial" panose="020B0604020202020204" pitchFamily="34" charset="0"/>
            </a:endParaRPr>
          </a:p>
        </p:txBody>
      </p:sp>
      <p:pic>
        <p:nvPicPr>
          <p:cNvPr id="1026" name="Picture 2" descr="Cho Thuê Nhà: Hướng dẫn mới nhất và chi tiết nhất từ REVER - Rever Blog">
            <a:extLst>
              <a:ext uri="{FF2B5EF4-FFF2-40B4-BE49-F238E27FC236}">
                <a16:creationId xmlns:a16="http://schemas.microsoft.com/office/drawing/2014/main" id="{E23D0840-1F3E-BEDD-7258-3CB7DC6C2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088" y="3343305"/>
            <a:ext cx="4632377" cy="308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54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A98BE-DEED-3205-9DC0-D90FDC447187}"/>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2600" b="0" i="0" kern="1200">
                <a:solidFill>
                  <a:srgbClr val="FFFFFF"/>
                </a:solidFill>
                <a:effectLst/>
                <a:latin typeface="+mj-lt"/>
                <a:ea typeface="+mj-ea"/>
                <a:cs typeface="+mj-cs"/>
              </a:rPr>
              <a:t>Trong Machine Learning, các mô hình thường dựa vào việc tối ưu hóa một hàm mục tiêu để điều chỉnh các tham số của mô hình. Điều này áp dụng cho hầu hết các loại mô hình Machine Learning, bao gồm cả học máy cổ điển và học sâu (deep learning).</a:t>
            </a:r>
            <a:endParaRPr lang="en-US" sz="2600" kern="1200">
              <a:solidFill>
                <a:srgbClr val="FFFFFF"/>
              </a:solidFill>
              <a:latin typeface="+mj-lt"/>
              <a:ea typeface="+mj-ea"/>
              <a:cs typeface="+mj-cs"/>
            </a:endParaRPr>
          </a:p>
        </p:txBody>
      </p:sp>
      <p:pic>
        <p:nvPicPr>
          <p:cNvPr id="6" name="Picture 5" descr="A colorful graph with a white circle&#10;&#10;Description automatically generated with medium confidence">
            <a:extLst>
              <a:ext uri="{FF2B5EF4-FFF2-40B4-BE49-F238E27FC236}">
                <a16:creationId xmlns:a16="http://schemas.microsoft.com/office/drawing/2014/main" id="{9CDB4A25-7352-5032-76F8-C1B596DAA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822" y="1060772"/>
            <a:ext cx="6553545" cy="4744397"/>
          </a:xfrm>
          <a:prstGeom prst="rect">
            <a:avLst/>
          </a:prstGeom>
        </p:spPr>
      </p:pic>
    </p:spTree>
    <p:extLst>
      <p:ext uri="{BB962C8B-B14F-4D97-AF65-F5344CB8AC3E}">
        <p14:creationId xmlns:p14="http://schemas.microsoft.com/office/powerpoint/2010/main" val="383025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1A4BC-BA0B-6E34-6223-29FF8C42E61F}"/>
              </a:ext>
            </a:extLst>
          </p:cNvPr>
          <p:cNvSpPr>
            <a:spLocks noGrp="1"/>
          </p:cNvSpPr>
          <p:nvPr>
            <p:ph type="title"/>
          </p:nvPr>
        </p:nvSpPr>
        <p:spPr>
          <a:xfrm>
            <a:off x="630936" y="639520"/>
            <a:ext cx="3429000" cy="1719072"/>
          </a:xfrm>
        </p:spPr>
        <p:txBody>
          <a:bodyPr anchor="b">
            <a:normAutofit/>
          </a:bodyPr>
          <a:lstStyle/>
          <a:p>
            <a:r>
              <a:rPr lang="en-US" sz="5400"/>
              <a:t>Convexity (Độ lồi)</a:t>
            </a:r>
          </a:p>
        </p:txBody>
      </p:sp>
      <p:sp>
        <p:nvSpPr>
          <p:cNvPr id="308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5960C6-15C3-3CE5-A0F6-EC76D6E19AD7}"/>
              </a:ext>
            </a:extLst>
          </p:cNvPr>
          <p:cNvSpPr>
            <a:spLocks noGrp="1"/>
          </p:cNvSpPr>
          <p:nvPr>
            <p:ph idx="1"/>
          </p:nvPr>
        </p:nvSpPr>
        <p:spPr>
          <a:xfrm>
            <a:off x="630936" y="2807208"/>
            <a:ext cx="5465064" cy="3410712"/>
          </a:xfrm>
        </p:spPr>
        <p:txBody>
          <a:bodyPr anchor="t">
            <a:normAutofit/>
          </a:bodyPr>
          <a:lstStyle/>
          <a:p>
            <a:r>
              <a:rPr lang="en-US" sz="2200" b="0" i="0">
                <a:effectLst/>
                <a:latin typeface="Lora" pitchFamily="2" charset="0"/>
              </a:rPr>
              <a:t>Đầu tiên ta hãy tìm hiểu về độ lồi là gì?</a:t>
            </a:r>
          </a:p>
          <a:p>
            <a:pPr marL="0" indent="0">
              <a:buNone/>
            </a:pPr>
            <a:r>
              <a:rPr lang="en-US" sz="2200">
                <a:latin typeface="Lora" pitchFamily="2" charset="0"/>
              </a:rPr>
              <a:t>=&gt; </a:t>
            </a:r>
            <a:r>
              <a:rPr lang="en-US" sz="2200" b="0" i="0">
                <a:effectLst/>
                <a:latin typeface="Lora" pitchFamily="2" charset="0"/>
              </a:rPr>
              <a:t>Độ lồi là số đo độ cong và do là độ cong nên ta có thể định nghĩa hai khái niệm khác nhau về độ lồi là tập lồi (convex sets) và hàm lồi (convex functions).</a:t>
            </a:r>
            <a:endParaRPr lang="en-US" sz="2200"/>
          </a:p>
        </p:txBody>
      </p:sp>
      <p:pic>
        <p:nvPicPr>
          <p:cNvPr id="3074" name="Picture 2" descr="Convexity of a Bond | Formula | Duration | Calculation">
            <a:extLst>
              <a:ext uri="{FF2B5EF4-FFF2-40B4-BE49-F238E27FC236}">
                <a16:creationId xmlns:a16="http://schemas.microsoft.com/office/drawing/2014/main" id="{5DAEC2D6-3310-71BD-232D-B472021CE0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648"/>
          <a:stretch/>
        </p:blipFill>
        <p:spPr bwMode="auto">
          <a:xfrm>
            <a:off x="6238411" y="639520"/>
            <a:ext cx="4327959" cy="21800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the Present Perfect Tense? Definition and Examples | Grammarly">
            <a:extLst>
              <a:ext uri="{FF2B5EF4-FFF2-40B4-BE49-F238E27FC236}">
                <a16:creationId xmlns:a16="http://schemas.microsoft.com/office/drawing/2014/main" id="{48F1A73A-8532-6F1C-86FE-009DDF8AD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150" y="3403936"/>
            <a:ext cx="4709652" cy="2478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293CEC-46E2-2AD8-A3BC-7D2367B6E167}"/>
              </a:ext>
            </a:extLst>
          </p:cNvPr>
          <p:cNvSpPr txBox="1"/>
          <p:nvPr/>
        </p:nvSpPr>
        <p:spPr>
          <a:xfrm>
            <a:off x="6951406" y="6000986"/>
            <a:ext cx="3453253" cy="369332"/>
          </a:xfrm>
          <a:prstGeom prst="rect">
            <a:avLst/>
          </a:prstGeom>
          <a:noFill/>
        </p:spPr>
        <p:txBody>
          <a:bodyPr wrap="none" rtlCol="0">
            <a:spAutoFit/>
          </a:bodyPr>
          <a:lstStyle/>
          <a:p>
            <a:r>
              <a:rPr lang="en-US"/>
              <a:t>Concave (Lõm)              Convex (Lồi)</a:t>
            </a:r>
          </a:p>
        </p:txBody>
      </p:sp>
    </p:spTree>
    <p:extLst>
      <p:ext uri="{BB962C8B-B14F-4D97-AF65-F5344CB8AC3E}">
        <p14:creationId xmlns:p14="http://schemas.microsoft.com/office/powerpoint/2010/main" val="2705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8C2AB-A9A2-DE8A-F068-58F6661D7BE2}"/>
              </a:ext>
            </a:extLst>
          </p:cNvPr>
          <p:cNvSpPr>
            <a:spLocks noGrp="1"/>
          </p:cNvSpPr>
          <p:nvPr>
            <p:ph type="title"/>
          </p:nvPr>
        </p:nvSpPr>
        <p:spPr>
          <a:xfrm>
            <a:off x="1008184" y="174032"/>
            <a:ext cx="10175631" cy="1111843"/>
          </a:xfrm>
        </p:spPr>
        <p:txBody>
          <a:bodyPr anchor="ctr">
            <a:normAutofit/>
          </a:bodyPr>
          <a:lstStyle/>
          <a:p>
            <a:pPr algn="ctr"/>
            <a:r>
              <a:rPr lang="en-US" sz="4000"/>
              <a:t>Convex set (Tập lồi)</a:t>
            </a:r>
          </a:p>
        </p:txBody>
      </p:sp>
      <p:sp>
        <p:nvSpPr>
          <p:cNvPr id="3" name="Content Placeholder 2">
            <a:extLst>
              <a:ext uri="{FF2B5EF4-FFF2-40B4-BE49-F238E27FC236}">
                <a16:creationId xmlns:a16="http://schemas.microsoft.com/office/drawing/2014/main" id="{D7BB2357-853D-A8BD-A08B-768ED03617A7}"/>
              </a:ext>
            </a:extLst>
          </p:cNvPr>
          <p:cNvSpPr>
            <a:spLocks noGrp="1"/>
          </p:cNvSpPr>
          <p:nvPr>
            <p:ph idx="1"/>
          </p:nvPr>
        </p:nvSpPr>
        <p:spPr>
          <a:xfrm>
            <a:off x="1008184" y="1459907"/>
            <a:ext cx="10175630" cy="767904"/>
          </a:xfrm>
        </p:spPr>
        <p:txBody>
          <a:bodyPr anchor="ctr">
            <a:normAutofit/>
          </a:bodyPr>
          <a:lstStyle/>
          <a:p>
            <a:pPr algn="ctr"/>
            <a:r>
              <a:rPr lang="en-US" sz="2000" b="0" i="0">
                <a:effectLst/>
                <a:latin typeface="Lora" pitchFamily="2" charset="0"/>
              </a:rPr>
              <a:t>Tập lồi là khi chúng ta vẽ một đoạn thẳng giữa hai điểm bất kỳ trong tập hợp và tất cả các điểm trên đoạn thẳng đó đều nằm trong tập hợp đó.</a:t>
            </a:r>
            <a:endParaRPr lang="en-US" sz="2000"/>
          </a:p>
        </p:txBody>
      </p:sp>
      <p:pic>
        <p:nvPicPr>
          <p:cNvPr id="4098" name="Picture 2">
            <a:extLst>
              <a:ext uri="{FF2B5EF4-FFF2-40B4-BE49-F238E27FC236}">
                <a16:creationId xmlns:a16="http://schemas.microsoft.com/office/drawing/2014/main" id="{24457D9B-806E-898B-8A89-5C92BC7236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22477" y="2405149"/>
            <a:ext cx="8340948" cy="389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93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FB66-89FA-C06F-EA54-84094DF23F8A}"/>
              </a:ext>
            </a:extLst>
          </p:cNvPr>
          <p:cNvSpPr>
            <a:spLocks noGrp="1"/>
          </p:cNvSpPr>
          <p:nvPr>
            <p:ph type="title"/>
          </p:nvPr>
        </p:nvSpPr>
        <p:spPr>
          <a:xfrm>
            <a:off x="1260987" y="2469229"/>
            <a:ext cx="10515600" cy="1325563"/>
          </a:xfrm>
        </p:spPr>
        <p:txBody>
          <a:bodyPr/>
          <a:lstStyle/>
          <a:p>
            <a:pPr algn="ctr"/>
            <a:r>
              <a:rPr lang="en-US"/>
              <a:t>Làm thế nào để biến một tập không lồi thành tập lồi?</a:t>
            </a:r>
          </a:p>
        </p:txBody>
      </p:sp>
    </p:spTree>
    <p:extLst>
      <p:ext uri="{BB962C8B-B14F-4D97-AF65-F5344CB8AC3E}">
        <p14:creationId xmlns:p14="http://schemas.microsoft.com/office/powerpoint/2010/main" val="188761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29" name="Rectangle 51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3DB3DE-B223-0D2B-1EE7-18B0408D0897}"/>
              </a:ext>
            </a:extLst>
          </p:cNvPr>
          <p:cNvSpPr>
            <a:spLocks noGrp="1"/>
          </p:cNvSpPr>
          <p:nvPr>
            <p:ph type="title"/>
          </p:nvPr>
        </p:nvSpPr>
        <p:spPr>
          <a:xfrm>
            <a:off x="1051560" y="586822"/>
            <a:ext cx="3657600" cy="1645920"/>
          </a:xfrm>
        </p:spPr>
        <p:txBody>
          <a:bodyPr>
            <a:normAutofit/>
          </a:bodyPr>
          <a:lstStyle/>
          <a:p>
            <a:r>
              <a:rPr lang="en-US" sz="3200"/>
              <a:t>Convex hull</a:t>
            </a:r>
          </a:p>
        </p:txBody>
      </p:sp>
      <p:sp>
        <p:nvSpPr>
          <p:cNvPr id="5131" name="Rectangle 513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133" name="Rectangle 513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996893-BB51-EA3F-32CA-36E2C5B93E6C}"/>
              </a:ext>
            </a:extLst>
          </p:cNvPr>
          <p:cNvSpPr>
            <a:spLocks noGrp="1"/>
          </p:cNvSpPr>
          <p:nvPr>
            <p:ph idx="1"/>
          </p:nvPr>
        </p:nvSpPr>
        <p:spPr>
          <a:xfrm>
            <a:off x="5250106" y="586822"/>
            <a:ext cx="6106742" cy="1645920"/>
          </a:xfrm>
        </p:spPr>
        <p:txBody>
          <a:bodyPr anchor="ctr">
            <a:normAutofit/>
          </a:bodyPr>
          <a:lstStyle/>
          <a:p>
            <a:r>
              <a:rPr lang="vi-VN" sz="1500" b="0" i="0">
                <a:effectLst/>
                <a:latin typeface="Lora" pitchFamily="2" charset="0"/>
              </a:rPr>
              <a:t>Để tôi giới thiệu cho bạn một thứ gọi là </a:t>
            </a:r>
            <a:r>
              <a:rPr lang="en-US" sz="1500" b="0" i="0">
                <a:effectLst/>
                <a:latin typeface="Lora" pitchFamily="2" charset="0"/>
              </a:rPr>
              <a:t>convex hull (</a:t>
            </a:r>
            <a:r>
              <a:rPr lang="vi-VN" sz="1500" b="0" i="0">
                <a:effectLst/>
                <a:latin typeface="Lora" pitchFamily="2" charset="0"/>
              </a:rPr>
              <a:t>bao lồi</a:t>
            </a:r>
            <a:r>
              <a:rPr lang="en-US" sz="1500" b="0" i="0">
                <a:effectLst/>
                <a:latin typeface="Lora" pitchFamily="2" charset="0"/>
              </a:rPr>
              <a:t>)</a:t>
            </a:r>
            <a:endParaRPr lang="en-US" sz="1500">
              <a:latin typeface="Lora" pitchFamily="2" charset="0"/>
            </a:endParaRPr>
          </a:p>
          <a:p>
            <a:r>
              <a:rPr lang="vi-VN" sz="1500"/>
              <a:t>Trong hình học tính toán (computational geometry), bao lồi (Convex Hull) là phần lồi của một tập hợp các điểm được xem là tập lồi nhỏ nhất sao cho diện tích nhỏ nhất khi ở trong hình học phẳng và thể tích nhỏ nhất trong hình học không gian mà chứa mọi điểm trong tập hợp đó.</a:t>
            </a:r>
            <a:endParaRPr lang="en-US" sz="1500"/>
          </a:p>
        </p:txBody>
      </p:sp>
      <p:pic>
        <p:nvPicPr>
          <p:cNvPr id="7" name="Picture 6">
            <a:extLst>
              <a:ext uri="{FF2B5EF4-FFF2-40B4-BE49-F238E27FC236}">
                <a16:creationId xmlns:a16="http://schemas.microsoft.com/office/drawing/2014/main" id="{D806397E-A2BF-177A-5FD3-A19B5D7542AA}"/>
              </a:ext>
            </a:extLst>
          </p:cNvPr>
          <p:cNvPicPr>
            <a:picLocks noChangeAspect="1"/>
          </p:cNvPicPr>
          <p:nvPr/>
        </p:nvPicPr>
        <p:blipFill>
          <a:blip r:embed="rId2"/>
          <a:stretch>
            <a:fillRect/>
          </a:stretch>
        </p:blipFill>
        <p:spPr>
          <a:xfrm>
            <a:off x="1425493" y="2729397"/>
            <a:ext cx="4234740" cy="3938310"/>
          </a:xfrm>
          <a:prstGeom prst="rect">
            <a:avLst/>
          </a:prstGeom>
        </p:spPr>
      </p:pic>
      <p:pic>
        <p:nvPicPr>
          <p:cNvPr id="5122" name="Picture 2">
            <a:extLst>
              <a:ext uri="{FF2B5EF4-FFF2-40B4-BE49-F238E27FC236}">
                <a16:creationId xmlns:a16="http://schemas.microsoft.com/office/drawing/2014/main" id="{1AEE1911-CB4A-2E43-942A-D5047B9DB1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767" y="2729396"/>
            <a:ext cx="4321959" cy="397620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a:extLst>
              <a:ext uri="{FF2B5EF4-FFF2-40B4-BE49-F238E27FC236}">
                <a16:creationId xmlns:a16="http://schemas.microsoft.com/office/drawing/2014/main" id="{4BDAABB7-AEAA-1838-EE93-5B1131D735B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612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918C7-65B6-82A3-EB88-E378935134BA}"/>
              </a:ext>
            </a:extLst>
          </p:cNvPr>
          <p:cNvSpPr>
            <a:spLocks noGrp="1"/>
          </p:cNvSpPr>
          <p:nvPr>
            <p:ph type="title"/>
          </p:nvPr>
        </p:nvSpPr>
        <p:spPr>
          <a:xfrm>
            <a:off x="572493" y="238539"/>
            <a:ext cx="11018520" cy="1434415"/>
          </a:xfrm>
        </p:spPr>
        <p:txBody>
          <a:bodyPr anchor="b">
            <a:normAutofit/>
          </a:bodyPr>
          <a:lstStyle/>
          <a:p>
            <a:r>
              <a:rPr lang="en-US" sz="5000"/>
              <a:t>Một số tính chất &amp; lưu ý của convex sets</a:t>
            </a:r>
          </a:p>
        </p:txBody>
      </p:sp>
      <p:sp>
        <p:nvSpPr>
          <p:cNvPr id="615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CB66DB-910C-56B0-F640-20CB64177BA8}"/>
              </a:ext>
            </a:extLst>
          </p:cNvPr>
          <p:cNvSpPr>
            <a:spLocks noGrp="1"/>
          </p:cNvSpPr>
          <p:nvPr>
            <p:ph idx="1"/>
          </p:nvPr>
        </p:nvSpPr>
        <p:spPr>
          <a:xfrm>
            <a:off x="572493" y="2071316"/>
            <a:ext cx="6713552" cy="4119172"/>
          </a:xfrm>
        </p:spPr>
        <p:txBody>
          <a:bodyPr anchor="t">
            <a:normAutofit/>
          </a:bodyPr>
          <a:lstStyle/>
          <a:p>
            <a:pPr>
              <a:buFont typeface="Arial" panose="020B0604020202020204" pitchFamily="34" charset="0"/>
              <a:buChar char="•"/>
            </a:pPr>
            <a:r>
              <a:rPr lang="vi-VN" sz="1800" b="0" i="0">
                <a:effectLst/>
              </a:rPr>
              <a:t>Giả sử có một căn phòng có dạng</a:t>
            </a:r>
            <a:r>
              <a:rPr lang="en-US" sz="1800" b="0" i="0">
                <a:effectLst/>
              </a:rPr>
              <a:t> convex set</a:t>
            </a:r>
            <a:r>
              <a:rPr lang="vi-VN" sz="1800" b="0" i="0">
                <a:effectLst/>
              </a:rPr>
              <a:t>, nếu ta đặt một bóng đèn đủ sáng ở bất kỳ vị trí nào trong phòng, mọi điểm trong căn phòng đều được chiếu sáng.</a:t>
            </a:r>
          </a:p>
          <a:p>
            <a:pPr>
              <a:buFont typeface="Arial" panose="020B0604020202020204" pitchFamily="34" charset="0"/>
              <a:buChar char="•"/>
            </a:pPr>
            <a:r>
              <a:rPr lang="vi-VN" sz="1800" b="0" i="0">
                <a:effectLst/>
              </a:rPr>
              <a:t>Nếu một đất nước có bản đồ dạng một hình </a:t>
            </a:r>
            <a:r>
              <a:rPr lang="en-US" sz="1800" i="1"/>
              <a:t>convex set</a:t>
            </a:r>
            <a:r>
              <a:rPr lang="vi-VN" sz="1800" b="0" i="0">
                <a:effectLst/>
              </a:rPr>
              <a:t> thì đường bay nối giữa hai thành phố bất kỳ trong đất nước đó đều nằm trọn vẹn trong không phận của nước đó</a:t>
            </a:r>
            <a:r>
              <a:rPr lang="vi-VN" sz="1600" b="0" i="0">
                <a:effectLst/>
              </a:rPr>
              <a:t>. (Không như Việt Nam, muốn bay thẳng Hà Nội - Hồ Chí Minh phải bay qua không phận Campuchia).</a:t>
            </a:r>
            <a:endParaRPr lang="vi-VN" sz="1800" b="0" i="0">
              <a:effectLst/>
            </a:endParaRPr>
          </a:p>
          <a:p>
            <a:r>
              <a:rPr lang="en-US" sz="1800">
                <a:latin typeface="Arial" panose="020B0604020202020204" pitchFamily="34" charset="0"/>
                <a:cs typeface="Arial" panose="020B0604020202020204" pitchFamily="34" charset="0"/>
              </a:rPr>
              <a:t>Đường thẳng cũng là một convex sets</a:t>
            </a:r>
          </a:p>
          <a:p>
            <a:r>
              <a:rPr lang="en-US" sz="1800">
                <a:latin typeface="Arial" panose="020B0604020202020204" pitchFamily="34" charset="0"/>
                <a:cs typeface="Arial" panose="020B0604020202020204" pitchFamily="34" charset="0"/>
              </a:rPr>
              <a:t>Giao của các convex set là convext set	</a:t>
            </a:r>
          </a:p>
          <a:p>
            <a:r>
              <a:rPr lang="vi-VN" sz="1800" b="0" i="0">
                <a:solidFill>
                  <a:srgbClr val="000000"/>
                </a:solidFill>
                <a:effectLst/>
              </a:rPr>
              <a:t>Hai tập hợp được gọi là </a:t>
            </a:r>
            <a:r>
              <a:rPr lang="vi-VN" sz="1800" b="0" i="1">
                <a:solidFill>
                  <a:srgbClr val="000000"/>
                </a:solidFill>
                <a:effectLst/>
              </a:rPr>
              <a:t>linearly separable</a:t>
            </a:r>
            <a:r>
              <a:rPr lang="vi-VN" sz="1800" b="0" i="0">
                <a:solidFill>
                  <a:srgbClr val="000000"/>
                </a:solidFill>
                <a:effectLst/>
              </a:rPr>
              <a:t> nếu các </a:t>
            </a:r>
            <a:r>
              <a:rPr lang="vi-VN" sz="1800" b="0" i="1">
                <a:solidFill>
                  <a:srgbClr val="000000"/>
                </a:solidFill>
                <a:effectLst/>
              </a:rPr>
              <a:t>convex hulls</a:t>
            </a:r>
            <a:r>
              <a:rPr lang="vi-VN" sz="1800" b="0" i="0">
                <a:solidFill>
                  <a:srgbClr val="000000"/>
                </a:solidFill>
                <a:effectLst/>
              </a:rPr>
              <a:t> của chúng không có điểm chung.</a:t>
            </a:r>
            <a:endParaRPr lang="en-US" sz="1800"/>
          </a:p>
        </p:txBody>
      </p:sp>
      <p:pic>
        <p:nvPicPr>
          <p:cNvPr id="6146" name="Picture 2">
            <a:extLst>
              <a:ext uri="{FF2B5EF4-FFF2-40B4-BE49-F238E27FC236}">
                <a16:creationId xmlns:a16="http://schemas.microsoft.com/office/drawing/2014/main" id="{0CAF43A9-6C25-C6D7-BE47-58FC87205F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23" r="54764"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655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1312</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vt:lpstr>
      <vt:lpstr>Arial</vt:lpstr>
      <vt:lpstr>Baskerville Old Face</vt:lpstr>
      <vt:lpstr>Calibri</vt:lpstr>
      <vt:lpstr>Calibri Light</vt:lpstr>
      <vt:lpstr>Google Sans</vt:lpstr>
      <vt:lpstr>Lora</vt:lpstr>
      <vt:lpstr>MJXc-TeX-main-B</vt:lpstr>
      <vt:lpstr>MJXc-TeX-main-R</vt:lpstr>
      <vt:lpstr>MJXc-TeX-math-I</vt:lpstr>
      <vt:lpstr>Roboto</vt:lpstr>
      <vt:lpstr>Söhne</vt:lpstr>
      <vt:lpstr>Symbol</vt:lpstr>
      <vt:lpstr>Office Theme</vt:lpstr>
      <vt:lpstr>PowerPoint Presentation</vt:lpstr>
      <vt:lpstr>PowerPoint Presentation</vt:lpstr>
      <vt:lpstr>PowerPoint Presentation</vt:lpstr>
      <vt:lpstr>Trong Machine Learning, các mô hình thường dựa vào việc tối ưu hóa một hàm mục tiêu để điều chỉnh các tham số của mô hình. Điều này áp dụng cho hầu hết các loại mô hình Machine Learning, bao gồm cả học máy cổ điển và học sâu (deep learning).</vt:lpstr>
      <vt:lpstr>Convexity (Độ lồi)</vt:lpstr>
      <vt:lpstr>Convex set (Tập lồi)</vt:lpstr>
      <vt:lpstr>Làm thế nào để biến một tập không lồi thành tập lồi?</vt:lpstr>
      <vt:lpstr>Convex hull</vt:lpstr>
      <vt:lpstr>Một số tính chất &amp; lưu ý của convex sets</vt:lpstr>
      <vt:lpstr>Convex functions</vt:lpstr>
      <vt:lpstr>Các phương pháp để tìm hàm lồi</vt:lpstr>
      <vt:lpstr> Bất đẳng thức Jenson</vt:lpstr>
      <vt:lpstr>First-order Condition</vt:lpstr>
      <vt:lpstr>Second-order Condition</vt:lpstr>
      <vt:lpstr>Second-order Condition</vt:lpstr>
      <vt:lpstr>Tại sao độ lồi lại quan trọng trong học máy?</vt:lpstr>
      <vt:lpstr>Các loại độ lồi và phương pháp phân biệt</vt:lpstr>
      <vt:lpstr>Bonus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Dao Xuan Hoang</dc:creator>
  <cp:lastModifiedBy>Tuan Dao Xuan Hoang</cp:lastModifiedBy>
  <cp:revision>17</cp:revision>
  <dcterms:created xsi:type="dcterms:W3CDTF">2023-08-03T02:22:24Z</dcterms:created>
  <dcterms:modified xsi:type="dcterms:W3CDTF">2023-08-03T17:37:25Z</dcterms:modified>
</cp:coreProperties>
</file>