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6" r:id="rId2"/>
    <p:sldId id="285" r:id="rId3"/>
    <p:sldId id="256" r:id="rId4"/>
    <p:sldId id="257" r:id="rId5"/>
    <p:sldId id="259" r:id="rId6"/>
    <p:sldId id="260" r:id="rId7"/>
    <p:sldId id="263" r:id="rId8"/>
    <p:sldId id="262" r:id="rId9"/>
    <p:sldId id="261" r:id="rId10"/>
    <p:sldId id="264" r:id="rId11"/>
    <p:sldId id="265" r:id="rId12"/>
    <p:sldId id="267" r:id="rId13"/>
    <p:sldId id="268" r:id="rId14"/>
    <p:sldId id="269" r:id="rId15"/>
    <p:sldId id="271" r:id="rId16"/>
    <p:sldId id="270" r:id="rId17"/>
    <p:sldId id="272" r:id="rId18"/>
    <p:sldId id="273" r:id="rId19"/>
    <p:sldId id="275" r:id="rId20"/>
    <p:sldId id="274" r:id="rId21"/>
    <p:sldId id="277" r:id="rId22"/>
    <p:sldId id="295"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4" r:id="rId37"/>
    <p:sldId id="292" r:id="rId38"/>
    <p:sldId id="293"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95020" autoAdjust="0"/>
  </p:normalViewPr>
  <p:slideViewPr>
    <p:cSldViewPr snapToGrid="0">
      <p:cViewPr varScale="1">
        <p:scale>
          <a:sx n="78" d="100"/>
          <a:sy n="78" d="100"/>
        </p:scale>
        <p:origin x="107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3897C-516B-4B52-9343-354847C25F0C}"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40575-AE88-45C6-B7C6-F3531AE3DA9D}" type="slidenum">
              <a:rPr lang="en-US" smtClean="0"/>
              <a:t>‹#›</a:t>
            </a:fld>
            <a:endParaRPr lang="en-US"/>
          </a:p>
        </p:txBody>
      </p:sp>
    </p:spTree>
    <p:extLst>
      <p:ext uri="{BB962C8B-B14F-4D97-AF65-F5344CB8AC3E}">
        <p14:creationId xmlns:p14="http://schemas.microsoft.com/office/powerpoint/2010/main" val="850924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4BE9-AC20-3E50-E869-0B3DFFF85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90F573-F78D-5DD2-E202-3B0F0E8C1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B02DA3-E8BB-FCD8-193A-927EAD64D1F4}"/>
              </a:ext>
            </a:extLst>
          </p:cNvPr>
          <p:cNvSpPr>
            <a:spLocks noGrp="1"/>
          </p:cNvSpPr>
          <p:nvPr>
            <p:ph type="dt" sz="half" idx="10"/>
          </p:nvPr>
        </p:nvSpPr>
        <p:spPr/>
        <p:txBody>
          <a:bodyPr/>
          <a:lstStyle/>
          <a:p>
            <a:r>
              <a:rPr lang="en-US"/>
              <a:t>6/1/2023</a:t>
            </a:r>
          </a:p>
        </p:txBody>
      </p:sp>
      <p:sp>
        <p:nvSpPr>
          <p:cNvPr id="5" name="Footer Placeholder 4">
            <a:extLst>
              <a:ext uri="{FF2B5EF4-FFF2-40B4-BE49-F238E27FC236}">
                <a16:creationId xmlns:a16="http://schemas.microsoft.com/office/drawing/2014/main" id="{F8130E9D-FAD3-9838-8E37-F1B1B4C68B77}"/>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4A72B515-ABDC-B640-ED63-A4F0B23BC8E1}"/>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164133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515F-78BA-B115-885F-ACA4B28F9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8100F6-79C4-88EB-416D-18A0301AC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C2E7C-5320-341E-56D9-34555A3389DC}"/>
              </a:ext>
            </a:extLst>
          </p:cNvPr>
          <p:cNvSpPr>
            <a:spLocks noGrp="1"/>
          </p:cNvSpPr>
          <p:nvPr>
            <p:ph type="dt" sz="half" idx="10"/>
          </p:nvPr>
        </p:nvSpPr>
        <p:spPr/>
        <p:txBody>
          <a:bodyPr/>
          <a:lstStyle/>
          <a:p>
            <a:r>
              <a:rPr lang="en-US"/>
              <a:t>6/1/2023</a:t>
            </a:r>
          </a:p>
        </p:txBody>
      </p:sp>
      <p:sp>
        <p:nvSpPr>
          <p:cNvPr id="5" name="Footer Placeholder 4">
            <a:extLst>
              <a:ext uri="{FF2B5EF4-FFF2-40B4-BE49-F238E27FC236}">
                <a16:creationId xmlns:a16="http://schemas.microsoft.com/office/drawing/2014/main" id="{46668FA4-0AD6-3B50-6D30-2AEEE8365FCF}"/>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975CB2B8-E366-1401-6BA5-20FCA068EEE2}"/>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137974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375E0-D9A4-6364-B416-AD6C58DDAD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F98430-81BA-9691-59F5-3753057E1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DAE64-AA79-77B5-2ED1-02E491D6A58C}"/>
              </a:ext>
            </a:extLst>
          </p:cNvPr>
          <p:cNvSpPr>
            <a:spLocks noGrp="1"/>
          </p:cNvSpPr>
          <p:nvPr>
            <p:ph type="dt" sz="half" idx="10"/>
          </p:nvPr>
        </p:nvSpPr>
        <p:spPr/>
        <p:txBody>
          <a:bodyPr/>
          <a:lstStyle/>
          <a:p>
            <a:r>
              <a:rPr lang="en-US"/>
              <a:t>6/1/2023</a:t>
            </a:r>
          </a:p>
        </p:txBody>
      </p:sp>
      <p:sp>
        <p:nvSpPr>
          <p:cNvPr id="5" name="Footer Placeholder 4">
            <a:extLst>
              <a:ext uri="{FF2B5EF4-FFF2-40B4-BE49-F238E27FC236}">
                <a16:creationId xmlns:a16="http://schemas.microsoft.com/office/drawing/2014/main" id="{F45E569F-709D-80AE-ADBF-EBC7895838D8}"/>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7AC7D344-DD78-F6CE-D3CD-98CB33E0C2D5}"/>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2640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821A-0F87-BA3F-07FA-FC4B44A9C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090D4-A97C-FE8D-D35A-9442BE334C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0C557-8FE4-6D3B-C3EF-955BB7059BD6}"/>
              </a:ext>
            </a:extLst>
          </p:cNvPr>
          <p:cNvSpPr>
            <a:spLocks noGrp="1"/>
          </p:cNvSpPr>
          <p:nvPr>
            <p:ph type="dt" sz="half" idx="10"/>
          </p:nvPr>
        </p:nvSpPr>
        <p:spPr/>
        <p:txBody>
          <a:bodyPr/>
          <a:lstStyle/>
          <a:p>
            <a:r>
              <a:rPr lang="en-US"/>
              <a:t>6/1/2023</a:t>
            </a:r>
          </a:p>
        </p:txBody>
      </p:sp>
      <p:sp>
        <p:nvSpPr>
          <p:cNvPr id="5" name="Footer Placeholder 4">
            <a:extLst>
              <a:ext uri="{FF2B5EF4-FFF2-40B4-BE49-F238E27FC236}">
                <a16:creationId xmlns:a16="http://schemas.microsoft.com/office/drawing/2014/main" id="{CA09A8E8-0C88-3183-0D24-B857F7A588AE}"/>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6FEE7B2B-B47E-CAAC-DA7E-877AA3ED22F9}"/>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295509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F972-4462-5413-977E-FF239D2A2F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F172B-D9B7-90BB-FEA9-29D821B41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3DAFD-DFCB-3932-B95A-56A5D1A3F534}"/>
              </a:ext>
            </a:extLst>
          </p:cNvPr>
          <p:cNvSpPr>
            <a:spLocks noGrp="1"/>
          </p:cNvSpPr>
          <p:nvPr>
            <p:ph type="dt" sz="half" idx="10"/>
          </p:nvPr>
        </p:nvSpPr>
        <p:spPr/>
        <p:txBody>
          <a:bodyPr/>
          <a:lstStyle/>
          <a:p>
            <a:r>
              <a:rPr lang="en-US"/>
              <a:t>6/1/2023</a:t>
            </a:r>
          </a:p>
        </p:txBody>
      </p:sp>
      <p:sp>
        <p:nvSpPr>
          <p:cNvPr id="5" name="Footer Placeholder 4">
            <a:extLst>
              <a:ext uri="{FF2B5EF4-FFF2-40B4-BE49-F238E27FC236}">
                <a16:creationId xmlns:a16="http://schemas.microsoft.com/office/drawing/2014/main" id="{1C6C44BE-EF38-E73C-AFF7-65B63C3B95CA}"/>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872A5F94-BB9D-A129-7E72-F75D269241B7}"/>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191910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65E3-163A-F6FB-A319-640D8F1FE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C3558-2D80-78D5-436C-D4170A1BBD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05CDC3-A726-B5F9-7467-68C40C027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A4CDC-3E9D-A7A4-48B5-9FCD25CFFC5D}"/>
              </a:ext>
            </a:extLst>
          </p:cNvPr>
          <p:cNvSpPr>
            <a:spLocks noGrp="1"/>
          </p:cNvSpPr>
          <p:nvPr>
            <p:ph type="dt" sz="half" idx="10"/>
          </p:nvPr>
        </p:nvSpPr>
        <p:spPr/>
        <p:txBody>
          <a:bodyPr/>
          <a:lstStyle/>
          <a:p>
            <a:r>
              <a:rPr lang="en-US"/>
              <a:t>6/1/2023</a:t>
            </a:r>
          </a:p>
        </p:txBody>
      </p:sp>
      <p:sp>
        <p:nvSpPr>
          <p:cNvPr id="6" name="Footer Placeholder 5">
            <a:extLst>
              <a:ext uri="{FF2B5EF4-FFF2-40B4-BE49-F238E27FC236}">
                <a16:creationId xmlns:a16="http://schemas.microsoft.com/office/drawing/2014/main" id="{ECBE3CA6-F925-1542-C083-6444521839A4}"/>
              </a:ext>
            </a:extLst>
          </p:cNvPr>
          <p:cNvSpPr>
            <a:spLocks noGrp="1"/>
          </p:cNvSpPr>
          <p:nvPr>
            <p:ph type="ftr" sz="quarter" idx="11"/>
          </p:nvPr>
        </p:nvSpPr>
        <p:spPr/>
        <p:txBody>
          <a:bodyPr/>
          <a:lstStyle/>
          <a:p>
            <a:r>
              <a:rPr lang="en-US"/>
              <a:t>© 2023 Đào Xuân Hoàng Tuấn (Salmon)</a:t>
            </a:r>
          </a:p>
        </p:txBody>
      </p:sp>
      <p:sp>
        <p:nvSpPr>
          <p:cNvPr id="7" name="Slide Number Placeholder 6">
            <a:extLst>
              <a:ext uri="{FF2B5EF4-FFF2-40B4-BE49-F238E27FC236}">
                <a16:creationId xmlns:a16="http://schemas.microsoft.com/office/drawing/2014/main" id="{0DF4BC28-74CF-9819-109C-F1BFBCC6977A}"/>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413992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78F5-B78D-AD23-C9C0-632A99622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B44E37-FE0D-9C89-874B-F750ABA7B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F3556-B4F3-DA9F-539B-54DAF27C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7FFF9-CC5B-BD1F-7ECC-314F4A904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5A7B2-EA23-77FC-4A03-A12F5A45C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1BE81-0182-2B87-E881-2A10E81B88A2}"/>
              </a:ext>
            </a:extLst>
          </p:cNvPr>
          <p:cNvSpPr>
            <a:spLocks noGrp="1"/>
          </p:cNvSpPr>
          <p:nvPr>
            <p:ph type="dt" sz="half" idx="10"/>
          </p:nvPr>
        </p:nvSpPr>
        <p:spPr/>
        <p:txBody>
          <a:bodyPr/>
          <a:lstStyle/>
          <a:p>
            <a:r>
              <a:rPr lang="en-US"/>
              <a:t>6/1/2023</a:t>
            </a:r>
          </a:p>
        </p:txBody>
      </p:sp>
      <p:sp>
        <p:nvSpPr>
          <p:cNvPr id="8" name="Footer Placeholder 7">
            <a:extLst>
              <a:ext uri="{FF2B5EF4-FFF2-40B4-BE49-F238E27FC236}">
                <a16:creationId xmlns:a16="http://schemas.microsoft.com/office/drawing/2014/main" id="{BADE5899-9CE1-CA8F-5F9D-67EB01AECB1B}"/>
              </a:ext>
            </a:extLst>
          </p:cNvPr>
          <p:cNvSpPr>
            <a:spLocks noGrp="1"/>
          </p:cNvSpPr>
          <p:nvPr>
            <p:ph type="ftr" sz="quarter" idx="11"/>
          </p:nvPr>
        </p:nvSpPr>
        <p:spPr/>
        <p:txBody>
          <a:bodyPr/>
          <a:lstStyle/>
          <a:p>
            <a:r>
              <a:rPr lang="en-US"/>
              <a:t>© 2023 Đào Xuân Hoàng Tuấn (Salmon)</a:t>
            </a:r>
          </a:p>
        </p:txBody>
      </p:sp>
      <p:sp>
        <p:nvSpPr>
          <p:cNvPr id="9" name="Slide Number Placeholder 8">
            <a:extLst>
              <a:ext uri="{FF2B5EF4-FFF2-40B4-BE49-F238E27FC236}">
                <a16:creationId xmlns:a16="http://schemas.microsoft.com/office/drawing/2014/main" id="{0EE4BE70-0D0B-F521-FF8E-3F6C62634B9C}"/>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328429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B8D3-42C4-EC09-AC73-0C70175C58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5DA5C8-6DA4-D1BD-0AF5-D6B3A3FDD44C}"/>
              </a:ext>
            </a:extLst>
          </p:cNvPr>
          <p:cNvSpPr>
            <a:spLocks noGrp="1"/>
          </p:cNvSpPr>
          <p:nvPr>
            <p:ph type="dt" sz="half" idx="10"/>
          </p:nvPr>
        </p:nvSpPr>
        <p:spPr/>
        <p:txBody>
          <a:bodyPr/>
          <a:lstStyle/>
          <a:p>
            <a:r>
              <a:rPr lang="en-US"/>
              <a:t>6/1/2023</a:t>
            </a:r>
          </a:p>
        </p:txBody>
      </p:sp>
      <p:sp>
        <p:nvSpPr>
          <p:cNvPr id="4" name="Footer Placeholder 3">
            <a:extLst>
              <a:ext uri="{FF2B5EF4-FFF2-40B4-BE49-F238E27FC236}">
                <a16:creationId xmlns:a16="http://schemas.microsoft.com/office/drawing/2014/main" id="{CE6D6651-9A22-F585-71E1-6326965BEAE1}"/>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FC9C86D4-39FE-D9B3-44E0-34247208AB71}"/>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279760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3AC41-53D6-1E43-C298-92007E053D3A}"/>
              </a:ext>
            </a:extLst>
          </p:cNvPr>
          <p:cNvSpPr>
            <a:spLocks noGrp="1"/>
          </p:cNvSpPr>
          <p:nvPr>
            <p:ph type="dt" sz="half" idx="10"/>
          </p:nvPr>
        </p:nvSpPr>
        <p:spPr/>
        <p:txBody>
          <a:bodyPr/>
          <a:lstStyle/>
          <a:p>
            <a:r>
              <a:rPr lang="en-US"/>
              <a:t>6/1/2023</a:t>
            </a:r>
          </a:p>
        </p:txBody>
      </p:sp>
      <p:sp>
        <p:nvSpPr>
          <p:cNvPr id="3" name="Footer Placeholder 2">
            <a:extLst>
              <a:ext uri="{FF2B5EF4-FFF2-40B4-BE49-F238E27FC236}">
                <a16:creationId xmlns:a16="http://schemas.microsoft.com/office/drawing/2014/main" id="{ED4BE9D2-9975-CC17-ABA9-09D5D2BA1465}"/>
              </a:ext>
            </a:extLst>
          </p:cNvPr>
          <p:cNvSpPr>
            <a:spLocks noGrp="1"/>
          </p:cNvSpPr>
          <p:nvPr>
            <p:ph type="ftr" sz="quarter" idx="11"/>
          </p:nvPr>
        </p:nvSpPr>
        <p:spPr/>
        <p:txBody>
          <a:bodyPr/>
          <a:lstStyle/>
          <a:p>
            <a:r>
              <a:rPr lang="en-US"/>
              <a:t>© 2023 Đào Xuân Hoàng Tuấn (Salmon)</a:t>
            </a:r>
          </a:p>
        </p:txBody>
      </p:sp>
      <p:sp>
        <p:nvSpPr>
          <p:cNvPr id="4" name="Slide Number Placeholder 3">
            <a:extLst>
              <a:ext uri="{FF2B5EF4-FFF2-40B4-BE49-F238E27FC236}">
                <a16:creationId xmlns:a16="http://schemas.microsoft.com/office/drawing/2014/main" id="{DF5EE549-82C7-7336-F7CF-D68DF03434E7}"/>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323223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D321-FF69-1368-84F8-B67E72C5F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607D9-E93B-7175-A952-3F483F635A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FD5DB-D9E1-C478-904E-1164B629B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21D0E-3A4E-2C44-9663-96BA325C0AF7}"/>
              </a:ext>
            </a:extLst>
          </p:cNvPr>
          <p:cNvSpPr>
            <a:spLocks noGrp="1"/>
          </p:cNvSpPr>
          <p:nvPr>
            <p:ph type="dt" sz="half" idx="10"/>
          </p:nvPr>
        </p:nvSpPr>
        <p:spPr/>
        <p:txBody>
          <a:bodyPr/>
          <a:lstStyle/>
          <a:p>
            <a:r>
              <a:rPr lang="en-US"/>
              <a:t>6/1/2023</a:t>
            </a:r>
          </a:p>
        </p:txBody>
      </p:sp>
      <p:sp>
        <p:nvSpPr>
          <p:cNvPr id="6" name="Footer Placeholder 5">
            <a:extLst>
              <a:ext uri="{FF2B5EF4-FFF2-40B4-BE49-F238E27FC236}">
                <a16:creationId xmlns:a16="http://schemas.microsoft.com/office/drawing/2014/main" id="{9596B7ED-19FB-E3CC-B317-DCFD7EF9E1B2}"/>
              </a:ext>
            </a:extLst>
          </p:cNvPr>
          <p:cNvSpPr>
            <a:spLocks noGrp="1"/>
          </p:cNvSpPr>
          <p:nvPr>
            <p:ph type="ftr" sz="quarter" idx="11"/>
          </p:nvPr>
        </p:nvSpPr>
        <p:spPr/>
        <p:txBody>
          <a:bodyPr/>
          <a:lstStyle/>
          <a:p>
            <a:r>
              <a:rPr lang="en-US"/>
              <a:t>© 2023 Đào Xuân Hoàng Tuấn (Salmon)</a:t>
            </a:r>
          </a:p>
        </p:txBody>
      </p:sp>
      <p:sp>
        <p:nvSpPr>
          <p:cNvPr id="7" name="Slide Number Placeholder 6">
            <a:extLst>
              <a:ext uri="{FF2B5EF4-FFF2-40B4-BE49-F238E27FC236}">
                <a16:creationId xmlns:a16="http://schemas.microsoft.com/office/drawing/2014/main" id="{F5DAFDAE-7CA6-48E7-3DF7-9BAF8DCC2DC7}"/>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246678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DE2B-E87F-4EF5-057B-A8262451E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65C5F9-2A5E-6584-893C-6896DCC7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C164F-9886-95D5-4725-1F7078EC3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E9B42-8F42-C7F6-7A3E-39D3BD2A4DF3}"/>
              </a:ext>
            </a:extLst>
          </p:cNvPr>
          <p:cNvSpPr>
            <a:spLocks noGrp="1"/>
          </p:cNvSpPr>
          <p:nvPr>
            <p:ph type="dt" sz="half" idx="10"/>
          </p:nvPr>
        </p:nvSpPr>
        <p:spPr/>
        <p:txBody>
          <a:bodyPr/>
          <a:lstStyle/>
          <a:p>
            <a:r>
              <a:rPr lang="en-US"/>
              <a:t>6/1/2023</a:t>
            </a:r>
          </a:p>
        </p:txBody>
      </p:sp>
      <p:sp>
        <p:nvSpPr>
          <p:cNvPr id="6" name="Footer Placeholder 5">
            <a:extLst>
              <a:ext uri="{FF2B5EF4-FFF2-40B4-BE49-F238E27FC236}">
                <a16:creationId xmlns:a16="http://schemas.microsoft.com/office/drawing/2014/main" id="{8CC86FB7-5501-107C-8448-113F3CAFF876}"/>
              </a:ext>
            </a:extLst>
          </p:cNvPr>
          <p:cNvSpPr>
            <a:spLocks noGrp="1"/>
          </p:cNvSpPr>
          <p:nvPr>
            <p:ph type="ftr" sz="quarter" idx="11"/>
          </p:nvPr>
        </p:nvSpPr>
        <p:spPr/>
        <p:txBody>
          <a:bodyPr/>
          <a:lstStyle/>
          <a:p>
            <a:r>
              <a:rPr lang="en-US"/>
              <a:t>© 2023 Đào Xuân Hoàng Tuấn (Salmon)</a:t>
            </a:r>
          </a:p>
        </p:txBody>
      </p:sp>
      <p:sp>
        <p:nvSpPr>
          <p:cNvPr id="7" name="Slide Number Placeholder 6">
            <a:extLst>
              <a:ext uri="{FF2B5EF4-FFF2-40B4-BE49-F238E27FC236}">
                <a16:creationId xmlns:a16="http://schemas.microsoft.com/office/drawing/2014/main" id="{2DC7FBD2-B76C-DFB5-BC81-359569AC9B39}"/>
              </a:ext>
            </a:extLst>
          </p:cNvPr>
          <p:cNvSpPr>
            <a:spLocks noGrp="1"/>
          </p:cNvSpPr>
          <p:nvPr>
            <p:ph type="sldNum" sz="quarter" idx="12"/>
          </p:nvPr>
        </p:nvSpPr>
        <p:spPr/>
        <p:txBody>
          <a:bodyPr/>
          <a:lstStyle/>
          <a:p>
            <a:fld id="{D33D3A22-CBFE-4DC0-AB7E-8B519801189C}" type="slidenum">
              <a:rPr lang="en-US" smtClean="0"/>
              <a:t>‹#›</a:t>
            </a:fld>
            <a:endParaRPr lang="en-US"/>
          </a:p>
        </p:txBody>
      </p:sp>
    </p:spTree>
    <p:extLst>
      <p:ext uri="{BB962C8B-B14F-4D97-AF65-F5344CB8AC3E}">
        <p14:creationId xmlns:p14="http://schemas.microsoft.com/office/powerpoint/2010/main" val="391335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28EE9-2183-3A5F-2CFC-3EAE748D1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DEF24-9F57-9E95-C518-86721A0DB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08766-7E0D-59F8-CF45-DC5027F74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6/1/2023</a:t>
            </a:r>
          </a:p>
        </p:txBody>
      </p:sp>
      <p:sp>
        <p:nvSpPr>
          <p:cNvPr id="5" name="Footer Placeholder 4">
            <a:extLst>
              <a:ext uri="{FF2B5EF4-FFF2-40B4-BE49-F238E27FC236}">
                <a16:creationId xmlns:a16="http://schemas.microsoft.com/office/drawing/2014/main" id="{20ED821F-9A4C-6DDA-6B7B-8136E5258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Đào Xuân Hoàng Tuấn (Salmon)</a:t>
            </a:r>
          </a:p>
        </p:txBody>
      </p:sp>
      <p:sp>
        <p:nvSpPr>
          <p:cNvPr id="6" name="Slide Number Placeholder 5">
            <a:extLst>
              <a:ext uri="{FF2B5EF4-FFF2-40B4-BE49-F238E27FC236}">
                <a16:creationId xmlns:a16="http://schemas.microsoft.com/office/drawing/2014/main" id="{7C013E7D-66CB-898A-4959-0CF0D9EDA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D3A22-CBFE-4DC0-AB7E-8B519801189C}" type="slidenum">
              <a:rPr lang="en-US" smtClean="0"/>
              <a:t>‹#›</a:t>
            </a:fld>
            <a:endParaRPr lang="en-US"/>
          </a:p>
        </p:txBody>
      </p:sp>
    </p:spTree>
    <p:extLst>
      <p:ext uri="{BB962C8B-B14F-4D97-AF65-F5344CB8AC3E}">
        <p14:creationId xmlns:p14="http://schemas.microsoft.com/office/powerpoint/2010/main" val="374317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7"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9"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m/global-identity-2"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stackoverflow.com/questions/26431800/plot-linear-model-in-3d-with-matplotlib" TargetMode="External"/><Relationship Id="rId4" Type="http://schemas.openxmlformats.org/officeDocument/2006/relationships/hyperlink" Target="https://miabellaai.net/regress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39F938F-F1EB-CC6E-1FD5-F1EE226BEFBA}"/>
              </a:ext>
            </a:extLst>
          </p:cNvPr>
          <p:cNvSpPr txBox="1"/>
          <p:nvPr/>
        </p:nvSpPr>
        <p:spPr>
          <a:xfrm>
            <a:off x="3004409" y="2859200"/>
            <a:ext cx="6534161" cy="1335109"/>
          </a:xfrm>
          <a:prstGeom prst="rect">
            <a:avLst/>
          </a:prstGeom>
          <a:noFill/>
        </p:spPr>
        <p:txBody>
          <a:bodyPr wrap="none" rtlCol="0">
            <a:spAutoFit/>
          </a:bodyPr>
          <a:lstStyle/>
          <a:p>
            <a:pPr defTabSz="1307592">
              <a:spcAft>
                <a:spcPts val="600"/>
              </a:spcAft>
            </a:pPr>
            <a:r>
              <a:rPr lang="en-US" sz="4576" b="1" kern="1200">
                <a:solidFill>
                  <a:schemeClr val="tx1"/>
                </a:solidFill>
                <a:latin typeface="Baskerville Old Face" panose="02020602080505020303" pitchFamily="18" charset="0"/>
              </a:rPr>
              <a:t>Chủ đề: Linear Regression</a:t>
            </a:r>
          </a:p>
          <a:p>
            <a:pPr algn="ctr" defTabSz="1307592">
              <a:spcAft>
                <a:spcPts val="600"/>
              </a:spcAft>
            </a:pPr>
            <a:r>
              <a:rPr lang="en-US" sz="3000">
                <a:latin typeface="Arial" panose="020B0604020202020204" pitchFamily="34" charset="0"/>
                <a:cs typeface="Arial" panose="020B0604020202020204" pitchFamily="34" charset="0"/>
              </a:rPr>
              <a:t>(Giải quyết từ gốc)</a:t>
            </a:r>
          </a:p>
        </p:txBody>
      </p:sp>
      <p:sp>
        <p:nvSpPr>
          <p:cNvPr id="5" name="TextBox 4">
            <a:extLst>
              <a:ext uri="{FF2B5EF4-FFF2-40B4-BE49-F238E27FC236}">
                <a16:creationId xmlns:a16="http://schemas.microsoft.com/office/drawing/2014/main" id="{69E80180-0990-860C-639B-5D5942283CB0}"/>
              </a:ext>
            </a:extLst>
          </p:cNvPr>
          <p:cNvSpPr txBox="1"/>
          <p:nvPr/>
        </p:nvSpPr>
        <p:spPr>
          <a:xfrm>
            <a:off x="4846513" y="1686821"/>
            <a:ext cx="4036431" cy="816766"/>
          </a:xfrm>
          <a:prstGeom prst="rect">
            <a:avLst/>
          </a:prstGeom>
          <a:noFill/>
        </p:spPr>
        <p:txBody>
          <a:bodyPr wrap="square" rtlCol="0">
            <a:spAutoFit/>
          </a:bodyPr>
          <a:lstStyle/>
          <a:p>
            <a:pPr defTabSz="1307592">
              <a:spcAft>
                <a:spcPts val="600"/>
              </a:spcAft>
            </a:pPr>
            <a:r>
              <a:rPr lang="en-US" sz="4576" kern="1200">
                <a:solidFill>
                  <a:schemeClr val="tx1"/>
                </a:solidFill>
                <a:latin typeface="+mn-lt"/>
                <a:ea typeface="+mn-ea"/>
                <a:cs typeface="+mn-cs"/>
              </a:rPr>
              <a:t>AI Faster Team</a:t>
            </a:r>
            <a:endParaRPr lang="en-US" sz="3200"/>
          </a:p>
        </p:txBody>
      </p:sp>
      <p:pic>
        <p:nvPicPr>
          <p:cNvPr id="7" name="Picture 6" descr="A picture containing circle, graphics, design, creativity&#10;&#10;Description automatically generated">
            <a:extLst>
              <a:ext uri="{FF2B5EF4-FFF2-40B4-BE49-F238E27FC236}">
                <a16:creationId xmlns:a16="http://schemas.microsoft.com/office/drawing/2014/main" id="{50AAA000-F608-8E0C-B124-1039B778E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138" y="1438155"/>
            <a:ext cx="1279327" cy="1279327"/>
          </a:xfrm>
          <a:prstGeom prst="rect">
            <a:avLst/>
          </a:prstGeom>
        </p:spPr>
      </p:pic>
      <p:sp>
        <p:nvSpPr>
          <p:cNvPr id="9" name="TextBox 8">
            <a:extLst>
              <a:ext uri="{FF2B5EF4-FFF2-40B4-BE49-F238E27FC236}">
                <a16:creationId xmlns:a16="http://schemas.microsoft.com/office/drawing/2014/main" id="{A6D630B7-3060-7465-EF0C-9CE56CBB2395}"/>
              </a:ext>
            </a:extLst>
          </p:cNvPr>
          <p:cNvSpPr txBox="1"/>
          <p:nvPr/>
        </p:nvSpPr>
        <p:spPr>
          <a:xfrm>
            <a:off x="3850473" y="4305688"/>
            <a:ext cx="4842031" cy="488467"/>
          </a:xfrm>
          <a:prstGeom prst="rect">
            <a:avLst/>
          </a:prstGeom>
          <a:noFill/>
        </p:spPr>
        <p:txBody>
          <a:bodyPr wrap="none" rtlCol="0">
            <a:spAutoFit/>
          </a:bodyPr>
          <a:lstStyle/>
          <a:p>
            <a:pPr defTabSz="1307592">
              <a:spcAft>
                <a:spcPts val="600"/>
              </a:spcAft>
            </a:pPr>
            <a:r>
              <a:rPr lang="en-US" sz="2574" kern="1200">
                <a:solidFill>
                  <a:schemeClr val="tx1"/>
                </a:solidFill>
                <a:latin typeface="+mn-lt"/>
                <a:ea typeface="+mn-ea"/>
                <a:cs typeface="+mn-cs"/>
              </a:rPr>
              <a:t>Người soạn: Đào Xuân Hoàng Tuấn</a:t>
            </a:r>
          </a:p>
        </p:txBody>
      </p:sp>
      <p:sp>
        <p:nvSpPr>
          <p:cNvPr id="3" name="Footer Placeholder 2">
            <a:extLst>
              <a:ext uri="{FF2B5EF4-FFF2-40B4-BE49-F238E27FC236}">
                <a16:creationId xmlns:a16="http://schemas.microsoft.com/office/drawing/2014/main" id="{0BD1C110-51BF-DEB2-AA69-160734B8C105}"/>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71E1DDE3-F680-9B15-3AA7-160523DD96A9}"/>
              </a:ext>
            </a:extLst>
          </p:cNvPr>
          <p:cNvSpPr>
            <a:spLocks noGrp="1"/>
          </p:cNvSpPr>
          <p:nvPr>
            <p:ph type="sldNum" sz="quarter" idx="12"/>
          </p:nvPr>
        </p:nvSpPr>
        <p:spPr/>
        <p:txBody>
          <a:bodyPr/>
          <a:lstStyle/>
          <a:p>
            <a:fld id="{D33D3A22-CBFE-4DC0-AB7E-8B519801189C}" type="slidenum">
              <a:rPr lang="en-US" smtClean="0"/>
              <a:t>1</a:t>
            </a:fld>
            <a:endParaRPr lang="en-US"/>
          </a:p>
        </p:txBody>
      </p:sp>
    </p:spTree>
    <p:extLst>
      <p:ext uri="{BB962C8B-B14F-4D97-AF65-F5344CB8AC3E}">
        <p14:creationId xmlns:p14="http://schemas.microsoft.com/office/powerpoint/2010/main" val="294375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1E0E1D03-D4A8-9792-AFDE-6642B52EB807}"/>
              </a:ext>
            </a:extLst>
          </p:cNvPr>
          <p:cNvCxnSpPr>
            <a:cxnSpLocks/>
          </p:cNvCxnSpPr>
          <p:nvPr/>
        </p:nvCxnSpPr>
        <p:spPr>
          <a:xfrm>
            <a:off x="4299218" y="2525513"/>
            <a:ext cx="2906820" cy="16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0194256-C9B6-A5C7-3AFB-43FFCCA37502}"/>
              </a:ext>
            </a:extLst>
          </p:cNvPr>
          <p:cNvCxnSpPr>
            <a:cxnSpLocks/>
          </p:cNvCxnSpPr>
          <p:nvPr/>
        </p:nvCxnSpPr>
        <p:spPr>
          <a:xfrm>
            <a:off x="123825" y="2457449"/>
            <a:ext cx="6686550" cy="3848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A31A52-FAB0-35BF-89E9-CED43CCA7692}"/>
              </a:ext>
            </a:extLst>
          </p:cNvPr>
          <p:cNvCxnSpPr>
            <a:cxnSpLocks/>
          </p:cNvCxnSpPr>
          <p:nvPr/>
        </p:nvCxnSpPr>
        <p:spPr>
          <a:xfrm flipH="1">
            <a:off x="368300" y="2095500"/>
            <a:ext cx="7782818" cy="25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3B5BED6-2924-9101-5BCC-939ACEEFA4B0}"/>
              </a:ext>
            </a:extLst>
          </p:cNvPr>
          <p:cNvCxnSpPr>
            <a:cxnSpLocks/>
          </p:cNvCxnSpPr>
          <p:nvPr/>
        </p:nvCxnSpPr>
        <p:spPr>
          <a:xfrm>
            <a:off x="2527300" y="3898900"/>
            <a:ext cx="3086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AD4A9B6-1FB2-D5F5-F366-AC0C6ADFF85D}"/>
              </a:ext>
            </a:extLst>
          </p:cNvPr>
          <p:cNvCxnSpPr>
            <a:cxnSpLocks/>
          </p:cNvCxnSpPr>
          <p:nvPr/>
        </p:nvCxnSpPr>
        <p:spPr>
          <a:xfrm flipH="1">
            <a:off x="952500" y="3898900"/>
            <a:ext cx="1574800" cy="157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1BC8365-A1B9-D2ED-3B19-1BCF26EC4E17}"/>
              </a:ext>
            </a:extLst>
          </p:cNvPr>
          <p:cNvCxnSpPr>
            <a:cxnSpLocks/>
          </p:cNvCxnSpPr>
          <p:nvPr/>
        </p:nvCxnSpPr>
        <p:spPr>
          <a:xfrm flipV="1">
            <a:off x="2527300" y="1143000"/>
            <a:ext cx="0" cy="275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2ABEA8A-F34F-B311-0717-50F1FADCC01B}"/>
              </a:ext>
            </a:extLst>
          </p:cNvPr>
          <p:cNvSpPr txBox="1"/>
          <p:nvPr/>
        </p:nvSpPr>
        <p:spPr>
          <a:xfrm>
            <a:off x="2190349" y="3529569"/>
            <a:ext cx="336952" cy="369332"/>
          </a:xfrm>
          <a:prstGeom prst="rect">
            <a:avLst/>
          </a:prstGeom>
          <a:noFill/>
        </p:spPr>
        <p:txBody>
          <a:bodyPr wrap="none" rtlCol="0">
            <a:spAutoFit/>
          </a:bodyPr>
          <a:lstStyle/>
          <a:p>
            <a:r>
              <a:rPr lang="en-US"/>
              <a:t>O</a:t>
            </a:r>
          </a:p>
        </p:txBody>
      </p:sp>
      <p:sp>
        <p:nvSpPr>
          <p:cNvPr id="14" name="TextBox 13">
            <a:extLst>
              <a:ext uri="{FF2B5EF4-FFF2-40B4-BE49-F238E27FC236}">
                <a16:creationId xmlns:a16="http://schemas.microsoft.com/office/drawing/2014/main" id="{D3DB4B19-AD24-F71B-EEAD-0D28899E0DD0}"/>
              </a:ext>
            </a:extLst>
          </p:cNvPr>
          <p:cNvSpPr txBox="1"/>
          <p:nvPr/>
        </p:nvSpPr>
        <p:spPr>
          <a:xfrm>
            <a:off x="5314323" y="3529568"/>
            <a:ext cx="284052" cy="369332"/>
          </a:xfrm>
          <a:prstGeom prst="rect">
            <a:avLst/>
          </a:prstGeom>
          <a:noFill/>
        </p:spPr>
        <p:txBody>
          <a:bodyPr wrap="none" rtlCol="0">
            <a:spAutoFit/>
          </a:bodyPr>
          <a:lstStyle/>
          <a:p>
            <a:r>
              <a:rPr lang="en-US"/>
              <a:t>x</a:t>
            </a:r>
          </a:p>
        </p:txBody>
      </p:sp>
      <p:sp>
        <p:nvSpPr>
          <p:cNvPr id="15" name="TextBox 14">
            <a:extLst>
              <a:ext uri="{FF2B5EF4-FFF2-40B4-BE49-F238E27FC236}">
                <a16:creationId xmlns:a16="http://schemas.microsoft.com/office/drawing/2014/main" id="{EEDDD46E-90B4-F243-FE95-02DADCDEA1E5}"/>
              </a:ext>
            </a:extLst>
          </p:cNvPr>
          <p:cNvSpPr txBox="1"/>
          <p:nvPr/>
        </p:nvSpPr>
        <p:spPr>
          <a:xfrm>
            <a:off x="952499" y="4919703"/>
            <a:ext cx="288862" cy="369332"/>
          </a:xfrm>
          <a:prstGeom prst="rect">
            <a:avLst/>
          </a:prstGeom>
          <a:noFill/>
        </p:spPr>
        <p:txBody>
          <a:bodyPr wrap="none" rtlCol="0">
            <a:spAutoFit/>
          </a:bodyPr>
          <a:lstStyle/>
          <a:p>
            <a:r>
              <a:rPr lang="en-US"/>
              <a:t>y</a:t>
            </a:r>
          </a:p>
        </p:txBody>
      </p:sp>
      <p:sp>
        <p:nvSpPr>
          <p:cNvPr id="16" name="TextBox 15">
            <a:extLst>
              <a:ext uri="{FF2B5EF4-FFF2-40B4-BE49-F238E27FC236}">
                <a16:creationId xmlns:a16="http://schemas.microsoft.com/office/drawing/2014/main" id="{D14575DD-F2AF-2777-7027-46E4FDBA1E0D}"/>
              </a:ext>
            </a:extLst>
          </p:cNvPr>
          <p:cNvSpPr txBox="1"/>
          <p:nvPr/>
        </p:nvSpPr>
        <p:spPr>
          <a:xfrm>
            <a:off x="2588214" y="1231900"/>
            <a:ext cx="276038" cy="369332"/>
          </a:xfrm>
          <a:prstGeom prst="rect">
            <a:avLst/>
          </a:prstGeom>
          <a:noFill/>
        </p:spPr>
        <p:txBody>
          <a:bodyPr wrap="none" rtlCol="0">
            <a:spAutoFit/>
          </a:bodyPr>
          <a:lstStyle/>
          <a:p>
            <a:r>
              <a:rPr lang="en-US"/>
              <a:t>z</a:t>
            </a:r>
          </a:p>
        </p:txBody>
      </p:sp>
      <p:cxnSp>
        <p:nvCxnSpPr>
          <p:cNvPr id="18" name="Straight Arrow Connector 17">
            <a:extLst>
              <a:ext uri="{FF2B5EF4-FFF2-40B4-BE49-F238E27FC236}">
                <a16:creationId xmlns:a16="http://schemas.microsoft.com/office/drawing/2014/main" id="{8FB88268-599B-C002-B1D4-49A85F943B37}"/>
              </a:ext>
            </a:extLst>
          </p:cNvPr>
          <p:cNvCxnSpPr>
            <a:cxnSpLocks/>
          </p:cNvCxnSpPr>
          <p:nvPr/>
        </p:nvCxnSpPr>
        <p:spPr>
          <a:xfrm flipV="1">
            <a:off x="2563385" y="2165376"/>
            <a:ext cx="1480802" cy="1733524"/>
          </a:xfrm>
          <a:prstGeom prst="straightConnector1">
            <a:avLst/>
          </a:prstGeom>
          <a:ln w="19050">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864DCD4-07D3-D179-EB10-964AC04A9FA9}"/>
                  </a:ext>
                </a:extLst>
              </p:cNvPr>
              <p:cNvSpPr txBox="1"/>
              <p:nvPr/>
            </p:nvSpPr>
            <p:spPr>
              <a:xfrm>
                <a:off x="3786115" y="1348781"/>
                <a:ext cx="467244" cy="769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mr>
                            <m:mr>
                              <m:e>
                                <m:eqArr>
                                  <m:eqArrPr>
                                    <m:ctrlPr>
                                      <a:rPr lang="en-US" i="1">
                                        <a:solidFill>
                                          <a:srgbClr val="836967"/>
                                        </a:solidFill>
                                        <a:latin typeface="Cambria Math" panose="02040503050406030204" pitchFamily="18" charset="0"/>
                                      </a:rPr>
                                    </m:ctrlPr>
                                  </m:eqArrPr>
                                  <m:e>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eqAr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3</m:t>
                                    </m:r>
                                  </m:sub>
                                </m:sSub>
                              </m:e>
                            </m:mr>
                          </m:m>
                        </m:e>
                      </m:d>
                    </m:oMath>
                  </m:oMathPara>
                </a14:m>
                <a:endParaRPr lang="en-US"/>
              </a:p>
            </p:txBody>
          </p:sp>
        </mc:Choice>
        <mc:Fallback xmlns="">
          <p:sp>
            <p:nvSpPr>
              <p:cNvPr id="19" name="TextBox 18">
                <a:extLst>
                  <a:ext uri="{FF2B5EF4-FFF2-40B4-BE49-F238E27FC236}">
                    <a16:creationId xmlns:a16="http://schemas.microsoft.com/office/drawing/2014/main" id="{1864DCD4-07D3-D179-EB10-964AC04A9FA9}"/>
                  </a:ext>
                </a:extLst>
              </p:cNvPr>
              <p:cNvSpPr txBox="1">
                <a:spLocks noRot="1" noChangeAspect="1" noMove="1" noResize="1" noEditPoints="1" noAdjustHandles="1" noChangeArrowheads="1" noChangeShapeType="1" noTextEdit="1"/>
              </p:cNvSpPr>
              <p:nvPr/>
            </p:nvSpPr>
            <p:spPr>
              <a:xfrm>
                <a:off x="3786115" y="1348781"/>
                <a:ext cx="467244" cy="769185"/>
              </a:xfrm>
              <a:prstGeom prst="rect">
                <a:avLst/>
              </a:prstGeom>
              <a:blipFill>
                <a:blip r:embed="rId2"/>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F9A0683-49FA-6560-1407-E8BC84933340}"/>
              </a:ext>
            </a:extLst>
          </p:cNvPr>
          <p:cNvCxnSpPr/>
          <p:nvPr/>
        </p:nvCxnSpPr>
        <p:spPr>
          <a:xfrm flipV="1">
            <a:off x="2527299" y="3225799"/>
            <a:ext cx="2174286" cy="67310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195CA09-DB51-6A5E-1998-F5C867916971}"/>
                  </a:ext>
                </a:extLst>
              </p:cNvPr>
              <p:cNvSpPr txBox="1"/>
              <p:nvPr/>
            </p:nvSpPr>
            <p:spPr>
              <a:xfrm>
                <a:off x="4253359" y="2488622"/>
                <a:ext cx="465577" cy="733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solidFill>
                                          <a:srgbClr val="836967"/>
                                        </a:solidFill>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3</m:t>
                                    </m:r>
                                  </m:sub>
                                </m:sSub>
                              </m:e>
                            </m:mr>
                          </m:m>
                        </m:e>
                      </m:d>
                    </m:oMath>
                  </m:oMathPara>
                </a14:m>
                <a:endParaRPr lang="en-US"/>
              </a:p>
            </p:txBody>
          </p:sp>
        </mc:Choice>
        <mc:Fallback xmlns="">
          <p:sp>
            <p:nvSpPr>
              <p:cNvPr id="22" name="TextBox 21">
                <a:extLst>
                  <a:ext uri="{FF2B5EF4-FFF2-40B4-BE49-F238E27FC236}">
                    <a16:creationId xmlns:a16="http://schemas.microsoft.com/office/drawing/2014/main" id="{A195CA09-DB51-6A5E-1998-F5C867916971}"/>
                  </a:ext>
                </a:extLst>
              </p:cNvPr>
              <p:cNvSpPr txBox="1">
                <a:spLocks noRot="1" noChangeAspect="1" noMove="1" noResize="1" noEditPoints="1" noAdjustHandles="1" noChangeArrowheads="1" noChangeShapeType="1" noTextEdit="1"/>
              </p:cNvSpPr>
              <p:nvPr/>
            </p:nvSpPr>
            <p:spPr>
              <a:xfrm>
                <a:off x="4253359" y="2488622"/>
                <a:ext cx="465577" cy="733278"/>
              </a:xfrm>
              <a:prstGeom prst="rect">
                <a:avLst/>
              </a:prstGeom>
              <a:blipFill>
                <a:blip r:embed="rId3"/>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7A6B6C0B-EE36-91F1-EA45-0B008380328C}"/>
              </a:ext>
            </a:extLst>
          </p:cNvPr>
          <p:cNvCxnSpPr/>
          <p:nvPr/>
        </p:nvCxnSpPr>
        <p:spPr>
          <a:xfrm>
            <a:off x="2588214" y="3898899"/>
            <a:ext cx="878886" cy="48260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46A8B93-731B-3D2B-9122-654C3A26CCEA}"/>
                  </a:ext>
                </a:extLst>
              </p:cNvPr>
              <p:cNvSpPr txBox="1"/>
              <p:nvPr/>
            </p:nvSpPr>
            <p:spPr>
              <a:xfrm>
                <a:off x="2788413" y="4268231"/>
                <a:ext cx="501248" cy="730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mr>
                            <m:mr>
                              <m:e>
                                <m:r>
                                  <a:rPr lang="en-US" i="0">
                                    <a:latin typeface="Cambria Math" panose="02040503050406030204" pitchFamily="18" charset="0"/>
                                  </a:rPr>
                                  <m:t>1</m:t>
                                </m:r>
                              </m:e>
                            </m:mr>
                            <m:mr>
                              <m:e>
                                <m:r>
                                  <a:rPr lang="en-US" i="0">
                                    <a:latin typeface="Cambria Math" panose="02040503050406030204" pitchFamily="18" charset="0"/>
                                  </a:rPr>
                                  <m:t>1</m:t>
                                </m:r>
                              </m:e>
                            </m:mr>
                          </m:m>
                        </m:e>
                      </m:d>
                    </m:oMath>
                  </m:oMathPara>
                </a14:m>
                <a:endParaRPr lang="en-US"/>
              </a:p>
            </p:txBody>
          </p:sp>
        </mc:Choice>
        <mc:Fallback xmlns="">
          <p:sp>
            <p:nvSpPr>
              <p:cNvPr id="25" name="TextBox 24">
                <a:extLst>
                  <a:ext uri="{FF2B5EF4-FFF2-40B4-BE49-F238E27FC236}">
                    <a16:creationId xmlns:a16="http://schemas.microsoft.com/office/drawing/2014/main" id="{146A8B93-731B-3D2B-9122-654C3A26CCEA}"/>
                  </a:ext>
                </a:extLst>
              </p:cNvPr>
              <p:cNvSpPr txBox="1">
                <a:spLocks noRot="1" noChangeAspect="1" noMove="1" noResize="1" noEditPoints="1" noAdjustHandles="1" noChangeArrowheads="1" noChangeShapeType="1" noTextEdit="1"/>
              </p:cNvSpPr>
              <p:nvPr/>
            </p:nvSpPr>
            <p:spPr>
              <a:xfrm>
                <a:off x="2788413" y="4268231"/>
                <a:ext cx="501248" cy="730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83868BE-3F46-4EE7-0D8D-BB840D7CE777}"/>
                  </a:ext>
                </a:extLst>
              </p:cNvPr>
              <p:cNvSpPr txBox="1"/>
              <p:nvPr/>
            </p:nvSpPr>
            <p:spPr>
              <a:xfrm>
                <a:off x="7851565" y="354895"/>
                <a:ext cx="619337" cy="102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mr>
                            <m:mr>
                              <m:e>
                                <m:eqArr>
                                  <m:eqArrPr>
                                    <m:ctrlPr>
                                      <a:rPr lang="en-US" sz="2400" i="1">
                                        <a:solidFill>
                                          <a:srgbClr val="836967"/>
                                        </a:solidFill>
                                        <a:latin typeface="Cambria Math" panose="02040503050406030204" pitchFamily="18" charset="0"/>
                                      </a:rPr>
                                    </m:ctrlPr>
                                  </m:eqArrPr>
                                  <m:e>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1</m:t>
                                        </m:r>
                                      </m:sub>
                                    </m:sSub>
                                  </m:e>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2</m:t>
                                        </m:r>
                                      </m:sub>
                                    </m:sSub>
                                  </m:e>
                                </m:eqArr>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3</m:t>
                                    </m:r>
                                  </m:sub>
                                </m:sSub>
                              </m:e>
                            </m:mr>
                          </m:m>
                        </m:e>
                      </m:d>
                    </m:oMath>
                  </m:oMathPara>
                </a14:m>
                <a:endParaRPr lang="en-US" sz="2400"/>
              </a:p>
            </p:txBody>
          </p:sp>
        </mc:Choice>
        <mc:Fallback xmlns="">
          <p:sp>
            <p:nvSpPr>
              <p:cNvPr id="26" name="TextBox 25">
                <a:extLst>
                  <a:ext uri="{FF2B5EF4-FFF2-40B4-BE49-F238E27FC236}">
                    <a16:creationId xmlns:a16="http://schemas.microsoft.com/office/drawing/2014/main" id="{C83868BE-3F46-4EE7-0D8D-BB840D7CE777}"/>
                  </a:ext>
                </a:extLst>
              </p:cNvPr>
              <p:cNvSpPr txBox="1">
                <a:spLocks noRot="1" noChangeAspect="1" noMove="1" noResize="1" noEditPoints="1" noAdjustHandles="1" noChangeArrowheads="1" noChangeShapeType="1" noTextEdit="1"/>
              </p:cNvSpPr>
              <p:nvPr/>
            </p:nvSpPr>
            <p:spPr>
              <a:xfrm>
                <a:off x="7851565" y="354895"/>
                <a:ext cx="619337" cy="1025409"/>
              </a:xfrm>
              <a:prstGeom prst="rect">
                <a:avLst/>
              </a:prstGeom>
              <a:blipFill>
                <a:blip r:embed="rId5"/>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CBC5AF1C-D605-C49C-AC02-9E00A02BCB7F}"/>
              </a:ext>
            </a:extLst>
          </p:cNvPr>
          <p:cNvSpPr txBox="1"/>
          <p:nvPr/>
        </p:nvSpPr>
        <p:spPr>
          <a:xfrm>
            <a:off x="8433391" y="554821"/>
            <a:ext cx="407484" cy="461665"/>
          </a:xfrm>
          <a:prstGeom prst="rect">
            <a:avLst/>
          </a:prstGeom>
          <a:noFill/>
        </p:spPr>
        <p:txBody>
          <a:bodyPr wrap="none" rtlCol="0">
            <a:spAutoFit/>
          </a:bodyPr>
          <a:lstStyle/>
          <a:p>
            <a:r>
              <a:rPr lang="en-US" sz="2400"/>
              <a:t>= </a:t>
            </a:r>
          </a:p>
        </p:txBody>
      </p:sp>
      <p:sp>
        <p:nvSpPr>
          <p:cNvPr id="28" name="TextBox 27">
            <a:extLst>
              <a:ext uri="{FF2B5EF4-FFF2-40B4-BE49-F238E27FC236}">
                <a16:creationId xmlns:a16="http://schemas.microsoft.com/office/drawing/2014/main" id="{040A9EAC-A1C7-9B94-8301-652B15A903FB}"/>
              </a:ext>
            </a:extLst>
          </p:cNvPr>
          <p:cNvSpPr txBox="1"/>
          <p:nvPr/>
        </p:nvSpPr>
        <p:spPr>
          <a:xfrm>
            <a:off x="8818146" y="554821"/>
            <a:ext cx="332142" cy="461665"/>
          </a:xfrm>
          <a:prstGeom prst="rect">
            <a:avLst/>
          </a:prstGeom>
          <a:noFill/>
        </p:spPr>
        <p:txBody>
          <a:bodyPr wrap="none" rtlCol="0">
            <a:spAutoFit/>
          </a:bodyPr>
          <a:lstStyle/>
          <a:p>
            <a:r>
              <a:rPr lang="en-US" sz="2400"/>
              <a:t>a</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F52516-6A9D-F3AC-EFC9-073D7788B8ED}"/>
                  </a:ext>
                </a:extLst>
              </p:cNvPr>
              <p:cNvSpPr txBox="1"/>
              <p:nvPr/>
            </p:nvSpPr>
            <p:spPr>
              <a:xfrm>
                <a:off x="9102240" y="390802"/>
                <a:ext cx="617605"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smtClean="0">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solidFill>
                                          <a:srgbClr val="836967"/>
                                        </a:solidFill>
                                        <a:latin typeface="Cambria Math" panose="02040503050406030204" pitchFamily="18" charset="0"/>
                                      </a:rPr>
                                      <m:t>1</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latin typeface="Cambria Math" panose="02040503050406030204" pitchFamily="18" charset="0"/>
                                      </a:rPr>
                                      <m:t>2</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i="0">
                                        <a:latin typeface="Cambria Math" panose="02040503050406030204" pitchFamily="18" charset="0"/>
                                      </a:rPr>
                                      <m:t>3</m:t>
                                    </m:r>
                                  </m:sub>
                                </m:sSub>
                              </m:e>
                            </m:mr>
                          </m:m>
                        </m:e>
                      </m:d>
                    </m:oMath>
                  </m:oMathPara>
                </a14:m>
                <a:endParaRPr lang="en-US" sz="2400"/>
              </a:p>
            </p:txBody>
          </p:sp>
        </mc:Choice>
        <mc:Fallback xmlns="">
          <p:sp>
            <p:nvSpPr>
              <p:cNvPr id="29" name="TextBox 28">
                <a:extLst>
                  <a:ext uri="{FF2B5EF4-FFF2-40B4-BE49-F238E27FC236}">
                    <a16:creationId xmlns:a16="http://schemas.microsoft.com/office/drawing/2014/main" id="{70F52516-6A9D-F3AC-EFC9-073D7788B8ED}"/>
                  </a:ext>
                </a:extLst>
              </p:cNvPr>
              <p:cNvSpPr txBox="1">
                <a:spLocks noRot="1" noChangeAspect="1" noMove="1" noResize="1" noEditPoints="1" noAdjustHandles="1" noChangeArrowheads="1" noChangeShapeType="1" noTextEdit="1"/>
              </p:cNvSpPr>
              <p:nvPr/>
            </p:nvSpPr>
            <p:spPr>
              <a:xfrm>
                <a:off x="9102240" y="390802"/>
                <a:ext cx="617605" cy="9775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15E700B9-03FA-7D89-C51E-AC9767CED142}"/>
              </a:ext>
            </a:extLst>
          </p:cNvPr>
          <p:cNvSpPr txBox="1"/>
          <p:nvPr/>
        </p:nvSpPr>
        <p:spPr>
          <a:xfrm>
            <a:off x="9885671" y="572775"/>
            <a:ext cx="638316" cy="461665"/>
          </a:xfrm>
          <a:prstGeom prst="rect">
            <a:avLst/>
          </a:prstGeom>
          <a:noFill/>
        </p:spPr>
        <p:txBody>
          <a:bodyPr wrap="none" rtlCol="0">
            <a:spAutoFit/>
          </a:bodyPr>
          <a:lstStyle/>
          <a:p>
            <a:r>
              <a:rPr lang="en-US" sz="2400"/>
              <a:t>+ b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D6C3C1D-9284-1697-B221-CCFD1FA75870}"/>
                  </a:ext>
                </a:extLst>
              </p:cNvPr>
              <p:cNvSpPr txBox="1"/>
              <p:nvPr/>
            </p:nvSpPr>
            <p:spPr>
              <a:xfrm>
                <a:off x="10351183" y="406063"/>
                <a:ext cx="484428" cy="97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a:latin typeface="Cambria Math" panose="02040503050406030204" pitchFamily="18" charset="0"/>
                                  </a:rPr>
                                  <m:t>1</m:t>
                                </m:r>
                              </m:e>
                            </m:mr>
                            <m:mr>
                              <m:e>
                                <m:r>
                                  <a:rPr lang="en-US" sz="2400" i="0">
                                    <a:latin typeface="Cambria Math" panose="02040503050406030204" pitchFamily="18" charset="0"/>
                                  </a:rPr>
                                  <m:t>1</m:t>
                                </m:r>
                              </m:e>
                            </m:mr>
                            <m:mr>
                              <m:e>
                                <m:r>
                                  <a:rPr lang="en-US" sz="2400" i="0">
                                    <a:latin typeface="Cambria Math" panose="02040503050406030204" pitchFamily="18" charset="0"/>
                                  </a:rPr>
                                  <m:t>1</m:t>
                                </m:r>
                              </m:e>
                            </m:mr>
                          </m:m>
                        </m:e>
                      </m:d>
                    </m:oMath>
                  </m:oMathPara>
                </a14:m>
                <a:endParaRPr lang="en-US" sz="2400"/>
              </a:p>
            </p:txBody>
          </p:sp>
        </mc:Choice>
        <mc:Fallback xmlns="">
          <p:sp>
            <p:nvSpPr>
              <p:cNvPr id="31" name="TextBox 30">
                <a:extLst>
                  <a:ext uri="{FF2B5EF4-FFF2-40B4-BE49-F238E27FC236}">
                    <a16:creationId xmlns:a16="http://schemas.microsoft.com/office/drawing/2014/main" id="{6D6C3C1D-9284-1697-B221-CCFD1FA75870}"/>
                  </a:ext>
                </a:extLst>
              </p:cNvPr>
              <p:cNvSpPr txBox="1">
                <a:spLocks noRot="1" noChangeAspect="1" noMove="1" noResize="1" noEditPoints="1" noAdjustHandles="1" noChangeArrowheads="1" noChangeShapeType="1" noTextEdit="1"/>
              </p:cNvSpPr>
              <p:nvPr/>
            </p:nvSpPr>
            <p:spPr>
              <a:xfrm>
                <a:off x="10351183" y="406063"/>
                <a:ext cx="484428" cy="974241"/>
              </a:xfrm>
              <a:prstGeom prst="rect">
                <a:avLst/>
              </a:prstGeom>
              <a:blipFill>
                <a:blip r:embed="rId7"/>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7FD74854-0FB4-7C0A-12A6-B8A79EA94582}"/>
              </a:ext>
            </a:extLst>
          </p:cNvPr>
          <p:cNvSpPr txBox="1"/>
          <p:nvPr/>
        </p:nvSpPr>
        <p:spPr>
          <a:xfrm>
            <a:off x="7293511" y="2870200"/>
            <a:ext cx="4855945" cy="923330"/>
          </a:xfrm>
          <a:prstGeom prst="rect">
            <a:avLst/>
          </a:prstGeom>
          <a:noFill/>
        </p:spPr>
        <p:txBody>
          <a:bodyPr wrap="none" rtlCol="0">
            <a:spAutoFit/>
          </a:bodyPr>
          <a:lstStyle/>
          <a:p>
            <a:pPr marL="285750" indent="-285750">
              <a:buFontTx/>
              <a:buChar char="-"/>
            </a:pPr>
            <a:r>
              <a:rPr lang="en-US"/>
              <a:t>Nhân một số với một vector</a:t>
            </a:r>
          </a:p>
          <a:p>
            <a:pPr marL="285750" indent="-285750">
              <a:buFontTx/>
              <a:buChar char="-"/>
            </a:pPr>
            <a:r>
              <a:rPr lang="en-US"/>
              <a:t>Cộng 2 vector</a:t>
            </a:r>
          </a:p>
          <a:p>
            <a:pPr marL="285750" indent="-285750">
              <a:buFontTx/>
              <a:buChar char="-"/>
            </a:pPr>
            <a:r>
              <a:rPr lang="en-US"/>
              <a:t>Number*vector + number*vector = mặt phẳng</a:t>
            </a:r>
          </a:p>
        </p:txBody>
      </p:sp>
      <p:cxnSp>
        <p:nvCxnSpPr>
          <p:cNvPr id="45" name="Straight Connector 44">
            <a:extLst>
              <a:ext uri="{FF2B5EF4-FFF2-40B4-BE49-F238E27FC236}">
                <a16:creationId xmlns:a16="http://schemas.microsoft.com/office/drawing/2014/main" id="{0C7381A0-6678-E5B8-221E-77986F8FEC79}"/>
              </a:ext>
            </a:extLst>
          </p:cNvPr>
          <p:cNvCxnSpPr>
            <a:cxnSpLocks/>
          </p:cNvCxnSpPr>
          <p:nvPr/>
        </p:nvCxnSpPr>
        <p:spPr>
          <a:xfrm flipH="1">
            <a:off x="3365500" y="4139168"/>
            <a:ext cx="3840538" cy="1354711"/>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91A4271-8CC0-FDC8-9EA2-5372EC8F1FDB}"/>
              </a:ext>
            </a:extLst>
          </p:cNvPr>
          <p:cNvSpPr txBox="1"/>
          <p:nvPr/>
        </p:nvSpPr>
        <p:spPr>
          <a:xfrm rot="20595945">
            <a:off x="5665267" y="4063657"/>
            <a:ext cx="1223412" cy="369332"/>
          </a:xfrm>
          <a:prstGeom prst="rect">
            <a:avLst/>
          </a:prstGeom>
          <a:noFill/>
        </p:spPr>
        <p:txBody>
          <a:bodyPr wrap="none" rtlCol="0">
            <a:spAutoFit/>
          </a:bodyPr>
          <a:lstStyle/>
          <a:p>
            <a:r>
              <a:rPr lang="en-US" i="1"/>
              <a:t>Mặt phẳng</a:t>
            </a:r>
          </a:p>
        </p:txBody>
      </p:sp>
      <p:sp>
        <p:nvSpPr>
          <p:cNvPr id="60" name="TextBox 59">
            <a:extLst>
              <a:ext uri="{FF2B5EF4-FFF2-40B4-BE49-F238E27FC236}">
                <a16:creationId xmlns:a16="http://schemas.microsoft.com/office/drawing/2014/main" id="{3E5F1085-59F2-9150-B85A-6C978DD40612}"/>
              </a:ext>
            </a:extLst>
          </p:cNvPr>
          <p:cNvSpPr txBox="1"/>
          <p:nvPr/>
        </p:nvSpPr>
        <p:spPr>
          <a:xfrm>
            <a:off x="7073900" y="5143500"/>
            <a:ext cx="4796506" cy="646331"/>
          </a:xfrm>
          <a:prstGeom prst="rect">
            <a:avLst/>
          </a:prstGeom>
          <a:noFill/>
        </p:spPr>
        <p:txBody>
          <a:bodyPr wrap="none" rtlCol="0">
            <a:spAutoFit/>
          </a:bodyPr>
          <a:lstStyle/>
          <a:p>
            <a:r>
              <a:rPr lang="en-US"/>
              <a:t>Vì vector </a:t>
            </a:r>
            <a:r>
              <a:rPr lang="en-US">
                <a:solidFill>
                  <a:schemeClr val="accent6">
                    <a:lumMod val="75000"/>
                  </a:schemeClr>
                </a:solidFill>
              </a:rPr>
              <a:t>green</a:t>
            </a:r>
            <a:r>
              <a:rPr lang="en-US"/>
              <a:t> không nằm trong mặt phẳng </a:t>
            </a:r>
            <a:r>
              <a:rPr lang="en-US">
                <a:solidFill>
                  <a:schemeClr val="accent1">
                    <a:lumMod val="75000"/>
                  </a:schemeClr>
                </a:solidFill>
              </a:rPr>
              <a:t>blue</a:t>
            </a:r>
          </a:p>
          <a:p>
            <a:r>
              <a:rPr lang="en-US"/>
              <a:t>=&gt; Không bao giờ có trường hợp dấu bằng xảy ra</a:t>
            </a:r>
          </a:p>
        </p:txBody>
      </p:sp>
      <p:sp>
        <p:nvSpPr>
          <p:cNvPr id="4" name="Footer Placeholder 3">
            <a:extLst>
              <a:ext uri="{FF2B5EF4-FFF2-40B4-BE49-F238E27FC236}">
                <a16:creationId xmlns:a16="http://schemas.microsoft.com/office/drawing/2014/main" id="{32AB7325-7C07-7042-6AE7-403260514F74}"/>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F20261D9-604D-FAF7-C7A5-6B013CB9D888}"/>
              </a:ext>
            </a:extLst>
          </p:cNvPr>
          <p:cNvSpPr>
            <a:spLocks noGrp="1"/>
          </p:cNvSpPr>
          <p:nvPr>
            <p:ph type="sldNum" sz="quarter" idx="12"/>
          </p:nvPr>
        </p:nvSpPr>
        <p:spPr/>
        <p:txBody>
          <a:bodyPr/>
          <a:lstStyle/>
          <a:p>
            <a:fld id="{D33D3A22-CBFE-4DC0-AB7E-8B519801189C}" type="slidenum">
              <a:rPr lang="en-US" smtClean="0"/>
              <a:t>10</a:t>
            </a:fld>
            <a:endParaRPr lang="en-US"/>
          </a:p>
        </p:txBody>
      </p:sp>
    </p:spTree>
    <p:extLst>
      <p:ext uri="{BB962C8B-B14F-4D97-AF65-F5344CB8AC3E}">
        <p14:creationId xmlns:p14="http://schemas.microsoft.com/office/powerpoint/2010/main" val="147534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84C0AE9C-BE71-8E5D-A609-77B6EBE7BA9C}"/>
              </a:ext>
            </a:extLst>
          </p:cNvPr>
          <p:cNvSpPr txBox="1"/>
          <p:nvPr/>
        </p:nvSpPr>
        <p:spPr>
          <a:xfrm>
            <a:off x="3708400" y="2930525"/>
            <a:ext cx="10515600" cy="4351338"/>
          </a:xfrm>
          <a:prstGeom prst="rect">
            <a:avLst/>
          </a:prstGeom>
        </p:spPr>
        <p:txBody>
          <a:bodyPr vert="horz" lIns="91440" tIns="45720" rIns="91440" bIns="45720" rtlCol="0">
            <a:normAutofit/>
          </a:bodyPr>
          <a:lstStyle/>
          <a:p>
            <a:pPr>
              <a:lnSpc>
                <a:spcPct val="90000"/>
              </a:lnSpc>
              <a:spcAft>
                <a:spcPts val="600"/>
              </a:spcAft>
            </a:pPr>
            <a:r>
              <a:rPr lang="en-US" sz="3600" i="1"/>
              <a:t>Mấu chốt của vấn đề</a:t>
            </a:r>
          </a:p>
        </p:txBody>
      </p:sp>
      <p:sp>
        <p:nvSpPr>
          <p:cNvPr id="4" name="Footer Placeholder 3">
            <a:extLst>
              <a:ext uri="{FF2B5EF4-FFF2-40B4-BE49-F238E27FC236}">
                <a16:creationId xmlns:a16="http://schemas.microsoft.com/office/drawing/2014/main" id="{53F269CD-9A91-04F3-A235-F59C8329371A}"/>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05457EA9-0689-363C-9E73-F5E77FFF8764}"/>
              </a:ext>
            </a:extLst>
          </p:cNvPr>
          <p:cNvSpPr>
            <a:spLocks noGrp="1"/>
          </p:cNvSpPr>
          <p:nvPr>
            <p:ph type="sldNum" sz="quarter" idx="12"/>
          </p:nvPr>
        </p:nvSpPr>
        <p:spPr/>
        <p:txBody>
          <a:bodyPr/>
          <a:lstStyle/>
          <a:p>
            <a:fld id="{D33D3A22-CBFE-4DC0-AB7E-8B519801189C}" type="slidenum">
              <a:rPr lang="en-US" smtClean="0"/>
              <a:t>11</a:t>
            </a:fld>
            <a:endParaRPr lang="en-US"/>
          </a:p>
        </p:txBody>
      </p:sp>
    </p:spTree>
    <p:extLst>
      <p:ext uri="{BB962C8B-B14F-4D97-AF65-F5344CB8AC3E}">
        <p14:creationId xmlns:p14="http://schemas.microsoft.com/office/powerpoint/2010/main" val="315626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Lý thuyết về mặt phẳng toạ độ">
            <a:extLst>
              <a:ext uri="{FF2B5EF4-FFF2-40B4-BE49-F238E27FC236}">
                <a16:creationId xmlns:a16="http://schemas.microsoft.com/office/drawing/2014/main" id="{8F6397F8-A068-318A-2737-28B59D5D8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49" y="1795462"/>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7F9184A-4423-34C6-E404-85AF0B01216A}"/>
              </a:ext>
            </a:extLst>
          </p:cNvPr>
          <p:cNvSpPr txBox="1"/>
          <p:nvPr/>
        </p:nvSpPr>
        <p:spPr>
          <a:xfrm>
            <a:off x="1900825" y="2365765"/>
            <a:ext cx="1215397" cy="830997"/>
          </a:xfrm>
          <a:prstGeom prst="rect">
            <a:avLst/>
          </a:prstGeom>
          <a:noFill/>
        </p:spPr>
        <p:txBody>
          <a:bodyPr wrap="none" rtlCol="0">
            <a:spAutoFit/>
          </a:bodyPr>
          <a:lstStyle/>
          <a:p>
            <a:r>
              <a:rPr lang="en-US" sz="4800"/>
              <a:t>.</a:t>
            </a:r>
            <a:r>
              <a:rPr lang="en-US"/>
              <a:t> A(x1, y1)</a:t>
            </a:r>
          </a:p>
        </p:txBody>
      </p:sp>
      <p:sp>
        <p:nvSpPr>
          <p:cNvPr id="11" name="TextBox 10">
            <a:extLst>
              <a:ext uri="{FF2B5EF4-FFF2-40B4-BE49-F238E27FC236}">
                <a16:creationId xmlns:a16="http://schemas.microsoft.com/office/drawing/2014/main" id="{59C04E63-3B5A-09E7-DD5E-1CEA287CE080}"/>
              </a:ext>
            </a:extLst>
          </p:cNvPr>
          <p:cNvSpPr txBox="1"/>
          <p:nvPr/>
        </p:nvSpPr>
        <p:spPr>
          <a:xfrm>
            <a:off x="3105554" y="2721952"/>
            <a:ext cx="1207382" cy="830997"/>
          </a:xfrm>
          <a:prstGeom prst="rect">
            <a:avLst/>
          </a:prstGeom>
          <a:noFill/>
        </p:spPr>
        <p:txBody>
          <a:bodyPr wrap="none" rtlCol="0">
            <a:spAutoFit/>
          </a:bodyPr>
          <a:lstStyle/>
          <a:p>
            <a:r>
              <a:rPr lang="en-US" sz="4800"/>
              <a:t>.</a:t>
            </a:r>
            <a:r>
              <a:rPr lang="en-US"/>
              <a:t> B(x2, y2)</a:t>
            </a:r>
          </a:p>
        </p:txBody>
      </p:sp>
      <p:sp>
        <p:nvSpPr>
          <p:cNvPr id="12" name="TextBox 11">
            <a:extLst>
              <a:ext uri="{FF2B5EF4-FFF2-40B4-BE49-F238E27FC236}">
                <a16:creationId xmlns:a16="http://schemas.microsoft.com/office/drawing/2014/main" id="{1F52B732-6C3B-88B7-B3AC-2569F531FBA0}"/>
              </a:ext>
            </a:extLst>
          </p:cNvPr>
          <p:cNvSpPr txBox="1"/>
          <p:nvPr/>
        </p:nvSpPr>
        <p:spPr>
          <a:xfrm>
            <a:off x="3884512" y="1924897"/>
            <a:ext cx="1881529" cy="830997"/>
          </a:xfrm>
          <a:prstGeom prst="rect">
            <a:avLst/>
          </a:prstGeom>
          <a:noFill/>
        </p:spPr>
        <p:txBody>
          <a:bodyPr wrap="square" rtlCol="0">
            <a:spAutoFit/>
          </a:bodyPr>
          <a:lstStyle/>
          <a:p>
            <a:r>
              <a:rPr lang="en-US" sz="4800"/>
              <a:t>.</a:t>
            </a:r>
            <a:r>
              <a:rPr lang="en-US"/>
              <a:t> C(x3, y3)</a:t>
            </a:r>
          </a:p>
        </p:txBody>
      </p:sp>
      <p:cxnSp>
        <p:nvCxnSpPr>
          <p:cNvPr id="13" name="Straight Connector 12">
            <a:extLst>
              <a:ext uri="{FF2B5EF4-FFF2-40B4-BE49-F238E27FC236}">
                <a16:creationId xmlns:a16="http://schemas.microsoft.com/office/drawing/2014/main" id="{2C3C7344-B1E0-2B45-4D46-ED520FEE6852}"/>
              </a:ext>
            </a:extLst>
          </p:cNvPr>
          <p:cNvCxnSpPr>
            <a:cxnSpLocks/>
          </p:cNvCxnSpPr>
          <p:nvPr/>
        </p:nvCxnSpPr>
        <p:spPr>
          <a:xfrm flipV="1">
            <a:off x="1741557" y="1485952"/>
            <a:ext cx="2981739" cy="24118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972E66-F6AA-CCC6-2CA0-1155DA30E98A}"/>
              </a:ext>
            </a:extLst>
          </p:cNvPr>
          <p:cNvSpPr txBox="1"/>
          <p:nvPr/>
        </p:nvSpPr>
        <p:spPr>
          <a:xfrm rot="19282348">
            <a:off x="3740338" y="1337965"/>
            <a:ext cx="1115242" cy="400110"/>
          </a:xfrm>
          <a:prstGeom prst="rect">
            <a:avLst/>
          </a:prstGeom>
          <a:noFill/>
        </p:spPr>
        <p:txBody>
          <a:bodyPr wrap="none" rtlCol="0">
            <a:spAutoFit/>
          </a:bodyPr>
          <a:lstStyle/>
          <a:p>
            <a:r>
              <a:rPr lang="en-US" sz="2000"/>
              <a:t>Y</a:t>
            </a:r>
            <a:r>
              <a:rPr lang="en-US" sz="2000" baseline="-25000"/>
              <a:t> </a:t>
            </a:r>
            <a:r>
              <a:rPr lang="en-US" sz="2000"/>
              <a:t>= ax</a:t>
            </a:r>
            <a:r>
              <a:rPr lang="en-US" sz="2000" baseline="-25000"/>
              <a:t> </a:t>
            </a:r>
            <a:r>
              <a:rPr lang="en-US" sz="2000"/>
              <a:t>+ b</a:t>
            </a:r>
          </a:p>
        </p:txBody>
      </p:sp>
      <p:cxnSp>
        <p:nvCxnSpPr>
          <p:cNvPr id="16" name="Straight Connector 15">
            <a:extLst>
              <a:ext uri="{FF2B5EF4-FFF2-40B4-BE49-F238E27FC236}">
                <a16:creationId xmlns:a16="http://schemas.microsoft.com/office/drawing/2014/main" id="{B803A918-92F4-4DA6-DD54-77945174C5F8}"/>
              </a:ext>
            </a:extLst>
          </p:cNvPr>
          <p:cNvCxnSpPr>
            <a:cxnSpLocks/>
          </p:cNvCxnSpPr>
          <p:nvPr/>
        </p:nvCxnSpPr>
        <p:spPr>
          <a:xfrm flipH="1" flipV="1">
            <a:off x="3737448" y="2255642"/>
            <a:ext cx="288452" cy="246258"/>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914AC95C-A9A0-28D4-5CAF-0337635B8EB0}"/>
              </a:ext>
            </a:extLst>
          </p:cNvPr>
          <p:cNvCxnSpPr>
            <a:cxnSpLocks/>
          </p:cNvCxnSpPr>
          <p:nvPr/>
        </p:nvCxnSpPr>
        <p:spPr>
          <a:xfrm flipH="1" flipV="1">
            <a:off x="2070512" y="2943690"/>
            <a:ext cx="299302" cy="423135"/>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3383093F-4683-C8B7-5DDE-D6F96B4D2661}"/>
              </a:ext>
            </a:extLst>
          </p:cNvPr>
          <p:cNvCxnSpPr>
            <a:cxnSpLocks/>
          </p:cNvCxnSpPr>
          <p:nvPr/>
        </p:nvCxnSpPr>
        <p:spPr>
          <a:xfrm flipH="1" flipV="1">
            <a:off x="2959100" y="2930990"/>
            <a:ext cx="288057" cy="40474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5C5768AA-49C7-C73B-784F-C0C8D5711013}"/>
              </a:ext>
            </a:extLst>
          </p:cNvPr>
          <p:cNvSpPr txBox="1"/>
          <p:nvPr/>
        </p:nvSpPr>
        <p:spPr>
          <a:xfrm>
            <a:off x="5459036" y="1012927"/>
            <a:ext cx="6285888" cy="461665"/>
          </a:xfrm>
          <a:prstGeom prst="rect">
            <a:avLst/>
          </a:prstGeom>
          <a:noFill/>
        </p:spPr>
        <p:txBody>
          <a:bodyPr wrap="none" rtlCol="0">
            <a:spAutoFit/>
          </a:bodyPr>
          <a:lstStyle/>
          <a:p>
            <a:r>
              <a:rPr lang="en-US" sz="2400">
                <a:solidFill>
                  <a:srgbClr val="FF0000"/>
                </a:solidFill>
              </a:rPr>
              <a:t>Làm sao để tổng bình phương (phương sai) Min?</a:t>
            </a:r>
          </a:p>
        </p:txBody>
      </p:sp>
      <p:sp>
        <p:nvSpPr>
          <p:cNvPr id="3" name="TextBox 2">
            <a:extLst>
              <a:ext uri="{FF2B5EF4-FFF2-40B4-BE49-F238E27FC236}">
                <a16:creationId xmlns:a16="http://schemas.microsoft.com/office/drawing/2014/main" id="{567EC925-7502-2441-2C35-FEC8B872172C}"/>
              </a:ext>
            </a:extLst>
          </p:cNvPr>
          <p:cNvSpPr txBox="1"/>
          <p:nvPr/>
        </p:nvSpPr>
        <p:spPr>
          <a:xfrm>
            <a:off x="5539396" y="1582339"/>
            <a:ext cx="6113532" cy="4524315"/>
          </a:xfrm>
          <a:prstGeom prst="rect">
            <a:avLst/>
          </a:prstGeom>
          <a:noFill/>
        </p:spPr>
        <p:txBody>
          <a:bodyPr wrap="square" rtlCol="0">
            <a:spAutoFit/>
          </a:bodyPr>
          <a:lstStyle/>
          <a:p>
            <a:r>
              <a:rPr lang="en-US" sz="1800"/>
              <a:t>Câu hỏi:</a:t>
            </a:r>
          </a:p>
          <a:p>
            <a:r>
              <a:rPr lang="en-US" sz="1800" i="1"/>
              <a:t>1. Tại sao để mấu chốt của vấn đề lại là tổng bình phương min (phương sai) ?</a:t>
            </a:r>
          </a:p>
          <a:p>
            <a:r>
              <a:rPr lang="en-US" i="1"/>
              <a:t>2</a:t>
            </a:r>
            <a:r>
              <a:rPr lang="en-US" sz="1800" i="1"/>
              <a:t>. Và tại sao trong các bài toán machine learning lại có phương sai?</a:t>
            </a:r>
          </a:p>
          <a:p>
            <a:pPr marL="285750" indent="-285750">
              <a:buFont typeface="Symbol" panose="05050102010706020507" pitchFamily="18" charset="2"/>
              <a:buChar char="Þ"/>
            </a:pPr>
            <a:r>
              <a:rPr lang="en-US"/>
              <a:t>Vấn đề này sẽ được giải quyết chi tiết ở </a:t>
            </a:r>
            <a:r>
              <a:rPr lang="en-US" b="1" i="1"/>
              <a:t>lecture3 Gradient Descent </a:t>
            </a:r>
            <a:r>
              <a:rPr lang="en-US"/>
              <a:t>còn bây giờ bạn hiểu đơn giản là chúng ta sẽ tìm một vector gần với vector </a:t>
            </a:r>
            <a:r>
              <a:rPr lang="en-US" i="1"/>
              <a:t>y </a:t>
            </a:r>
            <a:r>
              <a:rPr lang="en-US"/>
              <a:t>nhất và để kiểm tra điều đó thì ta sử dụng khoảng cách mà khoảng cách này được tính bằng độ dài của một vector khác.</a:t>
            </a:r>
          </a:p>
          <a:p>
            <a:pPr marL="285750" indent="-285750">
              <a:buFont typeface="Symbol" panose="05050102010706020507" pitchFamily="18" charset="2"/>
              <a:buChar char="Þ"/>
            </a:pPr>
            <a:r>
              <a:rPr lang="en-US"/>
              <a:t>Cách tính độ dài vector thì bằng căn bậc 2 của bình phương các điểm thì bây giờ ta sẽ kiểm tra khoảng cách bằng độ dài vector bình phương (đó chính là phương sai)</a:t>
            </a:r>
          </a:p>
          <a:p>
            <a:pPr marL="285750" indent="-285750">
              <a:buFont typeface="Symbol" panose="05050102010706020507" pitchFamily="18" charset="2"/>
              <a:buChar char="Þ"/>
            </a:pPr>
            <a:r>
              <a:rPr lang="en-US"/>
              <a:t>Vậy để tìm được vector y chuẩn nhất ta sẽ tìm vector mà có phương sai nhỏ nhất</a:t>
            </a:r>
            <a:endParaRPr lang="en-US" sz="1800"/>
          </a:p>
          <a:p>
            <a:endParaRPr lang="en-US"/>
          </a:p>
        </p:txBody>
      </p:sp>
      <p:sp>
        <p:nvSpPr>
          <p:cNvPr id="5" name="Footer Placeholder 4">
            <a:extLst>
              <a:ext uri="{FF2B5EF4-FFF2-40B4-BE49-F238E27FC236}">
                <a16:creationId xmlns:a16="http://schemas.microsoft.com/office/drawing/2014/main" id="{5BE088CA-6872-AFC7-18A0-0909E9A4D7D3}"/>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8B6D0290-9441-5187-468E-B944E6A8F43D}"/>
              </a:ext>
            </a:extLst>
          </p:cNvPr>
          <p:cNvSpPr>
            <a:spLocks noGrp="1"/>
          </p:cNvSpPr>
          <p:nvPr>
            <p:ph type="sldNum" sz="quarter" idx="12"/>
          </p:nvPr>
        </p:nvSpPr>
        <p:spPr/>
        <p:txBody>
          <a:bodyPr/>
          <a:lstStyle/>
          <a:p>
            <a:fld id="{D33D3A22-CBFE-4DC0-AB7E-8B519801189C}" type="slidenum">
              <a:rPr lang="en-US" smtClean="0"/>
              <a:t>12</a:t>
            </a:fld>
            <a:endParaRPr lang="en-US"/>
          </a:p>
        </p:txBody>
      </p:sp>
    </p:spTree>
    <p:extLst>
      <p:ext uri="{BB962C8B-B14F-4D97-AF65-F5344CB8AC3E}">
        <p14:creationId xmlns:p14="http://schemas.microsoft.com/office/powerpoint/2010/main" val="97444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0E82746-0035-2777-D364-BBFE68700A1E}"/>
              </a:ext>
            </a:extLst>
          </p:cNvPr>
          <p:cNvSpPr/>
          <p:nvPr/>
        </p:nvSpPr>
        <p:spPr>
          <a:xfrm>
            <a:off x="8868267" y="267635"/>
            <a:ext cx="2260600" cy="18288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1E0E1D03-D4A8-9792-AFDE-6642B52EB807}"/>
              </a:ext>
            </a:extLst>
          </p:cNvPr>
          <p:cNvCxnSpPr>
            <a:cxnSpLocks/>
          </p:cNvCxnSpPr>
          <p:nvPr/>
        </p:nvCxnSpPr>
        <p:spPr>
          <a:xfrm>
            <a:off x="4299218" y="2525513"/>
            <a:ext cx="2906820" cy="16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0194256-C9B6-A5C7-3AFB-43FFCCA37502}"/>
              </a:ext>
            </a:extLst>
          </p:cNvPr>
          <p:cNvCxnSpPr>
            <a:cxnSpLocks/>
          </p:cNvCxnSpPr>
          <p:nvPr/>
        </p:nvCxnSpPr>
        <p:spPr>
          <a:xfrm>
            <a:off x="123825" y="2457449"/>
            <a:ext cx="6293802" cy="362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A31A52-FAB0-35BF-89E9-CED43CCA7692}"/>
              </a:ext>
            </a:extLst>
          </p:cNvPr>
          <p:cNvCxnSpPr>
            <a:cxnSpLocks/>
          </p:cNvCxnSpPr>
          <p:nvPr/>
        </p:nvCxnSpPr>
        <p:spPr>
          <a:xfrm flipH="1">
            <a:off x="368300" y="2095500"/>
            <a:ext cx="7782818" cy="25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3B5BED6-2924-9101-5BCC-939ACEEFA4B0}"/>
              </a:ext>
            </a:extLst>
          </p:cNvPr>
          <p:cNvCxnSpPr>
            <a:cxnSpLocks/>
          </p:cNvCxnSpPr>
          <p:nvPr/>
        </p:nvCxnSpPr>
        <p:spPr>
          <a:xfrm>
            <a:off x="2527300" y="3898900"/>
            <a:ext cx="3086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AD4A9B6-1FB2-D5F5-F366-AC0C6ADFF85D}"/>
              </a:ext>
            </a:extLst>
          </p:cNvPr>
          <p:cNvCxnSpPr>
            <a:cxnSpLocks/>
          </p:cNvCxnSpPr>
          <p:nvPr/>
        </p:nvCxnSpPr>
        <p:spPr>
          <a:xfrm flipH="1">
            <a:off x="952500" y="3898900"/>
            <a:ext cx="1574800" cy="157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1BC8365-A1B9-D2ED-3B19-1BCF26EC4E17}"/>
              </a:ext>
            </a:extLst>
          </p:cNvPr>
          <p:cNvCxnSpPr>
            <a:cxnSpLocks/>
          </p:cNvCxnSpPr>
          <p:nvPr/>
        </p:nvCxnSpPr>
        <p:spPr>
          <a:xfrm flipV="1">
            <a:off x="2527300" y="1143000"/>
            <a:ext cx="0" cy="275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2ABEA8A-F34F-B311-0717-50F1FADCC01B}"/>
              </a:ext>
            </a:extLst>
          </p:cNvPr>
          <p:cNvSpPr txBox="1"/>
          <p:nvPr/>
        </p:nvSpPr>
        <p:spPr>
          <a:xfrm>
            <a:off x="2190349" y="3529569"/>
            <a:ext cx="336952" cy="369332"/>
          </a:xfrm>
          <a:prstGeom prst="rect">
            <a:avLst/>
          </a:prstGeom>
          <a:noFill/>
        </p:spPr>
        <p:txBody>
          <a:bodyPr wrap="none" rtlCol="0">
            <a:spAutoFit/>
          </a:bodyPr>
          <a:lstStyle/>
          <a:p>
            <a:r>
              <a:rPr lang="en-US"/>
              <a:t>O</a:t>
            </a:r>
          </a:p>
        </p:txBody>
      </p:sp>
      <p:sp>
        <p:nvSpPr>
          <p:cNvPr id="14" name="TextBox 13">
            <a:extLst>
              <a:ext uri="{FF2B5EF4-FFF2-40B4-BE49-F238E27FC236}">
                <a16:creationId xmlns:a16="http://schemas.microsoft.com/office/drawing/2014/main" id="{D3DB4B19-AD24-F71B-EEAD-0D28899E0DD0}"/>
              </a:ext>
            </a:extLst>
          </p:cNvPr>
          <p:cNvSpPr txBox="1"/>
          <p:nvPr/>
        </p:nvSpPr>
        <p:spPr>
          <a:xfrm>
            <a:off x="5314323" y="3529568"/>
            <a:ext cx="284052" cy="369332"/>
          </a:xfrm>
          <a:prstGeom prst="rect">
            <a:avLst/>
          </a:prstGeom>
          <a:noFill/>
        </p:spPr>
        <p:txBody>
          <a:bodyPr wrap="none" rtlCol="0">
            <a:spAutoFit/>
          </a:bodyPr>
          <a:lstStyle/>
          <a:p>
            <a:r>
              <a:rPr lang="en-US"/>
              <a:t>x</a:t>
            </a:r>
          </a:p>
        </p:txBody>
      </p:sp>
      <p:sp>
        <p:nvSpPr>
          <p:cNvPr id="15" name="TextBox 14">
            <a:extLst>
              <a:ext uri="{FF2B5EF4-FFF2-40B4-BE49-F238E27FC236}">
                <a16:creationId xmlns:a16="http://schemas.microsoft.com/office/drawing/2014/main" id="{EEDDD46E-90B4-F243-FE95-02DADCDEA1E5}"/>
              </a:ext>
            </a:extLst>
          </p:cNvPr>
          <p:cNvSpPr txBox="1"/>
          <p:nvPr/>
        </p:nvSpPr>
        <p:spPr>
          <a:xfrm>
            <a:off x="952499" y="4919703"/>
            <a:ext cx="288862" cy="369332"/>
          </a:xfrm>
          <a:prstGeom prst="rect">
            <a:avLst/>
          </a:prstGeom>
          <a:noFill/>
        </p:spPr>
        <p:txBody>
          <a:bodyPr wrap="none" rtlCol="0">
            <a:spAutoFit/>
          </a:bodyPr>
          <a:lstStyle/>
          <a:p>
            <a:r>
              <a:rPr lang="en-US"/>
              <a:t>y</a:t>
            </a:r>
          </a:p>
        </p:txBody>
      </p:sp>
      <p:sp>
        <p:nvSpPr>
          <p:cNvPr id="16" name="TextBox 15">
            <a:extLst>
              <a:ext uri="{FF2B5EF4-FFF2-40B4-BE49-F238E27FC236}">
                <a16:creationId xmlns:a16="http://schemas.microsoft.com/office/drawing/2014/main" id="{D14575DD-F2AF-2777-7027-46E4FDBA1E0D}"/>
              </a:ext>
            </a:extLst>
          </p:cNvPr>
          <p:cNvSpPr txBox="1"/>
          <p:nvPr/>
        </p:nvSpPr>
        <p:spPr>
          <a:xfrm>
            <a:off x="2588214" y="1231900"/>
            <a:ext cx="276038" cy="369332"/>
          </a:xfrm>
          <a:prstGeom prst="rect">
            <a:avLst/>
          </a:prstGeom>
          <a:noFill/>
        </p:spPr>
        <p:txBody>
          <a:bodyPr wrap="none" rtlCol="0">
            <a:spAutoFit/>
          </a:bodyPr>
          <a:lstStyle/>
          <a:p>
            <a:r>
              <a:rPr lang="en-US"/>
              <a:t>z</a:t>
            </a:r>
          </a:p>
        </p:txBody>
      </p:sp>
      <p:cxnSp>
        <p:nvCxnSpPr>
          <p:cNvPr id="18" name="Straight Arrow Connector 17">
            <a:extLst>
              <a:ext uri="{FF2B5EF4-FFF2-40B4-BE49-F238E27FC236}">
                <a16:creationId xmlns:a16="http://schemas.microsoft.com/office/drawing/2014/main" id="{8FB88268-599B-C002-B1D4-49A85F943B37}"/>
              </a:ext>
            </a:extLst>
          </p:cNvPr>
          <p:cNvCxnSpPr>
            <a:cxnSpLocks/>
          </p:cNvCxnSpPr>
          <p:nvPr/>
        </p:nvCxnSpPr>
        <p:spPr>
          <a:xfrm flipV="1">
            <a:off x="2563385" y="2165376"/>
            <a:ext cx="1480802" cy="1733524"/>
          </a:xfrm>
          <a:prstGeom prst="straightConnector1">
            <a:avLst/>
          </a:prstGeom>
          <a:ln w="19050">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864DCD4-07D3-D179-EB10-964AC04A9FA9}"/>
                  </a:ext>
                </a:extLst>
              </p:cNvPr>
              <p:cNvSpPr txBox="1"/>
              <p:nvPr/>
            </p:nvSpPr>
            <p:spPr>
              <a:xfrm>
                <a:off x="3786115" y="1348781"/>
                <a:ext cx="467244" cy="769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mr>
                            <m:mr>
                              <m:e>
                                <m:eqArr>
                                  <m:eqArrPr>
                                    <m:ctrlPr>
                                      <a:rPr lang="en-US" i="1">
                                        <a:solidFill>
                                          <a:srgbClr val="836967"/>
                                        </a:solidFill>
                                        <a:latin typeface="Cambria Math" panose="02040503050406030204" pitchFamily="18" charset="0"/>
                                      </a:rPr>
                                    </m:ctrlPr>
                                  </m:eqArrPr>
                                  <m:e>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eqAr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3</m:t>
                                    </m:r>
                                  </m:sub>
                                </m:sSub>
                              </m:e>
                            </m:mr>
                          </m:m>
                        </m:e>
                      </m:d>
                    </m:oMath>
                  </m:oMathPara>
                </a14:m>
                <a:endParaRPr lang="en-US"/>
              </a:p>
            </p:txBody>
          </p:sp>
        </mc:Choice>
        <mc:Fallback xmlns="">
          <p:sp>
            <p:nvSpPr>
              <p:cNvPr id="19" name="TextBox 18">
                <a:extLst>
                  <a:ext uri="{FF2B5EF4-FFF2-40B4-BE49-F238E27FC236}">
                    <a16:creationId xmlns:a16="http://schemas.microsoft.com/office/drawing/2014/main" id="{1864DCD4-07D3-D179-EB10-964AC04A9FA9}"/>
                  </a:ext>
                </a:extLst>
              </p:cNvPr>
              <p:cNvSpPr txBox="1">
                <a:spLocks noRot="1" noChangeAspect="1" noMove="1" noResize="1" noEditPoints="1" noAdjustHandles="1" noChangeArrowheads="1" noChangeShapeType="1" noTextEdit="1"/>
              </p:cNvSpPr>
              <p:nvPr/>
            </p:nvSpPr>
            <p:spPr>
              <a:xfrm>
                <a:off x="3786115" y="1348781"/>
                <a:ext cx="467244" cy="769185"/>
              </a:xfrm>
              <a:prstGeom prst="rect">
                <a:avLst/>
              </a:prstGeom>
              <a:blipFill>
                <a:blip r:embed="rId2"/>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F9A0683-49FA-6560-1407-E8BC84933340}"/>
              </a:ext>
            </a:extLst>
          </p:cNvPr>
          <p:cNvCxnSpPr/>
          <p:nvPr/>
        </p:nvCxnSpPr>
        <p:spPr>
          <a:xfrm flipV="1">
            <a:off x="2527299" y="3225799"/>
            <a:ext cx="2174286" cy="67310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195CA09-DB51-6A5E-1998-F5C867916971}"/>
                  </a:ext>
                </a:extLst>
              </p:cNvPr>
              <p:cNvSpPr txBox="1"/>
              <p:nvPr/>
            </p:nvSpPr>
            <p:spPr>
              <a:xfrm>
                <a:off x="4253359" y="2488622"/>
                <a:ext cx="465577" cy="733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solidFill>
                                          <a:srgbClr val="836967"/>
                                        </a:solidFill>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3</m:t>
                                    </m:r>
                                  </m:sub>
                                </m:sSub>
                              </m:e>
                            </m:mr>
                          </m:m>
                        </m:e>
                      </m:d>
                    </m:oMath>
                  </m:oMathPara>
                </a14:m>
                <a:endParaRPr lang="en-US"/>
              </a:p>
            </p:txBody>
          </p:sp>
        </mc:Choice>
        <mc:Fallback xmlns="">
          <p:sp>
            <p:nvSpPr>
              <p:cNvPr id="22" name="TextBox 21">
                <a:extLst>
                  <a:ext uri="{FF2B5EF4-FFF2-40B4-BE49-F238E27FC236}">
                    <a16:creationId xmlns:a16="http://schemas.microsoft.com/office/drawing/2014/main" id="{A195CA09-DB51-6A5E-1998-F5C867916971}"/>
                  </a:ext>
                </a:extLst>
              </p:cNvPr>
              <p:cNvSpPr txBox="1">
                <a:spLocks noRot="1" noChangeAspect="1" noMove="1" noResize="1" noEditPoints="1" noAdjustHandles="1" noChangeArrowheads="1" noChangeShapeType="1" noTextEdit="1"/>
              </p:cNvSpPr>
              <p:nvPr/>
            </p:nvSpPr>
            <p:spPr>
              <a:xfrm>
                <a:off x="4253359" y="2488622"/>
                <a:ext cx="465577" cy="733278"/>
              </a:xfrm>
              <a:prstGeom prst="rect">
                <a:avLst/>
              </a:prstGeom>
              <a:blipFill>
                <a:blip r:embed="rId3"/>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7A6B6C0B-EE36-91F1-EA45-0B008380328C}"/>
              </a:ext>
            </a:extLst>
          </p:cNvPr>
          <p:cNvCxnSpPr/>
          <p:nvPr/>
        </p:nvCxnSpPr>
        <p:spPr>
          <a:xfrm>
            <a:off x="2588214" y="3898899"/>
            <a:ext cx="878886" cy="48260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46A8B93-731B-3D2B-9122-654C3A26CCEA}"/>
                  </a:ext>
                </a:extLst>
              </p:cNvPr>
              <p:cNvSpPr txBox="1"/>
              <p:nvPr/>
            </p:nvSpPr>
            <p:spPr>
              <a:xfrm>
                <a:off x="2788413" y="4268231"/>
                <a:ext cx="501248" cy="730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mr>
                            <m:mr>
                              <m:e>
                                <m:r>
                                  <a:rPr lang="en-US" i="0">
                                    <a:latin typeface="Cambria Math" panose="02040503050406030204" pitchFamily="18" charset="0"/>
                                  </a:rPr>
                                  <m:t>1</m:t>
                                </m:r>
                              </m:e>
                            </m:mr>
                            <m:mr>
                              <m:e>
                                <m:r>
                                  <a:rPr lang="en-US" i="0">
                                    <a:latin typeface="Cambria Math" panose="02040503050406030204" pitchFamily="18" charset="0"/>
                                  </a:rPr>
                                  <m:t>1</m:t>
                                </m:r>
                              </m:e>
                            </m:mr>
                          </m:m>
                        </m:e>
                      </m:d>
                    </m:oMath>
                  </m:oMathPara>
                </a14:m>
                <a:endParaRPr lang="en-US"/>
              </a:p>
            </p:txBody>
          </p:sp>
        </mc:Choice>
        <mc:Fallback xmlns="">
          <p:sp>
            <p:nvSpPr>
              <p:cNvPr id="25" name="TextBox 24">
                <a:extLst>
                  <a:ext uri="{FF2B5EF4-FFF2-40B4-BE49-F238E27FC236}">
                    <a16:creationId xmlns:a16="http://schemas.microsoft.com/office/drawing/2014/main" id="{146A8B93-731B-3D2B-9122-654C3A26CCEA}"/>
                  </a:ext>
                </a:extLst>
              </p:cNvPr>
              <p:cNvSpPr txBox="1">
                <a:spLocks noRot="1" noChangeAspect="1" noMove="1" noResize="1" noEditPoints="1" noAdjustHandles="1" noChangeArrowheads="1" noChangeShapeType="1" noTextEdit="1"/>
              </p:cNvSpPr>
              <p:nvPr/>
            </p:nvSpPr>
            <p:spPr>
              <a:xfrm>
                <a:off x="2788413" y="4268231"/>
                <a:ext cx="501248" cy="730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83868BE-3F46-4EE7-0D8D-BB840D7CE777}"/>
                  </a:ext>
                </a:extLst>
              </p:cNvPr>
              <p:cNvSpPr txBox="1"/>
              <p:nvPr/>
            </p:nvSpPr>
            <p:spPr>
              <a:xfrm>
                <a:off x="7901686" y="657341"/>
                <a:ext cx="619337" cy="102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mr>
                            <m:mr>
                              <m:e>
                                <m:eqArr>
                                  <m:eqArrPr>
                                    <m:ctrlPr>
                                      <a:rPr lang="en-US" sz="2400" i="1">
                                        <a:solidFill>
                                          <a:srgbClr val="836967"/>
                                        </a:solidFill>
                                        <a:latin typeface="Cambria Math" panose="02040503050406030204" pitchFamily="18" charset="0"/>
                                      </a:rPr>
                                    </m:ctrlPr>
                                  </m:eqArrPr>
                                  <m:e>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1</m:t>
                                        </m:r>
                                      </m:sub>
                                    </m:sSub>
                                  </m:e>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2</m:t>
                                        </m:r>
                                      </m:sub>
                                    </m:sSub>
                                  </m:e>
                                </m:eqArr>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3</m:t>
                                    </m:r>
                                  </m:sub>
                                </m:sSub>
                              </m:e>
                            </m:mr>
                          </m:m>
                        </m:e>
                      </m:d>
                    </m:oMath>
                  </m:oMathPara>
                </a14:m>
                <a:endParaRPr lang="en-US" sz="2400"/>
              </a:p>
            </p:txBody>
          </p:sp>
        </mc:Choice>
        <mc:Fallback xmlns="">
          <p:sp>
            <p:nvSpPr>
              <p:cNvPr id="26" name="TextBox 25">
                <a:extLst>
                  <a:ext uri="{FF2B5EF4-FFF2-40B4-BE49-F238E27FC236}">
                    <a16:creationId xmlns:a16="http://schemas.microsoft.com/office/drawing/2014/main" id="{C83868BE-3F46-4EE7-0D8D-BB840D7CE777}"/>
                  </a:ext>
                </a:extLst>
              </p:cNvPr>
              <p:cNvSpPr txBox="1">
                <a:spLocks noRot="1" noChangeAspect="1" noMove="1" noResize="1" noEditPoints="1" noAdjustHandles="1" noChangeArrowheads="1" noChangeShapeType="1" noTextEdit="1"/>
              </p:cNvSpPr>
              <p:nvPr/>
            </p:nvSpPr>
            <p:spPr>
              <a:xfrm>
                <a:off x="7901686" y="657341"/>
                <a:ext cx="619337" cy="1025409"/>
              </a:xfrm>
              <a:prstGeom prst="rect">
                <a:avLst/>
              </a:prstGeom>
              <a:blipFill>
                <a:blip r:embed="rId5"/>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CBC5AF1C-D605-C49C-AC02-9E00A02BCB7F}"/>
              </a:ext>
            </a:extLst>
          </p:cNvPr>
          <p:cNvSpPr txBox="1"/>
          <p:nvPr/>
        </p:nvSpPr>
        <p:spPr>
          <a:xfrm>
            <a:off x="8483512" y="857267"/>
            <a:ext cx="407484" cy="461665"/>
          </a:xfrm>
          <a:prstGeom prst="rect">
            <a:avLst/>
          </a:prstGeom>
          <a:noFill/>
        </p:spPr>
        <p:txBody>
          <a:bodyPr wrap="none" rtlCol="0">
            <a:spAutoFit/>
          </a:bodyPr>
          <a:lstStyle/>
          <a:p>
            <a:r>
              <a:rPr lang="en-US" sz="2400"/>
              <a:t>= </a:t>
            </a:r>
          </a:p>
        </p:txBody>
      </p:sp>
      <p:sp>
        <p:nvSpPr>
          <p:cNvPr id="28" name="TextBox 27">
            <a:extLst>
              <a:ext uri="{FF2B5EF4-FFF2-40B4-BE49-F238E27FC236}">
                <a16:creationId xmlns:a16="http://schemas.microsoft.com/office/drawing/2014/main" id="{040A9EAC-A1C7-9B94-8301-652B15A903FB}"/>
              </a:ext>
            </a:extLst>
          </p:cNvPr>
          <p:cNvSpPr txBox="1"/>
          <p:nvPr/>
        </p:nvSpPr>
        <p:spPr>
          <a:xfrm>
            <a:off x="8868267" y="857267"/>
            <a:ext cx="332142" cy="461665"/>
          </a:xfrm>
          <a:prstGeom prst="rect">
            <a:avLst/>
          </a:prstGeom>
          <a:noFill/>
        </p:spPr>
        <p:txBody>
          <a:bodyPr wrap="none" rtlCol="0">
            <a:spAutoFit/>
          </a:bodyPr>
          <a:lstStyle/>
          <a:p>
            <a:r>
              <a:rPr lang="en-US" sz="2400"/>
              <a:t>a</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F52516-6A9D-F3AC-EFC9-073D7788B8ED}"/>
                  </a:ext>
                </a:extLst>
              </p:cNvPr>
              <p:cNvSpPr txBox="1"/>
              <p:nvPr/>
            </p:nvSpPr>
            <p:spPr>
              <a:xfrm>
                <a:off x="9152361" y="693248"/>
                <a:ext cx="617605"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smtClean="0">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solidFill>
                                          <a:srgbClr val="836967"/>
                                        </a:solidFill>
                                        <a:latin typeface="Cambria Math" panose="02040503050406030204" pitchFamily="18" charset="0"/>
                                      </a:rPr>
                                      <m:t>1</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latin typeface="Cambria Math" panose="02040503050406030204" pitchFamily="18" charset="0"/>
                                      </a:rPr>
                                      <m:t>2</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i="0">
                                        <a:latin typeface="Cambria Math" panose="02040503050406030204" pitchFamily="18" charset="0"/>
                                      </a:rPr>
                                      <m:t>3</m:t>
                                    </m:r>
                                  </m:sub>
                                </m:sSub>
                              </m:e>
                            </m:mr>
                          </m:m>
                        </m:e>
                      </m:d>
                    </m:oMath>
                  </m:oMathPara>
                </a14:m>
                <a:endParaRPr lang="en-US" sz="2400"/>
              </a:p>
            </p:txBody>
          </p:sp>
        </mc:Choice>
        <mc:Fallback xmlns="">
          <p:sp>
            <p:nvSpPr>
              <p:cNvPr id="29" name="TextBox 28">
                <a:extLst>
                  <a:ext uri="{FF2B5EF4-FFF2-40B4-BE49-F238E27FC236}">
                    <a16:creationId xmlns:a16="http://schemas.microsoft.com/office/drawing/2014/main" id="{70F52516-6A9D-F3AC-EFC9-073D7788B8ED}"/>
                  </a:ext>
                </a:extLst>
              </p:cNvPr>
              <p:cNvSpPr txBox="1">
                <a:spLocks noRot="1" noChangeAspect="1" noMove="1" noResize="1" noEditPoints="1" noAdjustHandles="1" noChangeArrowheads="1" noChangeShapeType="1" noTextEdit="1"/>
              </p:cNvSpPr>
              <p:nvPr/>
            </p:nvSpPr>
            <p:spPr>
              <a:xfrm>
                <a:off x="9152361" y="693248"/>
                <a:ext cx="617605" cy="9775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15E700B9-03FA-7D89-C51E-AC9767CED142}"/>
              </a:ext>
            </a:extLst>
          </p:cNvPr>
          <p:cNvSpPr txBox="1"/>
          <p:nvPr/>
        </p:nvSpPr>
        <p:spPr>
          <a:xfrm>
            <a:off x="9935792" y="875221"/>
            <a:ext cx="638316" cy="461665"/>
          </a:xfrm>
          <a:prstGeom prst="rect">
            <a:avLst/>
          </a:prstGeom>
          <a:noFill/>
        </p:spPr>
        <p:txBody>
          <a:bodyPr wrap="none" rtlCol="0">
            <a:spAutoFit/>
          </a:bodyPr>
          <a:lstStyle/>
          <a:p>
            <a:r>
              <a:rPr lang="en-US" sz="2400"/>
              <a:t>+ b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D6C3C1D-9284-1697-B221-CCFD1FA75870}"/>
                  </a:ext>
                </a:extLst>
              </p:cNvPr>
              <p:cNvSpPr txBox="1"/>
              <p:nvPr/>
            </p:nvSpPr>
            <p:spPr>
              <a:xfrm>
                <a:off x="10401304" y="708509"/>
                <a:ext cx="484428" cy="97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a:latin typeface="Cambria Math" panose="02040503050406030204" pitchFamily="18" charset="0"/>
                                  </a:rPr>
                                  <m:t>1</m:t>
                                </m:r>
                              </m:e>
                            </m:mr>
                            <m:mr>
                              <m:e>
                                <m:r>
                                  <a:rPr lang="en-US" sz="2400" i="0">
                                    <a:latin typeface="Cambria Math" panose="02040503050406030204" pitchFamily="18" charset="0"/>
                                  </a:rPr>
                                  <m:t>1</m:t>
                                </m:r>
                              </m:e>
                            </m:mr>
                            <m:mr>
                              <m:e>
                                <m:r>
                                  <a:rPr lang="en-US" sz="2400" i="0">
                                    <a:latin typeface="Cambria Math" panose="02040503050406030204" pitchFamily="18" charset="0"/>
                                  </a:rPr>
                                  <m:t>1</m:t>
                                </m:r>
                              </m:e>
                            </m:mr>
                          </m:m>
                        </m:e>
                      </m:d>
                    </m:oMath>
                  </m:oMathPara>
                </a14:m>
                <a:endParaRPr lang="en-US" sz="2400"/>
              </a:p>
            </p:txBody>
          </p:sp>
        </mc:Choice>
        <mc:Fallback xmlns="">
          <p:sp>
            <p:nvSpPr>
              <p:cNvPr id="31" name="TextBox 30">
                <a:extLst>
                  <a:ext uri="{FF2B5EF4-FFF2-40B4-BE49-F238E27FC236}">
                    <a16:creationId xmlns:a16="http://schemas.microsoft.com/office/drawing/2014/main" id="{6D6C3C1D-9284-1697-B221-CCFD1FA75870}"/>
                  </a:ext>
                </a:extLst>
              </p:cNvPr>
              <p:cNvSpPr txBox="1">
                <a:spLocks noRot="1" noChangeAspect="1" noMove="1" noResize="1" noEditPoints="1" noAdjustHandles="1" noChangeArrowheads="1" noChangeShapeType="1" noTextEdit="1"/>
              </p:cNvSpPr>
              <p:nvPr/>
            </p:nvSpPr>
            <p:spPr>
              <a:xfrm>
                <a:off x="10401304" y="708509"/>
                <a:ext cx="484428" cy="974241"/>
              </a:xfrm>
              <a:prstGeom prst="rect">
                <a:avLst/>
              </a:prstGeom>
              <a:blipFill>
                <a:blip r:embed="rId7"/>
                <a:stretch>
                  <a:fillRect/>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C7381A0-6678-E5B8-221E-77986F8FEC79}"/>
              </a:ext>
            </a:extLst>
          </p:cNvPr>
          <p:cNvCxnSpPr>
            <a:cxnSpLocks/>
          </p:cNvCxnSpPr>
          <p:nvPr/>
        </p:nvCxnSpPr>
        <p:spPr>
          <a:xfrm flipH="1">
            <a:off x="3365500" y="4139168"/>
            <a:ext cx="3840538" cy="1354711"/>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91A4271-8CC0-FDC8-9EA2-5372EC8F1FDB}"/>
              </a:ext>
            </a:extLst>
          </p:cNvPr>
          <p:cNvSpPr txBox="1"/>
          <p:nvPr/>
        </p:nvSpPr>
        <p:spPr>
          <a:xfrm rot="20595945">
            <a:off x="5665267" y="4063657"/>
            <a:ext cx="1223412" cy="369332"/>
          </a:xfrm>
          <a:prstGeom prst="rect">
            <a:avLst/>
          </a:prstGeom>
          <a:noFill/>
        </p:spPr>
        <p:txBody>
          <a:bodyPr wrap="none" rtlCol="0">
            <a:spAutoFit/>
          </a:bodyPr>
          <a:lstStyle/>
          <a:p>
            <a:r>
              <a:rPr lang="en-US" i="1"/>
              <a:t>Mặt phẳng</a:t>
            </a:r>
          </a:p>
        </p:txBody>
      </p:sp>
      <p:sp>
        <p:nvSpPr>
          <p:cNvPr id="3" name="TextBox 2">
            <a:extLst>
              <a:ext uri="{FF2B5EF4-FFF2-40B4-BE49-F238E27FC236}">
                <a16:creationId xmlns:a16="http://schemas.microsoft.com/office/drawing/2014/main" id="{B1E0E6A4-B336-6F52-A9B7-54EB4CCF6853}"/>
              </a:ext>
            </a:extLst>
          </p:cNvPr>
          <p:cNvSpPr txBox="1"/>
          <p:nvPr/>
        </p:nvSpPr>
        <p:spPr>
          <a:xfrm>
            <a:off x="9395934" y="2122302"/>
            <a:ext cx="1205266" cy="369332"/>
          </a:xfrm>
          <a:prstGeom prst="rect">
            <a:avLst/>
          </a:prstGeom>
          <a:noFill/>
        </p:spPr>
        <p:txBody>
          <a:bodyPr wrap="none" rtlCol="0">
            <a:spAutoFit/>
          </a:bodyPr>
          <a:lstStyle/>
          <a:p>
            <a:r>
              <a:rPr lang="en-US">
                <a:solidFill>
                  <a:srgbClr val="FF0000"/>
                </a:solidFill>
              </a:rPr>
              <a:t>Mặt phẳng</a:t>
            </a:r>
          </a:p>
        </p:txBody>
      </p:sp>
      <p:sp>
        <p:nvSpPr>
          <p:cNvPr id="4" name="TextBox 3">
            <a:extLst>
              <a:ext uri="{FF2B5EF4-FFF2-40B4-BE49-F238E27FC236}">
                <a16:creationId xmlns:a16="http://schemas.microsoft.com/office/drawing/2014/main" id="{FCD79EA9-69DC-214F-D048-AFD786C0576A}"/>
              </a:ext>
            </a:extLst>
          </p:cNvPr>
          <p:cNvSpPr txBox="1"/>
          <p:nvPr/>
        </p:nvSpPr>
        <p:spPr>
          <a:xfrm>
            <a:off x="8209661" y="3048935"/>
            <a:ext cx="3629914" cy="1477328"/>
          </a:xfrm>
          <a:prstGeom prst="rect">
            <a:avLst/>
          </a:prstGeom>
          <a:noFill/>
        </p:spPr>
        <p:txBody>
          <a:bodyPr wrap="square" rtlCol="0">
            <a:spAutoFit/>
          </a:bodyPr>
          <a:lstStyle/>
          <a:p>
            <a:r>
              <a:rPr lang="en-US"/>
              <a:t>Giả sử vector p là vector gần vector </a:t>
            </a:r>
            <a:r>
              <a:rPr lang="en-US">
                <a:solidFill>
                  <a:schemeClr val="accent6">
                    <a:lumMod val="75000"/>
                  </a:schemeClr>
                </a:solidFill>
              </a:rPr>
              <a:t>green</a:t>
            </a:r>
            <a:r>
              <a:rPr lang="en-US"/>
              <a:t> nhất thì p thì điều kiện để vector p gần vector </a:t>
            </a:r>
            <a:r>
              <a:rPr lang="en-US">
                <a:solidFill>
                  <a:schemeClr val="accent6">
                    <a:lumMod val="75000"/>
                  </a:schemeClr>
                </a:solidFill>
              </a:rPr>
              <a:t>green</a:t>
            </a:r>
            <a:r>
              <a:rPr lang="en-US"/>
              <a:t> nhất là</a:t>
            </a:r>
          </a:p>
          <a:p>
            <a:r>
              <a:rPr lang="en-US" i="1"/>
              <a:t>“vector p phải là hình chiếu của vector </a:t>
            </a:r>
            <a:r>
              <a:rPr lang="en-US" i="1">
                <a:solidFill>
                  <a:schemeClr val="accent6">
                    <a:lumMod val="75000"/>
                  </a:schemeClr>
                </a:solidFill>
              </a:rPr>
              <a:t>green</a:t>
            </a:r>
            <a:r>
              <a:rPr lang="en-US" i="1"/>
              <a:t> xuống mặt phẳng </a:t>
            </a:r>
            <a:r>
              <a:rPr lang="en-US" i="1">
                <a:solidFill>
                  <a:schemeClr val="accent1">
                    <a:lumMod val="75000"/>
                  </a:schemeClr>
                </a:solidFill>
              </a:rPr>
              <a:t>blue”</a:t>
            </a:r>
          </a:p>
        </p:txBody>
      </p:sp>
      <p:sp>
        <p:nvSpPr>
          <p:cNvPr id="6" name="TextBox 5">
            <a:extLst>
              <a:ext uri="{FF2B5EF4-FFF2-40B4-BE49-F238E27FC236}">
                <a16:creationId xmlns:a16="http://schemas.microsoft.com/office/drawing/2014/main" id="{CD260ED6-32D4-6AB7-4895-7092EB5B8109}"/>
              </a:ext>
            </a:extLst>
          </p:cNvPr>
          <p:cNvSpPr txBox="1"/>
          <p:nvPr/>
        </p:nvSpPr>
        <p:spPr>
          <a:xfrm>
            <a:off x="8521023" y="4816523"/>
            <a:ext cx="2287486" cy="369332"/>
          </a:xfrm>
          <a:prstGeom prst="rect">
            <a:avLst/>
          </a:prstGeom>
          <a:noFill/>
        </p:spPr>
        <p:txBody>
          <a:bodyPr wrap="none" rtlCol="0">
            <a:spAutoFit/>
          </a:bodyPr>
          <a:lstStyle/>
          <a:p>
            <a:r>
              <a:rPr lang="en-US">
                <a:solidFill>
                  <a:schemeClr val="accent6">
                    <a:lumMod val="75000"/>
                  </a:schemeClr>
                </a:solidFill>
              </a:rPr>
              <a:t>Green</a:t>
            </a:r>
            <a:r>
              <a:rPr lang="en-US"/>
              <a:t> vuông góc với p</a:t>
            </a:r>
          </a:p>
        </p:txBody>
      </p:sp>
      <p:cxnSp>
        <p:nvCxnSpPr>
          <p:cNvPr id="10" name="Straight Connector 9">
            <a:extLst>
              <a:ext uri="{FF2B5EF4-FFF2-40B4-BE49-F238E27FC236}">
                <a16:creationId xmlns:a16="http://schemas.microsoft.com/office/drawing/2014/main" id="{348E7535-D4A7-49BA-CA3C-AF01A546B8A7}"/>
              </a:ext>
            </a:extLst>
          </p:cNvPr>
          <p:cNvCxnSpPr>
            <a:stCxn id="19" idx="2"/>
          </p:cNvCxnSpPr>
          <p:nvPr/>
        </p:nvCxnSpPr>
        <p:spPr>
          <a:xfrm>
            <a:off x="4019737" y="2117966"/>
            <a:ext cx="24450" cy="1920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6EF2092D-988F-991A-5D58-DB336F6FD57A}"/>
              </a:ext>
            </a:extLst>
          </p:cNvPr>
          <p:cNvCxnSpPr>
            <a:cxnSpLocks/>
          </p:cNvCxnSpPr>
          <p:nvPr/>
        </p:nvCxnSpPr>
        <p:spPr>
          <a:xfrm>
            <a:off x="2563385" y="3895347"/>
            <a:ext cx="1506122" cy="1432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486B247-F3FD-3544-2C4D-FB2B88F9BB6B}"/>
              </a:ext>
            </a:extLst>
          </p:cNvPr>
          <p:cNvSpPr txBox="1"/>
          <p:nvPr/>
        </p:nvSpPr>
        <p:spPr>
          <a:xfrm>
            <a:off x="3827177" y="4045352"/>
            <a:ext cx="306494" cy="369332"/>
          </a:xfrm>
          <a:prstGeom prst="rect">
            <a:avLst/>
          </a:prstGeom>
          <a:noFill/>
        </p:spPr>
        <p:txBody>
          <a:bodyPr wrap="none" rtlCol="0">
            <a:spAutoFit/>
          </a:bodyPr>
          <a:lstStyle/>
          <a:p>
            <a:r>
              <a:rPr lang="en-US"/>
              <a:t>p</a:t>
            </a:r>
          </a:p>
        </p:txBody>
      </p:sp>
      <p:cxnSp>
        <p:nvCxnSpPr>
          <p:cNvPr id="34" name="Straight Connector 33">
            <a:extLst>
              <a:ext uri="{FF2B5EF4-FFF2-40B4-BE49-F238E27FC236}">
                <a16:creationId xmlns:a16="http://schemas.microsoft.com/office/drawing/2014/main" id="{34B85036-7878-4586-DA65-1C5CDC446D57}"/>
              </a:ext>
            </a:extLst>
          </p:cNvPr>
          <p:cNvCxnSpPr/>
          <p:nvPr/>
        </p:nvCxnSpPr>
        <p:spPr>
          <a:xfrm flipH="1">
            <a:off x="3827177" y="3714234"/>
            <a:ext cx="21701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5EB87B66-E360-0D33-0D87-670499FBDE89}"/>
              </a:ext>
            </a:extLst>
          </p:cNvPr>
          <p:cNvCxnSpPr/>
          <p:nvPr/>
        </p:nvCxnSpPr>
        <p:spPr>
          <a:xfrm>
            <a:off x="3827177" y="3714234"/>
            <a:ext cx="0" cy="324366"/>
          </a:xfrm>
          <a:prstGeom prst="line">
            <a:avLst/>
          </a:prstGeom>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4A60A77B-7A34-0124-CAA3-6F96A53B6535}"/>
              </a:ext>
            </a:extLst>
          </p:cNvPr>
          <p:cNvSpPr txBox="1"/>
          <p:nvPr/>
        </p:nvSpPr>
        <p:spPr>
          <a:xfrm>
            <a:off x="7035408" y="5576115"/>
            <a:ext cx="3064172" cy="369332"/>
          </a:xfrm>
          <a:prstGeom prst="rect">
            <a:avLst/>
          </a:prstGeom>
          <a:noFill/>
        </p:spPr>
        <p:txBody>
          <a:bodyPr wrap="none" rtlCol="0">
            <a:spAutoFit/>
          </a:bodyPr>
          <a:lstStyle/>
          <a:p>
            <a:r>
              <a:rPr lang="en-US"/>
              <a:t>Và bây giờ vector p sẽ có dạng </a:t>
            </a:r>
          </a:p>
        </p:txBody>
      </p:sp>
      <p:sp>
        <p:nvSpPr>
          <p:cNvPr id="41" name="TextBox 40">
            <a:extLst>
              <a:ext uri="{FF2B5EF4-FFF2-40B4-BE49-F238E27FC236}">
                <a16:creationId xmlns:a16="http://schemas.microsoft.com/office/drawing/2014/main" id="{E2586D1F-9E1C-6BFB-FDF3-DAF73F92AF0E}"/>
              </a:ext>
            </a:extLst>
          </p:cNvPr>
          <p:cNvSpPr txBox="1"/>
          <p:nvPr/>
        </p:nvSpPr>
        <p:spPr>
          <a:xfrm>
            <a:off x="10099580" y="5652714"/>
            <a:ext cx="271228" cy="307777"/>
          </a:xfrm>
          <a:prstGeom prst="rect">
            <a:avLst/>
          </a:prstGeom>
          <a:noFill/>
        </p:spPr>
        <p:txBody>
          <a:bodyPr wrap="none" rtlCol="0">
            <a:spAutoFit/>
          </a:bodyPr>
          <a:lstStyle/>
          <a:p>
            <a:r>
              <a:rPr lang="en-US" sz="1400"/>
              <a:t>a</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E5B7E65-5736-83C9-6DBF-09835BFC5B76}"/>
                  </a:ext>
                </a:extLst>
              </p:cNvPr>
              <p:cNvSpPr txBox="1"/>
              <p:nvPr/>
            </p:nvSpPr>
            <p:spPr>
              <a:xfrm>
                <a:off x="10383674" y="5488695"/>
                <a:ext cx="360548" cy="5702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836967"/>
                              </a:solidFill>
                              <a:latin typeface="Cambria Math" panose="02040503050406030204" pitchFamily="18" charset="0"/>
                            </a:rPr>
                          </m:ctrlPr>
                        </m:dPr>
                        <m:e>
                          <m:m>
                            <m:mPr>
                              <m:plcHide m:val="on"/>
                              <m:mcs>
                                <m:mc>
                                  <m:mcPr>
                                    <m:count m:val="1"/>
                                    <m:mcJc m:val="center"/>
                                  </m:mcPr>
                                </m:mc>
                              </m:mcs>
                              <m:ctrlPr>
                                <a:rPr lang="en-US" sz="1400" i="1">
                                  <a:solidFill>
                                    <a:srgbClr val="836967"/>
                                  </a:solidFill>
                                  <a:latin typeface="Cambria Math" panose="02040503050406030204" pitchFamily="18" charset="0"/>
                                </a:rPr>
                              </m:ctrlPr>
                            </m:mPr>
                            <m:mr>
                              <m:e>
                                <m:sSub>
                                  <m:sSubPr>
                                    <m:ctrlPr>
                                      <a:rPr lang="en-US" sz="1400" i="1" smtClean="0">
                                        <a:solidFill>
                                          <a:srgbClr val="836967"/>
                                        </a:solidFill>
                                        <a:latin typeface="Cambria Math" panose="02040503050406030204" pitchFamily="18" charset="0"/>
                                      </a:rPr>
                                    </m:ctrlPr>
                                  </m:sSubPr>
                                  <m:e>
                                    <m:r>
                                      <a:rPr lang="en-US" sz="1400" b="0" i="1" smtClean="0">
                                        <a:solidFill>
                                          <a:srgbClr val="836967"/>
                                        </a:solidFill>
                                        <a:latin typeface="Cambria Math" panose="02040503050406030204" pitchFamily="18" charset="0"/>
                                      </a:rPr>
                                      <m:t>𝑥</m:t>
                                    </m:r>
                                  </m:e>
                                  <m:sub>
                                    <m:r>
                                      <a:rPr lang="en-US" sz="1400" b="0" i="0" smtClean="0">
                                        <a:solidFill>
                                          <a:srgbClr val="836967"/>
                                        </a:solidFill>
                                        <a:latin typeface="Cambria Math" panose="02040503050406030204" pitchFamily="18" charset="0"/>
                                      </a:rPr>
                                      <m:t>1</m:t>
                                    </m:r>
                                  </m:sub>
                                </m:sSub>
                              </m:e>
                            </m:mr>
                            <m:mr>
                              <m:e>
                                <m:sSub>
                                  <m:sSubPr>
                                    <m:ctrlPr>
                                      <a:rPr lang="en-US" sz="1400" i="1">
                                        <a:solidFill>
                                          <a:srgbClr val="836967"/>
                                        </a:solidFill>
                                        <a:latin typeface="Cambria Math" panose="02040503050406030204" pitchFamily="18" charset="0"/>
                                      </a:rPr>
                                    </m:ctrlPr>
                                  </m:sSubPr>
                                  <m:e>
                                    <m:r>
                                      <a:rPr lang="en-US" sz="1400" b="0" i="1" smtClean="0">
                                        <a:solidFill>
                                          <a:srgbClr val="836967"/>
                                        </a:solidFill>
                                        <a:latin typeface="Cambria Math" panose="02040503050406030204" pitchFamily="18" charset="0"/>
                                      </a:rPr>
                                      <m:t>𝑥</m:t>
                                    </m:r>
                                  </m:e>
                                  <m:sub>
                                    <m:r>
                                      <a:rPr lang="en-US" sz="1400" b="0" i="0" smtClean="0">
                                        <a:latin typeface="Cambria Math" panose="02040503050406030204" pitchFamily="18" charset="0"/>
                                      </a:rPr>
                                      <m:t>2</m:t>
                                    </m:r>
                                  </m:sub>
                                </m:sSub>
                              </m:e>
                            </m:mr>
                            <m:mr>
                              <m:e>
                                <m:sSub>
                                  <m:sSubPr>
                                    <m:ctrlPr>
                                      <a:rPr lang="en-US" sz="1400" i="1">
                                        <a:solidFill>
                                          <a:srgbClr val="836967"/>
                                        </a:solidFill>
                                        <a:latin typeface="Cambria Math" panose="02040503050406030204" pitchFamily="18" charset="0"/>
                                      </a:rPr>
                                    </m:ctrlPr>
                                  </m:sSubPr>
                                  <m:e>
                                    <m:r>
                                      <a:rPr lang="en-US" sz="1400" b="0" i="1" smtClean="0">
                                        <a:solidFill>
                                          <a:srgbClr val="836967"/>
                                        </a:solidFill>
                                        <a:latin typeface="Cambria Math" panose="02040503050406030204" pitchFamily="18" charset="0"/>
                                      </a:rPr>
                                      <m:t>𝑥</m:t>
                                    </m:r>
                                  </m:e>
                                  <m:sub>
                                    <m:r>
                                      <a:rPr lang="en-US" sz="1400" i="0">
                                        <a:latin typeface="Cambria Math" panose="02040503050406030204" pitchFamily="18" charset="0"/>
                                      </a:rPr>
                                      <m:t>3</m:t>
                                    </m:r>
                                  </m:sub>
                                </m:sSub>
                              </m:e>
                            </m:mr>
                          </m:m>
                        </m:e>
                      </m:d>
                    </m:oMath>
                  </m:oMathPara>
                </a14:m>
                <a:endParaRPr lang="en-US" sz="1400"/>
              </a:p>
            </p:txBody>
          </p:sp>
        </mc:Choice>
        <mc:Fallback xmlns="">
          <p:sp>
            <p:nvSpPr>
              <p:cNvPr id="42" name="TextBox 41">
                <a:extLst>
                  <a:ext uri="{FF2B5EF4-FFF2-40B4-BE49-F238E27FC236}">
                    <a16:creationId xmlns:a16="http://schemas.microsoft.com/office/drawing/2014/main" id="{EE5B7E65-5736-83C9-6DBF-09835BFC5B76}"/>
                  </a:ext>
                </a:extLst>
              </p:cNvPr>
              <p:cNvSpPr txBox="1">
                <a:spLocks noRot="1" noChangeAspect="1" noMove="1" noResize="1" noEditPoints="1" noAdjustHandles="1" noChangeArrowheads="1" noChangeShapeType="1" noTextEdit="1"/>
              </p:cNvSpPr>
              <p:nvPr/>
            </p:nvSpPr>
            <p:spPr>
              <a:xfrm>
                <a:off x="10383674" y="5488695"/>
                <a:ext cx="360548" cy="570284"/>
              </a:xfrm>
              <a:prstGeom prst="rect">
                <a:avLst/>
              </a:prstGeom>
              <a:blipFill>
                <a:blip r:embed="rId8"/>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DCD230B2-54CB-1A21-31D3-069C442D1D0F}"/>
              </a:ext>
            </a:extLst>
          </p:cNvPr>
          <p:cNvSpPr txBox="1"/>
          <p:nvPr/>
        </p:nvSpPr>
        <p:spPr>
          <a:xfrm>
            <a:off x="10757088" y="5639775"/>
            <a:ext cx="449162" cy="307777"/>
          </a:xfrm>
          <a:prstGeom prst="rect">
            <a:avLst/>
          </a:prstGeom>
          <a:noFill/>
        </p:spPr>
        <p:txBody>
          <a:bodyPr wrap="none" rtlCol="0">
            <a:spAutoFit/>
          </a:bodyPr>
          <a:lstStyle/>
          <a:p>
            <a:r>
              <a:rPr lang="en-US" sz="1400"/>
              <a:t>+ b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E6DFCE4-4A92-74D9-DE42-AF16A294C198}"/>
                  </a:ext>
                </a:extLst>
              </p:cNvPr>
              <p:cNvSpPr txBox="1"/>
              <p:nvPr/>
            </p:nvSpPr>
            <p:spPr>
              <a:xfrm>
                <a:off x="11121000" y="5511163"/>
                <a:ext cx="282706"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836967"/>
                              </a:solidFill>
                              <a:latin typeface="Cambria Math" panose="02040503050406030204" pitchFamily="18" charset="0"/>
                            </a:rPr>
                          </m:ctrlPr>
                        </m:dPr>
                        <m:e>
                          <m:m>
                            <m:mPr>
                              <m:plcHide m:val="on"/>
                              <m:mcs>
                                <m:mc>
                                  <m:mcPr>
                                    <m:count m:val="1"/>
                                    <m:mcJc m:val="center"/>
                                  </m:mcPr>
                                </m:mc>
                              </m:mcs>
                              <m:ctrlPr>
                                <a:rPr lang="en-US" sz="1400" i="1">
                                  <a:solidFill>
                                    <a:srgbClr val="836967"/>
                                  </a:solidFill>
                                  <a:latin typeface="Cambria Math" panose="02040503050406030204" pitchFamily="18" charset="0"/>
                                </a:rPr>
                              </m:ctrlPr>
                            </m:mPr>
                            <m:mr>
                              <m:e>
                                <m:r>
                                  <a:rPr lang="en-US" sz="1400">
                                    <a:latin typeface="Cambria Math" panose="02040503050406030204" pitchFamily="18" charset="0"/>
                                  </a:rPr>
                                  <m:t>1</m:t>
                                </m:r>
                              </m:e>
                            </m:mr>
                            <m:mr>
                              <m:e>
                                <m:r>
                                  <a:rPr lang="en-US" sz="1400" i="0">
                                    <a:latin typeface="Cambria Math" panose="02040503050406030204" pitchFamily="18" charset="0"/>
                                  </a:rPr>
                                  <m:t>1</m:t>
                                </m:r>
                              </m:e>
                            </m:mr>
                            <m:mr>
                              <m:e>
                                <m:r>
                                  <a:rPr lang="en-US" sz="1400" i="0">
                                    <a:latin typeface="Cambria Math" panose="02040503050406030204" pitchFamily="18" charset="0"/>
                                  </a:rPr>
                                  <m:t>1</m:t>
                                </m:r>
                              </m:e>
                            </m:mr>
                          </m:m>
                        </m:e>
                      </m:d>
                    </m:oMath>
                  </m:oMathPara>
                </a14:m>
                <a:endParaRPr lang="en-US" sz="1400"/>
              </a:p>
            </p:txBody>
          </p:sp>
        </mc:Choice>
        <mc:Fallback xmlns="">
          <p:sp>
            <p:nvSpPr>
              <p:cNvPr id="44" name="TextBox 43">
                <a:extLst>
                  <a:ext uri="{FF2B5EF4-FFF2-40B4-BE49-F238E27FC236}">
                    <a16:creationId xmlns:a16="http://schemas.microsoft.com/office/drawing/2014/main" id="{7E6DFCE4-4A92-74D9-DE42-AF16A294C198}"/>
                  </a:ext>
                </a:extLst>
              </p:cNvPr>
              <p:cNvSpPr txBox="1">
                <a:spLocks noRot="1" noChangeAspect="1" noMove="1" noResize="1" noEditPoints="1" noAdjustHandles="1" noChangeArrowheads="1" noChangeShapeType="1" noTextEdit="1"/>
              </p:cNvSpPr>
              <p:nvPr/>
            </p:nvSpPr>
            <p:spPr>
              <a:xfrm>
                <a:off x="11121000" y="5511163"/>
                <a:ext cx="282706" cy="568361"/>
              </a:xfrm>
              <a:prstGeom prst="rect">
                <a:avLst/>
              </a:prstGeom>
              <a:blipFill>
                <a:blip r:embed="rId9"/>
                <a:stretch>
                  <a:fillRect b="-1075"/>
                </a:stretch>
              </a:blipFill>
            </p:spPr>
            <p:txBody>
              <a:bodyPr/>
              <a:lstStyle/>
              <a:p>
                <a:r>
                  <a:rPr lang="en-US">
                    <a:noFill/>
                  </a:rPr>
                  <a:t> </a:t>
                </a:r>
              </a:p>
            </p:txBody>
          </p:sp>
        </mc:Fallback>
      </mc:AlternateContent>
      <p:sp>
        <p:nvSpPr>
          <p:cNvPr id="17" name="Footer Placeholder 16">
            <a:extLst>
              <a:ext uri="{FF2B5EF4-FFF2-40B4-BE49-F238E27FC236}">
                <a16:creationId xmlns:a16="http://schemas.microsoft.com/office/drawing/2014/main" id="{8CFF0E60-B150-0D35-1978-C7D4E961D25A}"/>
              </a:ext>
            </a:extLst>
          </p:cNvPr>
          <p:cNvSpPr>
            <a:spLocks noGrp="1"/>
          </p:cNvSpPr>
          <p:nvPr>
            <p:ph type="ftr" sz="quarter" idx="11"/>
          </p:nvPr>
        </p:nvSpPr>
        <p:spPr/>
        <p:txBody>
          <a:bodyPr/>
          <a:lstStyle/>
          <a:p>
            <a:r>
              <a:rPr lang="en-US"/>
              <a:t>© 2023 Đào Xuân Hoàng Tuấn (Salmon)</a:t>
            </a:r>
          </a:p>
        </p:txBody>
      </p:sp>
      <p:sp>
        <p:nvSpPr>
          <p:cNvPr id="20" name="Slide Number Placeholder 19">
            <a:extLst>
              <a:ext uri="{FF2B5EF4-FFF2-40B4-BE49-F238E27FC236}">
                <a16:creationId xmlns:a16="http://schemas.microsoft.com/office/drawing/2014/main" id="{64236A54-3DD8-157A-E3FE-FE5C70F38A9B}"/>
              </a:ext>
            </a:extLst>
          </p:cNvPr>
          <p:cNvSpPr>
            <a:spLocks noGrp="1"/>
          </p:cNvSpPr>
          <p:nvPr>
            <p:ph type="sldNum" sz="quarter" idx="12"/>
          </p:nvPr>
        </p:nvSpPr>
        <p:spPr/>
        <p:txBody>
          <a:bodyPr/>
          <a:lstStyle/>
          <a:p>
            <a:fld id="{D33D3A22-CBFE-4DC0-AB7E-8B519801189C}" type="slidenum">
              <a:rPr lang="en-US" smtClean="0"/>
              <a:t>13</a:t>
            </a:fld>
            <a:endParaRPr lang="en-US"/>
          </a:p>
        </p:txBody>
      </p:sp>
    </p:spTree>
    <p:extLst>
      <p:ext uri="{BB962C8B-B14F-4D97-AF65-F5344CB8AC3E}">
        <p14:creationId xmlns:p14="http://schemas.microsoft.com/office/powerpoint/2010/main" val="19950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73454E-D1F2-DEA6-0279-E750843EA7D3}"/>
              </a:ext>
            </a:extLst>
          </p:cNvPr>
          <p:cNvCxnSpPr>
            <a:cxnSpLocks/>
          </p:cNvCxnSpPr>
          <p:nvPr/>
        </p:nvCxnSpPr>
        <p:spPr>
          <a:xfrm>
            <a:off x="3359418" y="2344070"/>
            <a:ext cx="2906820" cy="16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54C3E5A-79A8-5200-96E2-AACE537B9924}"/>
              </a:ext>
            </a:extLst>
          </p:cNvPr>
          <p:cNvCxnSpPr>
            <a:cxnSpLocks/>
          </p:cNvCxnSpPr>
          <p:nvPr/>
        </p:nvCxnSpPr>
        <p:spPr>
          <a:xfrm>
            <a:off x="-815975" y="2276006"/>
            <a:ext cx="6293802" cy="362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E81EF50-2D16-7EB4-1357-96D328642C59}"/>
              </a:ext>
            </a:extLst>
          </p:cNvPr>
          <p:cNvCxnSpPr>
            <a:cxnSpLocks/>
          </p:cNvCxnSpPr>
          <p:nvPr/>
        </p:nvCxnSpPr>
        <p:spPr>
          <a:xfrm flipH="1">
            <a:off x="-571500" y="2476500"/>
            <a:ext cx="6033191" cy="1939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18B8459-15A0-BCC3-2540-689E2F2F7ED5}"/>
              </a:ext>
            </a:extLst>
          </p:cNvPr>
          <p:cNvCxnSpPr>
            <a:cxnSpLocks/>
          </p:cNvCxnSpPr>
          <p:nvPr/>
        </p:nvCxnSpPr>
        <p:spPr>
          <a:xfrm>
            <a:off x="1587500" y="3717457"/>
            <a:ext cx="3086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95195C6-C593-202A-C466-507858A4FB72}"/>
              </a:ext>
            </a:extLst>
          </p:cNvPr>
          <p:cNvCxnSpPr>
            <a:cxnSpLocks/>
          </p:cNvCxnSpPr>
          <p:nvPr/>
        </p:nvCxnSpPr>
        <p:spPr>
          <a:xfrm flipH="1">
            <a:off x="12700" y="3717457"/>
            <a:ext cx="1574800" cy="157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2438250-2C8E-FABC-14A6-877EFFB91FE1}"/>
              </a:ext>
            </a:extLst>
          </p:cNvPr>
          <p:cNvCxnSpPr>
            <a:cxnSpLocks/>
          </p:cNvCxnSpPr>
          <p:nvPr/>
        </p:nvCxnSpPr>
        <p:spPr>
          <a:xfrm flipV="1">
            <a:off x="1587500" y="961557"/>
            <a:ext cx="0" cy="275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1B6BF05-9219-A4FB-FF04-0EEE359EB9BE}"/>
              </a:ext>
            </a:extLst>
          </p:cNvPr>
          <p:cNvSpPr txBox="1"/>
          <p:nvPr/>
        </p:nvSpPr>
        <p:spPr>
          <a:xfrm>
            <a:off x="1250549" y="3348126"/>
            <a:ext cx="336952" cy="369332"/>
          </a:xfrm>
          <a:prstGeom prst="rect">
            <a:avLst/>
          </a:prstGeom>
          <a:noFill/>
        </p:spPr>
        <p:txBody>
          <a:bodyPr wrap="none" rtlCol="0">
            <a:spAutoFit/>
          </a:bodyPr>
          <a:lstStyle/>
          <a:p>
            <a:r>
              <a:rPr lang="en-US"/>
              <a:t>O</a:t>
            </a:r>
          </a:p>
        </p:txBody>
      </p:sp>
      <p:sp>
        <p:nvSpPr>
          <p:cNvPr id="11" name="TextBox 10">
            <a:extLst>
              <a:ext uri="{FF2B5EF4-FFF2-40B4-BE49-F238E27FC236}">
                <a16:creationId xmlns:a16="http://schemas.microsoft.com/office/drawing/2014/main" id="{16A74A05-E14D-BC96-F403-FC44965DF6E9}"/>
              </a:ext>
            </a:extLst>
          </p:cNvPr>
          <p:cNvSpPr txBox="1"/>
          <p:nvPr/>
        </p:nvSpPr>
        <p:spPr>
          <a:xfrm>
            <a:off x="4374523" y="3348125"/>
            <a:ext cx="284052" cy="369332"/>
          </a:xfrm>
          <a:prstGeom prst="rect">
            <a:avLst/>
          </a:prstGeom>
          <a:noFill/>
        </p:spPr>
        <p:txBody>
          <a:bodyPr wrap="none" rtlCol="0">
            <a:spAutoFit/>
          </a:bodyPr>
          <a:lstStyle/>
          <a:p>
            <a:r>
              <a:rPr lang="en-US"/>
              <a:t>x</a:t>
            </a:r>
          </a:p>
        </p:txBody>
      </p:sp>
      <p:sp>
        <p:nvSpPr>
          <p:cNvPr id="12" name="TextBox 11">
            <a:extLst>
              <a:ext uri="{FF2B5EF4-FFF2-40B4-BE49-F238E27FC236}">
                <a16:creationId xmlns:a16="http://schemas.microsoft.com/office/drawing/2014/main" id="{6CC6F9FF-C079-1B6E-7FD4-60BD4E203418}"/>
              </a:ext>
            </a:extLst>
          </p:cNvPr>
          <p:cNvSpPr txBox="1"/>
          <p:nvPr/>
        </p:nvSpPr>
        <p:spPr>
          <a:xfrm>
            <a:off x="12699" y="4738260"/>
            <a:ext cx="288862" cy="369332"/>
          </a:xfrm>
          <a:prstGeom prst="rect">
            <a:avLst/>
          </a:prstGeom>
          <a:noFill/>
        </p:spPr>
        <p:txBody>
          <a:bodyPr wrap="none" rtlCol="0">
            <a:spAutoFit/>
          </a:bodyPr>
          <a:lstStyle/>
          <a:p>
            <a:r>
              <a:rPr lang="en-US"/>
              <a:t>y</a:t>
            </a:r>
          </a:p>
        </p:txBody>
      </p:sp>
      <p:sp>
        <p:nvSpPr>
          <p:cNvPr id="13" name="TextBox 12">
            <a:extLst>
              <a:ext uri="{FF2B5EF4-FFF2-40B4-BE49-F238E27FC236}">
                <a16:creationId xmlns:a16="http://schemas.microsoft.com/office/drawing/2014/main" id="{30B506A2-BC4B-E03E-A7AA-5E2630B5CFE4}"/>
              </a:ext>
            </a:extLst>
          </p:cNvPr>
          <p:cNvSpPr txBox="1"/>
          <p:nvPr/>
        </p:nvSpPr>
        <p:spPr>
          <a:xfrm>
            <a:off x="1648414" y="1050457"/>
            <a:ext cx="276038" cy="369332"/>
          </a:xfrm>
          <a:prstGeom prst="rect">
            <a:avLst/>
          </a:prstGeom>
          <a:noFill/>
        </p:spPr>
        <p:txBody>
          <a:bodyPr wrap="none" rtlCol="0">
            <a:spAutoFit/>
          </a:bodyPr>
          <a:lstStyle/>
          <a:p>
            <a:r>
              <a:rPr lang="en-US"/>
              <a:t>z</a:t>
            </a:r>
          </a:p>
        </p:txBody>
      </p:sp>
      <p:cxnSp>
        <p:nvCxnSpPr>
          <p:cNvPr id="14" name="Straight Arrow Connector 13">
            <a:extLst>
              <a:ext uri="{FF2B5EF4-FFF2-40B4-BE49-F238E27FC236}">
                <a16:creationId xmlns:a16="http://schemas.microsoft.com/office/drawing/2014/main" id="{99705F87-9D71-4CBB-9229-A272E60E9DC1}"/>
              </a:ext>
            </a:extLst>
          </p:cNvPr>
          <p:cNvCxnSpPr>
            <a:cxnSpLocks/>
          </p:cNvCxnSpPr>
          <p:nvPr/>
        </p:nvCxnSpPr>
        <p:spPr>
          <a:xfrm flipV="1">
            <a:off x="1623585" y="1983933"/>
            <a:ext cx="1480802" cy="1733524"/>
          </a:xfrm>
          <a:prstGeom prst="straightConnector1">
            <a:avLst/>
          </a:prstGeom>
          <a:ln w="19050">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09A94B-ECA9-9A5A-D9EE-BB335FCAA7B9}"/>
                  </a:ext>
                </a:extLst>
              </p:cNvPr>
              <p:cNvSpPr txBox="1"/>
              <p:nvPr/>
            </p:nvSpPr>
            <p:spPr>
              <a:xfrm>
                <a:off x="2846315" y="1167338"/>
                <a:ext cx="467244" cy="769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mr>
                            <m:mr>
                              <m:e>
                                <m:eqArr>
                                  <m:eqArrPr>
                                    <m:ctrlPr>
                                      <a:rPr lang="en-US" i="1">
                                        <a:solidFill>
                                          <a:srgbClr val="836967"/>
                                        </a:solidFill>
                                        <a:latin typeface="Cambria Math" panose="02040503050406030204" pitchFamily="18" charset="0"/>
                                      </a:rPr>
                                    </m:ctrlPr>
                                  </m:eqArrPr>
                                  <m:e>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eqAr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3</m:t>
                                    </m:r>
                                  </m:sub>
                                </m:sSub>
                              </m:e>
                            </m:mr>
                          </m:m>
                        </m:e>
                      </m:d>
                    </m:oMath>
                  </m:oMathPara>
                </a14:m>
                <a:endParaRPr lang="en-US"/>
              </a:p>
            </p:txBody>
          </p:sp>
        </mc:Choice>
        <mc:Fallback xmlns="">
          <p:sp>
            <p:nvSpPr>
              <p:cNvPr id="15" name="TextBox 14">
                <a:extLst>
                  <a:ext uri="{FF2B5EF4-FFF2-40B4-BE49-F238E27FC236}">
                    <a16:creationId xmlns:a16="http://schemas.microsoft.com/office/drawing/2014/main" id="{3E09A94B-ECA9-9A5A-D9EE-BB335FCAA7B9}"/>
                  </a:ext>
                </a:extLst>
              </p:cNvPr>
              <p:cNvSpPr txBox="1">
                <a:spLocks noRot="1" noChangeAspect="1" noMove="1" noResize="1" noEditPoints="1" noAdjustHandles="1" noChangeArrowheads="1" noChangeShapeType="1" noTextEdit="1"/>
              </p:cNvSpPr>
              <p:nvPr/>
            </p:nvSpPr>
            <p:spPr>
              <a:xfrm>
                <a:off x="2846315" y="1167338"/>
                <a:ext cx="467244" cy="769185"/>
              </a:xfrm>
              <a:prstGeom prst="rect">
                <a:avLst/>
              </a:prstGeom>
              <a:blipFill>
                <a:blip r:embed="rId2"/>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962FEAF5-50DE-1325-FAF9-7A70E94CE7F8}"/>
              </a:ext>
            </a:extLst>
          </p:cNvPr>
          <p:cNvCxnSpPr/>
          <p:nvPr/>
        </p:nvCxnSpPr>
        <p:spPr>
          <a:xfrm flipV="1">
            <a:off x="1587499" y="3044356"/>
            <a:ext cx="2174286" cy="67310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0C488BE-D95A-1E00-E443-92318A812BFB}"/>
                  </a:ext>
                </a:extLst>
              </p:cNvPr>
              <p:cNvSpPr txBox="1"/>
              <p:nvPr/>
            </p:nvSpPr>
            <p:spPr>
              <a:xfrm>
                <a:off x="3313559" y="2307179"/>
                <a:ext cx="465577" cy="733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solidFill>
                                          <a:srgbClr val="836967"/>
                                        </a:solidFill>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3</m:t>
                                    </m:r>
                                  </m:sub>
                                </m:sSub>
                              </m:e>
                            </m:mr>
                          </m:m>
                        </m:e>
                      </m:d>
                    </m:oMath>
                  </m:oMathPara>
                </a14:m>
                <a:endParaRPr lang="en-US"/>
              </a:p>
            </p:txBody>
          </p:sp>
        </mc:Choice>
        <mc:Fallback xmlns="">
          <p:sp>
            <p:nvSpPr>
              <p:cNvPr id="17" name="TextBox 16">
                <a:extLst>
                  <a:ext uri="{FF2B5EF4-FFF2-40B4-BE49-F238E27FC236}">
                    <a16:creationId xmlns:a16="http://schemas.microsoft.com/office/drawing/2014/main" id="{80C488BE-D95A-1E00-E443-92318A812BFB}"/>
                  </a:ext>
                </a:extLst>
              </p:cNvPr>
              <p:cNvSpPr txBox="1">
                <a:spLocks noRot="1" noChangeAspect="1" noMove="1" noResize="1" noEditPoints="1" noAdjustHandles="1" noChangeArrowheads="1" noChangeShapeType="1" noTextEdit="1"/>
              </p:cNvSpPr>
              <p:nvPr/>
            </p:nvSpPr>
            <p:spPr>
              <a:xfrm>
                <a:off x="3313559" y="2307179"/>
                <a:ext cx="465577" cy="733278"/>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1F6D307C-0ED6-53A9-1692-59A41AF4D16F}"/>
              </a:ext>
            </a:extLst>
          </p:cNvPr>
          <p:cNvCxnSpPr/>
          <p:nvPr/>
        </p:nvCxnSpPr>
        <p:spPr>
          <a:xfrm>
            <a:off x="1648414" y="3717456"/>
            <a:ext cx="878886" cy="48260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772B267-7EE3-D9E3-5E1A-FFB766645361}"/>
                  </a:ext>
                </a:extLst>
              </p:cNvPr>
              <p:cNvSpPr txBox="1"/>
              <p:nvPr/>
            </p:nvSpPr>
            <p:spPr>
              <a:xfrm>
                <a:off x="1848613" y="4086788"/>
                <a:ext cx="501248" cy="730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mr>
                            <m:mr>
                              <m:e>
                                <m:r>
                                  <a:rPr lang="en-US" i="0">
                                    <a:latin typeface="Cambria Math" panose="02040503050406030204" pitchFamily="18" charset="0"/>
                                  </a:rPr>
                                  <m:t>1</m:t>
                                </m:r>
                              </m:e>
                            </m:mr>
                            <m:mr>
                              <m:e>
                                <m:r>
                                  <a:rPr lang="en-US" i="0">
                                    <a:latin typeface="Cambria Math" panose="02040503050406030204" pitchFamily="18" charset="0"/>
                                  </a:rPr>
                                  <m:t>1</m:t>
                                </m:r>
                              </m:e>
                            </m:mr>
                          </m:m>
                        </m:e>
                      </m:d>
                    </m:oMath>
                  </m:oMathPara>
                </a14:m>
                <a:endParaRPr lang="en-US"/>
              </a:p>
            </p:txBody>
          </p:sp>
        </mc:Choice>
        <mc:Fallback xmlns="">
          <p:sp>
            <p:nvSpPr>
              <p:cNvPr id="19" name="TextBox 18">
                <a:extLst>
                  <a:ext uri="{FF2B5EF4-FFF2-40B4-BE49-F238E27FC236}">
                    <a16:creationId xmlns:a16="http://schemas.microsoft.com/office/drawing/2014/main" id="{7772B267-7EE3-D9E3-5E1A-FFB766645361}"/>
                  </a:ext>
                </a:extLst>
              </p:cNvPr>
              <p:cNvSpPr txBox="1">
                <a:spLocks noRot="1" noChangeAspect="1" noMove="1" noResize="1" noEditPoints="1" noAdjustHandles="1" noChangeArrowheads="1" noChangeShapeType="1" noTextEdit="1"/>
              </p:cNvSpPr>
              <p:nvPr/>
            </p:nvSpPr>
            <p:spPr>
              <a:xfrm>
                <a:off x="1848613" y="4086788"/>
                <a:ext cx="501248" cy="730777"/>
              </a:xfrm>
              <a:prstGeom prst="rect">
                <a:avLst/>
              </a:prstGeom>
              <a:blipFill>
                <a:blip r:embed="rId4"/>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9251ABB8-D91D-69D8-E1AD-F1A259DA26D9}"/>
              </a:ext>
            </a:extLst>
          </p:cNvPr>
          <p:cNvCxnSpPr>
            <a:cxnSpLocks/>
          </p:cNvCxnSpPr>
          <p:nvPr/>
        </p:nvCxnSpPr>
        <p:spPr>
          <a:xfrm flipH="1">
            <a:off x="2425700" y="3957725"/>
            <a:ext cx="3840538" cy="135471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EE4E037-2121-16DC-7E01-4350A14E4DB8}"/>
              </a:ext>
            </a:extLst>
          </p:cNvPr>
          <p:cNvSpPr txBox="1"/>
          <p:nvPr/>
        </p:nvSpPr>
        <p:spPr>
          <a:xfrm rot="20595945">
            <a:off x="4725467" y="3882214"/>
            <a:ext cx="1223412" cy="369332"/>
          </a:xfrm>
          <a:prstGeom prst="rect">
            <a:avLst/>
          </a:prstGeom>
          <a:noFill/>
        </p:spPr>
        <p:txBody>
          <a:bodyPr wrap="none" rtlCol="0">
            <a:spAutoFit/>
          </a:bodyPr>
          <a:lstStyle/>
          <a:p>
            <a:r>
              <a:rPr lang="en-US" i="1"/>
              <a:t>Mặt phẳng</a:t>
            </a:r>
          </a:p>
        </p:txBody>
      </p:sp>
      <p:cxnSp>
        <p:nvCxnSpPr>
          <p:cNvPr id="22" name="Straight Connector 21">
            <a:extLst>
              <a:ext uri="{FF2B5EF4-FFF2-40B4-BE49-F238E27FC236}">
                <a16:creationId xmlns:a16="http://schemas.microsoft.com/office/drawing/2014/main" id="{B845E543-61A8-4574-C326-373453C08B44}"/>
              </a:ext>
            </a:extLst>
          </p:cNvPr>
          <p:cNvCxnSpPr>
            <a:stCxn id="15" idx="2"/>
          </p:cNvCxnSpPr>
          <p:nvPr/>
        </p:nvCxnSpPr>
        <p:spPr>
          <a:xfrm>
            <a:off x="3079937" y="1936523"/>
            <a:ext cx="24450" cy="1920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DF0377CA-0AF2-B45D-9AE2-794AB671511F}"/>
              </a:ext>
            </a:extLst>
          </p:cNvPr>
          <p:cNvCxnSpPr>
            <a:cxnSpLocks/>
          </p:cNvCxnSpPr>
          <p:nvPr/>
        </p:nvCxnSpPr>
        <p:spPr>
          <a:xfrm>
            <a:off x="1623585" y="3713904"/>
            <a:ext cx="1506122" cy="1432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534D0B6-01E8-DE8F-063E-1D41CC45916A}"/>
              </a:ext>
            </a:extLst>
          </p:cNvPr>
          <p:cNvSpPr txBox="1"/>
          <p:nvPr/>
        </p:nvSpPr>
        <p:spPr>
          <a:xfrm>
            <a:off x="2887377" y="3863909"/>
            <a:ext cx="306494" cy="369332"/>
          </a:xfrm>
          <a:prstGeom prst="rect">
            <a:avLst/>
          </a:prstGeom>
          <a:noFill/>
        </p:spPr>
        <p:txBody>
          <a:bodyPr wrap="none" rtlCol="0">
            <a:spAutoFit/>
          </a:bodyPr>
          <a:lstStyle/>
          <a:p>
            <a:r>
              <a:rPr lang="en-US"/>
              <a:t>p</a:t>
            </a:r>
          </a:p>
        </p:txBody>
      </p:sp>
      <p:cxnSp>
        <p:nvCxnSpPr>
          <p:cNvPr id="25" name="Straight Connector 24">
            <a:extLst>
              <a:ext uri="{FF2B5EF4-FFF2-40B4-BE49-F238E27FC236}">
                <a16:creationId xmlns:a16="http://schemas.microsoft.com/office/drawing/2014/main" id="{E988C286-4631-580E-7FDB-1CD9BF49FE3F}"/>
              </a:ext>
            </a:extLst>
          </p:cNvPr>
          <p:cNvCxnSpPr/>
          <p:nvPr/>
        </p:nvCxnSpPr>
        <p:spPr>
          <a:xfrm flipH="1">
            <a:off x="2887377" y="3532791"/>
            <a:ext cx="21701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B2419EFF-ED27-1E13-BF65-484D3940102F}"/>
              </a:ext>
            </a:extLst>
          </p:cNvPr>
          <p:cNvCxnSpPr/>
          <p:nvPr/>
        </p:nvCxnSpPr>
        <p:spPr>
          <a:xfrm>
            <a:off x="2887377" y="3532791"/>
            <a:ext cx="0" cy="324366"/>
          </a:xfrm>
          <a:prstGeom prst="line">
            <a:avLst/>
          </a:prstGeom>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E8334B6F-D7C3-62CC-690D-56CD64789BBC}"/>
              </a:ext>
            </a:extLst>
          </p:cNvPr>
          <p:cNvSpPr txBox="1"/>
          <p:nvPr/>
        </p:nvSpPr>
        <p:spPr>
          <a:xfrm>
            <a:off x="6492932" y="2872753"/>
            <a:ext cx="5366881" cy="1323439"/>
          </a:xfrm>
          <a:prstGeom prst="rect">
            <a:avLst/>
          </a:prstGeom>
          <a:noFill/>
        </p:spPr>
        <p:txBody>
          <a:bodyPr wrap="square" rtlCol="0">
            <a:spAutoFit/>
          </a:bodyPr>
          <a:lstStyle/>
          <a:p>
            <a:r>
              <a:rPr lang="en-US" sz="2000" i="1"/>
              <a:t>Quay về với bài toán tìm hình chiếu của vector xuống một mặt phẳng mà hồi cấp 3 chúng ta đã học </a:t>
            </a:r>
          </a:p>
          <a:p>
            <a:r>
              <a:rPr lang="en-US" sz="2000" i="1"/>
              <a:t>(hóa ra nó áp dụng cho machine learning</a:t>
            </a:r>
            <a:r>
              <a:rPr lang="en-US" sz="2000" i="1">
                <a:sym typeface="Wingdings" panose="05000000000000000000" pitchFamily="2" charset="2"/>
              </a:rPr>
              <a:t>)</a:t>
            </a:r>
            <a:endParaRPr lang="en-US" sz="2000" i="1"/>
          </a:p>
        </p:txBody>
      </p:sp>
      <p:sp>
        <p:nvSpPr>
          <p:cNvPr id="29" name="TextBox 28">
            <a:extLst>
              <a:ext uri="{FF2B5EF4-FFF2-40B4-BE49-F238E27FC236}">
                <a16:creationId xmlns:a16="http://schemas.microsoft.com/office/drawing/2014/main" id="{53ED22A0-76E4-B7CF-64D1-E5A69772027A}"/>
              </a:ext>
            </a:extLst>
          </p:cNvPr>
          <p:cNvSpPr txBox="1"/>
          <p:nvPr/>
        </p:nvSpPr>
        <p:spPr>
          <a:xfrm>
            <a:off x="6492932" y="2122557"/>
            <a:ext cx="4579730" cy="707886"/>
          </a:xfrm>
          <a:prstGeom prst="rect">
            <a:avLst/>
          </a:prstGeom>
          <a:noFill/>
        </p:spPr>
        <p:txBody>
          <a:bodyPr wrap="square" rtlCol="0">
            <a:spAutoFit/>
          </a:bodyPr>
          <a:lstStyle/>
          <a:p>
            <a:r>
              <a:rPr lang="en-US" sz="2000" i="1"/>
              <a:t>Biết p sẽ tính được a, b và a, b chính là thứ mình cần tìm</a:t>
            </a:r>
          </a:p>
        </p:txBody>
      </p:sp>
      <p:sp>
        <p:nvSpPr>
          <p:cNvPr id="28" name="Footer Placeholder 27">
            <a:extLst>
              <a:ext uri="{FF2B5EF4-FFF2-40B4-BE49-F238E27FC236}">
                <a16:creationId xmlns:a16="http://schemas.microsoft.com/office/drawing/2014/main" id="{4E5B8F3A-4BE4-7B63-6009-5C481D20327F}"/>
              </a:ext>
            </a:extLst>
          </p:cNvPr>
          <p:cNvSpPr>
            <a:spLocks noGrp="1"/>
          </p:cNvSpPr>
          <p:nvPr>
            <p:ph type="ftr" sz="quarter" idx="11"/>
          </p:nvPr>
        </p:nvSpPr>
        <p:spPr/>
        <p:txBody>
          <a:bodyPr/>
          <a:lstStyle/>
          <a:p>
            <a:r>
              <a:rPr lang="en-US"/>
              <a:t>© 2023 Đào Xuân Hoàng Tuấn (Salmon)</a:t>
            </a:r>
          </a:p>
        </p:txBody>
      </p:sp>
      <p:sp>
        <p:nvSpPr>
          <p:cNvPr id="30" name="Slide Number Placeholder 29">
            <a:extLst>
              <a:ext uri="{FF2B5EF4-FFF2-40B4-BE49-F238E27FC236}">
                <a16:creationId xmlns:a16="http://schemas.microsoft.com/office/drawing/2014/main" id="{7BF43844-3818-B55F-0960-416B8FE08ED3}"/>
              </a:ext>
            </a:extLst>
          </p:cNvPr>
          <p:cNvSpPr>
            <a:spLocks noGrp="1"/>
          </p:cNvSpPr>
          <p:nvPr>
            <p:ph type="sldNum" sz="quarter" idx="12"/>
          </p:nvPr>
        </p:nvSpPr>
        <p:spPr/>
        <p:txBody>
          <a:bodyPr/>
          <a:lstStyle/>
          <a:p>
            <a:fld id="{D33D3A22-CBFE-4DC0-AB7E-8B519801189C}" type="slidenum">
              <a:rPr lang="en-US" smtClean="0"/>
              <a:t>14</a:t>
            </a:fld>
            <a:endParaRPr lang="en-US"/>
          </a:p>
        </p:txBody>
      </p:sp>
    </p:spTree>
    <p:extLst>
      <p:ext uri="{BB962C8B-B14F-4D97-AF65-F5344CB8AC3E}">
        <p14:creationId xmlns:p14="http://schemas.microsoft.com/office/powerpoint/2010/main" val="417473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20605C-0D71-DC8E-51D9-5538E2069A06}"/>
              </a:ext>
            </a:extLst>
          </p:cNvPr>
          <p:cNvSpPr txBox="1"/>
          <p:nvPr/>
        </p:nvSpPr>
        <p:spPr>
          <a:xfrm>
            <a:off x="4038600" y="2743200"/>
            <a:ext cx="2632516" cy="523220"/>
          </a:xfrm>
          <a:prstGeom prst="rect">
            <a:avLst/>
          </a:prstGeom>
          <a:noFill/>
        </p:spPr>
        <p:txBody>
          <a:bodyPr wrap="none" rtlCol="0">
            <a:spAutoFit/>
          </a:bodyPr>
          <a:lstStyle/>
          <a:p>
            <a:r>
              <a:rPr lang="en-US" sz="2800" i="1"/>
              <a:t>Tìm hình chiếu… </a:t>
            </a:r>
          </a:p>
        </p:txBody>
      </p:sp>
      <p:sp>
        <p:nvSpPr>
          <p:cNvPr id="5" name="Footer Placeholder 4">
            <a:extLst>
              <a:ext uri="{FF2B5EF4-FFF2-40B4-BE49-F238E27FC236}">
                <a16:creationId xmlns:a16="http://schemas.microsoft.com/office/drawing/2014/main" id="{82CCD258-38B7-736A-DE47-972370597EC1}"/>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589C663D-D295-9EDE-B247-80CFFC5AE3CE}"/>
              </a:ext>
            </a:extLst>
          </p:cNvPr>
          <p:cNvSpPr>
            <a:spLocks noGrp="1"/>
          </p:cNvSpPr>
          <p:nvPr>
            <p:ph type="sldNum" sz="quarter" idx="12"/>
          </p:nvPr>
        </p:nvSpPr>
        <p:spPr/>
        <p:txBody>
          <a:bodyPr/>
          <a:lstStyle/>
          <a:p>
            <a:fld id="{D33D3A22-CBFE-4DC0-AB7E-8B519801189C}" type="slidenum">
              <a:rPr lang="en-US" smtClean="0"/>
              <a:t>15</a:t>
            </a:fld>
            <a:endParaRPr lang="en-US"/>
          </a:p>
        </p:txBody>
      </p:sp>
    </p:spTree>
    <p:extLst>
      <p:ext uri="{BB962C8B-B14F-4D97-AF65-F5344CB8AC3E}">
        <p14:creationId xmlns:p14="http://schemas.microsoft.com/office/powerpoint/2010/main" val="189863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60FC8251-637D-63A9-6868-2F060094A64D}"/>
              </a:ext>
            </a:extLst>
          </p:cNvPr>
          <p:cNvCxnSpPr>
            <a:cxnSpLocks/>
          </p:cNvCxnSpPr>
          <p:nvPr/>
        </p:nvCxnSpPr>
        <p:spPr>
          <a:xfrm>
            <a:off x="3946946" y="3432301"/>
            <a:ext cx="2347404" cy="117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7EEEE19-3A72-0D31-ADEE-15328067288A}"/>
              </a:ext>
            </a:extLst>
          </p:cNvPr>
          <p:cNvCxnSpPr>
            <a:cxnSpLocks/>
          </p:cNvCxnSpPr>
          <p:nvPr/>
        </p:nvCxnSpPr>
        <p:spPr>
          <a:xfrm>
            <a:off x="1245544" y="4093419"/>
            <a:ext cx="2623298" cy="1509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B33079D-B9B2-994B-9AAE-5A0D3F59F398}"/>
              </a:ext>
            </a:extLst>
          </p:cNvPr>
          <p:cNvCxnSpPr>
            <a:cxnSpLocks/>
          </p:cNvCxnSpPr>
          <p:nvPr/>
        </p:nvCxnSpPr>
        <p:spPr>
          <a:xfrm flipH="1">
            <a:off x="1270267" y="3432301"/>
            <a:ext cx="3259520" cy="104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96DE6E-1EC6-7DF6-9F60-C1F81E046DBA}"/>
              </a:ext>
            </a:extLst>
          </p:cNvPr>
          <p:cNvCxnSpPr>
            <a:cxnSpLocks/>
          </p:cNvCxnSpPr>
          <p:nvPr/>
        </p:nvCxnSpPr>
        <p:spPr>
          <a:xfrm>
            <a:off x="1615612" y="4364647"/>
            <a:ext cx="3086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E40ACD8-4665-11F4-32CC-29CE08F9BABC}"/>
              </a:ext>
            </a:extLst>
          </p:cNvPr>
          <p:cNvCxnSpPr>
            <a:cxnSpLocks/>
          </p:cNvCxnSpPr>
          <p:nvPr/>
        </p:nvCxnSpPr>
        <p:spPr>
          <a:xfrm flipH="1">
            <a:off x="40812" y="4364647"/>
            <a:ext cx="1574800" cy="157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C2A08D7-9550-B8ED-C4EE-F5B936B5C70C}"/>
              </a:ext>
            </a:extLst>
          </p:cNvPr>
          <p:cNvCxnSpPr>
            <a:cxnSpLocks/>
          </p:cNvCxnSpPr>
          <p:nvPr/>
        </p:nvCxnSpPr>
        <p:spPr>
          <a:xfrm flipV="1">
            <a:off x="1615612" y="1608747"/>
            <a:ext cx="0" cy="275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6F195DDC-F9B8-D685-6C9A-378A89E22E30}"/>
              </a:ext>
            </a:extLst>
          </p:cNvPr>
          <p:cNvSpPr txBox="1"/>
          <p:nvPr/>
        </p:nvSpPr>
        <p:spPr>
          <a:xfrm>
            <a:off x="1278661" y="3995316"/>
            <a:ext cx="336952" cy="369332"/>
          </a:xfrm>
          <a:prstGeom prst="rect">
            <a:avLst/>
          </a:prstGeom>
          <a:noFill/>
        </p:spPr>
        <p:txBody>
          <a:bodyPr wrap="none" rtlCol="0">
            <a:spAutoFit/>
          </a:bodyPr>
          <a:lstStyle/>
          <a:p>
            <a:r>
              <a:rPr lang="en-US"/>
              <a:t>O</a:t>
            </a:r>
          </a:p>
        </p:txBody>
      </p:sp>
      <p:sp>
        <p:nvSpPr>
          <p:cNvPr id="64" name="TextBox 63">
            <a:extLst>
              <a:ext uri="{FF2B5EF4-FFF2-40B4-BE49-F238E27FC236}">
                <a16:creationId xmlns:a16="http://schemas.microsoft.com/office/drawing/2014/main" id="{CD8AC02A-204A-18CE-19D6-D067BD94EB87}"/>
              </a:ext>
            </a:extLst>
          </p:cNvPr>
          <p:cNvSpPr txBox="1"/>
          <p:nvPr/>
        </p:nvSpPr>
        <p:spPr>
          <a:xfrm>
            <a:off x="4402635" y="3995315"/>
            <a:ext cx="284052" cy="369332"/>
          </a:xfrm>
          <a:prstGeom prst="rect">
            <a:avLst/>
          </a:prstGeom>
          <a:noFill/>
        </p:spPr>
        <p:txBody>
          <a:bodyPr wrap="none" rtlCol="0">
            <a:spAutoFit/>
          </a:bodyPr>
          <a:lstStyle/>
          <a:p>
            <a:r>
              <a:rPr lang="en-US"/>
              <a:t>x</a:t>
            </a:r>
          </a:p>
        </p:txBody>
      </p:sp>
      <p:sp>
        <p:nvSpPr>
          <p:cNvPr id="65" name="TextBox 64">
            <a:extLst>
              <a:ext uri="{FF2B5EF4-FFF2-40B4-BE49-F238E27FC236}">
                <a16:creationId xmlns:a16="http://schemas.microsoft.com/office/drawing/2014/main" id="{D346F08D-9C33-F39D-7AB5-CBCD949596D5}"/>
              </a:ext>
            </a:extLst>
          </p:cNvPr>
          <p:cNvSpPr txBox="1"/>
          <p:nvPr/>
        </p:nvSpPr>
        <p:spPr>
          <a:xfrm>
            <a:off x="40811" y="5385450"/>
            <a:ext cx="288862" cy="369332"/>
          </a:xfrm>
          <a:prstGeom prst="rect">
            <a:avLst/>
          </a:prstGeom>
          <a:noFill/>
        </p:spPr>
        <p:txBody>
          <a:bodyPr wrap="none" rtlCol="0">
            <a:spAutoFit/>
          </a:bodyPr>
          <a:lstStyle/>
          <a:p>
            <a:r>
              <a:rPr lang="en-US"/>
              <a:t>y</a:t>
            </a:r>
          </a:p>
        </p:txBody>
      </p:sp>
      <p:sp>
        <p:nvSpPr>
          <p:cNvPr id="66" name="TextBox 65">
            <a:extLst>
              <a:ext uri="{FF2B5EF4-FFF2-40B4-BE49-F238E27FC236}">
                <a16:creationId xmlns:a16="http://schemas.microsoft.com/office/drawing/2014/main" id="{9D3816F2-4BD3-8C02-3ACF-86CDE30A4150}"/>
              </a:ext>
            </a:extLst>
          </p:cNvPr>
          <p:cNvSpPr txBox="1"/>
          <p:nvPr/>
        </p:nvSpPr>
        <p:spPr>
          <a:xfrm>
            <a:off x="1676526" y="1697647"/>
            <a:ext cx="276038" cy="369332"/>
          </a:xfrm>
          <a:prstGeom prst="rect">
            <a:avLst/>
          </a:prstGeom>
          <a:noFill/>
        </p:spPr>
        <p:txBody>
          <a:bodyPr wrap="none" rtlCol="0">
            <a:spAutoFit/>
          </a:bodyPr>
          <a:lstStyle/>
          <a:p>
            <a:r>
              <a:rPr lang="en-US"/>
              <a:t>z</a:t>
            </a:r>
          </a:p>
        </p:txBody>
      </p:sp>
      <p:cxnSp>
        <p:nvCxnSpPr>
          <p:cNvPr id="67" name="Straight Arrow Connector 66">
            <a:extLst>
              <a:ext uri="{FF2B5EF4-FFF2-40B4-BE49-F238E27FC236}">
                <a16:creationId xmlns:a16="http://schemas.microsoft.com/office/drawing/2014/main" id="{84D002D0-122C-FFB7-6B6B-0E9AA81F0CAB}"/>
              </a:ext>
            </a:extLst>
          </p:cNvPr>
          <p:cNvCxnSpPr>
            <a:cxnSpLocks/>
          </p:cNvCxnSpPr>
          <p:nvPr/>
        </p:nvCxnSpPr>
        <p:spPr>
          <a:xfrm flipV="1">
            <a:off x="1651697" y="2631123"/>
            <a:ext cx="1480802" cy="1733524"/>
          </a:xfrm>
          <a:prstGeom prst="straightConnector1">
            <a:avLst/>
          </a:prstGeom>
          <a:ln w="19050">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43C2A903-6C40-F930-CE1C-3ADAFFA88918}"/>
              </a:ext>
            </a:extLst>
          </p:cNvPr>
          <p:cNvCxnSpPr/>
          <p:nvPr/>
        </p:nvCxnSpPr>
        <p:spPr>
          <a:xfrm flipV="1">
            <a:off x="1615611" y="3691546"/>
            <a:ext cx="2174286" cy="67310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93830331-9F5F-8875-02EA-011111C91C47}"/>
                  </a:ext>
                </a:extLst>
              </p:cNvPr>
              <p:cNvSpPr txBox="1"/>
              <p:nvPr/>
            </p:nvSpPr>
            <p:spPr>
              <a:xfrm>
                <a:off x="3341671" y="2954369"/>
                <a:ext cx="461921" cy="7318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solidFill>
                                          <a:srgbClr val="836967"/>
                                        </a:solidFill>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b="0" i="0" smtClean="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𝑧</m:t>
                                    </m:r>
                                  </m:e>
                                  <m:sub>
                                    <m:r>
                                      <a:rPr lang="en-US" b="0" i="0" smtClean="0">
                                        <a:latin typeface="Cambria Math" panose="02040503050406030204" pitchFamily="18" charset="0"/>
                                      </a:rPr>
                                      <m:t>1</m:t>
                                    </m:r>
                                  </m:sub>
                                </m:sSub>
                              </m:e>
                            </m:mr>
                          </m:m>
                        </m:e>
                      </m:d>
                    </m:oMath>
                  </m:oMathPara>
                </a14:m>
                <a:endParaRPr lang="en-US"/>
              </a:p>
            </p:txBody>
          </p:sp>
        </mc:Choice>
        <mc:Fallback xmlns="">
          <p:sp>
            <p:nvSpPr>
              <p:cNvPr id="70" name="TextBox 69">
                <a:extLst>
                  <a:ext uri="{FF2B5EF4-FFF2-40B4-BE49-F238E27FC236}">
                    <a16:creationId xmlns:a16="http://schemas.microsoft.com/office/drawing/2014/main" id="{93830331-9F5F-8875-02EA-011111C91C47}"/>
                  </a:ext>
                </a:extLst>
              </p:cNvPr>
              <p:cNvSpPr txBox="1">
                <a:spLocks noRot="1" noChangeAspect="1" noMove="1" noResize="1" noEditPoints="1" noAdjustHandles="1" noChangeArrowheads="1" noChangeShapeType="1" noTextEdit="1"/>
              </p:cNvSpPr>
              <p:nvPr/>
            </p:nvSpPr>
            <p:spPr>
              <a:xfrm>
                <a:off x="3341671" y="2954369"/>
                <a:ext cx="461921" cy="731867"/>
              </a:xfrm>
              <a:prstGeom prst="rect">
                <a:avLst/>
              </a:prstGeom>
              <a:blipFill>
                <a:blip r:embed="rId2"/>
                <a:stretch>
                  <a:fillRect/>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611D8108-8126-FAD5-B395-F1D8CC3EDD58}"/>
              </a:ext>
            </a:extLst>
          </p:cNvPr>
          <p:cNvCxnSpPr/>
          <p:nvPr/>
        </p:nvCxnSpPr>
        <p:spPr>
          <a:xfrm>
            <a:off x="1676526" y="4364646"/>
            <a:ext cx="878886" cy="48260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48E688F4-F54F-3A5B-934F-44B3F0C43AA5}"/>
              </a:ext>
            </a:extLst>
          </p:cNvPr>
          <p:cNvCxnSpPr>
            <a:cxnSpLocks/>
          </p:cNvCxnSpPr>
          <p:nvPr/>
        </p:nvCxnSpPr>
        <p:spPr>
          <a:xfrm flipH="1">
            <a:off x="3569535" y="4604915"/>
            <a:ext cx="2724815" cy="961151"/>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BE5BB7B-5BFA-D0D4-F5B9-82590683F264}"/>
              </a:ext>
            </a:extLst>
          </p:cNvPr>
          <p:cNvSpPr txBox="1"/>
          <p:nvPr/>
        </p:nvSpPr>
        <p:spPr>
          <a:xfrm rot="20595945">
            <a:off x="4361493" y="4660516"/>
            <a:ext cx="1223412" cy="369332"/>
          </a:xfrm>
          <a:prstGeom prst="rect">
            <a:avLst/>
          </a:prstGeom>
          <a:noFill/>
        </p:spPr>
        <p:txBody>
          <a:bodyPr wrap="none" rtlCol="0">
            <a:spAutoFit/>
          </a:bodyPr>
          <a:lstStyle/>
          <a:p>
            <a:r>
              <a:rPr lang="en-US" i="1"/>
              <a:t>Mặt phẳng</a:t>
            </a:r>
          </a:p>
        </p:txBody>
      </p:sp>
      <p:cxnSp>
        <p:nvCxnSpPr>
          <p:cNvPr id="75" name="Straight Connector 74">
            <a:extLst>
              <a:ext uri="{FF2B5EF4-FFF2-40B4-BE49-F238E27FC236}">
                <a16:creationId xmlns:a16="http://schemas.microsoft.com/office/drawing/2014/main" id="{D4FE6599-93F7-AAAB-8795-499D55C41586}"/>
              </a:ext>
            </a:extLst>
          </p:cNvPr>
          <p:cNvCxnSpPr>
            <a:cxnSpLocks/>
          </p:cNvCxnSpPr>
          <p:nvPr/>
        </p:nvCxnSpPr>
        <p:spPr>
          <a:xfrm>
            <a:off x="3108049" y="2583713"/>
            <a:ext cx="24450" cy="1920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7308B3D1-0E10-E1BB-FD04-5F1488B37DED}"/>
              </a:ext>
            </a:extLst>
          </p:cNvPr>
          <p:cNvCxnSpPr>
            <a:cxnSpLocks/>
          </p:cNvCxnSpPr>
          <p:nvPr/>
        </p:nvCxnSpPr>
        <p:spPr>
          <a:xfrm>
            <a:off x="1651697" y="4361094"/>
            <a:ext cx="1506122" cy="1432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8D95721-0D29-CE29-8566-3E38FC3B0E70}"/>
              </a:ext>
            </a:extLst>
          </p:cNvPr>
          <p:cNvSpPr txBox="1"/>
          <p:nvPr/>
        </p:nvSpPr>
        <p:spPr>
          <a:xfrm>
            <a:off x="2915489" y="4511099"/>
            <a:ext cx="306494" cy="369332"/>
          </a:xfrm>
          <a:prstGeom prst="rect">
            <a:avLst/>
          </a:prstGeom>
          <a:noFill/>
        </p:spPr>
        <p:txBody>
          <a:bodyPr wrap="none" rtlCol="0">
            <a:spAutoFit/>
          </a:bodyPr>
          <a:lstStyle/>
          <a:p>
            <a:r>
              <a:rPr lang="en-US"/>
              <a:t>p</a:t>
            </a:r>
          </a:p>
        </p:txBody>
      </p:sp>
      <p:cxnSp>
        <p:nvCxnSpPr>
          <p:cNvPr id="78" name="Straight Connector 77">
            <a:extLst>
              <a:ext uri="{FF2B5EF4-FFF2-40B4-BE49-F238E27FC236}">
                <a16:creationId xmlns:a16="http://schemas.microsoft.com/office/drawing/2014/main" id="{B1EAD900-6A90-7A8D-4A5D-6FD256737718}"/>
              </a:ext>
            </a:extLst>
          </p:cNvPr>
          <p:cNvCxnSpPr/>
          <p:nvPr/>
        </p:nvCxnSpPr>
        <p:spPr>
          <a:xfrm flipH="1">
            <a:off x="2915489" y="4179981"/>
            <a:ext cx="21701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C14C5E65-F54A-168C-4799-33D2B58BBF6C}"/>
              </a:ext>
            </a:extLst>
          </p:cNvPr>
          <p:cNvCxnSpPr/>
          <p:nvPr/>
        </p:nvCxnSpPr>
        <p:spPr>
          <a:xfrm>
            <a:off x="2915489" y="4179981"/>
            <a:ext cx="0" cy="324366"/>
          </a:xfrm>
          <a:prstGeom prst="line">
            <a:avLst/>
          </a:prstGeom>
        </p:spPr>
        <p:style>
          <a:lnRef idx="1">
            <a:schemeClr val="accent2"/>
          </a:lnRef>
          <a:fillRef idx="0">
            <a:schemeClr val="accent2"/>
          </a:fillRef>
          <a:effectRef idx="0">
            <a:schemeClr val="accent2"/>
          </a:effectRef>
          <a:fontRef idx="minor">
            <a:schemeClr val="tx1"/>
          </a:fontRef>
        </p:style>
      </p:cxnSp>
      <p:sp>
        <p:nvSpPr>
          <p:cNvPr id="86" name="TextBox 85">
            <a:extLst>
              <a:ext uri="{FF2B5EF4-FFF2-40B4-BE49-F238E27FC236}">
                <a16:creationId xmlns:a16="http://schemas.microsoft.com/office/drawing/2014/main" id="{397663AA-40C8-AAAF-E1A4-EA293AD5ABF0}"/>
              </a:ext>
            </a:extLst>
          </p:cNvPr>
          <p:cNvSpPr txBox="1"/>
          <p:nvPr/>
        </p:nvSpPr>
        <p:spPr>
          <a:xfrm>
            <a:off x="2684744" y="2495245"/>
            <a:ext cx="306494" cy="369332"/>
          </a:xfrm>
          <a:prstGeom prst="rect">
            <a:avLst/>
          </a:prstGeom>
          <a:noFill/>
        </p:spPr>
        <p:txBody>
          <a:bodyPr wrap="none" rtlCol="0">
            <a:spAutoFit/>
          </a:bodyPr>
          <a:lstStyle/>
          <a:p>
            <a:r>
              <a:rPr lang="en-US"/>
              <a:t>b</a:t>
            </a: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7C977E6-4F25-0754-9A1E-7D9B613F55B5}"/>
                  </a:ext>
                </a:extLst>
              </p:cNvPr>
              <p:cNvSpPr txBox="1"/>
              <p:nvPr/>
            </p:nvSpPr>
            <p:spPr>
              <a:xfrm>
                <a:off x="1937514" y="4751836"/>
                <a:ext cx="467244" cy="7318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solidFill>
                                          <a:srgbClr val="836967"/>
                                        </a:solidFill>
                                        <a:latin typeface="Cambria Math" panose="02040503050406030204" pitchFamily="18" charset="0"/>
                                      </a:rPr>
                                      <m:t>2</m:t>
                                    </m:r>
                                  </m:sub>
                                </m:sSub>
                              </m:e>
                            </m:m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𝑧</m:t>
                                    </m:r>
                                  </m:e>
                                  <m:sub>
                                    <m:r>
                                      <a:rPr lang="en-US" b="0" i="0" smtClean="0">
                                        <a:latin typeface="Cambria Math" panose="02040503050406030204" pitchFamily="18" charset="0"/>
                                      </a:rPr>
                                      <m:t>2</m:t>
                                    </m:r>
                                  </m:sub>
                                </m:sSub>
                              </m:e>
                            </m:mr>
                          </m:m>
                        </m:e>
                      </m:d>
                    </m:oMath>
                  </m:oMathPara>
                </a14:m>
                <a:endParaRPr lang="en-US"/>
              </a:p>
            </p:txBody>
          </p:sp>
        </mc:Choice>
        <mc:Fallback xmlns="">
          <p:sp>
            <p:nvSpPr>
              <p:cNvPr id="87" name="TextBox 86">
                <a:extLst>
                  <a:ext uri="{FF2B5EF4-FFF2-40B4-BE49-F238E27FC236}">
                    <a16:creationId xmlns:a16="http://schemas.microsoft.com/office/drawing/2014/main" id="{67C977E6-4F25-0754-9A1E-7D9B613F55B5}"/>
                  </a:ext>
                </a:extLst>
              </p:cNvPr>
              <p:cNvSpPr txBox="1">
                <a:spLocks noRot="1" noChangeAspect="1" noMove="1" noResize="1" noEditPoints="1" noAdjustHandles="1" noChangeArrowheads="1" noChangeShapeType="1" noTextEdit="1"/>
              </p:cNvSpPr>
              <p:nvPr/>
            </p:nvSpPr>
            <p:spPr>
              <a:xfrm>
                <a:off x="1937514" y="4751836"/>
                <a:ext cx="467244" cy="731867"/>
              </a:xfrm>
              <a:prstGeom prst="rect">
                <a:avLst/>
              </a:prstGeom>
              <a:blipFill>
                <a:blip r:embed="rId3"/>
                <a:stretch>
                  <a:fillRect/>
                </a:stretch>
              </a:blipFill>
            </p:spPr>
            <p:txBody>
              <a:bodyPr/>
              <a:lstStyle/>
              <a:p>
                <a:r>
                  <a:rPr lang="en-US">
                    <a:noFill/>
                  </a:rPr>
                  <a:t> </a:t>
                </a:r>
              </a:p>
            </p:txBody>
          </p:sp>
        </mc:Fallback>
      </mc:AlternateContent>
      <p:sp>
        <p:nvSpPr>
          <p:cNvPr id="88" name="TextBox 87">
            <a:extLst>
              <a:ext uri="{FF2B5EF4-FFF2-40B4-BE49-F238E27FC236}">
                <a16:creationId xmlns:a16="http://schemas.microsoft.com/office/drawing/2014/main" id="{BDEEDB36-E8EB-6CC4-D3FE-1FD988BBA4F6}"/>
              </a:ext>
            </a:extLst>
          </p:cNvPr>
          <p:cNvSpPr txBox="1"/>
          <p:nvPr/>
        </p:nvSpPr>
        <p:spPr>
          <a:xfrm>
            <a:off x="6390645" y="1167227"/>
            <a:ext cx="2948537" cy="646331"/>
          </a:xfrm>
          <a:prstGeom prst="rect">
            <a:avLst/>
          </a:prstGeom>
          <a:noFill/>
        </p:spPr>
        <p:txBody>
          <a:bodyPr wrap="square" rtlCol="0">
            <a:spAutoFit/>
          </a:bodyPr>
          <a:lstStyle/>
          <a:p>
            <a:r>
              <a:rPr lang="en-US"/>
              <a:t>Nếu bạn có 2 vectorvuông góc với nhau thì nhân lại = 0</a:t>
            </a:r>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A717084-1A18-21AD-435D-C026431067B7}"/>
                  </a:ext>
                </a:extLst>
              </p:cNvPr>
              <p:cNvSpPr txBox="1"/>
              <p:nvPr/>
            </p:nvSpPr>
            <p:spPr>
              <a:xfrm>
                <a:off x="9151905" y="1290321"/>
                <a:ext cx="679612"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
                        </m:e>
                      </m:d>
                    </m:oMath>
                  </m:oMathPara>
                </a14:m>
                <a:endParaRPr lang="en-US"/>
              </a:p>
            </p:txBody>
          </p:sp>
        </mc:Choice>
        <mc:Fallback xmlns="">
          <p:sp>
            <p:nvSpPr>
              <p:cNvPr id="90" name="TextBox 89">
                <a:extLst>
                  <a:ext uri="{FF2B5EF4-FFF2-40B4-BE49-F238E27FC236}">
                    <a16:creationId xmlns:a16="http://schemas.microsoft.com/office/drawing/2014/main" id="{7A717084-1A18-21AD-435D-C026431067B7}"/>
                  </a:ext>
                </a:extLst>
              </p:cNvPr>
              <p:cNvSpPr txBox="1">
                <a:spLocks noRot="1" noChangeAspect="1" noMove="1" noResize="1" noEditPoints="1" noAdjustHandles="1" noChangeArrowheads="1" noChangeShapeType="1" noTextEdit="1"/>
              </p:cNvSpPr>
              <p:nvPr/>
            </p:nvSpPr>
            <p:spPr>
              <a:xfrm>
                <a:off x="9151905" y="1290321"/>
                <a:ext cx="679612" cy="4632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7FA2F3F-EF18-2013-2248-D8B453BB4C7B}"/>
                  </a:ext>
                </a:extLst>
              </p:cNvPr>
              <p:cNvSpPr txBox="1"/>
              <p:nvPr/>
            </p:nvSpPr>
            <p:spPr>
              <a:xfrm>
                <a:off x="9843037" y="1413476"/>
                <a:ext cx="312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oMath>
                  </m:oMathPara>
                </a14:m>
                <a:endParaRPr lang="en-US"/>
              </a:p>
            </p:txBody>
          </p:sp>
        </mc:Choice>
        <mc:Fallback xmlns="">
          <p:sp>
            <p:nvSpPr>
              <p:cNvPr id="91" name="TextBox 90">
                <a:extLst>
                  <a:ext uri="{FF2B5EF4-FFF2-40B4-BE49-F238E27FC236}">
                    <a16:creationId xmlns:a16="http://schemas.microsoft.com/office/drawing/2014/main" id="{77FA2F3F-EF18-2013-2248-D8B453BB4C7B}"/>
                  </a:ext>
                </a:extLst>
              </p:cNvPr>
              <p:cNvSpPr txBox="1">
                <a:spLocks noRot="1" noChangeAspect="1" noMove="1" noResize="1" noEditPoints="1" noAdjustHandles="1" noChangeArrowheads="1" noChangeShapeType="1" noTextEdit="1"/>
              </p:cNvSpPr>
              <p:nvPr/>
            </p:nvSpPr>
            <p:spPr>
              <a:xfrm>
                <a:off x="9843037" y="1413476"/>
                <a:ext cx="312375" cy="276999"/>
              </a:xfrm>
              <a:prstGeom prst="rect">
                <a:avLst/>
              </a:prstGeom>
              <a:blipFill>
                <a:blip r:embed="rId5"/>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6133304-197D-5461-55A4-2D1E1C142B57}"/>
                  </a:ext>
                </a:extLst>
              </p:cNvPr>
              <p:cNvSpPr txBox="1"/>
              <p:nvPr/>
            </p:nvSpPr>
            <p:spPr>
              <a:xfrm>
                <a:off x="10038135" y="1320373"/>
                <a:ext cx="687716"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mr>
                          </m:m>
                        </m:e>
                      </m:d>
                    </m:oMath>
                  </m:oMathPara>
                </a14:m>
                <a:endParaRPr lang="en-US"/>
              </a:p>
            </p:txBody>
          </p:sp>
        </mc:Choice>
        <mc:Fallback xmlns="">
          <p:sp>
            <p:nvSpPr>
              <p:cNvPr id="92" name="TextBox 91">
                <a:extLst>
                  <a:ext uri="{FF2B5EF4-FFF2-40B4-BE49-F238E27FC236}">
                    <a16:creationId xmlns:a16="http://schemas.microsoft.com/office/drawing/2014/main" id="{A6133304-197D-5461-55A4-2D1E1C142B57}"/>
                  </a:ext>
                </a:extLst>
              </p:cNvPr>
              <p:cNvSpPr txBox="1">
                <a:spLocks noRot="1" noChangeAspect="1" noMove="1" noResize="1" noEditPoints="1" noAdjustHandles="1" noChangeArrowheads="1" noChangeShapeType="1" noTextEdit="1"/>
              </p:cNvSpPr>
              <p:nvPr/>
            </p:nvSpPr>
            <p:spPr>
              <a:xfrm>
                <a:off x="10038135" y="1320373"/>
                <a:ext cx="687716" cy="463204"/>
              </a:xfrm>
              <a:prstGeom prst="rect">
                <a:avLst/>
              </a:prstGeom>
              <a:blipFill>
                <a:blip r:embed="rId6"/>
                <a:stretch>
                  <a:fillRect/>
                </a:stretch>
              </a:blipFill>
            </p:spPr>
            <p:txBody>
              <a:bodyPr/>
              <a:lstStyle/>
              <a:p>
                <a:r>
                  <a:rPr lang="en-US">
                    <a:noFill/>
                  </a:rPr>
                  <a:t> </a:t>
                </a:r>
              </a:p>
            </p:txBody>
          </p:sp>
        </mc:Fallback>
      </mc:AlternateContent>
      <p:sp>
        <p:nvSpPr>
          <p:cNvPr id="94" name="TextBox 93">
            <a:extLst>
              <a:ext uri="{FF2B5EF4-FFF2-40B4-BE49-F238E27FC236}">
                <a16:creationId xmlns:a16="http://schemas.microsoft.com/office/drawing/2014/main" id="{F7895C83-7231-0391-2510-E29F0B835331}"/>
              </a:ext>
            </a:extLst>
          </p:cNvPr>
          <p:cNvSpPr txBox="1"/>
          <p:nvPr/>
        </p:nvSpPr>
        <p:spPr>
          <a:xfrm>
            <a:off x="7211276" y="2586159"/>
            <a:ext cx="3389069" cy="369332"/>
          </a:xfrm>
          <a:prstGeom prst="rect">
            <a:avLst/>
          </a:prstGeom>
          <a:noFill/>
        </p:spPr>
        <p:txBody>
          <a:bodyPr wrap="none" rtlCol="0">
            <a:spAutoFit/>
          </a:bodyPr>
          <a:lstStyle/>
          <a:p>
            <a:r>
              <a:rPr lang="en-US"/>
              <a:t>Thì                        =  [x</a:t>
            </a:r>
            <a:r>
              <a:rPr lang="en-US" baseline="-25000"/>
              <a:t>1</a:t>
            </a:r>
            <a:r>
              <a:rPr lang="en-US"/>
              <a:t>, y</a:t>
            </a:r>
            <a:r>
              <a:rPr lang="en-US" baseline="-25000"/>
              <a:t>1</a:t>
            </a:r>
            <a:r>
              <a:rPr lang="en-US"/>
              <a:t>]          = 0</a:t>
            </a: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76FC9F1E-0887-86FD-5013-B76394F59A9B}"/>
                  </a:ext>
                </a:extLst>
              </p:cNvPr>
              <p:cNvSpPr txBox="1"/>
              <p:nvPr/>
            </p:nvSpPr>
            <p:spPr>
              <a:xfrm>
                <a:off x="7673197" y="2553040"/>
                <a:ext cx="679612"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
                        </m:e>
                      </m:d>
                    </m:oMath>
                  </m:oMathPara>
                </a14:m>
                <a:endParaRPr lang="en-US"/>
              </a:p>
            </p:txBody>
          </p:sp>
        </mc:Choice>
        <mc:Fallback xmlns="">
          <p:sp>
            <p:nvSpPr>
              <p:cNvPr id="95" name="TextBox 94">
                <a:extLst>
                  <a:ext uri="{FF2B5EF4-FFF2-40B4-BE49-F238E27FC236}">
                    <a16:creationId xmlns:a16="http://schemas.microsoft.com/office/drawing/2014/main" id="{76FC9F1E-0887-86FD-5013-B76394F59A9B}"/>
                  </a:ext>
                </a:extLst>
              </p:cNvPr>
              <p:cNvSpPr txBox="1">
                <a:spLocks noRot="1" noChangeAspect="1" noMove="1" noResize="1" noEditPoints="1" noAdjustHandles="1" noChangeArrowheads="1" noChangeShapeType="1" noTextEdit="1"/>
              </p:cNvSpPr>
              <p:nvPr/>
            </p:nvSpPr>
            <p:spPr>
              <a:xfrm>
                <a:off x="7673197" y="2553040"/>
                <a:ext cx="679612" cy="4632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9D440B23-BAA3-C171-6235-1C578348F8F5}"/>
                  </a:ext>
                </a:extLst>
              </p:cNvPr>
              <p:cNvSpPr txBox="1"/>
              <p:nvPr/>
            </p:nvSpPr>
            <p:spPr>
              <a:xfrm>
                <a:off x="8168989" y="2553040"/>
                <a:ext cx="687716"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mr>
                          </m:m>
                        </m:e>
                      </m:d>
                    </m:oMath>
                  </m:oMathPara>
                </a14:m>
                <a:endParaRPr lang="en-US"/>
              </a:p>
            </p:txBody>
          </p:sp>
        </mc:Choice>
        <mc:Fallback xmlns="">
          <p:sp>
            <p:nvSpPr>
              <p:cNvPr id="97" name="TextBox 96">
                <a:extLst>
                  <a:ext uri="{FF2B5EF4-FFF2-40B4-BE49-F238E27FC236}">
                    <a16:creationId xmlns:a16="http://schemas.microsoft.com/office/drawing/2014/main" id="{9D440B23-BAA3-C171-6235-1C578348F8F5}"/>
                  </a:ext>
                </a:extLst>
              </p:cNvPr>
              <p:cNvSpPr txBox="1">
                <a:spLocks noRot="1" noChangeAspect="1" noMove="1" noResize="1" noEditPoints="1" noAdjustHandles="1" noChangeArrowheads="1" noChangeShapeType="1" noTextEdit="1"/>
              </p:cNvSpPr>
              <p:nvPr/>
            </p:nvSpPr>
            <p:spPr>
              <a:xfrm>
                <a:off x="8168989" y="2553040"/>
                <a:ext cx="687716" cy="46320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EBFD69B-EF83-28A2-22A3-B90167F58D4C}"/>
                  </a:ext>
                </a:extLst>
              </p:cNvPr>
              <p:cNvSpPr txBox="1"/>
              <p:nvPr/>
            </p:nvSpPr>
            <p:spPr>
              <a:xfrm>
                <a:off x="9594096" y="2539223"/>
                <a:ext cx="687716"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mr>
                          </m:m>
                        </m:e>
                      </m:d>
                    </m:oMath>
                  </m:oMathPara>
                </a14:m>
                <a:endParaRPr lang="en-US"/>
              </a:p>
            </p:txBody>
          </p:sp>
        </mc:Choice>
        <mc:Fallback xmlns="">
          <p:sp>
            <p:nvSpPr>
              <p:cNvPr id="98" name="TextBox 97">
                <a:extLst>
                  <a:ext uri="{FF2B5EF4-FFF2-40B4-BE49-F238E27FC236}">
                    <a16:creationId xmlns:a16="http://schemas.microsoft.com/office/drawing/2014/main" id="{AEBFD69B-EF83-28A2-22A3-B90167F58D4C}"/>
                  </a:ext>
                </a:extLst>
              </p:cNvPr>
              <p:cNvSpPr txBox="1">
                <a:spLocks noRot="1" noChangeAspect="1" noMove="1" noResize="1" noEditPoints="1" noAdjustHandles="1" noChangeArrowheads="1" noChangeShapeType="1" noTextEdit="1"/>
              </p:cNvSpPr>
              <p:nvPr/>
            </p:nvSpPr>
            <p:spPr>
              <a:xfrm>
                <a:off x="9594096" y="2539223"/>
                <a:ext cx="687716" cy="463204"/>
              </a:xfrm>
              <a:prstGeom prst="rect">
                <a:avLst/>
              </a:prstGeom>
              <a:blipFill>
                <a:blip r:embed="rId9"/>
                <a:stretch>
                  <a:fillRect/>
                </a:stretch>
              </a:blipFill>
            </p:spPr>
            <p:txBody>
              <a:bodyPr/>
              <a:lstStyle/>
              <a:p>
                <a:r>
                  <a:rPr lang="en-US">
                    <a:noFill/>
                  </a:rPr>
                  <a:t> </a:t>
                </a:r>
              </a:p>
            </p:txBody>
          </p:sp>
        </mc:Fallback>
      </mc:AlternateContent>
      <p:sp>
        <p:nvSpPr>
          <p:cNvPr id="99" name="TextBox 98">
            <a:extLst>
              <a:ext uri="{FF2B5EF4-FFF2-40B4-BE49-F238E27FC236}">
                <a16:creationId xmlns:a16="http://schemas.microsoft.com/office/drawing/2014/main" id="{57E00A3D-1D96-1104-10AC-120EB05E6991}"/>
              </a:ext>
            </a:extLst>
          </p:cNvPr>
          <p:cNvSpPr txBox="1"/>
          <p:nvPr/>
        </p:nvSpPr>
        <p:spPr>
          <a:xfrm>
            <a:off x="8750756" y="3166796"/>
            <a:ext cx="1709122" cy="369332"/>
          </a:xfrm>
          <a:prstGeom prst="rect">
            <a:avLst/>
          </a:prstGeom>
          <a:noFill/>
        </p:spPr>
        <p:txBody>
          <a:bodyPr wrap="none" rtlCol="0">
            <a:spAutoFit/>
          </a:bodyPr>
          <a:lstStyle/>
          <a:p>
            <a:r>
              <a:rPr lang="en-US" b="1"/>
              <a:t>= x</a:t>
            </a:r>
            <a:r>
              <a:rPr lang="en-US" b="1" baseline="-25000"/>
              <a:t>1</a:t>
            </a:r>
            <a:r>
              <a:rPr lang="en-US" b="1"/>
              <a:t>x</a:t>
            </a:r>
            <a:r>
              <a:rPr lang="en-US" b="1" baseline="-25000"/>
              <a:t>2</a:t>
            </a:r>
            <a:r>
              <a:rPr lang="en-US" b="1"/>
              <a:t> + y</a:t>
            </a:r>
            <a:r>
              <a:rPr lang="en-US" b="1" baseline="-25000"/>
              <a:t>1</a:t>
            </a:r>
            <a:r>
              <a:rPr lang="en-US" b="1"/>
              <a:t>y</a:t>
            </a:r>
            <a:r>
              <a:rPr lang="en-US" b="1" baseline="-25000"/>
              <a:t>2</a:t>
            </a:r>
            <a:r>
              <a:rPr lang="en-US" b="1"/>
              <a:t> = 0 </a:t>
            </a:r>
          </a:p>
        </p:txBody>
      </p:sp>
      <p:cxnSp>
        <p:nvCxnSpPr>
          <p:cNvPr id="101" name="Straight Arrow Connector 100">
            <a:extLst>
              <a:ext uri="{FF2B5EF4-FFF2-40B4-BE49-F238E27FC236}">
                <a16:creationId xmlns:a16="http://schemas.microsoft.com/office/drawing/2014/main" id="{414AEF31-12C5-F443-F802-F240C038D896}"/>
              </a:ext>
            </a:extLst>
          </p:cNvPr>
          <p:cNvCxnSpPr>
            <a:cxnSpLocks/>
          </p:cNvCxnSpPr>
          <p:nvPr/>
        </p:nvCxnSpPr>
        <p:spPr>
          <a:xfrm flipV="1">
            <a:off x="7808176" y="3016244"/>
            <a:ext cx="1283345" cy="519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824C1AD-0DCD-E113-B31D-880BBB587DF7}"/>
              </a:ext>
            </a:extLst>
          </p:cNvPr>
          <p:cNvSpPr txBox="1"/>
          <p:nvPr/>
        </p:nvSpPr>
        <p:spPr>
          <a:xfrm>
            <a:off x="5633302" y="3536128"/>
            <a:ext cx="2723374" cy="307777"/>
          </a:xfrm>
          <a:prstGeom prst="rect">
            <a:avLst/>
          </a:prstGeom>
          <a:noFill/>
        </p:spPr>
        <p:txBody>
          <a:bodyPr wrap="none" rtlCol="0">
            <a:spAutoFit/>
          </a:bodyPr>
          <a:lstStyle/>
          <a:p>
            <a:r>
              <a:rPr lang="en-US" sz="1400">
                <a:solidFill>
                  <a:srgbClr val="FF0000"/>
                </a:solidFill>
              </a:rPr>
              <a:t>Transpose (nghịch đảo) trong ĐSTT</a:t>
            </a:r>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A9E87582-09C1-EF79-F375-1BE499BE519C}"/>
                  </a:ext>
                </a:extLst>
              </p:cNvPr>
              <p:cNvSpPr txBox="1"/>
              <p:nvPr/>
            </p:nvSpPr>
            <p:spPr>
              <a:xfrm>
                <a:off x="7177024" y="4216986"/>
                <a:ext cx="4087894" cy="1231106"/>
              </a:xfrm>
              <a:prstGeom prst="rect">
                <a:avLst/>
              </a:prstGeom>
              <a:noFill/>
            </p:spPr>
            <p:txBody>
              <a:bodyPr wrap="square" rtlCol="0">
                <a:spAutoFit/>
              </a:bodyPr>
              <a:lstStyle/>
              <a:p>
                <a:r>
                  <a:rPr lang="en-US"/>
                  <a:t>Cũng có thể viết là:</a:t>
                </a:r>
              </a:p>
              <a:p>
                <a:endParaRPr lang="en-US"/>
              </a:p>
              <a:p>
                <a:r>
                  <a:rPr lang="en-US" sz="2000" b="1"/>
                  <a:t>a</a:t>
                </a:r>
                <a:r>
                  <a:rPr lang="en-US" sz="2000" b="1" baseline="-25000"/>
                  <a:t>1</a:t>
                </a:r>
                <a:r>
                  <a:rPr lang="en-US" sz="2000" b="1"/>
                  <a:t> </a:t>
                </a:r>
                <a14:m>
                  <m:oMath xmlns:m="http://schemas.openxmlformats.org/officeDocument/2006/math">
                    <m:r>
                      <a:rPr lang="en-US" sz="2000" b="1" smtClean="0">
                        <a:latin typeface="Cambria Math" panose="02040503050406030204" pitchFamily="18" charset="0"/>
                      </a:rPr>
                      <m:t>⊥</m:t>
                    </m:r>
                  </m:oMath>
                </a14:m>
                <a:r>
                  <a:rPr lang="en-US" sz="2000" b="1"/>
                  <a:t> a</a:t>
                </a:r>
                <a:r>
                  <a:rPr lang="en-US" sz="2000" b="1" baseline="-25000"/>
                  <a:t>2</a:t>
                </a:r>
                <a:r>
                  <a:rPr lang="en-US" sz="2000" b="1"/>
                  <a:t> =&gt; x</a:t>
                </a:r>
                <a:r>
                  <a:rPr lang="en-US" sz="2000" b="1" baseline="-25000"/>
                  <a:t>1</a:t>
                </a:r>
                <a:r>
                  <a:rPr lang="en-US" sz="2000" b="1"/>
                  <a:t>x</a:t>
                </a:r>
                <a:r>
                  <a:rPr lang="en-US" sz="2000" b="1" baseline="-25000"/>
                  <a:t>2</a:t>
                </a:r>
                <a:r>
                  <a:rPr lang="en-US" sz="2000" b="1"/>
                  <a:t> + y</a:t>
                </a:r>
                <a:r>
                  <a:rPr lang="en-US" sz="2000" b="1" baseline="-25000"/>
                  <a:t>1</a:t>
                </a:r>
                <a:r>
                  <a:rPr lang="en-US" sz="2000" b="1"/>
                  <a:t>y</a:t>
                </a:r>
                <a:r>
                  <a:rPr lang="en-US" sz="2000" b="1" baseline="-25000"/>
                  <a:t>2</a:t>
                </a:r>
                <a:r>
                  <a:rPr lang="en-US" sz="2000" b="1"/>
                  <a:t> = a</a:t>
                </a:r>
                <a:r>
                  <a:rPr lang="en-US" sz="2000" b="1" baseline="-25000"/>
                  <a:t>1</a:t>
                </a:r>
                <a:r>
                  <a:rPr lang="en-US" sz="2000" b="1" baseline="30000"/>
                  <a:t>T </a:t>
                </a:r>
                <a:r>
                  <a:rPr lang="en-US" sz="2000" b="1"/>
                  <a:t>a</a:t>
                </a:r>
                <a:r>
                  <a:rPr lang="en-US" sz="2000" b="1" baseline="-25000"/>
                  <a:t>2</a:t>
                </a:r>
                <a:r>
                  <a:rPr lang="en-US" sz="2000" b="1"/>
                  <a:t> = 0</a:t>
                </a:r>
              </a:p>
              <a:p>
                <a:endParaRPr lang="en-US"/>
              </a:p>
            </p:txBody>
          </p:sp>
        </mc:Choice>
        <mc:Fallback xmlns="">
          <p:sp>
            <p:nvSpPr>
              <p:cNvPr id="105" name="TextBox 104">
                <a:extLst>
                  <a:ext uri="{FF2B5EF4-FFF2-40B4-BE49-F238E27FC236}">
                    <a16:creationId xmlns:a16="http://schemas.microsoft.com/office/drawing/2014/main" id="{A9E87582-09C1-EF79-F375-1BE499BE519C}"/>
                  </a:ext>
                </a:extLst>
              </p:cNvPr>
              <p:cNvSpPr txBox="1">
                <a:spLocks noRot="1" noChangeAspect="1" noMove="1" noResize="1" noEditPoints="1" noAdjustHandles="1" noChangeArrowheads="1" noChangeShapeType="1" noTextEdit="1"/>
              </p:cNvSpPr>
              <p:nvPr/>
            </p:nvSpPr>
            <p:spPr>
              <a:xfrm>
                <a:off x="7177024" y="4216986"/>
                <a:ext cx="4087894" cy="1231106"/>
              </a:xfrm>
              <a:prstGeom prst="rect">
                <a:avLst/>
              </a:prstGeom>
              <a:blipFill>
                <a:blip r:embed="rId10"/>
                <a:stretch>
                  <a:fillRect l="-1490" t="-2970"/>
                </a:stretch>
              </a:blipFill>
            </p:spPr>
            <p:txBody>
              <a:bodyPr/>
              <a:lstStyle/>
              <a:p>
                <a:r>
                  <a:rPr lang="en-US">
                    <a:noFill/>
                  </a:rPr>
                  <a:t> </a:t>
                </a:r>
              </a:p>
            </p:txBody>
          </p:sp>
        </mc:Fallback>
      </mc:AlternateContent>
      <p:cxnSp>
        <p:nvCxnSpPr>
          <p:cNvPr id="109" name="Connector: Elbow 108">
            <a:extLst>
              <a:ext uri="{FF2B5EF4-FFF2-40B4-BE49-F238E27FC236}">
                <a16:creationId xmlns:a16="http://schemas.microsoft.com/office/drawing/2014/main" id="{0591D664-F20A-D860-8B1A-D860C54D8EFD}"/>
              </a:ext>
            </a:extLst>
          </p:cNvPr>
          <p:cNvCxnSpPr>
            <a:cxnSpLocks/>
            <a:stCxn id="104" idx="3"/>
          </p:cNvCxnSpPr>
          <p:nvPr/>
        </p:nvCxnSpPr>
        <p:spPr>
          <a:xfrm>
            <a:off x="8356676" y="3690017"/>
            <a:ext cx="1381900" cy="1087039"/>
          </a:xfrm>
          <a:prstGeom prst="bentConnector3">
            <a:avLst>
              <a:gd name="adj1" fmla="val 10054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9DF089E6-1063-9B49-633E-AF54709C3ADC}"/>
              </a:ext>
            </a:extLst>
          </p:cNvPr>
          <p:cNvSpPr txBox="1"/>
          <p:nvPr/>
        </p:nvSpPr>
        <p:spPr>
          <a:xfrm>
            <a:off x="6352928" y="5413329"/>
            <a:ext cx="4876800" cy="646331"/>
          </a:xfrm>
          <a:prstGeom prst="rect">
            <a:avLst/>
          </a:prstGeom>
          <a:noFill/>
        </p:spPr>
        <p:txBody>
          <a:bodyPr wrap="square" rtlCol="0">
            <a:spAutoFit/>
          </a:bodyPr>
          <a:lstStyle/>
          <a:p>
            <a:r>
              <a:rPr lang="en-US"/>
              <a:t>Kiến thức này giống như vector chỉ phương với vector pháp tuyến ngày xưa chúng ta học vậy</a:t>
            </a:r>
          </a:p>
        </p:txBody>
      </p:sp>
      <p:sp>
        <p:nvSpPr>
          <p:cNvPr id="4" name="Footer Placeholder 3">
            <a:extLst>
              <a:ext uri="{FF2B5EF4-FFF2-40B4-BE49-F238E27FC236}">
                <a16:creationId xmlns:a16="http://schemas.microsoft.com/office/drawing/2014/main" id="{0F78431E-8ECA-1724-D333-0EF03CD9448A}"/>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91566EA0-4287-5BC6-2443-DE30BF21F00F}"/>
              </a:ext>
            </a:extLst>
          </p:cNvPr>
          <p:cNvSpPr>
            <a:spLocks noGrp="1"/>
          </p:cNvSpPr>
          <p:nvPr>
            <p:ph type="sldNum" sz="quarter" idx="12"/>
          </p:nvPr>
        </p:nvSpPr>
        <p:spPr/>
        <p:txBody>
          <a:bodyPr/>
          <a:lstStyle/>
          <a:p>
            <a:fld id="{D33D3A22-CBFE-4DC0-AB7E-8B519801189C}" type="slidenum">
              <a:rPr lang="en-US" smtClean="0"/>
              <a:t>16</a:t>
            </a:fld>
            <a:endParaRPr lang="en-US"/>
          </a:p>
        </p:txBody>
      </p:sp>
    </p:spTree>
    <p:extLst>
      <p:ext uri="{BB962C8B-B14F-4D97-AF65-F5344CB8AC3E}">
        <p14:creationId xmlns:p14="http://schemas.microsoft.com/office/powerpoint/2010/main" val="892018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F0E833-BF11-2D8B-9EEC-65FFCA7ADF92}"/>
              </a:ext>
            </a:extLst>
          </p:cNvPr>
          <p:cNvSpPr txBox="1"/>
          <p:nvPr/>
        </p:nvSpPr>
        <p:spPr>
          <a:xfrm>
            <a:off x="942345" y="697327"/>
            <a:ext cx="2948537" cy="646331"/>
          </a:xfrm>
          <a:prstGeom prst="rect">
            <a:avLst/>
          </a:prstGeom>
          <a:noFill/>
        </p:spPr>
        <p:txBody>
          <a:bodyPr wrap="square" rtlCol="0">
            <a:spAutoFit/>
          </a:bodyPr>
          <a:lstStyle/>
          <a:p>
            <a:r>
              <a:rPr lang="en-US"/>
              <a:t>Nếu bạn có 2 vectorvuông góc với nhau thì nhân lại = 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44814C-6EE8-ED6B-92AB-3980D4057F66}"/>
                  </a:ext>
                </a:extLst>
              </p:cNvPr>
              <p:cNvSpPr txBox="1"/>
              <p:nvPr/>
            </p:nvSpPr>
            <p:spPr>
              <a:xfrm>
                <a:off x="3703605" y="820421"/>
                <a:ext cx="679612"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
                        </m:e>
                      </m:d>
                    </m:oMath>
                  </m:oMathPara>
                </a14:m>
                <a:endParaRPr lang="en-US"/>
              </a:p>
            </p:txBody>
          </p:sp>
        </mc:Choice>
        <mc:Fallback xmlns="">
          <p:sp>
            <p:nvSpPr>
              <p:cNvPr id="5" name="TextBox 4">
                <a:extLst>
                  <a:ext uri="{FF2B5EF4-FFF2-40B4-BE49-F238E27FC236}">
                    <a16:creationId xmlns:a16="http://schemas.microsoft.com/office/drawing/2014/main" id="{9044814C-6EE8-ED6B-92AB-3980D4057F66}"/>
                  </a:ext>
                </a:extLst>
              </p:cNvPr>
              <p:cNvSpPr txBox="1">
                <a:spLocks noRot="1" noChangeAspect="1" noMove="1" noResize="1" noEditPoints="1" noAdjustHandles="1" noChangeArrowheads="1" noChangeShapeType="1" noTextEdit="1"/>
              </p:cNvSpPr>
              <p:nvPr/>
            </p:nvSpPr>
            <p:spPr>
              <a:xfrm>
                <a:off x="3703605" y="820421"/>
                <a:ext cx="679612" cy="4632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5D1D58-0B02-2E91-4E0B-6C03AFB0B9A1}"/>
                  </a:ext>
                </a:extLst>
              </p:cNvPr>
              <p:cNvSpPr txBox="1"/>
              <p:nvPr/>
            </p:nvSpPr>
            <p:spPr>
              <a:xfrm>
                <a:off x="4394737" y="943576"/>
                <a:ext cx="312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CB5D1D58-0B02-2E91-4E0B-6C03AFB0B9A1}"/>
                  </a:ext>
                </a:extLst>
              </p:cNvPr>
              <p:cNvSpPr txBox="1">
                <a:spLocks noRot="1" noChangeAspect="1" noMove="1" noResize="1" noEditPoints="1" noAdjustHandles="1" noChangeArrowheads="1" noChangeShapeType="1" noTextEdit="1"/>
              </p:cNvSpPr>
              <p:nvPr/>
            </p:nvSpPr>
            <p:spPr>
              <a:xfrm>
                <a:off x="4394737" y="943576"/>
                <a:ext cx="312375" cy="276999"/>
              </a:xfrm>
              <a:prstGeom prst="rect">
                <a:avLst/>
              </a:prstGeom>
              <a:blipFill>
                <a:blip r:embed="rId3"/>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4AD057-7063-3FDD-6E82-8ACBAF3C1443}"/>
                  </a:ext>
                </a:extLst>
              </p:cNvPr>
              <p:cNvSpPr txBox="1"/>
              <p:nvPr/>
            </p:nvSpPr>
            <p:spPr>
              <a:xfrm>
                <a:off x="4589835" y="850473"/>
                <a:ext cx="687716"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mr>
                          </m:m>
                        </m:e>
                      </m:d>
                    </m:oMath>
                  </m:oMathPara>
                </a14:m>
                <a:endParaRPr lang="en-US"/>
              </a:p>
            </p:txBody>
          </p:sp>
        </mc:Choice>
        <mc:Fallback xmlns="">
          <p:sp>
            <p:nvSpPr>
              <p:cNvPr id="7" name="TextBox 6">
                <a:extLst>
                  <a:ext uri="{FF2B5EF4-FFF2-40B4-BE49-F238E27FC236}">
                    <a16:creationId xmlns:a16="http://schemas.microsoft.com/office/drawing/2014/main" id="{144AD057-7063-3FDD-6E82-8ACBAF3C1443}"/>
                  </a:ext>
                </a:extLst>
              </p:cNvPr>
              <p:cNvSpPr txBox="1">
                <a:spLocks noRot="1" noChangeAspect="1" noMove="1" noResize="1" noEditPoints="1" noAdjustHandles="1" noChangeArrowheads="1" noChangeShapeType="1" noTextEdit="1"/>
              </p:cNvSpPr>
              <p:nvPr/>
            </p:nvSpPr>
            <p:spPr>
              <a:xfrm>
                <a:off x="4589835" y="850473"/>
                <a:ext cx="687716" cy="463204"/>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B26E51A-6E3B-B4B9-8A4F-140BBB638AEA}"/>
              </a:ext>
            </a:extLst>
          </p:cNvPr>
          <p:cNvSpPr txBox="1"/>
          <p:nvPr/>
        </p:nvSpPr>
        <p:spPr>
          <a:xfrm>
            <a:off x="1762976" y="2116259"/>
            <a:ext cx="3389069" cy="369332"/>
          </a:xfrm>
          <a:prstGeom prst="rect">
            <a:avLst/>
          </a:prstGeom>
          <a:noFill/>
        </p:spPr>
        <p:txBody>
          <a:bodyPr wrap="none" rtlCol="0">
            <a:spAutoFit/>
          </a:bodyPr>
          <a:lstStyle/>
          <a:p>
            <a:r>
              <a:rPr lang="en-US"/>
              <a:t>Thì                        =  [x</a:t>
            </a:r>
            <a:r>
              <a:rPr lang="en-US" baseline="-25000"/>
              <a:t>1</a:t>
            </a:r>
            <a:r>
              <a:rPr lang="en-US"/>
              <a:t>, y</a:t>
            </a:r>
            <a:r>
              <a:rPr lang="en-US" baseline="-25000"/>
              <a:t>1</a:t>
            </a:r>
            <a:r>
              <a:rPr lang="en-US"/>
              <a:t>]          = 0</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FEC6072-CA2E-05C7-3EEC-A5EC0062D6A7}"/>
                  </a:ext>
                </a:extLst>
              </p:cNvPr>
              <p:cNvSpPr txBox="1"/>
              <p:nvPr/>
            </p:nvSpPr>
            <p:spPr>
              <a:xfrm>
                <a:off x="2224897" y="2083140"/>
                <a:ext cx="679612"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
                        </m:e>
                      </m:d>
                    </m:oMath>
                  </m:oMathPara>
                </a14:m>
                <a:endParaRPr lang="en-US"/>
              </a:p>
            </p:txBody>
          </p:sp>
        </mc:Choice>
        <mc:Fallback xmlns="">
          <p:sp>
            <p:nvSpPr>
              <p:cNvPr id="9" name="TextBox 8">
                <a:extLst>
                  <a:ext uri="{FF2B5EF4-FFF2-40B4-BE49-F238E27FC236}">
                    <a16:creationId xmlns:a16="http://schemas.microsoft.com/office/drawing/2014/main" id="{1FEC6072-CA2E-05C7-3EEC-A5EC0062D6A7}"/>
                  </a:ext>
                </a:extLst>
              </p:cNvPr>
              <p:cNvSpPr txBox="1">
                <a:spLocks noRot="1" noChangeAspect="1" noMove="1" noResize="1" noEditPoints="1" noAdjustHandles="1" noChangeArrowheads="1" noChangeShapeType="1" noTextEdit="1"/>
              </p:cNvSpPr>
              <p:nvPr/>
            </p:nvSpPr>
            <p:spPr>
              <a:xfrm>
                <a:off x="2224897" y="2083140"/>
                <a:ext cx="679612" cy="4632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6DDA4C-9C51-B96C-E65F-9A58D8B0B585}"/>
                  </a:ext>
                </a:extLst>
              </p:cNvPr>
              <p:cNvSpPr txBox="1"/>
              <p:nvPr/>
            </p:nvSpPr>
            <p:spPr>
              <a:xfrm>
                <a:off x="2720689" y="2083140"/>
                <a:ext cx="687716"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mr>
                          </m:m>
                        </m:e>
                      </m:d>
                    </m:oMath>
                  </m:oMathPara>
                </a14:m>
                <a:endParaRPr lang="en-US"/>
              </a:p>
            </p:txBody>
          </p:sp>
        </mc:Choice>
        <mc:Fallback xmlns="">
          <p:sp>
            <p:nvSpPr>
              <p:cNvPr id="10" name="TextBox 9">
                <a:extLst>
                  <a:ext uri="{FF2B5EF4-FFF2-40B4-BE49-F238E27FC236}">
                    <a16:creationId xmlns:a16="http://schemas.microsoft.com/office/drawing/2014/main" id="{BE6DDA4C-9C51-B96C-E65F-9A58D8B0B585}"/>
                  </a:ext>
                </a:extLst>
              </p:cNvPr>
              <p:cNvSpPr txBox="1">
                <a:spLocks noRot="1" noChangeAspect="1" noMove="1" noResize="1" noEditPoints="1" noAdjustHandles="1" noChangeArrowheads="1" noChangeShapeType="1" noTextEdit="1"/>
              </p:cNvSpPr>
              <p:nvPr/>
            </p:nvSpPr>
            <p:spPr>
              <a:xfrm>
                <a:off x="2720689" y="2083140"/>
                <a:ext cx="687716" cy="463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1432130-D954-E91B-4E84-616C8ECE774E}"/>
                  </a:ext>
                </a:extLst>
              </p:cNvPr>
              <p:cNvSpPr txBox="1"/>
              <p:nvPr/>
            </p:nvSpPr>
            <p:spPr>
              <a:xfrm>
                <a:off x="4145796" y="2069323"/>
                <a:ext cx="687716" cy="463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mr>
                          </m:m>
                        </m:e>
                      </m:d>
                    </m:oMath>
                  </m:oMathPara>
                </a14:m>
                <a:endParaRPr lang="en-US"/>
              </a:p>
            </p:txBody>
          </p:sp>
        </mc:Choice>
        <mc:Fallback xmlns="">
          <p:sp>
            <p:nvSpPr>
              <p:cNvPr id="11" name="TextBox 10">
                <a:extLst>
                  <a:ext uri="{FF2B5EF4-FFF2-40B4-BE49-F238E27FC236}">
                    <a16:creationId xmlns:a16="http://schemas.microsoft.com/office/drawing/2014/main" id="{01432130-D954-E91B-4E84-616C8ECE774E}"/>
                  </a:ext>
                </a:extLst>
              </p:cNvPr>
              <p:cNvSpPr txBox="1">
                <a:spLocks noRot="1" noChangeAspect="1" noMove="1" noResize="1" noEditPoints="1" noAdjustHandles="1" noChangeArrowheads="1" noChangeShapeType="1" noTextEdit="1"/>
              </p:cNvSpPr>
              <p:nvPr/>
            </p:nvSpPr>
            <p:spPr>
              <a:xfrm>
                <a:off x="4145796" y="2069323"/>
                <a:ext cx="687716" cy="463204"/>
              </a:xfrm>
              <a:prstGeom prst="rect">
                <a:avLst/>
              </a:prstGeom>
              <a:blipFill>
                <a:blip r:embed="rId7"/>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91F4FCC-376B-D67B-17E7-EB8284087AF4}"/>
              </a:ext>
            </a:extLst>
          </p:cNvPr>
          <p:cNvSpPr txBox="1"/>
          <p:nvPr/>
        </p:nvSpPr>
        <p:spPr>
          <a:xfrm>
            <a:off x="3302456" y="2696896"/>
            <a:ext cx="1709122" cy="369332"/>
          </a:xfrm>
          <a:prstGeom prst="rect">
            <a:avLst/>
          </a:prstGeom>
          <a:noFill/>
        </p:spPr>
        <p:txBody>
          <a:bodyPr wrap="none" rtlCol="0">
            <a:spAutoFit/>
          </a:bodyPr>
          <a:lstStyle/>
          <a:p>
            <a:r>
              <a:rPr lang="en-US" b="1"/>
              <a:t>= x</a:t>
            </a:r>
            <a:r>
              <a:rPr lang="en-US" b="1" baseline="-25000"/>
              <a:t>1</a:t>
            </a:r>
            <a:r>
              <a:rPr lang="en-US" b="1"/>
              <a:t>x</a:t>
            </a:r>
            <a:r>
              <a:rPr lang="en-US" b="1" baseline="-25000"/>
              <a:t>2</a:t>
            </a:r>
            <a:r>
              <a:rPr lang="en-US" b="1"/>
              <a:t> + y</a:t>
            </a:r>
            <a:r>
              <a:rPr lang="en-US" b="1" baseline="-25000"/>
              <a:t>1</a:t>
            </a:r>
            <a:r>
              <a:rPr lang="en-US" b="1"/>
              <a:t>y</a:t>
            </a:r>
            <a:r>
              <a:rPr lang="en-US" b="1" baseline="-25000"/>
              <a:t>2</a:t>
            </a:r>
            <a:r>
              <a:rPr lang="en-US" b="1"/>
              <a:t> = 0 </a:t>
            </a:r>
          </a:p>
        </p:txBody>
      </p:sp>
      <p:cxnSp>
        <p:nvCxnSpPr>
          <p:cNvPr id="13" name="Straight Arrow Connector 12">
            <a:extLst>
              <a:ext uri="{FF2B5EF4-FFF2-40B4-BE49-F238E27FC236}">
                <a16:creationId xmlns:a16="http://schemas.microsoft.com/office/drawing/2014/main" id="{9C34BCCC-1D8F-C97C-46DF-86DC652B12F1}"/>
              </a:ext>
            </a:extLst>
          </p:cNvPr>
          <p:cNvCxnSpPr>
            <a:cxnSpLocks/>
          </p:cNvCxnSpPr>
          <p:nvPr/>
        </p:nvCxnSpPr>
        <p:spPr>
          <a:xfrm flipV="1">
            <a:off x="2359876" y="2546344"/>
            <a:ext cx="1283345" cy="519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20B956-7AA5-DAC7-2966-4F61AEE7BB23}"/>
              </a:ext>
            </a:extLst>
          </p:cNvPr>
          <p:cNvSpPr txBox="1"/>
          <p:nvPr/>
        </p:nvSpPr>
        <p:spPr>
          <a:xfrm>
            <a:off x="185002" y="3066228"/>
            <a:ext cx="2723374" cy="307777"/>
          </a:xfrm>
          <a:prstGeom prst="rect">
            <a:avLst/>
          </a:prstGeom>
          <a:noFill/>
        </p:spPr>
        <p:txBody>
          <a:bodyPr wrap="none" rtlCol="0">
            <a:spAutoFit/>
          </a:bodyPr>
          <a:lstStyle/>
          <a:p>
            <a:r>
              <a:rPr lang="en-US" sz="1400">
                <a:solidFill>
                  <a:srgbClr val="FF0000"/>
                </a:solidFill>
              </a:rPr>
              <a:t>Transpose (nghịch đảo) trong ĐSTT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E2479B8-D11A-E9C8-5DE4-2927B5A082C3}"/>
                  </a:ext>
                </a:extLst>
              </p:cNvPr>
              <p:cNvSpPr txBox="1"/>
              <p:nvPr/>
            </p:nvSpPr>
            <p:spPr>
              <a:xfrm>
                <a:off x="1728724" y="3747086"/>
                <a:ext cx="4087894" cy="1231106"/>
              </a:xfrm>
              <a:prstGeom prst="rect">
                <a:avLst/>
              </a:prstGeom>
              <a:noFill/>
            </p:spPr>
            <p:txBody>
              <a:bodyPr wrap="square" rtlCol="0">
                <a:spAutoFit/>
              </a:bodyPr>
              <a:lstStyle/>
              <a:p>
                <a:r>
                  <a:rPr lang="en-US"/>
                  <a:t>Cũng có thể viết là:</a:t>
                </a:r>
              </a:p>
              <a:p>
                <a:endParaRPr lang="en-US"/>
              </a:p>
              <a:p>
                <a:r>
                  <a:rPr lang="en-US" sz="2000" b="1"/>
                  <a:t>a</a:t>
                </a:r>
                <a:r>
                  <a:rPr lang="en-US" sz="2000" b="1" baseline="-25000"/>
                  <a:t>1</a:t>
                </a:r>
                <a:r>
                  <a:rPr lang="en-US" sz="2000" b="1"/>
                  <a:t> </a:t>
                </a:r>
                <a14:m>
                  <m:oMath xmlns:m="http://schemas.openxmlformats.org/officeDocument/2006/math">
                    <m:r>
                      <a:rPr lang="en-US" sz="2000" b="1" smtClean="0">
                        <a:latin typeface="Cambria Math" panose="02040503050406030204" pitchFamily="18" charset="0"/>
                      </a:rPr>
                      <m:t>⊥</m:t>
                    </m:r>
                  </m:oMath>
                </a14:m>
                <a:r>
                  <a:rPr lang="en-US" sz="2000" b="1"/>
                  <a:t> a</a:t>
                </a:r>
                <a:r>
                  <a:rPr lang="en-US" sz="2000" b="1" baseline="-25000"/>
                  <a:t>2</a:t>
                </a:r>
                <a:r>
                  <a:rPr lang="en-US" sz="2000" b="1"/>
                  <a:t> =&gt; x</a:t>
                </a:r>
                <a:r>
                  <a:rPr lang="en-US" sz="2000" b="1" baseline="-25000"/>
                  <a:t>1</a:t>
                </a:r>
                <a:r>
                  <a:rPr lang="en-US" sz="2000" b="1"/>
                  <a:t>x</a:t>
                </a:r>
                <a:r>
                  <a:rPr lang="en-US" sz="2000" b="1" baseline="-25000"/>
                  <a:t>2</a:t>
                </a:r>
                <a:r>
                  <a:rPr lang="en-US" sz="2000" b="1"/>
                  <a:t> + y</a:t>
                </a:r>
                <a:r>
                  <a:rPr lang="en-US" sz="2000" b="1" baseline="-25000"/>
                  <a:t>1</a:t>
                </a:r>
                <a:r>
                  <a:rPr lang="en-US" sz="2000" b="1"/>
                  <a:t>y</a:t>
                </a:r>
                <a:r>
                  <a:rPr lang="en-US" sz="2000" b="1" baseline="-25000"/>
                  <a:t>2</a:t>
                </a:r>
                <a:r>
                  <a:rPr lang="en-US" sz="2000" b="1"/>
                  <a:t> = a</a:t>
                </a:r>
                <a:r>
                  <a:rPr lang="en-US" sz="2000" b="1" baseline="-25000"/>
                  <a:t>1</a:t>
                </a:r>
                <a:r>
                  <a:rPr lang="en-US" sz="2000" b="1" baseline="30000"/>
                  <a:t>T </a:t>
                </a:r>
                <a:r>
                  <a:rPr lang="en-US" sz="2000" b="1"/>
                  <a:t>a</a:t>
                </a:r>
                <a:r>
                  <a:rPr lang="en-US" sz="2000" b="1" baseline="-25000"/>
                  <a:t>2</a:t>
                </a:r>
                <a:r>
                  <a:rPr lang="en-US" sz="2000" b="1"/>
                  <a:t> = 0</a:t>
                </a:r>
              </a:p>
              <a:p>
                <a:endParaRPr lang="en-US"/>
              </a:p>
            </p:txBody>
          </p:sp>
        </mc:Choice>
        <mc:Fallback xmlns="">
          <p:sp>
            <p:nvSpPr>
              <p:cNvPr id="15" name="TextBox 14">
                <a:extLst>
                  <a:ext uri="{FF2B5EF4-FFF2-40B4-BE49-F238E27FC236}">
                    <a16:creationId xmlns:a16="http://schemas.microsoft.com/office/drawing/2014/main" id="{1E2479B8-D11A-E9C8-5DE4-2927B5A082C3}"/>
                  </a:ext>
                </a:extLst>
              </p:cNvPr>
              <p:cNvSpPr txBox="1">
                <a:spLocks noRot="1" noChangeAspect="1" noMove="1" noResize="1" noEditPoints="1" noAdjustHandles="1" noChangeArrowheads="1" noChangeShapeType="1" noTextEdit="1"/>
              </p:cNvSpPr>
              <p:nvPr/>
            </p:nvSpPr>
            <p:spPr>
              <a:xfrm>
                <a:off x="1728724" y="3747086"/>
                <a:ext cx="4087894" cy="1231106"/>
              </a:xfrm>
              <a:prstGeom prst="rect">
                <a:avLst/>
              </a:prstGeom>
              <a:blipFill>
                <a:blip r:embed="rId8"/>
                <a:stretch>
                  <a:fillRect l="-1642" t="-2970"/>
                </a:stretch>
              </a:blipFill>
            </p:spPr>
            <p:txBody>
              <a:bodyPr/>
              <a:lstStyle/>
              <a:p>
                <a:r>
                  <a:rPr lang="en-US">
                    <a:noFill/>
                  </a:rPr>
                  <a:t> </a:t>
                </a:r>
              </a:p>
            </p:txBody>
          </p:sp>
        </mc:Fallback>
      </mc:AlternateContent>
      <p:cxnSp>
        <p:nvCxnSpPr>
          <p:cNvPr id="16" name="Connector: Elbow 15">
            <a:extLst>
              <a:ext uri="{FF2B5EF4-FFF2-40B4-BE49-F238E27FC236}">
                <a16:creationId xmlns:a16="http://schemas.microsoft.com/office/drawing/2014/main" id="{27E911AE-20F2-730A-30EB-162201EA887E}"/>
              </a:ext>
            </a:extLst>
          </p:cNvPr>
          <p:cNvCxnSpPr>
            <a:cxnSpLocks/>
            <a:stCxn id="14" idx="3"/>
          </p:cNvCxnSpPr>
          <p:nvPr/>
        </p:nvCxnSpPr>
        <p:spPr>
          <a:xfrm>
            <a:off x="2908376" y="3220117"/>
            <a:ext cx="1381900" cy="1087039"/>
          </a:xfrm>
          <a:prstGeom prst="bentConnector3">
            <a:avLst>
              <a:gd name="adj1" fmla="val 10054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377D2A-6A80-6F93-2138-75E10CE8D350}"/>
              </a:ext>
            </a:extLst>
          </p:cNvPr>
          <p:cNvSpPr txBox="1"/>
          <p:nvPr/>
        </p:nvSpPr>
        <p:spPr>
          <a:xfrm>
            <a:off x="904628" y="4943429"/>
            <a:ext cx="4876800" cy="646331"/>
          </a:xfrm>
          <a:prstGeom prst="rect">
            <a:avLst/>
          </a:prstGeom>
          <a:noFill/>
        </p:spPr>
        <p:txBody>
          <a:bodyPr wrap="square" rtlCol="0">
            <a:spAutoFit/>
          </a:bodyPr>
          <a:lstStyle/>
          <a:p>
            <a:r>
              <a:rPr lang="en-US"/>
              <a:t>Kiến thức này giống như vector chỉ phương với vector pháp tuyến ngày xưa chúng ta học vậy</a:t>
            </a:r>
          </a:p>
        </p:txBody>
      </p:sp>
      <p:sp>
        <p:nvSpPr>
          <p:cNvPr id="20" name="TextBox 19">
            <a:extLst>
              <a:ext uri="{FF2B5EF4-FFF2-40B4-BE49-F238E27FC236}">
                <a16:creationId xmlns:a16="http://schemas.microsoft.com/office/drawing/2014/main" id="{1A870E2D-936A-435F-94E3-E10DA5F6EE99}"/>
              </a:ext>
            </a:extLst>
          </p:cNvPr>
          <p:cNvSpPr txBox="1"/>
          <p:nvPr/>
        </p:nvSpPr>
        <p:spPr>
          <a:xfrm>
            <a:off x="6759198" y="1052792"/>
            <a:ext cx="5424114" cy="461665"/>
          </a:xfrm>
          <a:prstGeom prst="rect">
            <a:avLst/>
          </a:prstGeom>
          <a:noFill/>
        </p:spPr>
        <p:txBody>
          <a:bodyPr wrap="none" rtlCol="0">
            <a:spAutoFit/>
          </a:bodyPr>
          <a:lstStyle/>
          <a:p>
            <a:r>
              <a:rPr lang="en-US" sz="2400"/>
              <a:t>Tương tự như tích vô hướng giữa 2 vector</a:t>
            </a:r>
          </a:p>
        </p:txBody>
      </p:sp>
      <p:sp>
        <p:nvSpPr>
          <p:cNvPr id="21" name="Arrow: Right 20">
            <a:extLst>
              <a:ext uri="{FF2B5EF4-FFF2-40B4-BE49-F238E27FC236}">
                <a16:creationId xmlns:a16="http://schemas.microsoft.com/office/drawing/2014/main" id="{B4FC6557-C031-8137-5CEB-71BD22BE9FF9}"/>
              </a:ext>
            </a:extLst>
          </p:cNvPr>
          <p:cNvSpPr/>
          <p:nvPr/>
        </p:nvSpPr>
        <p:spPr>
          <a:xfrm>
            <a:off x="5787556" y="2587667"/>
            <a:ext cx="548430" cy="185085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D3BD90-4726-CD0F-B10E-BF8B63171F8A}"/>
              </a:ext>
            </a:extLst>
          </p:cNvPr>
          <p:cNvSpPr txBox="1"/>
          <p:nvPr/>
        </p:nvSpPr>
        <p:spPr>
          <a:xfrm>
            <a:off x="6807453" y="1476231"/>
            <a:ext cx="4851400" cy="646331"/>
          </a:xfrm>
          <a:prstGeom prst="rect">
            <a:avLst/>
          </a:prstGeom>
          <a:noFill/>
        </p:spPr>
        <p:txBody>
          <a:bodyPr wrap="square" rtlCol="0">
            <a:spAutoFit/>
          </a:bodyPr>
          <a:lstStyle/>
          <a:p>
            <a:r>
              <a:rPr lang="vi-VN"/>
              <a:t>Theo đại số, tích vô hướng là tổng các tích tọa độ tương ứng giữa chúng. </a:t>
            </a:r>
            <a:endParaRPr lang="en-US"/>
          </a:p>
        </p:txBody>
      </p:sp>
      <p:pic>
        <p:nvPicPr>
          <p:cNvPr id="25" name="Picture 24">
            <a:extLst>
              <a:ext uri="{FF2B5EF4-FFF2-40B4-BE49-F238E27FC236}">
                <a16:creationId xmlns:a16="http://schemas.microsoft.com/office/drawing/2014/main" id="{02DF630B-0F9B-3C82-6ED8-13112F856D06}"/>
              </a:ext>
            </a:extLst>
          </p:cNvPr>
          <p:cNvPicPr>
            <a:picLocks noChangeAspect="1"/>
          </p:cNvPicPr>
          <p:nvPr/>
        </p:nvPicPr>
        <p:blipFill>
          <a:blip r:embed="rId9"/>
          <a:stretch>
            <a:fillRect/>
          </a:stretch>
        </p:blipFill>
        <p:spPr>
          <a:xfrm>
            <a:off x="7077478" y="2258583"/>
            <a:ext cx="2200221" cy="463204"/>
          </a:xfrm>
          <a:prstGeom prst="rect">
            <a:avLst/>
          </a:prstGeom>
        </p:spPr>
      </p:pic>
      <p:sp>
        <p:nvSpPr>
          <p:cNvPr id="26" name="TextBox 25">
            <a:extLst>
              <a:ext uri="{FF2B5EF4-FFF2-40B4-BE49-F238E27FC236}">
                <a16:creationId xmlns:a16="http://schemas.microsoft.com/office/drawing/2014/main" id="{BF907130-5D37-B1CC-A82A-F89F8A902488}"/>
              </a:ext>
            </a:extLst>
          </p:cNvPr>
          <p:cNvSpPr txBox="1"/>
          <p:nvPr/>
        </p:nvSpPr>
        <p:spPr>
          <a:xfrm>
            <a:off x="6898898" y="2904914"/>
            <a:ext cx="4431520" cy="923330"/>
          </a:xfrm>
          <a:prstGeom prst="rect">
            <a:avLst/>
          </a:prstGeom>
          <a:noFill/>
        </p:spPr>
        <p:txBody>
          <a:bodyPr wrap="square" rtlCol="0">
            <a:spAutoFit/>
          </a:bodyPr>
          <a:lstStyle/>
          <a:p>
            <a:r>
              <a:rPr lang="vi-VN"/>
              <a:t>Theo hình học, tích vô hướng là tích độ lớn của 2 vector và cos của góc giữa chúng</a:t>
            </a:r>
            <a:endParaRPr lang="en-US"/>
          </a:p>
        </p:txBody>
      </p:sp>
      <p:pic>
        <p:nvPicPr>
          <p:cNvPr id="28" name="Picture 27">
            <a:extLst>
              <a:ext uri="{FF2B5EF4-FFF2-40B4-BE49-F238E27FC236}">
                <a16:creationId xmlns:a16="http://schemas.microsoft.com/office/drawing/2014/main" id="{C7B4407E-9CC4-4B3F-24AF-3A9DD8D215D9}"/>
              </a:ext>
            </a:extLst>
          </p:cNvPr>
          <p:cNvPicPr>
            <a:picLocks noChangeAspect="1"/>
          </p:cNvPicPr>
          <p:nvPr/>
        </p:nvPicPr>
        <p:blipFill>
          <a:blip r:embed="rId10"/>
          <a:stretch>
            <a:fillRect/>
          </a:stretch>
        </p:blipFill>
        <p:spPr>
          <a:xfrm>
            <a:off x="7269404" y="3871844"/>
            <a:ext cx="1662920" cy="428483"/>
          </a:xfrm>
          <a:prstGeom prst="rect">
            <a:avLst/>
          </a:prstGeom>
        </p:spPr>
      </p:pic>
      <p:sp>
        <p:nvSpPr>
          <p:cNvPr id="29" name="TextBox 28">
            <a:extLst>
              <a:ext uri="{FF2B5EF4-FFF2-40B4-BE49-F238E27FC236}">
                <a16:creationId xmlns:a16="http://schemas.microsoft.com/office/drawing/2014/main" id="{1828BFA3-FA05-5A4E-3D48-643F4FE7151F}"/>
              </a:ext>
            </a:extLst>
          </p:cNvPr>
          <p:cNvSpPr txBox="1"/>
          <p:nvPr/>
        </p:nvSpPr>
        <p:spPr>
          <a:xfrm>
            <a:off x="6957380" y="4625337"/>
            <a:ext cx="3376676" cy="923330"/>
          </a:xfrm>
          <a:prstGeom prst="rect">
            <a:avLst/>
          </a:prstGeom>
          <a:noFill/>
        </p:spPr>
        <p:txBody>
          <a:bodyPr wrap="square" rtlCol="0">
            <a:spAutoFit/>
          </a:bodyPr>
          <a:lstStyle/>
          <a:p>
            <a:r>
              <a:rPr lang="en-US"/>
              <a:t>Mà cos(90</a:t>
            </a:r>
            <a:r>
              <a:rPr lang="en-US" baseline="30000"/>
              <a:t>o</a:t>
            </a:r>
            <a:r>
              <a:rPr lang="en-US"/>
              <a:t>) = 0 nên từ những điều trên ta chắc chắn rằng 2 vector vuông góc nhân nhau = 0</a:t>
            </a:r>
          </a:p>
        </p:txBody>
      </p:sp>
      <p:sp>
        <p:nvSpPr>
          <p:cNvPr id="32" name="TextBox 31">
            <a:extLst>
              <a:ext uri="{FF2B5EF4-FFF2-40B4-BE49-F238E27FC236}">
                <a16:creationId xmlns:a16="http://schemas.microsoft.com/office/drawing/2014/main" id="{E832AA16-00B3-5C82-3408-B88CA917EB36}"/>
              </a:ext>
            </a:extLst>
          </p:cNvPr>
          <p:cNvSpPr txBox="1"/>
          <p:nvPr/>
        </p:nvSpPr>
        <p:spPr>
          <a:xfrm rot="16200000">
            <a:off x="4012207" y="3196071"/>
            <a:ext cx="3207417" cy="369332"/>
          </a:xfrm>
          <a:prstGeom prst="rect">
            <a:avLst/>
          </a:prstGeom>
          <a:noFill/>
        </p:spPr>
        <p:txBody>
          <a:bodyPr wrap="none" rtlCol="0">
            <a:spAutoFit/>
          </a:bodyPr>
          <a:lstStyle/>
          <a:p>
            <a:r>
              <a:rPr lang="en-US"/>
              <a:t>Chứng minh bằng tích vô hướng</a:t>
            </a:r>
          </a:p>
        </p:txBody>
      </p:sp>
      <p:sp>
        <p:nvSpPr>
          <p:cNvPr id="18" name="Footer Placeholder 17">
            <a:extLst>
              <a:ext uri="{FF2B5EF4-FFF2-40B4-BE49-F238E27FC236}">
                <a16:creationId xmlns:a16="http://schemas.microsoft.com/office/drawing/2014/main" id="{4C86AF63-20F2-F7E6-8625-4D43C6A3D8B5}"/>
              </a:ext>
            </a:extLst>
          </p:cNvPr>
          <p:cNvSpPr>
            <a:spLocks noGrp="1"/>
          </p:cNvSpPr>
          <p:nvPr>
            <p:ph type="ftr" sz="quarter" idx="11"/>
          </p:nvPr>
        </p:nvSpPr>
        <p:spPr/>
        <p:txBody>
          <a:bodyPr/>
          <a:lstStyle/>
          <a:p>
            <a:r>
              <a:rPr lang="en-US"/>
              <a:t>© 2023 Đào Xuân Hoàng Tuấn (Salmon)</a:t>
            </a:r>
          </a:p>
        </p:txBody>
      </p:sp>
      <p:sp>
        <p:nvSpPr>
          <p:cNvPr id="19" name="Slide Number Placeholder 18">
            <a:extLst>
              <a:ext uri="{FF2B5EF4-FFF2-40B4-BE49-F238E27FC236}">
                <a16:creationId xmlns:a16="http://schemas.microsoft.com/office/drawing/2014/main" id="{D99C4562-0EF0-3EA6-606B-D8B14A83DAAA}"/>
              </a:ext>
            </a:extLst>
          </p:cNvPr>
          <p:cNvSpPr>
            <a:spLocks noGrp="1"/>
          </p:cNvSpPr>
          <p:nvPr>
            <p:ph type="sldNum" sz="quarter" idx="12"/>
          </p:nvPr>
        </p:nvSpPr>
        <p:spPr/>
        <p:txBody>
          <a:bodyPr/>
          <a:lstStyle/>
          <a:p>
            <a:fld id="{D33D3A22-CBFE-4DC0-AB7E-8B519801189C}" type="slidenum">
              <a:rPr lang="en-US" smtClean="0"/>
              <a:t>17</a:t>
            </a:fld>
            <a:endParaRPr lang="en-US"/>
          </a:p>
        </p:txBody>
      </p:sp>
    </p:spTree>
    <p:extLst>
      <p:ext uri="{BB962C8B-B14F-4D97-AF65-F5344CB8AC3E}">
        <p14:creationId xmlns:p14="http://schemas.microsoft.com/office/powerpoint/2010/main" val="36910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2C73F6-FE8D-46CE-3BA7-34B1C0A988D7}"/>
              </a:ext>
            </a:extLst>
          </p:cNvPr>
          <p:cNvPicPr>
            <a:picLocks noChangeAspect="1"/>
          </p:cNvPicPr>
          <p:nvPr/>
        </p:nvPicPr>
        <p:blipFill>
          <a:blip r:embed="rId2"/>
          <a:stretch>
            <a:fillRect/>
          </a:stretch>
        </p:blipFill>
        <p:spPr>
          <a:xfrm>
            <a:off x="1289303" y="1565013"/>
            <a:ext cx="9613397" cy="1321841"/>
          </a:xfrm>
          <a:prstGeom prst="rect">
            <a:avLst/>
          </a:prstGeom>
        </p:spPr>
      </p:pic>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516460C-B27B-C4B9-3B06-8CC9FED3C35E}"/>
              </a:ext>
            </a:extLst>
          </p:cNvPr>
          <p:cNvSpPr txBox="1"/>
          <p:nvPr/>
        </p:nvSpPr>
        <p:spPr>
          <a:xfrm>
            <a:off x="1289304" y="3429000"/>
            <a:ext cx="8921672" cy="1713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chemeClr val="tx1"/>
                </a:solidFill>
                <a:latin typeface="+mj-lt"/>
                <a:ea typeface="+mj-ea"/>
                <a:cs typeface="+mj-cs"/>
              </a:rPr>
              <a:t>Tổng quát: </a:t>
            </a:r>
          </a:p>
        </p:txBody>
      </p:sp>
      <p:sp>
        <p:nvSpPr>
          <p:cNvPr id="6" name="TextBox 5">
            <a:extLst>
              <a:ext uri="{FF2B5EF4-FFF2-40B4-BE49-F238E27FC236}">
                <a16:creationId xmlns:a16="http://schemas.microsoft.com/office/drawing/2014/main" id="{727034BA-4300-6EA6-84E7-66B331C19A5A}"/>
              </a:ext>
            </a:extLst>
          </p:cNvPr>
          <p:cNvSpPr txBox="1"/>
          <p:nvPr/>
        </p:nvSpPr>
        <p:spPr>
          <a:xfrm>
            <a:off x="1422400" y="2919969"/>
            <a:ext cx="9064469" cy="369332"/>
          </a:xfrm>
          <a:prstGeom prst="rect">
            <a:avLst/>
          </a:prstGeom>
          <a:noFill/>
        </p:spPr>
        <p:txBody>
          <a:bodyPr wrap="none" rtlCol="0">
            <a:spAutoFit/>
          </a:bodyPr>
          <a:lstStyle/>
          <a:p>
            <a:r>
              <a:rPr lang="en-US"/>
              <a:t>Nên cho dù có bao nhiều chiều thì chỉ cần 2 vector đó vuông góc với nhau chúng nhân lại sẽ = 0</a:t>
            </a:r>
          </a:p>
        </p:txBody>
      </p:sp>
      <p:sp>
        <p:nvSpPr>
          <p:cNvPr id="7" name="Footer Placeholder 6">
            <a:extLst>
              <a:ext uri="{FF2B5EF4-FFF2-40B4-BE49-F238E27FC236}">
                <a16:creationId xmlns:a16="http://schemas.microsoft.com/office/drawing/2014/main" id="{F16FF5D9-B596-C170-CCC2-AD79DEFD89E6}"/>
              </a:ext>
            </a:extLst>
          </p:cNvPr>
          <p:cNvSpPr>
            <a:spLocks noGrp="1"/>
          </p:cNvSpPr>
          <p:nvPr>
            <p:ph type="ftr" sz="quarter" idx="11"/>
          </p:nvPr>
        </p:nvSpPr>
        <p:spPr/>
        <p:txBody>
          <a:bodyPr/>
          <a:lstStyle/>
          <a:p>
            <a:r>
              <a:rPr lang="en-US"/>
              <a:t>© 2023 Đào Xuân Hoàng Tuấn (Salmon)</a:t>
            </a:r>
          </a:p>
        </p:txBody>
      </p:sp>
      <p:sp>
        <p:nvSpPr>
          <p:cNvPr id="8" name="Slide Number Placeholder 7">
            <a:extLst>
              <a:ext uri="{FF2B5EF4-FFF2-40B4-BE49-F238E27FC236}">
                <a16:creationId xmlns:a16="http://schemas.microsoft.com/office/drawing/2014/main" id="{70CAE8E2-F828-ADB3-4A0F-02C5C42D77BE}"/>
              </a:ext>
            </a:extLst>
          </p:cNvPr>
          <p:cNvSpPr>
            <a:spLocks noGrp="1"/>
          </p:cNvSpPr>
          <p:nvPr>
            <p:ph type="sldNum" sz="quarter" idx="12"/>
          </p:nvPr>
        </p:nvSpPr>
        <p:spPr/>
        <p:txBody>
          <a:bodyPr/>
          <a:lstStyle/>
          <a:p>
            <a:fld id="{D33D3A22-CBFE-4DC0-AB7E-8B519801189C}" type="slidenum">
              <a:rPr lang="en-US" smtClean="0"/>
              <a:t>18</a:t>
            </a:fld>
            <a:endParaRPr lang="en-US"/>
          </a:p>
        </p:txBody>
      </p:sp>
    </p:spTree>
    <p:extLst>
      <p:ext uri="{BB962C8B-B14F-4D97-AF65-F5344CB8AC3E}">
        <p14:creationId xmlns:p14="http://schemas.microsoft.com/office/powerpoint/2010/main" val="386484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2EE0E4-C652-7C1B-79F2-92AA3A6FFFAD}"/>
              </a:ext>
            </a:extLst>
          </p:cNvPr>
          <p:cNvSpPr txBox="1"/>
          <p:nvPr/>
        </p:nvSpPr>
        <p:spPr>
          <a:xfrm>
            <a:off x="3530600" y="3244334"/>
            <a:ext cx="4895314" cy="461665"/>
          </a:xfrm>
          <a:prstGeom prst="rect">
            <a:avLst/>
          </a:prstGeom>
          <a:noFill/>
        </p:spPr>
        <p:txBody>
          <a:bodyPr wrap="none" rtlCol="0">
            <a:spAutoFit/>
          </a:bodyPr>
          <a:lstStyle/>
          <a:p>
            <a:r>
              <a:rPr lang="en-US" sz="2400" i="1"/>
              <a:t>Áp dụng vào bài toán tìm hình chiếu…</a:t>
            </a:r>
          </a:p>
        </p:txBody>
      </p:sp>
      <p:sp>
        <p:nvSpPr>
          <p:cNvPr id="5" name="Footer Placeholder 4">
            <a:extLst>
              <a:ext uri="{FF2B5EF4-FFF2-40B4-BE49-F238E27FC236}">
                <a16:creationId xmlns:a16="http://schemas.microsoft.com/office/drawing/2014/main" id="{D5F81549-59D2-237A-E0A8-EFAE270CCAEA}"/>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C9FD4CC2-710E-2F0D-B2BF-77FAFDA04FAC}"/>
              </a:ext>
            </a:extLst>
          </p:cNvPr>
          <p:cNvSpPr>
            <a:spLocks noGrp="1"/>
          </p:cNvSpPr>
          <p:nvPr>
            <p:ph type="sldNum" sz="quarter" idx="12"/>
          </p:nvPr>
        </p:nvSpPr>
        <p:spPr/>
        <p:txBody>
          <a:bodyPr/>
          <a:lstStyle/>
          <a:p>
            <a:fld id="{D33D3A22-CBFE-4DC0-AB7E-8B519801189C}" type="slidenum">
              <a:rPr lang="en-US" smtClean="0"/>
              <a:t>19</a:t>
            </a:fld>
            <a:endParaRPr lang="en-US"/>
          </a:p>
        </p:txBody>
      </p:sp>
    </p:spTree>
    <p:extLst>
      <p:ext uri="{BB962C8B-B14F-4D97-AF65-F5344CB8AC3E}">
        <p14:creationId xmlns:p14="http://schemas.microsoft.com/office/powerpoint/2010/main" val="54553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act background">
            <a:extLst>
              <a:ext uri="{FF2B5EF4-FFF2-40B4-BE49-F238E27FC236}">
                <a16:creationId xmlns:a16="http://schemas.microsoft.com/office/drawing/2014/main" id="{A8CED9EA-5B04-CBF2-391E-54176CF44C9C}"/>
              </a:ext>
            </a:extLst>
          </p:cNvPr>
          <p:cNvPicPr>
            <a:picLocks noChangeAspect="1"/>
          </p:cNvPicPr>
          <p:nvPr/>
        </p:nvPicPr>
        <p:blipFill rotWithShape="1">
          <a:blip r:embed="rId2"/>
          <a:srcRect l="15401"/>
          <a:stretch/>
        </p:blipFill>
        <p:spPr>
          <a:xfrm>
            <a:off x="0" y="10"/>
            <a:ext cx="9029700"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B99C506-E17F-1838-5671-82AE7DAD5771}"/>
              </a:ext>
            </a:extLst>
          </p:cNvPr>
          <p:cNvSpPr txBox="1"/>
          <p:nvPr/>
        </p:nvSpPr>
        <p:spPr>
          <a:xfrm>
            <a:off x="6781988" y="1824601"/>
            <a:ext cx="5400676" cy="3742762"/>
          </a:xfrm>
          <a:prstGeom prst="rect">
            <a:avLst/>
          </a:prstGeom>
        </p:spPr>
        <p:txBody>
          <a:bodyPr vert="horz" lIns="91440" tIns="45720" rIns="91440" bIns="45720" rtlCol="0">
            <a:normAutofit lnSpcReduction="10000"/>
          </a:bodyPr>
          <a:lstStyle/>
          <a:p>
            <a:pPr marL="342900" indent="-228600">
              <a:lnSpc>
                <a:spcPct val="90000"/>
              </a:lnSpc>
              <a:spcAft>
                <a:spcPts val="600"/>
              </a:spcAft>
              <a:buFont typeface="Arial" panose="020B0604020202020204" pitchFamily="34" charset="0"/>
              <a:buChar char="•"/>
            </a:pPr>
            <a:r>
              <a:rPr lang="en-US" sz="2000"/>
              <a:t>Giới thiệu Linear Regression</a:t>
            </a:r>
          </a:p>
          <a:p>
            <a:pPr marL="342900" indent="-228600">
              <a:lnSpc>
                <a:spcPct val="90000"/>
              </a:lnSpc>
              <a:spcAft>
                <a:spcPts val="600"/>
              </a:spcAft>
              <a:buFont typeface="Arial" panose="020B0604020202020204" pitchFamily="34" charset="0"/>
              <a:buChar char="•"/>
            </a:pPr>
            <a:r>
              <a:rPr lang="en-US" sz="2000"/>
              <a:t>Ứng dụng</a:t>
            </a:r>
          </a:p>
          <a:p>
            <a:pPr marL="342900" indent="-228600">
              <a:lnSpc>
                <a:spcPct val="90000"/>
              </a:lnSpc>
              <a:spcAft>
                <a:spcPts val="600"/>
              </a:spcAft>
              <a:buFont typeface="Arial" panose="020B0604020202020204" pitchFamily="34" charset="0"/>
              <a:buChar char="•"/>
            </a:pPr>
            <a:r>
              <a:rPr lang="en-US" sz="2000"/>
              <a:t>Đi về cuội nguồn toán học của Linear Regression</a:t>
            </a:r>
          </a:p>
          <a:p>
            <a:pPr marL="342900" indent="-228600">
              <a:lnSpc>
                <a:spcPct val="90000"/>
              </a:lnSpc>
              <a:spcAft>
                <a:spcPts val="600"/>
              </a:spcAft>
              <a:buFont typeface="Arial" panose="020B0604020202020204" pitchFamily="34" charset="0"/>
              <a:buChar char="•"/>
            </a:pPr>
            <a:r>
              <a:rPr lang="en-US" sz="2000"/>
              <a:t>Nonlinear Regression</a:t>
            </a:r>
          </a:p>
          <a:p>
            <a:pPr marL="342900" indent="-228600">
              <a:lnSpc>
                <a:spcPct val="90000"/>
              </a:lnSpc>
              <a:spcAft>
                <a:spcPts val="600"/>
              </a:spcAft>
              <a:buFont typeface="Arial" panose="020B0604020202020204" pitchFamily="34" charset="0"/>
              <a:buChar char="•"/>
            </a:pPr>
            <a:r>
              <a:rPr lang="en-US" sz="2000"/>
              <a:t>Hạn chế và cách giải quyết</a:t>
            </a:r>
          </a:p>
          <a:p>
            <a:pPr marL="342900" indent="-228600">
              <a:lnSpc>
                <a:spcPct val="90000"/>
              </a:lnSpc>
              <a:spcAft>
                <a:spcPts val="600"/>
              </a:spcAft>
              <a:buFont typeface="Arial" panose="020B0604020202020204" pitchFamily="34" charset="0"/>
              <a:buChar char="•"/>
            </a:pPr>
            <a:r>
              <a:rPr lang="en-US" sz="2000"/>
              <a:t>Kiến thức cơ bản về ma trận (trước khi code)</a:t>
            </a:r>
          </a:p>
          <a:p>
            <a:pPr marL="342900" indent="-228600">
              <a:lnSpc>
                <a:spcPct val="90000"/>
              </a:lnSpc>
              <a:spcAft>
                <a:spcPts val="600"/>
              </a:spcAft>
              <a:buFont typeface="Arial" panose="020B0604020202020204" pitchFamily="34" charset="0"/>
              <a:buChar char="•"/>
            </a:pPr>
            <a:r>
              <a:rPr lang="en-US" sz="2000"/>
              <a:t>Code thuần toán</a:t>
            </a:r>
          </a:p>
          <a:p>
            <a:pPr marL="342900" indent="-228600">
              <a:lnSpc>
                <a:spcPct val="90000"/>
              </a:lnSpc>
              <a:spcAft>
                <a:spcPts val="600"/>
              </a:spcAft>
              <a:buFont typeface="Arial" panose="020B0604020202020204" pitchFamily="34" charset="0"/>
              <a:buChar char="•"/>
            </a:pPr>
            <a:r>
              <a:rPr lang="en-US" sz="2000"/>
              <a:t>Code sử dụng thư viện</a:t>
            </a:r>
          </a:p>
          <a:p>
            <a:pPr marL="342900" indent="-228600">
              <a:lnSpc>
                <a:spcPct val="90000"/>
              </a:lnSpc>
              <a:spcAft>
                <a:spcPts val="600"/>
              </a:spcAft>
              <a:buFont typeface="Arial" panose="020B0604020202020204" pitchFamily="34" charset="0"/>
              <a:buChar char="•"/>
            </a:pPr>
            <a:r>
              <a:rPr lang="en-US" sz="2000"/>
              <a:t>Dự đoán 1 feature dự trên nhiều feature</a:t>
            </a:r>
          </a:p>
          <a:p>
            <a:pPr marL="342900" indent="-228600">
              <a:lnSpc>
                <a:spcPct val="90000"/>
              </a:lnSpc>
              <a:spcAft>
                <a:spcPts val="600"/>
              </a:spcAft>
              <a:buFont typeface="Arial" panose="020B0604020202020204" pitchFamily="34" charset="0"/>
              <a:buChar char="•"/>
            </a:pPr>
            <a:r>
              <a:rPr lang="en-US" sz="2000"/>
              <a:t>Tài liệu tham khảo</a:t>
            </a:r>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p:txBody>
      </p:sp>
      <p:sp>
        <p:nvSpPr>
          <p:cNvPr id="5" name="Footer Placeholder 4">
            <a:extLst>
              <a:ext uri="{FF2B5EF4-FFF2-40B4-BE49-F238E27FC236}">
                <a16:creationId xmlns:a16="http://schemas.microsoft.com/office/drawing/2014/main" id="{1B8E1A77-0A3F-F75E-96B4-B48B6D974A2F}"/>
              </a:ext>
            </a:extLst>
          </p:cNvPr>
          <p:cNvSpPr>
            <a:spLocks noGrp="1"/>
          </p:cNvSpPr>
          <p:nvPr>
            <p:ph type="ftr" sz="quarter" idx="11"/>
          </p:nvPr>
        </p:nvSpPr>
        <p:spPr/>
        <p:txBody>
          <a:bodyPr/>
          <a:lstStyle/>
          <a:p>
            <a:r>
              <a:rPr lang="en-US"/>
              <a:t>© 2023 Đào Xuân Hoàng Tuấn (Salmon)</a:t>
            </a:r>
          </a:p>
        </p:txBody>
      </p:sp>
      <p:sp>
        <p:nvSpPr>
          <p:cNvPr id="7" name="Slide Number Placeholder 6">
            <a:extLst>
              <a:ext uri="{FF2B5EF4-FFF2-40B4-BE49-F238E27FC236}">
                <a16:creationId xmlns:a16="http://schemas.microsoft.com/office/drawing/2014/main" id="{E0B9DBA8-683A-2C39-F315-DB02BD6ECE89}"/>
              </a:ext>
            </a:extLst>
          </p:cNvPr>
          <p:cNvSpPr>
            <a:spLocks noGrp="1"/>
          </p:cNvSpPr>
          <p:nvPr>
            <p:ph type="sldNum" sz="quarter" idx="12"/>
          </p:nvPr>
        </p:nvSpPr>
        <p:spPr/>
        <p:txBody>
          <a:bodyPr/>
          <a:lstStyle/>
          <a:p>
            <a:fld id="{D33D3A22-CBFE-4DC0-AB7E-8B519801189C}" type="slidenum">
              <a:rPr lang="en-US" smtClean="0"/>
              <a:t>2</a:t>
            </a:fld>
            <a:endParaRPr lang="en-US"/>
          </a:p>
        </p:txBody>
      </p:sp>
    </p:spTree>
    <p:extLst>
      <p:ext uri="{BB962C8B-B14F-4D97-AF65-F5344CB8AC3E}">
        <p14:creationId xmlns:p14="http://schemas.microsoft.com/office/powerpoint/2010/main" val="4013412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3660C8D-45CD-FDE6-D941-2AE94E2EDA5E}"/>
              </a:ext>
            </a:extLst>
          </p:cNvPr>
          <p:cNvCxnSpPr>
            <a:cxnSpLocks/>
          </p:cNvCxnSpPr>
          <p:nvPr/>
        </p:nvCxnSpPr>
        <p:spPr>
          <a:xfrm>
            <a:off x="4112046" y="2695701"/>
            <a:ext cx="2347404" cy="117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7559523-3182-4850-0BA7-9BC4F1301C38}"/>
              </a:ext>
            </a:extLst>
          </p:cNvPr>
          <p:cNvCxnSpPr>
            <a:cxnSpLocks/>
          </p:cNvCxnSpPr>
          <p:nvPr/>
        </p:nvCxnSpPr>
        <p:spPr>
          <a:xfrm>
            <a:off x="1410644" y="3356819"/>
            <a:ext cx="2623298" cy="1509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5629D6F-ED10-1182-BCB0-3CB1F2B9CF4D}"/>
              </a:ext>
            </a:extLst>
          </p:cNvPr>
          <p:cNvCxnSpPr>
            <a:cxnSpLocks/>
          </p:cNvCxnSpPr>
          <p:nvPr/>
        </p:nvCxnSpPr>
        <p:spPr>
          <a:xfrm flipH="1">
            <a:off x="1435367" y="2695701"/>
            <a:ext cx="3259520" cy="1047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86FDA00-63C0-F51E-991F-C67FA890287B}"/>
              </a:ext>
            </a:extLst>
          </p:cNvPr>
          <p:cNvCxnSpPr>
            <a:cxnSpLocks/>
          </p:cNvCxnSpPr>
          <p:nvPr/>
        </p:nvCxnSpPr>
        <p:spPr>
          <a:xfrm>
            <a:off x="1780712" y="3628047"/>
            <a:ext cx="3086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116B23D-EFC9-D9EF-5886-41770C2ED316}"/>
              </a:ext>
            </a:extLst>
          </p:cNvPr>
          <p:cNvCxnSpPr>
            <a:cxnSpLocks/>
          </p:cNvCxnSpPr>
          <p:nvPr/>
        </p:nvCxnSpPr>
        <p:spPr>
          <a:xfrm flipH="1">
            <a:off x="205912" y="3628047"/>
            <a:ext cx="1574800" cy="157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1DAC84B-681A-02FB-0128-2A4C580FDF38}"/>
              </a:ext>
            </a:extLst>
          </p:cNvPr>
          <p:cNvCxnSpPr>
            <a:cxnSpLocks/>
          </p:cNvCxnSpPr>
          <p:nvPr/>
        </p:nvCxnSpPr>
        <p:spPr>
          <a:xfrm flipV="1">
            <a:off x="1780712" y="872147"/>
            <a:ext cx="0" cy="2755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019CBF1-DE77-0592-6116-D637C38C55B9}"/>
              </a:ext>
            </a:extLst>
          </p:cNvPr>
          <p:cNvSpPr txBox="1"/>
          <p:nvPr/>
        </p:nvSpPr>
        <p:spPr>
          <a:xfrm>
            <a:off x="1443761" y="3258716"/>
            <a:ext cx="336952" cy="369332"/>
          </a:xfrm>
          <a:prstGeom prst="rect">
            <a:avLst/>
          </a:prstGeom>
          <a:noFill/>
        </p:spPr>
        <p:txBody>
          <a:bodyPr wrap="none" rtlCol="0">
            <a:spAutoFit/>
          </a:bodyPr>
          <a:lstStyle/>
          <a:p>
            <a:r>
              <a:rPr lang="en-US"/>
              <a:t>O</a:t>
            </a:r>
          </a:p>
        </p:txBody>
      </p:sp>
      <p:sp>
        <p:nvSpPr>
          <p:cNvPr id="11" name="TextBox 10">
            <a:extLst>
              <a:ext uri="{FF2B5EF4-FFF2-40B4-BE49-F238E27FC236}">
                <a16:creationId xmlns:a16="http://schemas.microsoft.com/office/drawing/2014/main" id="{F65D54FD-95FC-1332-1A7D-ECF7076F9B6C}"/>
              </a:ext>
            </a:extLst>
          </p:cNvPr>
          <p:cNvSpPr txBox="1"/>
          <p:nvPr/>
        </p:nvSpPr>
        <p:spPr>
          <a:xfrm>
            <a:off x="4567735" y="3258715"/>
            <a:ext cx="284052" cy="369332"/>
          </a:xfrm>
          <a:prstGeom prst="rect">
            <a:avLst/>
          </a:prstGeom>
          <a:noFill/>
        </p:spPr>
        <p:txBody>
          <a:bodyPr wrap="none" rtlCol="0">
            <a:spAutoFit/>
          </a:bodyPr>
          <a:lstStyle/>
          <a:p>
            <a:r>
              <a:rPr lang="en-US"/>
              <a:t>x</a:t>
            </a:r>
          </a:p>
        </p:txBody>
      </p:sp>
      <p:sp>
        <p:nvSpPr>
          <p:cNvPr id="12" name="TextBox 11">
            <a:extLst>
              <a:ext uri="{FF2B5EF4-FFF2-40B4-BE49-F238E27FC236}">
                <a16:creationId xmlns:a16="http://schemas.microsoft.com/office/drawing/2014/main" id="{F193F1EF-792D-7F11-087F-62CD5969FCD6}"/>
              </a:ext>
            </a:extLst>
          </p:cNvPr>
          <p:cNvSpPr txBox="1"/>
          <p:nvPr/>
        </p:nvSpPr>
        <p:spPr>
          <a:xfrm>
            <a:off x="205911" y="4648850"/>
            <a:ext cx="288862" cy="369332"/>
          </a:xfrm>
          <a:prstGeom prst="rect">
            <a:avLst/>
          </a:prstGeom>
          <a:noFill/>
        </p:spPr>
        <p:txBody>
          <a:bodyPr wrap="none" rtlCol="0">
            <a:spAutoFit/>
          </a:bodyPr>
          <a:lstStyle/>
          <a:p>
            <a:r>
              <a:rPr lang="en-US"/>
              <a:t>y</a:t>
            </a:r>
          </a:p>
        </p:txBody>
      </p:sp>
      <p:sp>
        <p:nvSpPr>
          <p:cNvPr id="13" name="TextBox 12">
            <a:extLst>
              <a:ext uri="{FF2B5EF4-FFF2-40B4-BE49-F238E27FC236}">
                <a16:creationId xmlns:a16="http://schemas.microsoft.com/office/drawing/2014/main" id="{AEB2704E-617C-EA9F-41CD-E4D1D74E3EA6}"/>
              </a:ext>
            </a:extLst>
          </p:cNvPr>
          <p:cNvSpPr txBox="1"/>
          <p:nvPr/>
        </p:nvSpPr>
        <p:spPr>
          <a:xfrm>
            <a:off x="1841626" y="961047"/>
            <a:ext cx="276038" cy="369332"/>
          </a:xfrm>
          <a:prstGeom prst="rect">
            <a:avLst/>
          </a:prstGeom>
          <a:noFill/>
        </p:spPr>
        <p:txBody>
          <a:bodyPr wrap="none" rtlCol="0">
            <a:spAutoFit/>
          </a:bodyPr>
          <a:lstStyle/>
          <a:p>
            <a:r>
              <a:rPr lang="en-US"/>
              <a:t>z</a:t>
            </a:r>
          </a:p>
        </p:txBody>
      </p:sp>
      <p:cxnSp>
        <p:nvCxnSpPr>
          <p:cNvPr id="14" name="Straight Arrow Connector 13">
            <a:extLst>
              <a:ext uri="{FF2B5EF4-FFF2-40B4-BE49-F238E27FC236}">
                <a16:creationId xmlns:a16="http://schemas.microsoft.com/office/drawing/2014/main" id="{2D5F6FDC-E6E3-23C4-707C-F5B05016D250}"/>
              </a:ext>
            </a:extLst>
          </p:cNvPr>
          <p:cNvCxnSpPr>
            <a:cxnSpLocks/>
          </p:cNvCxnSpPr>
          <p:nvPr/>
        </p:nvCxnSpPr>
        <p:spPr>
          <a:xfrm flipV="1">
            <a:off x="1816797" y="1894523"/>
            <a:ext cx="1480802" cy="1733524"/>
          </a:xfrm>
          <a:prstGeom prst="straightConnector1">
            <a:avLst/>
          </a:prstGeom>
          <a:ln w="19050">
            <a:solidFill>
              <a:schemeClr val="accent6">
                <a:lumMod val="75000"/>
              </a:schemeClr>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2834578-BF4E-17D4-CA65-30D11933CB4C}"/>
                  </a:ext>
                </a:extLst>
              </p:cNvPr>
              <p:cNvSpPr txBox="1"/>
              <p:nvPr/>
            </p:nvSpPr>
            <p:spPr>
              <a:xfrm>
                <a:off x="3039527" y="1077928"/>
                <a:ext cx="467244" cy="769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mr>
                            <m:mr>
                              <m:e>
                                <m:eqArr>
                                  <m:eqArrPr>
                                    <m:ctrlPr>
                                      <a:rPr lang="en-US" i="1">
                                        <a:solidFill>
                                          <a:srgbClr val="836967"/>
                                        </a:solidFill>
                                        <a:latin typeface="Cambria Math" panose="02040503050406030204" pitchFamily="18" charset="0"/>
                                      </a:rPr>
                                    </m:ctrlPr>
                                  </m:eqArrPr>
                                  <m:e>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b="0" i="0" smtClean="0">
                                            <a:latin typeface="Cambria Math" panose="02040503050406030204" pitchFamily="18" charset="0"/>
                                          </a:rPr>
                                          <m:t>2</m:t>
                                        </m:r>
                                      </m:sub>
                                    </m:sSub>
                                  </m:e>
                                </m:eqAr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3</m:t>
                                    </m:r>
                                  </m:sub>
                                </m:sSub>
                              </m:e>
                            </m:mr>
                          </m:m>
                        </m:e>
                      </m:d>
                    </m:oMath>
                  </m:oMathPara>
                </a14:m>
                <a:endParaRPr lang="en-US"/>
              </a:p>
            </p:txBody>
          </p:sp>
        </mc:Choice>
        <mc:Fallback xmlns="">
          <p:sp>
            <p:nvSpPr>
              <p:cNvPr id="15" name="TextBox 14">
                <a:extLst>
                  <a:ext uri="{FF2B5EF4-FFF2-40B4-BE49-F238E27FC236}">
                    <a16:creationId xmlns:a16="http://schemas.microsoft.com/office/drawing/2014/main" id="{12834578-BF4E-17D4-CA65-30D11933CB4C}"/>
                  </a:ext>
                </a:extLst>
              </p:cNvPr>
              <p:cNvSpPr txBox="1">
                <a:spLocks noRot="1" noChangeAspect="1" noMove="1" noResize="1" noEditPoints="1" noAdjustHandles="1" noChangeArrowheads="1" noChangeShapeType="1" noTextEdit="1"/>
              </p:cNvSpPr>
              <p:nvPr/>
            </p:nvSpPr>
            <p:spPr>
              <a:xfrm>
                <a:off x="3039527" y="1077928"/>
                <a:ext cx="467244" cy="769185"/>
              </a:xfrm>
              <a:prstGeom prst="rect">
                <a:avLst/>
              </a:prstGeom>
              <a:blipFill>
                <a:blip r:embed="rId2"/>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E41D8C09-BDFD-7011-A795-7FDC54E8731F}"/>
              </a:ext>
            </a:extLst>
          </p:cNvPr>
          <p:cNvCxnSpPr/>
          <p:nvPr/>
        </p:nvCxnSpPr>
        <p:spPr>
          <a:xfrm flipV="1">
            <a:off x="1780711" y="2954946"/>
            <a:ext cx="2174286" cy="67310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F439F06-D1B8-7CFA-FCC1-7D47EEBC6C1E}"/>
                  </a:ext>
                </a:extLst>
              </p:cNvPr>
              <p:cNvSpPr txBox="1"/>
              <p:nvPr/>
            </p:nvSpPr>
            <p:spPr>
              <a:xfrm>
                <a:off x="3506771" y="2217769"/>
                <a:ext cx="461921" cy="7318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solidFill>
                                          <a:srgbClr val="836967"/>
                                        </a:solidFill>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b="0" i="0" smtClean="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𝑧</m:t>
                                    </m:r>
                                  </m:e>
                                  <m:sub>
                                    <m:r>
                                      <a:rPr lang="en-US" b="0" i="0" smtClean="0">
                                        <a:latin typeface="Cambria Math" panose="02040503050406030204" pitchFamily="18" charset="0"/>
                                      </a:rPr>
                                      <m:t>1</m:t>
                                    </m:r>
                                  </m:sub>
                                </m:sSub>
                              </m:e>
                            </m:mr>
                          </m:m>
                        </m:e>
                      </m:d>
                    </m:oMath>
                  </m:oMathPara>
                </a14:m>
                <a:endParaRPr lang="en-US"/>
              </a:p>
            </p:txBody>
          </p:sp>
        </mc:Choice>
        <mc:Fallback xmlns="">
          <p:sp>
            <p:nvSpPr>
              <p:cNvPr id="17" name="TextBox 16">
                <a:extLst>
                  <a:ext uri="{FF2B5EF4-FFF2-40B4-BE49-F238E27FC236}">
                    <a16:creationId xmlns:a16="http://schemas.microsoft.com/office/drawing/2014/main" id="{2F439F06-D1B8-7CFA-FCC1-7D47EEBC6C1E}"/>
                  </a:ext>
                </a:extLst>
              </p:cNvPr>
              <p:cNvSpPr txBox="1">
                <a:spLocks noRot="1" noChangeAspect="1" noMove="1" noResize="1" noEditPoints="1" noAdjustHandles="1" noChangeArrowheads="1" noChangeShapeType="1" noTextEdit="1"/>
              </p:cNvSpPr>
              <p:nvPr/>
            </p:nvSpPr>
            <p:spPr>
              <a:xfrm>
                <a:off x="3506771" y="2217769"/>
                <a:ext cx="461921" cy="731867"/>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F1B3601-03FC-5B1A-6EBF-4D59A701ABFE}"/>
              </a:ext>
            </a:extLst>
          </p:cNvPr>
          <p:cNvCxnSpPr/>
          <p:nvPr/>
        </p:nvCxnSpPr>
        <p:spPr>
          <a:xfrm>
            <a:off x="1841626" y="3628046"/>
            <a:ext cx="878886" cy="48260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6994A137-3C78-3F01-C777-A7EE0C20CDCD}"/>
              </a:ext>
            </a:extLst>
          </p:cNvPr>
          <p:cNvCxnSpPr>
            <a:cxnSpLocks/>
          </p:cNvCxnSpPr>
          <p:nvPr/>
        </p:nvCxnSpPr>
        <p:spPr>
          <a:xfrm flipH="1">
            <a:off x="3734635" y="3868315"/>
            <a:ext cx="2724815" cy="96115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20026A6-FCCA-D799-CA6B-9A68F0C3B049}"/>
              </a:ext>
            </a:extLst>
          </p:cNvPr>
          <p:cNvSpPr txBox="1"/>
          <p:nvPr/>
        </p:nvSpPr>
        <p:spPr>
          <a:xfrm rot="20595945">
            <a:off x="4526593" y="3923916"/>
            <a:ext cx="1223412" cy="369332"/>
          </a:xfrm>
          <a:prstGeom prst="rect">
            <a:avLst/>
          </a:prstGeom>
          <a:noFill/>
        </p:spPr>
        <p:txBody>
          <a:bodyPr wrap="none" rtlCol="0">
            <a:spAutoFit/>
          </a:bodyPr>
          <a:lstStyle/>
          <a:p>
            <a:r>
              <a:rPr lang="en-US" i="1"/>
              <a:t>Mặt phẳng</a:t>
            </a:r>
          </a:p>
        </p:txBody>
      </p:sp>
      <p:cxnSp>
        <p:nvCxnSpPr>
          <p:cNvPr id="21" name="Straight Connector 20">
            <a:extLst>
              <a:ext uri="{FF2B5EF4-FFF2-40B4-BE49-F238E27FC236}">
                <a16:creationId xmlns:a16="http://schemas.microsoft.com/office/drawing/2014/main" id="{4FEA763F-A840-25D0-B745-8EFF07214E71}"/>
              </a:ext>
            </a:extLst>
          </p:cNvPr>
          <p:cNvCxnSpPr>
            <a:stCxn id="15" idx="2"/>
          </p:cNvCxnSpPr>
          <p:nvPr/>
        </p:nvCxnSpPr>
        <p:spPr>
          <a:xfrm>
            <a:off x="3273149" y="1847113"/>
            <a:ext cx="24450" cy="1920634"/>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D6D667F0-127B-AB0C-82BD-86B3749F5A7C}"/>
              </a:ext>
            </a:extLst>
          </p:cNvPr>
          <p:cNvCxnSpPr>
            <a:cxnSpLocks/>
          </p:cNvCxnSpPr>
          <p:nvPr/>
        </p:nvCxnSpPr>
        <p:spPr>
          <a:xfrm>
            <a:off x="1816797" y="3624494"/>
            <a:ext cx="1506122" cy="1432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3ED231-2F4D-724F-B648-92B9C0A1E3C1}"/>
              </a:ext>
            </a:extLst>
          </p:cNvPr>
          <p:cNvSpPr txBox="1"/>
          <p:nvPr/>
        </p:nvSpPr>
        <p:spPr>
          <a:xfrm>
            <a:off x="3080589" y="3774499"/>
            <a:ext cx="306494" cy="369332"/>
          </a:xfrm>
          <a:prstGeom prst="rect">
            <a:avLst/>
          </a:prstGeom>
          <a:noFill/>
        </p:spPr>
        <p:txBody>
          <a:bodyPr wrap="none" rtlCol="0">
            <a:spAutoFit/>
          </a:bodyPr>
          <a:lstStyle/>
          <a:p>
            <a:r>
              <a:rPr lang="en-US"/>
              <a:t>p</a:t>
            </a:r>
          </a:p>
        </p:txBody>
      </p:sp>
      <p:cxnSp>
        <p:nvCxnSpPr>
          <p:cNvPr id="24" name="Straight Connector 23">
            <a:extLst>
              <a:ext uri="{FF2B5EF4-FFF2-40B4-BE49-F238E27FC236}">
                <a16:creationId xmlns:a16="http://schemas.microsoft.com/office/drawing/2014/main" id="{7B2DB8B5-032F-AC20-E70B-A05BE4F87847}"/>
              </a:ext>
            </a:extLst>
          </p:cNvPr>
          <p:cNvCxnSpPr/>
          <p:nvPr/>
        </p:nvCxnSpPr>
        <p:spPr>
          <a:xfrm flipH="1">
            <a:off x="3080589" y="3443381"/>
            <a:ext cx="21701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93A12088-0CC8-8C44-3A8E-39ED7F83E613}"/>
              </a:ext>
            </a:extLst>
          </p:cNvPr>
          <p:cNvCxnSpPr/>
          <p:nvPr/>
        </p:nvCxnSpPr>
        <p:spPr>
          <a:xfrm>
            <a:off x="3080589" y="3443381"/>
            <a:ext cx="0" cy="324366"/>
          </a:xfrm>
          <a:prstGeom prst="line">
            <a:avLst/>
          </a:prstGeom>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752F0B7A-0956-7407-EBC3-2B7322DC9F28}"/>
              </a:ext>
            </a:extLst>
          </p:cNvPr>
          <p:cNvSpPr txBox="1"/>
          <p:nvPr/>
        </p:nvSpPr>
        <p:spPr>
          <a:xfrm>
            <a:off x="2849844" y="1758645"/>
            <a:ext cx="306494" cy="369332"/>
          </a:xfrm>
          <a:prstGeom prst="rect">
            <a:avLst/>
          </a:prstGeom>
          <a:noFill/>
        </p:spPr>
        <p:txBody>
          <a:bodyPr wrap="none" rtlCol="0">
            <a:spAutoFit/>
          </a:bodyPr>
          <a:lstStyle/>
          <a:p>
            <a:r>
              <a:rPr lang="en-US"/>
              <a:t>b</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A8B2255-DF95-620E-9FC2-0627A6187E7A}"/>
                  </a:ext>
                </a:extLst>
              </p:cNvPr>
              <p:cNvSpPr txBox="1"/>
              <p:nvPr/>
            </p:nvSpPr>
            <p:spPr>
              <a:xfrm>
                <a:off x="2102614" y="4015236"/>
                <a:ext cx="467244" cy="7318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b="0" i="0" smtClean="0">
                                        <a:solidFill>
                                          <a:srgbClr val="836967"/>
                                        </a:solidFill>
                                        <a:latin typeface="Cambria Math" panose="02040503050406030204" pitchFamily="18" charset="0"/>
                                      </a:rPr>
                                      <m:t>2</m:t>
                                    </m:r>
                                  </m:sub>
                                </m:sSub>
                              </m:e>
                            </m:mr>
                            <m:mr>
                              <m:e>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b="0" i="0" smtClean="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𝑧</m:t>
                                    </m:r>
                                  </m:e>
                                  <m:sub>
                                    <m:r>
                                      <a:rPr lang="en-US" b="0" i="0" smtClean="0">
                                        <a:latin typeface="Cambria Math" panose="02040503050406030204" pitchFamily="18" charset="0"/>
                                      </a:rPr>
                                      <m:t>2</m:t>
                                    </m:r>
                                  </m:sub>
                                </m:sSub>
                              </m:e>
                            </m:mr>
                          </m:m>
                        </m:e>
                      </m:d>
                    </m:oMath>
                  </m:oMathPara>
                </a14:m>
                <a:endParaRPr lang="en-US"/>
              </a:p>
            </p:txBody>
          </p:sp>
        </mc:Choice>
        <mc:Fallback xmlns="">
          <p:sp>
            <p:nvSpPr>
              <p:cNvPr id="27" name="TextBox 26">
                <a:extLst>
                  <a:ext uri="{FF2B5EF4-FFF2-40B4-BE49-F238E27FC236}">
                    <a16:creationId xmlns:a16="http://schemas.microsoft.com/office/drawing/2014/main" id="{CA8B2255-DF95-620E-9FC2-0627A6187E7A}"/>
                  </a:ext>
                </a:extLst>
              </p:cNvPr>
              <p:cNvSpPr txBox="1">
                <a:spLocks noRot="1" noChangeAspect="1" noMove="1" noResize="1" noEditPoints="1" noAdjustHandles="1" noChangeArrowheads="1" noChangeShapeType="1" noTextEdit="1"/>
              </p:cNvSpPr>
              <p:nvPr/>
            </p:nvSpPr>
            <p:spPr>
              <a:xfrm>
                <a:off x="2102614" y="4015236"/>
                <a:ext cx="467244" cy="7318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734B391-B593-C90E-E76D-59BBA8061068}"/>
                  </a:ext>
                </a:extLst>
              </p:cNvPr>
              <p:cNvSpPr txBox="1"/>
              <p:nvPr/>
            </p:nvSpPr>
            <p:spPr>
              <a:xfrm>
                <a:off x="5285748" y="776381"/>
                <a:ext cx="6445291" cy="1384995"/>
              </a:xfrm>
              <a:prstGeom prst="rect">
                <a:avLst/>
              </a:prstGeom>
              <a:noFill/>
            </p:spPr>
            <p:txBody>
              <a:bodyPr wrap="none" rtlCol="0">
                <a:spAutoFit/>
              </a:bodyPr>
              <a:lstStyle/>
              <a:p>
                <a:r>
                  <a:rPr lang="en-US"/>
                  <a:t>Vector </a:t>
                </a:r>
                <a:r>
                  <a:rPr lang="en-US">
                    <a:solidFill>
                      <a:schemeClr val="accent2"/>
                    </a:solidFill>
                  </a:rPr>
                  <a:t>orange </a:t>
                </a:r>
                <a:r>
                  <a:rPr lang="en-US"/>
                  <a:t>sẽ vuông góc với tất cả vector thuộc mặt phẳng </a:t>
                </a:r>
                <a:r>
                  <a:rPr lang="en-US">
                    <a:solidFill>
                      <a:schemeClr val="accent1">
                        <a:lumMod val="75000"/>
                      </a:schemeClr>
                    </a:solidFill>
                  </a:rPr>
                  <a:t>blue</a:t>
                </a:r>
              </a:p>
              <a:p>
                <a:pPr marL="285750" indent="-285750">
                  <a:buFont typeface="Symbol" panose="05050102010706020507" pitchFamily="18" charset="2"/>
                  <a:buChar char="Þ"/>
                </a:pPr>
                <a:r>
                  <a:rPr lang="en-US"/>
                  <a:t>Vector orange sẽ vuông góc với a</a:t>
                </a:r>
                <a:r>
                  <a:rPr lang="en-US" baseline="-25000"/>
                  <a:t>1</a:t>
                </a:r>
                <a:r>
                  <a:rPr lang="en-US"/>
                  <a:t>, a</a:t>
                </a:r>
                <a:r>
                  <a:rPr lang="en-US" baseline="-25000"/>
                  <a:t>2</a:t>
                </a:r>
              </a:p>
              <a:p>
                <a:pPr marL="285750" indent="-285750">
                  <a:buFont typeface="Symbol" panose="05050102010706020507" pitchFamily="18" charset="2"/>
                  <a:buChar char="Þ"/>
                </a:pPr>
                <a:endParaRPr lang="en-US" baseline="-25000">
                  <a:solidFill>
                    <a:schemeClr val="accent2"/>
                  </a:solidFill>
                </a:endParaRPr>
              </a:p>
              <a:p>
                <a:r>
                  <a:rPr lang="en-US">
                    <a:sym typeface="Wingdings" panose="05000000000000000000" pitchFamily="2" charset="2"/>
                  </a:rPr>
                  <a:t>h </a:t>
                </a:r>
                <a14:m>
                  <m:oMath xmlns:m="http://schemas.openxmlformats.org/officeDocument/2006/math">
                    <m:r>
                      <a:rPr lang="en-US" smtClean="0">
                        <a:latin typeface="Cambria Math" panose="02040503050406030204" pitchFamily="18" charset="0"/>
                      </a:rPr>
                      <m:t>⊥</m:t>
                    </m:r>
                  </m:oMath>
                </a14:m>
                <a:r>
                  <a:rPr lang="en-US"/>
                  <a:t> a</a:t>
                </a:r>
                <a:r>
                  <a:rPr lang="en-US" baseline="-25000"/>
                  <a:t>1</a:t>
                </a:r>
                <a:r>
                  <a:rPr lang="en-US"/>
                  <a:t>  =&gt; a</a:t>
                </a:r>
                <a:r>
                  <a:rPr lang="en-US" baseline="-25000"/>
                  <a:t>1</a:t>
                </a:r>
                <a:r>
                  <a:rPr lang="en-US" baseline="30000"/>
                  <a:t>T</a:t>
                </a:r>
                <a:r>
                  <a:rPr lang="en-US"/>
                  <a:t> h = 0</a:t>
                </a:r>
              </a:p>
              <a:p>
                <a:r>
                  <a:rPr lang="en-US"/>
                  <a:t>h </a:t>
                </a:r>
                <a14:m>
                  <m:oMath xmlns:m="http://schemas.openxmlformats.org/officeDocument/2006/math">
                    <m:r>
                      <a:rPr lang="en-US" smtClean="0">
                        <a:latin typeface="Cambria Math" panose="02040503050406030204" pitchFamily="18" charset="0"/>
                      </a:rPr>
                      <m:t>⊥</m:t>
                    </m:r>
                  </m:oMath>
                </a14:m>
                <a:r>
                  <a:rPr lang="en-US"/>
                  <a:t> a</a:t>
                </a:r>
                <a:r>
                  <a:rPr lang="en-US" baseline="-25000"/>
                  <a:t>2</a:t>
                </a:r>
                <a:r>
                  <a:rPr lang="en-US"/>
                  <a:t>  =&gt; a</a:t>
                </a:r>
                <a:r>
                  <a:rPr lang="en-US" baseline="-25000"/>
                  <a:t>2</a:t>
                </a:r>
                <a:r>
                  <a:rPr lang="en-US" baseline="30000"/>
                  <a:t>T</a:t>
                </a:r>
                <a:r>
                  <a:rPr lang="en-US"/>
                  <a:t> h = 0</a:t>
                </a:r>
                <a:endParaRPr lang="en-US" baseline="-25000"/>
              </a:p>
            </p:txBody>
          </p:sp>
        </mc:Choice>
        <mc:Fallback xmlns="">
          <p:sp>
            <p:nvSpPr>
              <p:cNvPr id="28" name="TextBox 27">
                <a:extLst>
                  <a:ext uri="{FF2B5EF4-FFF2-40B4-BE49-F238E27FC236}">
                    <a16:creationId xmlns:a16="http://schemas.microsoft.com/office/drawing/2014/main" id="{7734B391-B593-C90E-E76D-59BBA8061068}"/>
                  </a:ext>
                </a:extLst>
              </p:cNvPr>
              <p:cNvSpPr txBox="1">
                <a:spLocks noRot="1" noChangeAspect="1" noMove="1" noResize="1" noEditPoints="1" noAdjustHandles="1" noChangeArrowheads="1" noChangeShapeType="1" noTextEdit="1"/>
              </p:cNvSpPr>
              <p:nvPr/>
            </p:nvSpPr>
            <p:spPr>
              <a:xfrm>
                <a:off x="5285748" y="776381"/>
                <a:ext cx="6445291" cy="1384995"/>
              </a:xfrm>
              <a:prstGeom prst="rect">
                <a:avLst/>
              </a:prstGeom>
              <a:blipFill>
                <a:blip r:embed="rId5"/>
                <a:stretch>
                  <a:fillRect l="-757" t="-2193" b="-5702"/>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6CEBD07A-B0E8-9F94-59BF-946D6CD95921}"/>
              </a:ext>
            </a:extLst>
          </p:cNvPr>
          <p:cNvSpPr txBox="1"/>
          <p:nvPr/>
        </p:nvSpPr>
        <p:spPr>
          <a:xfrm>
            <a:off x="3252478" y="2377243"/>
            <a:ext cx="373820" cy="369332"/>
          </a:xfrm>
          <a:prstGeom prst="rect">
            <a:avLst/>
          </a:prstGeom>
          <a:noFill/>
        </p:spPr>
        <p:txBody>
          <a:bodyPr wrap="none" rtlCol="0">
            <a:spAutoFit/>
          </a:bodyPr>
          <a:lstStyle/>
          <a:p>
            <a:r>
              <a:rPr lang="en-US"/>
              <a:t>a</a:t>
            </a:r>
            <a:r>
              <a:rPr lang="en-US" baseline="-25000"/>
              <a:t>1</a:t>
            </a:r>
          </a:p>
        </p:txBody>
      </p:sp>
      <p:sp>
        <p:nvSpPr>
          <p:cNvPr id="30" name="TextBox 29">
            <a:extLst>
              <a:ext uri="{FF2B5EF4-FFF2-40B4-BE49-F238E27FC236}">
                <a16:creationId xmlns:a16="http://schemas.microsoft.com/office/drawing/2014/main" id="{06854538-B1B9-218A-A1D2-BF1C2A1EBBC0}"/>
              </a:ext>
            </a:extLst>
          </p:cNvPr>
          <p:cNvSpPr txBox="1"/>
          <p:nvPr/>
        </p:nvSpPr>
        <p:spPr>
          <a:xfrm>
            <a:off x="1816797" y="4150704"/>
            <a:ext cx="373820" cy="369332"/>
          </a:xfrm>
          <a:prstGeom prst="rect">
            <a:avLst/>
          </a:prstGeom>
          <a:noFill/>
        </p:spPr>
        <p:txBody>
          <a:bodyPr wrap="none" rtlCol="0">
            <a:spAutoFit/>
          </a:bodyPr>
          <a:lstStyle/>
          <a:p>
            <a:r>
              <a:rPr lang="en-US"/>
              <a:t>a</a:t>
            </a:r>
            <a:r>
              <a:rPr lang="en-US" baseline="-25000"/>
              <a:t>2</a:t>
            </a:r>
          </a:p>
        </p:txBody>
      </p:sp>
      <p:sp>
        <p:nvSpPr>
          <p:cNvPr id="31" name="TextBox 30">
            <a:extLst>
              <a:ext uri="{FF2B5EF4-FFF2-40B4-BE49-F238E27FC236}">
                <a16:creationId xmlns:a16="http://schemas.microsoft.com/office/drawing/2014/main" id="{BDC662AD-0A9A-071D-C5DB-9DBACF760E76}"/>
              </a:ext>
            </a:extLst>
          </p:cNvPr>
          <p:cNvSpPr txBox="1"/>
          <p:nvPr/>
        </p:nvSpPr>
        <p:spPr>
          <a:xfrm>
            <a:off x="3016277" y="2746575"/>
            <a:ext cx="306494" cy="369332"/>
          </a:xfrm>
          <a:prstGeom prst="rect">
            <a:avLst/>
          </a:prstGeom>
          <a:noFill/>
        </p:spPr>
        <p:txBody>
          <a:bodyPr wrap="none" rtlCol="0">
            <a:spAutoFit/>
          </a:bodyPr>
          <a:lstStyle/>
          <a:p>
            <a:r>
              <a:rPr lang="en-US"/>
              <a:t>h</a:t>
            </a:r>
          </a:p>
        </p:txBody>
      </p:sp>
      <p:sp>
        <p:nvSpPr>
          <p:cNvPr id="32" name="TextBox 31">
            <a:extLst>
              <a:ext uri="{FF2B5EF4-FFF2-40B4-BE49-F238E27FC236}">
                <a16:creationId xmlns:a16="http://schemas.microsoft.com/office/drawing/2014/main" id="{99478859-34A4-00CC-6413-E12DB28945B5}"/>
              </a:ext>
            </a:extLst>
          </p:cNvPr>
          <p:cNvSpPr txBox="1"/>
          <p:nvPr/>
        </p:nvSpPr>
        <p:spPr>
          <a:xfrm>
            <a:off x="6096000" y="2377243"/>
            <a:ext cx="2508700" cy="369332"/>
          </a:xfrm>
          <a:prstGeom prst="rect">
            <a:avLst/>
          </a:prstGeom>
          <a:noFill/>
        </p:spPr>
        <p:txBody>
          <a:bodyPr wrap="none" rtlCol="0">
            <a:spAutoFit/>
          </a:bodyPr>
          <a:lstStyle/>
          <a:p>
            <a:r>
              <a:rPr lang="en-US"/>
              <a:t>Ta có thể viết lại như sau</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48C0C1-C696-6C29-CB21-3F8CB11A0549}"/>
                  </a:ext>
                </a:extLst>
              </p:cNvPr>
              <p:cNvSpPr txBox="1"/>
              <p:nvPr/>
            </p:nvSpPr>
            <p:spPr>
              <a:xfrm>
                <a:off x="7124700" y="3219611"/>
                <a:ext cx="2202462" cy="824200"/>
              </a:xfrm>
              <a:prstGeom prst="rect">
                <a:avLst/>
              </a:prstGeom>
              <a:noFill/>
            </p:spPr>
            <p:txBody>
              <a:bodyPr wrap="none" rtlCol="0">
                <a:spAutoFit/>
              </a:bodyPr>
              <a:lstStyle/>
              <a:p>
                <a:r>
                  <a:rPr lang="en-US"/>
                  <a:t>A = [a</a:t>
                </a:r>
                <a:r>
                  <a:rPr lang="en-US" baseline="-25000"/>
                  <a:t>1</a:t>
                </a:r>
                <a:r>
                  <a:rPr lang="en-US"/>
                  <a:t> a</a:t>
                </a:r>
                <a:r>
                  <a:rPr lang="en-US" baseline="-25000"/>
                  <a:t>2</a:t>
                </a:r>
                <a:r>
                  <a:rPr lang="en-US"/>
                  <a:t>]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0">
                                      <a:latin typeface="Cambria Math" panose="02040503050406030204" pitchFamily="18" charset="0"/>
                                    </a:rPr>
                                    <m:t>2</m:t>
                                  </m:r>
                                </m:sub>
                              </m:sSub>
                            </m:e>
                          </m:mr>
                        </m:m>
                      </m:e>
                    </m:d>
                  </m:oMath>
                </a14:m>
                <a:endParaRPr lang="en-US"/>
              </a:p>
            </p:txBody>
          </p:sp>
        </mc:Choice>
        <mc:Fallback xmlns="">
          <p:sp>
            <p:nvSpPr>
              <p:cNvPr id="33" name="TextBox 32">
                <a:extLst>
                  <a:ext uri="{FF2B5EF4-FFF2-40B4-BE49-F238E27FC236}">
                    <a16:creationId xmlns:a16="http://schemas.microsoft.com/office/drawing/2014/main" id="{E448C0C1-C696-6C29-CB21-3F8CB11A0549}"/>
                  </a:ext>
                </a:extLst>
              </p:cNvPr>
              <p:cNvSpPr txBox="1">
                <a:spLocks noRot="1" noChangeAspect="1" noMove="1" noResize="1" noEditPoints="1" noAdjustHandles="1" noChangeArrowheads="1" noChangeShapeType="1" noTextEdit="1"/>
              </p:cNvSpPr>
              <p:nvPr/>
            </p:nvSpPr>
            <p:spPr>
              <a:xfrm>
                <a:off x="7124700" y="3219611"/>
                <a:ext cx="2202462" cy="824200"/>
              </a:xfrm>
              <a:prstGeom prst="rect">
                <a:avLst/>
              </a:prstGeom>
              <a:blipFill>
                <a:blip r:embed="rId6"/>
                <a:stretch>
                  <a:fillRect l="-2493"/>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A102C32A-9211-677B-00AA-90AF278FB25D}"/>
              </a:ext>
            </a:extLst>
          </p:cNvPr>
          <p:cNvSpPr txBox="1"/>
          <p:nvPr/>
        </p:nvSpPr>
        <p:spPr>
          <a:xfrm>
            <a:off x="6862525" y="2850279"/>
            <a:ext cx="3291735" cy="369332"/>
          </a:xfrm>
          <a:prstGeom prst="rect">
            <a:avLst/>
          </a:prstGeom>
          <a:noFill/>
        </p:spPr>
        <p:txBody>
          <a:bodyPr wrap="none" rtlCol="0">
            <a:spAutoFit/>
          </a:bodyPr>
          <a:lstStyle/>
          <a:p>
            <a:r>
              <a:rPr lang="en-US" i="1"/>
              <a:t>Khởi tạo ma trận A như dưới đây</a:t>
            </a:r>
          </a:p>
        </p:txBody>
      </p:sp>
      <p:sp>
        <p:nvSpPr>
          <p:cNvPr id="36" name="TextBox 35">
            <a:extLst>
              <a:ext uri="{FF2B5EF4-FFF2-40B4-BE49-F238E27FC236}">
                <a16:creationId xmlns:a16="http://schemas.microsoft.com/office/drawing/2014/main" id="{EFD8BBDD-B65F-C66F-3D83-DEECEAD37A53}"/>
              </a:ext>
            </a:extLst>
          </p:cNvPr>
          <p:cNvSpPr txBox="1"/>
          <p:nvPr/>
        </p:nvSpPr>
        <p:spPr>
          <a:xfrm>
            <a:off x="6778652" y="4335370"/>
            <a:ext cx="2438873" cy="369332"/>
          </a:xfrm>
          <a:prstGeom prst="rect">
            <a:avLst/>
          </a:prstGeom>
          <a:noFill/>
        </p:spPr>
        <p:txBody>
          <a:bodyPr wrap="none" rtlCol="0">
            <a:spAutoFit/>
          </a:bodyPr>
          <a:lstStyle/>
          <a:p>
            <a:r>
              <a:rPr lang="en-US" b="1"/>
              <a:t>Từ (1) và (2) =&gt;  A</a:t>
            </a:r>
            <a:r>
              <a:rPr lang="en-US" b="1" baseline="30000"/>
              <a:t>T</a:t>
            </a:r>
            <a:r>
              <a:rPr lang="en-US" b="1"/>
              <a:t> h = 0</a:t>
            </a:r>
          </a:p>
        </p:txBody>
      </p:sp>
      <p:sp>
        <p:nvSpPr>
          <p:cNvPr id="37" name="TextBox 36">
            <a:extLst>
              <a:ext uri="{FF2B5EF4-FFF2-40B4-BE49-F238E27FC236}">
                <a16:creationId xmlns:a16="http://schemas.microsoft.com/office/drawing/2014/main" id="{F1663B66-F017-1136-C074-238974514CA8}"/>
              </a:ext>
            </a:extLst>
          </p:cNvPr>
          <p:cNvSpPr txBox="1"/>
          <p:nvPr/>
        </p:nvSpPr>
        <p:spPr>
          <a:xfrm>
            <a:off x="7318222" y="1533790"/>
            <a:ext cx="1681871" cy="646331"/>
          </a:xfrm>
          <a:prstGeom prst="rect">
            <a:avLst/>
          </a:prstGeom>
          <a:noFill/>
        </p:spPr>
        <p:txBody>
          <a:bodyPr wrap="none" rtlCol="0">
            <a:spAutoFit/>
          </a:bodyPr>
          <a:lstStyle/>
          <a:p>
            <a:r>
              <a:rPr lang="en-US"/>
              <a:t>[x</a:t>
            </a:r>
            <a:r>
              <a:rPr lang="en-US" baseline="-25000"/>
              <a:t>1</a:t>
            </a:r>
            <a:r>
              <a:rPr lang="en-US"/>
              <a:t> y</a:t>
            </a:r>
            <a:r>
              <a:rPr lang="en-US" baseline="-25000"/>
              <a:t>1</a:t>
            </a:r>
            <a:r>
              <a:rPr lang="en-US"/>
              <a:t> z</a:t>
            </a:r>
            <a:r>
              <a:rPr lang="en-US" baseline="-25000"/>
              <a:t>1</a:t>
            </a:r>
            <a:r>
              <a:rPr lang="en-US"/>
              <a:t>] * h = 0</a:t>
            </a:r>
          </a:p>
          <a:p>
            <a:r>
              <a:rPr lang="en-US"/>
              <a:t>[x</a:t>
            </a:r>
            <a:r>
              <a:rPr lang="en-US" baseline="-25000"/>
              <a:t>2</a:t>
            </a:r>
            <a:r>
              <a:rPr lang="en-US"/>
              <a:t> y</a:t>
            </a:r>
            <a:r>
              <a:rPr lang="en-US" baseline="-25000"/>
              <a:t>2</a:t>
            </a:r>
            <a:r>
              <a:rPr lang="en-US"/>
              <a:t> z</a:t>
            </a:r>
            <a:r>
              <a:rPr lang="en-US" baseline="-25000"/>
              <a:t>2</a:t>
            </a:r>
            <a:r>
              <a:rPr lang="en-US"/>
              <a:t>] * h = 0</a:t>
            </a:r>
          </a:p>
        </p:txBody>
      </p:sp>
      <p:sp>
        <p:nvSpPr>
          <p:cNvPr id="39" name="TextBox 38">
            <a:extLst>
              <a:ext uri="{FF2B5EF4-FFF2-40B4-BE49-F238E27FC236}">
                <a16:creationId xmlns:a16="http://schemas.microsoft.com/office/drawing/2014/main" id="{F72ACBD0-776A-2FED-EEBE-79F877F5B573}"/>
              </a:ext>
            </a:extLst>
          </p:cNvPr>
          <p:cNvSpPr txBox="1"/>
          <p:nvPr/>
        </p:nvSpPr>
        <p:spPr>
          <a:xfrm>
            <a:off x="9372222" y="3458337"/>
            <a:ext cx="969753" cy="369332"/>
          </a:xfrm>
          <a:prstGeom prst="rect">
            <a:avLst/>
          </a:prstGeom>
          <a:noFill/>
        </p:spPr>
        <p:txBody>
          <a:bodyPr wrap="none" rtlCol="0">
            <a:spAutoFit/>
          </a:bodyPr>
          <a:lstStyle/>
          <a:p>
            <a:r>
              <a:rPr lang="en-US"/>
              <a:t>=&gt; A</a:t>
            </a:r>
            <a:r>
              <a:rPr lang="en-US" baseline="30000"/>
              <a:t>T</a:t>
            </a:r>
            <a:r>
              <a:rPr lang="en-US"/>
              <a:t> =  </a:t>
            </a:r>
          </a:p>
        </p:txBody>
      </p:sp>
      <p:pic>
        <p:nvPicPr>
          <p:cNvPr id="41" name="Picture 40">
            <a:extLst>
              <a:ext uri="{FF2B5EF4-FFF2-40B4-BE49-F238E27FC236}">
                <a16:creationId xmlns:a16="http://schemas.microsoft.com/office/drawing/2014/main" id="{5234FF62-7B4A-7BF8-207D-346A931BCD0B}"/>
              </a:ext>
            </a:extLst>
          </p:cNvPr>
          <p:cNvPicPr>
            <a:picLocks noChangeAspect="1"/>
          </p:cNvPicPr>
          <p:nvPr/>
        </p:nvPicPr>
        <p:blipFill>
          <a:blip r:embed="rId7"/>
          <a:stretch>
            <a:fillRect/>
          </a:stretch>
        </p:blipFill>
        <p:spPr>
          <a:xfrm>
            <a:off x="10154260" y="3140636"/>
            <a:ext cx="1059272" cy="899238"/>
          </a:xfrm>
          <a:prstGeom prst="rect">
            <a:avLst/>
          </a:prstGeom>
        </p:spPr>
      </p:pic>
      <p:sp>
        <p:nvSpPr>
          <p:cNvPr id="42" name="TextBox 41">
            <a:extLst>
              <a:ext uri="{FF2B5EF4-FFF2-40B4-BE49-F238E27FC236}">
                <a16:creationId xmlns:a16="http://schemas.microsoft.com/office/drawing/2014/main" id="{7BEBE096-AD49-CD35-6DBF-128878D18B88}"/>
              </a:ext>
            </a:extLst>
          </p:cNvPr>
          <p:cNvSpPr txBox="1"/>
          <p:nvPr/>
        </p:nvSpPr>
        <p:spPr>
          <a:xfrm>
            <a:off x="9000093" y="1662642"/>
            <a:ext cx="442750" cy="369332"/>
          </a:xfrm>
          <a:prstGeom prst="rect">
            <a:avLst/>
          </a:prstGeom>
          <a:noFill/>
        </p:spPr>
        <p:txBody>
          <a:bodyPr wrap="none" rtlCol="0">
            <a:spAutoFit/>
          </a:bodyPr>
          <a:lstStyle/>
          <a:p>
            <a:r>
              <a:rPr lang="en-US"/>
              <a:t>(1)</a:t>
            </a:r>
          </a:p>
        </p:txBody>
      </p:sp>
      <p:sp>
        <p:nvSpPr>
          <p:cNvPr id="43" name="TextBox 42">
            <a:extLst>
              <a:ext uri="{FF2B5EF4-FFF2-40B4-BE49-F238E27FC236}">
                <a16:creationId xmlns:a16="http://schemas.microsoft.com/office/drawing/2014/main" id="{29A70F42-32B6-657A-6E87-40571CB3D6FC}"/>
              </a:ext>
            </a:extLst>
          </p:cNvPr>
          <p:cNvSpPr txBox="1"/>
          <p:nvPr/>
        </p:nvSpPr>
        <p:spPr>
          <a:xfrm>
            <a:off x="11288289" y="3447045"/>
            <a:ext cx="442750" cy="369332"/>
          </a:xfrm>
          <a:prstGeom prst="rect">
            <a:avLst/>
          </a:prstGeom>
          <a:noFill/>
        </p:spPr>
        <p:txBody>
          <a:bodyPr wrap="none" rtlCol="0">
            <a:spAutoFit/>
          </a:bodyPr>
          <a:lstStyle/>
          <a:p>
            <a:r>
              <a:rPr lang="en-US"/>
              <a:t>(2)</a:t>
            </a:r>
          </a:p>
        </p:txBody>
      </p:sp>
      <p:sp>
        <p:nvSpPr>
          <p:cNvPr id="44" name="TextBox 43">
            <a:extLst>
              <a:ext uri="{FF2B5EF4-FFF2-40B4-BE49-F238E27FC236}">
                <a16:creationId xmlns:a16="http://schemas.microsoft.com/office/drawing/2014/main" id="{3DBDCC5B-CAA6-C4BF-23F3-DC4AF11F34FB}"/>
              </a:ext>
            </a:extLst>
          </p:cNvPr>
          <p:cNvSpPr txBox="1"/>
          <p:nvPr/>
        </p:nvSpPr>
        <p:spPr>
          <a:xfrm>
            <a:off x="6172080" y="4904937"/>
            <a:ext cx="5116209" cy="923330"/>
          </a:xfrm>
          <a:prstGeom prst="rect">
            <a:avLst/>
          </a:prstGeom>
          <a:noFill/>
        </p:spPr>
        <p:txBody>
          <a:bodyPr wrap="none" rtlCol="0">
            <a:spAutoFit/>
          </a:bodyPr>
          <a:lstStyle/>
          <a:p>
            <a:r>
              <a:rPr lang="en-US"/>
              <a:t>Và h = b – p (Quy tắc trừ vector)  </a:t>
            </a:r>
            <a:r>
              <a:rPr lang="en-US" i="1"/>
              <a:t>(h = b + (-p) = b – p)</a:t>
            </a:r>
          </a:p>
          <a:p>
            <a:pPr marL="285750" indent="-285750">
              <a:buFont typeface="Symbol" panose="05050102010706020507" pitchFamily="18" charset="2"/>
              <a:buChar char="Þ"/>
            </a:pPr>
            <a:r>
              <a:rPr lang="en-US"/>
              <a:t>A</a:t>
            </a:r>
            <a:r>
              <a:rPr lang="en-US" baseline="30000"/>
              <a:t>T</a:t>
            </a:r>
            <a:r>
              <a:rPr lang="en-US"/>
              <a:t>(b-p) = 0</a:t>
            </a:r>
          </a:p>
          <a:p>
            <a:pPr marL="285750" indent="-285750">
              <a:buFont typeface="Symbol" panose="05050102010706020507" pitchFamily="18" charset="2"/>
              <a:buChar char="Þ"/>
            </a:pPr>
            <a:r>
              <a:rPr lang="en-US"/>
              <a:t>A</a:t>
            </a:r>
            <a:r>
              <a:rPr lang="en-US" baseline="30000"/>
              <a:t>T</a:t>
            </a:r>
            <a:r>
              <a:rPr lang="en-US"/>
              <a:t> b – A</a:t>
            </a:r>
            <a:r>
              <a:rPr lang="en-US" baseline="30000"/>
              <a:t>T</a:t>
            </a:r>
            <a:r>
              <a:rPr lang="en-US"/>
              <a:t> p = 0</a:t>
            </a:r>
          </a:p>
        </p:txBody>
      </p:sp>
      <p:sp>
        <p:nvSpPr>
          <p:cNvPr id="35" name="Footer Placeholder 34">
            <a:extLst>
              <a:ext uri="{FF2B5EF4-FFF2-40B4-BE49-F238E27FC236}">
                <a16:creationId xmlns:a16="http://schemas.microsoft.com/office/drawing/2014/main" id="{4A15C408-ED37-D73B-C9C5-86E717368481}"/>
              </a:ext>
            </a:extLst>
          </p:cNvPr>
          <p:cNvSpPr>
            <a:spLocks noGrp="1"/>
          </p:cNvSpPr>
          <p:nvPr>
            <p:ph type="ftr" sz="quarter" idx="11"/>
          </p:nvPr>
        </p:nvSpPr>
        <p:spPr/>
        <p:txBody>
          <a:bodyPr/>
          <a:lstStyle/>
          <a:p>
            <a:r>
              <a:rPr lang="en-US"/>
              <a:t>© 2023 Đào Xuân Hoàng Tuấn (Salmon)</a:t>
            </a:r>
          </a:p>
        </p:txBody>
      </p:sp>
      <p:sp>
        <p:nvSpPr>
          <p:cNvPr id="38" name="Slide Number Placeholder 37">
            <a:extLst>
              <a:ext uri="{FF2B5EF4-FFF2-40B4-BE49-F238E27FC236}">
                <a16:creationId xmlns:a16="http://schemas.microsoft.com/office/drawing/2014/main" id="{3ABBBE0F-DD19-B76F-451E-6558A8F8E00B}"/>
              </a:ext>
            </a:extLst>
          </p:cNvPr>
          <p:cNvSpPr>
            <a:spLocks noGrp="1"/>
          </p:cNvSpPr>
          <p:nvPr>
            <p:ph type="sldNum" sz="quarter" idx="12"/>
          </p:nvPr>
        </p:nvSpPr>
        <p:spPr/>
        <p:txBody>
          <a:bodyPr/>
          <a:lstStyle/>
          <a:p>
            <a:fld id="{D33D3A22-CBFE-4DC0-AB7E-8B519801189C}" type="slidenum">
              <a:rPr lang="en-US" smtClean="0"/>
              <a:t>20</a:t>
            </a:fld>
            <a:endParaRPr lang="en-US"/>
          </a:p>
        </p:txBody>
      </p:sp>
    </p:spTree>
    <p:extLst>
      <p:ext uri="{BB962C8B-B14F-4D97-AF65-F5344CB8AC3E}">
        <p14:creationId xmlns:p14="http://schemas.microsoft.com/office/powerpoint/2010/main" val="97178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5507F8-339A-36BB-1E8F-03BED185D6D2}"/>
                  </a:ext>
                </a:extLst>
              </p:cNvPr>
              <p:cNvSpPr txBox="1"/>
              <p:nvPr/>
            </p:nvSpPr>
            <p:spPr>
              <a:xfrm>
                <a:off x="904248" y="499203"/>
                <a:ext cx="1920719" cy="830997"/>
              </a:xfrm>
              <a:prstGeom prst="rect">
                <a:avLst/>
              </a:prstGeom>
              <a:noFill/>
            </p:spPr>
            <p:txBody>
              <a:bodyPr wrap="none" rtlCol="0">
                <a:spAutoFit/>
              </a:bodyPr>
              <a:lstStyle/>
              <a:p>
                <a:endParaRPr lang="en-US" baseline="-25000">
                  <a:solidFill>
                    <a:schemeClr val="accent2"/>
                  </a:solidFill>
                </a:endParaRPr>
              </a:p>
              <a:p>
                <a:r>
                  <a:rPr lang="en-US">
                    <a:sym typeface="Wingdings" panose="05000000000000000000" pitchFamily="2" charset="2"/>
                  </a:rPr>
                  <a:t>h </a:t>
                </a:r>
                <a14:m>
                  <m:oMath xmlns:m="http://schemas.openxmlformats.org/officeDocument/2006/math">
                    <m:r>
                      <a:rPr lang="en-US" smtClean="0">
                        <a:latin typeface="Cambria Math" panose="02040503050406030204" pitchFamily="18" charset="0"/>
                      </a:rPr>
                      <m:t>⊥</m:t>
                    </m:r>
                  </m:oMath>
                </a14:m>
                <a:r>
                  <a:rPr lang="en-US"/>
                  <a:t> a</a:t>
                </a:r>
                <a:r>
                  <a:rPr lang="en-US" baseline="-25000"/>
                  <a:t>1</a:t>
                </a:r>
                <a:r>
                  <a:rPr lang="en-US"/>
                  <a:t>  =&gt; a</a:t>
                </a:r>
                <a:r>
                  <a:rPr lang="en-US" baseline="-25000"/>
                  <a:t>1</a:t>
                </a:r>
                <a:r>
                  <a:rPr lang="en-US" baseline="30000"/>
                  <a:t>T</a:t>
                </a:r>
                <a:r>
                  <a:rPr lang="en-US"/>
                  <a:t> h = 0</a:t>
                </a:r>
              </a:p>
              <a:p>
                <a:r>
                  <a:rPr lang="en-US"/>
                  <a:t>h </a:t>
                </a:r>
                <a14:m>
                  <m:oMath xmlns:m="http://schemas.openxmlformats.org/officeDocument/2006/math">
                    <m:r>
                      <a:rPr lang="en-US" smtClean="0">
                        <a:latin typeface="Cambria Math" panose="02040503050406030204" pitchFamily="18" charset="0"/>
                      </a:rPr>
                      <m:t>⊥</m:t>
                    </m:r>
                  </m:oMath>
                </a14:m>
                <a:r>
                  <a:rPr lang="en-US"/>
                  <a:t> a</a:t>
                </a:r>
                <a:r>
                  <a:rPr lang="en-US" baseline="-25000"/>
                  <a:t>2</a:t>
                </a:r>
                <a:r>
                  <a:rPr lang="en-US"/>
                  <a:t>  =&gt; a</a:t>
                </a:r>
                <a:r>
                  <a:rPr lang="en-US" baseline="-25000"/>
                  <a:t>2</a:t>
                </a:r>
                <a:r>
                  <a:rPr lang="en-US" baseline="30000"/>
                  <a:t>T</a:t>
                </a:r>
                <a:r>
                  <a:rPr lang="en-US"/>
                  <a:t> h = 0</a:t>
                </a:r>
                <a:endParaRPr lang="en-US" baseline="-25000"/>
              </a:p>
            </p:txBody>
          </p:sp>
        </mc:Choice>
        <mc:Fallback xmlns="">
          <p:sp>
            <p:nvSpPr>
              <p:cNvPr id="4" name="TextBox 3">
                <a:extLst>
                  <a:ext uri="{FF2B5EF4-FFF2-40B4-BE49-F238E27FC236}">
                    <a16:creationId xmlns:a16="http://schemas.microsoft.com/office/drawing/2014/main" id="{7A5507F8-339A-36BB-1E8F-03BED185D6D2}"/>
                  </a:ext>
                </a:extLst>
              </p:cNvPr>
              <p:cNvSpPr txBox="1">
                <a:spLocks noRot="1" noChangeAspect="1" noMove="1" noResize="1" noEditPoints="1" noAdjustHandles="1" noChangeArrowheads="1" noChangeShapeType="1" noTextEdit="1"/>
              </p:cNvSpPr>
              <p:nvPr/>
            </p:nvSpPr>
            <p:spPr>
              <a:xfrm>
                <a:off x="904248" y="499203"/>
                <a:ext cx="1920719" cy="830997"/>
              </a:xfrm>
              <a:prstGeom prst="rect">
                <a:avLst/>
              </a:prstGeom>
              <a:blipFill>
                <a:blip r:embed="rId2"/>
                <a:stretch>
                  <a:fillRect l="-2540" r="-1905" b="-1102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0CB00F8-6777-EF34-447F-34B8344313C3}"/>
              </a:ext>
            </a:extLst>
          </p:cNvPr>
          <p:cNvSpPr txBox="1"/>
          <p:nvPr/>
        </p:nvSpPr>
        <p:spPr>
          <a:xfrm>
            <a:off x="904248" y="1605416"/>
            <a:ext cx="2508700" cy="369332"/>
          </a:xfrm>
          <a:prstGeom prst="rect">
            <a:avLst/>
          </a:prstGeom>
          <a:noFill/>
        </p:spPr>
        <p:txBody>
          <a:bodyPr wrap="none" rtlCol="0">
            <a:spAutoFit/>
          </a:bodyPr>
          <a:lstStyle/>
          <a:p>
            <a:r>
              <a:rPr lang="en-US"/>
              <a:t>Ta có thể viết lại như sau</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B42D8B-ADC0-9EE4-315D-1A8D763DE158}"/>
                  </a:ext>
                </a:extLst>
              </p:cNvPr>
              <p:cNvSpPr txBox="1"/>
              <p:nvPr/>
            </p:nvSpPr>
            <p:spPr>
              <a:xfrm>
                <a:off x="904248" y="2236883"/>
                <a:ext cx="2202462" cy="824200"/>
              </a:xfrm>
              <a:prstGeom prst="rect">
                <a:avLst/>
              </a:prstGeom>
              <a:noFill/>
            </p:spPr>
            <p:txBody>
              <a:bodyPr wrap="none" rtlCol="0">
                <a:spAutoFit/>
              </a:bodyPr>
              <a:lstStyle/>
              <a:p>
                <a:r>
                  <a:rPr lang="en-US"/>
                  <a:t>A = [a</a:t>
                </a:r>
                <a:r>
                  <a:rPr lang="en-US" baseline="-25000"/>
                  <a:t>1</a:t>
                </a:r>
                <a:r>
                  <a:rPr lang="en-US"/>
                  <a:t> a</a:t>
                </a:r>
                <a:r>
                  <a:rPr lang="en-US" baseline="-25000"/>
                  <a:t>2</a:t>
                </a:r>
                <a:r>
                  <a:rPr lang="en-US"/>
                  <a:t>]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0">
                                      <a:latin typeface="Cambria Math" panose="02040503050406030204" pitchFamily="18" charset="0"/>
                                    </a:rPr>
                                    <m:t>2</m:t>
                                  </m:r>
                                </m:sub>
                              </m:sSub>
                            </m:e>
                          </m:mr>
                        </m:m>
                      </m:e>
                    </m:d>
                  </m:oMath>
                </a14:m>
                <a:endParaRPr lang="en-US"/>
              </a:p>
            </p:txBody>
          </p:sp>
        </mc:Choice>
        <mc:Fallback xmlns="">
          <p:sp>
            <p:nvSpPr>
              <p:cNvPr id="6" name="TextBox 5">
                <a:extLst>
                  <a:ext uri="{FF2B5EF4-FFF2-40B4-BE49-F238E27FC236}">
                    <a16:creationId xmlns:a16="http://schemas.microsoft.com/office/drawing/2014/main" id="{3BB42D8B-ADC0-9EE4-315D-1A8D763DE158}"/>
                  </a:ext>
                </a:extLst>
              </p:cNvPr>
              <p:cNvSpPr txBox="1">
                <a:spLocks noRot="1" noChangeAspect="1" noMove="1" noResize="1" noEditPoints="1" noAdjustHandles="1" noChangeArrowheads="1" noChangeShapeType="1" noTextEdit="1"/>
              </p:cNvSpPr>
              <p:nvPr/>
            </p:nvSpPr>
            <p:spPr>
              <a:xfrm>
                <a:off x="904248" y="2236883"/>
                <a:ext cx="2202462" cy="824200"/>
              </a:xfrm>
              <a:prstGeom prst="rect">
                <a:avLst/>
              </a:prstGeom>
              <a:blipFill>
                <a:blip r:embed="rId3"/>
                <a:stretch>
                  <a:fillRect l="-221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AE9D0E2-0305-75EB-4D69-92A214CC1F93}"/>
              </a:ext>
            </a:extLst>
          </p:cNvPr>
          <p:cNvSpPr txBox="1"/>
          <p:nvPr/>
        </p:nvSpPr>
        <p:spPr>
          <a:xfrm>
            <a:off x="939161" y="3306539"/>
            <a:ext cx="2438873" cy="369332"/>
          </a:xfrm>
          <a:prstGeom prst="rect">
            <a:avLst/>
          </a:prstGeom>
          <a:noFill/>
        </p:spPr>
        <p:txBody>
          <a:bodyPr wrap="none" rtlCol="0">
            <a:spAutoFit/>
          </a:bodyPr>
          <a:lstStyle/>
          <a:p>
            <a:r>
              <a:rPr lang="en-US" b="1"/>
              <a:t>Từ (1) và (2) =&gt;  A</a:t>
            </a:r>
            <a:r>
              <a:rPr lang="en-US" b="1" baseline="30000"/>
              <a:t>T</a:t>
            </a:r>
            <a:r>
              <a:rPr lang="en-US" b="1"/>
              <a:t> h = 0</a:t>
            </a:r>
          </a:p>
        </p:txBody>
      </p:sp>
      <p:sp>
        <p:nvSpPr>
          <p:cNvPr id="9" name="TextBox 8">
            <a:extLst>
              <a:ext uri="{FF2B5EF4-FFF2-40B4-BE49-F238E27FC236}">
                <a16:creationId xmlns:a16="http://schemas.microsoft.com/office/drawing/2014/main" id="{37943540-0091-D986-495A-86985EA13408}"/>
              </a:ext>
            </a:extLst>
          </p:cNvPr>
          <p:cNvSpPr txBox="1"/>
          <p:nvPr/>
        </p:nvSpPr>
        <p:spPr>
          <a:xfrm>
            <a:off x="2874754" y="696950"/>
            <a:ext cx="1681871" cy="646331"/>
          </a:xfrm>
          <a:prstGeom prst="rect">
            <a:avLst/>
          </a:prstGeom>
          <a:noFill/>
        </p:spPr>
        <p:txBody>
          <a:bodyPr wrap="none" rtlCol="0">
            <a:spAutoFit/>
          </a:bodyPr>
          <a:lstStyle/>
          <a:p>
            <a:r>
              <a:rPr lang="en-US"/>
              <a:t>[x</a:t>
            </a:r>
            <a:r>
              <a:rPr lang="en-US" baseline="-25000"/>
              <a:t>1</a:t>
            </a:r>
            <a:r>
              <a:rPr lang="en-US"/>
              <a:t> y</a:t>
            </a:r>
            <a:r>
              <a:rPr lang="en-US" baseline="-25000"/>
              <a:t>1</a:t>
            </a:r>
            <a:r>
              <a:rPr lang="en-US"/>
              <a:t> z</a:t>
            </a:r>
            <a:r>
              <a:rPr lang="en-US" baseline="-25000"/>
              <a:t>1</a:t>
            </a:r>
            <a:r>
              <a:rPr lang="en-US"/>
              <a:t>] * h = 0</a:t>
            </a:r>
          </a:p>
          <a:p>
            <a:r>
              <a:rPr lang="en-US"/>
              <a:t>[x</a:t>
            </a:r>
            <a:r>
              <a:rPr lang="en-US" baseline="-25000"/>
              <a:t>2</a:t>
            </a:r>
            <a:r>
              <a:rPr lang="en-US"/>
              <a:t> y</a:t>
            </a:r>
            <a:r>
              <a:rPr lang="en-US" baseline="-25000"/>
              <a:t>2</a:t>
            </a:r>
            <a:r>
              <a:rPr lang="en-US"/>
              <a:t> z</a:t>
            </a:r>
            <a:r>
              <a:rPr lang="en-US" baseline="-25000"/>
              <a:t>2</a:t>
            </a:r>
            <a:r>
              <a:rPr lang="en-US"/>
              <a:t>] * h = 0</a:t>
            </a:r>
          </a:p>
        </p:txBody>
      </p:sp>
      <p:sp>
        <p:nvSpPr>
          <p:cNvPr id="10" name="TextBox 9">
            <a:extLst>
              <a:ext uri="{FF2B5EF4-FFF2-40B4-BE49-F238E27FC236}">
                <a16:creationId xmlns:a16="http://schemas.microsoft.com/office/drawing/2014/main" id="{5F5003E4-0BD9-FA81-8C4C-BCEE13767BE9}"/>
              </a:ext>
            </a:extLst>
          </p:cNvPr>
          <p:cNvSpPr txBox="1"/>
          <p:nvPr/>
        </p:nvSpPr>
        <p:spPr>
          <a:xfrm>
            <a:off x="3151770" y="2475609"/>
            <a:ext cx="969753" cy="369332"/>
          </a:xfrm>
          <a:prstGeom prst="rect">
            <a:avLst/>
          </a:prstGeom>
          <a:noFill/>
        </p:spPr>
        <p:txBody>
          <a:bodyPr wrap="none" rtlCol="0">
            <a:spAutoFit/>
          </a:bodyPr>
          <a:lstStyle/>
          <a:p>
            <a:r>
              <a:rPr lang="en-US"/>
              <a:t>=&gt; A</a:t>
            </a:r>
            <a:r>
              <a:rPr lang="en-US" baseline="30000"/>
              <a:t>T</a:t>
            </a:r>
            <a:r>
              <a:rPr lang="en-US"/>
              <a:t> =  </a:t>
            </a:r>
          </a:p>
        </p:txBody>
      </p:sp>
      <p:pic>
        <p:nvPicPr>
          <p:cNvPr id="11" name="Picture 10">
            <a:extLst>
              <a:ext uri="{FF2B5EF4-FFF2-40B4-BE49-F238E27FC236}">
                <a16:creationId xmlns:a16="http://schemas.microsoft.com/office/drawing/2014/main" id="{E55FE31F-7799-94B5-0C6D-B8C407FA3EC4}"/>
              </a:ext>
            </a:extLst>
          </p:cNvPr>
          <p:cNvPicPr>
            <a:picLocks noChangeAspect="1"/>
          </p:cNvPicPr>
          <p:nvPr/>
        </p:nvPicPr>
        <p:blipFill>
          <a:blip r:embed="rId4"/>
          <a:stretch>
            <a:fillRect/>
          </a:stretch>
        </p:blipFill>
        <p:spPr>
          <a:xfrm>
            <a:off x="3933808" y="2157908"/>
            <a:ext cx="1059272" cy="899238"/>
          </a:xfrm>
          <a:prstGeom prst="rect">
            <a:avLst/>
          </a:prstGeom>
        </p:spPr>
      </p:pic>
      <p:sp>
        <p:nvSpPr>
          <p:cNvPr id="12" name="TextBox 11">
            <a:extLst>
              <a:ext uri="{FF2B5EF4-FFF2-40B4-BE49-F238E27FC236}">
                <a16:creationId xmlns:a16="http://schemas.microsoft.com/office/drawing/2014/main" id="{4BFC54E4-DEE5-4535-7C93-3FA12C44A133}"/>
              </a:ext>
            </a:extLst>
          </p:cNvPr>
          <p:cNvSpPr txBox="1"/>
          <p:nvPr/>
        </p:nvSpPr>
        <p:spPr>
          <a:xfrm>
            <a:off x="4489947" y="771899"/>
            <a:ext cx="442750" cy="369332"/>
          </a:xfrm>
          <a:prstGeom prst="rect">
            <a:avLst/>
          </a:prstGeom>
          <a:noFill/>
        </p:spPr>
        <p:txBody>
          <a:bodyPr wrap="none" rtlCol="0">
            <a:spAutoFit/>
          </a:bodyPr>
          <a:lstStyle/>
          <a:p>
            <a:r>
              <a:rPr lang="en-US"/>
              <a:t>(1)</a:t>
            </a:r>
          </a:p>
        </p:txBody>
      </p:sp>
      <p:sp>
        <p:nvSpPr>
          <p:cNvPr id="13" name="TextBox 12">
            <a:extLst>
              <a:ext uri="{FF2B5EF4-FFF2-40B4-BE49-F238E27FC236}">
                <a16:creationId xmlns:a16="http://schemas.microsoft.com/office/drawing/2014/main" id="{3598856E-076F-04C4-3618-814F8FD17188}"/>
              </a:ext>
            </a:extLst>
          </p:cNvPr>
          <p:cNvSpPr txBox="1"/>
          <p:nvPr/>
        </p:nvSpPr>
        <p:spPr>
          <a:xfrm>
            <a:off x="5067837" y="2464317"/>
            <a:ext cx="442750" cy="369332"/>
          </a:xfrm>
          <a:prstGeom prst="rect">
            <a:avLst/>
          </a:prstGeom>
          <a:noFill/>
        </p:spPr>
        <p:txBody>
          <a:bodyPr wrap="none" rtlCol="0">
            <a:spAutoFit/>
          </a:bodyPr>
          <a:lstStyle/>
          <a:p>
            <a:r>
              <a:rPr lang="en-US"/>
              <a:t>(2)</a:t>
            </a:r>
          </a:p>
        </p:txBody>
      </p:sp>
      <p:sp>
        <p:nvSpPr>
          <p:cNvPr id="14" name="TextBox 13">
            <a:extLst>
              <a:ext uri="{FF2B5EF4-FFF2-40B4-BE49-F238E27FC236}">
                <a16:creationId xmlns:a16="http://schemas.microsoft.com/office/drawing/2014/main" id="{B0DBC08C-5669-0851-F8FF-640EB8D34827}"/>
              </a:ext>
            </a:extLst>
          </p:cNvPr>
          <p:cNvSpPr txBox="1"/>
          <p:nvPr/>
        </p:nvSpPr>
        <p:spPr>
          <a:xfrm>
            <a:off x="939161" y="3749121"/>
            <a:ext cx="5116209" cy="923330"/>
          </a:xfrm>
          <a:prstGeom prst="rect">
            <a:avLst/>
          </a:prstGeom>
          <a:noFill/>
        </p:spPr>
        <p:txBody>
          <a:bodyPr wrap="none" rtlCol="0">
            <a:spAutoFit/>
          </a:bodyPr>
          <a:lstStyle/>
          <a:p>
            <a:r>
              <a:rPr lang="en-US"/>
              <a:t>Và h = b – p (Quy tắc trừ vector)  </a:t>
            </a:r>
            <a:r>
              <a:rPr lang="en-US" i="1"/>
              <a:t>(h = b + (-p) = b – p)</a:t>
            </a:r>
          </a:p>
          <a:p>
            <a:pPr marL="285750" indent="-285750">
              <a:buFont typeface="Symbol" panose="05050102010706020507" pitchFamily="18" charset="2"/>
              <a:buChar char="Þ"/>
            </a:pPr>
            <a:r>
              <a:rPr lang="en-US"/>
              <a:t>A</a:t>
            </a:r>
            <a:r>
              <a:rPr lang="en-US" baseline="30000"/>
              <a:t>T</a:t>
            </a:r>
            <a:r>
              <a:rPr lang="en-US"/>
              <a:t>(b-p) = 0</a:t>
            </a:r>
          </a:p>
          <a:p>
            <a:pPr marL="285750" indent="-285750">
              <a:buFont typeface="Symbol" panose="05050102010706020507" pitchFamily="18" charset="2"/>
              <a:buChar char="Þ"/>
            </a:pPr>
            <a:r>
              <a:rPr lang="en-US"/>
              <a:t>A</a:t>
            </a:r>
            <a:r>
              <a:rPr lang="en-US" baseline="30000"/>
              <a:t>T</a:t>
            </a:r>
            <a:r>
              <a:rPr lang="en-US"/>
              <a:t> b – A</a:t>
            </a:r>
            <a:r>
              <a:rPr lang="en-US" baseline="30000"/>
              <a:t>T</a:t>
            </a:r>
            <a:r>
              <a:rPr lang="en-US"/>
              <a:t> p = 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80E6AE-7338-DF68-8ECF-3BB4A6ABFBFE}"/>
                  </a:ext>
                </a:extLst>
              </p:cNvPr>
              <p:cNvSpPr txBox="1"/>
              <p:nvPr/>
            </p:nvSpPr>
            <p:spPr>
              <a:xfrm>
                <a:off x="7448966" y="1144426"/>
                <a:ext cx="619337" cy="102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mr>
                            <m:mr>
                              <m:e>
                                <m:eqArr>
                                  <m:eqArrPr>
                                    <m:ctrlPr>
                                      <a:rPr lang="en-US" sz="2400" i="1">
                                        <a:solidFill>
                                          <a:srgbClr val="836967"/>
                                        </a:solidFill>
                                        <a:latin typeface="Cambria Math" panose="02040503050406030204" pitchFamily="18" charset="0"/>
                                      </a:rPr>
                                    </m:ctrlPr>
                                  </m:eqArrPr>
                                  <m:e>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1</m:t>
                                        </m:r>
                                      </m:sub>
                                    </m:sSub>
                                  </m:e>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2</m:t>
                                        </m:r>
                                      </m:sub>
                                    </m:sSub>
                                  </m:e>
                                </m:eqArr>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3</m:t>
                                    </m:r>
                                  </m:sub>
                                </m:sSub>
                              </m:e>
                            </m:mr>
                          </m:m>
                        </m:e>
                      </m:d>
                    </m:oMath>
                  </m:oMathPara>
                </a14:m>
                <a:endParaRPr lang="en-US" sz="2400"/>
              </a:p>
            </p:txBody>
          </p:sp>
        </mc:Choice>
        <mc:Fallback xmlns="">
          <p:sp>
            <p:nvSpPr>
              <p:cNvPr id="15" name="TextBox 14">
                <a:extLst>
                  <a:ext uri="{FF2B5EF4-FFF2-40B4-BE49-F238E27FC236}">
                    <a16:creationId xmlns:a16="http://schemas.microsoft.com/office/drawing/2014/main" id="{6780E6AE-7338-DF68-8ECF-3BB4A6ABFBFE}"/>
                  </a:ext>
                </a:extLst>
              </p:cNvPr>
              <p:cNvSpPr txBox="1">
                <a:spLocks noRot="1" noChangeAspect="1" noMove="1" noResize="1" noEditPoints="1" noAdjustHandles="1" noChangeArrowheads="1" noChangeShapeType="1" noTextEdit="1"/>
              </p:cNvSpPr>
              <p:nvPr/>
            </p:nvSpPr>
            <p:spPr>
              <a:xfrm>
                <a:off x="7448966" y="1144426"/>
                <a:ext cx="619337" cy="1025409"/>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746F6ED-D3FA-E52B-807D-20F11465FBAE}"/>
              </a:ext>
            </a:extLst>
          </p:cNvPr>
          <p:cNvSpPr txBox="1"/>
          <p:nvPr/>
        </p:nvSpPr>
        <p:spPr>
          <a:xfrm>
            <a:off x="8030792" y="1344352"/>
            <a:ext cx="407484" cy="461665"/>
          </a:xfrm>
          <a:prstGeom prst="rect">
            <a:avLst/>
          </a:prstGeom>
          <a:noFill/>
        </p:spPr>
        <p:txBody>
          <a:bodyPr wrap="none" rtlCol="0">
            <a:spAutoFit/>
          </a:bodyPr>
          <a:lstStyle/>
          <a:p>
            <a:r>
              <a:rPr lang="en-US" sz="2400"/>
              <a:t>= </a:t>
            </a:r>
          </a:p>
        </p:txBody>
      </p:sp>
      <p:sp>
        <p:nvSpPr>
          <p:cNvPr id="17" name="TextBox 16">
            <a:extLst>
              <a:ext uri="{FF2B5EF4-FFF2-40B4-BE49-F238E27FC236}">
                <a16:creationId xmlns:a16="http://schemas.microsoft.com/office/drawing/2014/main" id="{E7A64536-6D5E-5D99-89C6-FE9CD70E74AE}"/>
              </a:ext>
            </a:extLst>
          </p:cNvPr>
          <p:cNvSpPr txBox="1"/>
          <p:nvPr/>
        </p:nvSpPr>
        <p:spPr>
          <a:xfrm>
            <a:off x="8415547" y="1344352"/>
            <a:ext cx="332142" cy="461665"/>
          </a:xfrm>
          <a:prstGeom prst="rect">
            <a:avLst/>
          </a:prstGeom>
          <a:noFill/>
        </p:spPr>
        <p:txBody>
          <a:bodyPr wrap="none" rtlCol="0">
            <a:spAutoFit/>
          </a:bodyPr>
          <a:lstStyle/>
          <a:p>
            <a:r>
              <a:rPr lang="en-US" sz="2400"/>
              <a:t>a</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215CC1D-84CB-B835-CA27-B6CB494E4784}"/>
                  </a:ext>
                </a:extLst>
              </p:cNvPr>
              <p:cNvSpPr txBox="1"/>
              <p:nvPr/>
            </p:nvSpPr>
            <p:spPr>
              <a:xfrm>
                <a:off x="8699641" y="1180333"/>
                <a:ext cx="617605"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smtClean="0">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solidFill>
                                          <a:srgbClr val="836967"/>
                                        </a:solidFill>
                                        <a:latin typeface="Cambria Math" panose="02040503050406030204" pitchFamily="18" charset="0"/>
                                      </a:rPr>
                                      <m:t>1</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latin typeface="Cambria Math" panose="02040503050406030204" pitchFamily="18" charset="0"/>
                                      </a:rPr>
                                      <m:t>2</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i="0">
                                        <a:latin typeface="Cambria Math" panose="02040503050406030204" pitchFamily="18" charset="0"/>
                                      </a:rPr>
                                      <m:t>3</m:t>
                                    </m:r>
                                  </m:sub>
                                </m:sSub>
                              </m:e>
                            </m:mr>
                          </m:m>
                        </m:e>
                      </m:d>
                    </m:oMath>
                  </m:oMathPara>
                </a14:m>
                <a:endParaRPr lang="en-US" sz="2400"/>
              </a:p>
            </p:txBody>
          </p:sp>
        </mc:Choice>
        <mc:Fallback xmlns="">
          <p:sp>
            <p:nvSpPr>
              <p:cNvPr id="18" name="TextBox 17">
                <a:extLst>
                  <a:ext uri="{FF2B5EF4-FFF2-40B4-BE49-F238E27FC236}">
                    <a16:creationId xmlns:a16="http://schemas.microsoft.com/office/drawing/2014/main" id="{8215CC1D-84CB-B835-CA27-B6CB494E4784}"/>
                  </a:ext>
                </a:extLst>
              </p:cNvPr>
              <p:cNvSpPr txBox="1">
                <a:spLocks noRot="1" noChangeAspect="1" noMove="1" noResize="1" noEditPoints="1" noAdjustHandles="1" noChangeArrowheads="1" noChangeShapeType="1" noTextEdit="1"/>
              </p:cNvSpPr>
              <p:nvPr/>
            </p:nvSpPr>
            <p:spPr>
              <a:xfrm>
                <a:off x="8699641" y="1180333"/>
                <a:ext cx="617605" cy="977575"/>
              </a:xfrm>
              <a:prstGeom prst="rect">
                <a:avLst/>
              </a:prstGeom>
              <a:blipFill>
                <a:blip r:embed="rId6"/>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584E837-C190-634B-6E6A-E2708D0FDE29}"/>
              </a:ext>
            </a:extLst>
          </p:cNvPr>
          <p:cNvSpPr txBox="1"/>
          <p:nvPr/>
        </p:nvSpPr>
        <p:spPr>
          <a:xfrm>
            <a:off x="9483072" y="1362306"/>
            <a:ext cx="638316" cy="461665"/>
          </a:xfrm>
          <a:prstGeom prst="rect">
            <a:avLst/>
          </a:prstGeom>
          <a:noFill/>
        </p:spPr>
        <p:txBody>
          <a:bodyPr wrap="none" rtlCol="0">
            <a:spAutoFit/>
          </a:bodyPr>
          <a:lstStyle/>
          <a:p>
            <a:r>
              <a:rPr lang="en-US" sz="2400"/>
              <a:t>+ b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C2F870-F1CF-A7F6-B64F-0F70CA7C9CA8}"/>
                  </a:ext>
                </a:extLst>
              </p:cNvPr>
              <p:cNvSpPr txBox="1"/>
              <p:nvPr/>
            </p:nvSpPr>
            <p:spPr>
              <a:xfrm>
                <a:off x="9948584" y="1195594"/>
                <a:ext cx="484428" cy="97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a:latin typeface="Cambria Math" panose="02040503050406030204" pitchFamily="18" charset="0"/>
                                  </a:rPr>
                                  <m:t>1</m:t>
                                </m:r>
                              </m:e>
                            </m:mr>
                            <m:mr>
                              <m:e>
                                <m:r>
                                  <a:rPr lang="en-US" sz="2400" i="0">
                                    <a:latin typeface="Cambria Math" panose="02040503050406030204" pitchFamily="18" charset="0"/>
                                  </a:rPr>
                                  <m:t>1</m:t>
                                </m:r>
                              </m:e>
                            </m:mr>
                            <m:mr>
                              <m:e>
                                <m:r>
                                  <a:rPr lang="en-US" sz="2400" i="0">
                                    <a:latin typeface="Cambria Math" panose="02040503050406030204" pitchFamily="18" charset="0"/>
                                  </a:rPr>
                                  <m:t>1</m:t>
                                </m:r>
                              </m:e>
                            </m:mr>
                          </m:m>
                        </m:e>
                      </m:d>
                    </m:oMath>
                  </m:oMathPara>
                </a14:m>
                <a:endParaRPr lang="en-US" sz="2400"/>
              </a:p>
            </p:txBody>
          </p:sp>
        </mc:Choice>
        <mc:Fallback xmlns="">
          <p:sp>
            <p:nvSpPr>
              <p:cNvPr id="20" name="TextBox 19">
                <a:extLst>
                  <a:ext uri="{FF2B5EF4-FFF2-40B4-BE49-F238E27FC236}">
                    <a16:creationId xmlns:a16="http://schemas.microsoft.com/office/drawing/2014/main" id="{82C2F870-F1CF-A7F6-B64F-0F70CA7C9CA8}"/>
                  </a:ext>
                </a:extLst>
              </p:cNvPr>
              <p:cNvSpPr txBox="1">
                <a:spLocks noRot="1" noChangeAspect="1" noMove="1" noResize="1" noEditPoints="1" noAdjustHandles="1" noChangeArrowheads="1" noChangeShapeType="1" noTextEdit="1"/>
              </p:cNvSpPr>
              <p:nvPr/>
            </p:nvSpPr>
            <p:spPr>
              <a:xfrm>
                <a:off x="9948584" y="1195594"/>
                <a:ext cx="484428" cy="974241"/>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2FA01FF-AE17-269C-28F9-D858CFD706C4}"/>
              </a:ext>
            </a:extLst>
          </p:cNvPr>
          <p:cNvSpPr txBox="1"/>
          <p:nvPr/>
        </p:nvSpPr>
        <p:spPr>
          <a:xfrm>
            <a:off x="7365844" y="402567"/>
            <a:ext cx="3007811" cy="369332"/>
          </a:xfrm>
          <a:prstGeom prst="rect">
            <a:avLst/>
          </a:prstGeom>
          <a:noFill/>
        </p:spPr>
        <p:txBody>
          <a:bodyPr wrap="none" rtlCol="0">
            <a:spAutoFit/>
          </a:bodyPr>
          <a:lstStyle/>
          <a:p>
            <a:r>
              <a:rPr lang="en-US" i="1"/>
              <a:t>Quay lại bài toán của chúng ta</a:t>
            </a:r>
          </a:p>
        </p:txBody>
      </p:sp>
      <p:sp>
        <p:nvSpPr>
          <p:cNvPr id="22" name="Left Brace 21">
            <a:extLst>
              <a:ext uri="{FF2B5EF4-FFF2-40B4-BE49-F238E27FC236}">
                <a16:creationId xmlns:a16="http://schemas.microsoft.com/office/drawing/2014/main" id="{C4B03E90-701B-7553-C6DD-E39D494C5C15}"/>
              </a:ext>
            </a:extLst>
          </p:cNvPr>
          <p:cNvSpPr/>
          <p:nvPr/>
        </p:nvSpPr>
        <p:spPr>
          <a:xfrm rot="16200000">
            <a:off x="9387180" y="1724779"/>
            <a:ext cx="332142" cy="1501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27A087A-D98D-F4D0-103A-8604B00A3CA4}"/>
              </a:ext>
            </a:extLst>
          </p:cNvPr>
          <p:cNvSpPr txBox="1"/>
          <p:nvPr/>
        </p:nvSpPr>
        <p:spPr>
          <a:xfrm>
            <a:off x="8699641" y="2687814"/>
            <a:ext cx="3492359" cy="646331"/>
          </a:xfrm>
          <a:prstGeom prst="rect">
            <a:avLst/>
          </a:prstGeom>
          <a:noFill/>
        </p:spPr>
        <p:txBody>
          <a:bodyPr wrap="square" rtlCol="0">
            <a:spAutoFit/>
          </a:bodyPr>
          <a:lstStyle/>
          <a:p>
            <a:r>
              <a:rPr lang="en-US"/>
              <a:t>Vector hình chiếu p</a:t>
            </a:r>
          </a:p>
          <a:p>
            <a:r>
              <a:rPr lang="en-US"/>
              <a:t>(vector gần nhất với vector vế trái)</a:t>
            </a:r>
          </a:p>
        </p:txBody>
      </p:sp>
      <p:pic>
        <p:nvPicPr>
          <p:cNvPr id="48" name="Picture 47">
            <a:extLst>
              <a:ext uri="{FF2B5EF4-FFF2-40B4-BE49-F238E27FC236}">
                <a16:creationId xmlns:a16="http://schemas.microsoft.com/office/drawing/2014/main" id="{78D5A811-69F1-6EB0-777A-21492A397F8D}"/>
              </a:ext>
            </a:extLst>
          </p:cNvPr>
          <p:cNvPicPr>
            <a:picLocks noChangeAspect="1"/>
          </p:cNvPicPr>
          <p:nvPr/>
        </p:nvPicPr>
        <p:blipFill>
          <a:blip r:embed="rId8"/>
          <a:stretch>
            <a:fillRect/>
          </a:stretch>
        </p:blipFill>
        <p:spPr>
          <a:xfrm>
            <a:off x="5069625" y="203200"/>
            <a:ext cx="2063463" cy="2001897"/>
          </a:xfrm>
          <a:prstGeom prst="rect">
            <a:avLst/>
          </a:prstGeom>
        </p:spPr>
      </p:pic>
      <p:sp>
        <p:nvSpPr>
          <p:cNvPr id="49" name="TextBox 48">
            <a:extLst>
              <a:ext uri="{FF2B5EF4-FFF2-40B4-BE49-F238E27FC236}">
                <a16:creationId xmlns:a16="http://schemas.microsoft.com/office/drawing/2014/main" id="{CA5CFE6A-F6FC-792B-D60D-48B9F88DEADC}"/>
              </a:ext>
            </a:extLst>
          </p:cNvPr>
          <p:cNvSpPr txBox="1"/>
          <p:nvPr/>
        </p:nvSpPr>
        <p:spPr>
          <a:xfrm>
            <a:off x="6916052" y="2223292"/>
            <a:ext cx="1616668" cy="1200329"/>
          </a:xfrm>
          <a:prstGeom prst="rect">
            <a:avLst/>
          </a:prstGeom>
          <a:noFill/>
        </p:spPr>
        <p:txBody>
          <a:bodyPr wrap="square" rtlCol="0">
            <a:spAutoFit/>
          </a:bodyPr>
          <a:lstStyle/>
          <a:p>
            <a:r>
              <a:rPr lang="en-US"/>
              <a:t>Vector nối tất cả các điểm theo giả thuyết (Không tồn tại)</a:t>
            </a:r>
          </a:p>
        </p:txBody>
      </p:sp>
      <p:cxnSp>
        <p:nvCxnSpPr>
          <p:cNvPr id="51" name="Straight Connector 50">
            <a:extLst>
              <a:ext uri="{FF2B5EF4-FFF2-40B4-BE49-F238E27FC236}">
                <a16:creationId xmlns:a16="http://schemas.microsoft.com/office/drawing/2014/main" id="{8BDEBC5F-61E3-133F-285B-F75B8CE96C0A}"/>
              </a:ext>
            </a:extLst>
          </p:cNvPr>
          <p:cNvCxnSpPr>
            <a:cxnSpLocks/>
          </p:cNvCxnSpPr>
          <p:nvPr/>
        </p:nvCxnSpPr>
        <p:spPr>
          <a:xfrm>
            <a:off x="5083692" y="2033683"/>
            <a:ext cx="5449842" cy="4621117"/>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D0431BB-9017-C5A1-B610-41CBDD2818A8}"/>
              </a:ext>
            </a:extLst>
          </p:cNvPr>
          <p:cNvSpPr txBox="1"/>
          <p:nvPr/>
        </p:nvSpPr>
        <p:spPr>
          <a:xfrm>
            <a:off x="907784" y="4728452"/>
            <a:ext cx="7718588" cy="1754326"/>
          </a:xfrm>
          <a:prstGeom prst="rect">
            <a:avLst/>
          </a:prstGeom>
          <a:noFill/>
        </p:spPr>
        <p:txBody>
          <a:bodyPr wrap="none" rtlCol="0">
            <a:spAutoFit/>
          </a:bodyPr>
          <a:lstStyle/>
          <a:p>
            <a:r>
              <a:rPr lang="en-US"/>
              <a:t>Vì p là vector hình chiếu nên là vector gần nhất với các điểm và có dạng như bên</a:t>
            </a:r>
          </a:p>
          <a:p>
            <a:pPr marL="285750" indent="-285750">
              <a:buFont typeface="Symbol" panose="05050102010706020507" pitchFamily="18" charset="2"/>
              <a:buChar char="Þ"/>
            </a:pPr>
            <a:r>
              <a:rPr lang="en-US"/>
              <a:t>Ta có thể viết </a:t>
            </a:r>
            <a:r>
              <a:rPr lang="en-US" b="1"/>
              <a:t>p = Ax</a:t>
            </a:r>
          </a:p>
          <a:p>
            <a:r>
              <a:rPr lang="en-US"/>
              <a:t>Trong đó:</a:t>
            </a:r>
          </a:p>
          <a:p>
            <a:r>
              <a:rPr lang="en-US" i="1"/>
              <a:t>A : là ma trận (2)</a:t>
            </a:r>
          </a:p>
          <a:p>
            <a:r>
              <a:rPr lang="en-US" i="1"/>
              <a:t>x: là ma trận chứa 2 biến a, b như hình bên x = [a b]</a:t>
            </a:r>
          </a:p>
          <a:p>
            <a:r>
              <a:rPr lang="en-US"/>
              <a:t>Và ma trận x là kết quả chúng ta cần tìm cho bài toán này</a:t>
            </a:r>
          </a:p>
        </p:txBody>
      </p:sp>
      <p:sp>
        <p:nvSpPr>
          <p:cNvPr id="7" name="Footer Placeholder 6">
            <a:extLst>
              <a:ext uri="{FF2B5EF4-FFF2-40B4-BE49-F238E27FC236}">
                <a16:creationId xmlns:a16="http://schemas.microsoft.com/office/drawing/2014/main" id="{99A89B60-1B38-79E4-0A4F-A5381D59B075}"/>
              </a:ext>
            </a:extLst>
          </p:cNvPr>
          <p:cNvSpPr>
            <a:spLocks noGrp="1"/>
          </p:cNvSpPr>
          <p:nvPr>
            <p:ph type="ftr" sz="quarter" idx="11"/>
          </p:nvPr>
        </p:nvSpPr>
        <p:spPr/>
        <p:txBody>
          <a:bodyPr/>
          <a:lstStyle/>
          <a:p>
            <a:r>
              <a:rPr lang="en-US"/>
              <a:t>© 2023 Đào Xuân Hoàng Tuấn (Salmon)</a:t>
            </a:r>
          </a:p>
        </p:txBody>
      </p:sp>
      <p:sp>
        <p:nvSpPr>
          <p:cNvPr id="24" name="Slide Number Placeholder 23">
            <a:extLst>
              <a:ext uri="{FF2B5EF4-FFF2-40B4-BE49-F238E27FC236}">
                <a16:creationId xmlns:a16="http://schemas.microsoft.com/office/drawing/2014/main" id="{44B1A944-1F98-D289-CDEB-429DDBD31624}"/>
              </a:ext>
            </a:extLst>
          </p:cNvPr>
          <p:cNvSpPr>
            <a:spLocks noGrp="1"/>
          </p:cNvSpPr>
          <p:nvPr>
            <p:ph type="sldNum" sz="quarter" idx="12"/>
          </p:nvPr>
        </p:nvSpPr>
        <p:spPr/>
        <p:txBody>
          <a:bodyPr/>
          <a:lstStyle/>
          <a:p>
            <a:fld id="{D33D3A22-CBFE-4DC0-AB7E-8B519801189C}" type="slidenum">
              <a:rPr lang="en-US" smtClean="0"/>
              <a:t>21</a:t>
            </a:fld>
            <a:endParaRPr lang="en-US"/>
          </a:p>
        </p:txBody>
      </p:sp>
    </p:spTree>
    <p:extLst>
      <p:ext uri="{BB962C8B-B14F-4D97-AF65-F5344CB8AC3E}">
        <p14:creationId xmlns:p14="http://schemas.microsoft.com/office/powerpoint/2010/main" val="14640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80E6AE-7338-DF68-8ECF-3BB4A6ABFBFE}"/>
                  </a:ext>
                </a:extLst>
              </p:cNvPr>
              <p:cNvSpPr txBox="1"/>
              <p:nvPr/>
            </p:nvSpPr>
            <p:spPr>
              <a:xfrm>
                <a:off x="7448966" y="1144426"/>
                <a:ext cx="619337" cy="102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mr>
                            <m:mr>
                              <m:e>
                                <m:eqArr>
                                  <m:eqArrPr>
                                    <m:ctrlPr>
                                      <a:rPr lang="en-US" sz="2400" i="1">
                                        <a:solidFill>
                                          <a:srgbClr val="836967"/>
                                        </a:solidFill>
                                        <a:latin typeface="Cambria Math" panose="02040503050406030204" pitchFamily="18" charset="0"/>
                                      </a:rPr>
                                    </m:ctrlPr>
                                  </m:eqArrPr>
                                  <m:e>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1</m:t>
                                        </m:r>
                                      </m:sub>
                                    </m:sSub>
                                  </m:e>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2</m:t>
                                        </m:r>
                                      </m:sub>
                                    </m:sSub>
                                  </m:e>
                                </m:eqArr>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3</m:t>
                                    </m:r>
                                  </m:sub>
                                </m:sSub>
                              </m:e>
                            </m:mr>
                          </m:m>
                        </m:e>
                      </m:d>
                    </m:oMath>
                  </m:oMathPara>
                </a14:m>
                <a:endParaRPr lang="en-US" sz="2400"/>
              </a:p>
            </p:txBody>
          </p:sp>
        </mc:Choice>
        <mc:Fallback xmlns="">
          <p:sp>
            <p:nvSpPr>
              <p:cNvPr id="15" name="TextBox 14">
                <a:extLst>
                  <a:ext uri="{FF2B5EF4-FFF2-40B4-BE49-F238E27FC236}">
                    <a16:creationId xmlns:a16="http://schemas.microsoft.com/office/drawing/2014/main" id="{6780E6AE-7338-DF68-8ECF-3BB4A6ABFBFE}"/>
                  </a:ext>
                </a:extLst>
              </p:cNvPr>
              <p:cNvSpPr txBox="1">
                <a:spLocks noRot="1" noChangeAspect="1" noMove="1" noResize="1" noEditPoints="1" noAdjustHandles="1" noChangeArrowheads="1" noChangeShapeType="1" noTextEdit="1"/>
              </p:cNvSpPr>
              <p:nvPr/>
            </p:nvSpPr>
            <p:spPr>
              <a:xfrm>
                <a:off x="7448966" y="1144426"/>
                <a:ext cx="619337" cy="1025409"/>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746F6ED-D3FA-E52B-807D-20F11465FBAE}"/>
              </a:ext>
            </a:extLst>
          </p:cNvPr>
          <p:cNvSpPr txBox="1"/>
          <p:nvPr/>
        </p:nvSpPr>
        <p:spPr>
          <a:xfrm>
            <a:off x="8030792" y="1344352"/>
            <a:ext cx="407484" cy="461665"/>
          </a:xfrm>
          <a:prstGeom prst="rect">
            <a:avLst/>
          </a:prstGeom>
          <a:noFill/>
        </p:spPr>
        <p:txBody>
          <a:bodyPr wrap="none" rtlCol="0">
            <a:spAutoFit/>
          </a:bodyPr>
          <a:lstStyle/>
          <a:p>
            <a:r>
              <a:rPr lang="en-US" sz="2400"/>
              <a:t>= </a:t>
            </a:r>
          </a:p>
        </p:txBody>
      </p:sp>
      <p:sp>
        <p:nvSpPr>
          <p:cNvPr id="17" name="TextBox 16">
            <a:extLst>
              <a:ext uri="{FF2B5EF4-FFF2-40B4-BE49-F238E27FC236}">
                <a16:creationId xmlns:a16="http://schemas.microsoft.com/office/drawing/2014/main" id="{E7A64536-6D5E-5D99-89C6-FE9CD70E74AE}"/>
              </a:ext>
            </a:extLst>
          </p:cNvPr>
          <p:cNvSpPr txBox="1"/>
          <p:nvPr/>
        </p:nvSpPr>
        <p:spPr>
          <a:xfrm>
            <a:off x="8415547" y="1344352"/>
            <a:ext cx="332142" cy="461665"/>
          </a:xfrm>
          <a:prstGeom prst="rect">
            <a:avLst/>
          </a:prstGeom>
          <a:noFill/>
        </p:spPr>
        <p:txBody>
          <a:bodyPr wrap="none" rtlCol="0">
            <a:spAutoFit/>
          </a:bodyPr>
          <a:lstStyle/>
          <a:p>
            <a:r>
              <a:rPr lang="en-US" sz="2400"/>
              <a:t>a</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215CC1D-84CB-B835-CA27-B6CB494E4784}"/>
                  </a:ext>
                </a:extLst>
              </p:cNvPr>
              <p:cNvSpPr txBox="1"/>
              <p:nvPr/>
            </p:nvSpPr>
            <p:spPr>
              <a:xfrm>
                <a:off x="8699641" y="1180333"/>
                <a:ext cx="617605"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smtClean="0">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solidFill>
                                          <a:srgbClr val="836967"/>
                                        </a:solidFill>
                                        <a:latin typeface="Cambria Math" panose="02040503050406030204" pitchFamily="18" charset="0"/>
                                      </a:rPr>
                                      <m:t>1</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latin typeface="Cambria Math" panose="02040503050406030204" pitchFamily="18" charset="0"/>
                                      </a:rPr>
                                      <m:t>2</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i="0">
                                        <a:latin typeface="Cambria Math" panose="02040503050406030204" pitchFamily="18" charset="0"/>
                                      </a:rPr>
                                      <m:t>3</m:t>
                                    </m:r>
                                  </m:sub>
                                </m:sSub>
                              </m:e>
                            </m:mr>
                          </m:m>
                        </m:e>
                      </m:d>
                    </m:oMath>
                  </m:oMathPara>
                </a14:m>
                <a:endParaRPr lang="en-US" sz="2400"/>
              </a:p>
            </p:txBody>
          </p:sp>
        </mc:Choice>
        <mc:Fallback xmlns="">
          <p:sp>
            <p:nvSpPr>
              <p:cNvPr id="18" name="TextBox 17">
                <a:extLst>
                  <a:ext uri="{FF2B5EF4-FFF2-40B4-BE49-F238E27FC236}">
                    <a16:creationId xmlns:a16="http://schemas.microsoft.com/office/drawing/2014/main" id="{8215CC1D-84CB-B835-CA27-B6CB494E4784}"/>
                  </a:ext>
                </a:extLst>
              </p:cNvPr>
              <p:cNvSpPr txBox="1">
                <a:spLocks noRot="1" noChangeAspect="1" noMove="1" noResize="1" noEditPoints="1" noAdjustHandles="1" noChangeArrowheads="1" noChangeShapeType="1" noTextEdit="1"/>
              </p:cNvSpPr>
              <p:nvPr/>
            </p:nvSpPr>
            <p:spPr>
              <a:xfrm>
                <a:off x="8699641" y="1180333"/>
                <a:ext cx="617605" cy="977575"/>
              </a:xfrm>
              <a:prstGeom prst="rect">
                <a:avLst/>
              </a:prstGeom>
              <a:blipFill>
                <a:blip r:embed="rId6"/>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584E837-C190-634B-6E6A-E2708D0FDE29}"/>
              </a:ext>
            </a:extLst>
          </p:cNvPr>
          <p:cNvSpPr txBox="1"/>
          <p:nvPr/>
        </p:nvSpPr>
        <p:spPr>
          <a:xfrm>
            <a:off x="9483072" y="1362306"/>
            <a:ext cx="638316" cy="461665"/>
          </a:xfrm>
          <a:prstGeom prst="rect">
            <a:avLst/>
          </a:prstGeom>
          <a:noFill/>
        </p:spPr>
        <p:txBody>
          <a:bodyPr wrap="none" rtlCol="0">
            <a:spAutoFit/>
          </a:bodyPr>
          <a:lstStyle/>
          <a:p>
            <a:r>
              <a:rPr lang="en-US" sz="2400"/>
              <a:t>+ b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C2F870-F1CF-A7F6-B64F-0F70CA7C9CA8}"/>
                  </a:ext>
                </a:extLst>
              </p:cNvPr>
              <p:cNvSpPr txBox="1"/>
              <p:nvPr/>
            </p:nvSpPr>
            <p:spPr>
              <a:xfrm>
                <a:off x="9948584" y="1195594"/>
                <a:ext cx="484428" cy="97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a:latin typeface="Cambria Math" panose="02040503050406030204" pitchFamily="18" charset="0"/>
                                  </a:rPr>
                                  <m:t>1</m:t>
                                </m:r>
                              </m:e>
                            </m:mr>
                            <m:mr>
                              <m:e>
                                <m:r>
                                  <a:rPr lang="en-US" sz="2400" i="0">
                                    <a:latin typeface="Cambria Math" panose="02040503050406030204" pitchFamily="18" charset="0"/>
                                  </a:rPr>
                                  <m:t>1</m:t>
                                </m:r>
                              </m:e>
                            </m:mr>
                            <m:mr>
                              <m:e>
                                <m:r>
                                  <a:rPr lang="en-US" sz="2400" i="0">
                                    <a:latin typeface="Cambria Math" panose="02040503050406030204" pitchFamily="18" charset="0"/>
                                  </a:rPr>
                                  <m:t>1</m:t>
                                </m:r>
                              </m:e>
                            </m:mr>
                          </m:m>
                        </m:e>
                      </m:d>
                    </m:oMath>
                  </m:oMathPara>
                </a14:m>
                <a:endParaRPr lang="en-US" sz="2400"/>
              </a:p>
            </p:txBody>
          </p:sp>
        </mc:Choice>
        <mc:Fallback xmlns="">
          <p:sp>
            <p:nvSpPr>
              <p:cNvPr id="20" name="TextBox 19">
                <a:extLst>
                  <a:ext uri="{FF2B5EF4-FFF2-40B4-BE49-F238E27FC236}">
                    <a16:creationId xmlns:a16="http://schemas.microsoft.com/office/drawing/2014/main" id="{82C2F870-F1CF-A7F6-B64F-0F70CA7C9CA8}"/>
                  </a:ext>
                </a:extLst>
              </p:cNvPr>
              <p:cNvSpPr txBox="1">
                <a:spLocks noRot="1" noChangeAspect="1" noMove="1" noResize="1" noEditPoints="1" noAdjustHandles="1" noChangeArrowheads="1" noChangeShapeType="1" noTextEdit="1"/>
              </p:cNvSpPr>
              <p:nvPr/>
            </p:nvSpPr>
            <p:spPr>
              <a:xfrm>
                <a:off x="9948584" y="1195594"/>
                <a:ext cx="484428" cy="974241"/>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2FA01FF-AE17-269C-28F9-D858CFD706C4}"/>
              </a:ext>
            </a:extLst>
          </p:cNvPr>
          <p:cNvSpPr txBox="1"/>
          <p:nvPr/>
        </p:nvSpPr>
        <p:spPr>
          <a:xfrm>
            <a:off x="7365844" y="402567"/>
            <a:ext cx="3007811" cy="369332"/>
          </a:xfrm>
          <a:prstGeom prst="rect">
            <a:avLst/>
          </a:prstGeom>
          <a:noFill/>
        </p:spPr>
        <p:txBody>
          <a:bodyPr wrap="none" rtlCol="0">
            <a:spAutoFit/>
          </a:bodyPr>
          <a:lstStyle/>
          <a:p>
            <a:r>
              <a:rPr lang="en-US" i="1"/>
              <a:t>Quay lại bài toán của chúng ta</a:t>
            </a:r>
          </a:p>
        </p:txBody>
      </p:sp>
      <p:sp>
        <p:nvSpPr>
          <p:cNvPr id="22" name="Left Brace 21">
            <a:extLst>
              <a:ext uri="{FF2B5EF4-FFF2-40B4-BE49-F238E27FC236}">
                <a16:creationId xmlns:a16="http://schemas.microsoft.com/office/drawing/2014/main" id="{C4B03E90-701B-7553-C6DD-E39D494C5C15}"/>
              </a:ext>
            </a:extLst>
          </p:cNvPr>
          <p:cNvSpPr/>
          <p:nvPr/>
        </p:nvSpPr>
        <p:spPr>
          <a:xfrm rot="16200000">
            <a:off x="9387180" y="1724779"/>
            <a:ext cx="332142" cy="1501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27A087A-D98D-F4D0-103A-8604B00A3CA4}"/>
              </a:ext>
            </a:extLst>
          </p:cNvPr>
          <p:cNvSpPr txBox="1"/>
          <p:nvPr/>
        </p:nvSpPr>
        <p:spPr>
          <a:xfrm>
            <a:off x="8699641" y="2687814"/>
            <a:ext cx="3492359" cy="646331"/>
          </a:xfrm>
          <a:prstGeom prst="rect">
            <a:avLst/>
          </a:prstGeom>
          <a:noFill/>
        </p:spPr>
        <p:txBody>
          <a:bodyPr wrap="square" rtlCol="0">
            <a:spAutoFit/>
          </a:bodyPr>
          <a:lstStyle/>
          <a:p>
            <a:r>
              <a:rPr lang="en-US"/>
              <a:t>Vector hình chiếu p</a:t>
            </a:r>
          </a:p>
          <a:p>
            <a:r>
              <a:rPr lang="en-US"/>
              <a:t>(vector gần nhất với vector vế trái)</a:t>
            </a:r>
          </a:p>
        </p:txBody>
      </p:sp>
      <p:pic>
        <p:nvPicPr>
          <p:cNvPr id="48" name="Picture 47">
            <a:extLst>
              <a:ext uri="{FF2B5EF4-FFF2-40B4-BE49-F238E27FC236}">
                <a16:creationId xmlns:a16="http://schemas.microsoft.com/office/drawing/2014/main" id="{78D5A811-69F1-6EB0-777A-21492A397F8D}"/>
              </a:ext>
            </a:extLst>
          </p:cNvPr>
          <p:cNvPicPr>
            <a:picLocks noChangeAspect="1"/>
          </p:cNvPicPr>
          <p:nvPr/>
        </p:nvPicPr>
        <p:blipFill>
          <a:blip r:embed="rId8"/>
          <a:stretch>
            <a:fillRect/>
          </a:stretch>
        </p:blipFill>
        <p:spPr>
          <a:xfrm>
            <a:off x="5069625" y="203200"/>
            <a:ext cx="2063463" cy="2001897"/>
          </a:xfrm>
          <a:prstGeom prst="rect">
            <a:avLst/>
          </a:prstGeom>
        </p:spPr>
      </p:pic>
      <p:sp>
        <p:nvSpPr>
          <p:cNvPr id="49" name="TextBox 48">
            <a:extLst>
              <a:ext uri="{FF2B5EF4-FFF2-40B4-BE49-F238E27FC236}">
                <a16:creationId xmlns:a16="http://schemas.microsoft.com/office/drawing/2014/main" id="{CA5CFE6A-F6FC-792B-D60D-48B9F88DEADC}"/>
              </a:ext>
            </a:extLst>
          </p:cNvPr>
          <p:cNvSpPr txBox="1"/>
          <p:nvPr/>
        </p:nvSpPr>
        <p:spPr>
          <a:xfrm>
            <a:off x="6916052" y="2223292"/>
            <a:ext cx="1616668" cy="1200329"/>
          </a:xfrm>
          <a:prstGeom prst="rect">
            <a:avLst/>
          </a:prstGeom>
          <a:noFill/>
        </p:spPr>
        <p:txBody>
          <a:bodyPr wrap="square" rtlCol="0">
            <a:spAutoFit/>
          </a:bodyPr>
          <a:lstStyle/>
          <a:p>
            <a:r>
              <a:rPr lang="en-US"/>
              <a:t>Vector nối tất cả các điểm theo giả thuyết (Không tồn tại)</a:t>
            </a:r>
          </a:p>
        </p:txBody>
      </p:sp>
      <p:cxnSp>
        <p:nvCxnSpPr>
          <p:cNvPr id="51" name="Straight Connector 50">
            <a:extLst>
              <a:ext uri="{FF2B5EF4-FFF2-40B4-BE49-F238E27FC236}">
                <a16:creationId xmlns:a16="http://schemas.microsoft.com/office/drawing/2014/main" id="{8BDEBC5F-61E3-133F-285B-F75B8CE96C0A}"/>
              </a:ext>
            </a:extLst>
          </p:cNvPr>
          <p:cNvCxnSpPr>
            <a:cxnSpLocks/>
          </p:cNvCxnSpPr>
          <p:nvPr/>
        </p:nvCxnSpPr>
        <p:spPr>
          <a:xfrm>
            <a:off x="5083692" y="2033683"/>
            <a:ext cx="5449842" cy="4621117"/>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D0431BB-9017-C5A1-B610-41CBDD2818A8}"/>
              </a:ext>
            </a:extLst>
          </p:cNvPr>
          <p:cNvSpPr txBox="1"/>
          <p:nvPr/>
        </p:nvSpPr>
        <p:spPr>
          <a:xfrm>
            <a:off x="372697" y="2304522"/>
            <a:ext cx="4814716" cy="2308324"/>
          </a:xfrm>
          <a:prstGeom prst="rect">
            <a:avLst/>
          </a:prstGeom>
          <a:noFill/>
        </p:spPr>
        <p:txBody>
          <a:bodyPr wrap="none" rtlCol="0">
            <a:spAutoFit/>
          </a:bodyPr>
          <a:lstStyle/>
          <a:p>
            <a:r>
              <a:rPr lang="en-US" b="1"/>
              <a:t>Giải thích: </a:t>
            </a:r>
            <a:r>
              <a:rPr lang="en-US" b="1" i="1"/>
              <a:t>p = Ax</a:t>
            </a:r>
          </a:p>
          <a:p>
            <a:endParaRPr lang="en-US" b="1" i="1"/>
          </a:p>
          <a:p>
            <a:r>
              <a:rPr lang="en-US" i="1"/>
              <a:t>p: ở đây là phương trình hình chiếu gần nhất với  </a:t>
            </a:r>
          </a:p>
          <a:p>
            <a:endParaRPr lang="en-US" b="1" i="1"/>
          </a:p>
          <a:p>
            <a:endParaRPr lang="en-US" i="1"/>
          </a:p>
          <a:p>
            <a:r>
              <a:rPr lang="en-US" i="1"/>
              <a:t>=&gt; A : </a:t>
            </a:r>
          </a:p>
          <a:p>
            <a:endParaRPr lang="en-US" i="1"/>
          </a:p>
          <a:p>
            <a:r>
              <a:rPr lang="en-US" i="1"/>
              <a:t>x: </a:t>
            </a:r>
            <a:endParaRPr lang="en-US"/>
          </a:p>
        </p:txBody>
      </p:sp>
      <p:pic>
        <p:nvPicPr>
          <p:cNvPr id="7" name="Picture 6">
            <a:extLst>
              <a:ext uri="{FF2B5EF4-FFF2-40B4-BE49-F238E27FC236}">
                <a16:creationId xmlns:a16="http://schemas.microsoft.com/office/drawing/2014/main" id="{F4D0E043-CA2E-202E-6B1C-EB2FD36A95B7}"/>
              </a:ext>
            </a:extLst>
          </p:cNvPr>
          <p:cNvPicPr>
            <a:picLocks noChangeAspect="1"/>
          </p:cNvPicPr>
          <p:nvPr/>
        </p:nvPicPr>
        <p:blipFill rotWithShape="1">
          <a:blip r:embed="rId9"/>
          <a:srcRect r="78820"/>
          <a:stretch/>
        </p:blipFill>
        <p:spPr>
          <a:xfrm>
            <a:off x="5008700" y="2561360"/>
            <a:ext cx="489065" cy="899238"/>
          </a:xfrm>
          <a:prstGeom prst="rect">
            <a:avLst/>
          </a:prstGeom>
        </p:spPr>
      </p:pic>
      <p:pic>
        <p:nvPicPr>
          <p:cNvPr id="25" name="Picture 24">
            <a:extLst>
              <a:ext uri="{FF2B5EF4-FFF2-40B4-BE49-F238E27FC236}">
                <a16:creationId xmlns:a16="http://schemas.microsoft.com/office/drawing/2014/main" id="{BDB3C645-B02F-C527-310A-6CAB0972C391}"/>
              </a:ext>
            </a:extLst>
          </p:cNvPr>
          <p:cNvPicPr>
            <a:picLocks noChangeAspect="1"/>
          </p:cNvPicPr>
          <p:nvPr/>
        </p:nvPicPr>
        <p:blipFill>
          <a:blip r:embed="rId10"/>
          <a:stretch>
            <a:fillRect/>
          </a:stretch>
        </p:blipFill>
        <p:spPr>
          <a:xfrm>
            <a:off x="1080724" y="3354819"/>
            <a:ext cx="693480" cy="823031"/>
          </a:xfrm>
          <a:prstGeom prst="rect">
            <a:avLst/>
          </a:prstGeom>
        </p:spPr>
      </p:pic>
      <p:pic>
        <p:nvPicPr>
          <p:cNvPr id="27" name="Picture 26">
            <a:extLst>
              <a:ext uri="{FF2B5EF4-FFF2-40B4-BE49-F238E27FC236}">
                <a16:creationId xmlns:a16="http://schemas.microsoft.com/office/drawing/2014/main" id="{1BE0B7A7-37A0-5F18-1C23-079EA64723B3}"/>
              </a:ext>
            </a:extLst>
          </p:cNvPr>
          <p:cNvPicPr>
            <a:picLocks noChangeAspect="1"/>
          </p:cNvPicPr>
          <p:nvPr/>
        </p:nvPicPr>
        <p:blipFill>
          <a:blip r:embed="rId11"/>
          <a:stretch>
            <a:fillRect/>
          </a:stretch>
        </p:blipFill>
        <p:spPr>
          <a:xfrm>
            <a:off x="745415" y="4178468"/>
            <a:ext cx="335309" cy="434378"/>
          </a:xfrm>
          <a:prstGeom prst="rect">
            <a:avLst/>
          </a:prstGeom>
        </p:spPr>
      </p:pic>
      <p:sp>
        <p:nvSpPr>
          <p:cNvPr id="28" name="TextBox 27">
            <a:extLst>
              <a:ext uri="{FF2B5EF4-FFF2-40B4-BE49-F238E27FC236}">
                <a16:creationId xmlns:a16="http://schemas.microsoft.com/office/drawing/2014/main" id="{E5B1D2F2-627E-98DF-7E86-EB3166D087FF}"/>
              </a:ext>
            </a:extLst>
          </p:cNvPr>
          <p:cNvSpPr txBox="1"/>
          <p:nvPr/>
        </p:nvSpPr>
        <p:spPr>
          <a:xfrm>
            <a:off x="426257" y="4945625"/>
            <a:ext cx="638316" cy="369332"/>
          </a:xfrm>
          <a:prstGeom prst="rect">
            <a:avLst/>
          </a:prstGeom>
          <a:noFill/>
        </p:spPr>
        <p:txBody>
          <a:bodyPr wrap="none" rtlCol="0">
            <a:spAutoFit/>
          </a:bodyPr>
          <a:lstStyle/>
          <a:p>
            <a:r>
              <a:rPr lang="en-US"/>
              <a:t>Ax = </a:t>
            </a:r>
          </a:p>
        </p:txBody>
      </p:sp>
      <p:pic>
        <p:nvPicPr>
          <p:cNvPr id="29" name="Picture 28">
            <a:extLst>
              <a:ext uri="{FF2B5EF4-FFF2-40B4-BE49-F238E27FC236}">
                <a16:creationId xmlns:a16="http://schemas.microsoft.com/office/drawing/2014/main" id="{7DC315A2-16F9-E5EF-6984-EC5D51004562}"/>
              </a:ext>
            </a:extLst>
          </p:cNvPr>
          <p:cNvPicPr>
            <a:picLocks noChangeAspect="1"/>
          </p:cNvPicPr>
          <p:nvPr/>
        </p:nvPicPr>
        <p:blipFill>
          <a:blip r:embed="rId10"/>
          <a:stretch>
            <a:fillRect/>
          </a:stretch>
        </p:blipFill>
        <p:spPr>
          <a:xfrm>
            <a:off x="1064573" y="4718775"/>
            <a:ext cx="693480" cy="823031"/>
          </a:xfrm>
          <a:prstGeom prst="rect">
            <a:avLst/>
          </a:prstGeom>
        </p:spPr>
      </p:pic>
      <p:pic>
        <p:nvPicPr>
          <p:cNvPr id="30" name="Picture 29">
            <a:extLst>
              <a:ext uri="{FF2B5EF4-FFF2-40B4-BE49-F238E27FC236}">
                <a16:creationId xmlns:a16="http://schemas.microsoft.com/office/drawing/2014/main" id="{178F7FA8-21AD-CD50-0C18-F25AC85F4227}"/>
              </a:ext>
            </a:extLst>
          </p:cNvPr>
          <p:cNvPicPr>
            <a:picLocks noChangeAspect="1"/>
          </p:cNvPicPr>
          <p:nvPr/>
        </p:nvPicPr>
        <p:blipFill>
          <a:blip r:embed="rId11"/>
          <a:stretch>
            <a:fillRect/>
          </a:stretch>
        </p:blipFill>
        <p:spPr>
          <a:xfrm>
            <a:off x="1772120" y="4913101"/>
            <a:ext cx="335309" cy="434378"/>
          </a:xfrm>
          <a:prstGeom prst="rect">
            <a:avLst/>
          </a:prstGeom>
        </p:spPr>
      </p:pic>
      <p:sp>
        <p:nvSpPr>
          <p:cNvPr id="31" name="TextBox 30">
            <a:extLst>
              <a:ext uri="{FF2B5EF4-FFF2-40B4-BE49-F238E27FC236}">
                <a16:creationId xmlns:a16="http://schemas.microsoft.com/office/drawing/2014/main" id="{20CB28F2-1F9B-AD53-20B4-0D6C494578D6}"/>
              </a:ext>
            </a:extLst>
          </p:cNvPr>
          <p:cNvSpPr txBox="1"/>
          <p:nvPr/>
        </p:nvSpPr>
        <p:spPr>
          <a:xfrm>
            <a:off x="2211638" y="4980659"/>
            <a:ext cx="300082" cy="369332"/>
          </a:xfrm>
          <a:prstGeom prst="rect">
            <a:avLst/>
          </a:prstGeom>
          <a:noFill/>
        </p:spPr>
        <p:txBody>
          <a:bodyPr wrap="none" rtlCol="0">
            <a:spAutoFit/>
          </a:bodyPr>
          <a:lstStyle/>
          <a:p>
            <a:r>
              <a:rPr lang="en-US"/>
              <a:t>=</a:t>
            </a:r>
          </a:p>
        </p:txBody>
      </p:sp>
      <p:sp>
        <p:nvSpPr>
          <p:cNvPr id="32" name="TextBox 31">
            <a:extLst>
              <a:ext uri="{FF2B5EF4-FFF2-40B4-BE49-F238E27FC236}">
                <a16:creationId xmlns:a16="http://schemas.microsoft.com/office/drawing/2014/main" id="{C04B85FE-63F8-34FE-5BEA-BBB4B2BDEDD8}"/>
              </a:ext>
            </a:extLst>
          </p:cNvPr>
          <p:cNvSpPr txBox="1"/>
          <p:nvPr/>
        </p:nvSpPr>
        <p:spPr>
          <a:xfrm>
            <a:off x="2489650" y="4750891"/>
            <a:ext cx="814134" cy="1200329"/>
          </a:xfrm>
          <a:prstGeom prst="rect">
            <a:avLst/>
          </a:prstGeom>
          <a:noFill/>
        </p:spPr>
        <p:txBody>
          <a:bodyPr wrap="none" rtlCol="0">
            <a:spAutoFit/>
          </a:bodyPr>
          <a:lstStyle/>
          <a:p>
            <a:r>
              <a:rPr lang="en-US"/>
              <a:t>ax</a:t>
            </a:r>
            <a:r>
              <a:rPr lang="en-US" baseline="-25000"/>
              <a:t>1</a:t>
            </a:r>
            <a:r>
              <a:rPr lang="en-US"/>
              <a:t> + b</a:t>
            </a:r>
          </a:p>
          <a:p>
            <a:r>
              <a:rPr lang="en-US"/>
              <a:t>ax</a:t>
            </a:r>
            <a:r>
              <a:rPr lang="en-US" baseline="-25000"/>
              <a:t>2</a:t>
            </a:r>
            <a:r>
              <a:rPr lang="en-US"/>
              <a:t> + b</a:t>
            </a:r>
          </a:p>
          <a:p>
            <a:r>
              <a:rPr lang="en-US"/>
              <a:t>ax</a:t>
            </a:r>
            <a:r>
              <a:rPr lang="en-US" baseline="-25000"/>
              <a:t>3</a:t>
            </a:r>
            <a:r>
              <a:rPr lang="en-US"/>
              <a:t> + b</a:t>
            </a:r>
          </a:p>
          <a:p>
            <a:endParaRPr lang="en-US"/>
          </a:p>
        </p:txBody>
      </p:sp>
      <p:sp>
        <p:nvSpPr>
          <p:cNvPr id="4" name="Footer Placeholder 3">
            <a:extLst>
              <a:ext uri="{FF2B5EF4-FFF2-40B4-BE49-F238E27FC236}">
                <a16:creationId xmlns:a16="http://schemas.microsoft.com/office/drawing/2014/main" id="{A0469063-F9B1-75B9-E2FF-F154A02078EE}"/>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55DDE9C2-1890-66C5-4B00-951CB74E0983}"/>
              </a:ext>
            </a:extLst>
          </p:cNvPr>
          <p:cNvSpPr>
            <a:spLocks noGrp="1"/>
          </p:cNvSpPr>
          <p:nvPr>
            <p:ph type="sldNum" sz="quarter" idx="12"/>
          </p:nvPr>
        </p:nvSpPr>
        <p:spPr/>
        <p:txBody>
          <a:bodyPr/>
          <a:lstStyle/>
          <a:p>
            <a:fld id="{D33D3A22-CBFE-4DC0-AB7E-8B519801189C}" type="slidenum">
              <a:rPr lang="en-US" smtClean="0"/>
              <a:t>22</a:t>
            </a:fld>
            <a:endParaRPr lang="en-US"/>
          </a:p>
        </p:txBody>
      </p:sp>
    </p:spTree>
    <p:extLst>
      <p:ext uri="{BB962C8B-B14F-4D97-AF65-F5344CB8AC3E}">
        <p14:creationId xmlns:p14="http://schemas.microsoft.com/office/powerpoint/2010/main" val="303512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82E326-AC1E-7AC8-EB7A-556C5B2307A1}"/>
                  </a:ext>
                </a:extLst>
              </p:cNvPr>
              <p:cNvSpPr txBox="1"/>
              <p:nvPr/>
            </p:nvSpPr>
            <p:spPr>
              <a:xfrm>
                <a:off x="8802421" y="3775395"/>
                <a:ext cx="2202462" cy="824200"/>
              </a:xfrm>
              <a:prstGeom prst="rect">
                <a:avLst/>
              </a:prstGeom>
              <a:noFill/>
            </p:spPr>
            <p:txBody>
              <a:bodyPr wrap="none" rtlCol="0">
                <a:spAutoFit/>
              </a:bodyPr>
              <a:lstStyle/>
              <a:p>
                <a:r>
                  <a:rPr lang="en-US"/>
                  <a:t>A = [a</a:t>
                </a:r>
                <a:r>
                  <a:rPr lang="en-US" baseline="-25000"/>
                  <a:t>1</a:t>
                </a:r>
                <a:r>
                  <a:rPr lang="en-US"/>
                  <a:t> a</a:t>
                </a:r>
                <a:r>
                  <a:rPr lang="en-US" baseline="-25000"/>
                  <a:t>2</a:t>
                </a:r>
                <a:r>
                  <a:rPr lang="en-US"/>
                  <a:t>]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0">
                                      <a:latin typeface="Cambria Math" panose="02040503050406030204" pitchFamily="18" charset="0"/>
                                    </a:rPr>
                                    <m:t>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𝑧</m:t>
                                  </m:r>
                                </m:e>
                                <m:sub>
                                  <m:r>
                                    <a:rPr lang="en-US" i="0">
                                      <a:latin typeface="Cambria Math" panose="02040503050406030204" pitchFamily="18" charset="0"/>
                                    </a:rPr>
                                    <m:t>2</m:t>
                                  </m:r>
                                </m:sub>
                              </m:sSub>
                            </m:e>
                          </m:mr>
                        </m:m>
                      </m:e>
                    </m:d>
                  </m:oMath>
                </a14:m>
                <a:endParaRPr lang="en-US"/>
              </a:p>
            </p:txBody>
          </p:sp>
        </mc:Choice>
        <mc:Fallback xmlns="">
          <p:sp>
            <p:nvSpPr>
              <p:cNvPr id="7" name="TextBox 6">
                <a:extLst>
                  <a:ext uri="{FF2B5EF4-FFF2-40B4-BE49-F238E27FC236}">
                    <a16:creationId xmlns:a16="http://schemas.microsoft.com/office/drawing/2014/main" id="{B682E326-AC1E-7AC8-EB7A-556C5B2307A1}"/>
                  </a:ext>
                </a:extLst>
              </p:cNvPr>
              <p:cNvSpPr txBox="1">
                <a:spLocks noRot="1" noChangeAspect="1" noMove="1" noResize="1" noEditPoints="1" noAdjustHandles="1" noChangeArrowheads="1" noChangeShapeType="1" noTextEdit="1"/>
              </p:cNvSpPr>
              <p:nvPr/>
            </p:nvSpPr>
            <p:spPr>
              <a:xfrm>
                <a:off x="8802421" y="3775395"/>
                <a:ext cx="2202462" cy="824200"/>
              </a:xfrm>
              <a:prstGeom prst="rect">
                <a:avLst/>
              </a:prstGeom>
              <a:blipFill>
                <a:blip r:embed="rId2"/>
                <a:stretch>
                  <a:fillRect l="-2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9727B-DDEC-349D-33ED-EA2F26D0DA6F}"/>
                  </a:ext>
                </a:extLst>
              </p:cNvPr>
              <p:cNvSpPr txBox="1"/>
              <p:nvPr/>
            </p:nvSpPr>
            <p:spPr>
              <a:xfrm>
                <a:off x="7448966" y="1144426"/>
                <a:ext cx="619337" cy="102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mr>
                            <m:mr>
                              <m:e>
                                <m:eqArr>
                                  <m:eqArrPr>
                                    <m:ctrlPr>
                                      <a:rPr lang="en-US" sz="2400" i="1">
                                        <a:solidFill>
                                          <a:srgbClr val="836967"/>
                                        </a:solidFill>
                                        <a:latin typeface="Cambria Math" panose="02040503050406030204" pitchFamily="18" charset="0"/>
                                      </a:rPr>
                                    </m:ctrlPr>
                                  </m:eqArrPr>
                                  <m:e>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1</m:t>
                                        </m:r>
                                      </m:sub>
                                    </m:sSub>
                                  </m:e>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2</m:t>
                                        </m:r>
                                      </m:sub>
                                    </m:sSub>
                                  </m:e>
                                </m:eqArr>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3</m:t>
                                    </m:r>
                                  </m:sub>
                                </m:sSub>
                              </m:e>
                            </m:mr>
                          </m:m>
                        </m:e>
                      </m:d>
                    </m:oMath>
                  </m:oMathPara>
                </a14:m>
                <a:endParaRPr lang="en-US" sz="2400"/>
              </a:p>
            </p:txBody>
          </p:sp>
        </mc:Choice>
        <mc:Fallback xmlns="">
          <p:sp>
            <p:nvSpPr>
              <p:cNvPr id="15" name="TextBox 14">
                <a:extLst>
                  <a:ext uri="{FF2B5EF4-FFF2-40B4-BE49-F238E27FC236}">
                    <a16:creationId xmlns:a16="http://schemas.microsoft.com/office/drawing/2014/main" id="{C669727B-DDEC-349D-33ED-EA2F26D0DA6F}"/>
                  </a:ext>
                </a:extLst>
              </p:cNvPr>
              <p:cNvSpPr txBox="1">
                <a:spLocks noRot="1" noChangeAspect="1" noMove="1" noResize="1" noEditPoints="1" noAdjustHandles="1" noChangeArrowheads="1" noChangeShapeType="1" noTextEdit="1"/>
              </p:cNvSpPr>
              <p:nvPr/>
            </p:nvSpPr>
            <p:spPr>
              <a:xfrm>
                <a:off x="7448966" y="1144426"/>
                <a:ext cx="619337" cy="1025409"/>
              </a:xfrm>
              <a:prstGeom prst="rect">
                <a:avLst/>
              </a:prstGeom>
              <a:blipFill>
                <a:blip r:embed="rId3"/>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87D00BC-059C-F011-6CCB-C431ED1ABD2A}"/>
              </a:ext>
            </a:extLst>
          </p:cNvPr>
          <p:cNvSpPr txBox="1"/>
          <p:nvPr/>
        </p:nvSpPr>
        <p:spPr>
          <a:xfrm>
            <a:off x="8030792" y="1344352"/>
            <a:ext cx="407484" cy="461665"/>
          </a:xfrm>
          <a:prstGeom prst="rect">
            <a:avLst/>
          </a:prstGeom>
          <a:noFill/>
        </p:spPr>
        <p:txBody>
          <a:bodyPr wrap="none" rtlCol="0">
            <a:spAutoFit/>
          </a:bodyPr>
          <a:lstStyle/>
          <a:p>
            <a:r>
              <a:rPr lang="en-US" sz="2400"/>
              <a:t>= </a:t>
            </a:r>
          </a:p>
        </p:txBody>
      </p:sp>
      <p:sp>
        <p:nvSpPr>
          <p:cNvPr id="17" name="TextBox 16">
            <a:extLst>
              <a:ext uri="{FF2B5EF4-FFF2-40B4-BE49-F238E27FC236}">
                <a16:creationId xmlns:a16="http://schemas.microsoft.com/office/drawing/2014/main" id="{D0B2773C-AFFE-5BAD-1065-10F1951F709C}"/>
              </a:ext>
            </a:extLst>
          </p:cNvPr>
          <p:cNvSpPr txBox="1"/>
          <p:nvPr/>
        </p:nvSpPr>
        <p:spPr>
          <a:xfrm>
            <a:off x="8415547" y="1344352"/>
            <a:ext cx="332142" cy="461665"/>
          </a:xfrm>
          <a:prstGeom prst="rect">
            <a:avLst/>
          </a:prstGeom>
          <a:noFill/>
        </p:spPr>
        <p:txBody>
          <a:bodyPr wrap="none" rtlCol="0">
            <a:spAutoFit/>
          </a:bodyPr>
          <a:lstStyle/>
          <a:p>
            <a:r>
              <a:rPr lang="en-US" sz="2400"/>
              <a:t>a</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6CAB311-9B16-0C79-5A84-D34BC2F39C93}"/>
                  </a:ext>
                </a:extLst>
              </p:cNvPr>
              <p:cNvSpPr txBox="1"/>
              <p:nvPr/>
            </p:nvSpPr>
            <p:spPr>
              <a:xfrm>
                <a:off x="8699641" y="1180333"/>
                <a:ext cx="617605"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smtClean="0">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solidFill>
                                          <a:srgbClr val="836967"/>
                                        </a:solidFill>
                                        <a:latin typeface="Cambria Math" panose="02040503050406030204" pitchFamily="18" charset="0"/>
                                      </a:rPr>
                                      <m:t>1</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latin typeface="Cambria Math" panose="02040503050406030204" pitchFamily="18" charset="0"/>
                                      </a:rPr>
                                      <m:t>2</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i="0">
                                        <a:latin typeface="Cambria Math" panose="02040503050406030204" pitchFamily="18" charset="0"/>
                                      </a:rPr>
                                      <m:t>3</m:t>
                                    </m:r>
                                  </m:sub>
                                </m:sSub>
                              </m:e>
                            </m:mr>
                          </m:m>
                        </m:e>
                      </m:d>
                    </m:oMath>
                  </m:oMathPara>
                </a14:m>
                <a:endParaRPr lang="en-US" sz="2400"/>
              </a:p>
            </p:txBody>
          </p:sp>
        </mc:Choice>
        <mc:Fallback xmlns="">
          <p:sp>
            <p:nvSpPr>
              <p:cNvPr id="18" name="TextBox 17">
                <a:extLst>
                  <a:ext uri="{FF2B5EF4-FFF2-40B4-BE49-F238E27FC236}">
                    <a16:creationId xmlns:a16="http://schemas.microsoft.com/office/drawing/2014/main" id="{06CAB311-9B16-0C79-5A84-D34BC2F39C93}"/>
                  </a:ext>
                </a:extLst>
              </p:cNvPr>
              <p:cNvSpPr txBox="1">
                <a:spLocks noRot="1" noChangeAspect="1" noMove="1" noResize="1" noEditPoints="1" noAdjustHandles="1" noChangeArrowheads="1" noChangeShapeType="1" noTextEdit="1"/>
              </p:cNvSpPr>
              <p:nvPr/>
            </p:nvSpPr>
            <p:spPr>
              <a:xfrm>
                <a:off x="8699641" y="1180333"/>
                <a:ext cx="617605" cy="977575"/>
              </a:xfrm>
              <a:prstGeom prst="rect">
                <a:avLst/>
              </a:prstGeom>
              <a:blipFill>
                <a:blip r:embed="rId4"/>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C5F11421-3BA4-D37C-A761-BBC83FD84554}"/>
              </a:ext>
            </a:extLst>
          </p:cNvPr>
          <p:cNvSpPr txBox="1"/>
          <p:nvPr/>
        </p:nvSpPr>
        <p:spPr>
          <a:xfrm>
            <a:off x="9483072" y="1362306"/>
            <a:ext cx="638316" cy="461665"/>
          </a:xfrm>
          <a:prstGeom prst="rect">
            <a:avLst/>
          </a:prstGeom>
          <a:noFill/>
        </p:spPr>
        <p:txBody>
          <a:bodyPr wrap="none" rtlCol="0">
            <a:spAutoFit/>
          </a:bodyPr>
          <a:lstStyle/>
          <a:p>
            <a:r>
              <a:rPr lang="en-US" sz="2400"/>
              <a:t>+ b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4E2EB82-0BF3-A3DC-555E-94A6E0763065}"/>
                  </a:ext>
                </a:extLst>
              </p:cNvPr>
              <p:cNvSpPr txBox="1"/>
              <p:nvPr/>
            </p:nvSpPr>
            <p:spPr>
              <a:xfrm>
                <a:off x="9948584" y="1195594"/>
                <a:ext cx="484428" cy="97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a:latin typeface="Cambria Math" panose="02040503050406030204" pitchFamily="18" charset="0"/>
                                  </a:rPr>
                                  <m:t>1</m:t>
                                </m:r>
                              </m:e>
                            </m:mr>
                            <m:mr>
                              <m:e>
                                <m:r>
                                  <a:rPr lang="en-US" sz="2400" i="0">
                                    <a:latin typeface="Cambria Math" panose="02040503050406030204" pitchFamily="18" charset="0"/>
                                  </a:rPr>
                                  <m:t>1</m:t>
                                </m:r>
                              </m:e>
                            </m:mr>
                            <m:mr>
                              <m:e>
                                <m:r>
                                  <a:rPr lang="en-US" sz="2400" i="0">
                                    <a:latin typeface="Cambria Math" panose="02040503050406030204" pitchFamily="18" charset="0"/>
                                  </a:rPr>
                                  <m:t>1</m:t>
                                </m:r>
                              </m:e>
                            </m:mr>
                          </m:m>
                        </m:e>
                      </m:d>
                    </m:oMath>
                  </m:oMathPara>
                </a14:m>
                <a:endParaRPr lang="en-US" sz="2400"/>
              </a:p>
            </p:txBody>
          </p:sp>
        </mc:Choice>
        <mc:Fallback xmlns="">
          <p:sp>
            <p:nvSpPr>
              <p:cNvPr id="20" name="TextBox 19">
                <a:extLst>
                  <a:ext uri="{FF2B5EF4-FFF2-40B4-BE49-F238E27FC236}">
                    <a16:creationId xmlns:a16="http://schemas.microsoft.com/office/drawing/2014/main" id="{14E2EB82-0BF3-A3DC-555E-94A6E0763065}"/>
                  </a:ext>
                </a:extLst>
              </p:cNvPr>
              <p:cNvSpPr txBox="1">
                <a:spLocks noRot="1" noChangeAspect="1" noMove="1" noResize="1" noEditPoints="1" noAdjustHandles="1" noChangeArrowheads="1" noChangeShapeType="1" noTextEdit="1"/>
              </p:cNvSpPr>
              <p:nvPr/>
            </p:nvSpPr>
            <p:spPr>
              <a:xfrm>
                <a:off x="9948584" y="1195594"/>
                <a:ext cx="484428" cy="974241"/>
              </a:xfrm>
              <a:prstGeom prst="rect">
                <a:avLst/>
              </a:prstGeom>
              <a:blipFill>
                <a:blip r:embed="rId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088FB675-B65B-9623-AE50-3A7163080772}"/>
              </a:ext>
            </a:extLst>
          </p:cNvPr>
          <p:cNvSpPr txBox="1"/>
          <p:nvPr/>
        </p:nvSpPr>
        <p:spPr>
          <a:xfrm>
            <a:off x="7365844" y="402567"/>
            <a:ext cx="3007811" cy="369332"/>
          </a:xfrm>
          <a:prstGeom prst="rect">
            <a:avLst/>
          </a:prstGeom>
          <a:noFill/>
        </p:spPr>
        <p:txBody>
          <a:bodyPr wrap="none" rtlCol="0">
            <a:spAutoFit/>
          </a:bodyPr>
          <a:lstStyle/>
          <a:p>
            <a:r>
              <a:rPr lang="en-US" i="1"/>
              <a:t>Quay lại bài toán của chúng ta</a:t>
            </a:r>
          </a:p>
        </p:txBody>
      </p:sp>
      <p:sp>
        <p:nvSpPr>
          <p:cNvPr id="22" name="Left Brace 21">
            <a:extLst>
              <a:ext uri="{FF2B5EF4-FFF2-40B4-BE49-F238E27FC236}">
                <a16:creationId xmlns:a16="http://schemas.microsoft.com/office/drawing/2014/main" id="{4BA69D1C-A88E-E450-D37A-1C500DDAA606}"/>
              </a:ext>
            </a:extLst>
          </p:cNvPr>
          <p:cNvSpPr/>
          <p:nvPr/>
        </p:nvSpPr>
        <p:spPr>
          <a:xfrm rot="16200000">
            <a:off x="9387180" y="1724779"/>
            <a:ext cx="332142" cy="1501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C47FC9C-04CA-2E5E-03F3-A05A17886BDE}"/>
              </a:ext>
            </a:extLst>
          </p:cNvPr>
          <p:cNvSpPr txBox="1"/>
          <p:nvPr/>
        </p:nvSpPr>
        <p:spPr>
          <a:xfrm>
            <a:off x="8699641" y="2687814"/>
            <a:ext cx="3492359" cy="646331"/>
          </a:xfrm>
          <a:prstGeom prst="rect">
            <a:avLst/>
          </a:prstGeom>
          <a:noFill/>
        </p:spPr>
        <p:txBody>
          <a:bodyPr wrap="square" rtlCol="0">
            <a:spAutoFit/>
          </a:bodyPr>
          <a:lstStyle/>
          <a:p>
            <a:r>
              <a:rPr lang="en-US"/>
              <a:t>Vector hình chiếu p</a:t>
            </a:r>
          </a:p>
          <a:p>
            <a:r>
              <a:rPr lang="en-US"/>
              <a:t>(vector gần nhất với vector vế trái)</a:t>
            </a:r>
          </a:p>
        </p:txBody>
      </p:sp>
      <p:pic>
        <p:nvPicPr>
          <p:cNvPr id="24" name="Picture 23">
            <a:extLst>
              <a:ext uri="{FF2B5EF4-FFF2-40B4-BE49-F238E27FC236}">
                <a16:creationId xmlns:a16="http://schemas.microsoft.com/office/drawing/2014/main" id="{710E79A2-3B32-FB98-7115-8AD3DE81D9C6}"/>
              </a:ext>
            </a:extLst>
          </p:cNvPr>
          <p:cNvPicPr>
            <a:picLocks noChangeAspect="1"/>
          </p:cNvPicPr>
          <p:nvPr/>
        </p:nvPicPr>
        <p:blipFill>
          <a:blip r:embed="rId6"/>
          <a:stretch>
            <a:fillRect/>
          </a:stretch>
        </p:blipFill>
        <p:spPr>
          <a:xfrm>
            <a:off x="5069625" y="203200"/>
            <a:ext cx="2063463" cy="2001897"/>
          </a:xfrm>
          <a:prstGeom prst="rect">
            <a:avLst/>
          </a:prstGeom>
        </p:spPr>
      </p:pic>
      <p:sp>
        <p:nvSpPr>
          <p:cNvPr id="25" name="TextBox 24">
            <a:extLst>
              <a:ext uri="{FF2B5EF4-FFF2-40B4-BE49-F238E27FC236}">
                <a16:creationId xmlns:a16="http://schemas.microsoft.com/office/drawing/2014/main" id="{A56D99CE-7424-2596-1C36-E54B3913F8D2}"/>
              </a:ext>
            </a:extLst>
          </p:cNvPr>
          <p:cNvSpPr txBox="1"/>
          <p:nvPr/>
        </p:nvSpPr>
        <p:spPr>
          <a:xfrm>
            <a:off x="6916052" y="2223292"/>
            <a:ext cx="1616668" cy="1200329"/>
          </a:xfrm>
          <a:prstGeom prst="rect">
            <a:avLst/>
          </a:prstGeom>
          <a:noFill/>
        </p:spPr>
        <p:txBody>
          <a:bodyPr wrap="square" rtlCol="0">
            <a:spAutoFit/>
          </a:bodyPr>
          <a:lstStyle/>
          <a:p>
            <a:r>
              <a:rPr lang="en-US"/>
              <a:t>Vector nối tất cả các điểm theo giả thuyết (Không tồn tại)</a:t>
            </a:r>
          </a:p>
        </p:txBody>
      </p:sp>
      <p:cxnSp>
        <p:nvCxnSpPr>
          <p:cNvPr id="26" name="Straight Connector 25">
            <a:extLst>
              <a:ext uri="{FF2B5EF4-FFF2-40B4-BE49-F238E27FC236}">
                <a16:creationId xmlns:a16="http://schemas.microsoft.com/office/drawing/2014/main" id="{56B96129-DCE9-23E6-B118-E56E391EECBD}"/>
              </a:ext>
            </a:extLst>
          </p:cNvPr>
          <p:cNvCxnSpPr>
            <a:cxnSpLocks/>
          </p:cNvCxnSpPr>
          <p:nvPr/>
        </p:nvCxnSpPr>
        <p:spPr>
          <a:xfrm>
            <a:off x="5083692" y="2033683"/>
            <a:ext cx="5449842" cy="4621117"/>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433F9750-B150-0A50-EFE0-B46806D4538E}"/>
              </a:ext>
            </a:extLst>
          </p:cNvPr>
          <p:cNvSpPr txBox="1"/>
          <p:nvPr/>
        </p:nvSpPr>
        <p:spPr>
          <a:xfrm>
            <a:off x="9787360" y="4800806"/>
            <a:ext cx="936475" cy="369332"/>
          </a:xfrm>
          <a:prstGeom prst="rect">
            <a:avLst/>
          </a:prstGeom>
          <a:noFill/>
        </p:spPr>
        <p:txBody>
          <a:bodyPr wrap="none" rtlCol="0">
            <a:spAutoFit/>
          </a:bodyPr>
          <a:lstStyle/>
          <a:p>
            <a:r>
              <a:rPr lang="en-US" i="1"/>
              <a:t>x = [a b]</a:t>
            </a:r>
            <a:endParaRPr lang="en-US"/>
          </a:p>
        </p:txBody>
      </p:sp>
      <p:sp>
        <p:nvSpPr>
          <p:cNvPr id="29" name="TextBox 28">
            <a:extLst>
              <a:ext uri="{FF2B5EF4-FFF2-40B4-BE49-F238E27FC236}">
                <a16:creationId xmlns:a16="http://schemas.microsoft.com/office/drawing/2014/main" id="{AD446CAD-35E8-9509-95C4-EE52CFB1A17E}"/>
              </a:ext>
            </a:extLst>
          </p:cNvPr>
          <p:cNvSpPr txBox="1"/>
          <p:nvPr/>
        </p:nvSpPr>
        <p:spPr>
          <a:xfrm>
            <a:off x="468967" y="741021"/>
            <a:ext cx="5674310" cy="2862322"/>
          </a:xfrm>
          <a:prstGeom prst="rect">
            <a:avLst/>
          </a:prstGeom>
          <a:noFill/>
        </p:spPr>
        <p:txBody>
          <a:bodyPr wrap="none" rtlCol="0">
            <a:spAutoFit/>
          </a:bodyPr>
          <a:lstStyle/>
          <a:p>
            <a:r>
              <a:rPr lang="en-US"/>
              <a:t>Và bây giờ ta có công thức:</a:t>
            </a:r>
          </a:p>
          <a:p>
            <a:endParaRPr lang="en-US"/>
          </a:p>
          <a:p>
            <a:r>
              <a:rPr lang="en-US"/>
              <a:t>A</a:t>
            </a:r>
            <a:r>
              <a:rPr lang="en-US" baseline="30000"/>
              <a:t>T</a:t>
            </a:r>
            <a:r>
              <a:rPr lang="en-US"/>
              <a:t> b – A</a:t>
            </a:r>
            <a:r>
              <a:rPr lang="en-US" baseline="30000"/>
              <a:t>T</a:t>
            </a:r>
            <a:r>
              <a:rPr lang="en-US"/>
              <a:t> </a:t>
            </a:r>
            <a:r>
              <a:rPr lang="en-US" b="1"/>
              <a:t>Ax</a:t>
            </a:r>
            <a:r>
              <a:rPr lang="en-US"/>
              <a:t> = 0</a:t>
            </a:r>
          </a:p>
          <a:p>
            <a:pPr marL="285750" indent="-285750">
              <a:buFont typeface="Symbol" panose="05050102010706020507" pitchFamily="18" charset="2"/>
              <a:buChar char="Þ"/>
            </a:pPr>
            <a:r>
              <a:rPr lang="en-US"/>
              <a:t>A</a:t>
            </a:r>
            <a:r>
              <a:rPr lang="en-US" baseline="30000"/>
              <a:t>T</a:t>
            </a:r>
            <a:r>
              <a:rPr lang="en-US"/>
              <a:t> b  = A</a:t>
            </a:r>
            <a:r>
              <a:rPr lang="en-US" baseline="30000"/>
              <a:t>T</a:t>
            </a:r>
            <a:r>
              <a:rPr lang="en-US"/>
              <a:t> Ax </a:t>
            </a:r>
          </a:p>
          <a:p>
            <a:pPr marL="285750" indent="-285750">
              <a:buFont typeface="Symbol" panose="05050102010706020507" pitchFamily="18" charset="2"/>
              <a:buChar char="Þ"/>
            </a:pPr>
            <a:r>
              <a:rPr lang="en-US"/>
              <a:t>x = (A</a:t>
            </a:r>
            <a:r>
              <a:rPr lang="en-US" baseline="30000"/>
              <a:t>T</a:t>
            </a:r>
            <a:r>
              <a:rPr lang="en-US"/>
              <a:t> A)</a:t>
            </a:r>
            <a:r>
              <a:rPr lang="en-US" baseline="30000"/>
              <a:t>-1</a:t>
            </a:r>
            <a:r>
              <a:rPr lang="en-US"/>
              <a:t> A</a:t>
            </a:r>
            <a:r>
              <a:rPr lang="en-US" baseline="30000"/>
              <a:t>T</a:t>
            </a:r>
            <a:r>
              <a:rPr lang="en-US"/>
              <a:t> b (Thực hiện bước chuyển vế)</a:t>
            </a:r>
          </a:p>
          <a:p>
            <a:endParaRPr lang="en-US"/>
          </a:p>
          <a:p>
            <a:endParaRPr lang="en-US"/>
          </a:p>
          <a:p>
            <a:r>
              <a:rPr lang="en-US"/>
              <a:t>(Chuyển vế ma trận nên phải sử dụng Inverse(nghịch đảo))</a:t>
            </a:r>
          </a:p>
          <a:p>
            <a:endParaRPr lang="en-US"/>
          </a:p>
          <a:p>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86F3F9B-28A9-06E4-519B-1A6AC1693AF4}"/>
                  </a:ext>
                </a:extLst>
              </p:cNvPr>
              <p:cNvSpPr txBox="1"/>
              <p:nvPr/>
            </p:nvSpPr>
            <p:spPr>
              <a:xfrm>
                <a:off x="468967" y="3334145"/>
                <a:ext cx="5090881" cy="1901483"/>
              </a:xfrm>
              <a:prstGeom prst="rect">
                <a:avLst/>
              </a:prstGeom>
              <a:noFill/>
            </p:spPr>
            <p:txBody>
              <a:bodyPr wrap="none" rtlCol="0">
                <a:spAutoFit/>
              </a:bodyPr>
              <a:lstStyle/>
              <a:p>
                <a:r>
                  <a:rPr lang="en-US">
                    <a:sym typeface="Wingdings" panose="05000000000000000000" pitchFamily="2" charset="2"/>
                  </a:rPr>
                  <a:t>Vì trong ma trận không có chia mà chỉ có nghịch đảo</a:t>
                </a:r>
                <a:endParaRPr lang="en-US"/>
              </a:p>
              <a:p>
                <a:r>
                  <a:rPr lang="en-US"/>
                  <a:t>Ví dụ trực quan: </a:t>
                </a:r>
              </a:p>
              <a:p>
                <a:r>
                  <a:rPr lang="en-US"/>
                  <a:t>2x = 3y</a:t>
                </a:r>
              </a:p>
              <a:p>
                <a:r>
                  <a:rPr lang="en-US">
                    <a:sym typeface="Wingdings" panose="05000000000000000000" pitchFamily="2" charset="2"/>
                  </a:rPr>
                  <a:t> </a:t>
                </a:r>
                <a14:m>
                  <m:oMath xmlns:m="http://schemas.openxmlformats.org/officeDocument/2006/math">
                    <m:f>
                      <m:fPr>
                        <m:ctrlPr>
                          <a:rPr lang="en-US" i="1" smtClean="0">
                            <a:solidFill>
                              <a:srgbClr val="836967"/>
                            </a:solidFill>
                            <a:latin typeface="Cambria Math" panose="02040503050406030204" pitchFamily="18" charset="0"/>
                          </a:rPr>
                        </m:ctrlPr>
                      </m:fPr>
                      <m:num>
                        <m:r>
                          <a:rPr lang="en-US">
                            <a:latin typeface="Cambria Math" panose="02040503050406030204" pitchFamily="18" charset="0"/>
                          </a:rPr>
                          <m:t>2</m:t>
                        </m:r>
                        <m:r>
                          <a:rPr lang="en-US" i="1">
                            <a:latin typeface="Cambria Math" panose="02040503050406030204" pitchFamily="18" charset="0"/>
                          </a:rPr>
                          <m:t>𝑥</m:t>
                        </m:r>
                      </m:num>
                      <m:den>
                        <m:r>
                          <a:rPr lang="en-US" i="1">
                            <a:latin typeface="Cambria Math" panose="02040503050406030204" pitchFamily="18" charset="0"/>
                          </a:rPr>
                          <m:t>𝑦</m:t>
                        </m:r>
                      </m:den>
                    </m:f>
                  </m:oMath>
                </a14:m>
                <a:r>
                  <a:rPr lang="en-US"/>
                  <a:t> = 3</a:t>
                </a:r>
              </a:p>
              <a:p>
                <a:r>
                  <a:rPr lang="en-US">
                    <a:sym typeface="Wingdings" panose="05000000000000000000" pitchFamily="2" charset="2"/>
                  </a:rPr>
                  <a:t> 2x * y</a:t>
                </a:r>
                <a:r>
                  <a:rPr lang="en-US" baseline="30000">
                    <a:sym typeface="Wingdings" panose="05000000000000000000" pitchFamily="2" charset="2"/>
                  </a:rPr>
                  <a:t>-1</a:t>
                </a:r>
                <a:r>
                  <a:rPr lang="en-US">
                    <a:sym typeface="Wingdings" panose="05000000000000000000" pitchFamily="2" charset="2"/>
                  </a:rPr>
                  <a:t> = 3 (Vì y</a:t>
                </a:r>
                <a:r>
                  <a:rPr lang="en-US" baseline="30000">
                    <a:sym typeface="Wingdings" panose="05000000000000000000" pitchFamily="2" charset="2"/>
                  </a:rPr>
                  <a:t>-1</a:t>
                </a:r>
                <a:r>
                  <a:rPr lang="en-US">
                    <a:sym typeface="Wingdings" panose="05000000000000000000" pitchFamily="2" charset="2"/>
                  </a:rPr>
                  <a:t> = 1/y)</a:t>
                </a:r>
              </a:p>
              <a:p>
                <a:endParaRPr lang="en-US">
                  <a:sym typeface="Wingdings" panose="05000000000000000000" pitchFamily="2" charset="2"/>
                </a:endParaRPr>
              </a:p>
            </p:txBody>
          </p:sp>
        </mc:Choice>
        <mc:Fallback xmlns="">
          <p:sp>
            <p:nvSpPr>
              <p:cNvPr id="31" name="TextBox 30">
                <a:extLst>
                  <a:ext uri="{FF2B5EF4-FFF2-40B4-BE49-F238E27FC236}">
                    <a16:creationId xmlns:a16="http://schemas.microsoft.com/office/drawing/2014/main" id="{586F3F9B-28A9-06E4-519B-1A6AC1693AF4}"/>
                  </a:ext>
                </a:extLst>
              </p:cNvPr>
              <p:cNvSpPr txBox="1">
                <a:spLocks noRot="1" noChangeAspect="1" noMove="1" noResize="1" noEditPoints="1" noAdjustHandles="1" noChangeArrowheads="1" noChangeShapeType="1" noTextEdit="1"/>
              </p:cNvSpPr>
              <p:nvPr/>
            </p:nvSpPr>
            <p:spPr>
              <a:xfrm>
                <a:off x="468967" y="3334145"/>
                <a:ext cx="5090881" cy="1901483"/>
              </a:xfrm>
              <a:prstGeom prst="rect">
                <a:avLst/>
              </a:prstGeom>
              <a:blipFill>
                <a:blip r:embed="rId7"/>
                <a:stretch>
                  <a:fillRect l="-1078" t="-1923" r="-1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88747D4-8356-3AFD-A5C1-94A8A7E8694D}"/>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FCD82CD5-0EAC-44C2-4285-52C62F4D1070}"/>
              </a:ext>
            </a:extLst>
          </p:cNvPr>
          <p:cNvSpPr>
            <a:spLocks noGrp="1"/>
          </p:cNvSpPr>
          <p:nvPr>
            <p:ph type="sldNum" sz="quarter" idx="12"/>
          </p:nvPr>
        </p:nvSpPr>
        <p:spPr/>
        <p:txBody>
          <a:bodyPr/>
          <a:lstStyle/>
          <a:p>
            <a:fld id="{D33D3A22-CBFE-4DC0-AB7E-8B519801189C}" type="slidenum">
              <a:rPr lang="en-US" smtClean="0"/>
              <a:t>23</a:t>
            </a:fld>
            <a:endParaRPr lang="en-US"/>
          </a:p>
        </p:txBody>
      </p:sp>
    </p:spTree>
    <p:extLst>
      <p:ext uri="{BB962C8B-B14F-4D97-AF65-F5344CB8AC3E}">
        <p14:creationId xmlns:p14="http://schemas.microsoft.com/office/powerpoint/2010/main" val="202130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7D9685-EAE0-00AC-3C67-769F45F8CBC6}"/>
              </a:ext>
            </a:extLst>
          </p:cNvPr>
          <p:cNvSpPr txBox="1"/>
          <p:nvPr/>
        </p:nvSpPr>
        <p:spPr>
          <a:xfrm>
            <a:off x="364067" y="1495074"/>
            <a:ext cx="3741230" cy="1077218"/>
          </a:xfrm>
          <a:prstGeom prst="rect">
            <a:avLst/>
          </a:prstGeom>
          <a:noFill/>
        </p:spPr>
        <p:txBody>
          <a:bodyPr wrap="square" rtlCol="0">
            <a:spAutoFit/>
          </a:bodyPr>
          <a:lstStyle/>
          <a:p>
            <a:r>
              <a:rPr lang="en-US" sz="3200" i="1"/>
              <a:t>Công thức cuối cùng: </a:t>
            </a:r>
            <a:r>
              <a:rPr lang="en-US" sz="3200"/>
              <a:t>x = (A</a:t>
            </a:r>
            <a:r>
              <a:rPr lang="en-US" sz="3200" baseline="30000"/>
              <a:t>T</a:t>
            </a:r>
            <a:r>
              <a:rPr lang="en-US" sz="3200"/>
              <a:t> A)</a:t>
            </a:r>
            <a:r>
              <a:rPr lang="en-US" sz="3200" baseline="30000"/>
              <a:t>-1</a:t>
            </a:r>
            <a:r>
              <a:rPr lang="en-US" sz="3200"/>
              <a:t> A</a:t>
            </a:r>
            <a:r>
              <a:rPr lang="en-US" sz="3200" baseline="30000"/>
              <a:t>T</a:t>
            </a:r>
            <a:r>
              <a:rPr lang="en-US" sz="3200"/>
              <a:t> 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FD6DCF1-1D20-6B4B-EE49-C64F5411224F}"/>
                  </a:ext>
                </a:extLst>
              </p:cNvPr>
              <p:cNvSpPr txBox="1"/>
              <p:nvPr/>
            </p:nvSpPr>
            <p:spPr>
              <a:xfrm>
                <a:off x="364067" y="3520106"/>
                <a:ext cx="1315040" cy="972702"/>
              </a:xfrm>
              <a:prstGeom prst="rect">
                <a:avLst/>
              </a:prstGeom>
              <a:noFill/>
            </p:spPr>
            <p:txBody>
              <a:bodyPr wrap="none" rtlCol="0">
                <a:spAutoFit/>
              </a:bodyPr>
              <a:lstStyle/>
              <a:p>
                <a:r>
                  <a:rPr lang="en-US"/>
                  <a:t>A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m:t>
                              </m:r>
                            </m:e>
                          </m:mr>
                        </m:m>
                      </m:e>
                    </m:d>
                  </m:oMath>
                </a14:m>
                <a:endParaRPr lang="en-US"/>
              </a:p>
            </p:txBody>
          </p:sp>
        </mc:Choice>
        <mc:Fallback xmlns="">
          <p:sp>
            <p:nvSpPr>
              <p:cNvPr id="6" name="TextBox 5">
                <a:extLst>
                  <a:ext uri="{FF2B5EF4-FFF2-40B4-BE49-F238E27FC236}">
                    <a16:creationId xmlns:a16="http://schemas.microsoft.com/office/drawing/2014/main" id="{3FD6DCF1-1D20-6B4B-EE49-C64F5411224F}"/>
                  </a:ext>
                </a:extLst>
              </p:cNvPr>
              <p:cNvSpPr txBox="1">
                <a:spLocks noRot="1" noChangeAspect="1" noMove="1" noResize="1" noEditPoints="1" noAdjustHandles="1" noChangeArrowheads="1" noChangeShapeType="1" noTextEdit="1"/>
              </p:cNvSpPr>
              <p:nvPr/>
            </p:nvSpPr>
            <p:spPr>
              <a:xfrm>
                <a:off x="364067" y="3520106"/>
                <a:ext cx="1315040" cy="972702"/>
              </a:xfrm>
              <a:prstGeom prst="rect">
                <a:avLst/>
              </a:prstGeom>
              <a:blipFill>
                <a:blip r:embed="rId2"/>
                <a:stretch>
                  <a:fillRect l="-41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42732F-6F94-9F7E-B8D4-1769DE77FA20}"/>
                  </a:ext>
                </a:extLst>
              </p:cNvPr>
              <p:cNvSpPr txBox="1"/>
              <p:nvPr/>
            </p:nvSpPr>
            <p:spPr>
              <a:xfrm>
                <a:off x="7448966" y="1144426"/>
                <a:ext cx="619337" cy="102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mr>
                            <m:mr>
                              <m:e>
                                <m:eqArr>
                                  <m:eqArrPr>
                                    <m:ctrlPr>
                                      <a:rPr lang="en-US" sz="2400" i="1">
                                        <a:solidFill>
                                          <a:srgbClr val="836967"/>
                                        </a:solidFill>
                                        <a:latin typeface="Cambria Math" panose="02040503050406030204" pitchFamily="18" charset="0"/>
                                      </a:rPr>
                                    </m:ctrlPr>
                                  </m:eqArrPr>
                                  <m:e>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1</m:t>
                                        </m:r>
                                      </m:sub>
                                    </m:sSub>
                                  </m:e>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2</m:t>
                                        </m:r>
                                      </m:sub>
                                    </m:sSub>
                                  </m:e>
                                </m:eqArr>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3</m:t>
                                    </m:r>
                                  </m:sub>
                                </m:sSub>
                              </m:e>
                            </m:mr>
                          </m:m>
                        </m:e>
                      </m:d>
                    </m:oMath>
                  </m:oMathPara>
                </a14:m>
                <a:endParaRPr lang="en-US" sz="2400"/>
              </a:p>
            </p:txBody>
          </p:sp>
        </mc:Choice>
        <mc:Fallback xmlns="">
          <p:sp>
            <p:nvSpPr>
              <p:cNvPr id="7" name="TextBox 6">
                <a:extLst>
                  <a:ext uri="{FF2B5EF4-FFF2-40B4-BE49-F238E27FC236}">
                    <a16:creationId xmlns:a16="http://schemas.microsoft.com/office/drawing/2014/main" id="{9E42732F-6F94-9F7E-B8D4-1769DE77FA20}"/>
                  </a:ext>
                </a:extLst>
              </p:cNvPr>
              <p:cNvSpPr txBox="1">
                <a:spLocks noRot="1" noChangeAspect="1" noMove="1" noResize="1" noEditPoints="1" noAdjustHandles="1" noChangeArrowheads="1" noChangeShapeType="1" noTextEdit="1"/>
              </p:cNvSpPr>
              <p:nvPr/>
            </p:nvSpPr>
            <p:spPr>
              <a:xfrm>
                <a:off x="7448966" y="1144426"/>
                <a:ext cx="619337" cy="1025409"/>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D38FEE3-EC25-AB30-85B9-EE643E1184C2}"/>
              </a:ext>
            </a:extLst>
          </p:cNvPr>
          <p:cNvSpPr txBox="1"/>
          <p:nvPr/>
        </p:nvSpPr>
        <p:spPr>
          <a:xfrm>
            <a:off x="8030792" y="1344352"/>
            <a:ext cx="407484" cy="461665"/>
          </a:xfrm>
          <a:prstGeom prst="rect">
            <a:avLst/>
          </a:prstGeom>
          <a:noFill/>
        </p:spPr>
        <p:txBody>
          <a:bodyPr wrap="none" rtlCol="0">
            <a:spAutoFit/>
          </a:bodyPr>
          <a:lstStyle/>
          <a:p>
            <a:r>
              <a:rPr lang="en-US" sz="2400"/>
              <a:t>= </a:t>
            </a:r>
          </a:p>
        </p:txBody>
      </p:sp>
      <p:sp>
        <p:nvSpPr>
          <p:cNvPr id="9" name="TextBox 8">
            <a:extLst>
              <a:ext uri="{FF2B5EF4-FFF2-40B4-BE49-F238E27FC236}">
                <a16:creationId xmlns:a16="http://schemas.microsoft.com/office/drawing/2014/main" id="{9B19156F-58E1-CB0A-6388-C06BDBCC938D}"/>
              </a:ext>
            </a:extLst>
          </p:cNvPr>
          <p:cNvSpPr txBox="1"/>
          <p:nvPr/>
        </p:nvSpPr>
        <p:spPr>
          <a:xfrm>
            <a:off x="8415547" y="1344352"/>
            <a:ext cx="332142" cy="461665"/>
          </a:xfrm>
          <a:prstGeom prst="rect">
            <a:avLst/>
          </a:prstGeom>
          <a:noFill/>
        </p:spPr>
        <p:txBody>
          <a:bodyPr wrap="none" rtlCol="0">
            <a:spAutoFit/>
          </a:bodyPr>
          <a:lstStyle/>
          <a:p>
            <a:r>
              <a:rPr lang="en-US" sz="2400"/>
              <a:t>a</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4DC79FC-0645-EAA7-DC3F-890FB57CF588}"/>
                  </a:ext>
                </a:extLst>
              </p:cNvPr>
              <p:cNvSpPr txBox="1"/>
              <p:nvPr/>
            </p:nvSpPr>
            <p:spPr>
              <a:xfrm>
                <a:off x="8699641" y="1180333"/>
                <a:ext cx="617605"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smtClean="0">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solidFill>
                                          <a:srgbClr val="836967"/>
                                        </a:solidFill>
                                        <a:latin typeface="Cambria Math" panose="02040503050406030204" pitchFamily="18" charset="0"/>
                                      </a:rPr>
                                      <m:t>1</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latin typeface="Cambria Math" panose="02040503050406030204" pitchFamily="18" charset="0"/>
                                      </a:rPr>
                                      <m:t>2</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i="0">
                                        <a:latin typeface="Cambria Math" panose="02040503050406030204" pitchFamily="18" charset="0"/>
                                      </a:rPr>
                                      <m:t>3</m:t>
                                    </m:r>
                                  </m:sub>
                                </m:sSub>
                              </m:e>
                            </m:mr>
                          </m:m>
                        </m:e>
                      </m:d>
                    </m:oMath>
                  </m:oMathPara>
                </a14:m>
                <a:endParaRPr lang="en-US" sz="2400"/>
              </a:p>
            </p:txBody>
          </p:sp>
        </mc:Choice>
        <mc:Fallback xmlns="">
          <p:sp>
            <p:nvSpPr>
              <p:cNvPr id="10" name="TextBox 9">
                <a:extLst>
                  <a:ext uri="{FF2B5EF4-FFF2-40B4-BE49-F238E27FC236}">
                    <a16:creationId xmlns:a16="http://schemas.microsoft.com/office/drawing/2014/main" id="{B4DC79FC-0645-EAA7-DC3F-890FB57CF588}"/>
                  </a:ext>
                </a:extLst>
              </p:cNvPr>
              <p:cNvSpPr txBox="1">
                <a:spLocks noRot="1" noChangeAspect="1" noMove="1" noResize="1" noEditPoints="1" noAdjustHandles="1" noChangeArrowheads="1" noChangeShapeType="1" noTextEdit="1"/>
              </p:cNvSpPr>
              <p:nvPr/>
            </p:nvSpPr>
            <p:spPr>
              <a:xfrm>
                <a:off x="8699641" y="1180333"/>
                <a:ext cx="617605" cy="977575"/>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344F84C-EBD9-2169-AC1C-D0E34A7DF609}"/>
              </a:ext>
            </a:extLst>
          </p:cNvPr>
          <p:cNvSpPr txBox="1"/>
          <p:nvPr/>
        </p:nvSpPr>
        <p:spPr>
          <a:xfrm>
            <a:off x="9483072" y="1362306"/>
            <a:ext cx="638316" cy="461665"/>
          </a:xfrm>
          <a:prstGeom prst="rect">
            <a:avLst/>
          </a:prstGeom>
          <a:noFill/>
        </p:spPr>
        <p:txBody>
          <a:bodyPr wrap="none" rtlCol="0">
            <a:spAutoFit/>
          </a:bodyPr>
          <a:lstStyle/>
          <a:p>
            <a:r>
              <a:rPr lang="en-US" sz="2400"/>
              <a:t>+ b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B170814-0368-B416-8123-6BDC88697394}"/>
                  </a:ext>
                </a:extLst>
              </p:cNvPr>
              <p:cNvSpPr txBox="1"/>
              <p:nvPr/>
            </p:nvSpPr>
            <p:spPr>
              <a:xfrm>
                <a:off x="9948584" y="1195594"/>
                <a:ext cx="484428" cy="97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a:latin typeface="Cambria Math" panose="02040503050406030204" pitchFamily="18" charset="0"/>
                                  </a:rPr>
                                  <m:t>1</m:t>
                                </m:r>
                              </m:e>
                            </m:mr>
                            <m:mr>
                              <m:e>
                                <m:r>
                                  <a:rPr lang="en-US" sz="2400" i="0">
                                    <a:latin typeface="Cambria Math" panose="02040503050406030204" pitchFamily="18" charset="0"/>
                                  </a:rPr>
                                  <m:t>1</m:t>
                                </m:r>
                              </m:e>
                            </m:mr>
                            <m:mr>
                              <m:e>
                                <m:r>
                                  <a:rPr lang="en-US" sz="2400" i="0">
                                    <a:latin typeface="Cambria Math" panose="02040503050406030204" pitchFamily="18" charset="0"/>
                                  </a:rPr>
                                  <m:t>1</m:t>
                                </m:r>
                              </m:e>
                            </m:mr>
                          </m:m>
                        </m:e>
                      </m:d>
                    </m:oMath>
                  </m:oMathPara>
                </a14:m>
                <a:endParaRPr lang="en-US" sz="2400"/>
              </a:p>
            </p:txBody>
          </p:sp>
        </mc:Choice>
        <mc:Fallback xmlns="">
          <p:sp>
            <p:nvSpPr>
              <p:cNvPr id="12" name="TextBox 11">
                <a:extLst>
                  <a:ext uri="{FF2B5EF4-FFF2-40B4-BE49-F238E27FC236}">
                    <a16:creationId xmlns:a16="http://schemas.microsoft.com/office/drawing/2014/main" id="{EB170814-0368-B416-8123-6BDC88697394}"/>
                  </a:ext>
                </a:extLst>
              </p:cNvPr>
              <p:cNvSpPr txBox="1">
                <a:spLocks noRot="1" noChangeAspect="1" noMove="1" noResize="1" noEditPoints="1" noAdjustHandles="1" noChangeArrowheads="1" noChangeShapeType="1" noTextEdit="1"/>
              </p:cNvSpPr>
              <p:nvPr/>
            </p:nvSpPr>
            <p:spPr>
              <a:xfrm>
                <a:off x="9948584" y="1195594"/>
                <a:ext cx="484428" cy="974241"/>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F22FE62-441E-CF67-6D50-7DD757CE75A5}"/>
              </a:ext>
            </a:extLst>
          </p:cNvPr>
          <p:cNvSpPr txBox="1"/>
          <p:nvPr/>
        </p:nvSpPr>
        <p:spPr>
          <a:xfrm>
            <a:off x="7365844" y="402567"/>
            <a:ext cx="3007811" cy="369332"/>
          </a:xfrm>
          <a:prstGeom prst="rect">
            <a:avLst/>
          </a:prstGeom>
          <a:noFill/>
        </p:spPr>
        <p:txBody>
          <a:bodyPr wrap="none" rtlCol="0">
            <a:spAutoFit/>
          </a:bodyPr>
          <a:lstStyle/>
          <a:p>
            <a:r>
              <a:rPr lang="en-US" i="1"/>
              <a:t>Quay lại bài toán của chúng ta</a:t>
            </a:r>
          </a:p>
        </p:txBody>
      </p:sp>
      <p:sp>
        <p:nvSpPr>
          <p:cNvPr id="14" name="Left Brace 13">
            <a:extLst>
              <a:ext uri="{FF2B5EF4-FFF2-40B4-BE49-F238E27FC236}">
                <a16:creationId xmlns:a16="http://schemas.microsoft.com/office/drawing/2014/main" id="{A6226675-EB76-74B9-AE5A-7BAEDBDE6E81}"/>
              </a:ext>
            </a:extLst>
          </p:cNvPr>
          <p:cNvSpPr/>
          <p:nvPr/>
        </p:nvSpPr>
        <p:spPr>
          <a:xfrm rot="16200000">
            <a:off x="9387180" y="1724779"/>
            <a:ext cx="332142" cy="1501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C366FAE-6795-87E6-2EC3-0A3668B7FEA0}"/>
              </a:ext>
            </a:extLst>
          </p:cNvPr>
          <p:cNvSpPr txBox="1"/>
          <p:nvPr/>
        </p:nvSpPr>
        <p:spPr>
          <a:xfrm>
            <a:off x="8699641" y="2687814"/>
            <a:ext cx="3492359" cy="646331"/>
          </a:xfrm>
          <a:prstGeom prst="rect">
            <a:avLst/>
          </a:prstGeom>
          <a:noFill/>
        </p:spPr>
        <p:txBody>
          <a:bodyPr wrap="square" rtlCol="0">
            <a:spAutoFit/>
          </a:bodyPr>
          <a:lstStyle/>
          <a:p>
            <a:r>
              <a:rPr lang="en-US"/>
              <a:t>Vector hình chiếu p</a:t>
            </a:r>
          </a:p>
          <a:p>
            <a:r>
              <a:rPr lang="en-US"/>
              <a:t>(vector gần nhất với vector vế trái)</a:t>
            </a:r>
          </a:p>
        </p:txBody>
      </p:sp>
      <p:pic>
        <p:nvPicPr>
          <p:cNvPr id="16" name="Picture 15">
            <a:extLst>
              <a:ext uri="{FF2B5EF4-FFF2-40B4-BE49-F238E27FC236}">
                <a16:creationId xmlns:a16="http://schemas.microsoft.com/office/drawing/2014/main" id="{2411FD23-3F2E-90AE-093A-67EEF9608575}"/>
              </a:ext>
            </a:extLst>
          </p:cNvPr>
          <p:cNvPicPr>
            <a:picLocks noChangeAspect="1"/>
          </p:cNvPicPr>
          <p:nvPr/>
        </p:nvPicPr>
        <p:blipFill>
          <a:blip r:embed="rId6"/>
          <a:stretch>
            <a:fillRect/>
          </a:stretch>
        </p:blipFill>
        <p:spPr>
          <a:xfrm>
            <a:off x="5069625" y="203200"/>
            <a:ext cx="2063463" cy="2001897"/>
          </a:xfrm>
          <a:prstGeom prst="rect">
            <a:avLst/>
          </a:prstGeom>
        </p:spPr>
      </p:pic>
      <p:sp>
        <p:nvSpPr>
          <p:cNvPr id="17" name="TextBox 16">
            <a:extLst>
              <a:ext uri="{FF2B5EF4-FFF2-40B4-BE49-F238E27FC236}">
                <a16:creationId xmlns:a16="http://schemas.microsoft.com/office/drawing/2014/main" id="{E23C09DD-E215-47FD-B812-F53B8C46668C}"/>
              </a:ext>
            </a:extLst>
          </p:cNvPr>
          <p:cNvSpPr txBox="1"/>
          <p:nvPr/>
        </p:nvSpPr>
        <p:spPr>
          <a:xfrm>
            <a:off x="6916052" y="2223292"/>
            <a:ext cx="1616668" cy="1200329"/>
          </a:xfrm>
          <a:prstGeom prst="rect">
            <a:avLst/>
          </a:prstGeom>
          <a:noFill/>
        </p:spPr>
        <p:txBody>
          <a:bodyPr wrap="square" rtlCol="0">
            <a:spAutoFit/>
          </a:bodyPr>
          <a:lstStyle/>
          <a:p>
            <a:r>
              <a:rPr lang="en-US"/>
              <a:t>Vector nối tất cả các điểm theo giả thuyết (Không tồn tại)</a:t>
            </a:r>
          </a:p>
        </p:txBody>
      </p:sp>
      <p:cxnSp>
        <p:nvCxnSpPr>
          <p:cNvPr id="18" name="Straight Connector 17">
            <a:extLst>
              <a:ext uri="{FF2B5EF4-FFF2-40B4-BE49-F238E27FC236}">
                <a16:creationId xmlns:a16="http://schemas.microsoft.com/office/drawing/2014/main" id="{BE1967A5-A534-95F3-1D8D-64AE7A384212}"/>
              </a:ext>
            </a:extLst>
          </p:cNvPr>
          <p:cNvCxnSpPr>
            <a:cxnSpLocks/>
          </p:cNvCxnSpPr>
          <p:nvPr/>
        </p:nvCxnSpPr>
        <p:spPr>
          <a:xfrm>
            <a:off x="5083692" y="2033683"/>
            <a:ext cx="5449842" cy="462111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2BAF657-F347-920F-1426-89CF36E23DD7}"/>
                  </a:ext>
                </a:extLst>
              </p:cNvPr>
              <p:cNvSpPr txBox="1"/>
              <p:nvPr/>
            </p:nvSpPr>
            <p:spPr>
              <a:xfrm>
                <a:off x="1952625" y="3603824"/>
                <a:ext cx="3714735" cy="826124"/>
              </a:xfrm>
              <a:prstGeom prst="rect">
                <a:avLst/>
              </a:prstGeom>
              <a:noFill/>
            </p:spPr>
            <p:txBody>
              <a:bodyPr wrap="none" rtlCol="0">
                <a:spAutoFit/>
              </a:bodyPr>
              <a:lstStyle/>
              <a:p>
                <a:r>
                  <a:rPr lang="en-US"/>
                  <a:t>b chính là y (vector giả thuyết)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3</m:t>
                                  </m:r>
                                </m:sub>
                              </m:sSub>
                            </m:e>
                          </m:mr>
                        </m:m>
                      </m:e>
                    </m:d>
                  </m:oMath>
                </a14:m>
                <a:endParaRPr lang="en-US"/>
              </a:p>
            </p:txBody>
          </p:sp>
        </mc:Choice>
        <mc:Fallback xmlns="">
          <p:sp>
            <p:nvSpPr>
              <p:cNvPr id="19" name="TextBox 18">
                <a:extLst>
                  <a:ext uri="{FF2B5EF4-FFF2-40B4-BE49-F238E27FC236}">
                    <a16:creationId xmlns:a16="http://schemas.microsoft.com/office/drawing/2014/main" id="{12BAF657-F347-920F-1426-89CF36E23DD7}"/>
                  </a:ext>
                </a:extLst>
              </p:cNvPr>
              <p:cNvSpPr txBox="1">
                <a:spLocks noRot="1" noChangeAspect="1" noMove="1" noResize="1" noEditPoints="1" noAdjustHandles="1" noChangeArrowheads="1" noChangeShapeType="1" noTextEdit="1"/>
              </p:cNvSpPr>
              <p:nvPr/>
            </p:nvSpPr>
            <p:spPr>
              <a:xfrm>
                <a:off x="1952625" y="3603824"/>
                <a:ext cx="3714735" cy="826124"/>
              </a:xfrm>
              <a:prstGeom prst="rect">
                <a:avLst/>
              </a:prstGeom>
              <a:blipFill>
                <a:blip r:embed="rId7"/>
                <a:stretch>
                  <a:fillRect l="-131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99D40A5-BFE2-17E0-A050-CCEE066E2A6E}"/>
              </a:ext>
            </a:extLst>
          </p:cNvPr>
          <p:cNvSpPr txBox="1"/>
          <p:nvPr/>
        </p:nvSpPr>
        <p:spPr>
          <a:xfrm>
            <a:off x="891232" y="310234"/>
            <a:ext cx="1854226" cy="923330"/>
          </a:xfrm>
          <a:prstGeom prst="rect">
            <a:avLst/>
          </a:prstGeom>
          <a:noFill/>
        </p:spPr>
        <p:txBody>
          <a:bodyPr wrap="none" rtlCol="0">
            <a:spAutoFit/>
          </a:bodyPr>
          <a:lstStyle/>
          <a:p>
            <a:r>
              <a:rPr lang="en-US"/>
              <a:t>A</a:t>
            </a:r>
            <a:r>
              <a:rPr lang="en-US" baseline="30000"/>
              <a:t>T</a:t>
            </a:r>
            <a:r>
              <a:rPr lang="en-US"/>
              <a:t> b – A</a:t>
            </a:r>
            <a:r>
              <a:rPr lang="en-US" baseline="30000"/>
              <a:t>T</a:t>
            </a:r>
            <a:r>
              <a:rPr lang="en-US"/>
              <a:t> </a:t>
            </a:r>
            <a:r>
              <a:rPr lang="en-US" b="1"/>
              <a:t>Ax</a:t>
            </a:r>
            <a:r>
              <a:rPr lang="en-US"/>
              <a:t> = 0</a:t>
            </a:r>
          </a:p>
          <a:p>
            <a:pPr marL="285750" indent="-285750">
              <a:buFont typeface="Symbol" panose="05050102010706020507" pitchFamily="18" charset="2"/>
              <a:buChar char="Þ"/>
            </a:pPr>
            <a:r>
              <a:rPr lang="en-US"/>
              <a:t>A</a:t>
            </a:r>
            <a:r>
              <a:rPr lang="en-US" baseline="30000"/>
              <a:t>T</a:t>
            </a:r>
            <a:r>
              <a:rPr lang="en-US"/>
              <a:t> b  = A</a:t>
            </a:r>
            <a:r>
              <a:rPr lang="en-US" baseline="30000"/>
              <a:t>T</a:t>
            </a:r>
            <a:r>
              <a:rPr lang="en-US"/>
              <a:t> Ax </a:t>
            </a:r>
          </a:p>
          <a:p>
            <a:pPr marL="285750" indent="-285750">
              <a:buFont typeface="Symbol" panose="05050102010706020507" pitchFamily="18" charset="2"/>
              <a:buChar char="Þ"/>
            </a:pPr>
            <a:r>
              <a:rPr lang="en-US"/>
              <a:t>x = (A</a:t>
            </a:r>
            <a:r>
              <a:rPr lang="en-US" baseline="30000"/>
              <a:t>T</a:t>
            </a:r>
            <a:r>
              <a:rPr lang="en-US"/>
              <a:t> A)</a:t>
            </a:r>
            <a:r>
              <a:rPr lang="en-US" baseline="30000"/>
              <a:t>-1</a:t>
            </a:r>
            <a:r>
              <a:rPr lang="en-US"/>
              <a:t> A</a:t>
            </a:r>
            <a:r>
              <a:rPr lang="en-US" baseline="30000"/>
              <a:t>T</a:t>
            </a:r>
            <a:r>
              <a:rPr lang="en-US"/>
              <a:t> b</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C867A9A-F289-2B67-F2E9-546CC5245103}"/>
                  </a:ext>
                </a:extLst>
              </p:cNvPr>
              <p:cNvSpPr txBox="1"/>
              <p:nvPr/>
            </p:nvSpPr>
            <p:spPr>
              <a:xfrm>
                <a:off x="2350765" y="4953264"/>
                <a:ext cx="1074461" cy="5082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𝑥</m:t>
                      </m:r>
                      <m:r>
                        <a:rPr lang="en-US" b="0" i="1" smtClean="0">
                          <a:solidFill>
                            <a:srgbClr val="836967"/>
                          </a:solidFill>
                          <a:latin typeface="Cambria Math" panose="02040503050406030204" pitchFamily="18" charset="0"/>
                        </a:rPr>
                        <m:t>= </m:t>
                      </m:r>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smtClean="0">
                                  <a:solidFill>
                                    <a:srgbClr val="836967"/>
                                  </a:solidFill>
                                  <a:latin typeface="Cambria Math" panose="02040503050406030204" pitchFamily="18" charset="0"/>
                                </a:rPr>
                              </m:ctrlPr>
                            </m:mPr>
                            <m:mr>
                              <m:e>
                                <m:r>
                                  <a:rPr lang="en-US" i="1" smtClean="0">
                                    <a:latin typeface="Cambria Math" panose="02040503050406030204" pitchFamily="18" charset="0"/>
                                  </a:rPr>
                                  <m:t>𝑎</m:t>
                                </m:r>
                              </m:e>
                            </m:mr>
                            <m:mr>
                              <m:e>
                                <m:r>
                                  <a:rPr lang="en-US" i="1" smtClean="0">
                                    <a:latin typeface="Cambria Math" panose="02040503050406030204" pitchFamily="18" charset="0"/>
                                  </a:rPr>
                                  <m:t>𝑏</m:t>
                                </m:r>
                              </m:e>
                            </m:mr>
                          </m:m>
                        </m:e>
                      </m:d>
                      <m:r>
                        <a:rPr lang="en-US" b="0" i="1" smtClean="0">
                          <a:latin typeface="Cambria Math" panose="02040503050406030204" pitchFamily="18" charset="0"/>
                        </a:rPr>
                        <m:t> </m:t>
                      </m:r>
                    </m:oMath>
                  </m:oMathPara>
                </a14:m>
                <a:endParaRPr lang="en-US"/>
              </a:p>
            </p:txBody>
          </p:sp>
        </mc:Choice>
        <mc:Fallback xmlns="">
          <p:sp>
            <p:nvSpPr>
              <p:cNvPr id="21" name="TextBox 20">
                <a:extLst>
                  <a:ext uri="{FF2B5EF4-FFF2-40B4-BE49-F238E27FC236}">
                    <a16:creationId xmlns:a16="http://schemas.microsoft.com/office/drawing/2014/main" id="{EC867A9A-F289-2B67-F2E9-546CC5245103}"/>
                  </a:ext>
                </a:extLst>
              </p:cNvPr>
              <p:cNvSpPr txBox="1">
                <a:spLocks noRot="1" noChangeAspect="1" noMove="1" noResize="1" noEditPoints="1" noAdjustHandles="1" noChangeArrowheads="1" noChangeShapeType="1" noTextEdit="1"/>
              </p:cNvSpPr>
              <p:nvPr/>
            </p:nvSpPr>
            <p:spPr>
              <a:xfrm>
                <a:off x="2350765" y="4953264"/>
                <a:ext cx="1074461" cy="508216"/>
              </a:xfrm>
              <a:prstGeom prst="rect">
                <a:avLst/>
              </a:prstGeom>
              <a:blipFill>
                <a:blip r:embed="rId8"/>
                <a:stretch>
                  <a:fillRect b="-6024"/>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F9F56DFF-8F0B-D91E-9DE8-B61CB9374476}"/>
              </a:ext>
            </a:extLst>
          </p:cNvPr>
          <p:cNvSpPr>
            <a:spLocks noGrp="1"/>
          </p:cNvSpPr>
          <p:nvPr>
            <p:ph type="ftr" sz="quarter" idx="11"/>
          </p:nvPr>
        </p:nvSpPr>
        <p:spPr/>
        <p:txBody>
          <a:bodyPr/>
          <a:lstStyle/>
          <a:p>
            <a:r>
              <a:rPr lang="en-US"/>
              <a:t>© 2023 Đào Xuân Hoàng Tuấn (Salmon)</a:t>
            </a:r>
          </a:p>
        </p:txBody>
      </p:sp>
      <p:sp>
        <p:nvSpPr>
          <p:cNvPr id="22" name="Slide Number Placeholder 21">
            <a:extLst>
              <a:ext uri="{FF2B5EF4-FFF2-40B4-BE49-F238E27FC236}">
                <a16:creationId xmlns:a16="http://schemas.microsoft.com/office/drawing/2014/main" id="{B8159474-B74B-B9E4-36F9-D5384B0214C9}"/>
              </a:ext>
            </a:extLst>
          </p:cNvPr>
          <p:cNvSpPr>
            <a:spLocks noGrp="1"/>
          </p:cNvSpPr>
          <p:nvPr>
            <p:ph type="sldNum" sz="quarter" idx="12"/>
          </p:nvPr>
        </p:nvSpPr>
        <p:spPr/>
        <p:txBody>
          <a:bodyPr/>
          <a:lstStyle/>
          <a:p>
            <a:fld id="{D33D3A22-CBFE-4DC0-AB7E-8B519801189C}" type="slidenum">
              <a:rPr lang="en-US" smtClean="0"/>
              <a:t>24</a:t>
            </a:fld>
            <a:endParaRPr lang="en-US"/>
          </a:p>
        </p:txBody>
      </p:sp>
    </p:spTree>
    <p:extLst>
      <p:ext uri="{BB962C8B-B14F-4D97-AF65-F5344CB8AC3E}">
        <p14:creationId xmlns:p14="http://schemas.microsoft.com/office/powerpoint/2010/main" val="29878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FAD75B-92FD-CABF-12B4-870D4F0D6774}"/>
              </a:ext>
            </a:extLst>
          </p:cNvPr>
          <p:cNvSpPr txBox="1"/>
          <p:nvPr/>
        </p:nvSpPr>
        <p:spPr>
          <a:xfrm>
            <a:off x="1238250" y="2095500"/>
            <a:ext cx="10086736" cy="461665"/>
          </a:xfrm>
          <a:prstGeom prst="rect">
            <a:avLst/>
          </a:prstGeom>
          <a:noFill/>
        </p:spPr>
        <p:txBody>
          <a:bodyPr wrap="none" rtlCol="0">
            <a:spAutoFit/>
          </a:bodyPr>
          <a:lstStyle/>
          <a:p>
            <a:r>
              <a:rPr lang="en-US" sz="2400" i="1"/>
              <a:t>Vậy đối với không gian 4 chiều, 5 chiều, 6 chiều, …. có tương tự như vậy không?</a:t>
            </a:r>
          </a:p>
        </p:txBody>
      </p:sp>
      <p:sp>
        <p:nvSpPr>
          <p:cNvPr id="5" name="TextBox 4">
            <a:extLst>
              <a:ext uri="{FF2B5EF4-FFF2-40B4-BE49-F238E27FC236}">
                <a16:creationId xmlns:a16="http://schemas.microsoft.com/office/drawing/2014/main" id="{130EC171-1C45-A08C-BBC7-E83832CC0BA0}"/>
              </a:ext>
            </a:extLst>
          </p:cNvPr>
          <p:cNvSpPr txBox="1"/>
          <p:nvPr/>
        </p:nvSpPr>
        <p:spPr>
          <a:xfrm>
            <a:off x="1238250" y="2714625"/>
            <a:ext cx="6846811" cy="461665"/>
          </a:xfrm>
          <a:prstGeom prst="rect">
            <a:avLst/>
          </a:prstGeom>
          <a:noFill/>
        </p:spPr>
        <p:txBody>
          <a:bodyPr wrap="none" rtlCol="0">
            <a:spAutoFit/>
          </a:bodyPr>
          <a:lstStyle/>
          <a:p>
            <a:r>
              <a:rPr lang="en-US" sz="2400" i="1"/>
              <a:t>Vậy nếu không phải đường thẳng mà là đường cong?</a:t>
            </a:r>
          </a:p>
        </p:txBody>
      </p:sp>
      <p:sp>
        <p:nvSpPr>
          <p:cNvPr id="6" name="TextBox 5">
            <a:extLst>
              <a:ext uri="{FF2B5EF4-FFF2-40B4-BE49-F238E27FC236}">
                <a16:creationId xmlns:a16="http://schemas.microsoft.com/office/drawing/2014/main" id="{8AAADF3F-BD15-FFD0-C25F-D38A622BA71A}"/>
              </a:ext>
            </a:extLst>
          </p:cNvPr>
          <p:cNvSpPr txBox="1"/>
          <p:nvPr/>
        </p:nvSpPr>
        <p:spPr>
          <a:xfrm>
            <a:off x="1238250" y="3333750"/>
            <a:ext cx="5140253" cy="461665"/>
          </a:xfrm>
          <a:prstGeom prst="rect">
            <a:avLst/>
          </a:prstGeom>
          <a:noFill/>
        </p:spPr>
        <p:txBody>
          <a:bodyPr wrap="none" rtlCol="0">
            <a:spAutoFit/>
          </a:bodyPr>
          <a:lstStyle/>
          <a:p>
            <a:r>
              <a:rPr lang="en-US" sz="2400" i="1"/>
              <a:t>Vậy công thức này có mặt hạn chế nào?</a:t>
            </a:r>
          </a:p>
        </p:txBody>
      </p:sp>
      <p:sp>
        <p:nvSpPr>
          <p:cNvPr id="7" name="TextBox 6">
            <a:extLst>
              <a:ext uri="{FF2B5EF4-FFF2-40B4-BE49-F238E27FC236}">
                <a16:creationId xmlns:a16="http://schemas.microsoft.com/office/drawing/2014/main" id="{3452E303-DDD7-CA74-B897-A105007A0849}"/>
              </a:ext>
            </a:extLst>
          </p:cNvPr>
          <p:cNvSpPr txBox="1"/>
          <p:nvPr/>
        </p:nvSpPr>
        <p:spPr>
          <a:xfrm>
            <a:off x="2819400" y="4657725"/>
            <a:ext cx="6993518" cy="523220"/>
          </a:xfrm>
          <a:prstGeom prst="rect">
            <a:avLst/>
          </a:prstGeom>
          <a:noFill/>
        </p:spPr>
        <p:txBody>
          <a:bodyPr wrap="none" rtlCol="0">
            <a:spAutoFit/>
          </a:bodyPr>
          <a:lstStyle/>
          <a:p>
            <a:r>
              <a:rPr lang="en-US" sz="2800"/>
              <a:t>Tất cả sẽ được giải đáp ở những slide tiếp theo</a:t>
            </a:r>
          </a:p>
        </p:txBody>
      </p:sp>
      <p:sp>
        <p:nvSpPr>
          <p:cNvPr id="8" name="Footer Placeholder 7">
            <a:extLst>
              <a:ext uri="{FF2B5EF4-FFF2-40B4-BE49-F238E27FC236}">
                <a16:creationId xmlns:a16="http://schemas.microsoft.com/office/drawing/2014/main" id="{E3D6EE40-FBC2-4DFA-F33E-8053EE553899}"/>
              </a:ext>
            </a:extLst>
          </p:cNvPr>
          <p:cNvSpPr>
            <a:spLocks noGrp="1"/>
          </p:cNvSpPr>
          <p:nvPr>
            <p:ph type="ftr" sz="quarter" idx="11"/>
          </p:nvPr>
        </p:nvSpPr>
        <p:spPr/>
        <p:txBody>
          <a:bodyPr/>
          <a:lstStyle/>
          <a:p>
            <a:r>
              <a:rPr lang="en-US"/>
              <a:t>© 2023 Đào Xuân Hoàng Tuấn (Salmon)</a:t>
            </a:r>
          </a:p>
        </p:txBody>
      </p:sp>
      <p:sp>
        <p:nvSpPr>
          <p:cNvPr id="9" name="Slide Number Placeholder 8">
            <a:extLst>
              <a:ext uri="{FF2B5EF4-FFF2-40B4-BE49-F238E27FC236}">
                <a16:creationId xmlns:a16="http://schemas.microsoft.com/office/drawing/2014/main" id="{6417E3A0-6682-F55C-6A2D-A1480C922016}"/>
              </a:ext>
            </a:extLst>
          </p:cNvPr>
          <p:cNvSpPr>
            <a:spLocks noGrp="1"/>
          </p:cNvSpPr>
          <p:nvPr>
            <p:ph type="sldNum" sz="quarter" idx="12"/>
          </p:nvPr>
        </p:nvSpPr>
        <p:spPr/>
        <p:txBody>
          <a:bodyPr/>
          <a:lstStyle/>
          <a:p>
            <a:fld id="{D33D3A22-CBFE-4DC0-AB7E-8B519801189C}" type="slidenum">
              <a:rPr lang="en-US" smtClean="0"/>
              <a:t>25</a:t>
            </a:fld>
            <a:endParaRPr lang="en-US"/>
          </a:p>
        </p:txBody>
      </p:sp>
    </p:spTree>
    <p:extLst>
      <p:ext uri="{BB962C8B-B14F-4D97-AF65-F5344CB8AC3E}">
        <p14:creationId xmlns:p14="http://schemas.microsoft.com/office/powerpoint/2010/main" val="1157265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A7EBB6-BF7E-8129-E887-6B44B68572AE}"/>
              </a:ext>
            </a:extLst>
          </p:cNvPr>
          <p:cNvSpPr txBox="1"/>
          <p:nvPr/>
        </p:nvSpPr>
        <p:spPr>
          <a:xfrm>
            <a:off x="723900" y="428625"/>
            <a:ext cx="2088970" cy="369332"/>
          </a:xfrm>
          <a:prstGeom prst="rect">
            <a:avLst/>
          </a:prstGeom>
          <a:noFill/>
        </p:spPr>
        <p:txBody>
          <a:bodyPr wrap="none" rtlCol="0">
            <a:spAutoFit/>
          </a:bodyPr>
          <a:lstStyle/>
          <a:p>
            <a:r>
              <a:rPr lang="en-US" b="1"/>
              <a:t>Đối với đường cong</a:t>
            </a:r>
          </a:p>
        </p:txBody>
      </p:sp>
      <p:pic>
        <p:nvPicPr>
          <p:cNvPr id="5" name="Picture 2" descr="Lý thuyết về mặt phẳng toạ độ">
            <a:extLst>
              <a:ext uri="{FF2B5EF4-FFF2-40B4-BE49-F238E27FC236}">
                <a16:creationId xmlns:a16="http://schemas.microsoft.com/office/drawing/2014/main" id="{96593F97-DED8-D00F-C788-8952ADEB0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074" y="1993502"/>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2D3145-52F7-B064-E4DB-2E641D4A5915}"/>
              </a:ext>
            </a:extLst>
          </p:cNvPr>
          <p:cNvSpPr txBox="1"/>
          <p:nvPr/>
        </p:nvSpPr>
        <p:spPr>
          <a:xfrm>
            <a:off x="2507250" y="2563805"/>
            <a:ext cx="1215397" cy="830997"/>
          </a:xfrm>
          <a:prstGeom prst="rect">
            <a:avLst/>
          </a:prstGeom>
          <a:noFill/>
        </p:spPr>
        <p:txBody>
          <a:bodyPr wrap="none" rtlCol="0">
            <a:spAutoFit/>
          </a:bodyPr>
          <a:lstStyle/>
          <a:p>
            <a:r>
              <a:rPr lang="en-US" sz="4800"/>
              <a:t>.</a:t>
            </a:r>
            <a:r>
              <a:rPr lang="en-US"/>
              <a:t> A(x1, y1)</a:t>
            </a:r>
          </a:p>
        </p:txBody>
      </p:sp>
      <p:sp>
        <p:nvSpPr>
          <p:cNvPr id="7" name="TextBox 6">
            <a:extLst>
              <a:ext uri="{FF2B5EF4-FFF2-40B4-BE49-F238E27FC236}">
                <a16:creationId xmlns:a16="http://schemas.microsoft.com/office/drawing/2014/main" id="{CFFBD1E9-F1C2-F7CB-C4CB-8ECB48E0773F}"/>
              </a:ext>
            </a:extLst>
          </p:cNvPr>
          <p:cNvSpPr txBox="1"/>
          <p:nvPr/>
        </p:nvSpPr>
        <p:spPr>
          <a:xfrm>
            <a:off x="3447606" y="3005147"/>
            <a:ext cx="1207382" cy="830997"/>
          </a:xfrm>
          <a:prstGeom prst="rect">
            <a:avLst/>
          </a:prstGeom>
          <a:noFill/>
        </p:spPr>
        <p:txBody>
          <a:bodyPr wrap="none" rtlCol="0">
            <a:spAutoFit/>
          </a:bodyPr>
          <a:lstStyle/>
          <a:p>
            <a:r>
              <a:rPr lang="en-US" sz="4800"/>
              <a:t>.</a:t>
            </a:r>
            <a:r>
              <a:rPr lang="en-US"/>
              <a:t> B(x2, y2)</a:t>
            </a:r>
          </a:p>
        </p:txBody>
      </p:sp>
      <p:sp>
        <p:nvSpPr>
          <p:cNvPr id="8" name="TextBox 7">
            <a:extLst>
              <a:ext uri="{FF2B5EF4-FFF2-40B4-BE49-F238E27FC236}">
                <a16:creationId xmlns:a16="http://schemas.microsoft.com/office/drawing/2014/main" id="{640E872B-C622-EB1D-260D-0A66BF5452FF}"/>
              </a:ext>
            </a:extLst>
          </p:cNvPr>
          <p:cNvSpPr txBox="1"/>
          <p:nvPr/>
        </p:nvSpPr>
        <p:spPr>
          <a:xfrm>
            <a:off x="4490937" y="2122937"/>
            <a:ext cx="1881529" cy="830997"/>
          </a:xfrm>
          <a:prstGeom prst="rect">
            <a:avLst/>
          </a:prstGeom>
          <a:noFill/>
        </p:spPr>
        <p:txBody>
          <a:bodyPr wrap="square" rtlCol="0">
            <a:spAutoFit/>
          </a:bodyPr>
          <a:lstStyle/>
          <a:p>
            <a:r>
              <a:rPr lang="en-US" sz="4800"/>
              <a:t>.</a:t>
            </a:r>
            <a:r>
              <a:rPr lang="en-US"/>
              <a:t> C(x3, y3)</a:t>
            </a:r>
          </a:p>
        </p:txBody>
      </p:sp>
      <p:sp>
        <p:nvSpPr>
          <p:cNvPr id="10" name="TextBox 9">
            <a:extLst>
              <a:ext uri="{FF2B5EF4-FFF2-40B4-BE49-F238E27FC236}">
                <a16:creationId xmlns:a16="http://schemas.microsoft.com/office/drawing/2014/main" id="{7E3B70D8-5C1F-F192-3674-74FF93D84C4C}"/>
              </a:ext>
            </a:extLst>
          </p:cNvPr>
          <p:cNvSpPr txBox="1"/>
          <p:nvPr/>
        </p:nvSpPr>
        <p:spPr>
          <a:xfrm>
            <a:off x="6220909" y="3020536"/>
            <a:ext cx="1712841" cy="400110"/>
          </a:xfrm>
          <a:prstGeom prst="rect">
            <a:avLst/>
          </a:prstGeom>
          <a:noFill/>
        </p:spPr>
        <p:txBody>
          <a:bodyPr wrap="none" rtlCol="0">
            <a:spAutoFit/>
          </a:bodyPr>
          <a:lstStyle/>
          <a:p>
            <a:r>
              <a:rPr lang="en-US" sz="2000"/>
              <a:t>Y</a:t>
            </a:r>
            <a:r>
              <a:rPr lang="en-US" sz="2000" baseline="-25000"/>
              <a:t> </a:t>
            </a:r>
            <a:r>
              <a:rPr lang="en-US" sz="2000"/>
              <a:t>= ax</a:t>
            </a:r>
            <a:r>
              <a:rPr lang="en-US" sz="2000" baseline="30000"/>
              <a:t>2</a:t>
            </a:r>
            <a:r>
              <a:rPr lang="en-US" sz="2000" baseline="-25000"/>
              <a:t> </a:t>
            </a:r>
            <a:r>
              <a:rPr lang="en-US" sz="2000"/>
              <a:t>+ bx + c</a:t>
            </a:r>
          </a:p>
        </p:txBody>
      </p:sp>
      <p:sp>
        <p:nvSpPr>
          <p:cNvPr id="11" name="TextBox 10">
            <a:extLst>
              <a:ext uri="{FF2B5EF4-FFF2-40B4-BE49-F238E27FC236}">
                <a16:creationId xmlns:a16="http://schemas.microsoft.com/office/drawing/2014/main" id="{704F5543-3469-3021-2D1D-1A2C4A95C0B4}"/>
              </a:ext>
            </a:extLst>
          </p:cNvPr>
          <p:cNvSpPr txBox="1"/>
          <p:nvPr/>
        </p:nvSpPr>
        <p:spPr>
          <a:xfrm>
            <a:off x="4209586" y="5022378"/>
            <a:ext cx="4183838" cy="646331"/>
          </a:xfrm>
          <a:prstGeom prst="rect">
            <a:avLst/>
          </a:prstGeom>
          <a:noFill/>
        </p:spPr>
        <p:txBody>
          <a:bodyPr wrap="none" rtlCol="0">
            <a:spAutoFit/>
          </a:bodyPr>
          <a:lstStyle/>
          <a:p>
            <a:r>
              <a:rPr lang="en-US"/>
              <a:t>Để giải quyết được bài toán</a:t>
            </a:r>
          </a:p>
          <a:p>
            <a:r>
              <a:rPr lang="en-US"/>
              <a:t>=&gt; Thì mục đích cuối cùng là cần tìm a, b, c</a:t>
            </a:r>
          </a:p>
        </p:txBody>
      </p:sp>
      <p:cxnSp>
        <p:nvCxnSpPr>
          <p:cNvPr id="12" name="Straight Arrow Connector 11">
            <a:extLst>
              <a:ext uri="{FF2B5EF4-FFF2-40B4-BE49-F238E27FC236}">
                <a16:creationId xmlns:a16="http://schemas.microsoft.com/office/drawing/2014/main" id="{79B78DBB-9B34-3F62-BCC8-0B329566C94D}"/>
              </a:ext>
            </a:extLst>
          </p:cNvPr>
          <p:cNvCxnSpPr>
            <a:cxnSpLocks/>
          </p:cNvCxnSpPr>
          <p:nvPr/>
        </p:nvCxnSpPr>
        <p:spPr>
          <a:xfrm>
            <a:off x="6096000" y="2303458"/>
            <a:ext cx="612587" cy="730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E58CA8DA-9F40-BC90-3691-85313C67F360}"/>
              </a:ext>
            </a:extLst>
          </p:cNvPr>
          <p:cNvSpPr/>
          <p:nvPr/>
        </p:nvSpPr>
        <p:spPr>
          <a:xfrm>
            <a:off x="2362200" y="2914650"/>
            <a:ext cx="3914775" cy="1390650"/>
          </a:xfrm>
          <a:custGeom>
            <a:avLst/>
            <a:gdLst>
              <a:gd name="connsiteX0" fmla="*/ 0 w 3914775"/>
              <a:gd name="connsiteY0" fmla="*/ 1390650 h 1390650"/>
              <a:gd name="connsiteX1" fmla="*/ 247650 w 3914775"/>
              <a:gd name="connsiteY1" fmla="*/ 1104900 h 1390650"/>
              <a:gd name="connsiteX2" fmla="*/ 361950 w 3914775"/>
              <a:gd name="connsiteY2" fmla="*/ 990600 h 1390650"/>
              <a:gd name="connsiteX3" fmla="*/ 438150 w 3914775"/>
              <a:gd name="connsiteY3" fmla="*/ 904875 h 1390650"/>
              <a:gd name="connsiteX4" fmla="*/ 504825 w 3914775"/>
              <a:gd name="connsiteY4" fmla="*/ 847725 h 1390650"/>
              <a:gd name="connsiteX5" fmla="*/ 581025 w 3914775"/>
              <a:gd name="connsiteY5" fmla="*/ 771525 h 1390650"/>
              <a:gd name="connsiteX6" fmla="*/ 666750 w 3914775"/>
              <a:gd name="connsiteY6" fmla="*/ 714375 h 1390650"/>
              <a:gd name="connsiteX7" fmla="*/ 742950 w 3914775"/>
              <a:gd name="connsiteY7" fmla="*/ 638175 h 1390650"/>
              <a:gd name="connsiteX8" fmla="*/ 809625 w 3914775"/>
              <a:gd name="connsiteY8" fmla="*/ 590550 h 1390650"/>
              <a:gd name="connsiteX9" fmla="*/ 1000125 w 3914775"/>
              <a:gd name="connsiteY9" fmla="*/ 438150 h 1390650"/>
              <a:gd name="connsiteX10" fmla="*/ 1076325 w 3914775"/>
              <a:gd name="connsiteY10" fmla="*/ 381000 h 1390650"/>
              <a:gd name="connsiteX11" fmla="*/ 1152525 w 3914775"/>
              <a:gd name="connsiteY11" fmla="*/ 333375 h 1390650"/>
              <a:gd name="connsiteX12" fmla="*/ 1228725 w 3914775"/>
              <a:gd name="connsiteY12" fmla="*/ 266700 h 1390650"/>
              <a:gd name="connsiteX13" fmla="*/ 1314450 w 3914775"/>
              <a:gd name="connsiteY13" fmla="*/ 219075 h 1390650"/>
              <a:gd name="connsiteX14" fmla="*/ 1543050 w 3914775"/>
              <a:gd name="connsiteY14" fmla="*/ 104775 h 1390650"/>
              <a:gd name="connsiteX15" fmla="*/ 1733550 w 3914775"/>
              <a:gd name="connsiteY15" fmla="*/ 47625 h 1390650"/>
              <a:gd name="connsiteX16" fmla="*/ 1962150 w 3914775"/>
              <a:gd name="connsiteY16" fmla="*/ 19050 h 1390650"/>
              <a:gd name="connsiteX17" fmla="*/ 2105025 w 3914775"/>
              <a:gd name="connsiteY17" fmla="*/ 0 h 1390650"/>
              <a:gd name="connsiteX18" fmla="*/ 2743200 w 3914775"/>
              <a:gd name="connsiteY18" fmla="*/ 19050 h 1390650"/>
              <a:gd name="connsiteX19" fmla="*/ 2857500 w 3914775"/>
              <a:gd name="connsiteY19" fmla="*/ 38100 h 1390650"/>
              <a:gd name="connsiteX20" fmla="*/ 3086100 w 3914775"/>
              <a:gd name="connsiteY20" fmla="*/ 85725 h 1390650"/>
              <a:gd name="connsiteX21" fmla="*/ 3200400 w 3914775"/>
              <a:gd name="connsiteY21" fmla="*/ 123825 h 1390650"/>
              <a:gd name="connsiteX22" fmla="*/ 3305175 w 3914775"/>
              <a:gd name="connsiteY22" fmla="*/ 180975 h 1390650"/>
              <a:gd name="connsiteX23" fmla="*/ 3486150 w 3914775"/>
              <a:gd name="connsiteY23" fmla="*/ 247650 h 1390650"/>
              <a:gd name="connsiteX24" fmla="*/ 3571875 w 3914775"/>
              <a:gd name="connsiteY24" fmla="*/ 295275 h 1390650"/>
              <a:gd name="connsiteX25" fmla="*/ 3762375 w 3914775"/>
              <a:gd name="connsiteY25" fmla="*/ 390525 h 1390650"/>
              <a:gd name="connsiteX26" fmla="*/ 3914775 w 3914775"/>
              <a:gd name="connsiteY26" fmla="*/ 485775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775" h="1390650">
                <a:moveTo>
                  <a:pt x="0" y="1390650"/>
                </a:moveTo>
                <a:cubicBezTo>
                  <a:pt x="82122" y="1253780"/>
                  <a:pt x="27369" y="1337768"/>
                  <a:pt x="247650" y="1104900"/>
                </a:cubicBezTo>
                <a:cubicBezTo>
                  <a:pt x="284677" y="1065757"/>
                  <a:pt x="326153" y="1030872"/>
                  <a:pt x="361950" y="990600"/>
                </a:cubicBezTo>
                <a:cubicBezTo>
                  <a:pt x="387350" y="962025"/>
                  <a:pt x="411116" y="931909"/>
                  <a:pt x="438150" y="904875"/>
                </a:cubicBezTo>
                <a:cubicBezTo>
                  <a:pt x="458848" y="884177"/>
                  <a:pt x="483426" y="867698"/>
                  <a:pt x="504825" y="847725"/>
                </a:cubicBezTo>
                <a:cubicBezTo>
                  <a:pt x="531085" y="823215"/>
                  <a:pt x="553296" y="794360"/>
                  <a:pt x="581025" y="771525"/>
                </a:cubicBezTo>
                <a:cubicBezTo>
                  <a:pt x="607535" y="749693"/>
                  <a:pt x="640240" y="736207"/>
                  <a:pt x="666750" y="714375"/>
                </a:cubicBezTo>
                <a:cubicBezTo>
                  <a:pt x="694479" y="691540"/>
                  <a:pt x="715805" y="661701"/>
                  <a:pt x="742950" y="638175"/>
                </a:cubicBezTo>
                <a:cubicBezTo>
                  <a:pt x="763590" y="620287"/>
                  <a:pt x="788066" y="607318"/>
                  <a:pt x="809625" y="590550"/>
                </a:cubicBezTo>
                <a:cubicBezTo>
                  <a:pt x="873815" y="540625"/>
                  <a:pt x="936182" y="488391"/>
                  <a:pt x="1000125" y="438150"/>
                </a:cubicBezTo>
                <a:cubicBezTo>
                  <a:pt x="1025091" y="418534"/>
                  <a:pt x="1049401" y="397827"/>
                  <a:pt x="1076325" y="381000"/>
                </a:cubicBezTo>
                <a:cubicBezTo>
                  <a:pt x="1101725" y="365125"/>
                  <a:pt x="1128563" y="351347"/>
                  <a:pt x="1152525" y="333375"/>
                </a:cubicBezTo>
                <a:cubicBezTo>
                  <a:pt x="1179526" y="313125"/>
                  <a:pt x="1201152" y="286163"/>
                  <a:pt x="1228725" y="266700"/>
                </a:cubicBezTo>
                <a:cubicBezTo>
                  <a:pt x="1255431" y="247849"/>
                  <a:pt x="1285391" y="234045"/>
                  <a:pt x="1314450" y="219075"/>
                </a:cubicBezTo>
                <a:cubicBezTo>
                  <a:pt x="1390185" y="180060"/>
                  <a:pt x="1462228" y="131716"/>
                  <a:pt x="1543050" y="104775"/>
                </a:cubicBezTo>
                <a:cubicBezTo>
                  <a:pt x="1615944" y="80477"/>
                  <a:pt x="1661574" y="62020"/>
                  <a:pt x="1733550" y="47625"/>
                </a:cubicBezTo>
                <a:cubicBezTo>
                  <a:pt x="1876796" y="18976"/>
                  <a:pt x="1818034" y="35063"/>
                  <a:pt x="1962150" y="19050"/>
                </a:cubicBezTo>
                <a:cubicBezTo>
                  <a:pt x="2009903" y="13744"/>
                  <a:pt x="2057400" y="6350"/>
                  <a:pt x="2105025" y="0"/>
                </a:cubicBezTo>
                <a:cubicBezTo>
                  <a:pt x="2171657" y="1190"/>
                  <a:pt x="2560292" y="-4808"/>
                  <a:pt x="2743200" y="19050"/>
                </a:cubicBezTo>
                <a:cubicBezTo>
                  <a:pt x="2781501" y="24046"/>
                  <a:pt x="2819585" y="30728"/>
                  <a:pt x="2857500" y="38100"/>
                </a:cubicBezTo>
                <a:cubicBezTo>
                  <a:pt x="2933905" y="52957"/>
                  <a:pt x="3012258" y="61111"/>
                  <a:pt x="3086100" y="85725"/>
                </a:cubicBezTo>
                <a:cubicBezTo>
                  <a:pt x="3124200" y="98425"/>
                  <a:pt x="3163570" y="107812"/>
                  <a:pt x="3200400" y="123825"/>
                </a:cubicBezTo>
                <a:cubicBezTo>
                  <a:pt x="3236883" y="139687"/>
                  <a:pt x="3269592" y="163184"/>
                  <a:pt x="3305175" y="180975"/>
                </a:cubicBezTo>
                <a:cubicBezTo>
                  <a:pt x="3410401" y="233588"/>
                  <a:pt x="3388690" y="223285"/>
                  <a:pt x="3486150" y="247650"/>
                </a:cubicBezTo>
                <a:cubicBezTo>
                  <a:pt x="3514725" y="263525"/>
                  <a:pt x="3542840" y="280257"/>
                  <a:pt x="3571875" y="295275"/>
                </a:cubicBezTo>
                <a:cubicBezTo>
                  <a:pt x="3634934" y="327892"/>
                  <a:pt x="3702655" y="352134"/>
                  <a:pt x="3762375" y="390525"/>
                </a:cubicBezTo>
                <a:cubicBezTo>
                  <a:pt x="3901697" y="480089"/>
                  <a:pt x="3848461" y="452618"/>
                  <a:pt x="3914775" y="4857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A677E4B2-9D5C-BBF1-DBAC-E5908EEDFF3B}"/>
              </a:ext>
            </a:extLst>
          </p:cNvPr>
          <p:cNvCxnSpPr>
            <a:cxnSpLocks/>
          </p:cNvCxnSpPr>
          <p:nvPr/>
        </p:nvCxnSpPr>
        <p:spPr>
          <a:xfrm flipH="1">
            <a:off x="7787997" y="2400300"/>
            <a:ext cx="346353" cy="634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BF3450-266C-5DC1-E814-3B677003B770}"/>
              </a:ext>
            </a:extLst>
          </p:cNvPr>
          <p:cNvCxnSpPr>
            <a:cxnSpLocks/>
          </p:cNvCxnSpPr>
          <p:nvPr/>
        </p:nvCxnSpPr>
        <p:spPr>
          <a:xfrm>
            <a:off x="7237334" y="2235951"/>
            <a:ext cx="30057" cy="81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649CC02-E4E4-6E3B-D3D6-50D82E1C13BB}"/>
              </a:ext>
            </a:extLst>
          </p:cNvPr>
          <p:cNvSpPr txBox="1"/>
          <p:nvPr/>
        </p:nvSpPr>
        <p:spPr>
          <a:xfrm>
            <a:off x="4209586" y="533096"/>
            <a:ext cx="6815238" cy="646331"/>
          </a:xfrm>
          <a:prstGeom prst="rect">
            <a:avLst/>
          </a:prstGeom>
          <a:noFill/>
        </p:spPr>
        <p:txBody>
          <a:bodyPr wrap="square" rtlCol="0">
            <a:spAutoFit/>
          </a:bodyPr>
          <a:lstStyle/>
          <a:p>
            <a:r>
              <a:rPr lang="en-US"/>
              <a:t>Mình luôn vẽ được một parabol đi qua 3 điểm, nên đối với bài toán này cần có thêm điểm D nữa</a:t>
            </a:r>
          </a:p>
        </p:txBody>
      </p:sp>
      <p:sp>
        <p:nvSpPr>
          <p:cNvPr id="23" name="TextBox 22">
            <a:extLst>
              <a:ext uri="{FF2B5EF4-FFF2-40B4-BE49-F238E27FC236}">
                <a16:creationId xmlns:a16="http://schemas.microsoft.com/office/drawing/2014/main" id="{140E01E5-952F-4323-CCC7-A6D316FADA6C}"/>
              </a:ext>
            </a:extLst>
          </p:cNvPr>
          <p:cNvSpPr txBox="1"/>
          <p:nvPr/>
        </p:nvSpPr>
        <p:spPr>
          <a:xfrm>
            <a:off x="5094567" y="2953934"/>
            <a:ext cx="1881529" cy="830997"/>
          </a:xfrm>
          <a:prstGeom prst="rect">
            <a:avLst/>
          </a:prstGeom>
          <a:noFill/>
        </p:spPr>
        <p:txBody>
          <a:bodyPr wrap="square" rtlCol="0">
            <a:spAutoFit/>
          </a:bodyPr>
          <a:lstStyle/>
          <a:p>
            <a:r>
              <a:rPr lang="en-US" sz="4800"/>
              <a:t>.</a:t>
            </a:r>
            <a:r>
              <a:rPr lang="en-US"/>
              <a:t> D(x4, y4)</a:t>
            </a:r>
          </a:p>
        </p:txBody>
      </p:sp>
      <p:sp>
        <p:nvSpPr>
          <p:cNvPr id="9" name="Footer Placeholder 8">
            <a:extLst>
              <a:ext uri="{FF2B5EF4-FFF2-40B4-BE49-F238E27FC236}">
                <a16:creationId xmlns:a16="http://schemas.microsoft.com/office/drawing/2014/main" id="{82298DF9-91B3-3B6A-5F58-466C2C8A5A09}"/>
              </a:ext>
            </a:extLst>
          </p:cNvPr>
          <p:cNvSpPr>
            <a:spLocks noGrp="1"/>
          </p:cNvSpPr>
          <p:nvPr>
            <p:ph type="ftr" sz="quarter" idx="11"/>
          </p:nvPr>
        </p:nvSpPr>
        <p:spPr/>
        <p:txBody>
          <a:bodyPr/>
          <a:lstStyle/>
          <a:p>
            <a:r>
              <a:rPr lang="en-US"/>
              <a:t>© 2023 Đào Xuân Hoàng Tuấn (Salmon)</a:t>
            </a:r>
          </a:p>
        </p:txBody>
      </p:sp>
      <p:sp>
        <p:nvSpPr>
          <p:cNvPr id="13" name="Slide Number Placeholder 12">
            <a:extLst>
              <a:ext uri="{FF2B5EF4-FFF2-40B4-BE49-F238E27FC236}">
                <a16:creationId xmlns:a16="http://schemas.microsoft.com/office/drawing/2014/main" id="{995551B7-FD20-9F44-2716-81747C58B5D6}"/>
              </a:ext>
            </a:extLst>
          </p:cNvPr>
          <p:cNvSpPr>
            <a:spLocks noGrp="1"/>
          </p:cNvSpPr>
          <p:nvPr>
            <p:ph type="sldNum" sz="quarter" idx="12"/>
          </p:nvPr>
        </p:nvSpPr>
        <p:spPr/>
        <p:txBody>
          <a:bodyPr/>
          <a:lstStyle/>
          <a:p>
            <a:fld id="{D33D3A22-CBFE-4DC0-AB7E-8B519801189C}" type="slidenum">
              <a:rPr lang="en-US" smtClean="0"/>
              <a:t>26</a:t>
            </a:fld>
            <a:endParaRPr lang="en-US"/>
          </a:p>
        </p:txBody>
      </p:sp>
    </p:spTree>
    <p:extLst>
      <p:ext uri="{BB962C8B-B14F-4D97-AF65-F5344CB8AC3E}">
        <p14:creationId xmlns:p14="http://schemas.microsoft.com/office/powerpoint/2010/main" val="4189803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CC449357-1471-501B-89D1-6D2AAE9FA18F}"/>
              </a:ext>
            </a:extLst>
          </p:cNvPr>
          <p:cNvSpPr/>
          <p:nvPr/>
        </p:nvSpPr>
        <p:spPr>
          <a:xfrm>
            <a:off x="6124542" y="792897"/>
            <a:ext cx="5772150" cy="3200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E1C91A81-887D-7ACA-7575-D0199E931D7A}"/>
              </a:ext>
            </a:extLst>
          </p:cNvPr>
          <p:cNvSpPr/>
          <p:nvPr/>
        </p:nvSpPr>
        <p:spPr>
          <a:xfrm>
            <a:off x="7652075" y="1005736"/>
            <a:ext cx="3035823" cy="22016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718F8726-BA5D-44C7-9443-BC7361A6D4A7}"/>
              </a:ext>
            </a:extLst>
          </p:cNvPr>
          <p:cNvSpPr txBox="1"/>
          <p:nvPr/>
        </p:nvSpPr>
        <p:spPr>
          <a:xfrm>
            <a:off x="2010859" y="2080749"/>
            <a:ext cx="1712841" cy="400110"/>
          </a:xfrm>
          <a:prstGeom prst="rect">
            <a:avLst/>
          </a:prstGeom>
          <a:noFill/>
        </p:spPr>
        <p:txBody>
          <a:bodyPr wrap="none" rtlCol="0">
            <a:spAutoFit/>
          </a:bodyPr>
          <a:lstStyle/>
          <a:p>
            <a:r>
              <a:rPr lang="en-US" sz="2000">
                <a:solidFill>
                  <a:srgbClr val="FF0000"/>
                </a:solidFill>
              </a:rPr>
              <a:t>Y</a:t>
            </a:r>
            <a:r>
              <a:rPr lang="en-US" sz="2000" baseline="-25000">
                <a:solidFill>
                  <a:srgbClr val="FF0000"/>
                </a:solidFill>
              </a:rPr>
              <a:t> </a:t>
            </a:r>
            <a:r>
              <a:rPr lang="en-US" sz="2000">
                <a:solidFill>
                  <a:srgbClr val="FF0000"/>
                </a:solidFill>
              </a:rPr>
              <a:t>= ax</a:t>
            </a:r>
            <a:r>
              <a:rPr lang="en-US" sz="2000" baseline="30000">
                <a:solidFill>
                  <a:srgbClr val="FF0000"/>
                </a:solidFill>
              </a:rPr>
              <a:t>2</a:t>
            </a:r>
            <a:r>
              <a:rPr lang="en-US" sz="2000" baseline="-25000">
                <a:solidFill>
                  <a:srgbClr val="FF0000"/>
                </a:solidFill>
              </a:rPr>
              <a:t> </a:t>
            </a:r>
            <a:r>
              <a:rPr lang="en-US" sz="2000">
                <a:solidFill>
                  <a:srgbClr val="FF0000"/>
                </a:solidFill>
              </a:rPr>
              <a:t>+ bx + c</a:t>
            </a:r>
          </a:p>
        </p:txBody>
      </p:sp>
      <p:sp>
        <p:nvSpPr>
          <p:cNvPr id="14" name="TextBox 13">
            <a:extLst>
              <a:ext uri="{FF2B5EF4-FFF2-40B4-BE49-F238E27FC236}">
                <a16:creationId xmlns:a16="http://schemas.microsoft.com/office/drawing/2014/main" id="{5A5B1FE3-742F-5FFE-1346-CBE0F3B92639}"/>
              </a:ext>
            </a:extLst>
          </p:cNvPr>
          <p:cNvSpPr txBox="1"/>
          <p:nvPr/>
        </p:nvSpPr>
        <p:spPr>
          <a:xfrm>
            <a:off x="4124662" y="1387313"/>
            <a:ext cx="1788951" cy="1477328"/>
          </a:xfrm>
          <a:prstGeom prst="rect">
            <a:avLst/>
          </a:prstGeom>
          <a:noFill/>
        </p:spPr>
        <p:txBody>
          <a:bodyPr wrap="none" rtlCol="0">
            <a:spAutoFit/>
          </a:bodyPr>
          <a:lstStyle/>
          <a:p>
            <a:r>
              <a:rPr lang="en-US"/>
              <a:t>y</a:t>
            </a:r>
            <a:r>
              <a:rPr lang="en-US" baseline="-25000"/>
              <a:t>1</a:t>
            </a:r>
            <a:r>
              <a:rPr lang="en-US"/>
              <a:t> = ax</a:t>
            </a:r>
            <a:r>
              <a:rPr lang="en-US" baseline="-25000"/>
              <a:t>1</a:t>
            </a:r>
            <a:r>
              <a:rPr lang="en-US" baseline="30000"/>
              <a:t>2</a:t>
            </a:r>
            <a:r>
              <a:rPr lang="en-US"/>
              <a:t> + bx</a:t>
            </a:r>
            <a:r>
              <a:rPr lang="en-US" baseline="-25000"/>
              <a:t>1</a:t>
            </a:r>
            <a:r>
              <a:rPr lang="en-US"/>
              <a:t> + c</a:t>
            </a:r>
          </a:p>
          <a:p>
            <a:r>
              <a:rPr lang="en-US"/>
              <a:t>y</a:t>
            </a:r>
            <a:r>
              <a:rPr lang="en-US" baseline="-25000"/>
              <a:t>2</a:t>
            </a:r>
            <a:r>
              <a:rPr lang="en-US"/>
              <a:t> = ax</a:t>
            </a:r>
            <a:r>
              <a:rPr lang="en-US" baseline="-25000"/>
              <a:t>2</a:t>
            </a:r>
            <a:r>
              <a:rPr lang="en-US" baseline="30000"/>
              <a:t>2</a:t>
            </a:r>
            <a:r>
              <a:rPr lang="en-US"/>
              <a:t> + bx</a:t>
            </a:r>
            <a:r>
              <a:rPr lang="en-US" baseline="-25000"/>
              <a:t>2</a:t>
            </a:r>
            <a:r>
              <a:rPr lang="en-US"/>
              <a:t> + c</a:t>
            </a:r>
          </a:p>
          <a:p>
            <a:r>
              <a:rPr lang="en-US"/>
              <a:t>y</a:t>
            </a:r>
            <a:r>
              <a:rPr lang="en-US" baseline="-25000"/>
              <a:t>3</a:t>
            </a:r>
            <a:r>
              <a:rPr lang="en-US"/>
              <a:t> = ax</a:t>
            </a:r>
            <a:r>
              <a:rPr lang="en-US" baseline="-25000"/>
              <a:t>3</a:t>
            </a:r>
            <a:r>
              <a:rPr lang="en-US" baseline="30000"/>
              <a:t>2</a:t>
            </a:r>
            <a:r>
              <a:rPr lang="en-US"/>
              <a:t> + bx</a:t>
            </a:r>
            <a:r>
              <a:rPr lang="en-US" baseline="-25000"/>
              <a:t>3</a:t>
            </a:r>
            <a:r>
              <a:rPr lang="en-US"/>
              <a:t> + c</a:t>
            </a:r>
          </a:p>
          <a:p>
            <a:r>
              <a:rPr lang="en-US"/>
              <a:t>y</a:t>
            </a:r>
            <a:r>
              <a:rPr lang="en-US" baseline="-25000"/>
              <a:t>4</a:t>
            </a:r>
            <a:r>
              <a:rPr lang="en-US"/>
              <a:t> = ax</a:t>
            </a:r>
            <a:r>
              <a:rPr lang="en-US" baseline="-25000"/>
              <a:t>4</a:t>
            </a:r>
            <a:r>
              <a:rPr lang="en-US" baseline="30000"/>
              <a:t>2</a:t>
            </a:r>
            <a:r>
              <a:rPr lang="en-US"/>
              <a:t> + bx</a:t>
            </a:r>
            <a:r>
              <a:rPr lang="en-US" baseline="-25000"/>
              <a:t>4</a:t>
            </a:r>
            <a:r>
              <a:rPr lang="en-US"/>
              <a:t> + c</a:t>
            </a:r>
          </a:p>
          <a:p>
            <a:endParaRPr lang="en-US"/>
          </a:p>
        </p:txBody>
      </p:sp>
      <p:pic>
        <p:nvPicPr>
          <p:cNvPr id="15" name="Picture 2" descr="Lý thuyết về mặt phẳng toạ độ">
            <a:extLst>
              <a:ext uri="{FF2B5EF4-FFF2-40B4-BE49-F238E27FC236}">
                <a16:creationId xmlns:a16="http://schemas.microsoft.com/office/drawing/2014/main" id="{06C26012-AE0F-17BC-FDC3-3C1AF4F3A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50" y="2743604"/>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6435AC3-44BB-CC1A-2C4D-1BDEC70C878C}"/>
              </a:ext>
            </a:extLst>
          </p:cNvPr>
          <p:cNvSpPr txBox="1"/>
          <p:nvPr/>
        </p:nvSpPr>
        <p:spPr>
          <a:xfrm>
            <a:off x="1449126" y="3313907"/>
            <a:ext cx="1215397" cy="830997"/>
          </a:xfrm>
          <a:prstGeom prst="rect">
            <a:avLst/>
          </a:prstGeom>
          <a:noFill/>
        </p:spPr>
        <p:txBody>
          <a:bodyPr wrap="none" rtlCol="0">
            <a:spAutoFit/>
          </a:bodyPr>
          <a:lstStyle/>
          <a:p>
            <a:r>
              <a:rPr lang="en-US" sz="4800"/>
              <a:t>.</a:t>
            </a:r>
            <a:r>
              <a:rPr lang="en-US"/>
              <a:t> A(x1, y1)</a:t>
            </a:r>
          </a:p>
        </p:txBody>
      </p:sp>
      <p:sp>
        <p:nvSpPr>
          <p:cNvPr id="17" name="TextBox 16">
            <a:extLst>
              <a:ext uri="{FF2B5EF4-FFF2-40B4-BE49-F238E27FC236}">
                <a16:creationId xmlns:a16="http://schemas.microsoft.com/office/drawing/2014/main" id="{C0D30007-9B10-1E18-4889-29AC42E32F5E}"/>
              </a:ext>
            </a:extLst>
          </p:cNvPr>
          <p:cNvSpPr txBox="1"/>
          <p:nvPr/>
        </p:nvSpPr>
        <p:spPr>
          <a:xfrm>
            <a:off x="2389482" y="3755249"/>
            <a:ext cx="1207382" cy="830997"/>
          </a:xfrm>
          <a:prstGeom prst="rect">
            <a:avLst/>
          </a:prstGeom>
          <a:noFill/>
        </p:spPr>
        <p:txBody>
          <a:bodyPr wrap="none" rtlCol="0">
            <a:spAutoFit/>
          </a:bodyPr>
          <a:lstStyle/>
          <a:p>
            <a:r>
              <a:rPr lang="en-US" sz="4800"/>
              <a:t>.</a:t>
            </a:r>
            <a:r>
              <a:rPr lang="en-US"/>
              <a:t> B(x2, y2)</a:t>
            </a:r>
          </a:p>
        </p:txBody>
      </p:sp>
      <p:sp>
        <p:nvSpPr>
          <p:cNvPr id="18" name="TextBox 17">
            <a:extLst>
              <a:ext uri="{FF2B5EF4-FFF2-40B4-BE49-F238E27FC236}">
                <a16:creationId xmlns:a16="http://schemas.microsoft.com/office/drawing/2014/main" id="{AC382E5F-0C2A-BBCA-C53F-87A10F18FA00}"/>
              </a:ext>
            </a:extLst>
          </p:cNvPr>
          <p:cNvSpPr txBox="1"/>
          <p:nvPr/>
        </p:nvSpPr>
        <p:spPr>
          <a:xfrm>
            <a:off x="3432813" y="2873039"/>
            <a:ext cx="1881529" cy="830997"/>
          </a:xfrm>
          <a:prstGeom prst="rect">
            <a:avLst/>
          </a:prstGeom>
          <a:noFill/>
        </p:spPr>
        <p:txBody>
          <a:bodyPr wrap="square" rtlCol="0">
            <a:spAutoFit/>
          </a:bodyPr>
          <a:lstStyle/>
          <a:p>
            <a:r>
              <a:rPr lang="en-US" sz="4800"/>
              <a:t>.</a:t>
            </a:r>
            <a:r>
              <a:rPr lang="en-US"/>
              <a:t> C(x3, y3)</a:t>
            </a:r>
          </a:p>
        </p:txBody>
      </p:sp>
      <p:sp>
        <p:nvSpPr>
          <p:cNvPr id="19" name="Freeform: Shape 18">
            <a:extLst>
              <a:ext uri="{FF2B5EF4-FFF2-40B4-BE49-F238E27FC236}">
                <a16:creationId xmlns:a16="http://schemas.microsoft.com/office/drawing/2014/main" id="{6CD0153F-604F-9B9E-1081-A8AE8094D4B3}"/>
              </a:ext>
            </a:extLst>
          </p:cNvPr>
          <p:cNvSpPr/>
          <p:nvPr/>
        </p:nvSpPr>
        <p:spPr>
          <a:xfrm>
            <a:off x="1304076" y="3664752"/>
            <a:ext cx="3914775" cy="1390650"/>
          </a:xfrm>
          <a:custGeom>
            <a:avLst/>
            <a:gdLst>
              <a:gd name="connsiteX0" fmla="*/ 0 w 3914775"/>
              <a:gd name="connsiteY0" fmla="*/ 1390650 h 1390650"/>
              <a:gd name="connsiteX1" fmla="*/ 247650 w 3914775"/>
              <a:gd name="connsiteY1" fmla="*/ 1104900 h 1390650"/>
              <a:gd name="connsiteX2" fmla="*/ 361950 w 3914775"/>
              <a:gd name="connsiteY2" fmla="*/ 990600 h 1390650"/>
              <a:gd name="connsiteX3" fmla="*/ 438150 w 3914775"/>
              <a:gd name="connsiteY3" fmla="*/ 904875 h 1390650"/>
              <a:gd name="connsiteX4" fmla="*/ 504825 w 3914775"/>
              <a:gd name="connsiteY4" fmla="*/ 847725 h 1390650"/>
              <a:gd name="connsiteX5" fmla="*/ 581025 w 3914775"/>
              <a:gd name="connsiteY5" fmla="*/ 771525 h 1390650"/>
              <a:gd name="connsiteX6" fmla="*/ 666750 w 3914775"/>
              <a:gd name="connsiteY6" fmla="*/ 714375 h 1390650"/>
              <a:gd name="connsiteX7" fmla="*/ 742950 w 3914775"/>
              <a:gd name="connsiteY7" fmla="*/ 638175 h 1390650"/>
              <a:gd name="connsiteX8" fmla="*/ 809625 w 3914775"/>
              <a:gd name="connsiteY8" fmla="*/ 590550 h 1390650"/>
              <a:gd name="connsiteX9" fmla="*/ 1000125 w 3914775"/>
              <a:gd name="connsiteY9" fmla="*/ 438150 h 1390650"/>
              <a:gd name="connsiteX10" fmla="*/ 1076325 w 3914775"/>
              <a:gd name="connsiteY10" fmla="*/ 381000 h 1390650"/>
              <a:gd name="connsiteX11" fmla="*/ 1152525 w 3914775"/>
              <a:gd name="connsiteY11" fmla="*/ 333375 h 1390650"/>
              <a:gd name="connsiteX12" fmla="*/ 1228725 w 3914775"/>
              <a:gd name="connsiteY12" fmla="*/ 266700 h 1390650"/>
              <a:gd name="connsiteX13" fmla="*/ 1314450 w 3914775"/>
              <a:gd name="connsiteY13" fmla="*/ 219075 h 1390650"/>
              <a:gd name="connsiteX14" fmla="*/ 1543050 w 3914775"/>
              <a:gd name="connsiteY14" fmla="*/ 104775 h 1390650"/>
              <a:gd name="connsiteX15" fmla="*/ 1733550 w 3914775"/>
              <a:gd name="connsiteY15" fmla="*/ 47625 h 1390650"/>
              <a:gd name="connsiteX16" fmla="*/ 1962150 w 3914775"/>
              <a:gd name="connsiteY16" fmla="*/ 19050 h 1390650"/>
              <a:gd name="connsiteX17" fmla="*/ 2105025 w 3914775"/>
              <a:gd name="connsiteY17" fmla="*/ 0 h 1390650"/>
              <a:gd name="connsiteX18" fmla="*/ 2743200 w 3914775"/>
              <a:gd name="connsiteY18" fmla="*/ 19050 h 1390650"/>
              <a:gd name="connsiteX19" fmla="*/ 2857500 w 3914775"/>
              <a:gd name="connsiteY19" fmla="*/ 38100 h 1390650"/>
              <a:gd name="connsiteX20" fmla="*/ 3086100 w 3914775"/>
              <a:gd name="connsiteY20" fmla="*/ 85725 h 1390650"/>
              <a:gd name="connsiteX21" fmla="*/ 3200400 w 3914775"/>
              <a:gd name="connsiteY21" fmla="*/ 123825 h 1390650"/>
              <a:gd name="connsiteX22" fmla="*/ 3305175 w 3914775"/>
              <a:gd name="connsiteY22" fmla="*/ 180975 h 1390650"/>
              <a:gd name="connsiteX23" fmla="*/ 3486150 w 3914775"/>
              <a:gd name="connsiteY23" fmla="*/ 247650 h 1390650"/>
              <a:gd name="connsiteX24" fmla="*/ 3571875 w 3914775"/>
              <a:gd name="connsiteY24" fmla="*/ 295275 h 1390650"/>
              <a:gd name="connsiteX25" fmla="*/ 3762375 w 3914775"/>
              <a:gd name="connsiteY25" fmla="*/ 390525 h 1390650"/>
              <a:gd name="connsiteX26" fmla="*/ 3914775 w 3914775"/>
              <a:gd name="connsiteY26" fmla="*/ 485775 h 139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775" h="1390650">
                <a:moveTo>
                  <a:pt x="0" y="1390650"/>
                </a:moveTo>
                <a:cubicBezTo>
                  <a:pt x="82122" y="1253780"/>
                  <a:pt x="27369" y="1337768"/>
                  <a:pt x="247650" y="1104900"/>
                </a:cubicBezTo>
                <a:cubicBezTo>
                  <a:pt x="284677" y="1065757"/>
                  <a:pt x="326153" y="1030872"/>
                  <a:pt x="361950" y="990600"/>
                </a:cubicBezTo>
                <a:cubicBezTo>
                  <a:pt x="387350" y="962025"/>
                  <a:pt x="411116" y="931909"/>
                  <a:pt x="438150" y="904875"/>
                </a:cubicBezTo>
                <a:cubicBezTo>
                  <a:pt x="458848" y="884177"/>
                  <a:pt x="483426" y="867698"/>
                  <a:pt x="504825" y="847725"/>
                </a:cubicBezTo>
                <a:cubicBezTo>
                  <a:pt x="531085" y="823215"/>
                  <a:pt x="553296" y="794360"/>
                  <a:pt x="581025" y="771525"/>
                </a:cubicBezTo>
                <a:cubicBezTo>
                  <a:pt x="607535" y="749693"/>
                  <a:pt x="640240" y="736207"/>
                  <a:pt x="666750" y="714375"/>
                </a:cubicBezTo>
                <a:cubicBezTo>
                  <a:pt x="694479" y="691540"/>
                  <a:pt x="715805" y="661701"/>
                  <a:pt x="742950" y="638175"/>
                </a:cubicBezTo>
                <a:cubicBezTo>
                  <a:pt x="763590" y="620287"/>
                  <a:pt x="788066" y="607318"/>
                  <a:pt x="809625" y="590550"/>
                </a:cubicBezTo>
                <a:cubicBezTo>
                  <a:pt x="873815" y="540625"/>
                  <a:pt x="936182" y="488391"/>
                  <a:pt x="1000125" y="438150"/>
                </a:cubicBezTo>
                <a:cubicBezTo>
                  <a:pt x="1025091" y="418534"/>
                  <a:pt x="1049401" y="397827"/>
                  <a:pt x="1076325" y="381000"/>
                </a:cubicBezTo>
                <a:cubicBezTo>
                  <a:pt x="1101725" y="365125"/>
                  <a:pt x="1128563" y="351347"/>
                  <a:pt x="1152525" y="333375"/>
                </a:cubicBezTo>
                <a:cubicBezTo>
                  <a:pt x="1179526" y="313125"/>
                  <a:pt x="1201152" y="286163"/>
                  <a:pt x="1228725" y="266700"/>
                </a:cubicBezTo>
                <a:cubicBezTo>
                  <a:pt x="1255431" y="247849"/>
                  <a:pt x="1285391" y="234045"/>
                  <a:pt x="1314450" y="219075"/>
                </a:cubicBezTo>
                <a:cubicBezTo>
                  <a:pt x="1390185" y="180060"/>
                  <a:pt x="1462228" y="131716"/>
                  <a:pt x="1543050" y="104775"/>
                </a:cubicBezTo>
                <a:cubicBezTo>
                  <a:pt x="1615944" y="80477"/>
                  <a:pt x="1661574" y="62020"/>
                  <a:pt x="1733550" y="47625"/>
                </a:cubicBezTo>
                <a:cubicBezTo>
                  <a:pt x="1876796" y="18976"/>
                  <a:pt x="1818034" y="35063"/>
                  <a:pt x="1962150" y="19050"/>
                </a:cubicBezTo>
                <a:cubicBezTo>
                  <a:pt x="2009903" y="13744"/>
                  <a:pt x="2057400" y="6350"/>
                  <a:pt x="2105025" y="0"/>
                </a:cubicBezTo>
                <a:cubicBezTo>
                  <a:pt x="2171657" y="1190"/>
                  <a:pt x="2560292" y="-4808"/>
                  <a:pt x="2743200" y="19050"/>
                </a:cubicBezTo>
                <a:cubicBezTo>
                  <a:pt x="2781501" y="24046"/>
                  <a:pt x="2819585" y="30728"/>
                  <a:pt x="2857500" y="38100"/>
                </a:cubicBezTo>
                <a:cubicBezTo>
                  <a:pt x="2933905" y="52957"/>
                  <a:pt x="3012258" y="61111"/>
                  <a:pt x="3086100" y="85725"/>
                </a:cubicBezTo>
                <a:cubicBezTo>
                  <a:pt x="3124200" y="98425"/>
                  <a:pt x="3163570" y="107812"/>
                  <a:pt x="3200400" y="123825"/>
                </a:cubicBezTo>
                <a:cubicBezTo>
                  <a:pt x="3236883" y="139687"/>
                  <a:pt x="3269592" y="163184"/>
                  <a:pt x="3305175" y="180975"/>
                </a:cubicBezTo>
                <a:cubicBezTo>
                  <a:pt x="3410401" y="233588"/>
                  <a:pt x="3388690" y="223285"/>
                  <a:pt x="3486150" y="247650"/>
                </a:cubicBezTo>
                <a:cubicBezTo>
                  <a:pt x="3514725" y="263525"/>
                  <a:pt x="3542840" y="280257"/>
                  <a:pt x="3571875" y="295275"/>
                </a:cubicBezTo>
                <a:cubicBezTo>
                  <a:pt x="3634934" y="327892"/>
                  <a:pt x="3702655" y="352134"/>
                  <a:pt x="3762375" y="390525"/>
                </a:cubicBezTo>
                <a:cubicBezTo>
                  <a:pt x="3901697" y="480089"/>
                  <a:pt x="3848461" y="452618"/>
                  <a:pt x="3914775" y="4857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AF6284-699F-4137-B7C0-F7A0CA681333}"/>
              </a:ext>
            </a:extLst>
          </p:cNvPr>
          <p:cNvSpPr txBox="1"/>
          <p:nvPr/>
        </p:nvSpPr>
        <p:spPr>
          <a:xfrm>
            <a:off x="4105612" y="3729405"/>
            <a:ext cx="1881529" cy="830997"/>
          </a:xfrm>
          <a:prstGeom prst="rect">
            <a:avLst/>
          </a:prstGeom>
          <a:noFill/>
        </p:spPr>
        <p:txBody>
          <a:bodyPr wrap="square" rtlCol="0">
            <a:spAutoFit/>
          </a:bodyPr>
          <a:lstStyle/>
          <a:p>
            <a:r>
              <a:rPr lang="en-US" sz="4800"/>
              <a:t>.</a:t>
            </a:r>
            <a:r>
              <a:rPr lang="en-US"/>
              <a:t> D(x4, y4)</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BB8704-F2D7-5C8D-D712-9CACF9C65AC5}"/>
                  </a:ext>
                </a:extLst>
              </p:cNvPr>
              <p:cNvSpPr txBox="1"/>
              <p:nvPr/>
            </p:nvSpPr>
            <p:spPr>
              <a:xfrm>
                <a:off x="6986143" y="1517488"/>
                <a:ext cx="3210559" cy="10600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3</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4</m:t>
                                    </m:r>
                                  </m:sub>
                                </m:sSub>
                              </m:e>
                            </m:mr>
                          </m:m>
                        </m:e>
                      </m:d>
                      <m:r>
                        <a:rPr lang="en-US" b="0" i="1" smtClean="0">
                          <a:latin typeface="Cambria Math" panose="02040503050406030204" pitchFamily="18" charset="0"/>
                        </a:rPr>
                        <m:t>=</m:t>
                      </m:r>
                      <m:r>
                        <a:rPr lang="en-US" b="0" i="1" smtClean="0">
                          <a:latin typeface="Cambria Math" panose="02040503050406030204" pitchFamily="18" charset="0"/>
                        </a:rPr>
                        <m:t>𝑎</m:t>
                      </m:r>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1</m:t>
                                    </m:r>
                                  </m:sub>
                                </m:sSub>
                                <m:r>
                                  <a:rPr lang="en-US" b="0" i="1" baseline="30000" smtClean="0">
                                    <a:latin typeface="Cambria Math" panose="02040503050406030204" pitchFamily="18" charset="0"/>
                                  </a:rPr>
                                  <m:t>2</m:t>
                                </m:r>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2</m:t>
                                    </m:r>
                                  </m:sub>
                                </m:sSub>
                                <m:r>
                                  <a:rPr lang="en-US" b="0" i="1" baseline="30000" smtClean="0">
                                    <a:latin typeface="Cambria Math" panose="02040503050406030204" pitchFamily="18" charset="0"/>
                                  </a:rPr>
                                  <m:t>2</m:t>
                                </m:r>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3</m:t>
                                    </m:r>
                                  </m:sub>
                                </m:sSub>
                                <m:r>
                                  <a:rPr lang="en-US" b="0" i="1" baseline="30000" smtClean="0">
                                    <a:latin typeface="Cambria Math" panose="02040503050406030204" pitchFamily="18" charset="0"/>
                                  </a:rPr>
                                  <m:t>2</m:t>
                                </m:r>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4</m:t>
                                    </m:r>
                                  </m:sub>
                                </m:sSub>
                                <m:r>
                                  <a:rPr lang="en-US" b="0" i="1" baseline="30000" smtClean="0">
                                    <a:latin typeface="Cambria Math" panose="02040503050406030204" pitchFamily="18" charset="0"/>
                                  </a:rPr>
                                  <m:t>2</m:t>
                                </m:r>
                              </m:e>
                            </m:mr>
                          </m:m>
                        </m:e>
                      </m:d>
                      <m:r>
                        <a:rPr lang="en-US" b="0" i="1" smtClean="0">
                          <a:latin typeface="Cambria Math" panose="02040503050406030204" pitchFamily="18" charset="0"/>
                        </a:rPr>
                        <m:t>+ </m:t>
                      </m:r>
                      <m:r>
                        <a:rPr lang="en-US" b="0" i="1" smtClean="0">
                          <a:latin typeface="Cambria Math" panose="02040503050406030204" pitchFamily="18" charset="0"/>
                        </a:rPr>
                        <m:t>𝑏</m:t>
                      </m:r>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3</m:t>
                                    </m:r>
                                  </m:sub>
                                </m:sSub>
                              </m:e>
                            </m:mr>
                            <m:mr>
                              <m:e>
                                <m:sSub>
                                  <m:sSubPr>
                                    <m:ctrlPr>
                                      <a:rPr lang="en-US"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𝑥</m:t>
                                    </m:r>
                                  </m:e>
                                  <m:sub>
                                    <m:r>
                                      <a:rPr lang="en-US" i="0">
                                        <a:latin typeface="Cambria Math" panose="02040503050406030204" pitchFamily="18" charset="0"/>
                                      </a:rPr>
                                      <m:t>4</m:t>
                                    </m:r>
                                  </m:sub>
                                </m:sSub>
                              </m:e>
                            </m:mr>
                          </m:m>
                        </m:e>
                      </m:d>
                      <m:r>
                        <a:rPr lang="en-US" b="0" i="0" smtClean="0">
                          <a:latin typeface="Cambria Math" panose="02040503050406030204" pitchFamily="18" charset="0"/>
                        </a:rPr>
                        <m:t>+ </m:t>
                      </m:r>
                      <m:r>
                        <m:rPr>
                          <m:sty m:val="p"/>
                        </m:rPr>
                        <a:rPr lang="en-US" b="0" i="0" smtClean="0">
                          <a:latin typeface="Cambria Math" panose="02040503050406030204" pitchFamily="18" charset="0"/>
                        </a:rPr>
                        <m:t>c</m:t>
                      </m:r>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1</m:t>
                              </m:r>
                            </m:e>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1</m:t>
                                  </m:r>
                                </m:e>
                                <m:e>
                                  <m:r>
                                    <a:rPr lang="en-US" b="0" i="1" smtClean="0">
                                      <a:solidFill>
                                        <a:srgbClr val="836967"/>
                                      </a:solidFill>
                                      <a:latin typeface="Cambria Math" panose="02040503050406030204" pitchFamily="18" charset="0"/>
                                    </a:rPr>
                                    <m:t>1</m:t>
                                  </m:r>
                                </m:e>
                                <m:e>
                                  <m:r>
                                    <a:rPr lang="en-US" b="0" i="1" smtClean="0">
                                      <a:solidFill>
                                        <a:srgbClr val="836967"/>
                                      </a:solidFill>
                                      <a:latin typeface="Cambria Math" panose="02040503050406030204" pitchFamily="18" charset="0"/>
                                    </a:rPr>
                                    <m:t>1</m:t>
                                  </m:r>
                                </m:e>
                              </m:eqArr>
                            </m:e>
                          </m:eqArr>
                        </m:e>
                      </m:d>
                    </m:oMath>
                  </m:oMathPara>
                </a14:m>
                <a:endParaRPr lang="en-US" b="0"/>
              </a:p>
            </p:txBody>
          </p:sp>
        </mc:Choice>
        <mc:Fallback xmlns="">
          <p:sp>
            <p:nvSpPr>
              <p:cNvPr id="21" name="TextBox 20">
                <a:extLst>
                  <a:ext uri="{FF2B5EF4-FFF2-40B4-BE49-F238E27FC236}">
                    <a16:creationId xmlns:a16="http://schemas.microsoft.com/office/drawing/2014/main" id="{AABB8704-F2D7-5C8D-D712-9CACF9C65AC5}"/>
                  </a:ext>
                </a:extLst>
              </p:cNvPr>
              <p:cNvSpPr txBox="1">
                <a:spLocks noRot="1" noChangeAspect="1" noMove="1" noResize="1" noEditPoints="1" noAdjustHandles="1" noChangeArrowheads="1" noChangeShapeType="1" noTextEdit="1"/>
              </p:cNvSpPr>
              <p:nvPr/>
            </p:nvSpPr>
            <p:spPr>
              <a:xfrm>
                <a:off x="6986143" y="1517488"/>
                <a:ext cx="3210559" cy="1060098"/>
              </a:xfrm>
              <a:prstGeom prst="rect">
                <a:avLst/>
              </a:prstGeom>
              <a:blipFill>
                <a:blip r:embed="rId3"/>
                <a:stretch>
                  <a:fillRect t="-229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A844FDD-9180-F3F4-B6AC-049B09BB522F}"/>
              </a:ext>
            </a:extLst>
          </p:cNvPr>
          <p:cNvSpPr txBox="1"/>
          <p:nvPr/>
        </p:nvSpPr>
        <p:spPr>
          <a:xfrm>
            <a:off x="7519543" y="4717888"/>
            <a:ext cx="3729482" cy="923330"/>
          </a:xfrm>
          <a:prstGeom prst="rect">
            <a:avLst/>
          </a:prstGeom>
          <a:noFill/>
        </p:spPr>
        <p:txBody>
          <a:bodyPr wrap="square" rtlCol="0">
            <a:spAutoFit/>
          </a:bodyPr>
          <a:lstStyle/>
          <a:p>
            <a:r>
              <a:rPr lang="en-US"/>
              <a:t>Từ kiến thức phần trước vậy suy ra bài toán này là tìm hình chiếu của vector lên một không gian 3 chiều</a:t>
            </a:r>
          </a:p>
        </p:txBody>
      </p:sp>
      <p:sp>
        <p:nvSpPr>
          <p:cNvPr id="24" name="TextBox 23">
            <a:extLst>
              <a:ext uri="{FF2B5EF4-FFF2-40B4-BE49-F238E27FC236}">
                <a16:creationId xmlns:a16="http://schemas.microsoft.com/office/drawing/2014/main" id="{026B08A2-9DBB-22EA-4653-D1410D979EBD}"/>
              </a:ext>
            </a:extLst>
          </p:cNvPr>
          <p:cNvSpPr txBox="1"/>
          <p:nvPr/>
        </p:nvSpPr>
        <p:spPr>
          <a:xfrm>
            <a:off x="8237511" y="3228173"/>
            <a:ext cx="1959191" cy="369332"/>
          </a:xfrm>
          <a:prstGeom prst="rect">
            <a:avLst/>
          </a:prstGeom>
          <a:noFill/>
        </p:spPr>
        <p:txBody>
          <a:bodyPr wrap="none" rtlCol="0">
            <a:spAutoFit/>
          </a:bodyPr>
          <a:lstStyle/>
          <a:p>
            <a:r>
              <a:rPr lang="en-US">
                <a:solidFill>
                  <a:schemeClr val="accent6">
                    <a:lumMod val="75000"/>
                  </a:schemeClr>
                </a:solidFill>
              </a:rPr>
              <a:t>Không gian 3 chiều</a:t>
            </a:r>
          </a:p>
        </p:txBody>
      </p:sp>
      <p:sp>
        <p:nvSpPr>
          <p:cNvPr id="26" name="TextBox 25">
            <a:extLst>
              <a:ext uri="{FF2B5EF4-FFF2-40B4-BE49-F238E27FC236}">
                <a16:creationId xmlns:a16="http://schemas.microsoft.com/office/drawing/2014/main" id="{549AAA98-E77F-AE82-E74E-EB0BC7FFA8DD}"/>
              </a:ext>
            </a:extLst>
          </p:cNvPr>
          <p:cNvSpPr txBox="1"/>
          <p:nvPr/>
        </p:nvSpPr>
        <p:spPr>
          <a:xfrm>
            <a:off x="8186792" y="4088223"/>
            <a:ext cx="1959191" cy="369332"/>
          </a:xfrm>
          <a:prstGeom prst="rect">
            <a:avLst/>
          </a:prstGeom>
          <a:noFill/>
        </p:spPr>
        <p:txBody>
          <a:bodyPr wrap="none" rtlCol="0">
            <a:spAutoFit/>
          </a:bodyPr>
          <a:lstStyle/>
          <a:p>
            <a:r>
              <a:rPr lang="en-US">
                <a:solidFill>
                  <a:schemeClr val="tx1">
                    <a:lumMod val="50000"/>
                    <a:lumOff val="50000"/>
                  </a:schemeClr>
                </a:solidFill>
              </a:rPr>
              <a:t>Không gian 4 chiều</a:t>
            </a:r>
          </a:p>
        </p:txBody>
      </p:sp>
      <p:sp>
        <p:nvSpPr>
          <p:cNvPr id="4" name="Footer Placeholder 3">
            <a:extLst>
              <a:ext uri="{FF2B5EF4-FFF2-40B4-BE49-F238E27FC236}">
                <a16:creationId xmlns:a16="http://schemas.microsoft.com/office/drawing/2014/main" id="{BE2E85F0-58B8-B1E6-1101-C18B451F4111}"/>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0E2D5104-5BC0-D865-8D00-8E76E82CE297}"/>
              </a:ext>
            </a:extLst>
          </p:cNvPr>
          <p:cNvSpPr>
            <a:spLocks noGrp="1"/>
          </p:cNvSpPr>
          <p:nvPr>
            <p:ph type="sldNum" sz="quarter" idx="12"/>
          </p:nvPr>
        </p:nvSpPr>
        <p:spPr/>
        <p:txBody>
          <a:bodyPr/>
          <a:lstStyle/>
          <a:p>
            <a:fld id="{D33D3A22-CBFE-4DC0-AB7E-8B519801189C}" type="slidenum">
              <a:rPr lang="en-US" smtClean="0"/>
              <a:t>27</a:t>
            </a:fld>
            <a:endParaRPr lang="en-US"/>
          </a:p>
        </p:txBody>
      </p:sp>
    </p:spTree>
    <p:extLst>
      <p:ext uri="{BB962C8B-B14F-4D97-AF65-F5344CB8AC3E}">
        <p14:creationId xmlns:p14="http://schemas.microsoft.com/office/powerpoint/2010/main" val="15160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4DCAE62-A597-3BAF-9EAB-E3F1F6EF3AB9}"/>
              </a:ext>
            </a:extLst>
          </p:cNvPr>
          <p:cNvSpPr/>
          <p:nvPr/>
        </p:nvSpPr>
        <p:spPr>
          <a:xfrm>
            <a:off x="647700" y="1771650"/>
            <a:ext cx="4686299" cy="403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76E727A8-8384-C90C-5B85-8F7BE8B9126D}"/>
              </a:ext>
            </a:extLst>
          </p:cNvPr>
          <p:cNvSpPr txBox="1"/>
          <p:nvPr/>
        </p:nvSpPr>
        <p:spPr>
          <a:xfrm>
            <a:off x="1924050" y="5856986"/>
            <a:ext cx="1959191" cy="369332"/>
          </a:xfrm>
          <a:prstGeom prst="rect">
            <a:avLst/>
          </a:prstGeom>
          <a:noFill/>
        </p:spPr>
        <p:txBody>
          <a:bodyPr wrap="none" rtlCol="0">
            <a:spAutoFit/>
          </a:bodyPr>
          <a:lstStyle/>
          <a:p>
            <a:r>
              <a:rPr lang="en-US">
                <a:solidFill>
                  <a:schemeClr val="accent6"/>
                </a:solidFill>
              </a:rPr>
              <a:t>Không gian 3 chiều</a:t>
            </a:r>
          </a:p>
        </p:txBody>
      </p:sp>
      <p:cxnSp>
        <p:nvCxnSpPr>
          <p:cNvPr id="7" name="Straight Connector 6">
            <a:extLst>
              <a:ext uri="{FF2B5EF4-FFF2-40B4-BE49-F238E27FC236}">
                <a16:creationId xmlns:a16="http://schemas.microsoft.com/office/drawing/2014/main" id="{7BCE1AEA-CDA8-A608-2354-9823EF94B408}"/>
              </a:ext>
            </a:extLst>
          </p:cNvPr>
          <p:cNvCxnSpPr>
            <a:cxnSpLocks/>
            <a:stCxn id="4" idx="2"/>
          </p:cNvCxnSpPr>
          <p:nvPr/>
        </p:nvCxnSpPr>
        <p:spPr>
          <a:xfrm flipV="1">
            <a:off x="647700" y="1219200"/>
            <a:ext cx="2552700" cy="257175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CD3CF0EC-3929-D859-9588-BE99394C9498}"/>
              </a:ext>
            </a:extLst>
          </p:cNvPr>
          <p:cNvCxnSpPr>
            <a:cxnSpLocks/>
            <a:stCxn id="4" idx="2"/>
          </p:cNvCxnSpPr>
          <p:nvPr/>
        </p:nvCxnSpPr>
        <p:spPr>
          <a:xfrm flipV="1">
            <a:off x="647700" y="3457575"/>
            <a:ext cx="2552700" cy="333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D25205-44F7-7F16-DB32-D0993350266F}"/>
              </a:ext>
            </a:extLst>
          </p:cNvPr>
          <p:cNvCxnSpPr/>
          <p:nvPr/>
        </p:nvCxnSpPr>
        <p:spPr>
          <a:xfrm>
            <a:off x="3200400" y="1219200"/>
            <a:ext cx="0" cy="2238375"/>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C13CA18D-2939-5F69-4504-B2962A75B8C8}"/>
              </a:ext>
            </a:extLst>
          </p:cNvPr>
          <p:cNvCxnSpPr>
            <a:cxnSpLocks/>
            <a:stCxn id="4" idx="7"/>
          </p:cNvCxnSpPr>
          <p:nvPr/>
        </p:nvCxnSpPr>
        <p:spPr>
          <a:xfrm flipH="1">
            <a:off x="3076575" y="2363089"/>
            <a:ext cx="1571131" cy="146596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 name="Straight Connector 19">
            <a:extLst>
              <a:ext uri="{FF2B5EF4-FFF2-40B4-BE49-F238E27FC236}">
                <a16:creationId xmlns:a16="http://schemas.microsoft.com/office/drawing/2014/main" id="{44A93C8E-C280-981C-BB08-2DD5E7CC9F72}"/>
              </a:ext>
            </a:extLst>
          </p:cNvPr>
          <p:cNvCxnSpPr>
            <a:endCxn id="4" idx="4"/>
          </p:cNvCxnSpPr>
          <p:nvPr/>
        </p:nvCxnSpPr>
        <p:spPr>
          <a:xfrm flipH="1">
            <a:off x="2990850" y="3829050"/>
            <a:ext cx="85725" cy="19812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F2D09F70-10C7-563E-5F25-449888C5ED8B}"/>
              </a:ext>
            </a:extLst>
          </p:cNvPr>
          <p:cNvCxnSpPr>
            <a:endCxn id="4" idx="1"/>
          </p:cNvCxnSpPr>
          <p:nvPr/>
        </p:nvCxnSpPr>
        <p:spPr>
          <a:xfrm flipH="1" flipV="1">
            <a:off x="1333993" y="2363089"/>
            <a:ext cx="1742582" cy="1465961"/>
          </a:xfrm>
          <a:prstGeom prst="line">
            <a:avLst/>
          </a:prstGeom>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7F19D25-E8AA-4BD4-EFD2-B85D22AC17C9}"/>
                  </a:ext>
                </a:extLst>
              </p:cNvPr>
              <p:cNvSpPr txBox="1"/>
              <p:nvPr/>
            </p:nvSpPr>
            <p:spPr>
              <a:xfrm>
                <a:off x="3158187" y="493766"/>
                <a:ext cx="554383" cy="8860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836967"/>
                              </a:solidFill>
                              <a:latin typeface="Cambria Math" panose="02040503050406030204" pitchFamily="18" charset="0"/>
                            </a:rPr>
                          </m:ctrlPr>
                        </m:dPr>
                        <m:e>
                          <m:m>
                            <m:mPr>
                              <m:plcHide m:val="on"/>
                              <m:mcs>
                                <m:mc>
                                  <m:mcPr>
                                    <m:count m:val="1"/>
                                    <m:mcJc m:val="center"/>
                                  </m:mcPr>
                                </m:mc>
                              </m:mcs>
                              <m:ctrlPr>
                                <a:rPr lang="en-US" sz="1400" i="1">
                                  <a:solidFill>
                                    <a:srgbClr val="836967"/>
                                  </a:solidFill>
                                  <a:latin typeface="Cambria Math" panose="02040503050406030204" pitchFamily="18" charset="0"/>
                                </a:rPr>
                              </m:ctrlPr>
                            </m:mP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0">
                                        <a:latin typeface="Cambria Math" panose="02040503050406030204" pitchFamily="18" charset="0"/>
                                      </a:rPr>
                                      <m:t>1</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0">
                                        <a:latin typeface="Cambria Math" panose="02040503050406030204" pitchFamily="18" charset="0"/>
                                      </a:rPr>
                                      <m:t>2</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0">
                                        <a:latin typeface="Cambria Math" panose="02040503050406030204" pitchFamily="18" charset="0"/>
                                      </a:rPr>
                                      <m:t>3</m:t>
                                    </m:r>
                                  </m:sub>
                                </m:sSub>
                              </m:e>
                            </m:mr>
                            <m:mr>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𝑦</m:t>
                                    </m:r>
                                  </m:e>
                                  <m:sub>
                                    <m:r>
                                      <a:rPr lang="en-US" sz="1400" i="0">
                                        <a:latin typeface="Cambria Math" panose="02040503050406030204" pitchFamily="18" charset="0"/>
                                      </a:rPr>
                                      <m:t>4</m:t>
                                    </m:r>
                                  </m:sub>
                                </m:sSub>
                              </m:e>
                            </m:mr>
                          </m:m>
                        </m:e>
                      </m:d>
                    </m:oMath>
                  </m:oMathPara>
                </a14:m>
                <a:endParaRPr lang="en-US"/>
              </a:p>
            </p:txBody>
          </p:sp>
        </mc:Choice>
        <mc:Fallback xmlns="">
          <p:sp>
            <p:nvSpPr>
              <p:cNvPr id="23" name="TextBox 22">
                <a:extLst>
                  <a:ext uri="{FF2B5EF4-FFF2-40B4-BE49-F238E27FC236}">
                    <a16:creationId xmlns:a16="http://schemas.microsoft.com/office/drawing/2014/main" id="{27F19D25-E8AA-4BD4-EFD2-B85D22AC17C9}"/>
                  </a:ext>
                </a:extLst>
              </p:cNvPr>
              <p:cNvSpPr txBox="1">
                <a:spLocks noRot="1" noChangeAspect="1" noMove="1" noResize="1" noEditPoints="1" noAdjustHandles="1" noChangeArrowheads="1" noChangeShapeType="1" noTextEdit="1"/>
              </p:cNvSpPr>
              <p:nvPr/>
            </p:nvSpPr>
            <p:spPr>
              <a:xfrm>
                <a:off x="3158187" y="493766"/>
                <a:ext cx="554383" cy="88601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0848EB8-C4E4-E1A7-F474-5EFAB660CAFC}"/>
                  </a:ext>
                </a:extLst>
              </p:cNvPr>
              <p:cNvSpPr txBox="1"/>
              <p:nvPr/>
            </p:nvSpPr>
            <p:spPr>
              <a:xfrm>
                <a:off x="4662762" y="1409859"/>
                <a:ext cx="698328" cy="8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836967"/>
                              </a:solidFill>
                              <a:latin typeface="Cambria Math" panose="02040503050406030204" pitchFamily="18" charset="0"/>
                            </a:rPr>
                          </m:ctrlPr>
                        </m:dPr>
                        <m:e>
                          <m:m>
                            <m:mPr>
                              <m:plcHide m:val="on"/>
                              <m:mcs>
                                <m:mc>
                                  <m:mcPr>
                                    <m:count m:val="1"/>
                                    <m:mcJc m:val="center"/>
                                  </m:mcPr>
                                </m:mc>
                              </m:mcs>
                              <m:ctrlPr>
                                <a:rPr lang="en-US" sz="1400" i="1">
                                  <a:solidFill>
                                    <a:srgbClr val="836967"/>
                                  </a:solidFill>
                                  <a:latin typeface="Cambria Math" panose="02040503050406030204" pitchFamily="18" charset="0"/>
                                </a:rPr>
                              </m:ctrlPr>
                            </m:mPr>
                            <m:mr>
                              <m:e>
                                <m:sSub>
                                  <m:sSubPr>
                                    <m:ctrlPr>
                                      <a:rPr lang="en-US" sz="1400" i="1">
                                        <a:solidFill>
                                          <a:srgbClr val="836967"/>
                                        </a:solidFill>
                                        <a:latin typeface="Cambria Math" panose="02040503050406030204" pitchFamily="18" charset="0"/>
                                      </a:rPr>
                                    </m:ctrlPr>
                                  </m:sSubPr>
                                  <m:e>
                                    <m:r>
                                      <a:rPr lang="en-US" sz="1400" b="0" i="1" smtClean="0">
                                        <a:solidFill>
                                          <a:srgbClr val="836967"/>
                                        </a:solidFill>
                                        <a:latin typeface="Cambria Math" panose="02040503050406030204" pitchFamily="18" charset="0"/>
                                      </a:rPr>
                                      <m:t>𝑥</m:t>
                                    </m:r>
                                  </m:e>
                                  <m:sub>
                                    <m:r>
                                      <a:rPr lang="en-US" sz="1400" i="0">
                                        <a:latin typeface="Cambria Math" panose="02040503050406030204" pitchFamily="18" charset="0"/>
                                      </a:rPr>
                                      <m:t>1</m:t>
                                    </m:r>
                                  </m:sub>
                                </m:sSub>
                                <m:r>
                                  <a:rPr lang="en-US" sz="1400" b="0" i="1" baseline="30000" smtClean="0">
                                    <a:latin typeface="Cambria Math" panose="02040503050406030204" pitchFamily="18" charset="0"/>
                                  </a:rPr>
                                  <m:t>2</m:t>
                                </m:r>
                              </m:e>
                            </m:mr>
                            <m:mr>
                              <m:e>
                                <m:sSub>
                                  <m:sSubPr>
                                    <m:ctrlPr>
                                      <a:rPr lang="en-US" sz="1400" i="1">
                                        <a:solidFill>
                                          <a:srgbClr val="836967"/>
                                        </a:solidFill>
                                        <a:latin typeface="Cambria Math" panose="02040503050406030204" pitchFamily="18" charset="0"/>
                                      </a:rPr>
                                    </m:ctrlPr>
                                  </m:sSubPr>
                                  <m:e>
                                    <m:r>
                                      <a:rPr lang="en-US" sz="1400" b="0" i="1" smtClean="0">
                                        <a:solidFill>
                                          <a:srgbClr val="836967"/>
                                        </a:solidFill>
                                        <a:latin typeface="Cambria Math" panose="02040503050406030204" pitchFamily="18" charset="0"/>
                                      </a:rPr>
                                      <m:t>𝑥</m:t>
                                    </m:r>
                                  </m:e>
                                  <m:sub>
                                    <m:r>
                                      <a:rPr lang="en-US" sz="1400" i="0">
                                        <a:latin typeface="Cambria Math" panose="02040503050406030204" pitchFamily="18" charset="0"/>
                                      </a:rPr>
                                      <m:t>2</m:t>
                                    </m:r>
                                  </m:sub>
                                </m:sSub>
                                <m:r>
                                  <a:rPr lang="en-US" sz="1400" b="0" i="1" baseline="30000" smtClean="0">
                                    <a:latin typeface="Cambria Math" panose="02040503050406030204" pitchFamily="18" charset="0"/>
                                  </a:rPr>
                                  <m:t>2</m:t>
                                </m:r>
                              </m:e>
                            </m:mr>
                            <m:mr>
                              <m:e>
                                <m:sSub>
                                  <m:sSubPr>
                                    <m:ctrlPr>
                                      <a:rPr lang="en-US" sz="1400" i="1">
                                        <a:solidFill>
                                          <a:srgbClr val="836967"/>
                                        </a:solidFill>
                                        <a:latin typeface="Cambria Math" panose="02040503050406030204" pitchFamily="18" charset="0"/>
                                      </a:rPr>
                                    </m:ctrlPr>
                                  </m:sSubPr>
                                  <m:e>
                                    <m:r>
                                      <a:rPr lang="en-US" sz="1400" b="0" i="1" smtClean="0">
                                        <a:solidFill>
                                          <a:srgbClr val="836967"/>
                                        </a:solidFill>
                                        <a:latin typeface="Cambria Math" panose="02040503050406030204" pitchFamily="18" charset="0"/>
                                      </a:rPr>
                                      <m:t>𝑥</m:t>
                                    </m:r>
                                  </m:e>
                                  <m:sub>
                                    <m:r>
                                      <a:rPr lang="en-US" sz="1400" i="0">
                                        <a:latin typeface="Cambria Math" panose="02040503050406030204" pitchFamily="18" charset="0"/>
                                      </a:rPr>
                                      <m:t>3</m:t>
                                    </m:r>
                                  </m:sub>
                                </m:sSub>
                                <m:r>
                                  <a:rPr lang="en-US" sz="1400" b="0" i="1" baseline="30000" smtClean="0">
                                    <a:latin typeface="Cambria Math" panose="02040503050406030204" pitchFamily="18" charset="0"/>
                                  </a:rPr>
                                  <m:t>2</m:t>
                                </m:r>
                              </m:e>
                            </m:mr>
                            <m:mr>
                              <m:e>
                                <m:sSub>
                                  <m:sSubPr>
                                    <m:ctrlPr>
                                      <a:rPr lang="en-US" sz="1400" i="1">
                                        <a:solidFill>
                                          <a:srgbClr val="836967"/>
                                        </a:solidFill>
                                        <a:latin typeface="Cambria Math" panose="02040503050406030204" pitchFamily="18" charset="0"/>
                                      </a:rPr>
                                    </m:ctrlPr>
                                  </m:sSubPr>
                                  <m:e>
                                    <m:r>
                                      <a:rPr lang="en-US" sz="1400" b="0" i="1" smtClean="0">
                                        <a:solidFill>
                                          <a:srgbClr val="836967"/>
                                        </a:solidFill>
                                        <a:latin typeface="Cambria Math" panose="02040503050406030204" pitchFamily="18" charset="0"/>
                                      </a:rPr>
                                      <m:t>𝑥</m:t>
                                    </m:r>
                                  </m:e>
                                  <m:sub>
                                    <m:r>
                                      <a:rPr lang="en-US" sz="1400" i="0">
                                        <a:latin typeface="Cambria Math" panose="02040503050406030204" pitchFamily="18" charset="0"/>
                                      </a:rPr>
                                      <m:t>4</m:t>
                                    </m:r>
                                  </m:sub>
                                </m:sSub>
                                <m:r>
                                  <a:rPr lang="en-US" sz="1400" b="0" i="1" baseline="30000" smtClean="0">
                                    <a:latin typeface="Cambria Math" panose="02040503050406030204" pitchFamily="18" charset="0"/>
                                  </a:rPr>
                                  <m:t>2</m:t>
                                </m:r>
                              </m:e>
                            </m:mr>
                          </m:m>
                        </m:e>
                      </m:d>
                    </m:oMath>
                  </m:oMathPara>
                </a14:m>
                <a:endParaRPr lang="en-US"/>
              </a:p>
            </p:txBody>
          </p:sp>
        </mc:Choice>
        <mc:Fallback xmlns="">
          <p:sp>
            <p:nvSpPr>
              <p:cNvPr id="27" name="TextBox 26">
                <a:extLst>
                  <a:ext uri="{FF2B5EF4-FFF2-40B4-BE49-F238E27FC236}">
                    <a16:creationId xmlns:a16="http://schemas.microsoft.com/office/drawing/2014/main" id="{40848EB8-C4E4-E1A7-F474-5EFAB660CAFC}"/>
                  </a:ext>
                </a:extLst>
              </p:cNvPr>
              <p:cNvSpPr txBox="1">
                <a:spLocks noRot="1" noChangeAspect="1" noMove="1" noResize="1" noEditPoints="1" noAdjustHandles="1" noChangeArrowheads="1" noChangeShapeType="1" noTextEdit="1"/>
              </p:cNvSpPr>
              <p:nvPr/>
            </p:nvSpPr>
            <p:spPr>
              <a:xfrm>
                <a:off x="4662762" y="1409859"/>
                <a:ext cx="698328" cy="88601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98B66CD-FB93-67F9-F9BC-20B78A46994D}"/>
                  </a:ext>
                </a:extLst>
              </p:cNvPr>
              <p:cNvSpPr txBox="1"/>
              <p:nvPr/>
            </p:nvSpPr>
            <p:spPr>
              <a:xfrm>
                <a:off x="-304800" y="4681435"/>
                <a:ext cx="6096000" cy="99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solidFill>
                                <a:srgbClr val="836967"/>
                              </a:solidFill>
                              <a:latin typeface="Cambria Math" panose="02040503050406030204" pitchFamily="18" charset="0"/>
                            </a:rPr>
                          </m:ctrlPr>
                        </m:dPr>
                        <m:e>
                          <m:m>
                            <m:mPr>
                              <m:plcHide m:val="on"/>
                              <m:mcs>
                                <m:mc>
                                  <m:mcPr>
                                    <m:count m:val="1"/>
                                    <m:mcJc m:val="center"/>
                                  </m:mcPr>
                                </m:mc>
                              </m:mcs>
                              <m:ctrlPr>
                                <a:rPr lang="en-US" sz="1600" i="1">
                                  <a:solidFill>
                                    <a:srgbClr val="836967"/>
                                  </a:solidFill>
                                  <a:latin typeface="Cambria Math" panose="02040503050406030204" pitchFamily="18" charset="0"/>
                                </a:rPr>
                              </m:ctrlPr>
                            </m:mPr>
                            <m:mr>
                              <m:e>
                                <m:sSub>
                                  <m:sSubPr>
                                    <m:ctrlPr>
                                      <a:rPr lang="en-US" sz="1600" i="1">
                                        <a:solidFill>
                                          <a:srgbClr val="836967"/>
                                        </a:solidFill>
                                        <a:latin typeface="Cambria Math" panose="02040503050406030204" pitchFamily="18" charset="0"/>
                                      </a:rPr>
                                    </m:ctrlPr>
                                  </m:sSubPr>
                                  <m:e>
                                    <m:r>
                                      <a:rPr lang="en-US" sz="1600" b="0" i="1" smtClean="0">
                                        <a:solidFill>
                                          <a:srgbClr val="836967"/>
                                        </a:solidFill>
                                        <a:latin typeface="Cambria Math" panose="02040503050406030204" pitchFamily="18" charset="0"/>
                                      </a:rPr>
                                      <m:t>𝑥</m:t>
                                    </m:r>
                                  </m:e>
                                  <m:sub>
                                    <m:r>
                                      <a:rPr lang="en-US" sz="1600" i="0">
                                        <a:latin typeface="Cambria Math" panose="02040503050406030204" pitchFamily="18" charset="0"/>
                                      </a:rPr>
                                      <m:t>1</m:t>
                                    </m:r>
                                  </m:sub>
                                </m:sSub>
                              </m:e>
                            </m:mr>
                            <m:mr>
                              <m:e>
                                <m:sSub>
                                  <m:sSubPr>
                                    <m:ctrlPr>
                                      <a:rPr lang="en-US" sz="1600" i="1">
                                        <a:solidFill>
                                          <a:srgbClr val="836967"/>
                                        </a:solidFill>
                                        <a:latin typeface="Cambria Math" panose="02040503050406030204" pitchFamily="18" charset="0"/>
                                      </a:rPr>
                                    </m:ctrlPr>
                                  </m:sSubPr>
                                  <m:e>
                                    <m:r>
                                      <a:rPr lang="en-US" sz="1600" b="0" i="1" smtClean="0">
                                        <a:solidFill>
                                          <a:srgbClr val="836967"/>
                                        </a:solidFill>
                                        <a:latin typeface="Cambria Math" panose="02040503050406030204" pitchFamily="18" charset="0"/>
                                      </a:rPr>
                                      <m:t>𝑥</m:t>
                                    </m:r>
                                  </m:e>
                                  <m:sub>
                                    <m:r>
                                      <a:rPr lang="en-US" sz="1600" i="0">
                                        <a:latin typeface="Cambria Math" panose="02040503050406030204" pitchFamily="18" charset="0"/>
                                      </a:rPr>
                                      <m:t>2</m:t>
                                    </m:r>
                                  </m:sub>
                                </m:sSub>
                              </m:e>
                            </m:mr>
                            <m:mr>
                              <m:e>
                                <m:sSub>
                                  <m:sSubPr>
                                    <m:ctrlPr>
                                      <a:rPr lang="en-US" sz="1600" i="1">
                                        <a:solidFill>
                                          <a:srgbClr val="836967"/>
                                        </a:solidFill>
                                        <a:latin typeface="Cambria Math" panose="02040503050406030204" pitchFamily="18" charset="0"/>
                                      </a:rPr>
                                    </m:ctrlPr>
                                  </m:sSubPr>
                                  <m:e>
                                    <m:r>
                                      <a:rPr lang="en-US" sz="1600" b="0" i="1" smtClean="0">
                                        <a:solidFill>
                                          <a:srgbClr val="836967"/>
                                        </a:solidFill>
                                        <a:latin typeface="Cambria Math" panose="02040503050406030204" pitchFamily="18" charset="0"/>
                                      </a:rPr>
                                      <m:t>𝑥</m:t>
                                    </m:r>
                                  </m:e>
                                  <m:sub>
                                    <m:r>
                                      <a:rPr lang="en-US" sz="1600" i="0">
                                        <a:latin typeface="Cambria Math" panose="02040503050406030204" pitchFamily="18" charset="0"/>
                                      </a:rPr>
                                      <m:t>3</m:t>
                                    </m:r>
                                  </m:sub>
                                </m:sSub>
                              </m:e>
                            </m:mr>
                            <m:mr>
                              <m:e>
                                <m:sSub>
                                  <m:sSubPr>
                                    <m:ctrlPr>
                                      <a:rPr lang="en-US" sz="1600" i="1">
                                        <a:solidFill>
                                          <a:srgbClr val="836967"/>
                                        </a:solidFill>
                                        <a:latin typeface="Cambria Math" panose="02040503050406030204" pitchFamily="18" charset="0"/>
                                      </a:rPr>
                                    </m:ctrlPr>
                                  </m:sSubPr>
                                  <m:e>
                                    <m:r>
                                      <a:rPr lang="en-US" sz="1600" b="0" i="1" smtClean="0">
                                        <a:solidFill>
                                          <a:srgbClr val="836967"/>
                                        </a:solidFill>
                                        <a:latin typeface="Cambria Math" panose="02040503050406030204" pitchFamily="18" charset="0"/>
                                      </a:rPr>
                                      <m:t>𝑥</m:t>
                                    </m:r>
                                  </m:e>
                                  <m:sub>
                                    <m:r>
                                      <a:rPr lang="en-US" sz="1600" i="0">
                                        <a:latin typeface="Cambria Math" panose="02040503050406030204" pitchFamily="18" charset="0"/>
                                      </a:rPr>
                                      <m:t>4</m:t>
                                    </m:r>
                                  </m:sub>
                                </m:sSub>
                              </m:e>
                            </m:mr>
                          </m:m>
                        </m:e>
                      </m:d>
                    </m:oMath>
                  </m:oMathPara>
                </a14:m>
                <a:endParaRPr lang="en-US"/>
              </a:p>
            </p:txBody>
          </p:sp>
        </mc:Choice>
        <mc:Fallback xmlns="">
          <p:sp>
            <p:nvSpPr>
              <p:cNvPr id="29" name="TextBox 28">
                <a:extLst>
                  <a:ext uri="{FF2B5EF4-FFF2-40B4-BE49-F238E27FC236}">
                    <a16:creationId xmlns:a16="http://schemas.microsoft.com/office/drawing/2014/main" id="{898B66CD-FB93-67F9-F9BC-20B78A46994D}"/>
                  </a:ext>
                </a:extLst>
              </p:cNvPr>
              <p:cNvSpPr txBox="1">
                <a:spLocks noRot="1" noChangeAspect="1" noMove="1" noResize="1" noEditPoints="1" noAdjustHandles="1" noChangeArrowheads="1" noChangeShapeType="1" noTextEdit="1"/>
              </p:cNvSpPr>
              <p:nvPr/>
            </p:nvSpPr>
            <p:spPr>
              <a:xfrm>
                <a:off x="-304800" y="4681435"/>
                <a:ext cx="6096000" cy="99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C919777-08A6-080F-3E27-E0ED320DD1CB}"/>
                  </a:ext>
                </a:extLst>
              </p:cNvPr>
              <p:cNvSpPr txBox="1"/>
              <p:nvPr/>
            </p:nvSpPr>
            <p:spPr>
              <a:xfrm>
                <a:off x="876792" y="1361444"/>
                <a:ext cx="517834" cy="99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solidFill>
                                <a:srgbClr val="836967"/>
                              </a:solidFill>
                              <a:latin typeface="Cambria Math" panose="02040503050406030204" pitchFamily="18" charset="0"/>
                            </a:rPr>
                          </m:ctrlPr>
                        </m:dPr>
                        <m:e>
                          <m:eqArr>
                            <m:eqArrPr>
                              <m:ctrlPr>
                                <a:rPr lang="en-US" sz="1600" b="0" i="1" smtClean="0">
                                  <a:solidFill>
                                    <a:srgbClr val="836967"/>
                                  </a:solidFill>
                                  <a:latin typeface="Cambria Math" panose="02040503050406030204" pitchFamily="18" charset="0"/>
                                </a:rPr>
                              </m:ctrlPr>
                            </m:eqArrPr>
                            <m:e>
                              <m:r>
                                <a:rPr lang="en-US" sz="1600" b="0" i="1" smtClean="0">
                                  <a:solidFill>
                                    <a:srgbClr val="836967"/>
                                  </a:solidFill>
                                  <a:latin typeface="Cambria Math" panose="02040503050406030204" pitchFamily="18" charset="0"/>
                                </a:rPr>
                                <m:t>1</m:t>
                              </m:r>
                            </m:e>
                            <m:e>
                              <m:eqArr>
                                <m:eqArrPr>
                                  <m:ctrlPr>
                                    <a:rPr lang="en-US" sz="1600" b="0" i="1" smtClean="0">
                                      <a:solidFill>
                                        <a:srgbClr val="836967"/>
                                      </a:solidFill>
                                      <a:latin typeface="Cambria Math" panose="02040503050406030204" pitchFamily="18" charset="0"/>
                                    </a:rPr>
                                  </m:ctrlPr>
                                </m:eqArrPr>
                                <m:e>
                                  <m:r>
                                    <a:rPr lang="en-US" sz="1600" b="0" i="1" smtClean="0">
                                      <a:solidFill>
                                        <a:srgbClr val="836967"/>
                                      </a:solidFill>
                                      <a:latin typeface="Cambria Math" panose="02040503050406030204" pitchFamily="18" charset="0"/>
                                    </a:rPr>
                                    <m:t>1</m:t>
                                  </m:r>
                                </m:e>
                                <m:e>
                                  <m:r>
                                    <a:rPr lang="en-US" sz="1600" b="0" i="1" smtClean="0">
                                      <a:solidFill>
                                        <a:srgbClr val="836967"/>
                                      </a:solidFill>
                                      <a:latin typeface="Cambria Math" panose="02040503050406030204" pitchFamily="18" charset="0"/>
                                    </a:rPr>
                                    <m:t>1</m:t>
                                  </m:r>
                                </m:e>
                                <m:e>
                                  <m:r>
                                    <a:rPr lang="en-US" sz="1600" b="0" i="1" smtClean="0">
                                      <a:solidFill>
                                        <a:srgbClr val="836967"/>
                                      </a:solidFill>
                                      <a:latin typeface="Cambria Math" panose="02040503050406030204" pitchFamily="18" charset="0"/>
                                    </a:rPr>
                                    <m:t>1</m:t>
                                  </m:r>
                                </m:e>
                              </m:eqArr>
                            </m:e>
                          </m:eqArr>
                        </m:e>
                      </m:d>
                    </m:oMath>
                  </m:oMathPara>
                </a14:m>
                <a:endParaRPr lang="en-US"/>
              </a:p>
            </p:txBody>
          </p:sp>
        </mc:Choice>
        <mc:Fallback xmlns="">
          <p:sp>
            <p:nvSpPr>
              <p:cNvPr id="30" name="TextBox 29">
                <a:extLst>
                  <a:ext uri="{FF2B5EF4-FFF2-40B4-BE49-F238E27FC236}">
                    <a16:creationId xmlns:a16="http://schemas.microsoft.com/office/drawing/2014/main" id="{2C919777-08A6-080F-3E27-E0ED320DD1CB}"/>
                  </a:ext>
                </a:extLst>
              </p:cNvPr>
              <p:cNvSpPr txBox="1">
                <a:spLocks noRot="1" noChangeAspect="1" noMove="1" noResize="1" noEditPoints="1" noAdjustHandles="1" noChangeArrowheads="1" noChangeShapeType="1" noTextEdit="1"/>
              </p:cNvSpPr>
              <p:nvPr/>
            </p:nvSpPr>
            <p:spPr>
              <a:xfrm>
                <a:off x="876792" y="1361444"/>
                <a:ext cx="517834" cy="99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8BEA229-9351-1B89-1CB2-87184DF9B669}"/>
                  </a:ext>
                </a:extLst>
              </p:cNvPr>
              <p:cNvSpPr txBox="1"/>
              <p:nvPr/>
            </p:nvSpPr>
            <p:spPr>
              <a:xfrm>
                <a:off x="6623800" y="453086"/>
                <a:ext cx="2861104" cy="1314719"/>
              </a:xfrm>
              <a:prstGeom prst="rect">
                <a:avLst/>
              </a:prstGeom>
              <a:noFill/>
            </p:spPr>
            <p:txBody>
              <a:bodyPr wrap="none" rtlCol="0">
                <a:spAutoFit/>
              </a:bodyPr>
              <a:lstStyle/>
              <a:p>
                <a:r>
                  <a:rPr lang="en-US"/>
                  <a:t>A = [a</a:t>
                </a:r>
                <a:r>
                  <a:rPr lang="en-US" baseline="-25000"/>
                  <a:t>1</a:t>
                </a:r>
                <a:r>
                  <a:rPr lang="en-US"/>
                  <a:t> a</a:t>
                </a:r>
                <a:r>
                  <a:rPr lang="en-US" baseline="-25000"/>
                  <a:t>2 </a:t>
                </a:r>
                <a:r>
                  <a:rPr lang="en-US"/>
                  <a:t>a</a:t>
                </a:r>
                <a:r>
                  <a:rPr lang="en-US" baseline="-25000"/>
                  <a:t>3</a:t>
                </a:r>
                <a:r>
                  <a:rPr lang="en-US"/>
                  <a:t>]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𝑥</m:t>
                                  </m:r>
                                </m:e>
                                <m:sub>
                                  <m:r>
                                    <a:rPr lang="en-US" i="0">
                                      <a:latin typeface="Cambria Math" panose="02040503050406030204" pitchFamily="18" charset="0"/>
                                    </a:rPr>
                                    <m:t>1</m:t>
                                  </m:r>
                                </m:sub>
                                <m:sup>
                                  <m:r>
                                    <a:rPr lang="en-US" i="0">
                                      <a:latin typeface="Cambria Math" panose="02040503050406030204" pitchFamily="18" charset="0"/>
                                    </a:rPr>
                                    <m:t>2</m:t>
                                  </m:r>
                                </m:sup>
                              </m:sSubSup>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1</m:t>
                              </m:r>
                            </m:e>
                          </m:mr>
                          <m:mr>
                            <m:e>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𝑥</m:t>
                                  </m:r>
                                </m:e>
                                <m:sub>
                                  <m:r>
                                    <a:rPr lang="en-US" i="0">
                                      <a:latin typeface="Cambria Math" panose="02040503050406030204" pitchFamily="18" charset="0"/>
                                    </a:rPr>
                                    <m:t>2</m:t>
                                  </m:r>
                                </m:sub>
                                <m:sup>
                                  <m:r>
                                    <a:rPr lang="en-US" b="0" i="1" smtClean="0">
                                      <a:latin typeface="Cambria Math" panose="02040503050406030204" pitchFamily="18" charset="0"/>
                                    </a:rPr>
                                    <m:t>2</m:t>
                                  </m:r>
                                </m:sup>
                              </m:sSubSup>
                            </m:e>
                            <m:e>
                              <m:r>
                                <a:rPr lang="en-US" i="1">
                                  <a:latin typeface="Cambria Math" panose="02040503050406030204" pitchFamily="18" charset="0"/>
                                </a:rPr>
                                <m:t>𝑥</m:t>
                              </m:r>
                              <m:r>
                                <a:rPr lang="en-US" i="0">
                                  <a:latin typeface="Cambria Math" panose="02040503050406030204" pitchFamily="18" charset="0"/>
                                </a:rPr>
                                <m:t>2</m:t>
                              </m:r>
                            </m:e>
                            <m:e>
                              <m:r>
                                <a:rPr lang="en-US" i="0">
                                  <a:latin typeface="Cambria Math" panose="02040503050406030204" pitchFamily="18" charset="0"/>
                                </a:rPr>
                                <m:t>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m:t>
                              </m:r>
                            </m:e>
                          </m:mr>
                          <m:mr>
                            <m:e>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𝑥</m:t>
                                  </m:r>
                                </m:e>
                                <m:sub>
                                  <m:r>
                                    <a:rPr lang="en-US" i="0">
                                      <a:latin typeface="Cambria Math" panose="02040503050406030204" pitchFamily="18" charset="0"/>
                                    </a:rPr>
                                    <m:t>4</m:t>
                                  </m:r>
                                </m:sub>
                                <m:sup>
                                  <m:r>
                                    <a:rPr lang="en-US" i="0">
                                      <a:latin typeface="Cambria Math" panose="02040503050406030204" pitchFamily="18" charset="0"/>
                                    </a:rPr>
                                    <m:t>2</m:t>
                                  </m:r>
                                </m:sup>
                              </m:sSubSup>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m:t>
                              </m:r>
                            </m:e>
                          </m:mr>
                        </m:m>
                      </m:e>
                    </m:d>
                  </m:oMath>
                </a14:m>
                <a:endParaRPr lang="en-US"/>
              </a:p>
            </p:txBody>
          </p:sp>
        </mc:Choice>
        <mc:Fallback xmlns="">
          <p:sp>
            <p:nvSpPr>
              <p:cNvPr id="60" name="TextBox 59">
                <a:extLst>
                  <a:ext uri="{FF2B5EF4-FFF2-40B4-BE49-F238E27FC236}">
                    <a16:creationId xmlns:a16="http://schemas.microsoft.com/office/drawing/2014/main" id="{58BEA229-9351-1B89-1CB2-87184DF9B669}"/>
                  </a:ext>
                </a:extLst>
              </p:cNvPr>
              <p:cNvSpPr txBox="1">
                <a:spLocks noRot="1" noChangeAspect="1" noMove="1" noResize="1" noEditPoints="1" noAdjustHandles="1" noChangeArrowheads="1" noChangeShapeType="1" noTextEdit="1"/>
              </p:cNvSpPr>
              <p:nvPr/>
            </p:nvSpPr>
            <p:spPr>
              <a:xfrm>
                <a:off x="6623800" y="453086"/>
                <a:ext cx="2861104" cy="1314719"/>
              </a:xfrm>
              <a:prstGeom prst="rect">
                <a:avLst/>
              </a:prstGeom>
              <a:blipFill>
                <a:blip r:embed="rId6"/>
                <a:stretch>
                  <a:fillRect l="-1919"/>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3DC52951-D351-FA16-CEFB-5E431F6A8057}"/>
              </a:ext>
            </a:extLst>
          </p:cNvPr>
          <p:cNvSpPr txBox="1"/>
          <p:nvPr/>
        </p:nvSpPr>
        <p:spPr>
          <a:xfrm>
            <a:off x="2758507" y="1069645"/>
            <a:ext cx="288862" cy="369332"/>
          </a:xfrm>
          <a:prstGeom prst="rect">
            <a:avLst/>
          </a:prstGeom>
          <a:noFill/>
        </p:spPr>
        <p:txBody>
          <a:bodyPr wrap="none" rtlCol="0">
            <a:spAutoFit/>
          </a:bodyPr>
          <a:lstStyle/>
          <a:p>
            <a:r>
              <a:rPr lang="en-US"/>
              <a:t>y</a:t>
            </a:r>
          </a:p>
        </p:txBody>
      </p:sp>
      <p:sp>
        <p:nvSpPr>
          <p:cNvPr id="70" name="TextBox 69">
            <a:extLst>
              <a:ext uri="{FF2B5EF4-FFF2-40B4-BE49-F238E27FC236}">
                <a16:creationId xmlns:a16="http://schemas.microsoft.com/office/drawing/2014/main" id="{BA6E2991-0499-811B-EE1E-40380F455CEB}"/>
              </a:ext>
            </a:extLst>
          </p:cNvPr>
          <p:cNvSpPr txBox="1"/>
          <p:nvPr/>
        </p:nvSpPr>
        <p:spPr>
          <a:xfrm>
            <a:off x="4460796" y="1668199"/>
            <a:ext cx="373820" cy="369332"/>
          </a:xfrm>
          <a:prstGeom prst="rect">
            <a:avLst/>
          </a:prstGeom>
          <a:noFill/>
        </p:spPr>
        <p:txBody>
          <a:bodyPr wrap="none" rtlCol="0">
            <a:spAutoFit/>
          </a:bodyPr>
          <a:lstStyle/>
          <a:p>
            <a:r>
              <a:rPr lang="en-US"/>
              <a:t>a</a:t>
            </a:r>
            <a:r>
              <a:rPr lang="en-US" baseline="-25000"/>
              <a:t>1</a:t>
            </a:r>
          </a:p>
        </p:txBody>
      </p:sp>
      <p:sp>
        <p:nvSpPr>
          <p:cNvPr id="71" name="TextBox 70">
            <a:extLst>
              <a:ext uri="{FF2B5EF4-FFF2-40B4-BE49-F238E27FC236}">
                <a16:creationId xmlns:a16="http://schemas.microsoft.com/office/drawing/2014/main" id="{CBF4F68C-8E4C-1C7F-6DE6-07D17F775142}"/>
              </a:ext>
            </a:extLst>
          </p:cNvPr>
          <p:cNvSpPr txBox="1"/>
          <p:nvPr/>
        </p:nvSpPr>
        <p:spPr>
          <a:xfrm>
            <a:off x="2248558" y="4938672"/>
            <a:ext cx="373820" cy="369332"/>
          </a:xfrm>
          <a:prstGeom prst="rect">
            <a:avLst/>
          </a:prstGeom>
          <a:noFill/>
        </p:spPr>
        <p:txBody>
          <a:bodyPr wrap="none" rtlCol="0">
            <a:spAutoFit/>
          </a:bodyPr>
          <a:lstStyle/>
          <a:p>
            <a:r>
              <a:rPr lang="en-US"/>
              <a:t>a</a:t>
            </a:r>
            <a:r>
              <a:rPr lang="en-US" baseline="-25000"/>
              <a:t>2</a:t>
            </a:r>
          </a:p>
        </p:txBody>
      </p:sp>
      <p:sp>
        <p:nvSpPr>
          <p:cNvPr id="72" name="TextBox 71">
            <a:extLst>
              <a:ext uri="{FF2B5EF4-FFF2-40B4-BE49-F238E27FC236}">
                <a16:creationId xmlns:a16="http://schemas.microsoft.com/office/drawing/2014/main" id="{405D7CA9-387B-8471-DD7F-9540B414B84A}"/>
              </a:ext>
            </a:extLst>
          </p:cNvPr>
          <p:cNvSpPr txBox="1"/>
          <p:nvPr/>
        </p:nvSpPr>
        <p:spPr>
          <a:xfrm>
            <a:off x="692982" y="1620493"/>
            <a:ext cx="373820" cy="369332"/>
          </a:xfrm>
          <a:prstGeom prst="rect">
            <a:avLst/>
          </a:prstGeom>
          <a:noFill/>
        </p:spPr>
        <p:txBody>
          <a:bodyPr wrap="none" rtlCol="0">
            <a:spAutoFit/>
          </a:bodyPr>
          <a:lstStyle/>
          <a:p>
            <a:r>
              <a:rPr lang="en-US"/>
              <a:t>a</a:t>
            </a:r>
            <a:r>
              <a:rPr lang="en-US" baseline="-25000"/>
              <a:t>3</a:t>
            </a:r>
          </a:p>
        </p:txBody>
      </p:sp>
      <p:sp>
        <p:nvSpPr>
          <p:cNvPr id="73" name="TextBox 72">
            <a:extLst>
              <a:ext uri="{FF2B5EF4-FFF2-40B4-BE49-F238E27FC236}">
                <a16:creationId xmlns:a16="http://schemas.microsoft.com/office/drawing/2014/main" id="{AC888D4F-8D75-1926-8CF0-F11624427340}"/>
              </a:ext>
            </a:extLst>
          </p:cNvPr>
          <p:cNvSpPr txBox="1"/>
          <p:nvPr/>
        </p:nvSpPr>
        <p:spPr>
          <a:xfrm>
            <a:off x="3180200" y="2102845"/>
            <a:ext cx="306494" cy="369332"/>
          </a:xfrm>
          <a:prstGeom prst="rect">
            <a:avLst/>
          </a:prstGeom>
          <a:noFill/>
        </p:spPr>
        <p:txBody>
          <a:bodyPr wrap="none" rtlCol="0">
            <a:spAutoFit/>
          </a:bodyPr>
          <a:lstStyle/>
          <a:p>
            <a:r>
              <a:rPr lang="en-US"/>
              <a:t>h</a:t>
            </a:r>
          </a:p>
        </p:txBody>
      </p:sp>
      <p:sp>
        <p:nvSpPr>
          <p:cNvPr id="74" name="TextBox 73">
            <a:extLst>
              <a:ext uri="{FF2B5EF4-FFF2-40B4-BE49-F238E27FC236}">
                <a16:creationId xmlns:a16="http://schemas.microsoft.com/office/drawing/2014/main" id="{6D4BE6FD-791B-3611-4000-51A4AC6CE1DE}"/>
              </a:ext>
            </a:extLst>
          </p:cNvPr>
          <p:cNvSpPr txBox="1"/>
          <p:nvPr/>
        </p:nvSpPr>
        <p:spPr>
          <a:xfrm>
            <a:off x="2181308" y="3483086"/>
            <a:ext cx="306494" cy="369332"/>
          </a:xfrm>
          <a:prstGeom prst="rect">
            <a:avLst/>
          </a:prstGeom>
          <a:noFill/>
        </p:spPr>
        <p:txBody>
          <a:bodyPr wrap="none" rtlCol="0">
            <a:spAutoFit/>
          </a:bodyPr>
          <a:lstStyle/>
          <a:p>
            <a:r>
              <a:rPr lang="en-US"/>
              <a:t>p</a:t>
            </a:r>
          </a:p>
        </p:txBody>
      </p:sp>
      <p:cxnSp>
        <p:nvCxnSpPr>
          <p:cNvPr id="76" name="Straight Arrow Connector 75">
            <a:extLst>
              <a:ext uri="{FF2B5EF4-FFF2-40B4-BE49-F238E27FC236}">
                <a16:creationId xmlns:a16="http://schemas.microsoft.com/office/drawing/2014/main" id="{2C707F3D-4A10-CC84-032F-7A27D0EBF91B}"/>
              </a:ext>
            </a:extLst>
          </p:cNvPr>
          <p:cNvCxnSpPr>
            <a:cxnSpLocks/>
            <a:stCxn id="4" idx="2"/>
          </p:cNvCxnSpPr>
          <p:nvPr/>
        </p:nvCxnSpPr>
        <p:spPr>
          <a:xfrm flipV="1">
            <a:off x="647700" y="1172464"/>
            <a:ext cx="2592352" cy="2618486"/>
          </a:xfrm>
          <a:prstGeom prst="straightConnector1">
            <a:avLst/>
          </a:prstGeom>
          <a:ln w="28575">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9" name="Straight Arrow Connector 78">
            <a:extLst>
              <a:ext uri="{FF2B5EF4-FFF2-40B4-BE49-F238E27FC236}">
                <a16:creationId xmlns:a16="http://schemas.microsoft.com/office/drawing/2014/main" id="{E760C1E4-8E0D-7624-6598-A251557F0D39}"/>
              </a:ext>
            </a:extLst>
          </p:cNvPr>
          <p:cNvCxnSpPr>
            <a:stCxn id="4" idx="2"/>
          </p:cNvCxnSpPr>
          <p:nvPr/>
        </p:nvCxnSpPr>
        <p:spPr>
          <a:xfrm flipV="1">
            <a:off x="647700" y="3457575"/>
            <a:ext cx="2592352" cy="3333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50B1C8-4955-3AE5-5782-2E569E939B93}"/>
              </a:ext>
            </a:extLst>
          </p:cNvPr>
          <p:cNvCxnSpPr>
            <a:endCxn id="4" idx="7"/>
          </p:cNvCxnSpPr>
          <p:nvPr/>
        </p:nvCxnSpPr>
        <p:spPr>
          <a:xfrm flipV="1">
            <a:off x="3076575" y="2363089"/>
            <a:ext cx="1571131" cy="146596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3" name="Straight Arrow Connector 82">
            <a:extLst>
              <a:ext uri="{FF2B5EF4-FFF2-40B4-BE49-F238E27FC236}">
                <a16:creationId xmlns:a16="http://schemas.microsoft.com/office/drawing/2014/main" id="{C1456433-CF94-56BE-7357-2005CBF5004D}"/>
              </a:ext>
            </a:extLst>
          </p:cNvPr>
          <p:cNvCxnSpPr>
            <a:endCxn id="4" idx="4"/>
          </p:cNvCxnSpPr>
          <p:nvPr/>
        </p:nvCxnSpPr>
        <p:spPr>
          <a:xfrm flipH="1">
            <a:off x="2990850" y="3829050"/>
            <a:ext cx="74151" cy="19812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5" name="Straight Arrow Connector 84">
            <a:extLst>
              <a:ext uri="{FF2B5EF4-FFF2-40B4-BE49-F238E27FC236}">
                <a16:creationId xmlns:a16="http://schemas.microsoft.com/office/drawing/2014/main" id="{54547022-0B67-09D6-FBC7-9A99D981B202}"/>
              </a:ext>
            </a:extLst>
          </p:cNvPr>
          <p:cNvCxnSpPr/>
          <p:nvPr/>
        </p:nvCxnSpPr>
        <p:spPr>
          <a:xfrm flipH="1" flipV="1">
            <a:off x="1333993" y="2360885"/>
            <a:ext cx="1742582" cy="14491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0ACAE214-53AD-FBD5-FD90-4D88E95731AB}"/>
                  </a:ext>
                </a:extLst>
              </p:cNvPr>
              <p:cNvSpPr txBox="1"/>
              <p:nvPr/>
            </p:nvSpPr>
            <p:spPr>
              <a:xfrm>
                <a:off x="6574994" y="1968386"/>
                <a:ext cx="881908" cy="1112805"/>
              </a:xfrm>
              <a:prstGeom prst="rect">
                <a:avLst/>
              </a:prstGeom>
              <a:noFill/>
            </p:spPr>
            <p:txBody>
              <a:bodyPr wrap="none" rtlCol="0">
                <a:spAutoFit/>
              </a:bodyPr>
              <a:lstStyle/>
              <a:p>
                <a:r>
                  <a:rPr lang="en-US"/>
                  <a:t>y =</a:t>
                </a:r>
                <a14:m>
                  <m:oMath xmlns:m="http://schemas.openxmlformats.org/officeDocument/2006/math">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3</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4</m:t>
                                  </m:r>
                                </m:sub>
                              </m:sSub>
                            </m:e>
                          </m:mr>
                        </m:m>
                      </m:e>
                    </m:d>
                  </m:oMath>
                </a14:m>
                <a:endParaRPr lang="en-US"/>
              </a:p>
            </p:txBody>
          </p:sp>
        </mc:Choice>
        <mc:Fallback xmlns="">
          <p:sp>
            <p:nvSpPr>
              <p:cNvPr id="86" name="TextBox 85">
                <a:extLst>
                  <a:ext uri="{FF2B5EF4-FFF2-40B4-BE49-F238E27FC236}">
                    <a16:creationId xmlns:a16="http://schemas.microsoft.com/office/drawing/2014/main" id="{0ACAE214-53AD-FBD5-FD90-4D88E95731AB}"/>
                  </a:ext>
                </a:extLst>
              </p:cNvPr>
              <p:cNvSpPr txBox="1">
                <a:spLocks noRot="1" noChangeAspect="1" noMove="1" noResize="1" noEditPoints="1" noAdjustHandles="1" noChangeArrowheads="1" noChangeShapeType="1" noTextEdit="1"/>
              </p:cNvSpPr>
              <p:nvPr/>
            </p:nvSpPr>
            <p:spPr>
              <a:xfrm>
                <a:off x="6574994" y="1968386"/>
                <a:ext cx="881908" cy="1112805"/>
              </a:xfrm>
              <a:prstGeom prst="rect">
                <a:avLst/>
              </a:prstGeom>
              <a:blipFill>
                <a:blip r:embed="rId7"/>
                <a:stretch>
                  <a:fillRect l="-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DCC282B4-7DA2-7325-30D4-F0BF171917CB}"/>
                  </a:ext>
                </a:extLst>
              </p:cNvPr>
              <p:cNvSpPr txBox="1"/>
              <p:nvPr/>
            </p:nvSpPr>
            <p:spPr>
              <a:xfrm>
                <a:off x="7936723" y="2187999"/>
                <a:ext cx="763479" cy="744884"/>
              </a:xfrm>
              <a:prstGeom prst="rect">
                <a:avLst/>
              </a:prstGeom>
              <a:noFill/>
            </p:spPr>
            <p:txBody>
              <a:bodyPr wrap="none" rtlCol="0">
                <a:spAutoFit/>
              </a:bodyPr>
              <a:lstStyle/>
              <a:p>
                <a:r>
                  <a:rPr lang="en-US"/>
                  <a:t>x =</a:t>
                </a:r>
                <a14:m>
                  <m:oMath xmlns:m="http://schemas.openxmlformats.org/officeDocument/2006/math">
                    <m:d>
                      <m:dPr>
                        <m:begChr m:val="["/>
                        <m:endChr m:val="]"/>
                        <m:ctrlPr>
                          <a:rPr lang="en-US" i="1">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𝑎</m:t>
                            </m:r>
                          </m:e>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𝑏</m:t>
                                </m:r>
                              </m:e>
                              <m:e>
                                <m:r>
                                  <a:rPr lang="en-US" b="0" i="1" smtClean="0">
                                    <a:solidFill>
                                      <a:srgbClr val="836967"/>
                                    </a:solidFill>
                                    <a:latin typeface="Cambria Math" panose="02040503050406030204" pitchFamily="18" charset="0"/>
                                  </a:rPr>
                                  <m:t>𝑐</m:t>
                                </m:r>
                              </m:e>
                            </m:eqArr>
                          </m:e>
                        </m:eqArr>
                      </m:e>
                    </m:d>
                  </m:oMath>
                </a14:m>
                <a:endParaRPr lang="en-US"/>
              </a:p>
            </p:txBody>
          </p:sp>
        </mc:Choice>
        <mc:Fallback xmlns="">
          <p:sp>
            <p:nvSpPr>
              <p:cNvPr id="88" name="TextBox 87">
                <a:extLst>
                  <a:ext uri="{FF2B5EF4-FFF2-40B4-BE49-F238E27FC236}">
                    <a16:creationId xmlns:a16="http://schemas.microsoft.com/office/drawing/2014/main" id="{DCC282B4-7DA2-7325-30D4-F0BF171917CB}"/>
                  </a:ext>
                </a:extLst>
              </p:cNvPr>
              <p:cNvSpPr txBox="1">
                <a:spLocks noRot="1" noChangeAspect="1" noMove="1" noResize="1" noEditPoints="1" noAdjustHandles="1" noChangeArrowheads="1" noChangeShapeType="1" noTextEdit="1"/>
              </p:cNvSpPr>
              <p:nvPr/>
            </p:nvSpPr>
            <p:spPr>
              <a:xfrm>
                <a:off x="7936723" y="2187999"/>
                <a:ext cx="763479" cy="744884"/>
              </a:xfrm>
              <a:prstGeom prst="rect">
                <a:avLst/>
              </a:prstGeom>
              <a:blipFill>
                <a:blip r:embed="rId8"/>
                <a:stretch>
                  <a:fillRect l="-7200"/>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35E4545F-0961-A784-2D66-B2C71E91E289}"/>
              </a:ext>
            </a:extLst>
          </p:cNvPr>
          <p:cNvSpPr txBox="1"/>
          <p:nvPr/>
        </p:nvSpPr>
        <p:spPr>
          <a:xfrm>
            <a:off x="6360704" y="3624262"/>
            <a:ext cx="6248400" cy="461665"/>
          </a:xfrm>
          <a:prstGeom prst="rect">
            <a:avLst/>
          </a:prstGeom>
          <a:noFill/>
        </p:spPr>
        <p:txBody>
          <a:bodyPr wrap="square">
            <a:spAutoFit/>
          </a:bodyPr>
          <a:lstStyle/>
          <a:p>
            <a:r>
              <a:rPr lang="en-US" sz="2400" i="1"/>
              <a:t>Công thức cuối cùng: </a:t>
            </a:r>
            <a:r>
              <a:rPr lang="en-US" sz="2400"/>
              <a:t>x = (A</a:t>
            </a:r>
            <a:r>
              <a:rPr lang="en-US" sz="2400" baseline="30000"/>
              <a:t>T</a:t>
            </a:r>
            <a:r>
              <a:rPr lang="en-US" sz="2400"/>
              <a:t> A)</a:t>
            </a:r>
            <a:r>
              <a:rPr lang="en-US" sz="2400" baseline="30000"/>
              <a:t>-1</a:t>
            </a:r>
            <a:r>
              <a:rPr lang="en-US" sz="2400"/>
              <a:t> A</a:t>
            </a:r>
            <a:r>
              <a:rPr lang="en-US" sz="2400" baseline="30000"/>
              <a:t>T</a:t>
            </a:r>
            <a:r>
              <a:rPr lang="en-US" sz="2400"/>
              <a:t> y</a:t>
            </a:r>
          </a:p>
        </p:txBody>
      </p:sp>
      <p:sp>
        <p:nvSpPr>
          <p:cNvPr id="6" name="Footer Placeholder 5">
            <a:extLst>
              <a:ext uri="{FF2B5EF4-FFF2-40B4-BE49-F238E27FC236}">
                <a16:creationId xmlns:a16="http://schemas.microsoft.com/office/drawing/2014/main" id="{FA6FD201-FEBA-ABD2-89E8-860498318FA7}"/>
              </a:ext>
            </a:extLst>
          </p:cNvPr>
          <p:cNvSpPr>
            <a:spLocks noGrp="1"/>
          </p:cNvSpPr>
          <p:nvPr>
            <p:ph type="ftr" sz="quarter" idx="11"/>
          </p:nvPr>
        </p:nvSpPr>
        <p:spPr/>
        <p:txBody>
          <a:bodyPr/>
          <a:lstStyle/>
          <a:p>
            <a:r>
              <a:rPr lang="en-US"/>
              <a:t>© 2023 Đào Xuân Hoàng Tuấn (Salmon)</a:t>
            </a:r>
          </a:p>
        </p:txBody>
      </p:sp>
      <p:sp>
        <p:nvSpPr>
          <p:cNvPr id="8" name="Slide Number Placeholder 7">
            <a:extLst>
              <a:ext uri="{FF2B5EF4-FFF2-40B4-BE49-F238E27FC236}">
                <a16:creationId xmlns:a16="http://schemas.microsoft.com/office/drawing/2014/main" id="{C23AC122-B067-0AEE-549A-9350EE888888}"/>
              </a:ext>
            </a:extLst>
          </p:cNvPr>
          <p:cNvSpPr>
            <a:spLocks noGrp="1"/>
          </p:cNvSpPr>
          <p:nvPr>
            <p:ph type="sldNum" sz="quarter" idx="12"/>
          </p:nvPr>
        </p:nvSpPr>
        <p:spPr/>
        <p:txBody>
          <a:bodyPr/>
          <a:lstStyle/>
          <a:p>
            <a:fld id="{D33D3A22-CBFE-4DC0-AB7E-8B519801189C}" type="slidenum">
              <a:rPr lang="en-US" smtClean="0"/>
              <a:t>28</a:t>
            </a:fld>
            <a:endParaRPr lang="en-US"/>
          </a:p>
        </p:txBody>
      </p:sp>
    </p:spTree>
    <p:extLst>
      <p:ext uri="{BB962C8B-B14F-4D97-AF65-F5344CB8AC3E}">
        <p14:creationId xmlns:p14="http://schemas.microsoft.com/office/powerpoint/2010/main" val="243548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6F828-BB49-D75C-287D-CFB5093C4A6C}"/>
              </a:ext>
            </a:extLst>
          </p:cNvPr>
          <p:cNvSpPr txBox="1"/>
          <p:nvPr/>
        </p:nvSpPr>
        <p:spPr>
          <a:xfrm>
            <a:off x="2085975" y="1219200"/>
            <a:ext cx="7381875" cy="3416320"/>
          </a:xfrm>
          <a:prstGeom prst="rect">
            <a:avLst/>
          </a:prstGeom>
          <a:noFill/>
        </p:spPr>
        <p:txBody>
          <a:bodyPr wrap="square" rtlCol="0">
            <a:spAutoFit/>
          </a:bodyPr>
          <a:lstStyle/>
          <a:p>
            <a:r>
              <a:rPr lang="en-US" sz="2400" i="1"/>
              <a:t>Với không gian nhiều chiều hơn cũng tương tự như vậy…</a:t>
            </a:r>
          </a:p>
          <a:p>
            <a:endParaRPr lang="en-US" sz="2400" i="1"/>
          </a:p>
          <a:p>
            <a:r>
              <a:rPr lang="en-US" sz="2400" i="1"/>
              <a:t>Vấn đề:</a:t>
            </a:r>
          </a:p>
          <a:p>
            <a:pPr marL="342900" indent="-342900">
              <a:buFont typeface="Arial" panose="020B0604020202020204" pitchFamily="34" charset="0"/>
              <a:buChar char="•"/>
            </a:pPr>
            <a:r>
              <a:rPr lang="en-US" sz="2400" i="1"/>
              <a:t>Khi mà bài toán trở nên nhiều chiều thì rất tốn tài nguyên của máy tính, vì khi tính mũ -1 phải dùng Gram–Schmidt (máy tính không đủ mạnh)</a:t>
            </a:r>
          </a:p>
          <a:p>
            <a:r>
              <a:rPr lang="en-US" sz="2400" i="1"/>
              <a:t>Cách giải quyết:</a:t>
            </a:r>
          </a:p>
          <a:p>
            <a:pPr marL="342900" indent="-342900">
              <a:buFont typeface="Arial" panose="020B0604020202020204" pitchFamily="34" charset="0"/>
              <a:buChar char="•"/>
            </a:pPr>
            <a:r>
              <a:rPr lang="en-US" sz="2400" i="1"/>
              <a:t>Sử dụng Gradient Descent để điều chỉnh (random) để tìm được phương sai Min của Linear regression</a:t>
            </a:r>
          </a:p>
        </p:txBody>
      </p:sp>
      <p:sp>
        <p:nvSpPr>
          <p:cNvPr id="5" name="Footer Placeholder 4">
            <a:extLst>
              <a:ext uri="{FF2B5EF4-FFF2-40B4-BE49-F238E27FC236}">
                <a16:creationId xmlns:a16="http://schemas.microsoft.com/office/drawing/2014/main" id="{5E7C1D41-A270-8E8A-C062-6A3680FEB984}"/>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B70B46EF-4E73-BEBF-307C-5397B8F27F43}"/>
              </a:ext>
            </a:extLst>
          </p:cNvPr>
          <p:cNvSpPr>
            <a:spLocks noGrp="1"/>
          </p:cNvSpPr>
          <p:nvPr>
            <p:ph type="sldNum" sz="quarter" idx="12"/>
          </p:nvPr>
        </p:nvSpPr>
        <p:spPr/>
        <p:txBody>
          <a:bodyPr/>
          <a:lstStyle/>
          <a:p>
            <a:fld id="{D33D3A22-CBFE-4DC0-AB7E-8B519801189C}" type="slidenum">
              <a:rPr lang="en-US" smtClean="0"/>
              <a:t>29</a:t>
            </a:fld>
            <a:endParaRPr lang="en-US"/>
          </a:p>
        </p:txBody>
      </p:sp>
    </p:spTree>
    <p:extLst>
      <p:ext uri="{BB962C8B-B14F-4D97-AF65-F5344CB8AC3E}">
        <p14:creationId xmlns:p14="http://schemas.microsoft.com/office/powerpoint/2010/main" val="316603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16C3ACF-1D1D-B8A4-EABC-964D84C02D5F}"/>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i="0" kern="1200">
                <a:solidFill>
                  <a:schemeClr val="tx1"/>
                </a:solidFill>
                <a:effectLst/>
                <a:latin typeface="+mj-lt"/>
                <a:ea typeface="+mj-ea"/>
                <a:cs typeface="+mj-cs"/>
              </a:rPr>
              <a:t>Linear Regression</a:t>
            </a:r>
            <a:r>
              <a:rPr lang="en-US" sz="3000" b="0" i="0" kern="1200">
                <a:solidFill>
                  <a:schemeClr val="tx1"/>
                </a:solidFill>
                <a:effectLst/>
                <a:latin typeface="+mj-lt"/>
                <a:ea typeface="+mj-ea"/>
                <a:cs typeface="+mj-cs"/>
              </a:rPr>
              <a:t> </a:t>
            </a:r>
          </a:p>
          <a:p>
            <a:pPr>
              <a:lnSpc>
                <a:spcPct val="90000"/>
              </a:lnSpc>
              <a:spcBef>
                <a:spcPct val="0"/>
              </a:spcBef>
              <a:spcAft>
                <a:spcPts val="600"/>
              </a:spcAft>
            </a:pPr>
            <a:r>
              <a:rPr lang="en-US" sz="3000" b="0" i="0" kern="1200">
                <a:solidFill>
                  <a:schemeClr val="tx1"/>
                </a:solidFill>
                <a:effectLst/>
                <a:latin typeface="+mj-lt"/>
                <a:ea typeface="+mj-ea"/>
                <a:cs typeface="+mj-cs"/>
              </a:rPr>
              <a:t>(</a:t>
            </a:r>
            <a:r>
              <a:rPr lang="en-US" sz="3000" b="0" i="0" kern="1200" err="1">
                <a:solidFill>
                  <a:schemeClr val="tx1"/>
                </a:solidFill>
                <a:effectLst/>
                <a:latin typeface="+mj-lt"/>
                <a:ea typeface="+mj-ea"/>
                <a:cs typeface="+mj-cs"/>
              </a:rPr>
              <a:t>Hồi</a:t>
            </a:r>
            <a:r>
              <a:rPr lang="en-US" sz="3000" b="0" i="0" kern="1200">
                <a:solidFill>
                  <a:schemeClr val="tx1"/>
                </a:solidFill>
                <a:effectLst/>
                <a:latin typeface="+mj-lt"/>
                <a:ea typeface="+mj-ea"/>
                <a:cs typeface="+mj-cs"/>
              </a:rPr>
              <a:t> Quy </a:t>
            </a:r>
            <a:r>
              <a:rPr lang="en-US" sz="3000" b="0" i="0" kern="1200" err="1">
                <a:solidFill>
                  <a:schemeClr val="tx1"/>
                </a:solidFill>
                <a:effectLst/>
                <a:latin typeface="+mj-lt"/>
                <a:ea typeface="+mj-ea"/>
                <a:cs typeface="+mj-cs"/>
              </a:rPr>
              <a:t>Tuyến</a:t>
            </a:r>
            <a:r>
              <a:rPr lang="en-US" sz="3000" b="0" i="0" kern="1200">
                <a:solidFill>
                  <a:schemeClr val="tx1"/>
                </a:solidFill>
                <a:effectLst/>
                <a:latin typeface="+mj-lt"/>
                <a:ea typeface="+mj-ea"/>
                <a:cs typeface="+mj-cs"/>
              </a:rPr>
              <a:t> </a:t>
            </a:r>
            <a:r>
              <a:rPr lang="en-US" sz="3000" b="0" i="0" kern="1200" err="1">
                <a:solidFill>
                  <a:schemeClr val="tx1"/>
                </a:solidFill>
                <a:effectLst/>
                <a:latin typeface="+mj-lt"/>
                <a:ea typeface="+mj-ea"/>
                <a:cs typeface="+mj-cs"/>
              </a:rPr>
              <a:t>Tính</a:t>
            </a:r>
            <a:r>
              <a:rPr lang="en-US" sz="3000" b="0" i="0" kern="1200">
                <a:solidFill>
                  <a:schemeClr val="tx1"/>
                </a:solidFill>
                <a:effectLst/>
                <a:latin typeface="+mj-lt"/>
                <a:ea typeface="+mj-ea"/>
                <a:cs typeface="+mj-cs"/>
              </a:rPr>
              <a:t>)</a:t>
            </a:r>
            <a:endParaRPr lang="en-US" sz="3000" kern="1200">
              <a:solidFill>
                <a:schemeClr val="tx1"/>
              </a:solidFill>
              <a:latin typeface="+mj-lt"/>
              <a:ea typeface="+mj-ea"/>
              <a:cs typeface="+mj-cs"/>
            </a:endParaRPr>
          </a:p>
        </p:txBody>
      </p:sp>
      <p:sp>
        <p:nvSpPr>
          <p:cNvPr id="1035" name="Rectangle 10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3B61D45B-1A2A-AA13-1D4D-AC18082E8E41}"/>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b="0" i="0" err="1">
                <a:effectLst/>
              </a:rPr>
              <a:t>Một</a:t>
            </a:r>
            <a:r>
              <a:rPr lang="en-US" b="0" i="0">
                <a:effectLst/>
              </a:rPr>
              <a:t> </a:t>
            </a:r>
            <a:r>
              <a:rPr lang="en-US" b="0" i="0" err="1">
                <a:effectLst/>
              </a:rPr>
              <a:t>trong</a:t>
            </a:r>
            <a:r>
              <a:rPr lang="en-US" b="0" i="0">
                <a:effectLst/>
              </a:rPr>
              <a:t> </a:t>
            </a:r>
            <a:r>
              <a:rPr lang="en-US" b="0" i="0" err="1">
                <a:effectLst/>
              </a:rPr>
              <a:t>những</a:t>
            </a:r>
            <a:r>
              <a:rPr lang="en-US" b="0" i="0">
                <a:effectLst/>
              </a:rPr>
              <a:t> </a:t>
            </a:r>
            <a:r>
              <a:rPr lang="en-US" b="0" i="0" err="1">
                <a:effectLst/>
              </a:rPr>
              <a:t>thuật</a:t>
            </a:r>
            <a:r>
              <a:rPr lang="en-US" b="0" i="0">
                <a:effectLst/>
              </a:rPr>
              <a:t> </a:t>
            </a:r>
            <a:r>
              <a:rPr lang="en-US" b="0" i="0" err="1">
                <a:effectLst/>
              </a:rPr>
              <a:t>toán</a:t>
            </a:r>
            <a:r>
              <a:rPr lang="en-US" b="0" i="0">
                <a:effectLst/>
              </a:rPr>
              <a:t> </a:t>
            </a:r>
            <a:r>
              <a:rPr lang="en-US" b="0" i="0" err="1">
                <a:effectLst/>
              </a:rPr>
              <a:t>cơ</a:t>
            </a:r>
            <a:r>
              <a:rPr lang="en-US" b="0" i="0">
                <a:effectLst/>
              </a:rPr>
              <a:t> </a:t>
            </a:r>
            <a:r>
              <a:rPr lang="en-US" b="0" i="0" err="1">
                <a:effectLst/>
              </a:rPr>
              <a:t>bản</a:t>
            </a:r>
            <a:r>
              <a:rPr lang="en-US" b="0" i="0">
                <a:effectLst/>
              </a:rPr>
              <a:t> </a:t>
            </a:r>
            <a:r>
              <a:rPr lang="en-US" b="0" i="0" err="1">
                <a:effectLst/>
              </a:rPr>
              <a:t>nhất</a:t>
            </a:r>
            <a:r>
              <a:rPr lang="en-US" b="0" i="0">
                <a:effectLst/>
              </a:rPr>
              <a:t> </a:t>
            </a:r>
            <a:r>
              <a:rPr lang="en-US" b="0" i="0" err="1">
                <a:effectLst/>
              </a:rPr>
              <a:t>của</a:t>
            </a:r>
            <a:r>
              <a:rPr lang="en-US" b="0" i="0">
                <a:effectLst/>
              </a:rPr>
              <a:t> Machine Learning. </a:t>
            </a:r>
          </a:p>
          <a:p>
            <a:pPr indent="-228600">
              <a:lnSpc>
                <a:spcPct val="90000"/>
              </a:lnSpc>
              <a:spcAft>
                <a:spcPts val="600"/>
              </a:spcAft>
              <a:buFont typeface="Arial" panose="020B0604020202020204" pitchFamily="34" charset="0"/>
              <a:buChar char="•"/>
            </a:pPr>
            <a:endParaRPr lang="en-US" b="0" i="0">
              <a:effectLst/>
            </a:endParaRPr>
          </a:p>
          <a:p>
            <a:pPr marL="285750" indent="-228600">
              <a:lnSpc>
                <a:spcPct val="90000"/>
              </a:lnSpc>
              <a:spcAft>
                <a:spcPts val="600"/>
              </a:spcAft>
              <a:buFont typeface="Arial" panose="020B0604020202020204" pitchFamily="34" charset="0"/>
              <a:buChar char="•"/>
            </a:pPr>
            <a:r>
              <a:rPr lang="en-US" err="1"/>
              <a:t>T</a:t>
            </a:r>
            <a:r>
              <a:rPr lang="en-US" b="0" i="0" err="1">
                <a:effectLst/>
              </a:rPr>
              <a:t>huộc</a:t>
            </a:r>
            <a:r>
              <a:rPr lang="en-US" b="0" i="0">
                <a:effectLst/>
              </a:rPr>
              <a:t> </a:t>
            </a:r>
            <a:r>
              <a:rPr lang="en-US" b="0" i="0" err="1">
                <a:effectLst/>
              </a:rPr>
              <a:t>nhóm</a:t>
            </a:r>
            <a:r>
              <a:rPr lang="en-US" b="0" i="0">
                <a:effectLst/>
              </a:rPr>
              <a:t> Supervised learning (Học </a:t>
            </a:r>
            <a:r>
              <a:rPr lang="en-US" b="0" i="0" err="1">
                <a:effectLst/>
              </a:rPr>
              <a:t>có</a:t>
            </a:r>
            <a:r>
              <a:rPr lang="en-US" b="0" i="0">
                <a:effectLst/>
              </a:rPr>
              <a:t> </a:t>
            </a:r>
            <a:r>
              <a:rPr lang="en-US" b="0" i="0" err="1">
                <a:effectLst/>
              </a:rPr>
              <a:t>giám</a:t>
            </a:r>
            <a:r>
              <a:rPr lang="en-US" b="0" i="0">
                <a:effectLst/>
              </a:rPr>
              <a:t> sát).</a:t>
            </a:r>
          </a:p>
          <a:p>
            <a:pPr indent="-228600">
              <a:lnSpc>
                <a:spcPct val="90000"/>
              </a:lnSpc>
              <a:spcAft>
                <a:spcPts val="600"/>
              </a:spcAft>
              <a:buFont typeface="Arial" panose="020B0604020202020204" pitchFamily="34" charset="0"/>
              <a:buChar char="•"/>
            </a:pPr>
            <a:endParaRPr lang="en-US" b="0" i="0">
              <a:effectLst/>
            </a:endParaRPr>
          </a:p>
        </p:txBody>
      </p:sp>
      <p:pic>
        <p:nvPicPr>
          <p:cNvPr id="1026" name="Picture 2">
            <a:extLst>
              <a:ext uri="{FF2B5EF4-FFF2-40B4-BE49-F238E27FC236}">
                <a16:creationId xmlns:a16="http://schemas.microsoft.com/office/drawing/2014/main" id="{33E688F1-D7AE-8A6B-6ADB-125A8F5D94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21155" y="3034814"/>
            <a:ext cx="6863619" cy="24537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684769-2AD2-33F2-37C9-463A13A1E4B2}"/>
              </a:ext>
            </a:extLst>
          </p:cNvPr>
          <p:cNvSpPr txBox="1"/>
          <p:nvPr/>
        </p:nvSpPr>
        <p:spPr>
          <a:xfrm>
            <a:off x="2959510" y="5958348"/>
            <a:ext cx="1786451" cy="369332"/>
          </a:xfrm>
          <a:prstGeom prst="rect">
            <a:avLst/>
          </a:prstGeom>
          <a:noFill/>
        </p:spPr>
        <p:txBody>
          <a:bodyPr wrap="none" rtlCol="0">
            <a:spAutoFit/>
          </a:bodyPr>
          <a:lstStyle/>
          <a:p>
            <a:r>
              <a:rPr lang="en-US"/>
              <a:t>Linear regression</a:t>
            </a:r>
          </a:p>
        </p:txBody>
      </p:sp>
      <p:cxnSp>
        <p:nvCxnSpPr>
          <p:cNvPr id="11" name="Straight Arrow Connector 10">
            <a:extLst>
              <a:ext uri="{FF2B5EF4-FFF2-40B4-BE49-F238E27FC236}">
                <a16:creationId xmlns:a16="http://schemas.microsoft.com/office/drawing/2014/main" id="{68D6BCE4-B7E5-080F-5CEE-09A4A8772EDF}"/>
              </a:ext>
            </a:extLst>
          </p:cNvPr>
          <p:cNvCxnSpPr>
            <a:stCxn id="7" idx="0"/>
          </p:cNvCxnSpPr>
          <p:nvPr/>
        </p:nvCxnSpPr>
        <p:spPr>
          <a:xfrm flipH="1" flipV="1">
            <a:off x="3852735" y="5488558"/>
            <a:ext cx="1" cy="469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5E37EF2-9A6D-9526-9BDC-03B9B4F450CE}"/>
              </a:ext>
            </a:extLst>
          </p:cNvPr>
          <p:cNvSpPr txBox="1"/>
          <p:nvPr/>
        </p:nvSpPr>
        <p:spPr>
          <a:xfrm>
            <a:off x="8121445" y="5860026"/>
            <a:ext cx="2134302" cy="369332"/>
          </a:xfrm>
          <a:prstGeom prst="rect">
            <a:avLst/>
          </a:prstGeom>
          <a:noFill/>
        </p:spPr>
        <p:txBody>
          <a:bodyPr wrap="none" rtlCol="0">
            <a:spAutoFit/>
          </a:bodyPr>
          <a:lstStyle/>
          <a:p>
            <a:r>
              <a:rPr lang="en-US"/>
              <a:t>Nonlinear regression</a:t>
            </a:r>
          </a:p>
        </p:txBody>
      </p:sp>
      <p:cxnSp>
        <p:nvCxnSpPr>
          <p:cNvPr id="14" name="Straight Arrow Connector 13">
            <a:extLst>
              <a:ext uri="{FF2B5EF4-FFF2-40B4-BE49-F238E27FC236}">
                <a16:creationId xmlns:a16="http://schemas.microsoft.com/office/drawing/2014/main" id="{44521007-32D4-35ED-25A3-78F181C6AFEF}"/>
              </a:ext>
            </a:extLst>
          </p:cNvPr>
          <p:cNvCxnSpPr/>
          <p:nvPr/>
        </p:nvCxnSpPr>
        <p:spPr>
          <a:xfrm flipH="1" flipV="1">
            <a:off x="8750710" y="5378245"/>
            <a:ext cx="353961" cy="345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Footer Placeholder 4">
            <a:extLst>
              <a:ext uri="{FF2B5EF4-FFF2-40B4-BE49-F238E27FC236}">
                <a16:creationId xmlns:a16="http://schemas.microsoft.com/office/drawing/2014/main" id="{4D770D8E-8F1F-48C7-191D-7B1BC238B793}"/>
              </a:ext>
            </a:extLst>
          </p:cNvPr>
          <p:cNvSpPr>
            <a:spLocks noGrp="1"/>
          </p:cNvSpPr>
          <p:nvPr>
            <p:ph type="ftr" sz="quarter" idx="11"/>
          </p:nvPr>
        </p:nvSpPr>
        <p:spPr/>
        <p:txBody>
          <a:bodyPr/>
          <a:lstStyle/>
          <a:p>
            <a:r>
              <a:rPr lang="en-US"/>
              <a:t>© 2023 Đào Xuân Hoàng Tuấn (Salmon)</a:t>
            </a:r>
          </a:p>
        </p:txBody>
      </p:sp>
      <p:sp>
        <p:nvSpPr>
          <p:cNvPr id="8" name="Slide Number Placeholder 7">
            <a:extLst>
              <a:ext uri="{FF2B5EF4-FFF2-40B4-BE49-F238E27FC236}">
                <a16:creationId xmlns:a16="http://schemas.microsoft.com/office/drawing/2014/main" id="{C48F9A11-1527-CD4C-B919-D7304A121D27}"/>
              </a:ext>
            </a:extLst>
          </p:cNvPr>
          <p:cNvSpPr>
            <a:spLocks noGrp="1"/>
          </p:cNvSpPr>
          <p:nvPr>
            <p:ph type="sldNum" sz="quarter" idx="12"/>
          </p:nvPr>
        </p:nvSpPr>
        <p:spPr/>
        <p:txBody>
          <a:bodyPr/>
          <a:lstStyle/>
          <a:p>
            <a:fld id="{D33D3A22-CBFE-4DC0-AB7E-8B519801189C}" type="slidenum">
              <a:rPr lang="en-US" smtClean="0"/>
              <a:t>3</a:t>
            </a:fld>
            <a:endParaRPr lang="en-US"/>
          </a:p>
        </p:txBody>
      </p:sp>
      <p:sp>
        <p:nvSpPr>
          <p:cNvPr id="2" name="TextBox 1">
            <a:extLst>
              <a:ext uri="{FF2B5EF4-FFF2-40B4-BE49-F238E27FC236}">
                <a16:creationId xmlns:a16="http://schemas.microsoft.com/office/drawing/2014/main" id="{087D2690-8EA7-BC47-7FD6-6E49741A362E}"/>
              </a:ext>
            </a:extLst>
          </p:cNvPr>
          <p:cNvSpPr txBox="1"/>
          <p:nvPr/>
        </p:nvSpPr>
        <p:spPr>
          <a:xfrm>
            <a:off x="4260413" y="5436827"/>
            <a:ext cx="3861032" cy="461665"/>
          </a:xfrm>
          <a:prstGeom prst="rect">
            <a:avLst/>
          </a:prstGeom>
          <a:noFill/>
        </p:spPr>
        <p:txBody>
          <a:bodyPr wrap="square" rtlCol="0">
            <a:spAutoFit/>
          </a:bodyPr>
          <a:lstStyle/>
          <a:p>
            <a:r>
              <a:rPr lang="en-US" sz="1200"/>
              <a:t>Nguồn ảnh: </a:t>
            </a:r>
            <a:r>
              <a:rPr lang="en-US" sz="1200">
                <a:hlinkClick r:id="rId3"/>
              </a:rPr>
              <a:t>https://medium.com/m/global-identity-2</a:t>
            </a:r>
            <a:endParaRPr lang="en-US" sz="1200"/>
          </a:p>
          <a:p>
            <a:endParaRPr lang="en-US" sz="1200"/>
          </a:p>
        </p:txBody>
      </p:sp>
    </p:spTree>
    <p:extLst>
      <p:ext uri="{BB962C8B-B14F-4D97-AF65-F5344CB8AC3E}">
        <p14:creationId xmlns:p14="http://schemas.microsoft.com/office/powerpoint/2010/main" val="2404058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0F2D5C2-AA93-F879-2322-DB5C3E55C18D}"/>
              </a:ext>
            </a:extLst>
          </p:cNvPr>
          <p:cNvSpPr/>
          <p:nvPr/>
        </p:nvSpPr>
        <p:spPr>
          <a:xfrm>
            <a:off x="1902622" y="1160689"/>
            <a:ext cx="384739"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557CA5-2E69-EAE1-C34B-A1EB7D9FB0D0}"/>
                  </a:ext>
                </a:extLst>
              </p:cNvPr>
              <p:cNvSpPr txBox="1"/>
              <p:nvPr/>
            </p:nvSpPr>
            <p:spPr>
              <a:xfrm>
                <a:off x="1236633" y="1455517"/>
                <a:ext cx="1775467" cy="4675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e>
                                <m:r>
                                  <a:rPr lang="en-US" i="0">
                                    <a:latin typeface="Cambria Math" panose="02040503050406030204" pitchFamily="18" charset="0"/>
                                  </a:rPr>
                                  <m:t>3</m:t>
                                </m:r>
                              </m:e>
                              <m:e>
                                <m:r>
                                  <a:rPr lang="en-US" i="0">
                                    <a:latin typeface="Cambria Math" panose="02040503050406030204" pitchFamily="18" charset="0"/>
                                  </a:rPr>
                                  <m:t>5</m:t>
                                </m:r>
                              </m:e>
                            </m:mr>
                            <m:mr>
                              <m:e>
                                <m:r>
                                  <a:rPr lang="en-US" i="0">
                                    <a:latin typeface="Cambria Math" panose="02040503050406030204" pitchFamily="18" charset="0"/>
                                  </a:rPr>
                                  <m:t>2</m:t>
                                </m:r>
                              </m:e>
                              <m:e>
                                <m:r>
                                  <a:rPr lang="en-US" i="0">
                                    <a:latin typeface="Cambria Math" panose="02040503050406030204" pitchFamily="18" charset="0"/>
                                  </a:rPr>
                                  <m:t>4</m:t>
                                </m:r>
                              </m:e>
                              <m:e>
                                <m:r>
                                  <a:rPr lang="en-US" i="0">
                                    <a:latin typeface="Cambria Math" panose="02040503050406030204" pitchFamily="18" charset="0"/>
                                  </a:rPr>
                                  <m:t>6</m:t>
                                </m:r>
                              </m:e>
                            </m:mr>
                          </m:m>
                        </m:e>
                      </m:d>
                    </m:oMath>
                  </m:oMathPara>
                </a14:m>
                <a:endParaRPr lang="en-US"/>
              </a:p>
            </p:txBody>
          </p:sp>
        </mc:Choice>
        <mc:Fallback xmlns="">
          <p:sp>
            <p:nvSpPr>
              <p:cNvPr id="4" name="TextBox 3">
                <a:extLst>
                  <a:ext uri="{FF2B5EF4-FFF2-40B4-BE49-F238E27FC236}">
                    <a16:creationId xmlns:a16="http://schemas.microsoft.com/office/drawing/2014/main" id="{52557CA5-2E69-EAE1-C34B-A1EB7D9FB0D0}"/>
                  </a:ext>
                </a:extLst>
              </p:cNvPr>
              <p:cNvSpPr txBox="1">
                <a:spLocks noRot="1" noChangeAspect="1" noMove="1" noResize="1" noEditPoints="1" noAdjustHandles="1" noChangeArrowheads="1" noChangeShapeType="1" noTextEdit="1"/>
              </p:cNvSpPr>
              <p:nvPr/>
            </p:nvSpPr>
            <p:spPr>
              <a:xfrm>
                <a:off x="1236633" y="1455517"/>
                <a:ext cx="1775467" cy="467500"/>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0B2F0E8-1F99-543A-C4EB-10705DA1FEEF}"/>
              </a:ext>
            </a:extLst>
          </p:cNvPr>
          <p:cNvSpPr txBox="1"/>
          <p:nvPr/>
        </p:nvSpPr>
        <p:spPr>
          <a:xfrm>
            <a:off x="1094575" y="1504601"/>
            <a:ext cx="808047" cy="369332"/>
          </a:xfrm>
          <a:prstGeom prst="rect">
            <a:avLst/>
          </a:prstGeom>
          <a:noFill/>
        </p:spPr>
        <p:txBody>
          <a:bodyPr wrap="square" rtlCol="0">
            <a:spAutoFit/>
          </a:bodyPr>
          <a:lstStyle/>
          <a:p>
            <a:r>
              <a:rPr lang="en-US"/>
              <a:t>A =</a:t>
            </a:r>
          </a:p>
        </p:txBody>
      </p:sp>
      <p:sp>
        <p:nvSpPr>
          <p:cNvPr id="6" name="TextBox 5">
            <a:extLst>
              <a:ext uri="{FF2B5EF4-FFF2-40B4-BE49-F238E27FC236}">
                <a16:creationId xmlns:a16="http://schemas.microsoft.com/office/drawing/2014/main" id="{3FCB8C2B-6842-C486-A1C7-47462CCA838B}"/>
              </a:ext>
            </a:extLst>
          </p:cNvPr>
          <p:cNvSpPr txBox="1"/>
          <p:nvPr/>
        </p:nvSpPr>
        <p:spPr>
          <a:xfrm>
            <a:off x="698336" y="568234"/>
            <a:ext cx="4798237" cy="461665"/>
          </a:xfrm>
          <a:prstGeom prst="rect">
            <a:avLst/>
          </a:prstGeom>
          <a:noFill/>
        </p:spPr>
        <p:txBody>
          <a:bodyPr wrap="none" rtlCol="0">
            <a:spAutoFit/>
          </a:bodyPr>
          <a:lstStyle/>
          <a:p>
            <a:r>
              <a:rPr lang="en-US" sz="2400" b="1"/>
              <a:t>Kiến thức về ma trận trước khi code</a:t>
            </a:r>
          </a:p>
        </p:txBody>
      </p:sp>
      <p:sp>
        <p:nvSpPr>
          <p:cNvPr id="8" name="TextBox 7">
            <a:extLst>
              <a:ext uri="{FF2B5EF4-FFF2-40B4-BE49-F238E27FC236}">
                <a16:creationId xmlns:a16="http://schemas.microsoft.com/office/drawing/2014/main" id="{301236C3-F603-A9E0-3DE7-AAE35A3217B9}"/>
              </a:ext>
            </a:extLst>
          </p:cNvPr>
          <p:cNvSpPr txBox="1"/>
          <p:nvPr/>
        </p:nvSpPr>
        <p:spPr>
          <a:xfrm>
            <a:off x="1247231" y="2227489"/>
            <a:ext cx="2491388" cy="292388"/>
          </a:xfrm>
          <a:prstGeom prst="rect">
            <a:avLst/>
          </a:prstGeom>
          <a:noFill/>
        </p:spPr>
        <p:txBody>
          <a:bodyPr wrap="none" rtlCol="0">
            <a:spAutoFit/>
          </a:bodyPr>
          <a:lstStyle/>
          <a:p>
            <a:r>
              <a:rPr lang="en-US" sz="1300"/>
              <a:t>Mỗi cột của ma trận là một vector</a:t>
            </a:r>
          </a:p>
        </p:txBody>
      </p:sp>
      <p:sp>
        <p:nvSpPr>
          <p:cNvPr id="9" name="TextBox 8">
            <a:extLst>
              <a:ext uri="{FF2B5EF4-FFF2-40B4-BE49-F238E27FC236}">
                <a16:creationId xmlns:a16="http://schemas.microsoft.com/office/drawing/2014/main" id="{F5462EC3-F3C6-09E5-909B-82E85E65DBB0}"/>
              </a:ext>
            </a:extLst>
          </p:cNvPr>
          <p:cNvSpPr txBox="1"/>
          <p:nvPr/>
        </p:nvSpPr>
        <p:spPr>
          <a:xfrm>
            <a:off x="830036" y="2702191"/>
            <a:ext cx="10753725" cy="5078313"/>
          </a:xfrm>
          <a:prstGeom prst="rect">
            <a:avLst/>
          </a:prstGeom>
          <a:noFill/>
        </p:spPr>
        <p:txBody>
          <a:bodyPr wrap="square" rtlCol="0">
            <a:spAutoFit/>
          </a:bodyPr>
          <a:lstStyle/>
          <a:p>
            <a:r>
              <a:rPr lang="en-US"/>
              <a:t>Knowledge:</a:t>
            </a:r>
          </a:p>
          <a:p>
            <a:pPr marL="285750" indent="-285750">
              <a:buFont typeface="Arial" panose="020B0604020202020204" pitchFamily="34" charset="0"/>
              <a:buChar char="•"/>
            </a:pPr>
            <a:r>
              <a:rPr lang="en-US"/>
              <a:t>Transpose  (A</a:t>
            </a:r>
            <a:r>
              <a:rPr lang="en-US" baseline="30000"/>
              <a:t>T</a:t>
            </a:r>
            <a:r>
              <a:rPr lang="en-US"/>
              <a:t>): Lật ma trận lại (hàng -&gt; cột, cột -&gt; hàng)</a:t>
            </a:r>
          </a:p>
          <a:p>
            <a:pPr marL="285750" indent="-285750">
              <a:buFont typeface="Arial" panose="020B0604020202020204" pitchFamily="34" charset="0"/>
              <a:buChar char="•"/>
            </a:pPr>
            <a:r>
              <a:rPr lang="en-US"/>
              <a:t>Shape: chiều (kích thước) của ma trận A(2 x 3)</a:t>
            </a:r>
          </a:p>
          <a:p>
            <a:pPr marL="285750" indent="-285750">
              <a:buFont typeface="Arial" panose="020B0604020202020204" pitchFamily="34" charset="0"/>
              <a:buChar char="•"/>
            </a:pPr>
            <a:r>
              <a:rPr lang="en-US"/>
              <a:t>Cộng 2 ma trận: Thực chất là cộng các vector lại với nhau</a:t>
            </a:r>
          </a:p>
          <a:p>
            <a:pPr marL="285750" indent="-285750">
              <a:buFont typeface="Arial" panose="020B0604020202020204" pitchFamily="34" charset="0"/>
              <a:buChar char="•"/>
            </a:pPr>
            <a:r>
              <a:rPr lang="en-US"/>
              <a:t>Inverse (A</a:t>
            </a:r>
            <a:r>
              <a:rPr lang="en-US" baseline="30000"/>
              <a:t>-1</a:t>
            </a:r>
            <a:r>
              <a:rPr lang="en-US"/>
              <a:t> )</a:t>
            </a:r>
          </a:p>
          <a:p>
            <a:pPr marL="285750" indent="-285750">
              <a:buFont typeface="Arial" panose="020B0604020202020204" pitchFamily="34" charset="0"/>
              <a:buChar char="•"/>
            </a:pPr>
            <a:r>
              <a:rPr lang="en-US"/>
              <a:t>Det</a:t>
            </a:r>
          </a:p>
          <a:p>
            <a:pPr marL="285750" indent="-285750">
              <a:buFont typeface="Arial" panose="020B0604020202020204" pitchFamily="34" charset="0"/>
              <a:buChar char="•"/>
            </a:pPr>
            <a:r>
              <a:rPr lang="en-US"/>
              <a:t>Eigen vector</a:t>
            </a:r>
          </a:p>
          <a:p>
            <a:pPr marL="285750" indent="-285750">
              <a:buFont typeface="Arial" panose="020B0604020202020204" pitchFamily="34" charset="0"/>
              <a:buChar char="•"/>
            </a:pPr>
            <a:r>
              <a:rPr lang="en-US"/>
              <a:t>Ax = b</a:t>
            </a:r>
          </a:p>
          <a:p>
            <a:pPr marL="285750" indent="-285750">
              <a:buFont typeface="Arial" panose="020B0604020202020204" pitchFamily="34" charset="0"/>
              <a:buChar char="•"/>
            </a:pPr>
            <a:r>
              <a:rPr lang="en-US"/>
              <a:t>Linear combination (cộng 2 vector nhiều chiều  (có chứa biến)) là bài toán tìm x, y (x, y là độ dãn của các vector sao cho khi nó cộng vào nhau nó tạo được một vector khác) và nó là bài toán to của bài linear regression, trong khi linear regression tìm vector gần nhất, thì bài toán này giải được khi vector nằm trên mặt phẳng do vế phải (bài toán minh họa) tạo ra</a:t>
            </a:r>
          </a:p>
          <a:p>
            <a:pPr marL="285750" indent="-285750">
              <a:buFont typeface="Arial" panose="020B0604020202020204" pitchFamily="34" charset="0"/>
              <a:buChar char="•"/>
            </a:pPr>
            <a:r>
              <a:rPr lang="en-US" b="0" i="0">
                <a:solidFill>
                  <a:srgbClr val="252525"/>
                </a:solidFill>
                <a:effectLst/>
                <a:latin typeface="Roboto" panose="02000000000000000000" pitchFamily="2" charset="0"/>
              </a:rPr>
              <a:t>Projection: hình chiếu</a:t>
            </a:r>
            <a:endParaRPr lang="en-US"/>
          </a:p>
          <a:p>
            <a:pPr marL="285750" indent="-285750">
              <a:buFont typeface="Arial" panose="020B0604020202020204" pitchFamily="34" charset="0"/>
              <a:buChar char="•"/>
            </a:pPr>
            <a:endParaRPr lang="en-US"/>
          </a:p>
          <a:p>
            <a:endParaRPr lang="en-US"/>
          </a:p>
          <a:p>
            <a:endParaRPr lang="en-US"/>
          </a:p>
          <a:p>
            <a:endParaRPr lang="en-US"/>
          </a:p>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E115642-130A-E685-10C5-8F8CB74BD4A7}"/>
                  </a:ext>
                </a:extLst>
              </p:cNvPr>
              <p:cNvSpPr txBox="1"/>
              <p:nvPr/>
            </p:nvSpPr>
            <p:spPr>
              <a:xfrm>
                <a:off x="6638357" y="3482345"/>
                <a:ext cx="1775467" cy="467500"/>
              </a:xfrm>
              <a:prstGeom prst="rect">
                <a:avLst/>
              </a:prstGeom>
              <a:noFill/>
            </p:spPr>
            <p:txBody>
              <a:bodyPr wrap="square" lIns="0" tIns="0" rIns="0" bIns="0" rtlCol="0">
                <a:spAutoFit/>
              </a:bodyPr>
              <a:lstStyle/>
              <a:p>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e>
                              <m:r>
                                <a:rPr lang="en-US" i="0">
                                  <a:latin typeface="Cambria Math" panose="02040503050406030204" pitchFamily="18" charset="0"/>
                                </a:rPr>
                                <m:t>3</m:t>
                              </m:r>
                            </m:e>
                            <m:e>
                              <m:r>
                                <a:rPr lang="en-US" i="0">
                                  <a:latin typeface="Cambria Math" panose="02040503050406030204" pitchFamily="18" charset="0"/>
                                </a:rPr>
                                <m:t>5</m:t>
                              </m:r>
                            </m:e>
                          </m:mr>
                          <m:mr>
                            <m:e>
                              <m:r>
                                <a:rPr lang="en-US" i="0">
                                  <a:latin typeface="Cambria Math" panose="02040503050406030204" pitchFamily="18" charset="0"/>
                                </a:rPr>
                                <m:t>2</m:t>
                              </m:r>
                            </m:e>
                            <m:e>
                              <m:r>
                                <a:rPr lang="en-US" i="0">
                                  <a:latin typeface="Cambria Math" panose="02040503050406030204" pitchFamily="18" charset="0"/>
                                </a:rPr>
                                <m:t>4</m:t>
                              </m:r>
                            </m:e>
                            <m:e>
                              <m:r>
                                <a:rPr lang="en-US" i="0">
                                  <a:latin typeface="Cambria Math" panose="02040503050406030204" pitchFamily="18" charset="0"/>
                                </a:rPr>
                                <m:t>6</m:t>
                              </m:r>
                            </m:e>
                          </m:mr>
                        </m:m>
                      </m:e>
                    </m:d>
                  </m:oMath>
                </a14:m>
                <a:r>
                  <a:rPr lang="en-US"/>
                  <a:t> +</a:t>
                </a:r>
              </a:p>
            </p:txBody>
          </p:sp>
        </mc:Choice>
        <mc:Fallback xmlns="">
          <p:sp>
            <p:nvSpPr>
              <p:cNvPr id="10" name="TextBox 9">
                <a:extLst>
                  <a:ext uri="{FF2B5EF4-FFF2-40B4-BE49-F238E27FC236}">
                    <a16:creationId xmlns:a16="http://schemas.microsoft.com/office/drawing/2014/main" id="{CE115642-130A-E685-10C5-8F8CB74BD4A7}"/>
                  </a:ext>
                </a:extLst>
              </p:cNvPr>
              <p:cNvSpPr txBox="1">
                <a:spLocks noRot="1" noChangeAspect="1" noMove="1" noResize="1" noEditPoints="1" noAdjustHandles="1" noChangeArrowheads="1" noChangeShapeType="1" noTextEdit="1"/>
              </p:cNvSpPr>
              <p:nvPr/>
            </p:nvSpPr>
            <p:spPr>
              <a:xfrm>
                <a:off x="6638357" y="3482345"/>
                <a:ext cx="1775467" cy="467500"/>
              </a:xfrm>
              <a:prstGeom prst="rect">
                <a:avLst/>
              </a:prstGeom>
              <a:blipFill>
                <a:blip r:embed="rId3"/>
                <a:stretch>
                  <a:fillRect b="-10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0089208-BF0E-8885-1FA5-062F2250226E}"/>
                  </a:ext>
                </a:extLst>
              </p:cNvPr>
              <p:cNvSpPr txBox="1"/>
              <p:nvPr/>
            </p:nvSpPr>
            <p:spPr>
              <a:xfrm>
                <a:off x="7910626" y="3438933"/>
                <a:ext cx="6096000" cy="559833"/>
              </a:xfrm>
              <a:prstGeom prst="rect">
                <a:avLst/>
              </a:prstGeom>
              <a:noFill/>
            </p:spPr>
            <p:txBody>
              <a:bodyPr wrap="square">
                <a:spAutoFit/>
              </a:bodyPr>
              <a:lstStyle/>
              <a:p>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e>
                              <m:r>
                                <a:rPr lang="en-US" i="0">
                                  <a:latin typeface="Cambria Math" panose="02040503050406030204" pitchFamily="18" charset="0"/>
                                </a:rPr>
                                <m:t>3</m:t>
                              </m:r>
                            </m:e>
                            <m:e>
                              <m:r>
                                <a:rPr lang="en-US" i="0">
                                  <a:latin typeface="Cambria Math" panose="02040503050406030204" pitchFamily="18" charset="0"/>
                                </a:rPr>
                                <m:t>5</m:t>
                              </m:r>
                            </m:e>
                          </m:mr>
                          <m:mr>
                            <m:e>
                              <m:r>
                                <a:rPr lang="en-US" i="0">
                                  <a:latin typeface="Cambria Math" panose="02040503050406030204" pitchFamily="18" charset="0"/>
                                </a:rPr>
                                <m:t>2</m:t>
                              </m:r>
                            </m:e>
                            <m:e>
                              <m:r>
                                <a:rPr lang="en-US" i="0">
                                  <a:latin typeface="Cambria Math" panose="02040503050406030204" pitchFamily="18" charset="0"/>
                                </a:rPr>
                                <m:t>4</m:t>
                              </m:r>
                            </m:e>
                            <m:e>
                              <m:r>
                                <a:rPr lang="en-US" i="0">
                                  <a:latin typeface="Cambria Math" panose="02040503050406030204" pitchFamily="18" charset="0"/>
                                </a:rPr>
                                <m:t>6</m:t>
                              </m:r>
                            </m:e>
                          </m:mr>
                        </m:m>
                      </m:e>
                    </m:d>
                  </m:oMath>
                </a14:m>
                <a:r>
                  <a:rPr lang="en-US"/>
                  <a:t> </a:t>
                </a:r>
              </a:p>
            </p:txBody>
          </p:sp>
        </mc:Choice>
        <mc:Fallback xmlns="">
          <p:sp>
            <p:nvSpPr>
              <p:cNvPr id="12" name="TextBox 11">
                <a:extLst>
                  <a:ext uri="{FF2B5EF4-FFF2-40B4-BE49-F238E27FC236}">
                    <a16:creationId xmlns:a16="http://schemas.microsoft.com/office/drawing/2014/main" id="{50089208-BF0E-8885-1FA5-062F2250226E}"/>
                  </a:ext>
                </a:extLst>
              </p:cNvPr>
              <p:cNvSpPr txBox="1">
                <a:spLocks noRot="1" noChangeAspect="1" noMove="1" noResize="1" noEditPoints="1" noAdjustHandles="1" noChangeArrowheads="1" noChangeShapeType="1" noTextEdit="1"/>
              </p:cNvSpPr>
              <p:nvPr/>
            </p:nvSpPr>
            <p:spPr>
              <a:xfrm>
                <a:off x="7910626" y="3438933"/>
                <a:ext cx="6096000" cy="559833"/>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72B3B83-8775-33EC-8840-4F69F153AEF2}"/>
              </a:ext>
            </a:extLst>
          </p:cNvPr>
          <p:cNvSpPr txBox="1"/>
          <p:nvPr/>
        </p:nvSpPr>
        <p:spPr>
          <a:xfrm>
            <a:off x="8987361" y="3531428"/>
            <a:ext cx="352982" cy="369332"/>
          </a:xfrm>
          <a:prstGeom prst="rect">
            <a:avLst/>
          </a:prstGeom>
          <a:noFill/>
        </p:spPr>
        <p:txBody>
          <a:bodyPr wrap="none" rtlCol="0">
            <a:spAutoFit/>
          </a:bodyPr>
          <a:lstStyle/>
          <a:p>
            <a:r>
              <a:rPr lang="en-US"/>
              <a:t>=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701C7F-6B23-FEB3-921D-E34C449D6A76}"/>
                  </a:ext>
                </a:extLst>
              </p:cNvPr>
              <p:cNvSpPr txBox="1"/>
              <p:nvPr/>
            </p:nvSpPr>
            <p:spPr>
              <a:xfrm>
                <a:off x="9232523" y="3418114"/>
                <a:ext cx="1380827"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2</m:t>
                                </m:r>
                              </m:e>
                              <m:e>
                                <m:r>
                                  <a:rPr lang="en-US" i="0">
                                    <a:latin typeface="Cambria Math" panose="02040503050406030204" pitchFamily="18" charset="0"/>
                                  </a:rPr>
                                  <m:t>6</m:t>
                                </m:r>
                              </m:e>
                              <m:e>
                                <m:r>
                                  <a:rPr lang="en-US" i="0">
                                    <a:latin typeface="Cambria Math" panose="02040503050406030204" pitchFamily="18" charset="0"/>
                                  </a:rPr>
                                  <m:t>10</m:t>
                                </m:r>
                              </m:e>
                            </m:mr>
                            <m:mr>
                              <m:e>
                                <m:r>
                                  <a:rPr lang="en-US" i="0">
                                    <a:latin typeface="Cambria Math" panose="02040503050406030204" pitchFamily="18" charset="0"/>
                                  </a:rPr>
                                  <m:t>4</m:t>
                                </m:r>
                              </m:e>
                              <m:e>
                                <m:r>
                                  <a:rPr lang="en-US" i="0">
                                    <a:latin typeface="Cambria Math" panose="02040503050406030204" pitchFamily="18" charset="0"/>
                                  </a:rPr>
                                  <m:t>8</m:t>
                                </m:r>
                              </m:e>
                              <m:e>
                                <m:r>
                                  <a:rPr lang="en-US" i="0">
                                    <a:latin typeface="Cambria Math" panose="02040503050406030204" pitchFamily="18" charset="0"/>
                                  </a:rPr>
                                  <m:t>12</m:t>
                                </m:r>
                              </m:e>
                            </m:mr>
                          </m:m>
                        </m:e>
                      </m:d>
                    </m:oMath>
                  </m:oMathPara>
                </a14:m>
                <a:endParaRPr lang="en-US"/>
              </a:p>
            </p:txBody>
          </p:sp>
        </mc:Choice>
        <mc:Fallback xmlns="">
          <p:sp>
            <p:nvSpPr>
              <p:cNvPr id="17" name="TextBox 16">
                <a:extLst>
                  <a:ext uri="{FF2B5EF4-FFF2-40B4-BE49-F238E27FC236}">
                    <a16:creationId xmlns:a16="http://schemas.microsoft.com/office/drawing/2014/main" id="{49701C7F-6B23-FEB3-921D-E34C449D6A76}"/>
                  </a:ext>
                </a:extLst>
              </p:cNvPr>
              <p:cNvSpPr txBox="1">
                <a:spLocks noRot="1" noChangeAspect="1" noMove="1" noResize="1" noEditPoints="1" noAdjustHandles="1" noChangeArrowheads="1" noChangeShapeType="1" noTextEdit="1"/>
              </p:cNvSpPr>
              <p:nvPr/>
            </p:nvSpPr>
            <p:spPr>
              <a:xfrm>
                <a:off x="9232523" y="3418114"/>
                <a:ext cx="1380827" cy="554254"/>
              </a:xfrm>
              <a:prstGeom prst="rect">
                <a:avLst/>
              </a:prstGeom>
              <a:blipFill>
                <a:blip r:embed="rId5"/>
                <a:stretch>
                  <a:fillRect/>
                </a:stretch>
              </a:blipFill>
            </p:spPr>
            <p:txBody>
              <a:bodyPr/>
              <a:lstStyle/>
              <a:p>
                <a:r>
                  <a:rPr lang="en-US">
                    <a:noFill/>
                  </a:rPr>
                  <a:t> </a:t>
                </a:r>
              </a:p>
            </p:txBody>
          </p:sp>
        </mc:Fallback>
      </mc:AlternateContent>
      <p:sp>
        <p:nvSpPr>
          <p:cNvPr id="11" name="Footer Placeholder 10">
            <a:extLst>
              <a:ext uri="{FF2B5EF4-FFF2-40B4-BE49-F238E27FC236}">
                <a16:creationId xmlns:a16="http://schemas.microsoft.com/office/drawing/2014/main" id="{601EB0AA-6487-44BD-394C-451E53EB63F0}"/>
              </a:ext>
            </a:extLst>
          </p:cNvPr>
          <p:cNvSpPr>
            <a:spLocks noGrp="1"/>
          </p:cNvSpPr>
          <p:nvPr>
            <p:ph type="ftr" sz="quarter" idx="11"/>
          </p:nvPr>
        </p:nvSpPr>
        <p:spPr/>
        <p:txBody>
          <a:bodyPr/>
          <a:lstStyle/>
          <a:p>
            <a:r>
              <a:rPr lang="en-US"/>
              <a:t>© 2023 Đào Xuân Hoàng Tuấn (Salmon)</a:t>
            </a:r>
          </a:p>
        </p:txBody>
      </p:sp>
      <p:sp>
        <p:nvSpPr>
          <p:cNvPr id="13" name="Slide Number Placeholder 12">
            <a:extLst>
              <a:ext uri="{FF2B5EF4-FFF2-40B4-BE49-F238E27FC236}">
                <a16:creationId xmlns:a16="http://schemas.microsoft.com/office/drawing/2014/main" id="{D9D3B39C-C16B-BC5D-8AF6-7A0D8FB49702}"/>
              </a:ext>
            </a:extLst>
          </p:cNvPr>
          <p:cNvSpPr>
            <a:spLocks noGrp="1"/>
          </p:cNvSpPr>
          <p:nvPr>
            <p:ph type="sldNum" sz="quarter" idx="12"/>
          </p:nvPr>
        </p:nvSpPr>
        <p:spPr/>
        <p:txBody>
          <a:bodyPr/>
          <a:lstStyle/>
          <a:p>
            <a:fld id="{D33D3A22-CBFE-4DC0-AB7E-8B519801189C}" type="slidenum">
              <a:rPr lang="en-US" smtClean="0"/>
              <a:t>30</a:t>
            </a:fld>
            <a:endParaRPr lang="en-US"/>
          </a:p>
        </p:txBody>
      </p:sp>
    </p:spTree>
    <p:extLst>
      <p:ext uri="{BB962C8B-B14F-4D97-AF65-F5344CB8AC3E}">
        <p14:creationId xmlns:p14="http://schemas.microsoft.com/office/powerpoint/2010/main" val="266190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9C963C-E935-ACDC-8F31-C83A87362020}"/>
              </a:ext>
            </a:extLst>
          </p:cNvPr>
          <p:cNvSpPr txBox="1"/>
          <p:nvPr/>
        </p:nvSpPr>
        <p:spPr>
          <a:xfrm>
            <a:off x="542925" y="314325"/>
            <a:ext cx="2451953" cy="523220"/>
          </a:xfrm>
          <a:prstGeom prst="rect">
            <a:avLst/>
          </a:prstGeom>
          <a:noFill/>
        </p:spPr>
        <p:txBody>
          <a:bodyPr wrap="none" rtlCol="0">
            <a:spAutoFit/>
          </a:bodyPr>
          <a:lstStyle/>
          <a:p>
            <a:r>
              <a:rPr lang="en-US" sz="2800"/>
              <a:t>Nhân 2 ma trận</a:t>
            </a:r>
          </a:p>
        </p:txBody>
      </p:sp>
      <p:sp>
        <p:nvSpPr>
          <p:cNvPr id="5" name="TextBox 4">
            <a:extLst>
              <a:ext uri="{FF2B5EF4-FFF2-40B4-BE49-F238E27FC236}">
                <a16:creationId xmlns:a16="http://schemas.microsoft.com/office/drawing/2014/main" id="{16164661-5D5C-68F4-81B6-9D1B08E9DB87}"/>
              </a:ext>
            </a:extLst>
          </p:cNvPr>
          <p:cNvSpPr txBox="1"/>
          <p:nvPr/>
        </p:nvSpPr>
        <p:spPr>
          <a:xfrm>
            <a:off x="542925" y="981075"/>
            <a:ext cx="8032968" cy="369332"/>
          </a:xfrm>
          <a:prstGeom prst="rect">
            <a:avLst/>
          </a:prstGeom>
          <a:noFill/>
        </p:spPr>
        <p:txBody>
          <a:bodyPr wrap="none" rtlCol="0">
            <a:spAutoFit/>
          </a:bodyPr>
          <a:lstStyle/>
          <a:p>
            <a:r>
              <a:rPr lang="en-US"/>
              <a:t>Ta chỉ nhân được 2 ma trận khi số cột của ma trận này bằng số hàng của ma trận kia</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992BEB4-47FC-B614-8ED6-A9B1FC7E2F72}"/>
                  </a:ext>
                </a:extLst>
              </p:cNvPr>
              <p:cNvSpPr txBox="1"/>
              <p:nvPr/>
            </p:nvSpPr>
            <p:spPr>
              <a:xfrm>
                <a:off x="704850" y="1796534"/>
                <a:ext cx="1323975" cy="559833"/>
              </a:xfrm>
              <a:prstGeom prst="rect">
                <a:avLst/>
              </a:prstGeom>
              <a:noFill/>
            </p:spPr>
            <p:txBody>
              <a:bodyPr wrap="square">
                <a:spAutoFit/>
              </a:bodyPr>
              <a:lstStyle/>
              <a:p>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e>
                              <m:r>
                                <a:rPr lang="en-US" i="0">
                                  <a:latin typeface="Cambria Math" panose="02040503050406030204" pitchFamily="18" charset="0"/>
                                </a:rPr>
                                <m:t>3</m:t>
                              </m:r>
                            </m:e>
                            <m:e>
                              <m:r>
                                <a:rPr lang="en-US" i="0">
                                  <a:latin typeface="Cambria Math" panose="02040503050406030204" pitchFamily="18" charset="0"/>
                                </a:rPr>
                                <m:t>5</m:t>
                              </m:r>
                            </m:e>
                          </m:mr>
                          <m:mr>
                            <m:e>
                              <m:r>
                                <a:rPr lang="en-US" i="0">
                                  <a:latin typeface="Cambria Math" panose="02040503050406030204" pitchFamily="18" charset="0"/>
                                </a:rPr>
                                <m:t>2</m:t>
                              </m:r>
                            </m:e>
                            <m:e>
                              <m:r>
                                <a:rPr lang="en-US" i="0">
                                  <a:latin typeface="Cambria Math" panose="02040503050406030204" pitchFamily="18" charset="0"/>
                                </a:rPr>
                                <m:t>4</m:t>
                              </m:r>
                            </m:e>
                            <m:e>
                              <m:r>
                                <a:rPr lang="en-US" i="0">
                                  <a:latin typeface="Cambria Math" panose="02040503050406030204" pitchFamily="18" charset="0"/>
                                </a:rPr>
                                <m:t>6</m:t>
                              </m:r>
                            </m:e>
                          </m:mr>
                        </m:m>
                      </m:e>
                    </m:d>
                  </m:oMath>
                </a14:m>
                <a:r>
                  <a:rPr lang="en-US"/>
                  <a:t> </a:t>
                </a:r>
              </a:p>
            </p:txBody>
          </p:sp>
        </mc:Choice>
        <mc:Fallback xmlns="">
          <p:sp>
            <p:nvSpPr>
              <p:cNvPr id="7" name="TextBox 6">
                <a:extLst>
                  <a:ext uri="{FF2B5EF4-FFF2-40B4-BE49-F238E27FC236}">
                    <a16:creationId xmlns:a16="http://schemas.microsoft.com/office/drawing/2014/main" id="{5992BEB4-47FC-B614-8ED6-A9B1FC7E2F72}"/>
                  </a:ext>
                </a:extLst>
              </p:cNvPr>
              <p:cNvSpPr txBox="1">
                <a:spLocks noRot="1" noChangeAspect="1" noMove="1" noResize="1" noEditPoints="1" noAdjustHandles="1" noChangeArrowheads="1" noChangeShapeType="1" noTextEdit="1"/>
              </p:cNvSpPr>
              <p:nvPr/>
            </p:nvSpPr>
            <p:spPr>
              <a:xfrm>
                <a:off x="704850" y="1796534"/>
                <a:ext cx="1323975" cy="55983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E6EE99-718B-6F61-277A-77A6B8134280}"/>
                  </a:ext>
                </a:extLst>
              </p:cNvPr>
              <p:cNvSpPr txBox="1"/>
              <p:nvPr/>
            </p:nvSpPr>
            <p:spPr>
              <a:xfrm>
                <a:off x="2028825" y="1664895"/>
                <a:ext cx="549958" cy="823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1</m:t>
                              </m:r>
                            </m:e>
                            <m:e>
                              <m:r>
                                <a:rPr lang="en-US" b="0" i="1" smtClean="0">
                                  <a:solidFill>
                                    <a:srgbClr val="836967"/>
                                  </a:solidFill>
                                  <a:latin typeface="Cambria Math" panose="02040503050406030204" pitchFamily="18" charset="0"/>
                                </a:rPr>
                                <m:t>1</m:t>
                              </m:r>
                            </m:e>
                            <m:e>
                              <m:r>
                                <a:rPr lang="en-US" b="0" i="1" smtClean="0">
                                  <a:solidFill>
                                    <a:srgbClr val="836967"/>
                                  </a:solidFill>
                                  <a:latin typeface="Cambria Math" panose="02040503050406030204" pitchFamily="18" charset="0"/>
                                </a:rPr>
                                <m:t>2</m:t>
                              </m:r>
                            </m:e>
                          </m:eqArr>
                        </m:e>
                      </m:d>
                    </m:oMath>
                  </m:oMathPara>
                </a14:m>
                <a:endParaRPr lang="en-US"/>
              </a:p>
            </p:txBody>
          </p:sp>
        </mc:Choice>
        <mc:Fallback xmlns="">
          <p:sp>
            <p:nvSpPr>
              <p:cNvPr id="8" name="TextBox 7">
                <a:extLst>
                  <a:ext uri="{FF2B5EF4-FFF2-40B4-BE49-F238E27FC236}">
                    <a16:creationId xmlns:a16="http://schemas.microsoft.com/office/drawing/2014/main" id="{C3E6EE99-718B-6F61-277A-77A6B8134280}"/>
                  </a:ext>
                </a:extLst>
              </p:cNvPr>
              <p:cNvSpPr txBox="1">
                <a:spLocks noRot="1" noChangeAspect="1" noMove="1" noResize="1" noEditPoints="1" noAdjustHandles="1" noChangeArrowheads="1" noChangeShapeType="1" noTextEdit="1"/>
              </p:cNvSpPr>
              <p:nvPr/>
            </p:nvSpPr>
            <p:spPr>
              <a:xfrm>
                <a:off x="2028825" y="1664895"/>
                <a:ext cx="549958" cy="823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4650EDD-60EB-E8B9-945D-72F239788B7F}"/>
              </a:ext>
            </a:extLst>
          </p:cNvPr>
          <p:cNvSpPr txBox="1"/>
          <p:nvPr/>
        </p:nvSpPr>
        <p:spPr>
          <a:xfrm>
            <a:off x="2714625" y="1891784"/>
            <a:ext cx="352982" cy="369332"/>
          </a:xfrm>
          <a:prstGeom prst="rect">
            <a:avLst/>
          </a:prstGeom>
          <a:noFill/>
        </p:spPr>
        <p:txBody>
          <a:bodyPr wrap="none" rtlCol="0">
            <a:spAutoFit/>
          </a:bodyPr>
          <a:lstStyle/>
          <a:p>
            <a:r>
              <a:rPr lang="en-US"/>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B80BB0-291D-BE8D-2440-FB75E14AAE64}"/>
                  </a:ext>
                </a:extLst>
              </p:cNvPr>
              <p:cNvSpPr txBox="1"/>
              <p:nvPr/>
            </p:nvSpPr>
            <p:spPr>
              <a:xfrm>
                <a:off x="3175508" y="1796534"/>
                <a:ext cx="3131755" cy="633635"/>
              </a:xfrm>
              <a:prstGeom prst="rect">
                <a:avLst/>
              </a:prstGeom>
              <a:noFill/>
            </p:spPr>
            <p:txBody>
              <a:bodyPr wrap="none" rtlCol="0">
                <a:spAutoFit/>
              </a:bodyPr>
              <a:lstStyle/>
              <a:p>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1</m:t>
                            </m:r>
                          </m:e>
                          <m:e>
                            <m:r>
                              <a:rPr lang="en-US" b="0" i="1" smtClean="0">
                                <a:solidFill>
                                  <a:srgbClr val="836967"/>
                                </a:solidFill>
                                <a:latin typeface="Cambria Math" panose="02040503050406030204" pitchFamily="18" charset="0"/>
                              </a:rPr>
                              <m:t>4</m:t>
                            </m:r>
                            <m:m>
                              <m:mPr>
                                <m:plcHide m:val="on"/>
                                <m:mcs>
                                  <m:mc>
                                    <m:mcPr>
                                      <m:count m:val="1"/>
                                      <m:mcJc m:val="center"/>
                                    </m:mcPr>
                                  </m:mc>
                                </m:mcs>
                                <m:ctrlPr>
                                  <a:rPr lang="en-US" i="1" smtClean="0">
                                    <a:solidFill>
                                      <a:srgbClr val="836967"/>
                                    </a:solidFill>
                                    <a:latin typeface="Cambria Math" panose="02040503050406030204" pitchFamily="18" charset="0"/>
                                  </a:rPr>
                                </m:ctrlPr>
                              </m:mPr>
                              <m:mr>
                                <m:e/>
                              </m:mr>
                              <m:mr>
                                <m:e/>
                              </m:mr>
                            </m:m>
                          </m:e>
                        </m:eqArr>
                      </m:e>
                    </m:d>
                    <m:r>
                      <a:rPr lang="en-US" b="0" i="1" smtClean="0">
                        <a:latin typeface="Cambria Math" panose="02040503050406030204" pitchFamily="18" charset="0"/>
                      </a:rPr>
                      <m:t>1+ </m:t>
                    </m:r>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3</m:t>
                            </m:r>
                          </m:e>
                          <m:e>
                            <m:r>
                              <a:rPr lang="en-US" b="0" i="1" smtClean="0">
                                <a:solidFill>
                                  <a:srgbClr val="836967"/>
                                </a:solidFill>
                                <a:latin typeface="Cambria Math" panose="02040503050406030204" pitchFamily="18" charset="0"/>
                              </a:rPr>
                              <m:t>4</m:t>
                            </m:r>
                            <m:m>
                              <m:mPr>
                                <m:plcHide m:val="on"/>
                                <m:mcs>
                                  <m:mc>
                                    <m:mcPr>
                                      <m:count m:val="1"/>
                                      <m:mcJc m:val="center"/>
                                    </m:mcPr>
                                  </m:mc>
                                </m:mcs>
                                <m:ctrlPr>
                                  <a:rPr lang="en-US" i="1" smtClean="0">
                                    <a:solidFill>
                                      <a:srgbClr val="836967"/>
                                    </a:solidFill>
                                    <a:latin typeface="Cambria Math" panose="02040503050406030204" pitchFamily="18" charset="0"/>
                                  </a:rPr>
                                </m:ctrlPr>
                              </m:mPr>
                              <m:mr>
                                <m:e/>
                              </m:mr>
                              <m:mr>
                                <m:e/>
                              </m:mr>
                            </m:m>
                          </m:e>
                        </m:eqArr>
                      </m:e>
                    </m:d>
                    <m:r>
                      <a:rPr lang="en-US" b="0" i="1" smtClean="0">
                        <a:latin typeface="Cambria Math" panose="02040503050406030204" pitchFamily="18" charset="0"/>
                      </a:rPr>
                      <m:t>1</m:t>
                    </m:r>
                  </m:oMath>
                </a14:m>
                <a:r>
                  <a:rPr lang="en-US"/>
                  <a:t>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5</m:t>
                            </m:r>
                          </m:e>
                          <m:e>
                            <m:r>
                              <a:rPr lang="en-US" b="0" i="1" smtClean="0">
                                <a:solidFill>
                                  <a:srgbClr val="836967"/>
                                </a:solidFill>
                                <a:latin typeface="Cambria Math" panose="02040503050406030204" pitchFamily="18" charset="0"/>
                              </a:rPr>
                              <m:t>6</m:t>
                            </m:r>
                            <m:m>
                              <m:mPr>
                                <m:plcHide m:val="on"/>
                                <m:mcs>
                                  <m:mc>
                                    <m:mcPr>
                                      <m:count m:val="1"/>
                                      <m:mcJc m:val="center"/>
                                    </m:mcPr>
                                  </m:mc>
                                </m:mcs>
                                <m:ctrlPr>
                                  <a:rPr lang="en-US" i="1" smtClean="0">
                                    <a:solidFill>
                                      <a:srgbClr val="836967"/>
                                    </a:solidFill>
                                    <a:latin typeface="Cambria Math" panose="02040503050406030204" pitchFamily="18" charset="0"/>
                                  </a:rPr>
                                </m:ctrlPr>
                              </m:mPr>
                              <m:mr>
                                <m:e/>
                              </m:mr>
                              <m:mr>
                                <m:e/>
                              </m:mr>
                            </m:m>
                          </m:e>
                        </m:eqArr>
                      </m:e>
                    </m:d>
                    <m:r>
                      <a:rPr lang="en-US" b="0" i="1" smtClean="0">
                        <a:latin typeface="Cambria Math" panose="02040503050406030204" pitchFamily="18" charset="0"/>
                      </a:rPr>
                      <m:t>2 =</m:t>
                    </m:r>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14</m:t>
                            </m:r>
                          </m:e>
                          <m:e>
                            <m:r>
                              <a:rPr lang="en-US" b="0" i="1" smtClean="0">
                                <a:solidFill>
                                  <a:srgbClr val="836967"/>
                                </a:solidFill>
                                <a:latin typeface="Cambria Math" panose="02040503050406030204" pitchFamily="18" charset="0"/>
                              </a:rPr>
                              <m:t>24</m:t>
                            </m:r>
                            <m:m>
                              <m:mPr>
                                <m:plcHide m:val="on"/>
                                <m:mcs>
                                  <m:mc>
                                    <m:mcPr>
                                      <m:count m:val="1"/>
                                      <m:mcJc m:val="center"/>
                                    </m:mcPr>
                                  </m:mc>
                                </m:mcs>
                                <m:ctrlPr>
                                  <a:rPr lang="en-US" i="1" smtClean="0">
                                    <a:solidFill>
                                      <a:srgbClr val="836967"/>
                                    </a:solidFill>
                                    <a:latin typeface="Cambria Math" panose="02040503050406030204" pitchFamily="18" charset="0"/>
                                  </a:rPr>
                                </m:ctrlPr>
                              </m:mPr>
                              <m:mr>
                                <m:e/>
                              </m:mr>
                              <m:mr>
                                <m:e/>
                              </m:mr>
                            </m:m>
                          </m:e>
                        </m:eqArr>
                      </m:e>
                    </m:d>
                  </m:oMath>
                </a14:m>
                <a:endParaRPr lang="en-US"/>
              </a:p>
            </p:txBody>
          </p:sp>
        </mc:Choice>
        <mc:Fallback xmlns="">
          <p:sp>
            <p:nvSpPr>
              <p:cNvPr id="10" name="TextBox 9">
                <a:extLst>
                  <a:ext uri="{FF2B5EF4-FFF2-40B4-BE49-F238E27FC236}">
                    <a16:creationId xmlns:a16="http://schemas.microsoft.com/office/drawing/2014/main" id="{14B80BB0-291D-BE8D-2440-FB75E14AAE64}"/>
                  </a:ext>
                </a:extLst>
              </p:cNvPr>
              <p:cNvSpPr txBox="1">
                <a:spLocks noRot="1" noChangeAspect="1" noMove="1" noResize="1" noEditPoints="1" noAdjustHandles="1" noChangeArrowheads="1" noChangeShapeType="1" noTextEdit="1"/>
              </p:cNvSpPr>
              <p:nvPr/>
            </p:nvSpPr>
            <p:spPr>
              <a:xfrm>
                <a:off x="3175508" y="1796534"/>
                <a:ext cx="3131755" cy="633635"/>
              </a:xfrm>
              <a:prstGeom prst="rect">
                <a:avLst/>
              </a:prstGeom>
              <a:blipFill>
                <a:blip r:embed="rId4"/>
                <a:stretch>
                  <a:fillRect/>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641D08AE-0E1F-AF74-51B3-CB38810941A6}"/>
              </a:ext>
            </a:extLst>
          </p:cNvPr>
          <p:cNvSpPr>
            <a:spLocks noGrp="1"/>
          </p:cNvSpPr>
          <p:nvPr>
            <p:ph type="ftr" sz="quarter" idx="11"/>
          </p:nvPr>
        </p:nvSpPr>
        <p:spPr/>
        <p:txBody>
          <a:bodyPr/>
          <a:lstStyle/>
          <a:p>
            <a:r>
              <a:rPr lang="en-US"/>
              <a:t>© 2023 Đào Xuân Hoàng Tuấn (Salmon)</a:t>
            </a:r>
          </a:p>
        </p:txBody>
      </p:sp>
      <p:sp>
        <p:nvSpPr>
          <p:cNvPr id="11" name="Slide Number Placeholder 10">
            <a:extLst>
              <a:ext uri="{FF2B5EF4-FFF2-40B4-BE49-F238E27FC236}">
                <a16:creationId xmlns:a16="http://schemas.microsoft.com/office/drawing/2014/main" id="{88A0EF00-517D-651F-F105-48C2377B8320}"/>
              </a:ext>
            </a:extLst>
          </p:cNvPr>
          <p:cNvSpPr>
            <a:spLocks noGrp="1"/>
          </p:cNvSpPr>
          <p:nvPr>
            <p:ph type="sldNum" sz="quarter" idx="12"/>
          </p:nvPr>
        </p:nvSpPr>
        <p:spPr/>
        <p:txBody>
          <a:bodyPr/>
          <a:lstStyle/>
          <a:p>
            <a:fld id="{D33D3A22-CBFE-4DC0-AB7E-8B519801189C}" type="slidenum">
              <a:rPr lang="en-US" smtClean="0"/>
              <a:t>31</a:t>
            </a:fld>
            <a:endParaRPr lang="en-US"/>
          </a:p>
        </p:txBody>
      </p:sp>
    </p:spTree>
    <p:extLst>
      <p:ext uri="{BB962C8B-B14F-4D97-AF65-F5344CB8AC3E}">
        <p14:creationId xmlns:p14="http://schemas.microsoft.com/office/powerpoint/2010/main" val="52663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ED60E4-DD4C-D9F8-9530-7358A717720F}"/>
              </a:ext>
            </a:extLst>
          </p:cNvPr>
          <p:cNvSpPr txBox="1"/>
          <p:nvPr/>
        </p:nvSpPr>
        <p:spPr>
          <a:xfrm>
            <a:off x="870857" y="631371"/>
            <a:ext cx="3123804" cy="461665"/>
          </a:xfrm>
          <a:prstGeom prst="rect">
            <a:avLst/>
          </a:prstGeom>
          <a:noFill/>
        </p:spPr>
        <p:txBody>
          <a:bodyPr wrap="none" rtlCol="0">
            <a:spAutoFit/>
          </a:bodyPr>
          <a:lstStyle/>
          <a:p>
            <a:r>
              <a:rPr lang="en-US" sz="2400" b="1"/>
              <a:t>Biểu diễn trong python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F667D7-54A6-96B5-1905-A936F951F852}"/>
                  </a:ext>
                </a:extLst>
              </p:cNvPr>
              <p:cNvSpPr txBox="1"/>
              <p:nvPr/>
            </p:nvSpPr>
            <p:spPr>
              <a:xfrm>
                <a:off x="1282618" y="1370981"/>
                <a:ext cx="549958"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1</m:t>
                              </m:r>
                            </m:e>
                            <m:e>
                              <m:r>
                                <a:rPr lang="en-US" b="0" i="1" smtClean="0">
                                  <a:solidFill>
                                    <a:srgbClr val="836967"/>
                                  </a:solidFill>
                                  <a:latin typeface="Cambria Math" panose="02040503050406030204" pitchFamily="18" charset="0"/>
                                </a:rPr>
                                <m:t>2</m:t>
                              </m:r>
                            </m:e>
                            <m:e>
                              <m:r>
                                <a:rPr lang="en-US" b="0" i="1" smtClean="0">
                                  <a:solidFill>
                                    <a:srgbClr val="836967"/>
                                  </a:solidFill>
                                  <a:latin typeface="Cambria Math" panose="02040503050406030204" pitchFamily="18" charset="0"/>
                                </a:rPr>
                                <m:t>3</m:t>
                              </m:r>
                            </m:e>
                          </m:eqArr>
                        </m:e>
                      </m:d>
                    </m:oMath>
                  </m:oMathPara>
                </a14:m>
                <a:endParaRPr lang="en-US"/>
              </a:p>
            </p:txBody>
          </p:sp>
        </mc:Choice>
        <mc:Fallback xmlns="">
          <p:sp>
            <p:nvSpPr>
              <p:cNvPr id="6" name="TextBox 5">
                <a:extLst>
                  <a:ext uri="{FF2B5EF4-FFF2-40B4-BE49-F238E27FC236}">
                    <a16:creationId xmlns:a16="http://schemas.microsoft.com/office/drawing/2014/main" id="{42F667D7-54A6-96B5-1905-A936F951F852}"/>
                  </a:ext>
                </a:extLst>
              </p:cNvPr>
              <p:cNvSpPr txBox="1">
                <a:spLocks noRot="1" noChangeAspect="1" noMove="1" noResize="1" noEditPoints="1" noAdjustHandles="1" noChangeArrowheads="1" noChangeShapeType="1" noTextEdit="1"/>
              </p:cNvSpPr>
              <p:nvPr/>
            </p:nvSpPr>
            <p:spPr>
              <a:xfrm>
                <a:off x="1282618" y="1370981"/>
                <a:ext cx="549958" cy="824906"/>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D807152-203C-B1D5-8597-E8B6372476CB}"/>
              </a:ext>
            </a:extLst>
          </p:cNvPr>
          <p:cNvSpPr txBox="1"/>
          <p:nvPr/>
        </p:nvSpPr>
        <p:spPr>
          <a:xfrm>
            <a:off x="2973067" y="1414102"/>
            <a:ext cx="2043188" cy="1477328"/>
          </a:xfrm>
          <a:prstGeom prst="rect">
            <a:avLst/>
          </a:prstGeom>
          <a:noFill/>
        </p:spPr>
        <p:txBody>
          <a:bodyPr wrap="none" rtlCol="0">
            <a:spAutoFit/>
          </a:bodyPr>
          <a:lstStyle/>
          <a:p>
            <a:r>
              <a:rPr lang="en-US"/>
              <a:t>List  A =  [1, 2, 3]</a:t>
            </a:r>
          </a:p>
          <a:p>
            <a:r>
              <a:rPr lang="en-US"/>
              <a:t>List A = [[1],</a:t>
            </a:r>
          </a:p>
          <a:p>
            <a:r>
              <a:rPr lang="en-US"/>
              <a:t>	[2],</a:t>
            </a:r>
          </a:p>
          <a:p>
            <a:r>
              <a:rPr lang="en-US"/>
              <a:t>	[3]]</a:t>
            </a:r>
          </a:p>
          <a:p>
            <a:r>
              <a:rPr lang="en-US"/>
              <a:t>List A = [[1], [2], [3]]</a:t>
            </a:r>
          </a:p>
        </p:txBody>
      </p:sp>
      <p:cxnSp>
        <p:nvCxnSpPr>
          <p:cNvPr id="9" name="Straight Arrow Connector 8">
            <a:extLst>
              <a:ext uri="{FF2B5EF4-FFF2-40B4-BE49-F238E27FC236}">
                <a16:creationId xmlns:a16="http://schemas.microsoft.com/office/drawing/2014/main" id="{2DDC4CC3-DF49-26AA-B8C7-014B42C4BF75}"/>
              </a:ext>
            </a:extLst>
          </p:cNvPr>
          <p:cNvCxnSpPr/>
          <p:nvPr/>
        </p:nvCxnSpPr>
        <p:spPr>
          <a:xfrm>
            <a:off x="2013857" y="1741714"/>
            <a:ext cx="7728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40E5CD-D93D-7DCF-ED10-B9F1EA7A3A25}"/>
                  </a:ext>
                </a:extLst>
              </p:cNvPr>
              <p:cNvSpPr txBox="1"/>
              <p:nvPr/>
            </p:nvSpPr>
            <p:spPr>
              <a:xfrm>
                <a:off x="870857" y="3904803"/>
                <a:ext cx="1775467" cy="7184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e>
                                <m:r>
                                  <a:rPr lang="en-US" b="0" i="0" smtClean="0">
                                    <a:latin typeface="Cambria Math" panose="02040503050406030204" pitchFamily="18" charset="0"/>
                                  </a:rPr>
                                  <m:t>4</m:t>
                                </m:r>
                              </m:e>
                              <m:e/>
                            </m:mr>
                            <m:mr>
                              <m:e>
                                <m:eqArr>
                                  <m:eqArrPr>
                                    <m:ctrlPr>
                                      <a:rPr lang="en-US" i="1">
                                        <a:latin typeface="Cambria Math" panose="02040503050406030204" pitchFamily="18" charset="0"/>
                                      </a:rPr>
                                    </m:ctrlPr>
                                  </m:eqArrPr>
                                  <m:e>
                                    <m:r>
                                      <a:rPr lang="en-US" i="0">
                                        <a:latin typeface="Cambria Math" panose="02040503050406030204" pitchFamily="18" charset="0"/>
                                      </a:rPr>
                                      <m:t>2</m:t>
                                    </m:r>
                                  </m:e>
                                  <m:e>
                                    <m:r>
                                      <a:rPr lang="en-US" b="0" i="1" smtClean="0">
                                        <a:latin typeface="Cambria Math" panose="02040503050406030204" pitchFamily="18" charset="0"/>
                                      </a:rPr>
                                      <m:t>3</m:t>
                                    </m:r>
                                  </m:e>
                                </m:eqArr>
                              </m:e>
                              <m:e>
                                <m:eqArr>
                                  <m:eqArrPr>
                                    <m:ctrlPr>
                                      <a:rPr lang="en-US" i="1">
                                        <a:latin typeface="Cambria Math" panose="02040503050406030204" pitchFamily="18" charset="0"/>
                                      </a:rPr>
                                    </m:ctrlPr>
                                  </m:eqArrPr>
                                  <m:e>
                                    <m:r>
                                      <a:rPr lang="en-US" b="0" i="0" smtClean="0">
                                        <a:latin typeface="Cambria Math" panose="02040503050406030204" pitchFamily="18" charset="0"/>
                                      </a:rPr>
                                      <m:t>5</m:t>
                                    </m:r>
                                  </m:e>
                                  <m:e>
                                    <m:r>
                                      <a:rPr lang="en-US" b="0" i="1" smtClean="0">
                                        <a:latin typeface="Cambria Math" panose="02040503050406030204" pitchFamily="18" charset="0"/>
                                      </a:rPr>
                                      <m:t>6</m:t>
                                    </m:r>
                                  </m:e>
                                </m:eqArr>
                              </m:e>
                              <m:e/>
                            </m:mr>
                          </m:m>
                        </m:e>
                      </m:d>
                    </m:oMath>
                  </m:oMathPara>
                </a14:m>
                <a:endParaRPr lang="en-US"/>
              </a:p>
            </p:txBody>
          </p:sp>
        </mc:Choice>
        <mc:Fallback xmlns="">
          <p:sp>
            <p:nvSpPr>
              <p:cNvPr id="11" name="TextBox 10">
                <a:extLst>
                  <a:ext uri="{FF2B5EF4-FFF2-40B4-BE49-F238E27FC236}">
                    <a16:creationId xmlns:a16="http://schemas.microsoft.com/office/drawing/2014/main" id="{D540E5CD-D93D-7DCF-ED10-B9F1EA7A3A25}"/>
                  </a:ext>
                </a:extLst>
              </p:cNvPr>
              <p:cNvSpPr txBox="1">
                <a:spLocks noRot="1" noChangeAspect="1" noMove="1" noResize="1" noEditPoints="1" noAdjustHandles="1" noChangeArrowheads="1" noChangeShapeType="1" noTextEdit="1"/>
              </p:cNvSpPr>
              <p:nvPr/>
            </p:nvSpPr>
            <p:spPr>
              <a:xfrm>
                <a:off x="870857" y="3904803"/>
                <a:ext cx="1775467" cy="718402"/>
              </a:xfrm>
              <a:prstGeom prst="rect">
                <a:avLst/>
              </a:prstGeom>
              <a:blipFill>
                <a:blip r:embed="rId3"/>
                <a:stretch>
                  <a:fillRect b="-85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A2F97F2-41A1-7B29-7AE3-1B8829CDF08C}"/>
              </a:ext>
            </a:extLst>
          </p:cNvPr>
          <p:cNvSpPr txBox="1"/>
          <p:nvPr/>
        </p:nvSpPr>
        <p:spPr>
          <a:xfrm>
            <a:off x="2786743" y="3904803"/>
            <a:ext cx="1205779" cy="923330"/>
          </a:xfrm>
          <a:prstGeom prst="rect">
            <a:avLst/>
          </a:prstGeom>
          <a:noFill/>
        </p:spPr>
        <p:txBody>
          <a:bodyPr wrap="none" rtlCol="0">
            <a:spAutoFit/>
          </a:bodyPr>
          <a:lstStyle/>
          <a:p>
            <a:r>
              <a:rPr lang="en-US"/>
              <a:t>A = [[1, 4], </a:t>
            </a:r>
          </a:p>
          <a:p>
            <a:r>
              <a:rPr lang="en-US"/>
              <a:t>       [2, 5],</a:t>
            </a:r>
          </a:p>
          <a:p>
            <a:r>
              <a:rPr lang="en-US"/>
              <a:t>        [3, 6]]</a:t>
            </a:r>
          </a:p>
        </p:txBody>
      </p:sp>
      <p:sp>
        <p:nvSpPr>
          <p:cNvPr id="4" name="Footer Placeholder 3">
            <a:extLst>
              <a:ext uri="{FF2B5EF4-FFF2-40B4-BE49-F238E27FC236}">
                <a16:creationId xmlns:a16="http://schemas.microsoft.com/office/drawing/2014/main" id="{BA362D88-D952-01F5-8411-E073976F06D4}"/>
              </a:ext>
            </a:extLst>
          </p:cNvPr>
          <p:cNvSpPr>
            <a:spLocks noGrp="1"/>
          </p:cNvSpPr>
          <p:nvPr>
            <p:ph type="ftr" sz="quarter" idx="11"/>
          </p:nvPr>
        </p:nvSpPr>
        <p:spPr/>
        <p:txBody>
          <a:bodyPr/>
          <a:lstStyle/>
          <a:p>
            <a:r>
              <a:rPr lang="en-US"/>
              <a:t>© 2023 Đào Xuân Hoàng Tuấn (Salmon)</a:t>
            </a:r>
          </a:p>
        </p:txBody>
      </p:sp>
      <p:sp>
        <p:nvSpPr>
          <p:cNvPr id="8" name="Slide Number Placeholder 7">
            <a:extLst>
              <a:ext uri="{FF2B5EF4-FFF2-40B4-BE49-F238E27FC236}">
                <a16:creationId xmlns:a16="http://schemas.microsoft.com/office/drawing/2014/main" id="{0EEB00BC-7C3F-88D1-C952-5CCE3BBAC6E3}"/>
              </a:ext>
            </a:extLst>
          </p:cNvPr>
          <p:cNvSpPr>
            <a:spLocks noGrp="1"/>
          </p:cNvSpPr>
          <p:nvPr>
            <p:ph type="sldNum" sz="quarter" idx="12"/>
          </p:nvPr>
        </p:nvSpPr>
        <p:spPr/>
        <p:txBody>
          <a:bodyPr/>
          <a:lstStyle/>
          <a:p>
            <a:fld id="{D33D3A22-CBFE-4DC0-AB7E-8B519801189C}" type="slidenum">
              <a:rPr lang="en-US" smtClean="0"/>
              <a:t>32</a:t>
            </a:fld>
            <a:endParaRPr lang="en-US"/>
          </a:p>
        </p:txBody>
      </p:sp>
    </p:spTree>
    <p:extLst>
      <p:ext uri="{BB962C8B-B14F-4D97-AF65-F5344CB8AC3E}">
        <p14:creationId xmlns:p14="http://schemas.microsoft.com/office/powerpoint/2010/main" val="1376269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252DECA-331D-41E7-20F3-5FAA5E1275DC}"/>
              </a:ext>
            </a:extLst>
          </p:cNvPr>
          <p:cNvPicPr>
            <a:picLocks noChangeAspect="1"/>
          </p:cNvPicPr>
          <p:nvPr/>
        </p:nvPicPr>
        <p:blipFill>
          <a:blip r:embed="rId2"/>
          <a:stretch>
            <a:fillRect/>
          </a:stretch>
        </p:blipFill>
        <p:spPr>
          <a:xfrm>
            <a:off x="897128" y="1739239"/>
            <a:ext cx="4616434" cy="3554653"/>
          </a:xfrm>
          <a:prstGeom prst="rect">
            <a:avLst/>
          </a:prstGeom>
        </p:spPr>
      </p:pic>
      <p:cxnSp>
        <p:nvCxnSpPr>
          <p:cNvPr id="18" name="Straight Connector 1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EF25F1F-5974-DF61-6A23-4C8DC05F36A0}"/>
              </a:ext>
            </a:extLst>
          </p:cNvPr>
          <p:cNvPicPr>
            <a:picLocks noChangeAspect="1"/>
          </p:cNvPicPr>
          <p:nvPr/>
        </p:nvPicPr>
        <p:blipFill>
          <a:blip r:embed="rId3"/>
          <a:stretch>
            <a:fillRect/>
          </a:stretch>
        </p:blipFill>
        <p:spPr>
          <a:xfrm>
            <a:off x="6220580" y="2143432"/>
            <a:ext cx="4870177" cy="1972421"/>
          </a:xfrm>
          <a:prstGeom prst="rect">
            <a:avLst/>
          </a:prstGeom>
        </p:spPr>
      </p:pic>
      <p:sp>
        <p:nvSpPr>
          <p:cNvPr id="8" name="TextBox 7">
            <a:extLst>
              <a:ext uri="{FF2B5EF4-FFF2-40B4-BE49-F238E27FC236}">
                <a16:creationId xmlns:a16="http://schemas.microsoft.com/office/drawing/2014/main" id="{AE131555-9227-4EDB-62DD-4EB5D6A31AD1}"/>
              </a:ext>
            </a:extLst>
          </p:cNvPr>
          <p:cNvSpPr txBox="1"/>
          <p:nvPr/>
        </p:nvSpPr>
        <p:spPr>
          <a:xfrm>
            <a:off x="4844645" y="5440495"/>
            <a:ext cx="2066976" cy="369332"/>
          </a:xfrm>
          <a:prstGeom prst="rect">
            <a:avLst/>
          </a:prstGeom>
          <a:noFill/>
        </p:spPr>
        <p:txBody>
          <a:bodyPr wrap="none" rtlCol="0">
            <a:spAutoFit/>
          </a:bodyPr>
          <a:lstStyle/>
          <a:p>
            <a:r>
              <a:rPr lang="en-US" i="1"/>
              <a:t>Code deploy dữ liệu</a:t>
            </a:r>
          </a:p>
        </p:txBody>
      </p:sp>
      <p:sp>
        <p:nvSpPr>
          <p:cNvPr id="4" name="Footer Placeholder 3">
            <a:extLst>
              <a:ext uri="{FF2B5EF4-FFF2-40B4-BE49-F238E27FC236}">
                <a16:creationId xmlns:a16="http://schemas.microsoft.com/office/drawing/2014/main" id="{2BE7742C-CF84-AC9E-C38E-B450D42D89D2}"/>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CD09C7EB-F347-16FE-6AF3-9C8309C14965}"/>
              </a:ext>
            </a:extLst>
          </p:cNvPr>
          <p:cNvSpPr>
            <a:spLocks noGrp="1"/>
          </p:cNvSpPr>
          <p:nvPr>
            <p:ph type="sldNum" sz="quarter" idx="12"/>
          </p:nvPr>
        </p:nvSpPr>
        <p:spPr/>
        <p:txBody>
          <a:bodyPr/>
          <a:lstStyle/>
          <a:p>
            <a:fld id="{D33D3A22-CBFE-4DC0-AB7E-8B519801189C}" type="slidenum">
              <a:rPr lang="en-US" smtClean="0"/>
              <a:t>33</a:t>
            </a:fld>
            <a:endParaRPr lang="en-US"/>
          </a:p>
        </p:txBody>
      </p:sp>
    </p:spTree>
    <p:extLst>
      <p:ext uri="{BB962C8B-B14F-4D97-AF65-F5344CB8AC3E}">
        <p14:creationId xmlns:p14="http://schemas.microsoft.com/office/powerpoint/2010/main" val="1431901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EF9054B-22AA-B106-C822-79DBC5C9D48E}"/>
              </a:ext>
            </a:extLst>
          </p:cNvPr>
          <p:cNvPicPr>
            <a:picLocks noChangeAspect="1"/>
          </p:cNvPicPr>
          <p:nvPr/>
        </p:nvPicPr>
        <p:blipFill>
          <a:blip r:embed="rId2"/>
          <a:stretch>
            <a:fillRect/>
          </a:stretch>
        </p:blipFill>
        <p:spPr>
          <a:xfrm>
            <a:off x="902558" y="1052658"/>
            <a:ext cx="5059553" cy="4098237"/>
          </a:xfrm>
          <a:prstGeom prst="rect">
            <a:avLst/>
          </a:prstGeom>
        </p:spPr>
      </p:pic>
      <p:cxnSp>
        <p:nvCxnSpPr>
          <p:cNvPr id="18" name="Straight Connector 1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2AFA0D2-EA65-093B-CF08-994BCE2FD111}"/>
              </a:ext>
            </a:extLst>
          </p:cNvPr>
          <p:cNvPicPr>
            <a:picLocks noChangeAspect="1"/>
          </p:cNvPicPr>
          <p:nvPr/>
        </p:nvPicPr>
        <p:blipFill>
          <a:blip r:embed="rId3"/>
          <a:stretch>
            <a:fillRect/>
          </a:stretch>
        </p:blipFill>
        <p:spPr>
          <a:xfrm>
            <a:off x="6284676" y="1365134"/>
            <a:ext cx="4644528" cy="3448562"/>
          </a:xfrm>
          <a:prstGeom prst="rect">
            <a:avLst/>
          </a:prstGeom>
        </p:spPr>
      </p:pic>
      <p:pic>
        <p:nvPicPr>
          <p:cNvPr id="10" name="Picture 9">
            <a:extLst>
              <a:ext uri="{FF2B5EF4-FFF2-40B4-BE49-F238E27FC236}">
                <a16:creationId xmlns:a16="http://schemas.microsoft.com/office/drawing/2014/main" id="{286CCA31-7C8B-2D2D-2033-F6C54D230EB6}"/>
              </a:ext>
            </a:extLst>
          </p:cNvPr>
          <p:cNvPicPr>
            <a:picLocks noChangeAspect="1"/>
          </p:cNvPicPr>
          <p:nvPr/>
        </p:nvPicPr>
        <p:blipFill>
          <a:blip r:embed="rId4"/>
          <a:stretch>
            <a:fillRect/>
          </a:stretch>
        </p:blipFill>
        <p:spPr>
          <a:xfrm>
            <a:off x="7051072" y="4841668"/>
            <a:ext cx="3421677" cy="533446"/>
          </a:xfrm>
          <a:prstGeom prst="rect">
            <a:avLst/>
          </a:prstGeom>
        </p:spPr>
      </p:pic>
      <p:sp>
        <p:nvSpPr>
          <p:cNvPr id="11" name="TextBox 10">
            <a:extLst>
              <a:ext uri="{FF2B5EF4-FFF2-40B4-BE49-F238E27FC236}">
                <a16:creationId xmlns:a16="http://schemas.microsoft.com/office/drawing/2014/main" id="{D0905B17-A05F-A2B5-0143-5EA531F90267}"/>
              </a:ext>
            </a:extLst>
          </p:cNvPr>
          <p:cNvSpPr txBox="1"/>
          <p:nvPr/>
        </p:nvSpPr>
        <p:spPr>
          <a:xfrm>
            <a:off x="4457148" y="5560085"/>
            <a:ext cx="2149306" cy="369332"/>
          </a:xfrm>
          <a:prstGeom prst="rect">
            <a:avLst/>
          </a:prstGeom>
          <a:noFill/>
        </p:spPr>
        <p:txBody>
          <a:bodyPr wrap="none" rtlCol="0">
            <a:spAutoFit/>
          </a:bodyPr>
          <a:lstStyle/>
          <a:p>
            <a:r>
              <a:rPr lang="en-US" i="1"/>
              <a:t>Code thuần toán học</a:t>
            </a:r>
          </a:p>
        </p:txBody>
      </p:sp>
      <p:sp>
        <p:nvSpPr>
          <p:cNvPr id="4" name="Footer Placeholder 3">
            <a:extLst>
              <a:ext uri="{FF2B5EF4-FFF2-40B4-BE49-F238E27FC236}">
                <a16:creationId xmlns:a16="http://schemas.microsoft.com/office/drawing/2014/main" id="{4B4EBD95-8415-C1B0-D549-888247AC0144}"/>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20BD21AA-CECF-5BDF-4F21-D94FAFD55A0C}"/>
              </a:ext>
            </a:extLst>
          </p:cNvPr>
          <p:cNvSpPr>
            <a:spLocks noGrp="1"/>
          </p:cNvSpPr>
          <p:nvPr>
            <p:ph type="sldNum" sz="quarter" idx="12"/>
          </p:nvPr>
        </p:nvSpPr>
        <p:spPr/>
        <p:txBody>
          <a:bodyPr/>
          <a:lstStyle/>
          <a:p>
            <a:fld id="{D33D3A22-CBFE-4DC0-AB7E-8B519801189C}" type="slidenum">
              <a:rPr lang="en-US" smtClean="0"/>
              <a:t>34</a:t>
            </a:fld>
            <a:endParaRPr lang="en-US"/>
          </a:p>
        </p:txBody>
      </p:sp>
    </p:spTree>
    <p:extLst>
      <p:ext uri="{BB962C8B-B14F-4D97-AF65-F5344CB8AC3E}">
        <p14:creationId xmlns:p14="http://schemas.microsoft.com/office/powerpoint/2010/main" val="2009723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4DBC029-8A2F-367F-EB06-7FA2BA5AA496}"/>
              </a:ext>
            </a:extLst>
          </p:cNvPr>
          <p:cNvPicPr>
            <a:picLocks noChangeAspect="1"/>
          </p:cNvPicPr>
          <p:nvPr/>
        </p:nvPicPr>
        <p:blipFill>
          <a:blip r:embed="rId2"/>
          <a:stretch>
            <a:fillRect/>
          </a:stretch>
        </p:blipFill>
        <p:spPr>
          <a:xfrm>
            <a:off x="1358327" y="1132764"/>
            <a:ext cx="4181648" cy="4413350"/>
          </a:xfrm>
          <a:prstGeom prst="rect">
            <a:avLst/>
          </a:prstGeom>
        </p:spPr>
      </p:pic>
      <p:cxnSp>
        <p:nvCxnSpPr>
          <p:cNvPr id="18" name="Straight Connector 1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3BA674E-6CA1-7893-9A0F-764833983730}"/>
              </a:ext>
            </a:extLst>
          </p:cNvPr>
          <p:cNvPicPr>
            <a:picLocks noChangeAspect="1"/>
          </p:cNvPicPr>
          <p:nvPr/>
        </p:nvPicPr>
        <p:blipFill>
          <a:blip r:embed="rId3"/>
          <a:stretch>
            <a:fillRect/>
          </a:stretch>
        </p:blipFill>
        <p:spPr>
          <a:xfrm>
            <a:off x="6434633" y="1591935"/>
            <a:ext cx="4644528" cy="3495007"/>
          </a:xfrm>
          <a:prstGeom prst="rect">
            <a:avLst/>
          </a:prstGeom>
        </p:spPr>
      </p:pic>
      <p:sp>
        <p:nvSpPr>
          <p:cNvPr id="8" name="TextBox 7">
            <a:extLst>
              <a:ext uri="{FF2B5EF4-FFF2-40B4-BE49-F238E27FC236}">
                <a16:creationId xmlns:a16="http://schemas.microsoft.com/office/drawing/2014/main" id="{FC3E037D-F14B-946E-B9CE-FE42D537EFDA}"/>
              </a:ext>
            </a:extLst>
          </p:cNvPr>
          <p:cNvSpPr txBox="1"/>
          <p:nvPr/>
        </p:nvSpPr>
        <p:spPr>
          <a:xfrm>
            <a:off x="5085146" y="5651016"/>
            <a:ext cx="2021707" cy="369332"/>
          </a:xfrm>
          <a:prstGeom prst="rect">
            <a:avLst/>
          </a:prstGeom>
          <a:noFill/>
        </p:spPr>
        <p:txBody>
          <a:bodyPr wrap="none" rtlCol="0">
            <a:spAutoFit/>
          </a:bodyPr>
          <a:lstStyle/>
          <a:p>
            <a:r>
              <a:rPr lang="en-US" i="1"/>
              <a:t>Code bằng thư viện</a:t>
            </a:r>
          </a:p>
        </p:txBody>
      </p:sp>
      <p:sp>
        <p:nvSpPr>
          <p:cNvPr id="4" name="Footer Placeholder 3">
            <a:extLst>
              <a:ext uri="{FF2B5EF4-FFF2-40B4-BE49-F238E27FC236}">
                <a16:creationId xmlns:a16="http://schemas.microsoft.com/office/drawing/2014/main" id="{866DE35A-F08E-DA72-6338-19B67B122586}"/>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A381137B-52AC-A426-049A-E9A26FA8F396}"/>
              </a:ext>
            </a:extLst>
          </p:cNvPr>
          <p:cNvSpPr>
            <a:spLocks noGrp="1"/>
          </p:cNvSpPr>
          <p:nvPr>
            <p:ph type="sldNum" sz="quarter" idx="12"/>
          </p:nvPr>
        </p:nvSpPr>
        <p:spPr/>
        <p:txBody>
          <a:bodyPr/>
          <a:lstStyle/>
          <a:p>
            <a:fld id="{D33D3A22-CBFE-4DC0-AB7E-8B519801189C}" type="slidenum">
              <a:rPr lang="en-US" smtClean="0"/>
              <a:t>35</a:t>
            </a:fld>
            <a:endParaRPr lang="en-US"/>
          </a:p>
        </p:txBody>
      </p:sp>
    </p:spTree>
    <p:extLst>
      <p:ext uri="{BB962C8B-B14F-4D97-AF65-F5344CB8AC3E}">
        <p14:creationId xmlns:p14="http://schemas.microsoft.com/office/powerpoint/2010/main" val="287699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23CE210-C6C5-AD9A-C2BD-969FC63B9E2A}"/>
              </a:ext>
            </a:extLst>
          </p:cNvPr>
          <p:cNvPicPr>
            <a:picLocks noChangeAspect="1"/>
          </p:cNvPicPr>
          <p:nvPr/>
        </p:nvPicPr>
        <p:blipFill>
          <a:blip r:embed="rId2"/>
          <a:stretch>
            <a:fillRect/>
          </a:stretch>
        </p:blipFill>
        <p:spPr>
          <a:xfrm>
            <a:off x="1253509" y="1132764"/>
            <a:ext cx="4391283" cy="4413350"/>
          </a:xfrm>
          <a:prstGeom prst="rect">
            <a:avLst/>
          </a:prstGeom>
        </p:spPr>
      </p:pic>
      <p:cxnSp>
        <p:nvCxnSpPr>
          <p:cNvPr id="18" name="Straight Connector 1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E3F6BAA-19C5-7923-764C-C12EBFC80807}"/>
              </a:ext>
            </a:extLst>
          </p:cNvPr>
          <p:cNvPicPr>
            <a:picLocks noChangeAspect="1"/>
          </p:cNvPicPr>
          <p:nvPr/>
        </p:nvPicPr>
        <p:blipFill>
          <a:blip r:embed="rId3"/>
          <a:stretch>
            <a:fillRect/>
          </a:stretch>
        </p:blipFill>
        <p:spPr>
          <a:xfrm>
            <a:off x="6434633" y="1510656"/>
            <a:ext cx="4644528" cy="3657565"/>
          </a:xfrm>
          <a:prstGeom prst="rect">
            <a:avLst/>
          </a:prstGeom>
        </p:spPr>
      </p:pic>
      <p:sp>
        <p:nvSpPr>
          <p:cNvPr id="3" name="TextBox 2">
            <a:extLst>
              <a:ext uri="{FF2B5EF4-FFF2-40B4-BE49-F238E27FC236}">
                <a16:creationId xmlns:a16="http://schemas.microsoft.com/office/drawing/2014/main" id="{9CEEE953-3F05-5D90-05CF-4079634DF86E}"/>
              </a:ext>
            </a:extLst>
          </p:cNvPr>
          <p:cNvSpPr txBox="1"/>
          <p:nvPr/>
        </p:nvSpPr>
        <p:spPr>
          <a:xfrm>
            <a:off x="3794069" y="5619901"/>
            <a:ext cx="4168129" cy="369332"/>
          </a:xfrm>
          <a:prstGeom prst="rect">
            <a:avLst/>
          </a:prstGeom>
          <a:noFill/>
        </p:spPr>
        <p:txBody>
          <a:bodyPr wrap="none" rtlCol="0">
            <a:spAutoFit/>
          </a:bodyPr>
          <a:lstStyle/>
          <a:p>
            <a:r>
              <a:rPr lang="en-US" i="1"/>
              <a:t>Nonlinear Regression code thuần toán học</a:t>
            </a:r>
          </a:p>
        </p:txBody>
      </p:sp>
      <p:sp>
        <p:nvSpPr>
          <p:cNvPr id="6" name="Footer Placeholder 5">
            <a:extLst>
              <a:ext uri="{FF2B5EF4-FFF2-40B4-BE49-F238E27FC236}">
                <a16:creationId xmlns:a16="http://schemas.microsoft.com/office/drawing/2014/main" id="{6D49C739-0B7B-1F43-74D5-A08E16227B07}"/>
              </a:ext>
            </a:extLst>
          </p:cNvPr>
          <p:cNvSpPr>
            <a:spLocks noGrp="1"/>
          </p:cNvSpPr>
          <p:nvPr>
            <p:ph type="ftr" sz="quarter" idx="11"/>
          </p:nvPr>
        </p:nvSpPr>
        <p:spPr/>
        <p:txBody>
          <a:bodyPr/>
          <a:lstStyle/>
          <a:p>
            <a:r>
              <a:rPr lang="en-US"/>
              <a:t>© 2023 Đào Xuân Hoàng Tuấn (Salmon)</a:t>
            </a:r>
          </a:p>
        </p:txBody>
      </p:sp>
      <p:sp>
        <p:nvSpPr>
          <p:cNvPr id="8" name="Slide Number Placeholder 7">
            <a:extLst>
              <a:ext uri="{FF2B5EF4-FFF2-40B4-BE49-F238E27FC236}">
                <a16:creationId xmlns:a16="http://schemas.microsoft.com/office/drawing/2014/main" id="{5B13DB11-BD72-A580-6D70-30BC6BCD823F}"/>
              </a:ext>
            </a:extLst>
          </p:cNvPr>
          <p:cNvSpPr>
            <a:spLocks noGrp="1"/>
          </p:cNvSpPr>
          <p:nvPr>
            <p:ph type="sldNum" sz="quarter" idx="12"/>
          </p:nvPr>
        </p:nvSpPr>
        <p:spPr/>
        <p:txBody>
          <a:bodyPr/>
          <a:lstStyle/>
          <a:p>
            <a:fld id="{D33D3A22-CBFE-4DC0-AB7E-8B519801189C}" type="slidenum">
              <a:rPr lang="en-US" smtClean="0"/>
              <a:t>36</a:t>
            </a:fld>
            <a:endParaRPr lang="en-US"/>
          </a:p>
        </p:txBody>
      </p:sp>
    </p:spTree>
    <p:extLst>
      <p:ext uri="{BB962C8B-B14F-4D97-AF65-F5344CB8AC3E}">
        <p14:creationId xmlns:p14="http://schemas.microsoft.com/office/powerpoint/2010/main" val="368310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DEBBB3-9C7F-220E-E0FE-F959A3C0D01C}"/>
              </a:ext>
            </a:extLst>
          </p:cNvPr>
          <p:cNvSpPr txBox="1"/>
          <p:nvPr/>
        </p:nvSpPr>
        <p:spPr>
          <a:xfrm>
            <a:off x="1957969" y="332746"/>
            <a:ext cx="1694695" cy="584775"/>
          </a:xfrm>
          <a:prstGeom prst="rect">
            <a:avLst/>
          </a:prstGeom>
          <a:noFill/>
        </p:spPr>
        <p:txBody>
          <a:bodyPr wrap="none" rtlCol="0">
            <a:spAutoFit/>
          </a:bodyPr>
          <a:lstStyle/>
          <a:p>
            <a:r>
              <a:rPr lang="en-US" sz="3200" err="1"/>
              <a:t>Sinh</a:t>
            </a:r>
            <a:r>
              <a:rPr lang="en-US" sz="3200"/>
              <a:t> </a:t>
            </a:r>
            <a:r>
              <a:rPr lang="en-US" sz="3200" err="1"/>
              <a:t>viên</a:t>
            </a:r>
            <a:endParaRPr lang="en-US" sz="3200"/>
          </a:p>
        </p:txBody>
      </p:sp>
      <p:sp>
        <p:nvSpPr>
          <p:cNvPr id="5" name="TextBox 4">
            <a:extLst>
              <a:ext uri="{FF2B5EF4-FFF2-40B4-BE49-F238E27FC236}">
                <a16:creationId xmlns:a16="http://schemas.microsoft.com/office/drawing/2014/main" id="{14C54A71-252E-91B4-BB8F-3C2202B8B34B}"/>
              </a:ext>
            </a:extLst>
          </p:cNvPr>
          <p:cNvSpPr txBox="1"/>
          <p:nvPr/>
        </p:nvSpPr>
        <p:spPr>
          <a:xfrm>
            <a:off x="1604765" y="1102209"/>
            <a:ext cx="2582245" cy="2326791"/>
          </a:xfrm>
          <a:prstGeom prst="rect">
            <a:avLst/>
          </a:prstGeom>
          <a:noFill/>
        </p:spPr>
        <p:txBody>
          <a:bodyPr wrap="none" rtlCol="0">
            <a:spAutoFit/>
          </a:bodyPr>
          <a:lstStyle/>
          <a:p>
            <a:pPr indent="-228600">
              <a:lnSpc>
                <a:spcPct val="90000"/>
              </a:lnSpc>
              <a:spcAft>
                <a:spcPts val="600"/>
              </a:spcAft>
              <a:buFont typeface="Arial" panose="020B0604020202020204" pitchFamily="34" charset="0"/>
              <a:buChar char="•"/>
            </a:pPr>
            <a:r>
              <a:rPr lang="en-US" sz="1800"/>
              <a:t>Feature 1 (</a:t>
            </a:r>
            <a:r>
              <a:rPr lang="en-US" sz="1800" err="1"/>
              <a:t>chăm</a:t>
            </a:r>
            <a:r>
              <a:rPr lang="en-US" sz="1800"/>
              <a:t> </a:t>
            </a:r>
            <a:r>
              <a:rPr lang="en-US" sz="1800" err="1"/>
              <a:t>chỉ</a:t>
            </a:r>
            <a:r>
              <a:rPr lang="en-US" sz="1800"/>
              <a:t>)</a:t>
            </a:r>
          </a:p>
          <a:p>
            <a:pPr indent="-228600">
              <a:lnSpc>
                <a:spcPct val="90000"/>
              </a:lnSpc>
              <a:spcAft>
                <a:spcPts val="600"/>
              </a:spcAft>
              <a:buFont typeface="Arial" panose="020B0604020202020204" pitchFamily="34" charset="0"/>
              <a:buChar char="•"/>
            </a:pPr>
            <a:r>
              <a:rPr lang="en-US" sz="1800"/>
              <a:t>Feature 2 (</a:t>
            </a:r>
            <a:r>
              <a:rPr lang="en-US" sz="1800" err="1"/>
              <a:t>thông</a:t>
            </a:r>
            <a:r>
              <a:rPr lang="en-US" sz="1800"/>
              <a:t> </a:t>
            </a:r>
            <a:r>
              <a:rPr lang="en-US" sz="1800" err="1"/>
              <a:t>minh</a:t>
            </a:r>
            <a:r>
              <a:rPr lang="en-US" sz="1800"/>
              <a:t>)</a:t>
            </a:r>
          </a:p>
          <a:p>
            <a:pPr indent="-228600">
              <a:lnSpc>
                <a:spcPct val="90000"/>
              </a:lnSpc>
              <a:spcAft>
                <a:spcPts val="600"/>
              </a:spcAft>
              <a:buFont typeface="Arial" panose="020B0604020202020204" pitchFamily="34" charset="0"/>
              <a:buChar char="•"/>
            </a:pPr>
            <a:r>
              <a:rPr lang="en-US" sz="1800"/>
              <a:t>Feature 3 (ý </a:t>
            </a:r>
            <a:r>
              <a:rPr lang="en-US" sz="1800" err="1"/>
              <a:t>chí</a:t>
            </a:r>
            <a:r>
              <a:rPr lang="en-US" sz="1800"/>
              <a:t>)</a:t>
            </a:r>
          </a:p>
          <a:p>
            <a:pPr indent="-228600">
              <a:lnSpc>
                <a:spcPct val="90000"/>
              </a:lnSpc>
              <a:spcAft>
                <a:spcPts val="600"/>
              </a:spcAft>
              <a:buFont typeface="Arial" panose="020B0604020202020204" pitchFamily="34" charset="0"/>
              <a:buChar char="•"/>
            </a:pPr>
            <a:r>
              <a:rPr lang="en-US" sz="1800"/>
              <a:t>Feature 4 (…)</a:t>
            </a:r>
          </a:p>
          <a:p>
            <a:pPr indent="-228600">
              <a:lnSpc>
                <a:spcPct val="90000"/>
              </a:lnSpc>
              <a:spcAft>
                <a:spcPts val="600"/>
              </a:spcAft>
              <a:buFont typeface="Arial" panose="020B0604020202020204" pitchFamily="34" charset="0"/>
              <a:buChar char="•"/>
            </a:pPr>
            <a:r>
              <a:rPr lang="en-US" sz="1800"/>
              <a:t>...</a:t>
            </a:r>
          </a:p>
          <a:p>
            <a:pPr indent="-228600">
              <a:lnSpc>
                <a:spcPct val="90000"/>
              </a:lnSpc>
              <a:spcAft>
                <a:spcPts val="600"/>
              </a:spcAft>
              <a:buFont typeface="Arial" panose="020B0604020202020204" pitchFamily="34" charset="0"/>
              <a:buChar char="•"/>
            </a:pPr>
            <a:r>
              <a:rPr lang="en-US" sz="1800"/>
              <a:t>Feature n (</a:t>
            </a:r>
            <a:r>
              <a:rPr lang="en-US" sz="1800" err="1"/>
              <a:t>Điểm</a:t>
            </a:r>
            <a:r>
              <a:rPr lang="en-US" sz="1800"/>
              <a:t> </a:t>
            </a:r>
            <a:r>
              <a:rPr lang="en-US" sz="1800" err="1"/>
              <a:t>toán</a:t>
            </a:r>
            <a:r>
              <a:rPr lang="en-US" sz="1800"/>
              <a:t>)</a:t>
            </a:r>
          </a:p>
          <a:p>
            <a:endParaRPr lang="en-US"/>
          </a:p>
        </p:txBody>
      </p:sp>
      <p:cxnSp>
        <p:nvCxnSpPr>
          <p:cNvPr id="6" name="Straight Arrow Connector 5">
            <a:extLst>
              <a:ext uri="{FF2B5EF4-FFF2-40B4-BE49-F238E27FC236}">
                <a16:creationId xmlns:a16="http://schemas.microsoft.com/office/drawing/2014/main" id="{3B93E005-3AEC-77DC-0642-A7B4CC1F7AE8}"/>
              </a:ext>
            </a:extLst>
          </p:cNvPr>
          <p:cNvCxnSpPr/>
          <p:nvPr/>
        </p:nvCxnSpPr>
        <p:spPr>
          <a:xfrm>
            <a:off x="4741256" y="2061584"/>
            <a:ext cx="40017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2C44019A-DA2B-EF06-564E-107E57EF549B}"/>
              </a:ext>
            </a:extLst>
          </p:cNvPr>
          <p:cNvSpPr txBox="1"/>
          <p:nvPr/>
        </p:nvSpPr>
        <p:spPr>
          <a:xfrm>
            <a:off x="5596662" y="1876918"/>
            <a:ext cx="249234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rgbClr val="FF0000"/>
                </a:solidFill>
              </a:rPr>
              <a:t>Linear Regression Model</a:t>
            </a:r>
          </a:p>
        </p:txBody>
      </p:sp>
      <p:sp>
        <p:nvSpPr>
          <p:cNvPr id="8" name="Right Brace 7">
            <a:extLst>
              <a:ext uri="{FF2B5EF4-FFF2-40B4-BE49-F238E27FC236}">
                <a16:creationId xmlns:a16="http://schemas.microsoft.com/office/drawing/2014/main" id="{29414C3F-D120-E6F3-24E9-E00DC3D24FAE}"/>
              </a:ext>
            </a:extLst>
          </p:cNvPr>
          <p:cNvSpPr/>
          <p:nvPr/>
        </p:nvSpPr>
        <p:spPr>
          <a:xfrm>
            <a:off x="4377463" y="1141536"/>
            <a:ext cx="173340" cy="1844279"/>
          </a:xfrm>
          <a:prstGeom prst="rightBrace">
            <a:avLst>
              <a:gd name="adj1" fmla="val 8333"/>
              <a:gd name="adj2" fmla="val 5053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18C333C1-581B-4FAA-F504-A4C9A654EE99}"/>
              </a:ext>
            </a:extLst>
          </p:cNvPr>
          <p:cNvSpPr txBox="1"/>
          <p:nvPr/>
        </p:nvSpPr>
        <p:spPr>
          <a:xfrm>
            <a:off x="8933438" y="1658601"/>
            <a:ext cx="2651069" cy="646331"/>
          </a:xfrm>
          <a:prstGeom prst="rect">
            <a:avLst/>
          </a:prstGeom>
          <a:noFill/>
        </p:spPr>
        <p:txBody>
          <a:bodyPr wrap="square" rtlCol="0">
            <a:spAutoFit/>
          </a:bodyPr>
          <a:lstStyle/>
          <a:p>
            <a:pPr algn="ctr"/>
            <a:r>
              <a:rPr lang="en-US" err="1"/>
              <a:t>Dự</a:t>
            </a:r>
            <a:r>
              <a:rPr lang="en-US"/>
              <a:t> </a:t>
            </a:r>
            <a:r>
              <a:rPr lang="en-US" err="1"/>
              <a:t>đoán</a:t>
            </a:r>
            <a:r>
              <a:rPr lang="en-US"/>
              <a:t> 1 </a:t>
            </a:r>
            <a:r>
              <a:rPr lang="en-US" err="1"/>
              <a:t>trong</a:t>
            </a:r>
            <a:r>
              <a:rPr lang="en-US"/>
              <a:t> </a:t>
            </a:r>
            <a:r>
              <a:rPr lang="en-US" err="1"/>
              <a:t>số</a:t>
            </a:r>
            <a:r>
              <a:rPr lang="en-US"/>
              <a:t> N feature </a:t>
            </a:r>
            <a:r>
              <a:rPr lang="en-US" err="1"/>
              <a:t>của</a:t>
            </a:r>
            <a:r>
              <a:rPr lang="en-US"/>
              <a:t> </a:t>
            </a:r>
            <a:r>
              <a:rPr lang="en-US" err="1"/>
              <a:t>sinh</a:t>
            </a:r>
            <a:r>
              <a:rPr lang="en-US"/>
              <a:t> </a:t>
            </a:r>
            <a:r>
              <a:rPr lang="en-US" err="1"/>
              <a:t>viên</a:t>
            </a:r>
            <a:endParaRPr lang="en-US"/>
          </a:p>
        </p:txBody>
      </p:sp>
      <p:sp>
        <p:nvSpPr>
          <p:cNvPr id="10" name="TextBox 9">
            <a:extLst>
              <a:ext uri="{FF2B5EF4-FFF2-40B4-BE49-F238E27FC236}">
                <a16:creationId xmlns:a16="http://schemas.microsoft.com/office/drawing/2014/main" id="{5402FCE4-CEA4-F713-F847-33DFC75B3F8A}"/>
              </a:ext>
            </a:extLst>
          </p:cNvPr>
          <p:cNvSpPr txBox="1"/>
          <p:nvPr/>
        </p:nvSpPr>
        <p:spPr>
          <a:xfrm>
            <a:off x="1604765" y="3549020"/>
            <a:ext cx="9563131" cy="1477328"/>
          </a:xfrm>
          <a:prstGeom prst="rect">
            <a:avLst/>
          </a:prstGeom>
          <a:noFill/>
        </p:spPr>
        <p:txBody>
          <a:bodyPr wrap="none" rtlCol="0">
            <a:spAutoFit/>
          </a:bodyPr>
          <a:lstStyle/>
          <a:p>
            <a:r>
              <a:rPr lang="en-US"/>
              <a:t>Quay lại với bài này, thì để giải quyết chúng ta chỉ cần giải phương trình sau tương tự như bài trước:</a:t>
            </a:r>
          </a:p>
          <a:p>
            <a:endParaRPr lang="en-US"/>
          </a:p>
          <a:p>
            <a:pPr algn="ctr"/>
            <a:r>
              <a:rPr lang="en-US" b="1"/>
              <a:t>Y = ax</a:t>
            </a:r>
            <a:r>
              <a:rPr lang="en-US" b="1" baseline="-25000"/>
              <a:t>1</a:t>
            </a:r>
            <a:r>
              <a:rPr lang="en-US" b="1"/>
              <a:t> + bx</a:t>
            </a:r>
            <a:r>
              <a:rPr lang="en-US" b="1" baseline="-25000"/>
              <a:t>2</a:t>
            </a:r>
            <a:r>
              <a:rPr lang="en-US" b="1"/>
              <a:t> + cx</a:t>
            </a:r>
            <a:r>
              <a:rPr lang="en-US" b="1" baseline="-25000"/>
              <a:t>3</a:t>
            </a:r>
            <a:r>
              <a:rPr lang="en-US" b="1"/>
              <a:t> + … + d</a:t>
            </a:r>
          </a:p>
          <a:p>
            <a:endParaRPr lang="en-US" b="1"/>
          </a:p>
          <a:p>
            <a:r>
              <a:rPr lang="en-US"/>
              <a:t>Đưa vào Sklearn</a:t>
            </a:r>
          </a:p>
        </p:txBody>
      </p:sp>
      <p:sp>
        <p:nvSpPr>
          <p:cNvPr id="11" name="Footer Placeholder 10">
            <a:extLst>
              <a:ext uri="{FF2B5EF4-FFF2-40B4-BE49-F238E27FC236}">
                <a16:creationId xmlns:a16="http://schemas.microsoft.com/office/drawing/2014/main" id="{33B3394D-B4DA-4C59-E835-3AC2A9F2006E}"/>
              </a:ext>
            </a:extLst>
          </p:cNvPr>
          <p:cNvSpPr>
            <a:spLocks noGrp="1"/>
          </p:cNvSpPr>
          <p:nvPr>
            <p:ph type="ftr" sz="quarter" idx="11"/>
          </p:nvPr>
        </p:nvSpPr>
        <p:spPr/>
        <p:txBody>
          <a:bodyPr/>
          <a:lstStyle/>
          <a:p>
            <a:r>
              <a:rPr lang="en-US"/>
              <a:t>© 2023 Đào Xuân Hoàng Tuấn (Salmon)</a:t>
            </a:r>
          </a:p>
        </p:txBody>
      </p:sp>
      <p:sp>
        <p:nvSpPr>
          <p:cNvPr id="12" name="Slide Number Placeholder 11">
            <a:extLst>
              <a:ext uri="{FF2B5EF4-FFF2-40B4-BE49-F238E27FC236}">
                <a16:creationId xmlns:a16="http://schemas.microsoft.com/office/drawing/2014/main" id="{1AD946C8-EB0A-757B-5127-4C586BCC48BE}"/>
              </a:ext>
            </a:extLst>
          </p:cNvPr>
          <p:cNvSpPr>
            <a:spLocks noGrp="1"/>
          </p:cNvSpPr>
          <p:nvPr>
            <p:ph type="sldNum" sz="quarter" idx="12"/>
          </p:nvPr>
        </p:nvSpPr>
        <p:spPr/>
        <p:txBody>
          <a:bodyPr/>
          <a:lstStyle/>
          <a:p>
            <a:fld id="{D33D3A22-CBFE-4DC0-AB7E-8B519801189C}" type="slidenum">
              <a:rPr lang="en-US" smtClean="0"/>
              <a:t>37</a:t>
            </a:fld>
            <a:endParaRPr lang="en-US"/>
          </a:p>
        </p:txBody>
      </p:sp>
    </p:spTree>
    <p:extLst>
      <p:ext uri="{BB962C8B-B14F-4D97-AF65-F5344CB8AC3E}">
        <p14:creationId xmlns:p14="http://schemas.microsoft.com/office/powerpoint/2010/main" val="1450594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AE54A3-F2CF-3DA1-D41B-064B903ADC20}"/>
              </a:ext>
            </a:extLst>
          </p:cNvPr>
          <p:cNvSpPr txBox="1"/>
          <p:nvPr/>
        </p:nvSpPr>
        <p:spPr>
          <a:xfrm>
            <a:off x="1264347" y="1032386"/>
            <a:ext cx="8871596" cy="2031325"/>
          </a:xfrm>
          <a:prstGeom prst="rect">
            <a:avLst/>
          </a:prstGeom>
          <a:noFill/>
        </p:spPr>
        <p:txBody>
          <a:bodyPr wrap="none" rtlCol="0">
            <a:spAutoFit/>
          </a:bodyPr>
          <a:lstStyle/>
          <a:p>
            <a:r>
              <a:rPr lang="en-US"/>
              <a:t>Ví dụ giải bài toán </a:t>
            </a:r>
            <a:r>
              <a:rPr lang="en-US" i="1"/>
              <a:t>“dự đoán điểm toán của một sinh viên dự vào sự thông minh và chăm chỉ”</a:t>
            </a:r>
          </a:p>
          <a:p>
            <a:endParaRPr lang="en-US"/>
          </a:p>
          <a:p>
            <a:r>
              <a:rPr lang="en-US"/>
              <a:t> </a:t>
            </a:r>
            <a:r>
              <a:rPr lang="en-US" b="1"/>
              <a:t>z = ax + by + c</a:t>
            </a:r>
          </a:p>
          <a:p>
            <a:r>
              <a:rPr lang="en-US"/>
              <a:t>x: sự thông minh</a:t>
            </a:r>
          </a:p>
          <a:p>
            <a:r>
              <a:rPr lang="en-US"/>
              <a:t>y: sự chăm chỉ</a:t>
            </a:r>
          </a:p>
          <a:p>
            <a:r>
              <a:rPr lang="en-US"/>
              <a:t>z: Điểm toán</a:t>
            </a:r>
          </a:p>
          <a:p>
            <a:endParaRPr lang="en-US"/>
          </a:p>
        </p:txBody>
      </p:sp>
      <p:sp>
        <p:nvSpPr>
          <p:cNvPr id="11" name="TextBox 10">
            <a:extLst>
              <a:ext uri="{FF2B5EF4-FFF2-40B4-BE49-F238E27FC236}">
                <a16:creationId xmlns:a16="http://schemas.microsoft.com/office/drawing/2014/main" id="{AF695480-A61E-A63B-2C0F-7B97A161319B}"/>
              </a:ext>
            </a:extLst>
          </p:cNvPr>
          <p:cNvSpPr txBox="1"/>
          <p:nvPr/>
        </p:nvSpPr>
        <p:spPr>
          <a:xfrm>
            <a:off x="1264347" y="3429000"/>
            <a:ext cx="1744324" cy="1200329"/>
          </a:xfrm>
          <a:prstGeom prst="rect">
            <a:avLst/>
          </a:prstGeom>
          <a:noFill/>
        </p:spPr>
        <p:txBody>
          <a:bodyPr wrap="none" rtlCol="0">
            <a:spAutoFit/>
          </a:bodyPr>
          <a:lstStyle/>
          <a:p>
            <a:r>
              <a:rPr lang="en-US"/>
              <a:t>z</a:t>
            </a:r>
            <a:r>
              <a:rPr lang="en-US" baseline="-25000"/>
              <a:t>1</a:t>
            </a:r>
            <a:r>
              <a:rPr lang="en-US"/>
              <a:t> = ax</a:t>
            </a:r>
            <a:r>
              <a:rPr lang="en-US" baseline="-25000"/>
              <a:t>1</a:t>
            </a:r>
            <a:r>
              <a:rPr lang="en-US"/>
              <a:t> + by</a:t>
            </a:r>
            <a:r>
              <a:rPr lang="en-US" baseline="-25000"/>
              <a:t>1</a:t>
            </a:r>
            <a:r>
              <a:rPr lang="en-US"/>
              <a:t> + c</a:t>
            </a:r>
          </a:p>
          <a:p>
            <a:r>
              <a:rPr lang="en-US"/>
              <a:t>z</a:t>
            </a:r>
            <a:r>
              <a:rPr lang="en-US" baseline="-25000"/>
              <a:t>2</a:t>
            </a:r>
            <a:r>
              <a:rPr lang="en-US"/>
              <a:t> = ax</a:t>
            </a:r>
            <a:r>
              <a:rPr lang="en-US" baseline="-25000"/>
              <a:t>2</a:t>
            </a:r>
            <a:r>
              <a:rPr lang="en-US"/>
              <a:t> + by</a:t>
            </a:r>
            <a:r>
              <a:rPr lang="en-US" baseline="-25000"/>
              <a:t>2</a:t>
            </a:r>
            <a:r>
              <a:rPr lang="en-US"/>
              <a:t> + c</a:t>
            </a:r>
          </a:p>
          <a:p>
            <a:r>
              <a:rPr lang="en-US"/>
              <a:t>z</a:t>
            </a:r>
            <a:r>
              <a:rPr lang="en-US" baseline="-25000"/>
              <a:t>3</a:t>
            </a:r>
            <a:r>
              <a:rPr lang="en-US"/>
              <a:t> = ax</a:t>
            </a:r>
            <a:r>
              <a:rPr lang="en-US" baseline="-25000"/>
              <a:t>3</a:t>
            </a:r>
            <a:r>
              <a:rPr lang="en-US"/>
              <a:t> + by</a:t>
            </a:r>
            <a:r>
              <a:rPr lang="en-US" baseline="-25000"/>
              <a:t>3</a:t>
            </a:r>
            <a:r>
              <a:rPr lang="en-US"/>
              <a:t> + c</a:t>
            </a:r>
          </a:p>
          <a:p>
            <a:r>
              <a:rPr lang="en-US"/>
              <a:t>z</a:t>
            </a:r>
            <a:r>
              <a:rPr lang="en-US" baseline="-25000"/>
              <a:t>4</a:t>
            </a:r>
            <a:r>
              <a:rPr lang="en-US"/>
              <a:t> = ax</a:t>
            </a:r>
            <a:r>
              <a:rPr lang="en-US" baseline="-25000"/>
              <a:t>4</a:t>
            </a:r>
            <a:r>
              <a:rPr lang="en-US"/>
              <a:t> + by</a:t>
            </a:r>
            <a:r>
              <a:rPr lang="en-US" baseline="-25000"/>
              <a:t>4</a:t>
            </a:r>
            <a:r>
              <a:rPr lang="en-US"/>
              <a:t> + 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AFB94A5-47A3-1281-68E1-0698070FE0D0}"/>
                  </a:ext>
                </a:extLst>
              </p:cNvPr>
              <p:cNvSpPr txBox="1"/>
              <p:nvPr/>
            </p:nvSpPr>
            <p:spPr>
              <a:xfrm>
                <a:off x="3972233" y="2440557"/>
                <a:ext cx="897040" cy="810735"/>
              </a:xfrm>
              <a:prstGeom prst="rect">
                <a:avLst/>
              </a:prstGeom>
              <a:noFill/>
            </p:spPr>
            <p:txBody>
              <a:bodyPr wrap="none" rtlCol="0">
                <a:spAutoFit/>
              </a:bodyPr>
              <a:lstStyle/>
              <a:p>
                <a:r>
                  <a:rPr lang="en-US"/>
                  <a:t>X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eqArr>
                          <m:eqArrPr>
                            <m:ctrlPr>
                              <a:rPr lang="en-US" b="0" i="1" smtClean="0">
                                <a:solidFill>
                                  <a:srgbClr val="836967"/>
                                </a:solidFill>
                                <a:latin typeface="Cambria Math" panose="02040503050406030204" pitchFamily="18" charset="0"/>
                              </a:rPr>
                            </m:ctrlPr>
                          </m:eqArrPr>
                          <m:e>
                            <m:r>
                              <a:rPr lang="en-US" b="0" i="1" smtClean="0">
                                <a:solidFill>
                                  <a:srgbClr val="836967"/>
                                </a:solidFill>
                                <a:latin typeface="Cambria Math" panose="02040503050406030204" pitchFamily="18" charset="0"/>
                              </a:rPr>
                              <m:t>𝑎</m:t>
                            </m:r>
                          </m:e>
                          <m:e>
                            <m:r>
                              <a:rPr lang="en-US" b="0" i="1" smtClean="0">
                                <a:solidFill>
                                  <a:srgbClr val="836967"/>
                                </a:solidFill>
                                <a:latin typeface="Cambria Math" panose="02040503050406030204" pitchFamily="18" charset="0"/>
                              </a:rPr>
                              <m:t>𝑏</m:t>
                            </m:r>
                          </m:e>
                          <m:e>
                            <m:r>
                              <a:rPr lang="en-US" b="0" i="1" smtClean="0">
                                <a:solidFill>
                                  <a:srgbClr val="836967"/>
                                </a:solidFill>
                                <a:latin typeface="Cambria Math" panose="02040503050406030204" pitchFamily="18" charset="0"/>
                              </a:rPr>
                              <m:t>𝑐</m:t>
                            </m:r>
                          </m:e>
                        </m:eqArr>
                      </m:e>
                    </m:d>
                  </m:oMath>
                </a14:m>
                <a:r>
                  <a:rPr lang="en-US"/>
                  <a:t> </a:t>
                </a:r>
              </a:p>
            </p:txBody>
          </p:sp>
        </mc:Choice>
        <mc:Fallback xmlns="">
          <p:sp>
            <p:nvSpPr>
              <p:cNvPr id="15" name="TextBox 14">
                <a:extLst>
                  <a:ext uri="{FF2B5EF4-FFF2-40B4-BE49-F238E27FC236}">
                    <a16:creationId xmlns:a16="http://schemas.microsoft.com/office/drawing/2014/main" id="{FAFB94A5-47A3-1281-68E1-0698070FE0D0}"/>
                  </a:ext>
                </a:extLst>
              </p:cNvPr>
              <p:cNvSpPr txBox="1">
                <a:spLocks noRot="1" noChangeAspect="1" noMove="1" noResize="1" noEditPoints="1" noAdjustHandles="1" noChangeArrowheads="1" noChangeShapeType="1" noTextEdit="1"/>
              </p:cNvSpPr>
              <p:nvPr/>
            </p:nvSpPr>
            <p:spPr>
              <a:xfrm>
                <a:off x="3972233" y="2440557"/>
                <a:ext cx="897040" cy="810735"/>
              </a:xfrm>
              <a:prstGeom prst="rect">
                <a:avLst/>
              </a:prstGeom>
              <a:blipFill>
                <a:blip r:embed="rId2"/>
                <a:stretch>
                  <a:fillRect l="-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47D4A5-DE4D-7B5B-1AC6-20120D700F81}"/>
                  </a:ext>
                </a:extLst>
              </p:cNvPr>
              <p:cNvSpPr txBox="1"/>
              <p:nvPr/>
            </p:nvSpPr>
            <p:spPr>
              <a:xfrm>
                <a:off x="5324137" y="2262847"/>
                <a:ext cx="1782091" cy="1166153"/>
              </a:xfrm>
              <a:prstGeom prst="rect">
                <a:avLst/>
              </a:prstGeom>
              <a:noFill/>
            </p:spPr>
            <p:txBody>
              <a:bodyPr wrap="none" rtlCol="0">
                <a:spAutoFit/>
              </a:bodyPr>
              <a:lstStyle/>
              <a:p>
                <a:r>
                  <a:rPr lang="en-US"/>
                  <a:t>A = </a:t>
                </a:r>
                <a14:m>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smtClean="0">
                                <a:solidFill>
                                  <a:srgbClr val="836967"/>
                                </a:solidFill>
                                <a:latin typeface="Cambria Math" panose="02040503050406030204" pitchFamily="18" charset="0"/>
                              </a:rPr>
                            </m:ctrlPr>
                          </m:mPr>
                          <m:m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1</m:t>
                                  </m:r>
                                </m:sub>
                              </m:sSub>
                            </m:e>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1</m:t>
                                  </m:r>
                                </m:sub>
                              </m:sSub>
                            </m:e>
                            <m:e>
                              <m:r>
                                <a:rPr lang="en-US" i="1" smtClean="0">
                                  <a:latin typeface="Cambria Math" panose="02040503050406030204" pitchFamily="18" charset="0"/>
                                </a:rPr>
                                <m:t>1</m:t>
                              </m:r>
                            </m:e>
                          </m:mr>
                          <m:m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2</m:t>
                                  </m:r>
                                </m:sub>
                              </m:sSub>
                            </m:e>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2</m:t>
                                  </m:r>
                                </m:sub>
                              </m:sSub>
                            </m:e>
                            <m:e>
                              <m:r>
                                <a:rPr lang="en-US" i="1" smtClean="0">
                                  <a:latin typeface="Cambria Math" panose="02040503050406030204" pitchFamily="18" charset="0"/>
                                </a:rPr>
                                <m:t>1</m:t>
                              </m:r>
                            </m:e>
                          </m:mr>
                          <m:m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3</m:t>
                                  </m:r>
                                </m:sub>
                              </m:sSub>
                            </m:e>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3</m:t>
                                  </m:r>
                                </m:sub>
                              </m:sSub>
                            </m:e>
                            <m:e>
                              <m:r>
                                <a:rPr lang="en-US" i="1" smtClean="0">
                                  <a:latin typeface="Cambria Math" panose="02040503050406030204" pitchFamily="18" charset="0"/>
                                </a:rPr>
                                <m:t>1</m:t>
                              </m:r>
                            </m:e>
                          </m:mr>
                          <m:m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4</m:t>
                                  </m:r>
                                </m:sub>
                              </m:sSub>
                            </m:e>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4</m:t>
                                  </m:r>
                                </m:sub>
                              </m:sSub>
                            </m:e>
                            <m:e>
                              <m:r>
                                <a:rPr lang="en-US" i="1" smtClean="0">
                                  <a:latin typeface="Cambria Math" panose="02040503050406030204" pitchFamily="18" charset="0"/>
                                </a:rPr>
                                <m:t>1</m:t>
                              </m:r>
                            </m:e>
                          </m:mr>
                        </m:m>
                      </m:e>
                    </m:d>
                  </m:oMath>
                </a14:m>
                <a:endParaRPr lang="en-US"/>
              </a:p>
            </p:txBody>
          </p:sp>
        </mc:Choice>
        <mc:Fallback xmlns="">
          <p:sp>
            <p:nvSpPr>
              <p:cNvPr id="16" name="TextBox 15">
                <a:extLst>
                  <a:ext uri="{FF2B5EF4-FFF2-40B4-BE49-F238E27FC236}">
                    <a16:creationId xmlns:a16="http://schemas.microsoft.com/office/drawing/2014/main" id="{6F47D4A5-DE4D-7B5B-1AC6-20120D700F81}"/>
                  </a:ext>
                </a:extLst>
              </p:cNvPr>
              <p:cNvSpPr txBox="1">
                <a:spLocks noRot="1" noChangeAspect="1" noMove="1" noResize="1" noEditPoints="1" noAdjustHandles="1" noChangeArrowheads="1" noChangeShapeType="1" noTextEdit="1"/>
              </p:cNvSpPr>
              <p:nvPr/>
            </p:nvSpPr>
            <p:spPr>
              <a:xfrm>
                <a:off x="5324137" y="2262847"/>
                <a:ext cx="1782091" cy="1166153"/>
              </a:xfrm>
              <a:prstGeom prst="rect">
                <a:avLst/>
              </a:prstGeom>
              <a:blipFill>
                <a:blip r:embed="rId3"/>
                <a:stretch>
                  <a:fillRect l="-2730"/>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404F9C6F-92A3-8637-128B-52BBA8F3F5FC}"/>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AE453C1E-D3E5-F8CC-038B-18B3A0FDEC44}"/>
              </a:ext>
            </a:extLst>
          </p:cNvPr>
          <p:cNvSpPr>
            <a:spLocks noGrp="1"/>
          </p:cNvSpPr>
          <p:nvPr>
            <p:ph type="sldNum" sz="quarter" idx="12"/>
          </p:nvPr>
        </p:nvSpPr>
        <p:spPr/>
        <p:txBody>
          <a:bodyPr/>
          <a:lstStyle/>
          <a:p>
            <a:fld id="{D33D3A22-CBFE-4DC0-AB7E-8B519801189C}" type="slidenum">
              <a:rPr lang="en-US" smtClean="0"/>
              <a:t>38</a:t>
            </a:fld>
            <a:endParaRPr lang="en-US"/>
          </a:p>
        </p:txBody>
      </p:sp>
    </p:spTree>
    <p:extLst>
      <p:ext uri="{BB962C8B-B14F-4D97-AF65-F5344CB8AC3E}">
        <p14:creationId xmlns:p14="http://schemas.microsoft.com/office/powerpoint/2010/main" val="4002993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14A75E4-0C57-44D7-98DA-35B8D477620E}"/>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FBC64E92-594D-407F-5B4E-0484FF8793CF}"/>
              </a:ext>
            </a:extLst>
          </p:cNvPr>
          <p:cNvSpPr>
            <a:spLocks noGrp="1"/>
          </p:cNvSpPr>
          <p:nvPr>
            <p:ph type="sldNum" sz="quarter" idx="12"/>
          </p:nvPr>
        </p:nvSpPr>
        <p:spPr/>
        <p:txBody>
          <a:bodyPr/>
          <a:lstStyle/>
          <a:p>
            <a:fld id="{D33D3A22-CBFE-4DC0-AB7E-8B519801189C}" type="slidenum">
              <a:rPr lang="en-US" smtClean="0"/>
              <a:t>39</a:t>
            </a:fld>
            <a:endParaRPr lang="en-US"/>
          </a:p>
        </p:txBody>
      </p:sp>
      <p:sp>
        <p:nvSpPr>
          <p:cNvPr id="6" name="TextBox 5">
            <a:extLst>
              <a:ext uri="{FF2B5EF4-FFF2-40B4-BE49-F238E27FC236}">
                <a16:creationId xmlns:a16="http://schemas.microsoft.com/office/drawing/2014/main" id="{4992574D-AA0C-A833-B13F-3EF25F4184F7}"/>
              </a:ext>
            </a:extLst>
          </p:cNvPr>
          <p:cNvSpPr txBox="1"/>
          <p:nvPr/>
        </p:nvSpPr>
        <p:spPr>
          <a:xfrm>
            <a:off x="1160207" y="1868128"/>
            <a:ext cx="6115777" cy="923330"/>
          </a:xfrm>
          <a:prstGeom prst="rect">
            <a:avLst/>
          </a:prstGeom>
          <a:noFill/>
        </p:spPr>
        <p:txBody>
          <a:bodyPr wrap="none" rtlCol="0">
            <a:spAutoFit/>
          </a:bodyPr>
          <a:lstStyle/>
          <a:p>
            <a:r>
              <a:rPr lang="en-US"/>
              <a:t>[1] </a:t>
            </a:r>
            <a:r>
              <a:rPr lang="en-US" sz="1800"/>
              <a:t>Sách Linear algebra của Gilbert Strang (giáo sư đại học MIT)</a:t>
            </a:r>
          </a:p>
          <a:p>
            <a:r>
              <a:rPr lang="en-US" sz="1800"/>
              <a:t>[2] Dunglai</a:t>
            </a:r>
          </a:p>
          <a:p>
            <a:endParaRPr lang="en-US"/>
          </a:p>
        </p:txBody>
      </p:sp>
      <p:sp>
        <p:nvSpPr>
          <p:cNvPr id="7" name="TextBox 6">
            <a:extLst>
              <a:ext uri="{FF2B5EF4-FFF2-40B4-BE49-F238E27FC236}">
                <a16:creationId xmlns:a16="http://schemas.microsoft.com/office/drawing/2014/main" id="{440A1EC9-93A7-5DDF-5086-33470192AA5E}"/>
              </a:ext>
            </a:extLst>
          </p:cNvPr>
          <p:cNvSpPr txBox="1"/>
          <p:nvPr/>
        </p:nvSpPr>
        <p:spPr>
          <a:xfrm>
            <a:off x="1160207" y="1396181"/>
            <a:ext cx="1936941" cy="369332"/>
          </a:xfrm>
          <a:prstGeom prst="rect">
            <a:avLst/>
          </a:prstGeom>
          <a:noFill/>
        </p:spPr>
        <p:txBody>
          <a:bodyPr wrap="none" rtlCol="0">
            <a:spAutoFit/>
          </a:bodyPr>
          <a:lstStyle/>
          <a:p>
            <a:r>
              <a:rPr lang="en-US" b="1"/>
              <a:t>Tài liệu tham khảo</a:t>
            </a:r>
          </a:p>
        </p:txBody>
      </p:sp>
    </p:spTree>
    <p:extLst>
      <p:ext uri="{BB962C8B-B14F-4D97-AF65-F5344CB8AC3E}">
        <p14:creationId xmlns:p14="http://schemas.microsoft.com/office/powerpoint/2010/main" val="182363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ight Triangle 205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ython - Plot linear model in 3d with Matplotlib - Stack Overflow">
            <a:extLst>
              <a:ext uri="{FF2B5EF4-FFF2-40B4-BE49-F238E27FC236}">
                <a16:creationId xmlns:a16="http://schemas.microsoft.com/office/drawing/2014/main" id="{45BBBC2E-840D-5BBE-76C0-78506BD16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16" r="7548" b="12600"/>
          <a:stretch/>
        </p:blipFill>
        <p:spPr bwMode="auto">
          <a:xfrm>
            <a:off x="1231900" y="918546"/>
            <a:ext cx="5501818" cy="43519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eractive 3D Multiple Regression Visualization">
            <a:extLst>
              <a:ext uri="{FF2B5EF4-FFF2-40B4-BE49-F238E27FC236}">
                <a16:creationId xmlns:a16="http://schemas.microsoft.com/office/drawing/2014/main" id="{63F15D1E-B265-E89E-A058-CE9508D0CD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00822" y="1206633"/>
            <a:ext cx="3217333" cy="27266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10E21A-2646-9DBC-C237-2F12C8DC5D9C}"/>
              </a:ext>
            </a:extLst>
          </p:cNvPr>
          <p:cNvSpPr txBox="1"/>
          <p:nvPr/>
        </p:nvSpPr>
        <p:spPr>
          <a:xfrm>
            <a:off x="4440878" y="5709109"/>
            <a:ext cx="2789738" cy="461665"/>
          </a:xfrm>
          <a:prstGeom prst="rect">
            <a:avLst/>
          </a:prstGeom>
          <a:noFill/>
        </p:spPr>
        <p:txBody>
          <a:bodyPr wrap="none" rtlCol="0">
            <a:spAutoFit/>
          </a:bodyPr>
          <a:lstStyle/>
          <a:p>
            <a:r>
              <a:rPr lang="en-US" sz="2400"/>
              <a:t>Linear Regression 3D</a:t>
            </a:r>
          </a:p>
        </p:txBody>
      </p:sp>
      <p:sp>
        <p:nvSpPr>
          <p:cNvPr id="5" name="Footer Placeholder 4">
            <a:extLst>
              <a:ext uri="{FF2B5EF4-FFF2-40B4-BE49-F238E27FC236}">
                <a16:creationId xmlns:a16="http://schemas.microsoft.com/office/drawing/2014/main" id="{248CC09D-39ED-AA93-0E19-E26B99CA0C14}"/>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B5B1A722-545E-9385-95EC-5C6FC43BE44E}"/>
              </a:ext>
            </a:extLst>
          </p:cNvPr>
          <p:cNvSpPr>
            <a:spLocks noGrp="1"/>
          </p:cNvSpPr>
          <p:nvPr>
            <p:ph type="sldNum" sz="quarter" idx="12"/>
          </p:nvPr>
        </p:nvSpPr>
        <p:spPr/>
        <p:txBody>
          <a:bodyPr/>
          <a:lstStyle/>
          <a:p>
            <a:fld id="{D33D3A22-CBFE-4DC0-AB7E-8B519801189C}" type="slidenum">
              <a:rPr lang="en-US" smtClean="0"/>
              <a:t>4</a:t>
            </a:fld>
            <a:endParaRPr lang="en-US"/>
          </a:p>
        </p:txBody>
      </p:sp>
      <p:sp>
        <p:nvSpPr>
          <p:cNvPr id="2" name="TextBox 1">
            <a:extLst>
              <a:ext uri="{FF2B5EF4-FFF2-40B4-BE49-F238E27FC236}">
                <a16:creationId xmlns:a16="http://schemas.microsoft.com/office/drawing/2014/main" id="{9B60AC66-B886-4409-A7FA-B269EE851DC5}"/>
              </a:ext>
            </a:extLst>
          </p:cNvPr>
          <p:cNvSpPr txBox="1"/>
          <p:nvPr/>
        </p:nvSpPr>
        <p:spPr>
          <a:xfrm>
            <a:off x="7230616" y="3995919"/>
            <a:ext cx="3600601" cy="461665"/>
          </a:xfrm>
          <a:prstGeom prst="rect">
            <a:avLst/>
          </a:prstGeom>
          <a:noFill/>
        </p:spPr>
        <p:txBody>
          <a:bodyPr wrap="none" rtlCol="0">
            <a:spAutoFit/>
          </a:bodyPr>
          <a:lstStyle/>
          <a:p>
            <a:r>
              <a:rPr lang="en-US" sz="1200"/>
              <a:t>Nguồn website: </a:t>
            </a:r>
            <a:r>
              <a:rPr lang="en-US" sz="1200">
                <a:hlinkClick r:id="rId4"/>
              </a:rPr>
              <a:t>https://miabellaai.net/regression.html</a:t>
            </a:r>
            <a:endParaRPr lang="en-US" sz="1200"/>
          </a:p>
          <a:p>
            <a:endParaRPr lang="en-US" sz="1200"/>
          </a:p>
        </p:txBody>
      </p:sp>
      <p:sp>
        <p:nvSpPr>
          <p:cNvPr id="3" name="TextBox 2">
            <a:extLst>
              <a:ext uri="{FF2B5EF4-FFF2-40B4-BE49-F238E27FC236}">
                <a16:creationId xmlns:a16="http://schemas.microsoft.com/office/drawing/2014/main" id="{BFF3854B-22F8-2DDD-8FFD-22BB61DE916F}"/>
              </a:ext>
            </a:extLst>
          </p:cNvPr>
          <p:cNvSpPr txBox="1"/>
          <p:nvPr/>
        </p:nvSpPr>
        <p:spPr>
          <a:xfrm>
            <a:off x="1181459" y="5164860"/>
            <a:ext cx="6473760" cy="461665"/>
          </a:xfrm>
          <a:prstGeom prst="rect">
            <a:avLst/>
          </a:prstGeom>
          <a:noFill/>
        </p:spPr>
        <p:txBody>
          <a:bodyPr wrap="none" rtlCol="0">
            <a:spAutoFit/>
          </a:bodyPr>
          <a:lstStyle/>
          <a:p>
            <a:r>
              <a:rPr lang="en-US" sz="1200"/>
              <a:t>Nguồn ảnh: </a:t>
            </a:r>
            <a:r>
              <a:rPr lang="en-US" sz="1200">
                <a:hlinkClick r:id="rId5"/>
              </a:rPr>
              <a:t>https://stackoverflow.com/questions/26431800/plot-linear-model-in-3d-with-matplotlib</a:t>
            </a:r>
            <a:endParaRPr lang="en-US" sz="1200"/>
          </a:p>
          <a:p>
            <a:endParaRPr lang="en-US" sz="1200"/>
          </a:p>
        </p:txBody>
      </p:sp>
    </p:spTree>
    <p:extLst>
      <p:ext uri="{BB962C8B-B14F-4D97-AF65-F5344CB8AC3E}">
        <p14:creationId xmlns:p14="http://schemas.microsoft.com/office/powerpoint/2010/main" val="321547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B460EA-3B08-9C37-F7FC-0D1113D8E0E1}"/>
              </a:ext>
            </a:extLst>
          </p:cNvPr>
          <p:cNvSpPr txBox="1"/>
          <p:nvPr/>
        </p:nvSpPr>
        <p:spPr>
          <a:xfrm>
            <a:off x="1936197" y="1456813"/>
            <a:ext cx="1694695" cy="584775"/>
          </a:xfrm>
          <a:prstGeom prst="rect">
            <a:avLst/>
          </a:prstGeom>
          <a:noFill/>
        </p:spPr>
        <p:txBody>
          <a:bodyPr wrap="none" rtlCol="0">
            <a:spAutoFit/>
          </a:bodyPr>
          <a:lstStyle/>
          <a:p>
            <a:r>
              <a:rPr lang="en-US" sz="3200" err="1"/>
              <a:t>Sinh</a:t>
            </a:r>
            <a:r>
              <a:rPr lang="en-US" sz="3200"/>
              <a:t> </a:t>
            </a:r>
            <a:r>
              <a:rPr lang="en-US" sz="3200" err="1"/>
              <a:t>viên</a:t>
            </a:r>
            <a:endParaRPr lang="en-US" sz="3200"/>
          </a:p>
        </p:txBody>
      </p:sp>
      <p:sp>
        <p:nvSpPr>
          <p:cNvPr id="5" name="TextBox 4">
            <a:extLst>
              <a:ext uri="{FF2B5EF4-FFF2-40B4-BE49-F238E27FC236}">
                <a16:creationId xmlns:a16="http://schemas.microsoft.com/office/drawing/2014/main" id="{D34CC362-1256-2320-598A-FD22C343B6D9}"/>
              </a:ext>
            </a:extLst>
          </p:cNvPr>
          <p:cNvSpPr txBox="1"/>
          <p:nvPr/>
        </p:nvSpPr>
        <p:spPr>
          <a:xfrm>
            <a:off x="1582993" y="2226276"/>
            <a:ext cx="2582245" cy="2326791"/>
          </a:xfrm>
          <a:prstGeom prst="rect">
            <a:avLst/>
          </a:prstGeom>
          <a:noFill/>
        </p:spPr>
        <p:txBody>
          <a:bodyPr wrap="none" rtlCol="0">
            <a:spAutoFit/>
          </a:bodyPr>
          <a:lstStyle/>
          <a:p>
            <a:pPr indent="-228600">
              <a:lnSpc>
                <a:spcPct val="90000"/>
              </a:lnSpc>
              <a:spcAft>
                <a:spcPts val="600"/>
              </a:spcAft>
              <a:buFont typeface="Arial" panose="020B0604020202020204" pitchFamily="34" charset="0"/>
              <a:buChar char="•"/>
            </a:pPr>
            <a:r>
              <a:rPr lang="en-US" sz="1800"/>
              <a:t>Feature 1 (</a:t>
            </a:r>
            <a:r>
              <a:rPr lang="en-US" sz="1800" err="1"/>
              <a:t>chăm</a:t>
            </a:r>
            <a:r>
              <a:rPr lang="en-US" sz="1800"/>
              <a:t> </a:t>
            </a:r>
            <a:r>
              <a:rPr lang="en-US" sz="1800" err="1"/>
              <a:t>chỉ</a:t>
            </a:r>
            <a:r>
              <a:rPr lang="en-US" sz="1800"/>
              <a:t>)</a:t>
            </a:r>
          </a:p>
          <a:p>
            <a:pPr indent="-228600">
              <a:lnSpc>
                <a:spcPct val="90000"/>
              </a:lnSpc>
              <a:spcAft>
                <a:spcPts val="600"/>
              </a:spcAft>
              <a:buFont typeface="Arial" panose="020B0604020202020204" pitchFamily="34" charset="0"/>
              <a:buChar char="•"/>
            </a:pPr>
            <a:r>
              <a:rPr lang="en-US" sz="1800"/>
              <a:t>Feature 2 (</a:t>
            </a:r>
            <a:r>
              <a:rPr lang="en-US" sz="1800" err="1"/>
              <a:t>thông</a:t>
            </a:r>
            <a:r>
              <a:rPr lang="en-US" sz="1800"/>
              <a:t> </a:t>
            </a:r>
            <a:r>
              <a:rPr lang="en-US" sz="1800" err="1"/>
              <a:t>minh</a:t>
            </a:r>
            <a:r>
              <a:rPr lang="en-US" sz="1800"/>
              <a:t>)</a:t>
            </a:r>
          </a:p>
          <a:p>
            <a:pPr indent="-228600">
              <a:lnSpc>
                <a:spcPct val="90000"/>
              </a:lnSpc>
              <a:spcAft>
                <a:spcPts val="600"/>
              </a:spcAft>
              <a:buFont typeface="Arial" panose="020B0604020202020204" pitchFamily="34" charset="0"/>
              <a:buChar char="•"/>
            </a:pPr>
            <a:r>
              <a:rPr lang="en-US" sz="1800"/>
              <a:t>Feature 3 (ý </a:t>
            </a:r>
            <a:r>
              <a:rPr lang="en-US" sz="1800" err="1"/>
              <a:t>chí</a:t>
            </a:r>
            <a:r>
              <a:rPr lang="en-US" sz="1800"/>
              <a:t>)</a:t>
            </a:r>
          </a:p>
          <a:p>
            <a:pPr indent="-228600">
              <a:lnSpc>
                <a:spcPct val="90000"/>
              </a:lnSpc>
              <a:spcAft>
                <a:spcPts val="600"/>
              </a:spcAft>
              <a:buFont typeface="Arial" panose="020B0604020202020204" pitchFamily="34" charset="0"/>
              <a:buChar char="•"/>
            </a:pPr>
            <a:r>
              <a:rPr lang="en-US" sz="1800"/>
              <a:t>Feature 4 (…)</a:t>
            </a:r>
          </a:p>
          <a:p>
            <a:pPr indent="-228600">
              <a:lnSpc>
                <a:spcPct val="90000"/>
              </a:lnSpc>
              <a:spcAft>
                <a:spcPts val="600"/>
              </a:spcAft>
              <a:buFont typeface="Arial" panose="020B0604020202020204" pitchFamily="34" charset="0"/>
              <a:buChar char="•"/>
            </a:pPr>
            <a:r>
              <a:rPr lang="en-US" sz="1800"/>
              <a:t>...</a:t>
            </a:r>
          </a:p>
          <a:p>
            <a:pPr indent="-228600">
              <a:lnSpc>
                <a:spcPct val="90000"/>
              </a:lnSpc>
              <a:spcAft>
                <a:spcPts val="600"/>
              </a:spcAft>
              <a:buFont typeface="Arial" panose="020B0604020202020204" pitchFamily="34" charset="0"/>
              <a:buChar char="•"/>
            </a:pPr>
            <a:r>
              <a:rPr lang="en-US" sz="1800"/>
              <a:t>Feature n (</a:t>
            </a:r>
            <a:r>
              <a:rPr lang="en-US" sz="1800" err="1"/>
              <a:t>Điểm</a:t>
            </a:r>
            <a:r>
              <a:rPr lang="en-US" sz="1800"/>
              <a:t> </a:t>
            </a:r>
            <a:r>
              <a:rPr lang="en-US" sz="1800" err="1"/>
              <a:t>toán</a:t>
            </a:r>
            <a:r>
              <a:rPr lang="en-US" sz="1800"/>
              <a:t>)</a:t>
            </a:r>
          </a:p>
          <a:p>
            <a:endParaRPr lang="en-US"/>
          </a:p>
        </p:txBody>
      </p:sp>
      <p:cxnSp>
        <p:nvCxnSpPr>
          <p:cNvPr id="7" name="Straight Arrow Connector 6">
            <a:extLst>
              <a:ext uri="{FF2B5EF4-FFF2-40B4-BE49-F238E27FC236}">
                <a16:creationId xmlns:a16="http://schemas.microsoft.com/office/drawing/2014/main" id="{AB285B43-661B-D311-461A-16BAF20938A0}"/>
              </a:ext>
            </a:extLst>
          </p:cNvPr>
          <p:cNvCxnSpPr/>
          <p:nvPr/>
        </p:nvCxnSpPr>
        <p:spPr>
          <a:xfrm>
            <a:off x="4719484" y="3185651"/>
            <a:ext cx="40017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BCF50B8D-0D51-3CA0-AD3F-B69F108D41F6}"/>
              </a:ext>
            </a:extLst>
          </p:cNvPr>
          <p:cNvSpPr txBox="1"/>
          <p:nvPr/>
        </p:nvSpPr>
        <p:spPr>
          <a:xfrm>
            <a:off x="5574890" y="3000985"/>
            <a:ext cx="249234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rgbClr val="FF0000"/>
                </a:solidFill>
              </a:rPr>
              <a:t>Linear Regression Model</a:t>
            </a:r>
          </a:p>
        </p:txBody>
      </p:sp>
      <p:sp>
        <p:nvSpPr>
          <p:cNvPr id="10" name="Right Brace 9">
            <a:extLst>
              <a:ext uri="{FF2B5EF4-FFF2-40B4-BE49-F238E27FC236}">
                <a16:creationId xmlns:a16="http://schemas.microsoft.com/office/drawing/2014/main" id="{0AA9B147-07D8-3019-F8B8-6B680122ECF6}"/>
              </a:ext>
            </a:extLst>
          </p:cNvPr>
          <p:cNvSpPr/>
          <p:nvPr/>
        </p:nvSpPr>
        <p:spPr>
          <a:xfrm>
            <a:off x="4355691" y="2265603"/>
            <a:ext cx="173340" cy="1844279"/>
          </a:xfrm>
          <a:prstGeom prst="rightBrace">
            <a:avLst>
              <a:gd name="adj1" fmla="val 8333"/>
              <a:gd name="adj2" fmla="val 50533"/>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3A178D6-8980-07E4-D38B-CB10EB507314}"/>
              </a:ext>
            </a:extLst>
          </p:cNvPr>
          <p:cNvSpPr txBox="1"/>
          <p:nvPr/>
        </p:nvSpPr>
        <p:spPr>
          <a:xfrm>
            <a:off x="8911666" y="2782668"/>
            <a:ext cx="2651069" cy="646331"/>
          </a:xfrm>
          <a:prstGeom prst="rect">
            <a:avLst/>
          </a:prstGeom>
          <a:noFill/>
        </p:spPr>
        <p:txBody>
          <a:bodyPr wrap="square" rtlCol="0">
            <a:spAutoFit/>
          </a:bodyPr>
          <a:lstStyle/>
          <a:p>
            <a:pPr algn="ctr"/>
            <a:r>
              <a:rPr lang="en-US" err="1"/>
              <a:t>Dự</a:t>
            </a:r>
            <a:r>
              <a:rPr lang="en-US"/>
              <a:t> </a:t>
            </a:r>
            <a:r>
              <a:rPr lang="en-US" err="1"/>
              <a:t>đoán</a:t>
            </a:r>
            <a:r>
              <a:rPr lang="en-US"/>
              <a:t> 1 </a:t>
            </a:r>
            <a:r>
              <a:rPr lang="en-US" err="1"/>
              <a:t>trong</a:t>
            </a:r>
            <a:r>
              <a:rPr lang="en-US"/>
              <a:t> </a:t>
            </a:r>
            <a:r>
              <a:rPr lang="en-US" err="1"/>
              <a:t>số</a:t>
            </a:r>
            <a:r>
              <a:rPr lang="en-US"/>
              <a:t> N feature </a:t>
            </a:r>
            <a:r>
              <a:rPr lang="en-US" err="1"/>
              <a:t>của</a:t>
            </a:r>
            <a:r>
              <a:rPr lang="en-US"/>
              <a:t> </a:t>
            </a:r>
            <a:r>
              <a:rPr lang="en-US" err="1"/>
              <a:t>sinh</a:t>
            </a:r>
            <a:r>
              <a:rPr lang="en-US"/>
              <a:t> </a:t>
            </a:r>
            <a:r>
              <a:rPr lang="en-US" err="1"/>
              <a:t>viên</a:t>
            </a:r>
            <a:endParaRPr lang="en-US"/>
          </a:p>
        </p:txBody>
      </p:sp>
      <p:sp>
        <p:nvSpPr>
          <p:cNvPr id="14" name="TextBox 13">
            <a:extLst>
              <a:ext uri="{FF2B5EF4-FFF2-40B4-BE49-F238E27FC236}">
                <a16:creationId xmlns:a16="http://schemas.microsoft.com/office/drawing/2014/main" id="{68989573-F747-E242-EA24-320970B5794B}"/>
              </a:ext>
            </a:extLst>
          </p:cNvPr>
          <p:cNvSpPr txBox="1"/>
          <p:nvPr/>
        </p:nvSpPr>
        <p:spPr>
          <a:xfrm>
            <a:off x="662644" y="279400"/>
            <a:ext cx="4626588" cy="584775"/>
          </a:xfrm>
          <a:prstGeom prst="rect">
            <a:avLst/>
          </a:prstGeom>
          <a:noFill/>
        </p:spPr>
        <p:txBody>
          <a:bodyPr wrap="none" rtlCol="0">
            <a:spAutoFit/>
          </a:bodyPr>
          <a:lstStyle/>
          <a:p>
            <a:r>
              <a:rPr lang="en-US" sz="3200" b="1"/>
              <a:t>Ví dụ về Linear Regression</a:t>
            </a:r>
          </a:p>
        </p:txBody>
      </p:sp>
      <p:sp>
        <p:nvSpPr>
          <p:cNvPr id="6" name="Footer Placeholder 5">
            <a:extLst>
              <a:ext uri="{FF2B5EF4-FFF2-40B4-BE49-F238E27FC236}">
                <a16:creationId xmlns:a16="http://schemas.microsoft.com/office/drawing/2014/main" id="{054FA8D2-90AE-E869-1CE7-AD817C09B988}"/>
              </a:ext>
            </a:extLst>
          </p:cNvPr>
          <p:cNvSpPr>
            <a:spLocks noGrp="1"/>
          </p:cNvSpPr>
          <p:nvPr>
            <p:ph type="ftr" sz="quarter" idx="11"/>
          </p:nvPr>
        </p:nvSpPr>
        <p:spPr/>
        <p:txBody>
          <a:bodyPr/>
          <a:lstStyle/>
          <a:p>
            <a:r>
              <a:rPr lang="en-US"/>
              <a:t>© 2023 Đào Xuân Hoàng Tuấn (Salmon)</a:t>
            </a:r>
          </a:p>
        </p:txBody>
      </p:sp>
      <p:sp>
        <p:nvSpPr>
          <p:cNvPr id="9" name="Slide Number Placeholder 8">
            <a:extLst>
              <a:ext uri="{FF2B5EF4-FFF2-40B4-BE49-F238E27FC236}">
                <a16:creationId xmlns:a16="http://schemas.microsoft.com/office/drawing/2014/main" id="{754686E3-366F-06DC-FEAA-8D77E18CB676}"/>
              </a:ext>
            </a:extLst>
          </p:cNvPr>
          <p:cNvSpPr>
            <a:spLocks noGrp="1"/>
          </p:cNvSpPr>
          <p:nvPr>
            <p:ph type="sldNum" sz="quarter" idx="12"/>
          </p:nvPr>
        </p:nvSpPr>
        <p:spPr/>
        <p:txBody>
          <a:bodyPr/>
          <a:lstStyle/>
          <a:p>
            <a:fld id="{D33D3A22-CBFE-4DC0-AB7E-8B519801189C}" type="slidenum">
              <a:rPr lang="en-US" smtClean="0"/>
              <a:t>5</a:t>
            </a:fld>
            <a:endParaRPr lang="en-US"/>
          </a:p>
        </p:txBody>
      </p:sp>
    </p:spTree>
    <p:extLst>
      <p:ext uri="{BB962C8B-B14F-4D97-AF65-F5344CB8AC3E}">
        <p14:creationId xmlns:p14="http://schemas.microsoft.com/office/powerpoint/2010/main" val="413048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5BF99-80C9-FC22-E467-F5F713032713}"/>
              </a:ext>
            </a:extLst>
          </p:cNvPr>
          <p:cNvSpPr txBox="1"/>
          <p:nvPr/>
        </p:nvSpPr>
        <p:spPr>
          <a:xfrm>
            <a:off x="2487562" y="3167390"/>
            <a:ext cx="7352269" cy="523220"/>
          </a:xfrm>
          <a:prstGeom prst="rect">
            <a:avLst/>
          </a:prstGeom>
          <a:noFill/>
        </p:spPr>
        <p:txBody>
          <a:bodyPr wrap="none" rtlCol="0">
            <a:spAutoFit/>
          </a:bodyPr>
          <a:lstStyle/>
          <a:p>
            <a:r>
              <a:rPr lang="en-US" sz="2800" i="1" err="1"/>
              <a:t>Đi</a:t>
            </a:r>
            <a:r>
              <a:rPr lang="en-US" sz="2800" i="1"/>
              <a:t> </a:t>
            </a:r>
            <a:r>
              <a:rPr lang="en-US" sz="2800" i="1" err="1"/>
              <a:t>về</a:t>
            </a:r>
            <a:r>
              <a:rPr lang="en-US" sz="2800" i="1"/>
              <a:t> cuội </a:t>
            </a:r>
            <a:r>
              <a:rPr lang="en-US" sz="2800" i="1" err="1"/>
              <a:t>nguồn</a:t>
            </a:r>
            <a:r>
              <a:rPr lang="en-US" sz="2800" i="1"/>
              <a:t> </a:t>
            </a:r>
            <a:r>
              <a:rPr lang="en-US" sz="2800" i="1" err="1"/>
              <a:t>toán</a:t>
            </a:r>
            <a:r>
              <a:rPr lang="en-US" sz="2800" i="1"/>
              <a:t> </a:t>
            </a:r>
            <a:r>
              <a:rPr lang="en-US" sz="2800" i="1" err="1"/>
              <a:t>học</a:t>
            </a:r>
            <a:r>
              <a:rPr lang="en-US" sz="2800" i="1"/>
              <a:t> </a:t>
            </a:r>
            <a:r>
              <a:rPr lang="en-US" sz="2800" i="1" err="1"/>
              <a:t>của</a:t>
            </a:r>
            <a:r>
              <a:rPr lang="en-US" sz="2800" i="1"/>
              <a:t> Linear Regression</a:t>
            </a:r>
          </a:p>
        </p:txBody>
      </p:sp>
      <p:sp>
        <p:nvSpPr>
          <p:cNvPr id="5" name="Footer Placeholder 4">
            <a:extLst>
              <a:ext uri="{FF2B5EF4-FFF2-40B4-BE49-F238E27FC236}">
                <a16:creationId xmlns:a16="http://schemas.microsoft.com/office/drawing/2014/main" id="{74888B69-7F62-0AA1-5553-0759A838A1C1}"/>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1EAFE187-22DC-0F9B-3328-B42622ED40DB}"/>
              </a:ext>
            </a:extLst>
          </p:cNvPr>
          <p:cNvSpPr>
            <a:spLocks noGrp="1"/>
          </p:cNvSpPr>
          <p:nvPr>
            <p:ph type="sldNum" sz="quarter" idx="12"/>
          </p:nvPr>
        </p:nvSpPr>
        <p:spPr/>
        <p:txBody>
          <a:bodyPr/>
          <a:lstStyle/>
          <a:p>
            <a:fld id="{D33D3A22-CBFE-4DC0-AB7E-8B519801189C}" type="slidenum">
              <a:rPr lang="en-US" smtClean="0"/>
              <a:t>6</a:t>
            </a:fld>
            <a:endParaRPr lang="en-US"/>
          </a:p>
        </p:txBody>
      </p:sp>
    </p:spTree>
    <p:extLst>
      <p:ext uri="{BB962C8B-B14F-4D97-AF65-F5344CB8AC3E}">
        <p14:creationId xmlns:p14="http://schemas.microsoft.com/office/powerpoint/2010/main" val="8843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Lý thuyết về mặt phẳng toạ độ">
            <a:extLst>
              <a:ext uri="{FF2B5EF4-FFF2-40B4-BE49-F238E27FC236}">
                <a16:creationId xmlns:a16="http://schemas.microsoft.com/office/drawing/2014/main" id="{AB8776D1-A7FA-27FF-C981-7735A1113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549" y="2003027"/>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A78196A-1DE1-2BEA-4DAD-59B28A2DE194}"/>
              </a:ext>
            </a:extLst>
          </p:cNvPr>
          <p:cNvSpPr txBox="1"/>
          <p:nvPr/>
        </p:nvSpPr>
        <p:spPr>
          <a:xfrm>
            <a:off x="4402725" y="2573330"/>
            <a:ext cx="1215397" cy="830997"/>
          </a:xfrm>
          <a:prstGeom prst="rect">
            <a:avLst/>
          </a:prstGeom>
          <a:noFill/>
        </p:spPr>
        <p:txBody>
          <a:bodyPr wrap="none" rtlCol="0">
            <a:spAutoFit/>
          </a:bodyPr>
          <a:lstStyle/>
          <a:p>
            <a:r>
              <a:rPr lang="en-US" sz="4800"/>
              <a:t>.</a:t>
            </a:r>
            <a:r>
              <a:rPr lang="en-US"/>
              <a:t> A(x1, y1)</a:t>
            </a:r>
          </a:p>
        </p:txBody>
      </p:sp>
      <p:sp>
        <p:nvSpPr>
          <p:cNvPr id="17" name="TextBox 16">
            <a:extLst>
              <a:ext uri="{FF2B5EF4-FFF2-40B4-BE49-F238E27FC236}">
                <a16:creationId xmlns:a16="http://schemas.microsoft.com/office/drawing/2014/main" id="{C68EFBBB-1599-52C3-447C-1F5F9838C2D0}"/>
              </a:ext>
            </a:extLst>
          </p:cNvPr>
          <p:cNvSpPr txBox="1"/>
          <p:nvPr/>
        </p:nvSpPr>
        <p:spPr>
          <a:xfrm>
            <a:off x="5607454" y="2929517"/>
            <a:ext cx="1207382" cy="830997"/>
          </a:xfrm>
          <a:prstGeom prst="rect">
            <a:avLst/>
          </a:prstGeom>
          <a:noFill/>
        </p:spPr>
        <p:txBody>
          <a:bodyPr wrap="none" rtlCol="0">
            <a:spAutoFit/>
          </a:bodyPr>
          <a:lstStyle/>
          <a:p>
            <a:r>
              <a:rPr lang="en-US" sz="4800"/>
              <a:t>.</a:t>
            </a:r>
            <a:r>
              <a:rPr lang="en-US"/>
              <a:t> B(x2, y2)</a:t>
            </a:r>
          </a:p>
        </p:txBody>
      </p:sp>
      <p:sp>
        <p:nvSpPr>
          <p:cNvPr id="18" name="TextBox 17">
            <a:extLst>
              <a:ext uri="{FF2B5EF4-FFF2-40B4-BE49-F238E27FC236}">
                <a16:creationId xmlns:a16="http://schemas.microsoft.com/office/drawing/2014/main" id="{55E6C921-0FF1-593D-9C7D-257F184927E7}"/>
              </a:ext>
            </a:extLst>
          </p:cNvPr>
          <p:cNvSpPr txBox="1"/>
          <p:nvPr/>
        </p:nvSpPr>
        <p:spPr>
          <a:xfrm>
            <a:off x="6386412" y="2132462"/>
            <a:ext cx="1881529" cy="830997"/>
          </a:xfrm>
          <a:prstGeom prst="rect">
            <a:avLst/>
          </a:prstGeom>
          <a:noFill/>
        </p:spPr>
        <p:txBody>
          <a:bodyPr wrap="square" rtlCol="0">
            <a:spAutoFit/>
          </a:bodyPr>
          <a:lstStyle/>
          <a:p>
            <a:r>
              <a:rPr lang="en-US" sz="4800"/>
              <a:t>.</a:t>
            </a:r>
            <a:r>
              <a:rPr lang="en-US"/>
              <a:t> C(x3, y3)</a:t>
            </a:r>
          </a:p>
        </p:txBody>
      </p:sp>
      <p:cxnSp>
        <p:nvCxnSpPr>
          <p:cNvPr id="19" name="Straight Connector 18">
            <a:extLst>
              <a:ext uri="{FF2B5EF4-FFF2-40B4-BE49-F238E27FC236}">
                <a16:creationId xmlns:a16="http://schemas.microsoft.com/office/drawing/2014/main" id="{12C3F20C-08C0-6465-45E2-B4D73582A7FC}"/>
              </a:ext>
            </a:extLst>
          </p:cNvPr>
          <p:cNvCxnSpPr>
            <a:cxnSpLocks/>
          </p:cNvCxnSpPr>
          <p:nvPr/>
        </p:nvCxnSpPr>
        <p:spPr>
          <a:xfrm flipV="1">
            <a:off x="4243457" y="1693517"/>
            <a:ext cx="2981739" cy="241189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4B6FBF-9C86-CD54-C650-C877D5DD5A5C}"/>
              </a:ext>
            </a:extLst>
          </p:cNvPr>
          <p:cNvSpPr txBox="1"/>
          <p:nvPr/>
        </p:nvSpPr>
        <p:spPr>
          <a:xfrm rot="19282348">
            <a:off x="6242238" y="1545530"/>
            <a:ext cx="1115242" cy="400110"/>
          </a:xfrm>
          <a:prstGeom prst="rect">
            <a:avLst/>
          </a:prstGeom>
          <a:noFill/>
        </p:spPr>
        <p:txBody>
          <a:bodyPr wrap="none" rtlCol="0">
            <a:spAutoFit/>
          </a:bodyPr>
          <a:lstStyle/>
          <a:p>
            <a:r>
              <a:rPr lang="en-US" sz="2000"/>
              <a:t>Y</a:t>
            </a:r>
            <a:r>
              <a:rPr lang="en-US" sz="2000" baseline="-25000"/>
              <a:t> </a:t>
            </a:r>
            <a:r>
              <a:rPr lang="en-US" sz="2000"/>
              <a:t>= ax</a:t>
            </a:r>
            <a:r>
              <a:rPr lang="en-US" sz="2000" baseline="-25000"/>
              <a:t> </a:t>
            </a:r>
            <a:r>
              <a:rPr lang="en-US" sz="2000"/>
              <a:t>+ b</a:t>
            </a:r>
          </a:p>
        </p:txBody>
      </p:sp>
      <p:sp>
        <p:nvSpPr>
          <p:cNvPr id="2" name="TextBox 1">
            <a:extLst>
              <a:ext uri="{FF2B5EF4-FFF2-40B4-BE49-F238E27FC236}">
                <a16:creationId xmlns:a16="http://schemas.microsoft.com/office/drawing/2014/main" id="{5C744A4D-78EA-8978-CA5A-0805D0380B29}"/>
              </a:ext>
            </a:extLst>
          </p:cNvPr>
          <p:cNvSpPr txBox="1"/>
          <p:nvPr/>
        </p:nvSpPr>
        <p:spPr>
          <a:xfrm>
            <a:off x="6105061" y="5031903"/>
            <a:ext cx="4209614" cy="646331"/>
          </a:xfrm>
          <a:prstGeom prst="rect">
            <a:avLst/>
          </a:prstGeom>
          <a:noFill/>
        </p:spPr>
        <p:txBody>
          <a:bodyPr wrap="none" rtlCol="0">
            <a:spAutoFit/>
          </a:bodyPr>
          <a:lstStyle/>
          <a:p>
            <a:r>
              <a:rPr lang="en-US"/>
              <a:t>Để giải quyết được bài toán</a:t>
            </a:r>
          </a:p>
          <a:p>
            <a:r>
              <a:rPr lang="en-US"/>
              <a:t>=&gt; Thì mục đích cuối cùng là cần tìm a và b</a:t>
            </a:r>
          </a:p>
        </p:txBody>
      </p:sp>
      <p:cxnSp>
        <p:nvCxnSpPr>
          <p:cNvPr id="9" name="Straight Arrow Connector 8">
            <a:extLst>
              <a:ext uri="{FF2B5EF4-FFF2-40B4-BE49-F238E27FC236}">
                <a16:creationId xmlns:a16="http://schemas.microsoft.com/office/drawing/2014/main" id="{8459368B-D9E6-DF0D-6037-55E33EFB71E5}"/>
              </a:ext>
            </a:extLst>
          </p:cNvPr>
          <p:cNvCxnSpPr/>
          <p:nvPr/>
        </p:nvCxnSpPr>
        <p:spPr>
          <a:xfrm flipH="1">
            <a:off x="7099300" y="685800"/>
            <a:ext cx="125896" cy="673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80659F-25F9-75EB-5036-9B336736620A}"/>
              </a:ext>
            </a:extLst>
          </p:cNvPr>
          <p:cNvCxnSpPr>
            <a:cxnSpLocks/>
          </p:cNvCxnSpPr>
          <p:nvPr/>
        </p:nvCxnSpPr>
        <p:spPr>
          <a:xfrm>
            <a:off x="6104174" y="1130809"/>
            <a:ext cx="573125" cy="556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4F7B0-0CBA-B906-D281-AC0B4484E0FE}"/>
              </a:ext>
            </a:extLst>
          </p:cNvPr>
          <p:cNvSpPr txBox="1"/>
          <p:nvPr/>
        </p:nvSpPr>
        <p:spPr>
          <a:xfrm>
            <a:off x="749300" y="424190"/>
            <a:ext cx="2909451" cy="523220"/>
          </a:xfrm>
          <a:prstGeom prst="rect">
            <a:avLst/>
          </a:prstGeom>
          <a:noFill/>
        </p:spPr>
        <p:txBody>
          <a:bodyPr wrap="none" rtlCol="0">
            <a:spAutoFit/>
          </a:bodyPr>
          <a:lstStyle/>
          <a:p>
            <a:r>
              <a:rPr lang="en-US" sz="2800" b="1"/>
              <a:t>Bài toán minh họa</a:t>
            </a:r>
          </a:p>
        </p:txBody>
      </p:sp>
      <p:sp>
        <p:nvSpPr>
          <p:cNvPr id="5" name="Footer Placeholder 4">
            <a:extLst>
              <a:ext uri="{FF2B5EF4-FFF2-40B4-BE49-F238E27FC236}">
                <a16:creationId xmlns:a16="http://schemas.microsoft.com/office/drawing/2014/main" id="{595DA46A-9EF9-00A8-63D2-BFB5CC5A9C70}"/>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D9F4DB93-3676-BFAD-E9EF-69751712599A}"/>
              </a:ext>
            </a:extLst>
          </p:cNvPr>
          <p:cNvSpPr>
            <a:spLocks noGrp="1"/>
          </p:cNvSpPr>
          <p:nvPr>
            <p:ph type="sldNum" sz="quarter" idx="12"/>
          </p:nvPr>
        </p:nvSpPr>
        <p:spPr/>
        <p:txBody>
          <a:bodyPr/>
          <a:lstStyle/>
          <a:p>
            <a:fld id="{D33D3A22-CBFE-4DC0-AB7E-8B519801189C}" type="slidenum">
              <a:rPr lang="en-US" smtClean="0"/>
              <a:t>7</a:t>
            </a:fld>
            <a:endParaRPr lang="en-US"/>
          </a:p>
        </p:txBody>
      </p:sp>
    </p:spTree>
    <p:extLst>
      <p:ext uri="{BB962C8B-B14F-4D97-AF65-F5344CB8AC3E}">
        <p14:creationId xmlns:p14="http://schemas.microsoft.com/office/powerpoint/2010/main" val="422459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C0AAFE-188A-1C5A-57DD-1A0CCD6B3BC7}"/>
              </a:ext>
            </a:extLst>
          </p:cNvPr>
          <p:cNvSpPr txBox="1"/>
          <p:nvPr/>
        </p:nvSpPr>
        <p:spPr>
          <a:xfrm>
            <a:off x="5692787" y="995072"/>
            <a:ext cx="514885" cy="584775"/>
          </a:xfrm>
          <a:prstGeom prst="rect">
            <a:avLst/>
          </a:prstGeom>
          <a:noFill/>
        </p:spPr>
        <p:txBody>
          <a:bodyPr wrap="none" rtlCol="0">
            <a:spAutoFit/>
          </a:bodyPr>
          <a:lstStyle/>
          <a:p>
            <a:r>
              <a:rPr lang="en-US" sz="3200"/>
              <a:t>A </a:t>
            </a:r>
          </a:p>
        </p:txBody>
      </p:sp>
      <p:sp>
        <p:nvSpPr>
          <p:cNvPr id="5" name="TextBox 4">
            <a:extLst>
              <a:ext uri="{FF2B5EF4-FFF2-40B4-BE49-F238E27FC236}">
                <a16:creationId xmlns:a16="http://schemas.microsoft.com/office/drawing/2014/main" id="{5115BE93-A098-AB35-CBEC-CA776CD84F04}"/>
              </a:ext>
            </a:extLst>
          </p:cNvPr>
          <p:cNvSpPr txBox="1"/>
          <p:nvPr/>
        </p:nvSpPr>
        <p:spPr>
          <a:xfrm>
            <a:off x="6422103" y="933516"/>
            <a:ext cx="421910" cy="646331"/>
          </a:xfrm>
          <a:prstGeom prst="rect">
            <a:avLst/>
          </a:prstGeom>
          <a:noFill/>
        </p:spPr>
        <p:txBody>
          <a:bodyPr wrap="none" rtlCol="0">
            <a:spAutoFit/>
          </a:bodyPr>
          <a:lstStyle/>
          <a:p>
            <a:r>
              <a:rPr lang="en-US"/>
              <a:t>X1</a:t>
            </a:r>
          </a:p>
          <a:p>
            <a:r>
              <a:rPr lang="en-US"/>
              <a:t>y1</a:t>
            </a:r>
          </a:p>
        </p:txBody>
      </p:sp>
      <p:sp>
        <p:nvSpPr>
          <p:cNvPr id="6" name="TextBox 5">
            <a:extLst>
              <a:ext uri="{FF2B5EF4-FFF2-40B4-BE49-F238E27FC236}">
                <a16:creationId xmlns:a16="http://schemas.microsoft.com/office/drawing/2014/main" id="{49E95C11-0349-ADBA-BBA1-550382B0A5CF}"/>
              </a:ext>
            </a:extLst>
          </p:cNvPr>
          <p:cNvSpPr txBox="1"/>
          <p:nvPr/>
        </p:nvSpPr>
        <p:spPr>
          <a:xfrm>
            <a:off x="6140554" y="795016"/>
            <a:ext cx="396262" cy="923330"/>
          </a:xfrm>
          <a:prstGeom prst="rect">
            <a:avLst/>
          </a:prstGeom>
          <a:noFill/>
        </p:spPr>
        <p:txBody>
          <a:bodyPr wrap="none" rtlCol="0">
            <a:spAutoFit/>
          </a:bodyPr>
          <a:lstStyle/>
          <a:p>
            <a:r>
              <a:rPr lang="en-US" sz="5400"/>
              <a:t>[</a:t>
            </a:r>
          </a:p>
        </p:txBody>
      </p:sp>
      <p:sp>
        <p:nvSpPr>
          <p:cNvPr id="7" name="TextBox 6">
            <a:extLst>
              <a:ext uri="{FF2B5EF4-FFF2-40B4-BE49-F238E27FC236}">
                <a16:creationId xmlns:a16="http://schemas.microsoft.com/office/drawing/2014/main" id="{2220BD96-899D-00FA-55AD-D36FD6DB64F5}"/>
              </a:ext>
            </a:extLst>
          </p:cNvPr>
          <p:cNvSpPr txBox="1"/>
          <p:nvPr/>
        </p:nvSpPr>
        <p:spPr>
          <a:xfrm>
            <a:off x="6751247" y="795016"/>
            <a:ext cx="1102089" cy="923330"/>
          </a:xfrm>
          <a:prstGeom prst="rect">
            <a:avLst/>
          </a:prstGeom>
          <a:noFill/>
        </p:spPr>
        <p:txBody>
          <a:bodyPr wrap="square" rtlCol="0">
            <a:spAutoFit/>
          </a:bodyPr>
          <a:lstStyle/>
          <a:p>
            <a:r>
              <a:rPr lang="en-US" sz="5400"/>
              <a:t>]</a:t>
            </a:r>
          </a:p>
        </p:txBody>
      </p:sp>
      <p:sp>
        <p:nvSpPr>
          <p:cNvPr id="8" name="TextBox 7">
            <a:extLst>
              <a:ext uri="{FF2B5EF4-FFF2-40B4-BE49-F238E27FC236}">
                <a16:creationId xmlns:a16="http://schemas.microsoft.com/office/drawing/2014/main" id="{BB874DE9-9899-F300-7E0D-EDEA9C47F33F}"/>
              </a:ext>
            </a:extLst>
          </p:cNvPr>
          <p:cNvSpPr txBox="1"/>
          <p:nvPr/>
        </p:nvSpPr>
        <p:spPr>
          <a:xfrm>
            <a:off x="7302291" y="1072015"/>
            <a:ext cx="4415889" cy="400110"/>
          </a:xfrm>
          <a:prstGeom prst="rect">
            <a:avLst/>
          </a:prstGeom>
          <a:noFill/>
        </p:spPr>
        <p:txBody>
          <a:bodyPr wrap="none" rtlCol="0">
            <a:spAutoFit/>
          </a:bodyPr>
          <a:lstStyle/>
          <a:p>
            <a:r>
              <a:rPr lang="en-US" sz="2000" err="1"/>
              <a:t>Kí</a:t>
            </a:r>
            <a:r>
              <a:rPr lang="en-US" sz="2000"/>
              <a:t> </a:t>
            </a:r>
            <a:r>
              <a:rPr lang="en-US" sz="2000" err="1"/>
              <a:t>hiệu</a:t>
            </a:r>
            <a:r>
              <a:rPr lang="en-US" sz="2000"/>
              <a:t> </a:t>
            </a:r>
            <a:r>
              <a:rPr lang="en-US" sz="2000" err="1"/>
              <a:t>cho</a:t>
            </a:r>
            <a:r>
              <a:rPr lang="en-US" sz="2000"/>
              <a:t> vector A   (2x1) 2 </a:t>
            </a:r>
            <a:r>
              <a:rPr lang="en-US" sz="2000" err="1"/>
              <a:t>dòng</a:t>
            </a:r>
            <a:r>
              <a:rPr lang="en-US" sz="2000"/>
              <a:t> , 1 </a:t>
            </a:r>
            <a:r>
              <a:rPr lang="en-US" sz="2000" err="1"/>
              <a:t>cột</a:t>
            </a:r>
            <a:endParaRPr lang="en-US" sz="2000"/>
          </a:p>
        </p:txBody>
      </p:sp>
      <p:pic>
        <p:nvPicPr>
          <p:cNvPr id="15" name="Picture 2" descr="Lý thuyết về mặt phẳng toạ độ">
            <a:extLst>
              <a:ext uri="{FF2B5EF4-FFF2-40B4-BE49-F238E27FC236}">
                <a16:creationId xmlns:a16="http://schemas.microsoft.com/office/drawing/2014/main" id="{AB8776D1-A7FA-27FF-C981-7735A1113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49" y="1025127"/>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A78196A-1DE1-2BEA-4DAD-59B28A2DE194}"/>
              </a:ext>
            </a:extLst>
          </p:cNvPr>
          <p:cNvSpPr txBox="1"/>
          <p:nvPr/>
        </p:nvSpPr>
        <p:spPr>
          <a:xfrm>
            <a:off x="1723025" y="1595430"/>
            <a:ext cx="1215397" cy="830997"/>
          </a:xfrm>
          <a:prstGeom prst="rect">
            <a:avLst/>
          </a:prstGeom>
          <a:noFill/>
        </p:spPr>
        <p:txBody>
          <a:bodyPr wrap="none" rtlCol="0">
            <a:spAutoFit/>
          </a:bodyPr>
          <a:lstStyle/>
          <a:p>
            <a:r>
              <a:rPr lang="en-US" sz="4800"/>
              <a:t>.</a:t>
            </a:r>
            <a:r>
              <a:rPr lang="en-US"/>
              <a:t> A(x1, y1)</a:t>
            </a:r>
          </a:p>
        </p:txBody>
      </p:sp>
      <p:sp>
        <p:nvSpPr>
          <p:cNvPr id="17" name="TextBox 16">
            <a:extLst>
              <a:ext uri="{FF2B5EF4-FFF2-40B4-BE49-F238E27FC236}">
                <a16:creationId xmlns:a16="http://schemas.microsoft.com/office/drawing/2014/main" id="{C68EFBBB-1599-52C3-447C-1F5F9838C2D0}"/>
              </a:ext>
            </a:extLst>
          </p:cNvPr>
          <p:cNvSpPr txBox="1"/>
          <p:nvPr/>
        </p:nvSpPr>
        <p:spPr>
          <a:xfrm>
            <a:off x="2927754" y="1951617"/>
            <a:ext cx="1207382" cy="830997"/>
          </a:xfrm>
          <a:prstGeom prst="rect">
            <a:avLst/>
          </a:prstGeom>
          <a:noFill/>
        </p:spPr>
        <p:txBody>
          <a:bodyPr wrap="none" rtlCol="0">
            <a:spAutoFit/>
          </a:bodyPr>
          <a:lstStyle/>
          <a:p>
            <a:r>
              <a:rPr lang="en-US" sz="4800"/>
              <a:t>.</a:t>
            </a:r>
            <a:r>
              <a:rPr lang="en-US"/>
              <a:t> B(x2, y2)</a:t>
            </a:r>
          </a:p>
        </p:txBody>
      </p:sp>
      <p:sp>
        <p:nvSpPr>
          <p:cNvPr id="18" name="TextBox 17">
            <a:extLst>
              <a:ext uri="{FF2B5EF4-FFF2-40B4-BE49-F238E27FC236}">
                <a16:creationId xmlns:a16="http://schemas.microsoft.com/office/drawing/2014/main" id="{55E6C921-0FF1-593D-9C7D-257F184927E7}"/>
              </a:ext>
            </a:extLst>
          </p:cNvPr>
          <p:cNvSpPr txBox="1"/>
          <p:nvPr/>
        </p:nvSpPr>
        <p:spPr>
          <a:xfrm>
            <a:off x="3706712" y="1154562"/>
            <a:ext cx="1881529" cy="830997"/>
          </a:xfrm>
          <a:prstGeom prst="rect">
            <a:avLst/>
          </a:prstGeom>
          <a:noFill/>
        </p:spPr>
        <p:txBody>
          <a:bodyPr wrap="square" rtlCol="0">
            <a:spAutoFit/>
          </a:bodyPr>
          <a:lstStyle/>
          <a:p>
            <a:r>
              <a:rPr lang="en-US" sz="4800"/>
              <a:t>.</a:t>
            </a:r>
            <a:r>
              <a:rPr lang="en-US"/>
              <a:t> C(x3, y3)</a:t>
            </a:r>
          </a:p>
        </p:txBody>
      </p:sp>
      <p:cxnSp>
        <p:nvCxnSpPr>
          <p:cNvPr id="19" name="Straight Connector 18">
            <a:extLst>
              <a:ext uri="{FF2B5EF4-FFF2-40B4-BE49-F238E27FC236}">
                <a16:creationId xmlns:a16="http://schemas.microsoft.com/office/drawing/2014/main" id="{12C3F20C-08C0-6465-45E2-B4D73582A7FC}"/>
              </a:ext>
            </a:extLst>
          </p:cNvPr>
          <p:cNvCxnSpPr>
            <a:cxnSpLocks/>
          </p:cNvCxnSpPr>
          <p:nvPr/>
        </p:nvCxnSpPr>
        <p:spPr>
          <a:xfrm flipV="1">
            <a:off x="1563757" y="715617"/>
            <a:ext cx="2981739" cy="2411896"/>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4B6FBF-9C86-CD54-C650-C877D5DD5A5C}"/>
              </a:ext>
            </a:extLst>
          </p:cNvPr>
          <p:cNvSpPr txBox="1"/>
          <p:nvPr/>
        </p:nvSpPr>
        <p:spPr>
          <a:xfrm rot="19282348">
            <a:off x="3562538" y="567630"/>
            <a:ext cx="1115242" cy="400110"/>
          </a:xfrm>
          <a:prstGeom prst="rect">
            <a:avLst/>
          </a:prstGeom>
          <a:noFill/>
        </p:spPr>
        <p:txBody>
          <a:bodyPr wrap="none" rtlCol="0">
            <a:spAutoFit/>
          </a:bodyPr>
          <a:lstStyle/>
          <a:p>
            <a:r>
              <a:rPr lang="en-US" sz="2000"/>
              <a:t>Y</a:t>
            </a:r>
            <a:r>
              <a:rPr lang="en-US" sz="2000" baseline="-25000"/>
              <a:t> </a:t>
            </a:r>
            <a:r>
              <a:rPr lang="en-US" sz="2000"/>
              <a:t>= ax</a:t>
            </a:r>
            <a:r>
              <a:rPr lang="en-US" sz="2000" baseline="-25000"/>
              <a:t> </a:t>
            </a:r>
            <a:r>
              <a:rPr lang="en-US" sz="2000"/>
              <a:t>+ b</a:t>
            </a:r>
          </a:p>
        </p:txBody>
      </p:sp>
      <p:sp>
        <p:nvSpPr>
          <p:cNvPr id="21" name="TextBox 20">
            <a:extLst>
              <a:ext uri="{FF2B5EF4-FFF2-40B4-BE49-F238E27FC236}">
                <a16:creationId xmlns:a16="http://schemas.microsoft.com/office/drawing/2014/main" id="{6A0CDFCB-E309-EB5B-5FFA-DB47BBC0395C}"/>
              </a:ext>
            </a:extLst>
          </p:cNvPr>
          <p:cNvSpPr txBox="1"/>
          <p:nvPr/>
        </p:nvSpPr>
        <p:spPr>
          <a:xfrm>
            <a:off x="5785960" y="1856846"/>
            <a:ext cx="1804981" cy="369332"/>
          </a:xfrm>
          <a:prstGeom prst="rect">
            <a:avLst/>
          </a:prstGeom>
          <a:noFill/>
        </p:spPr>
        <p:txBody>
          <a:bodyPr wrap="none" rtlCol="0">
            <a:spAutoFit/>
          </a:bodyPr>
          <a:lstStyle/>
          <a:p>
            <a:r>
              <a:rPr lang="en-US" err="1"/>
              <a:t>Tương</a:t>
            </a:r>
            <a:r>
              <a:rPr lang="en-US"/>
              <a:t> </a:t>
            </a:r>
            <a:r>
              <a:rPr lang="en-US" err="1"/>
              <a:t>tự</a:t>
            </a:r>
            <a:r>
              <a:rPr lang="en-US"/>
              <a:t> </a:t>
            </a:r>
            <a:r>
              <a:rPr lang="en-US" err="1"/>
              <a:t>với</a:t>
            </a:r>
            <a:r>
              <a:rPr lang="en-US"/>
              <a:t> B, C</a:t>
            </a:r>
          </a:p>
        </p:txBody>
      </p:sp>
      <p:sp>
        <p:nvSpPr>
          <p:cNvPr id="22" name="TextBox 21">
            <a:extLst>
              <a:ext uri="{FF2B5EF4-FFF2-40B4-BE49-F238E27FC236}">
                <a16:creationId xmlns:a16="http://schemas.microsoft.com/office/drawing/2014/main" id="{6EDCB88C-CA14-D64C-B93B-CD55AFB1071F}"/>
              </a:ext>
            </a:extLst>
          </p:cNvPr>
          <p:cNvSpPr txBox="1"/>
          <p:nvPr/>
        </p:nvSpPr>
        <p:spPr>
          <a:xfrm>
            <a:off x="5866423" y="2989144"/>
            <a:ext cx="1789144" cy="523220"/>
          </a:xfrm>
          <a:prstGeom prst="rect">
            <a:avLst/>
          </a:prstGeom>
          <a:noFill/>
        </p:spPr>
        <p:txBody>
          <a:bodyPr wrap="none" rtlCol="0">
            <a:spAutoFit/>
          </a:bodyPr>
          <a:lstStyle/>
          <a:p>
            <a:r>
              <a:rPr lang="en-US" sz="2800"/>
              <a:t>y</a:t>
            </a:r>
            <a:r>
              <a:rPr lang="en-US" sz="2800" baseline="-25000"/>
              <a:t>1</a:t>
            </a:r>
            <a:r>
              <a:rPr lang="en-US" sz="2800"/>
              <a:t> = ax</a:t>
            </a:r>
            <a:r>
              <a:rPr lang="en-US" sz="2800" baseline="-25000"/>
              <a:t>1</a:t>
            </a:r>
            <a:r>
              <a:rPr lang="en-US" sz="2800"/>
              <a:t> + b</a:t>
            </a:r>
          </a:p>
        </p:txBody>
      </p:sp>
      <p:sp>
        <p:nvSpPr>
          <p:cNvPr id="23" name="TextBox 22">
            <a:extLst>
              <a:ext uri="{FF2B5EF4-FFF2-40B4-BE49-F238E27FC236}">
                <a16:creationId xmlns:a16="http://schemas.microsoft.com/office/drawing/2014/main" id="{1828654E-8840-57CE-2712-46233A5DB72F}"/>
              </a:ext>
            </a:extLst>
          </p:cNvPr>
          <p:cNvSpPr txBox="1"/>
          <p:nvPr/>
        </p:nvSpPr>
        <p:spPr>
          <a:xfrm>
            <a:off x="5866423" y="3556092"/>
            <a:ext cx="1789144" cy="523220"/>
          </a:xfrm>
          <a:prstGeom prst="rect">
            <a:avLst/>
          </a:prstGeom>
          <a:noFill/>
        </p:spPr>
        <p:txBody>
          <a:bodyPr wrap="none" rtlCol="0">
            <a:spAutoFit/>
          </a:bodyPr>
          <a:lstStyle/>
          <a:p>
            <a:r>
              <a:rPr lang="en-US" sz="2800"/>
              <a:t>y</a:t>
            </a:r>
            <a:r>
              <a:rPr lang="en-US" sz="2800" baseline="-25000"/>
              <a:t>2</a:t>
            </a:r>
            <a:r>
              <a:rPr lang="en-US" sz="2800"/>
              <a:t> = ax</a:t>
            </a:r>
            <a:r>
              <a:rPr lang="en-US" sz="2800" baseline="-25000"/>
              <a:t>2</a:t>
            </a:r>
            <a:r>
              <a:rPr lang="en-US" sz="2800"/>
              <a:t> + b</a:t>
            </a:r>
          </a:p>
        </p:txBody>
      </p:sp>
      <p:sp>
        <p:nvSpPr>
          <p:cNvPr id="24" name="TextBox 23">
            <a:extLst>
              <a:ext uri="{FF2B5EF4-FFF2-40B4-BE49-F238E27FC236}">
                <a16:creationId xmlns:a16="http://schemas.microsoft.com/office/drawing/2014/main" id="{23373B7A-B5E0-9914-7D9D-35317CFCD972}"/>
              </a:ext>
            </a:extLst>
          </p:cNvPr>
          <p:cNvSpPr txBox="1"/>
          <p:nvPr/>
        </p:nvSpPr>
        <p:spPr>
          <a:xfrm>
            <a:off x="5866423" y="4201697"/>
            <a:ext cx="1789144" cy="523220"/>
          </a:xfrm>
          <a:prstGeom prst="rect">
            <a:avLst/>
          </a:prstGeom>
          <a:noFill/>
        </p:spPr>
        <p:txBody>
          <a:bodyPr wrap="none" rtlCol="0">
            <a:spAutoFit/>
          </a:bodyPr>
          <a:lstStyle/>
          <a:p>
            <a:r>
              <a:rPr lang="en-US" sz="2800"/>
              <a:t>y</a:t>
            </a:r>
            <a:r>
              <a:rPr lang="en-US" sz="2800" baseline="-25000"/>
              <a:t>3</a:t>
            </a:r>
            <a:r>
              <a:rPr lang="en-US" sz="2800"/>
              <a:t> = ax</a:t>
            </a:r>
            <a:r>
              <a:rPr lang="en-US" sz="2800" baseline="-25000"/>
              <a:t>3</a:t>
            </a:r>
            <a:r>
              <a:rPr lang="en-US" sz="2800"/>
              <a:t> + b</a:t>
            </a:r>
          </a:p>
        </p:txBody>
      </p:sp>
      <p:sp>
        <p:nvSpPr>
          <p:cNvPr id="25" name="TextBox 24">
            <a:extLst>
              <a:ext uri="{FF2B5EF4-FFF2-40B4-BE49-F238E27FC236}">
                <a16:creationId xmlns:a16="http://schemas.microsoft.com/office/drawing/2014/main" id="{0529E475-B8FE-731D-C91C-B3F8F2983BA2}"/>
              </a:ext>
            </a:extLst>
          </p:cNvPr>
          <p:cNvSpPr txBox="1"/>
          <p:nvPr/>
        </p:nvSpPr>
        <p:spPr>
          <a:xfrm>
            <a:off x="5750225" y="2505562"/>
            <a:ext cx="5270738" cy="369332"/>
          </a:xfrm>
          <a:prstGeom prst="rect">
            <a:avLst/>
          </a:prstGeom>
          <a:noFill/>
        </p:spPr>
        <p:txBody>
          <a:bodyPr wrap="none" rtlCol="0">
            <a:spAutoFit/>
          </a:bodyPr>
          <a:lstStyle/>
          <a:p>
            <a:r>
              <a:rPr lang="en-US" err="1"/>
              <a:t>Mình</a:t>
            </a:r>
            <a:r>
              <a:rPr lang="en-US"/>
              <a:t> </a:t>
            </a:r>
            <a:r>
              <a:rPr lang="en-US" err="1"/>
              <a:t>giả</a:t>
            </a:r>
            <a:r>
              <a:rPr lang="en-US"/>
              <a:t> </a:t>
            </a:r>
            <a:r>
              <a:rPr lang="en-US" err="1"/>
              <a:t>sử</a:t>
            </a:r>
            <a:r>
              <a:rPr lang="en-US"/>
              <a:t> </a:t>
            </a:r>
            <a:r>
              <a:rPr lang="en-US" err="1"/>
              <a:t>có</a:t>
            </a:r>
            <a:r>
              <a:rPr lang="en-US"/>
              <a:t> </a:t>
            </a:r>
            <a:r>
              <a:rPr lang="en-US" err="1"/>
              <a:t>một</a:t>
            </a:r>
            <a:r>
              <a:rPr lang="en-US"/>
              <a:t> </a:t>
            </a:r>
            <a:r>
              <a:rPr lang="en-US" err="1"/>
              <a:t>được</a:t>
            </a:r>
            <a:r>
              <a:rPr lang="en-US"/>
              <a:t> </a:t>
            </a:r>
            <a:r>
              <a:rPr lang="en-US" err="1"/>
              <a:t>thẳng</a:t>
            </a:r>
            <a:r>
              <a:rPr lang="en-US"/>
              <a:t> </a:t>
            </a:r>
            <a:r>
              <a:rPr lang="en-US" err="1"/>
              <a:t>đi</a:t>
            </a:r>
            <a:r>
              <a:rPr lang="en-US"/>
              <a:t> qua 3 </a:t>
            </a:r>
            <a:r>
              <a:rPr lang="en-US" err="1"/>
              <a:t>điểm</a:t>
            </a:r>
            <a:r>
              <a:rPr lang="en-US"/>
              <a:t> </a:t>
            </a:r>
            <a:r>
              <a:rPr lang="en-US" err="1"/>
              <a:t>này</a:t>
            </a:r>
            <a:r>
              <a:rPr lang="en-US"/>
              <a:t>, </a:t>
            </a:r>
            <a:r>
              <a:rPr lang="en-US" err="1"/>
              <a:t>thì</a:t>
            </a:r>
            <a:r>
              <a:rPr lang="en-US"/>
              <a:t>:</a:t>
            </a:r>
          </a:p>
        </p:txBody>
      </p:sp>
      <p:sp>
        <p:nvSpPr>
          <p:cNvPr id="26" name="TextBox 25">
            <a:extLst>
              <a:ext uri="{FF2B5EF4-FFF2-40B4-BE49-F238E27FC236}">
                <a16:creationId xmlns:a16="http://schemas.microsoft.com/office/drawing/2014/main" id="{B923327F-E0C0-23CE-F8C1-A50B6741DE2A}"/>
              </a:ext>
            </a:extLst>
          </p:cNvPr>
          <p:cNvSpPr txBox="1"/>
          <p:nvPr/>
        </p:nvSpPr>
        <p:spPr>
          <a:xfrm>
            <a:off x="5588241" y="4872442"/>
            <a:ext cx="6025393" cy="1200329"/>
          </a:xfrm>
          <a:prstGeom prst="rect">
            <a:avLst/>
          </a:prstGeom>
          <a:noFill/>
        </p:spPr>
        <p:txBody>
          <a:bodyPr wrap="square" rtlCol="0">
            <a:spAutoFit/>
          </a:bodyPr>
          <a:lstStyle/>
          <a:p>
            <a:r>
              <a:rPr lang="en-US" err="1"/>
              <a:t>Nếu</a:t>
            </a:r>
            <a:r>
              <a:rPr lang="en-US"/>
              <a:t> </a:t>
            </a:r>
            <a:r>
              <a:rPr lang="en-US" err="1"/>
              <a:t>hệ</a:t>
            </a:r>
            <a:r>
              <a:rPr lang="en-US"/>
              <a:t> 2 </a:t>
            </a:r>
            <a:r>
              <a:rPr lang="en-US" err="1"/>
              <a:t>ẩn</a:t>
            </a:r>
            <a:r>
              <a:rPr lang="en-US"/>
              <a:t> </a:t>
            </a:r>
            <a:r>
              <a:rPr lang="en-US" err="1"/>
              <a:t>có</a:t>
            </a:r>
            <a:r>
              <a:rPr lang="en-US"/>
              <a:t> 2 </a:t>
            </a:r>
            <a:r>
              <a:rPr lang="en-US" err="1"/>
              <a:t>phương</a:t>
            </a:r>
            <a:r>
              <a:rPr lang="en-US"/>
              <a:t> </a:t>
            </a:r>
            <a:r>
              <a:rPr lang="en-US" err="1"/>
              <a:t>trình</a:t>
            </a:r>
            <a:r>
              <a:rPr lang="en-US"/>
              <a:t> </a:t>
            </a:r>
            <a:r>
              <a:rPr lang="en-US" err="1"/>
              <a:t>thì</a:t>
            </a:r>
            <a:r>
              <a:rPr lang="en-US"/>
              <a:t> </a:t>
            </a:r>
            <a:r>
              <a:rPr lang="en-US" err="1"/>
              <a:t>chắc</a:t>
            </a:r>
            <a:r>
              <a:rPr lang="en-US"/>
              <a:t> </a:t>
            </a:r>
            <a:r>
              <a:rPr lang="en-US" err="1"/>
              <a:t>chắn</a:t>
            </a:r>
            <a:r>
              <a:rPr lang="en-US"/>
              <a:t> </a:t>
            </a:r>
            <a:r>
              <a:rPr lang="en-US" err="1"/>
              <a:t>sẽ</a:t>
            </a:r>
            <a:r>
              <a:rPr lang="en-US"/>
              <a:t> </a:t>
            </a:r>
            <a:r>
              <a:rPr lang="en-US" err="1"/>
              <a:t>có</a:t>
            </a:r>
            <a:r>
              <a:rPr lang="en-US"/>
              <a:t> </a:t>
            </a:r>
            <a:r>
              <a:rPr lang="en-US" err="1"/>
              <a:t>nghiệm</a:t>
            </a:r>
            <a:r>
              <a:rPr lang="en-US"/>
              <a:t>, </a:t>
            </a:r>
            <a:r>
              <a:rPr lang="en-US" err="1"/>
              <a:t>tuy</a:t>
            </a:r>
            <a:r>
              <a:rPr lang="en-US"/>
              <a:t> </a:t>
            </a:r>
            <a:r>
              <a:rPr lang="en-US" err="1"/>
              <a:t>nhiên</a:t>
            </a:r>
            <a:r>
              <a:rPr lang="en-US"/>
              <a:t> </a:t>
            </a:r>
            <a:r>
              <a:rPr lang="en-US" err="1"/>
              <a:t>lại</a:t>
            </a:r>
            <a:r>
              <a:rPr lang="en-US"/>
              <a:t> </a:t>
            </a:r>
            <a:r>
              <a:rPr lang="en-US" err="1"/>
              <a:t>có</a:t>
            </a:r>
            <a:r>
              <a:rPr lang="en-US"/>
              <a:t> </a:t>
            </a:r>
            <a:r>
              <a:rPr lang="en-US" err="1"/>
              <a:t>thêm</a:t>
            </a:r>
            <a:r>
              <a:rPr lang="en-US"/>
              <a:t> </a:t>
            </a:r>
            <a:r>
              <a:rPr lang="en-US" err="1"/>
              <a:t>một</a:t>
            </a:r>
            <a:r>
              <a:rPr lang="en-US"/>
              <a:t> </a:t>
            </a:r>
            <a:r>
              <a:rPr lang="en-US" err="1"/>
              <a:t>điểm</a:t>
            </a:r>
            <a:r>
              <a:rPr lang="en-US"/>
              <a:t> C (3 </a:t>
            </a:r>
            <a:r>
              <a:rPr lang="en-US" err="1"/>
              <a:t>phương</a:t>
            </a:r>
            <a:r>
              <a:rPr lang="en-US"/>
              <a:t> </a:t>
            </a:r>
            <a:r>
              <a:rPr lang="en-US" err="1"/>
              <a:t>trình</a:t>
            </a:r>
            <a:r>
              <a:rPr lang="en-US"/>
              <a:t>, 2 </a:t>
            </a:r>
            <a:r>
              <a:rPr lang="en-US" err="1"/>
              <a:t>ẩn</a:t>
            </a:r>
            <a:r>
              <a:rPr lang="en-US"/>
              <a:t>) </a:t>
            </a:r>
            <a:r>
              <a:rPr lang="en-US" err="1"/>
              <a:t>cho</a:t>
            </a:r>
            <a:r>
              <a:rPr lang="en-US"/>
              <a:t> </a:t>
            </a:r>
            <a:r>
              <a:rPr lang="en-US" err="1"/>
              <a:t>nên</a:t>
            </a:r>
            <a:r>
              <a:rPr lang="en-US"/>
              <a:t> </a:t>
            </a:r>
            <a:r>
              <a:rPr lang="en-US" err="1"/>
              <a:t>hệ</a:t>
            </a:r>
            <a:r>
              <a:rPr lang="en-US"/>
              <a:t> </a:t>
            </a:r>
            <a:r>
              <a:rPr lang="en-US" err="1"/>
              <a:t>phương</a:t>
            </a:r>
            <a:r>
              <a:rPr lang="en-US"/>
              <a:t> </a:t>
            </a:r>
            <a:r>
              <a:rPr lang="en-US" err="1"/>
              <a:t>trình</a:t>
            </a:r>
            <a:r>
              <a:rPr lang="en-US"/>
              <a:t> </a:t>
            </a:r>
            <a:r>
              <a:rPr lang="en-US" err="1"/>
              <a:t>sẽ</a:t>
            </a:r>
            <a:r>
              <a:rPr lang="en-US"/>
              <a:t> </a:t>
            </a:r>
            <a:r>
              <a:rPr lang="en-US" err="1"/>
              <a:t>vô</a:t>
            </a:r>
            <a:r>
              <a:rPr lang="en-US"/>
              <a:t> </a:t>
            </a:r>
            <a:r>
              <a:rPr lang="en-US" err="1"/>
              <a:t>nghiệm</a:t>
            </a:r>
            <a:endParaRPr lang="en-US"/>
          </a:p>
          <a:p>
            <a:r>
              <a:rPr lang="en-US"/>
              <a:t>=&gt; </a:t>
            </a:r>
            <a:r>
              <a:rPr lang="en-US" err="1"/>
              <a:t>Vì</a:t>
            </a:r>
            <a:r>
              <a:rPr lang="en-US"/>
              <a:t> </a:t>
            </a:r>
            <a:r>
              <a:rPr lang="en-US" err="1"/>
              <a:t>thế</a:t>
            </a:r>
            <a:r>
              <a:rPr lang="en-US"/>
              <a:t> </a:t>
            </a:r>
            <a:r>
              <a:rPr lang="en-US" err="1"/>
              <a:t>chúng</a:t>
            </a:r>
            <a:r>
              <a:rPr lang="en-US"/>
              <a:t> ta </a:t>
            </a:r>
            <a:r>
              <a:rPr lang="en-US" err="1"/>
              <a:t>sẽ</a:t>
            </a:r>
            <a:r>
              <a:rPr lang="en-US"/>
              <a:t> </a:t>
            </a:r>
            <a:r>
              <a:rPr lang="en-US" err="1"/>
              <a:t>tìm</a:t>
            </a:r>
            <a:r>
              <a:rPr lang="en-US"/>
              <a:t> </a:t>
            </a:r>
            <a:r>
              <a:rPr lang="en-US" err="1"/>
              <a:t>đường</a:t>
            </a:r>
            <a:r>
              <a:rPr lang="en-US"/>
              <a:t> </a:t>
            </a:r>
            <a:r>
              <a:rPr lang="en-US" err="1"/>
              <a:t>thẳng</a:t>
            </a:r>
            <a:r>
              <a:rPr lang="en-US"/>
              <a:t> </a:t>
            </a:r>
            <a:r>
              <a:rPr lang="en-US" err="1"/>
              <a:t>đi</a:t>
            </a:r>
            <a:r>
              <a:rPr lang="en-US"/>
              <a:t> </a:t>
            </a:r>
            <a:r>
              <a:rPr lang="en-US" err="1"/>
              <a:t>gần</a:t>
            </a:r>
            <a:r>
              <a:rPr lang="en-US"/>
              <a:t> </a:t>
            </a:r>
            <a:r>
              <a:rPr lang="en-US" err="1"/>
              <a:t>nhất</a:t>
            </a:r>
            <a:r>
              <a:rPr lang="en-US"/>
              <a:t> 3 </a:t>
            </a:r>
            <a:r>
              <a:rPr lang="en-US" err="1"/>
              <a:t>điểm</a:t>
            </a:r>
            <a:r>
              <a:rPr lang="en-US"/>
              <a:t> </a:t>
            </a:r>
            <a:r>
              <a:rPr lang="en-US" err="1"/>
              <a:t>đấy</a:t>
            </a:r>
            <a:endParaRPr lang="en-US"/>
          </a:p>
        </p:txBody>
      </p:sp>
      <p:sp>
        <p:nvSpPr>
          <p:cNvPr id="9" name="Footer Placeholder 8">
            <a:extLst>
              <a:ext uri="{FF2B5EF4-FFF2-40B4-BE49-F238E27FC236}">
                <a16:creationId xmlns:a16="http://schemas.microsoft.com/office/drawing/2014/main" id="{F98817D1-AF84-E845-B6C8-C6A80416C031}"/>
              </a:ext>
            </a:extLst>
          </p:cNvPr>
          <p:cNvSpPr>
            <a:spLocks noGrp="1"/>
          </p:cNvSpPr>
          <p:nvPr>
            <p:ph type="ftr" sz="quarter" idx="11"/>
          </p:nvPr>
        </p:nvSpPr>
        <p:spPr/>
        <p:txBody>
          <a:bodyPr/>
          <a:lstStyle/>
          <a:p>
            <a:r>
              <a:rPr lang="en-US"/>
              <a:t>© 2023 Đào Xuân Hoàng Tuấn (Salmon)</a:t>
            </a:r>
          </a:p>
        </p:txBody>
      </p:sp>
      <p:sp>
        <p:nvSpPr>
          <p:cNvPr id="10" name="Slide Number Placeholder 9">
            <a:extLst>
              <a:ext uri="{FF2B5EF4-FFF2-40B4-BE49-F238E27FC236}">
                <a16:creationId xmlns:a16="http://schemas.microsoft.com/office/drawing/2014/main" id="{59AB15F9-AC09-3E5B-FCA4-6C2E96B949ED}"/>
              </a:ext>
            </a:extLst>
          </p:cNvPr>
          <p:cNvSpPr>
            <a:spLocks noGrp="1"/>
          </p:cNvSpPr>
          <p:nvPr>
            <p:ph type="sldNum" sz="quarter" idx="12"/>
          </p:nvPr>
        </p:nvSpPr>
        <p:spPr/>
        <p:txBody>
          <a:bodyPr/>
          <a:lstStyle/>
          <a:p>
            <a:fld id="{D33D3A22-CBFE-4DC0-AB7E-8B519801189C}" type="slidenum">
              <a:rPr lang="en-US" smtClean="0"/>
              <a:t>8</a:t>
            </a:fld>
            <a:endParaRPr lang="en-US"/>
          </a:p>
        </p:txBody>
      </p:sp>
    </p:spTree>
    <p:extLst>
      <p:ext uri="{BB962C8B-B14F-4D97-AF65-F5344CB8AC3E}">
        <p14:creationId xmlns:p14="http://schemas.microsoft.com/office/powerpoint/2010/main" val="185911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ý thuyết về mặt phẳng toạ độ">
            <a:extLst>
              <a:ext uri="{FF2B5EF4-FFF2-40B4-BE49-F238E27FC236}">
                <a16:creationId xmlns:a16="http://schemas.microsoft.com/office/drawing/2014/main" id="{B1CF2685-CFE3-02BD-9853-A59F3DAF9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49" y="1025127"/>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71D386-280F-C50F-BBC7-E60B4C9FB8B0}"/>
              </a:ext>
            </a:extLst>
          </p:cNvPr>
          <p:cNvSpPr txBox="1"/>
          <p:nvPr/>
        </p:nvSpPr>
        <p:spPr>
          <a:xfrm>
            <a:off x="1723025" y="1595430"/>
            <a:ext cx="1215397" cy="830997"/>
          </a:xfrm>
          <a:prstGeom prst="rect">
            <a:avLst/>
          </a:prstGeom>
          <a:noFill/>
        </p:spPr>
        <p:txBody>
          <a:bodyPr wrap="none" rtlCol="0">
            <a:spAutoFit/>
          </a:bodyPr>
          <a:lstStyle/>
          <a:p>
            <a:r>
              <a:rPr lang="en-US" sz="4800"/>
              <a:t>.</a:t>
            </a:r>
            <a:r>
              <a:rPr lang="en-US"/>
              <a:t> A(x1, y1)</a:t>
            </a:r>
          </a:p>
        </p:txBody>
      </p:sp>
      <p:sp>
        <p:nvSpPr>
          <p:cNvPr id="9" name="TextBox 8">
            <a:extLst>
              <a:ext uri="{FF2B5EF4-FFF2-40B4-BE49-F238E27FC236}">
                <a16:creationId xmlns:a16="http://schemas.microsoft.com/office/drawing/2014/main" id="{68AD7F0E-3791-8643-EFE7-F86C85C50B93}"/>
              </a:ext>
            </a:extLst>
          </p:cNvPr>
          <p:cNvSpPr txBox="1"/>
          <p:nvPr/>
        </p:nvSpPr>
        <p:spPr>
          <a:xfrm>
            <a:off x="2927754" y="1951617"/>
            <a:ext cx="1207382" cy="830997"/>
          </a:xfrm>
          <a:prstGeom prst="rect">
            <a:avLst/>
          </a:prstGeom>
          <a:noFill/>
        </p:spPr>
        <p:txBody>
          <a:bodyPr wrap="none" rtlCol="0">
            <a:spAutoFit/>
          </a:bodyPr>
          <a:lstStyle/>
          <a:p>
            <a:r>
              <a:rPr lang="en-US" sz="4800"/>
              <a:t>.</a:t>
            </a:r>
            <a:r>
              <a:rPr lang="en-US"/>
              <a:t> B(x2, y2)</a:t>
            </a:r>
          </a:p>
        </p:txBody>
      </p:sp>
      <p:sp>
        <p:nvSpPr>
          <p:cNvPr id="10" name="TextBox 9">
            <a:extLst>
              <a:ext uri="{FF2B5EF4-FFF2-40B4-BE49-F238E27FC236}">
                <a16:creationId xmlns:a16="http://schemas.microsoft.com/office/drawing/2014/main" id="{30EA6318-BBA2-A528-84A2-90B9A83D764D}"/>
              </a:ext>
            </a:extLst>
          </p:cNvPr>
          <p:cNvSpPr txBox="1"/>
          <p:nvPr/>
        </p:nvSpPr>
        <p:spPr>
          <a:xfrm>
            <a:off x="3706712" y="1154562"/>
            <a:ext cx="1881529" cy="830997"/>
          </a:xfrm>
          <a:prstGeom prst="rect">
            <a:avLst/>
          </a:prstGeom>
          <a:noFill/>
        </p:spPr>
        <p:txBody>
          <a:bodyPr wrap="square" rtlCol="0">
            <a:spAutoFit/>
          </a:bodyPr>
          <a:lstStyle/>
          <a:p>
            <a:r>
              <a:rPr lang="en-US" sz="4800"/>
              <a:t>.</a:t>
            </a:r>
            <a:r>
              <a:rPr lang="en-US"/>
              <a:t> C(x3, y3)</a:t>
            </a:r>
          </a:p>
        </p:txBody>
      </p:sp>
      <p:cxnSp>
        <p:nvCxnSpPr>
          <p:cNvPr id="12" name="Straight Connector 11">
            <a:extLst>
              <a:ext uri="{FF2B5EF4-FFF2-40B4-BE49-F238E27FC236}">
                <a16:creationId xmlns:a16="http://schemas.microsoft.com/office/drawing/2014/main" id="{952561DB-3458-E928-ABFA-F418F39BB232}"/>
              </a:ext>
            </a:extLst>
          </p:cNvPr>
          <p:cNvCxnSpPr>
            <a:cxnSpLocks/>
          </p:cNvCxnSpPr>
          <p:nvPr/>
        </p:nvCxnSpPr>
        <p:spPr>
          <a:xfrm flipV="1">
            <a:off x="1563757" y="715617"/>
            <a:ext cx="2981739" cy="241189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001CB9-B81B-B797-9D4D-0F8FED338329}"/>
              </a:ext>
            </a:extLst>
          </p:cNvPr>
          <p:cNvSpPr txBox="1"/>
          <p:nvPr/>
        </p:nvSpPr>
        <p:spPr>
          <a:xfrm rot="19282348">
            <a:off x="3562538" y="567630"/>
            <a:ext cx="1115242" cy="400110"/>
          </a:xfrm>
          <a:prstGeom prst="rect">
            <a:avLst/>
          </a:prstGeom>
          <a:noFill/>
        </p:spPr>
        <p:txBody>
          <a:bodyPr wrap="none" rtlCol="0">
            <a:spAutoFit/>
          </a:bodyPr>
          <a:lstStyle/>
          <a:p>
            <a:r>
              <a:rPr lang="en-US" sz="2000"/>
              <a:t>Y</a:t>
            </a:r>
            <a:r>
              <a:rPr lang="en-US" sz="2000" baseline="-25000"/>
              <a:t> </a:t>
            </a:r>
            <a:r>
              <a:rPr lang="en-US" sz="2000"/>
              <a:t>= ax</a:t>
            </a:r>
            <a:r>
              <a:rPr lang="en-US" sz="2000" baseline="-25000"/>
              <a:t> </a:t>
            </a:r>
            <a:r>
              <a:rPr lang="en-US" sz="2000"/>
              <a:t>+ b</a:t>
            </a:r>
          </a:p>
        </p:txBody>
      </p:sp>
      <p:sp>
        <p:nvSpPr>
          <p:cNvPr id="18" name="TextBox 17">
            <a:extLst>
              <a:ext uri="{FF2B5EF4-FFF2-40B4-BE49-F238E27FC236}">
                <a16:creationId xmlns:a16="http://schemas.microsoft.com/office/drawing/2014/main" id="{72D57FA5-643A-1354-3085-02A66500090D}"/>
              </a:ext>
            </a:extLst>
          </p:cNvPr>
          <p:cNvSpPr txBox="1"/>
          <p:nvPr/>
        </p:nvSpPr>
        <p:spPr>
          <a:xfrm>
            <a:off x="5588241" y="1010460"/>
            <a:ext cx="1789144" cy="461665"/>
          </a:xfrm>
          <a:prstGeom prst="rect">
            <a:avLst/>
          </a:prstGeom>
          <a:noFill/>
        </p:spPr>
        <p:txBody>
          <a:bodyPr wrap="square" rtlCol="0">
            <a:spAutoFit/>
          </a:bodyPr>
          <a:lstStyle/>
          <a:p>
            <a:r>
              <a:rPr lang="en-US" sz="2400"/>
              <a:t>y</a:t>
            </a:r>
            <a:r>
              <a:rPr lang="en-US" sz="2400" baseline="-25000"/>
              <a:t>1</a:t>
            </a:r>
            <a:r>
              <a:rPr lang="en-US" sz="2400"/>
              <a:t> = ax</a:t>
            </a:r>
            <a:r>
              <a:rPr lang="en-US" sz="2400" baseline="-25000"/>
              <a:t>1</a:t>
            </a:r>
            <a:r>
              <a:rPr lang="en-US" sz="2400"/>
              <a:t> + b</a:t>
            </a:r>
          </a:p>
        </p:txBody>
      </p:sp>
      <p:sp>
        <p:nvSpPr>
          <p:cNvPr id="19" name="TextBox 18">
            <a:extLst>
              <a:ext uri="{FF2B5EF4-FFF2-40B4-BE49-F238E27FC236}">
                <a16:creationId xmlns:a16="http://schemas.microsoft.com/office/drawing/2014/main" id="{E2BF821F-1E15-C704-12AD-76C3A86ADF8A}"/>
              </a:ext>
            </a:extLst>
          </p:cNvPr>
          <p:cNvSpPr txBox="1"/>
          <p:nvPr/>
        </p:nvSpPr>
        <p:spPr>
          <a:xfrm>
            <a:off x="5588241" y="1577408"/>
            <a:ext cx="1789144" cy="461665"/>
          </a:xfrm>
          <a:prstGeom prst="rect">
            <a:avLst/>
          </a:prstGeom>
          <a:noFill/>
        </p:spPr>
        <p:txBody>
          <a:bodyPr wrap="square" rtlCol="0">
            <a:spAutoFit/>
          </a:bodyPr>
          <a:lstStyle/>
          <a:p>
            <a:r>
              <a:rPr lang="en-US" sz="2400"/>
              <a:t>y</a:t>
            </a:r>
            <a:r>
              <a:rPr lang="en-US" sz="2400" baseline="-25000"/>
              <a:t>2</a:t>
            </a:r>
            <a:r>
              <a:rPr lang="en-US" sz="2400"/>
              <a:t> = ax</a:t>
            </a:r>
            <a:r>
              <a:rPr lang="en-US" sz="2400" baseline="-25000"/>
              <a:t>2</a:t>
            </a:r>
            <a:r>
              <a:rPr lang="en-US" sz="2400"/>
              <a:t> + b</a:t>
            </a:r>
          </a:p>
        </p:txBody>
      </p:sp>
      <p:sp>
        <p:nvSpPr>
          <p:cNvPr id="20" name="TextBox 19">
            <a:extLst>
              <a:ext uri="{FF2B5EF4-FFF2-40B4-BE49-F238E27FC236}">
                <a16:creationId xmlns:a16="http://schemas.microsoft.com/office/drawing/2014/main" id="{9BBB2DBC-8BAA-4E62-406A-41966C6DA51D}"/>
              </a:ext>
            </a:extLst>
          </p:cNvPr>
          <p:cNvSpPr txBox="1"/>
          <p:nvPr/>
        </p:nvSpPr>
        <p:spPr>
          <a:xfrm>
            <a:off x="5588241" y="2223013"/>
            <a:ext cx="1789144" cy="461665"/>
          </a:xfrm>
          <a:prstGeom prst="rect">
            <a:avLst/>
          </a:prstGeom>
          <a:noFill/>
        </p:spPr>
        <p:txBody>
          <a:bodyPr wrap="square" rtlCol="0">
            <a:spAutoFit/>
          </a:bodyPr>
          <a:lstStyle/>
          <a:p>
            <a:r>
              <a:rPr lang="en-US" sz="2400"/>
              <a:t>y</a:t>
            </a:r>
            <a:r>
              <a:rPr lang="en-US" sz="2400" baseline="-25000"/>
              <a:t>3</a:t>
            </a:r>
            <a:r>
              <a:rPr lang="en-US" sz="2400"/>
              <a:t> = ax</a:t>
            </a:r>
            <a:r>
              <a:rPr lang="en-US" sz="2400" baseline="-25000"/>
              <a:t>3</a:t>
            </a:r>
            <a:r>
              <a:rPr lang="en-US" sz="2400"/>
              <a:t> + b</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329CAEC-EF07-312F-5842-D46B94E6057F}"/>
                  </a:ext>
                </a:extLst>
              </p:cNvPr>
              <p:cNvSpPr txBox="1"/>
              <p:nvPr/>
            </p:nvSpPr>
            <p:spPr>
              <a:xfrm>
                <a:off x="8431943" y="1306737"/>
                <a:ext cx="619337" cy="102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mr>
                            <m:mr>
                              <m:e>
                                <m:eqArr>
                                  <m:eqArrPr>
                                    <m:ctrlPr>
                                      <a:rPr lang="en-US" sz="2400" i="1">
                                        <a:solidFill>
                                          <a:srgbClr val="836967"/>
                                        </a:solidFill>
                                        <a:latin typeface="Cambria Math" panose="02040503050406030204" pitchFamily="18" charset="0"/>
                                      </a:rPr>
                                    </m:ctrlPr>
                                  </m:eqArrPr>
                                  <m:e>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1</m:t>
                                        </m:r>
                                      </m:sub>
                                    </m:sSub>
                                  </m:e>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b="0" i="0" smtClean="0">
                                            <a:latin typeface="Cambria Math" panose="02040503050406030204" pitchFamily="18" charset="0"/>
                                          </a:rPr>
                                          <m:t>2</m:t>
                                        </m:r>
                                      </m:sub>
                                    </m:sSub>
                                  </m:e>
                                </m:eqArr>
                              </m:e>
                            </m:mr>
                            <m:m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3</m:t>
                                    </m:r>
                                  </m:sub>
                                </m:sSub>
                              </m:e>
                            </m:mr>
                          </m:m>
                        </m:e>
                      </m:d>
                    </m:oMath>
                  </m:oMathPara>
                </a14:m>
                <a:endParaRPr lang="en-US" sz="2400"/>
              </a:p>
            </p:txBody>
          </p:sp>
        </mc:Choice>
        <mc:Fallback xmlns="">
          <p:sp>
            <p:nvSpPr>
              <p:cNvPr id="24" name="TextBox 23">
                <a:extLst>
                  <a:ext uri="{FF2B5EF4-FFF2-40B4-BE49-F238E27FC236}">
                    <a16:creationId xmlns:a16="http://schemas.microsoft.com/office/drawing/2014/main" id="{4329CAEC-EF07-312F-5842-D46B94E6057F}"/>
                  </a:ext>
                </a:extLst>
              </p:cNvPr>
              <p:cNvSpPr txBox="1">
                <a:spLocks noRot="1" noChangeAspect="1" noMove="1" noResize="1" noEditPoints="1" noAdjustHandles="1" noChangeArrowheads="1" noChangeShapeType="1" noTextEdit="1"/>
              </p:cNvSpPr>
              <p:nvPr/>
            </p:nvSpPr>
            <p:spPr>
              <a:xfrm>
                <a:off x="8431943" y="1306737"/>
                <a:ext cx="619337" cy="1025409"/>
              </a:xfrm>
              <a:prstGeom prst="rect">
                <a:avLst/>
              </a:prstGeom>
              <a:blipFill>
                <a:blip r:embed="rId3"/>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0D62D93E-C021-4EDF-C676-D8AE73E0DCAB}"/>
              </a:ext>
            </a:extLst>
          </p:cNvPr>
          <p:cNvSpPr txBox="1"/>
          <p:nvPr/>
        </p:nvSpPr>
        <p:spPr>
          <a:xfrm>
            <a:off x="9013769" y="1506663"/>
            <a:ext cx="407484" cy="461665"/>
          </a:xfrm>
          <a:prstGeom prst="rect">
            <a:avLst/>
          </a:prstGeom>
          <a:noFill/>
        </p:spPr>
        <p:txBody>
          <a:bodyPr wrap="none" rtlCol="0">
            <a:spAutoFit/>
          </a:bodyPr>
          <a:lstStyle/>
          <a:p>
            <a:r>
              <a:rPr lang="en-US" sz="2400"/>
              <a:t>= </a:t>
            </a:r>
          </a:p>
        </p:txBody>
      </p:sp>
      <p:sp>
        <p:nvSpPr>
          <p:cNvPr id="26" name="TextBox 25">
            <a:extLst>
              <a:ext uri="{FF2B5EF4-FFF2-40B4-BE49-F238E27FC236}">
                <a16:creationId xmlns:a16="http://schemas.microsoft.com/office/drawing/2014/main" id="{1372BBE4-9010-B23F-1E81-F2AA8F31D667}"/>
              </a:ext>
            </a:extLst>
          </p:cNvPr>
          <p:cNvSpPr txBox="1"/>
          <p:nvPr/>
        </p:nvSpPr>
        <p:spPr>
          <a:xfrm>
            <a:off x="9398524" y="1506663"/>
            <a:ext cx="332142" cy="461665"/>
          </a:xfrm>
          <a:prstGeom prst="rect">
            <a:avLst/>
          </a:prstGeom>
          <a:noFill/>
        </p:spPr>
        <p:txBody>
          <a:bodyPr wrap="none" rtlCol="0">
            <a:spAutoFit/>
          </a:bodyPr>
          <a:lstStyle/>
          <a:p>
            <a:r>
              <a:rPr lang="en-US" sz="2400"/>
              <a:t>a</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153503-74A0-A2EF-BB79-851D01BBC5B2}"/>
                  </a:ext>
                </a:extLst>
              </p:cNvPr>
              <p:cNvSpPr txBox="1"/>
              <p:nvPr/>
            </p:nvSpPr>
            <p:spPr>
              <a:xfrm>
                <a:off x="9682618" y="1342644"/>
                <a:ext cx="617605"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sSub>
                                  <m:sSubPr>
                                    <m:ctrlPr>
                                      <a:rPr lang="en-US" sz="2400" i="1" smtClean="0">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solidFill>
                                          <a:srgbClr val="836967"/>
                                        </a:solidFill>
                                        <a:latin typeface="Cambria Math" panose="02040503050406030204" pitchFamily="18" charset="0"/>
                                      </a:rPr>
                                      <m:t>1</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b="0" i="0" smtClean="0">
                                        <a:latin typeface="Cambria Math" panose="02040503050406030204" pitchFamily="18" charset="0"/>
                                      </a:rPr>
                                      <m:t>2</m:t>
                                    </m:r>
                                  </m:sub>
                                </m:sSub>
                              </m:e>
                            </m:mr>
                            <m:mr>
                              <m:e>
                                <m:sSub>
                                  <m:sSubPr>
                                    <m:ctrlPr>
                                      <a:rPr lang="en-US"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𝑥</m:t>
                                    </m:r>
                                  </m:e>
                                  <m:sub>
                                    <m:r>
                                      <a:rPr lang="en-US" sz="2400" i="0">
                                        <a:latin typeface="Cambria Math" panose="02040503050406030204" pitchFamily="18" charset="0"/>
                                      </a:rPr>
                                      <m:t>3</m:t>
                                    </m:r>
                                  </m:sub>
                                </m:sSub>
                              </m:e>
                            </m:mr>
                          </m:m>
                        </m:e>
                      </m:d>
                    </m:oMath>
                  </m:oMathPara>
                </a14:m>
                <a:endParaRPr lang="en-US" sz="2400"/>
              </a:p>
            </p:txBody>
          </p:sp>
        </mc:Choice>
        <mc:Fallback xmlns="">
          <p:sp>
            <p:nvSpPr>
              <p:cNvPr id="27" name="TextBox 26">
                <a:extLst>
                  <a:ext uri="{FF2B5EF4-FFF2-40B4-BE49-F238E27FC236}">
                    <a16:creationId xmlns:a16="http://schemas.microsoft.com/office/drawing/2014/main" id="{6C153503-74A0-A2EF-BB79-851D01BBC5B2}"/>
                  </a:ext>
                </a:extLst>
              </p:cNvPr>
              <p:cNvSpPr txBox="1">
                <a:spLocks noRot="1" noChangeAspect="1" noMove="1" noResize="1" noEditPoints="1" noAdjustHandles="1" noChangeArrowheads="1" noChangeShapeType="1" noTextEdit="1"/>
              </p:cNvSpPr>
              <p:nvPr/>
            </p:nvSpPr>
            <p:spPr>
              <a:xfrm>
                <a:off x="9682618" y="1342644"/>
                <a:ext cx="617605" cy="977575"/>
              </a:xfrm>
              <a:prstGeom prst="rect">
                <a:avLst/>
              </a:prstGeom>
              <a:blipFill>
                <a:blip r:embed="rId4"/>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C4FDE892-F76A-EBEE-F605-43559492EFA2}"/>
              </a:ext>
            </a:extLst>
          </p:cNvPr>
          <p:cNvSpPr txBox="1"/>
          <p:nvPr/>
        </p:nvSpPr>
        <p:spPr>
          <a:xfrm>
            <a:off x="10466049" y="1524617"/>
            <a:ext cx="638316" cy="461665"/>
          </a:xfrm>
          <a:prstGeom prst="rect">
            <a:avLst/>
          </a:prstGeom>
          <a:noFill/>
        </p:spPr>
        <p:txBody>
          <a:bodyPr wrap="none" rtlCol="0">
            <a:spAutoFit/>
          </a:bodyPr>
          <a:lstStyle/>
          <a:p>
            <a:r>
              <a:rPr lang="en-US" sz="2400"/>
              <a:t>+ b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C665539-04AE-5DB6-2F6C-6AE9A10313A0}"/>
                  </a:ext>
                </a:extLst>
              </p:cNvPr>
              <p:cNvSpPr txBox="1"/>
              <p:nvPr/>
            </p:nvSpPr>
            <p:spPr>
              <a:xfrm>
                <a:off x="10931561" y="1357905"/>
                <a:ext cx="484428" cy="9742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836967"/>
                              </a:solidFill>
                              <a:latin typeface="Cambria Math" panose="02040503050406030204" pitchFamily="18" charset="0"/>
                            </a:rPr>
                          </m:ctrlPr>
                        </m:dPr>
                        <m:e>
                          <m:m>
                            <m:mPr>
                              <m:plcHide m:val="on"/>
                              <m:mcs>
                                <m:mc>
                                  <m:mcPr>
                                    <m:count m:val="1"/>
                                    <m:mcJc m:val="center"/>
                                  </m:mcPr>
                                </m:mc>
                              </m:mcs>
                              <m:ctrlPr>
                                <a:rPr lang="en-US" sz="2400" i="1">
                                  <a:solidFill>
                                    <a:srgbClr val="836967"/>
                                  </a:solidFill>
                                  <a:latin typeface="Cambria Math" panose="02040503050406030204" pitchFamily="18" charset="0"/>
                                </a:rPr>
                              </m:ctrlPr>
                            </m:mPr>
                            <m:mr>
                              <m:e>
                                <m:r>
                                  <a:rPr lang="en-US" sz="2400">
                                    <a:latin typeface="Cambria Math" panose="02040503050406030204" pitchFamily="18" charset="0"/>
                                  </a:rPr>
                                  <m:t>1</m:t>
                                </m:r>
                              </m:e>
                            </m:mr>
                            <m:mr>
                              <m:e>
                                <m:r>
                                  <a:rPr lang="en-US" sz="2400" i="0">
                                    <a:latin typeface="Cambria Math" panose="02040503050406030204" pitchFamily="18" charset="0"/>
                                  </a:rPr>
                                  <m:t>1</m:t>
                                </m:r>
                              </m:e>
                            </m:mr>
                            <m:mr>
                              <m:e>
                                <m:r>
                                  <a:rPr lang="en-US" sz="2400" i="0">
                                    <a:latin typeface="Cambria Math" panose="02040503050406030204" pitchFamily="18" charset="0"/>
                                  </a:rPr>
                                  <m:t>1</m:t>
                                </m:r>
                              </m:e>
                            </m:mr>
                          </m:m>
                        </m:e>
                      </m:d>
                    </m:oMath>
                  </m:oMathPara>
                </a14:m>
                <a:endParaRPr lang="en-US" sz="2400"/>
              </a:p>
            </p:txBody>
          </p:sp>
        </mc:Choice>
        <mc:Fallback xmlns="">
          <p:sp>
            <p:nvSpPr>
              <p:cNvPr id="29" name="TextBox 28">
                <a:extLst>
                  <a:ext uri="{FF2B5EF4-FFF2-40B4-BE49-F238E27FC236}">
                    <a16:creationId xmlns:a16="http://schemas.microsoft.com/office/drawing/2014/main" id="{FC665539-04AE-5DB6-2F6C-6AE9A10313A0}"/>
                  </a:ext>
                </a:extLst>
              </p:cNvPr>
              <p:cNvSpPr txBox="1">
                <a:spLocks noRot="1" noChangeAspect="1" noMove="1" noResize="1" noEditPoints="1" noAdjustHandles="1" noChangeArrowheads="1" noChangeShapeType="1" noTextEdit="1"/>
              </p:cNvSpPr>
              <p:nvPr/>
            </p:nvSpPr>
            <p:spPr>
              <a:xfrm>
                <a:off x="10931561" y="1357905"/>
                <a:ext cx="484428" cy="974241"/>
              </a:xfrm>
              <a:prstGeom prst="rect">
                <a:avLst/>
              </a:prstGeom>
              <a:blipFill>
                <a:blip r:embed="rId5"/>
                <a:stretch>
                  <a:fillRect/>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1223C7E2-C531-1F42-3E34-11FB20B76016}"/>
              </a:ext>
            </a:extLst>
          </p:cNvPr>
          <p:cNvCxnSpPr>
            <a:stCxn id="19" idx="3"/>
            <a:endCxn id="24" idx="1"/>
          </p:cNvCxnSpPr>
          <p:nvPr/>
        </p:nvCxnSpPr>
        <p:spPr>
          <a:xfrm>
            <a:off x="7377385" y="1808241"/>
            <a:ext cx="1054558" cy="11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440C987D-72A3-EEC5-706C-09BDDCF59C05}"/>
              </a:ext>
            </a:extLst>
          </p:cNvPr>
          <p:cNvCxnSpPr>
            <a:cxnSpLocks/>
            <a:endCxn id="24" idx="2"/>
          </p:cNvCxnSpPr>
          <p:nvPr/>
        </p:nvCxnSpPr>
        <p:spPr>
          <a:xfrm flipV="1">
            <a:off x="8431943" y="2332146"/>
            <a:ext cx="309669" cy="13000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6" name="TextBox 35">
            <a:extLst>
              <a:ext uri="{FF2B5EF4-FFF2-40B4-BE49-F238E27FC236}">
                <a16:creationId xmlns:a16="http://schemas.microsoft.com/office/drawing/2014/main" id="{E89FA776-9090-37BC-B2A0-EB4CDE2BDC18}"/>
              </a:ext>
            </a:extLst>
          </p:cNvPr>
          <p:cNvSpPr txBox="1"/>
          <p:nvPr/>
        </p:nvSpPr>
        <p:spPr>
          <a:xfrm>
            <a:off x="7303156" y="3803991"/>
            <a:ext cx="2567241" cy="369332"/>
          </a:xfrm>
          <a:prstGeom prst="rect">
            <a:avLst/>
          </a:prstGeom>
          <a:noFill/>
        </p:spPr>
        <p:txBody>
          <a:bodyPr wrap="none" rtlCol="0">
            <a:spAutoFit/>
          </a:bodyPr>
          <a:lstStyle/>
          <a:p>
            <a:r>
              <a:rPr lang="en-US"/>
              <a:t>Đây là không gian 3 chiều</a:t>
            </a:r>
          </a:p>
        </p:txBody>
      </p:sp>
      <p:sp>
        <p:nvSpPr>
          <p:cNvPr id="37" name="TextBox 36">
            <a:extLst>
              <a:ext uri="{FF2B5EF4-FFF2-40B4-BE49-F238E27FC236}">
                <a16:creationId xmlns:a16="http://schemas.microsoft.com/office/drawing/2014/main" id="{7F4B8E1E-EA19-A844-53E3-AA5BBDF7E011}"/>
              </a:ext>
            </a:extLst>
          </p:cNvPr>
          <p:cNvSpPr txBox="1"/>
          <p:nvPr/>
        </p:nvSpPr>
        <p:spPr>
          <a:xfrm>
            <a:off x="6226803" y="4657609"/>
            <a:ext cx="4719946" cy="369332"/>
          </a:xfrm>
          <a:prstGeom prst="rect">
            <a:avLst/>
          </a:prstGeom>
          <a:noFill/>
        </p:spPr>
        <p:txBody>
          <a:bodyPr wrap="none" rtlCol="0">
            <a:spAutoFit/>
          </a:bodyPr>
          <a:lstStyle/>
          <a:p>
            <a:r>
              <a:rPr lang="en-US"/>
              <a:t>- Chuyển từ 3 phương trình sang 1 phương trình</a:t>
            </a:r>
          </a:p>
        </p:txBody>
      </p:sp>
      <p:sp>
        <p:nvSpPr>
          <p:cNvPr id="4" name="Footer Placeholder 3">
            <a:extLst>
              <a:ext uri="{FF2B5EF4-FFF2-40B4-BE49-F238E27FC236}">
                <a16:creationId xmlns:a16="http://schemas.microsoft.com/office/drawing/2014/main" id="{D87F8E2D-D9CE-777A-D9D1-AD9BEA910332}"/>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0582B6BC-8D94-2A16-5076-D96BD8792484}"/>
              </a:ext>
            </a:extLst>
          </p:cNvPr>
          <p:cNvSpPr>
            <a:spLocks noGrp="1"/>
          </p:cNvSpPr>
          <p:nvPr>
            <p:ph type="sldNum" sz="quarter" idx="12"/>
          </p:nvPr>
        </p:nvSpPr>
        <p:spPr/>
        <p:txBody>
          <a:bodyPr/>
          <a:lstStyle/>
          <a:p>
            <a:fld id="{D33D3A22-CBFE-4DC0-AB7E-8B519801189C}" type="slidenum">
              <a:rPr lang="en-US" smtClean="0"/>
              <a:t>9</a:t>
            </a:fld>
            <a:endParaRPr lang="en-US"/>
          </a:p>
        </p:txBody>
      </p:sp>
    </p:spTree>
    <p:extLst>
      <p:ext uri="{BB962C8B-B14F-4D97-AF65-F5344CB8AC3E}">
        <p14:creationId xmlns:p14="http://schemas.microsoft.com/office/powerpoint/2010/main" val="1140172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3029</Words>
  <Application>Microsoft Office PowerPoint</Application>
  <PresentationFormat>Widescreen</PresentationFormat>
  <Paragraphs>510</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Baskerville Old Face</vt:lpstr>
      <vt:lpstr>Calibri</vt:lpstr>
      <vt:lpstr>Calibri Light</vt:lpstr>
      <vt:lpstr>Cambria Math</vt:lpstr>
      <vt:lpstr>Roboto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40</cp:revision>
  <dcterms:created xsi:type="dcterms:W3CDTF">2023-05-10T19:17:07Z</dcterms:created>
  <dcterms:modified xsi:type="dcterms:W3CDTF">2023-06-01T23:09:56Z</dcterms:modified>
</cp:coreProperties>
</file>