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92D1-7557-E8F3-1928-7C6B1D754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6D60D4-6715-F678-809B-8C9D5BC55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F4510-E527-4206-C23D-C3C21DE418DA}"/>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5" name="Footer Placeholder 4">
            <a:extLst>
              <a:ext uri="{FF2B5EF4-FFF2-40B4-BE49-F238E27FC236}">
                <a16:creationId xmlns:a16="http://schemas.microsoft.com/office/drawing/2014/main" id="{8EF60DC9-D8AE-E534-6359-304EBBAA2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C1978-8D3A-25A2-C9E3-37EB82793F0E}"/>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579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D7C9-9EA2-8065-FAE8-B690FCF25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F0B192-4237-7417-549C-09B22F128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D5E3B-0381-CC95-04FB-6B6E34607F32}"/>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5" name="Footer Placeholder 4">
            <a:extLst>
              <a:ext uri="{FF2B5EF4-FFF2-40B4-BE49-F238E27FC236}">
                <a16:creationId xmlns:a16="http://schemas.microsoft.com/office/drawing/2014/main" id="{7A4E356F-D45F-CC82-85C0-68C70FADB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ED185-41DF-B800-DCA5-94AA5347EA56}"/>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3701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1A843-11BE-704A-05A5-388F8DBE2B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BAF42-C803-F0D9-A663-D027CDB274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541F3-DEA9-DFDE-96E4-E77DA4874315}"/>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5" name="Footer Placeholder 4">
            <a:extLst>
              <a:ext uri="{FF2B5EF4-FFF2-40B4-BE49-F238E27FC236}">
                <a16:creationId xmlns:a16="http://schemas.microsoft.com/office/drawing/2014/main" id="{2253352D-37B1-D95C-AF98-D72EA4D60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FAB36-175A-622C-444B-C0866647279C}"/>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379098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0938-9B68-CBDA-94E9-E19B55F58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CB770-B49C-8B9E-D767-11A724B18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5BBE4-5556-046E-8D41-15F4C69EA4EC}"/>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5" name="Footer Placeholder 4">
            <a:extLst>
              <a:ext uri="{FF2B5EF4-FFF2-40B4-BE49-F238E27FC236}">
                <a16:creationId xmlns:a16="http://schemas.microsoft.com/office/drawing/2014/main" id="{B20AF0C8-964F-8B8E-5070-3D7E8D25F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EC39A-30BF-AC7D-A087-3FA028B0780D}"/>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266453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9106-4B05-75CC-F5A4-E97C26858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FE953D-2766-71A2-C461-CA6DF57AE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3284A-A656-F0F1-C024-623D63959DFD}"/>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5" name="Footer Placeholder 4">
            <a:extLst>
              <a:ext uri="{FF2B5EF4-FFF2-40B4-BE49-F238E27FC236}">
                <a16:creationId xmlns:a16="http://schemas.microsoft.com/office/drawing/2014/main" id="{15682B5F-57C0-7A0A-59C2-31C148D4F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1F69-7004-F5E2-20AB-38134377FCDA}"/>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370696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FDA4-6488-0B84-1A10-31AC333AD8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35AFC-CEED-CFC6-5609-658731C9A5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D7496F-81AC-8E99-D311-AB1A27DFB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FCBD03-D16F-3381-81E5-9EA9EA437032}"/>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6" name="Footer Placeholder 5">
            <a:extLst>
              <a:ext uri="{FF2B5EF4-FFF2-40B4-BE49-F238E27FC236}">
                <a16:creationId xmlns:a16="http://schemas.microsoft.com/office/drawing/2014/main" id="{2DC7644C-87F6-089C-9C0E-68F7C247B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0EB28-8371-46E7-428D-A22735AF1CFD}"/>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183943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7137-A107-FAB6-5030-84A9BF4C9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E4AA31-E1BD-5ECB-DFB9-45A84B2D8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692B3-C6FB-238B-D77F-90B0CD719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7DBF0A-78DB-DCB2-CD3D-912B7A8DB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2043B-1303-EB44-5389-38928A7687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E8DFFD-7B7C-B42C-4643-3CB686FB763C}"/>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8" name="Footer Placeholder 7">
            <a:extLst>
              <a:ext uri="{FF2B5EF4-FFF2-40B4-BE49-F238E27FC236}">
                <a16:creationId xmlns:a16="http://schemas.microsoft.com/office/drawing/2014/main" id="{34C9D391-E335-A047-CDD3-41E03D197D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0FD47E-16E6-77AD-9901-751A9B3588B3}"/>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199613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88FB-6B14-C1F5-CA64-4B6909700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72EFB-7498-2D0E-933D-B29AF06FED2E}"/>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4" name="Footer Placeholder 3">
            <a:extLst>
              <a:ext uri="{FF2B5EF4-FFF2-40B4-BE49-F238E27FC236}">
                <a16:creationId xmlns:a16="http://schemas.microsoft.com/office/drawing/2014/main" id="{78458164-7A8C-81D8-05C4-612C606D91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4B645-2FB8-E2DB-1DDD-0BA8D0FED969}"/>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33378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DFF5D-2CC8-9800-D4D5-AA8DAAD47CBB}"/>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3" name="Footer Placeholder 2">
            <a:extLst>
              <a:ext uri="{FF2B5EF4-FFF2-40B4-BE49-F238E27FC236}">
                <a16:creationId xmlns:a16="http://schemas.microsoft.com/office/drawing/2014/main" id="{DC7FEBD8-07DA-240B-9806-521F0EEEF7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AED9EE-B13D-10BE-D403-983A1511C374}"/>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183557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B515-06F8-6158-6EEB-5BC55999F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722ED-44BC-13DB-A128-BAED516394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07C161-0377-E473-6DC6-38C80BF2D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2D409-3D7D-AD0E-740B-264C9DB5A87E}"/>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6" name="Footer Placeholder 5">
            <a:extLst>
              <a:ext uri="{FF2B5EF4-FFF2-40B4-BE49-F238E27FC236}">
                <a16:creationId xmlns:a16="http://schemas.microsoft.com/office/drawing/2014/main" id="{4A42FF8D-4E34-79BC-4577-8990D3DCC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19929-2ED6-A634-5B15-391796FE98A1}"/>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4822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9EDB-A9CE-4666-0454-1E716B75F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31BE72-0A07-60E4-8EC8-878E07339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F017E-42AB-3F48-1B82-70E4E09D0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AFAED-E962-D7B7-BBE6-678C67DB0D91}"/>
              </a:ext>
            </a:extLst>
          </p:cNvPr>
          <p:cNvSpPr>
            <a:spLocks noGrp="1"/>
          </p:cNvSpPr>
          <p:nvPr>
            <p:ph type="dt" sz="half" idx="10"/>
          </p:nvPr>
        </p:nvSpPr>
        <p:spPr/>
        <p:txBody>
          <a:bodyPr/>
          <a:lstStyle/>
          <a:p>
            <a:fld id="{48C0ABD9-0683-48B9-8B2F-E086FB344843}" type="datetimeFigureOut">
              <a:rPr lang="en-US" smtClean="0"/>
              <a:t>6/25/2023</a:t>
            </a:fld>
            <a:endParaRPr lang="en-US"/>
          </a:p>
        </p:txBody>
      </p:sp>
      <p:sp>
        <p:nvSpPr>
          <p:cNvPr id="6" name="Footer Placeholder 5">
            <a:extLst>
              <a:ext uri="{FF2B5EF4-FFF2-40B4-BE49-F238E27FC236}">
                <a16:creationId xmlns:a16="http://schemas.microsoft.com/office/drawing/2014/main" id="{BF6C6CB3-9E3D-A0F9-CCB7-770FF8D25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86342-1D62-EED3-7485-B00125FA41CF}"/>
              </a:ext>
            </a:extLst>
          </p:cNvPr>
          <p:cNvSpPr>
            <a:spLocks noGrp="1"/>
          </p:cNvSpPr>
          <p:nvPr>
            <p:ph type="sldNum" sz="quarter" idx="12"/>
          </p:nvPr>
        </p:nvSpPr>
        <p:spPr/>
        <p:txBody>
          <a:bodyPr/>
          <a:lstStyle/>
          <a:p>
            <a:fld id="{FAB0FD63-2ACC-420F-964D-EAA7E6FD566B}" type="slidenum">
              <a:rPr lang="en-US" smtClean="0"/>
              <a:t>‹#›</a:t>
            </a:fld>
            <a:endParaRPr lang="en-US"/>
          </a:p>
        </p:txBody>
      </p:sp>
    </p:spTree>
    <p:extLst>
      <p:ext uri="{BB962C8B-B14F-4D97-AF65-F5344CB8AC3E}">
        <p14:creationId xmlns:p14="http://schemas.microsoft.com/office/powerpoint/2010/main" val="328644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9C63C-ADA7-C9B4-B106-3A42DA605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BBE48-8070-9D9A-3F5C-4FC94DAD1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EA769-340D-1B42-88D5-8EFE028DA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0ABD9-0683-48B9-8B2F-E086FB344843}" type="datetimeFigureOut">
              <a:rPr lang="en-US" smtClean="0"/>
              <a:t>6/25/2023</a:t>
            </a:fld>
            <a:endParaRPr lang="en-US"/>
          </a:p>
        </p:txBody>
      </p:sp>
      <p:sp>
        <p:nvSpPr>
          <p:cNvPr id="5" name="Footer Placeholder 4">
            <a:extLst>
              <a:ext uri="{FF2B5EF4-FFF2-40B4-BE49-F238E27FC236}">
                <a16:creationId xmlns:a16="http://schemas.microsoft.com/office/drawing/2014/main" id="{A7F39432-7241-FF2A-95EC-17BD7F4DF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5EE8B1-5B4F-5039-1E83-789EC70C7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0FD63-2ACC-420F-964D-EAA7E6FD566B}" type="slidenum">
              <a:rPr lang="en-US" smtClean="0"/>
              <a:t>‹#›</a:t>
            </a:fld>
            <a:endParaRPr lang="en-US"/>
          </a:p>
        </p:txBody>
      </p:sp>
    </p:spTree>
    <p:extLst>
      <p:ext uri="{BB962C8B-B14F-4D97-AF65-F5344CB8AC3E}">
        <p14:creationId xmlns:p14="http://schemas.microsoft.com/office/powerpoint/2010/main" val="216013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6" name="Freeform: Shape 1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7B46FC-6039-57A2-E1FE-5FCAA0933CDA}"/>
              </a:ext>
            </a:extLst>
          </p:cNvPr>
          <p:cNvSpPr txBox="1"/>
          <p:nvPr/>
        </p:nvSpPr>
        <p:spPr>
          <a:xfrm>
            <a:off x="1203905" y="3305344"/>
            <a:ext cx="10905066" cy="852862"/>
          </a:xfrm>
          <a:prstGeom prst="rect">
            <a:avLst/>
          </a:prstGeom>
          <a:noFill/>
        </p:spPr>
        <p:txBody>
          <a:bodyPr wrap="square" rtlCol="0">
            <a:spAutoFit/>
          </a:bodyPr>
          <a:lstStyle/>
          <a:p>
            <a:pPr defTabSz="1412199">
              <a:spcAft>
                <a:spcPts val="648"/>
              </a:spcAft>
            </a:pPr>
            <a:r>
              <a:rPr lang="en-US" sz="4942" b="1" kern="1200">
                <a:solidFill>
                  <a:schemeClr val="tx1"/>
                </a:solidFill>
                <a:latin typeface="+mj-lt"/>
                <a:cs typeface="Arial" panose="020B0604020202020204" pitchFamily="34" charset="0"/>
              </a:rPr>
              <a:t>Chủ đề: Giới thiệu về Machine learning</a:t>
            </a:r>
            <a:endParaRPr lang="en-US" sz="4576" b="1" kern="1200">
              <a:solidFill>
                <a:schemeClr val="tx1"/>
              </a:solidFill>
              <a:latin typeface="+mj-lt"/>
              <a:cs typeface="Arial" panose="020B0604020202020204" pitchFamily="34" charset="0"/>
            </a:endParaRPr>
          </a:p>
        </p:txBody>
      </p:sp>
      <p:sp>
        <p:nvSpPr>
          <p:cNvPr id="6" name="TextBox 5">
            <a:extLst>
              <a:ext uri="{FF2B5EF4-FFF2-40B4-BE49-F238E27FC236}">
                <a16:creationId xmlns:a16="http://schemas.microsoft.com/office/drawing/2014/main" id="{2B368BE9-30A6-1F16-A79F-9CE73BB18EE6}"/>
              </a:ext>
            </a:extLst>
          </p:cNvPr>
          <p:cNvSpPr txBox="1"/>
          <p:nvPr/>
        </p:nvSpPr>
        <p:spPr>
          <a:xfrm>
            <a:off x="4238623" y="1882374"/>
            <a:ext cx="4367659" cy="883789"/>
          </a:xfrm>
          <a:prstGeom prst="rect">
            <a:avLst/>
          </a:prstGeom>
          <a:noFill/>
        </p:spPr>
        <p:txBody>
          <a:bodyPr wrap="square" rtlCol="0">
            <a:spAutoFit/>
          </a:bodyPr>
          <a:lstStyle/>
          <a:p>
            <a:pPr defTabSz="1412199">
              <a:spcAft>
                <a:spcPts val="648"/>
              </a:spcAft>
            </a:pPr>
            <a:r>
              <a:rPr lang="en-US" sz="4942" kern="1200">
                <a:solidFill>
                  <a:schemeClr val="tx1"/>
                </a:solidFill>
                <a:latin typeface="+mn-lt"/>
                <a:ea typeface="+mn-ea"/>
                <a:cs typeface="+mn-cs"/>
              </a:rPr>
              <a:t>AI Faster Team</a:t>
            </a:r>
            <a:endParaRPr lang="en-US" sz="3200"/>
          </a:p>
        </p:txBody>
      </p:sp>
      <p:pic>
        <p:nvPicPr>
          <p:cNvPr id="7" name="Picture 6" descr="A picture containing circle, graphics, design, creativity&#10;&#10;Description automatically generated">
            <a:extLst>
              <a:ext uri="{FF2B5EF4-FFF2-40B4-BE49-F238E27FC236}">
                <a16:creationId xmlns:a16="http://schemas.microsoft.com/office/drawing/2014/main" id="{9686103D-B351-968E-7CBA-507B33E8D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017" y="1613303"/>
            <a:ext cx="1384308" cy="1384308"/>
          </a:xfrm>
          <a:prstGeom prst="rect">
            <a:avLst/>
          </a:prstGeom>
        </p:spPr>
      </p:pic>
      <p:sp>
        <p:nvSpPr>
          <p:cNvPr id="8" name="TextBox 7">
            <a:extLst>
              <a:ext uri="{FF2B5EF4-FFF2-40B4-BE49-F238E27FC236}">
                <a16:creationId xmlns:a16="http://schemas.microsoft.com/office/drawing/2014/main" id="{3B23F5A9-D08C-D58A-A540-1F2F467B8E4B}"/>
              </a:ext>
            </a:extLst>
          </p:cNvPr>
          <p:cNvSpPr txBox="1"/>
          <p:nvPr/>
        </p:nvSpPr>
        <p:spPr>
          <a:xfrm>
            <a:off x="3160848" y="4716145"/>
            <a:ext cx="5239366" cy="528550"/>
          </a:xfrm>
          <a:prstGeom prst="rect">
            <a:avLst/>
          </a:prstGeom>
          <a:noFill/>
        </p:spPr>
        <p:txBody>
          <a:bodyPr wrap="none" rtlCol="0">
            <a:spAutoFit/>
          </a:bodyPr>
          <a:lstStyle/>
          <a:p>
            <a:pPr defTabSz="1412199">
              <a:spcAft>
                <a:spcPts val="648"/>
              </a:spcAft>
            </a:pPr>
            <a:r>
              <a:rPr lang="en-US" sz="2780" kern="1200">
                <a:solidFill>
                  <a:schemeClr val="tx1"/>
                </a:solidFill>
                <a:latin typeface="+mn-lt"/>
                <a:ea typeface="+mn-ea"/>
                <a:cs typeface="+mn-cs"/>
              </a:rPr>
              <a:t>Người soạn: Đào Xuân Hoàng Tuấn</a:t>
            </a:r>
            <a:endParaRPr lang="en-US" sz="2574" kern="1200">
              <a:solidFill>
                <a:schemeClr val="tx1"/>
              </a:solidFill>
              <a:latin typeface="+mn-lt"/>
              <a:ea typeface="+mn-ea"/>
              <a:cs typeface="+mn-cs"/>
            </a:endParaRPr>
          </a:p>
        </p:txBody>
      </p:sp>
    </p:spTree>
    <p:extLst>
      <p:ext uri="{BB962C8B-B14F-4D97-AF65-F5344CB8AC3E}">
        <p14:creationId xmlns:p14="http://schemas.microsoft.com/office/powerpoint/2010/main" val="68657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EF2061-47D0-1EF4-10E3-78BECDA50066}"/>
              </a:ext>
            </a:extLst>
          </p:cNvPr>
          <p:cNvSpPr txBox="1"/>
          <p:nvPr/>
        </p:nvSpPr>
        <p:spPr>
          <a:xfrm>
            <a:off x="1020096" y="3672715"/>
            <a:ext cx="10151807" cy="1477328"/>
          </a:xfrm>
          <a:prstGeom prst="rect">
            <a:avLst/>
          </a:prstGeom>
          <a:noFill/>
        </p:spPr>
        <p:txBody>
          <a:bodyPr wrap="square" rtlCol="0">
            <a:spAutoFit/>
          </a:bodyPr>
          <a:lstStyle/>
          <a:p>
            <a:r>
              <a:rPr lang="vi-VN" i="1">
                <a:latin typeface="+mj-lt"/>
              </a:rPr>
              <a:t>Người ta nói rằng </a:t>
            </a:r>
            <a:r>
              <a:rPr lang="vi-VN" b="1" i="1">
                <a:latin typeface="+mj-lt"/>
              </a:rPr>
              <a:t>Machine learning </a:t>
            </a:r>
            <a:r>
              <a:rPr lang="vi-VN" i="1">
                <a:latin typeface="+mj-lt"/>
              </a:rPr>
              <a:t>giống như một chiếc rương báu đầy bí mật, đầy hấp dẫn nhưng cũng không kém phần thử thách. Vì vậy, nếu bạn đào quá sâu, bạn sẽ bị lạc trong những đường hầm hỗn loạn của </a:t>
            </a:r>
            <a:r>
              <a:rPr lang="vi-VN" b="1" i="1">
                <a:latin typeface="+mj-lt"/>
              </a:rPr>
              <a:t>Machine learning</a:t>
            </a:r>
            <a:r>
              <a:rPr lang="vi-VN" i="1">
                <a:latin typeface="+mj-lt"/>
              </a:rPr>
              <a:t>, giống như cách những sợi tóc </a:t>
            </a:r>
            <a:r>
              <a:rPr lang="en-US" i="1">
                <a:latin typeface="+mj-lt"/>
              </a:rPr>
              <a:t>đầy màu sắc </a:t>
            </a:r>
            <a:r>
              <a:rPr lang="vi-VN" i="1">
                <a:latin typeface="+mj-lt"/>
              </a:rPr>
              <a:t>trên đầu bạn quấn quýt</a:t>
            </a:r>
            <a:r>
              <a:rPr lang="en-US" i="1">
                <a:latin typeface="+mj-lt"/>
              </a:rPr>
              <a:t> </a:t>
            </a:r>
            <a:r>
              <a:rPr lang="en-US" i="1">
                <a:latin typeface="Times New Roman" panose="02020603050405020304" pitchFamily="18" charset="0"/>
                <a:cs typeface="Times New Roman" panose="02020603050405020304" pitchFamily="18" charset="0"/>
              </a:rPr>
              <a:t>lẫn nhau</a:t>
            </a:r>
            <a:r>
              <a:rPr lang="vi-VN" i="1">
                <a:latin typeface="+mj-lt"/>
              </a:rPr>
              <a:t>. Nhưng đừng lo lắng, nếu bạn có niềm đam mê với nó, hãy chuẩn bị tinh thần và cùng chúng tôi khám phá những bí mật của Machine learning và đừng quên mang theo bộ đào và mũ bảo hiểm</a:t>
            </a:r>
            <a:r>
              <a:rPr lang="en-US" i="1">
                <a:latin typeface="+mj-lt"/>
              </a:rPr>
              <a:t>… </a:t>
            </a:r>
          </a:p>
        </p:txBody>
      </p:sp>
      <p:pic>
        <p:nvPicPr>
          <p:cNvPr id="1026" name="Picture 2" descr="36 Di tim kho báu ý tưởng | cướp biển, đồ halloween, các thứ in được">
            <a:extLst>
              <a:ext uri="{FF2B5EF4-FFF2-40B4-BE49-F238E27FC236}">
                <a16:creationId xmlns:a16="http://schemas.microsoft.com/office/drawing/2014/main" id="{B562877F-1C97-3ADB-0B7D-0AC92BB146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18"/>
          <a:stretch/>
        </p:blipFill>
        <p:spPr bwMode="auto">
          <a:xfrm>
            <a:off x="5639722" y="1897405"/>
            <a:ext cx="1203530" cy="127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7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5FA99E6-0A0E-4874-7A58-A64E32767266}"/>
              </a:ext>
            </a:extLst>
          </p:cNvPr>
          <p:cNvSpPr txBox="1"/>
          <p:nvPr/>
        </p:nvSpPr>
        <p:spPr>
          <a:xfrm>
            <a:off x="1966912" y="5645150"/>
            <a:ext cx="8258176" cy="631825"/>
          </a:xfrm>
          <a:prstGeom prst="rect">
            <a:avLst/>
          </a:prstGeom>
        </p:spPr>
        <p:txBody>
          <a:bodyPr vert="horz" lIns="91440" tIns="45720" rIns="91440" bIns="45720" rtlCol="0" anchor="ctr">
            <a:normAutofit/>
          </a:bodyPr>
          <a:lstStyle/>
          <a:p>
            <a:pPr algn="ctr">
              <a:lnSpc>
                <a:spcPct val="90000"/>
              </a:lnSpc>
              <a:spcBef>
                <a:spcPts val="1000"/>
              </a:spcBef>
            </a:pPr>
            <a:r>
              <a:rPr lang="en-US" sz="2800" kern="1200">
                <a:solidFill>
                  <a:schemeClr val="tx1"/>
                </a:solidFill>
                <a:latin typeface="Arial" panose="020B0604020202020204" pitchFamily="34" charset="0"/>
                <a:cs typeface="Arial" panose="020B0604020202020204" pitchFamily="34" charset="0"/>
              </a:rPr>
              <a:t>Machine learning là gì?</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B704B07-253D-50D0-712E-39A84CD8B083}"/>
              </a:ext>
            </a:extLst>
          </p:cNvPr>
          <p:cNvSpPr txBox="1"/>
          <p:nvPr/>
        </p:nvSpPr>
        <p:spPr>
          <a:xfrm>
            <a:off x="1853381" y="935081"/>
            <a:ext cx="8681884" cy="4142288"/>
          </a:xfrm>
          <a:prstGeom prst="rect">
            <a:avLst/>
          </a:prstGeom>
          <a:noFill/>
        </p:spPr>
        <p:txBody>
          <a:bodyPr wrap="square" rtlCol="0">
            <a:spAutoFit/>
          </a:bodyPr>
          <a:lstStyle/>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Một định nghĩa phổ biến về ML được Tom Mitchell cung cấp như sau:</a:t>
            </a:r>
          </a:p>
          <a:p>
            <a:pPr marL="0" marR="0">
              <a:lnSpc>
                <a:spcPct val="107000"/>
              </a:lnSpc>
              <a:spcBef>
                <a:spcPts val="0"/>
              </a:spcBef>
              <a:spcAft>
                <a:spcPts val="800"/>
              </a:spcAft>
            </a:pPr>
            <a:r>
              <a:rPr lang="en-US" i="1">
                <a:effectLst/>
                <a:latin typeface="Times New Roman" panose="02020603050405020304" pitchFamily="18" charset="0"/>
                <a:ea typeface="Calibri" panose="020F0502020204030204" pitchFamily="34" charset="0"/>
                <a:cs typeface="Times New Roman" panose="02020603050405020304" pitchFamily="18" charset="0"/>
              </a:rPr>
              <a:t>A computer program is said to learn from experience E with respect to some class of tasks T and performance measure P, if its performance at tasks in T, as measured by P, improves with experience 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Diễn giải: </a:t>
            </a:r>
            <a:r>
              <a:rPr lang="en-US" i="1">
                <a:effectLst/>
                <a:latin typeface="Times New Roman" panose="02020603050405020304" pitchFamily="18" charset="0"/>
                <a:ea typeface="Calibri" panose="020F0502020204030204" pitchFamily="34" charset="0"/>
                <a:cs typeface="Times New Roman" panose="02020603050405020304" pitchFamily="18" charset="0"/>
              </a:rPr>
              <a:t>Machine learning là một chương trình máy tính được gọi là học từ kinh nghiệm (Dữ liệu) E với tác vụ (dự đoán, phân lớp, gom nhóm) T và được đánh giá bởi độ đo (độ chính xác) P nếu máy tính khiến tác vụ T này cải thiện được độ chính xác P thông qua dữ liệu E cho trước</a:t>
            </a: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Đ</a:t>
            </a:r>
            <a:r>
              <a:rPr lang="en-US">
                <a:latin typeface="Times New Roman" panose="02020603050405020304" pitchFamily="18" charset="0"/>
                <a:ea typeface="Calibri" panose="020F0502020204030204" pitchFamily="34" charset="0"/>
                <a:cs typeface="Times New Roman" panose="02020603050405020304" pitchFamily="18" charset="0"/>
              </a:rPr>
              <a:t>ơn giản hơn thì:</a:t>
            </a:r>
          </a:p>
          <a:p>
            <a:pPr marL="0" marR="0">
              <a:lnSpc>
                <a:spcPct val="107000"/>
              </a:lnSpc>
              <a:spcBef>
                <a:spcPts val="0"/>
              </a:spcBef>
              <a:spcAft>
                <a:spcPts val="800"/>
              </a:spcAft>
            </a:pPr>
            <a:r>
              <a:rPr lang="vi-VN" i="1">
                <a:effectLst/>
                <a:latin typeface="Times New Roman" panose="02020603050405020304" pitchFamily="18" charset="0"/>
                <a:ea typeface="Calibri" panose="020F0502020204030204" pitchFamily="34" charset="0"/>
                <a:cs typeface="Times New Roman" panose="02020603050405020304" pitchFamily="18" charset="0"/>
              </a:rPr>
              <a:t>Machine learning là một lĩnh vực của trí tuệ nhân tạo (AI) nghiên cứu cách để máy tính tự động học hỏi và cải thiện từ dữ liệu và kinh nghiệm trước đó mà không cần được lập trình cụ thể.</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86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2E23E-F883-62FB-E7C9-13919AED0EC6}"/>
              </a:ext>
            </a:extLst>
          </p:cNvPr>
          <p:cNvSpPr txBox="1"/>
          <p:nvPr/>
        </p:nvSpPr>
        <p:spPr>
          <a:xfrm>
            <a:off x="4015943" y="3167390"/>
            <a:ext cx="4160113" cy="523220"/>
          </a:xfrm>
          <a:prstGeom prst="rect">
            <a:avLst/>
          </a:prstGeom>
          <a:noFill/>
        </p:spPr>
        <p:txBody>
          <a:bodyPr wrap="none" rtlCol="0">
            <a:spAutoFit/>
          </a:bodyPr>
          <a:lstStyle/>
          <a:p>
            <a:r>
              <a:rPr lang="en-US" sz="2800" i="1"/>
              <a:t>Phân loại Machine learning</a:t>
            </a:r>
          </a:p>
        </p:txBody>
      </p:sp>
    </p:spTree>
    <p:extLst>
      <p:ext uri="{BB962C8B-B14F-4D97-AF65-F5344CB8AC3E}">
        <p14:creationId xmlns:p14="http://schemas.microsoft.com/office/powerpoint/2010/main" val="32296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724F4-9070-CF1F-7526-1E0931EA639A}"/>
              </a:ext>
            </a:extLst>
          </p:cNvPr>
          <p:cNvSpPr txBox="1"/>
          <p:nvPr/>
        </p:nvSpPr>
        <p:spPr>
          <a:xfrm>
            <a:off x="3918128" y="3153154"/>
            <a:ext cx="4092787" cy="954107"/>
          </a:xfrm>
          <a:prstGeom prst="rect">
            <a:avLst/>
          </a:prstGeom>
          <a:noFill/>
        </p:spPr>
        <p:txBody>
          <a:bodyPr wrap="none" rtlCol="0">
            <a:spAutoFit/>
          </a:bodyPr>
          <a:lstStyle/>
          <a:p>
            <a:r>
              <a:rPr lang="en-US" sz="4000">
                <a:latin typeface="Arial" panose="020B0604020202020204" pitchFamily="34" charset="0"/>
                <a:cs typeface="Arial" panose="020B0604020202020204" pitchFamily="34" charset="0"/>
              </a:rPr>
              <a:t>Machine learning</a:t>
            </a:r>
          </a:p>
          <a:p>
            <a:pPr algn="ctr"/>
            <a:r>
              <a:rPr lang="en-US" sz="1600" i="1">
                <a:solidFill>
                  <a:schemeClr val="accent1"/>
                </a:solidFill>
                <a:latin typeface="Arial" panose="020B0604020202020204" pitchFamily="34" charset="0"/>
                <a:cs typeface="Arial" panose="020B0604020202020204" pitchFamily="34" charset="0"/>
              </a:rPr>
              <a:t>(Dựa trên phương thức học)</a:t>
            </a:r>
          </a:p>
        </p:txBody>
      </p:sp>
      <p:sp>
        <p:nvSpPr>
          <p:cNvPr id="7" name="TextBox 6">
            <a:extLst>
              <a:ext uri="{FF2B5EF4-FFF2-40B4-BE49-F238E27FC236}">
                <a16:creationId xmlns:a16="http://schemas.microsoft.com/office/drawing/2014/main" id="{AA6C0363-348C-BB74-0B5D-A57A58D51FAE}"/>
              </a:ext>
            </a:extLst>
          </p:cNvPr>
          <p:cNvSpPr txBox="1"/>
          <p:nvPr/>
        </p:nvSpPr>
        <p:spPr>
          <a:xfrm>
            <a:off x="2271683" y="1026849"/>
            <a:ext cx="2537874"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a:latin typeface="Arial" panose="020B0604020202020204" pitchFamily="34" charset="0"/>
                <a:cs typeface="Arial" panose="020B0604020202020204" pitchFamily="34" charset="0"/>
              </a:rPr>
              <a:t>Supervised Learning</a:t>
            </a:r>
          </a:p>
        </p:txBody>
      </p:sp>
      <p:sp>
        <p:nvSpPr>
          <p:cNvPr id="8" name="TextBox 7">
            <a:extLst>
              <a:ext uri="{FF2B5EF4-FFF2-40B4-BE49-F238E27FC236}">
                <a16:creationId xmlns:a16="http://schemas.microsoft.com/office/drawing/2014/main" id="{F5A55364-F571-DA68-44D8-00EC017C787A}"/>
              </a:ext>
            </a:extLst>
          </p:cNvPr>
          <p:cNvSpPr txBox="1"/>
          <p:nvPr/>
        </p:nvSpPr>
        <p:spPr>
          <a:xfrm>
            <a:off x="1094919" y="2213515"/>
            <a:ext cx="2823209"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a:latin typeface="Arial" panose="020B0604020202020204" pitchFamily="34" charset="0"/>
                <a:cs typeface="Arial" panose="020B0604020202020204" pitchFamily="34" charset="0"/>
              </a:rPr>
              <a:t>Unsupervised Learning</a:t>
            </a:r>
          </a:p>
        </p:txBody>
      </p:sp>
      <p:sp>
        <p:nvSpPr>
          <p:cNvPr id="9" name="TextBox 8">
            <a:extLst>
              <a:ext uri="{FF2B5EF4-FFF2-40B4-BE49-F238E27FC236}">
                <a16:creationId xmlns:a16="http://schemas.microsoft.com/office/drawing/2014/main" id="{D9823DFA-D5C8-E38D-C4D4-551558F23B2F}"/>
              </a:ext>
            </a:extLst>
          </p:cNvPr>
          <p:cNvSpPr txBox="1"/>
          <p:nvPr/>
        </p:nvSpPr>
        <p:spPr>
          <a:xfrm>
            <a:off x="1209374" y="4557874"/>
            <a:ext cx="2836033"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Reinforcement learning</a:t>
            </a:r>
            <a:endParaRPr lang="en-US" sz="200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C69BD06-F5E5-C573-218C-1AEE49F8818B}"/>
              </a:ext>
            </a:extLst>
          </p:cNvPr>
          <p:cNvSpPr txBox="1"/>
          <p:nvPr/>
        </p:nvSpPr>
        <p:spPr>
          <a:xfrm>
            <a:off x="1729868" y="5734461"/>
            <a:ext cx="3079689"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Semi-supervised learning</a:t>
            </a:r>
            <a:endParaRPr lang="en-US" sz="20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B9763C3-54D9-4B32-7D07-8E32BDB15B64}"/>
              </a:ext>
            </a:extLst>
          </p:cNvPr>
          <p:cNvSpPr txBox="1"/>
          <p:nvPr/>
        </p:nvSpPr>
        <p:spPr>
          <a:xfrm>
            <a:off x="877558" y="3321277"/>
            <a:ext cx="1867819"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a:latin typeface="Arial" panose="020B0604020202020204" pitchFamily="34" charset="0"/>
                <a:cs typeface="Arial" panose="020B0604020202020204" pitchFamily="34" charset="0"/>
              </a:rPr>
              <a:t>Deep Learning</a:t>
            </a:r>
          </a:p>
        </p:txBody>
      </p:sp>
      <p:sp>
        <p:nvSpPr>
          <p:cNvPr id="16" name="TextBox 15">
            <a:extLst>
              <a:ext uri="{FF2B5EF4-FFF2-40B4-BE49-F238E27FC236}">
                <a16:creationId xmlns:a16="http://schemas.microsoft.com/office/drawing/2014/main" id="{1E40AC8A-4EF6-C3D8-17D6-AB2902F31AA7}"/>
              </a:ext>
            </a:extLst>
          </p:cNvPr>
          <p:cNvSpPr txBox="1"/>
          <p:nvPr/>
        </p:nvSpPr>
        <p:spPr>
          <a:xfrm>
            <a:off x="8797918" y="3323608"/>
            <a:ext cx="1996059"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Online Learning</a:t>
            </a:r>
            <a:endParaRPr lang="en-US" sz="20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E1FA993-156E-C25B-B938-CE59023F2F3E}"/>
              </a:ext>
            </a:extLst>
          </p:cNvPr>
          <p:cNvSpPr txBox="1"/>
          <p:nvPr/>
        </p:nvSpPr>
        <p:spPr>
          <a:xfrm>
            <a:off x="7415750" y="727115"/>
            <a:ext cx="2198166"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Transfer Learning</a:t>
            </a:r>
            <a:endParaRPr lang="en-US" sz="200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B693DB7A-B973-685D-F877-BBBE2BD9CC98}"/>
              </a:ext>
            </a:extLst>
          </p:cNvPr>
          <p:cNvSpPr txBox="1"/>
          <p:nvPr/>
        </p:nvSpPr>
        <p:spPr>
          <a:xfrm>
            <a:off x="8625117" y="4278202"/>
            <a:ext cx="1952779"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Active Learning</a:t>
            </a:r>
            <a:endParaRPr lang="en-US" sz="20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6999D1B1-D6F1-0C60-6456-80902926285E}"/>
              </a:ext>
            </a:extLst>
          </p:cNvPr>
          <p:cNvSpPr txBox="1"/>
          <p:nvPr/>
        </p:nvSpPr>
        <p:spPr>
          <a:xfrm>
            <a:off x="8359502" y="1540024"/>
            <a:ext cx="2307042"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One-shot Learning</a:t>
            </a:r>
            <a:endParaRPr lang="en-US" sz="20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EDB05E7C-B179-12EA-B025-5BD3804FCDA5}"/>
              </a:ext>
            </a:extLst>
          </p:cNvPr>
          <p:cNvSpPr txBox="1"/>
          <p:nvPr/>
        </p:nvSpPr>
        <p:spPr>
          <a:xfrm>
            <a:off x="8625117" y="2456744"/>
            <a:ext cx="2452916"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Adversarial learning</a:t>
            </a:r>
            <a:endParaRPr lang="en-US" sz="20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55B7ABB-DA7E-F8C2-7804-4FCE3D3C75A4}"/>
              </a:ext>
            </a:extLst>
          </p:cNvPr>
          <p:cNvSpPr txBox="1"/>
          <p:nvPr/>
        </p:nvSpPr>
        <p:spPr>
          <a:xfrm>
            <a:off x="8161371" y="5145066"/>
            <a:ext cx="1795684"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0" i="0">
                <a:solidFill>
                  <a:srgbClr val="374151"/>
                </a:solidFill>
                <a:effectLst/>
                <a:latin typeface="Arial" panose="020B0604020202020204" pitchFamily="34" charset="0"/>
                <a:cs typeface="Arial" panose="020B0604020202020204" pitchFamily="34" charset="0"/>
              </a:rPr>
              <a:t>Lazy Learning</a:t>
            </a:r>
            <a:endParaRPr lang="en-US" sz="200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170073E0-251E-A27E-155B-E633E7658A29}"/>
              </a:ext>
            </a:extLst>
          </p:cNvPr>
          <p:cNvSpPr txBox="1"/>
          <p:nvPr/>
        </p:nvSpPr>
        <p:spPr>
          <a:xfrm>
            <a:off x="7812784" y="5827264"/>
            <a:ext cx="39626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 </a:t>
            </a:r>
          </a:p>
        </p:txBody>
      </p:sp>
    </p:spTree>
    <p:extLst>
      <p:ext uri="{BB962C8B-B14F-4D97-AF65-F5344CB8AC3E}">
        <p14:creationId xmlns:p14="http://schemas.microsoft.com/office/powerpoint/2010/main" val="104213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724F4-9070-CF1F-7526-1E0931EA639A}"/>
              </a:ext>
            </a:extLst>
          </p:cNvPr>
          <p:cNvSpPr txBox="1"/>
          <p:nvPr/>
        </p:nvSpPr>
        <p:spPr>
          <a:xfrm>
            <a:off x="3918128" y="3153154"/>
            <a:ext cx="4092787" cy="954107"/>
          </a:xfrm>
          <a:prstGeom prst="rect">
            <a:avLst/>
          </a:prstGeom>
          <a:noFill/>
        </p:spPr>
        <p:txBody>
          <a:bodyPr wrap="none" rtlCol="0">
            <a:spAutoFit/>
          </a:bodyPr>
          <a:lstStyle/>
          <a:p>
            <a:r>
              <a:rPr lang="en-US" sz="4000">
                <a:latin typeface="Arial" panose="020B0604020202020204" pitchFamily="34" charset="0"/>
                <a:cs typeface="Arial" panose="020B0604020202020204" pitchFamily="34" charset="0"/>
              </a:rPr>
              <a:t>Machine learning</a:t>
            </a:r>
          </a:p>
          <a:p>
            <a:pPr algn="ctr"/>
            <a:r>
              <a:rPr lang="en-US" sz="1600" i="1">
                <a:solidFill>
                  <a:schemeClr val="accent2"/>
                </a:solidFill>
                <a:latin typeface="Arial" panose="020B0604020202020204" pitchFamily="34" charset="0"/>
                <a:cs typeface="Arial" panose="020B0604020202020204" pitchFamily="34" charset="0"/>
              </a:rPr>
              <a:t>(Dựa trên chức năng)</a:t>
            </a:r>
          </a:p>
        </p:txBody>
      </p:sp>
      <p:sp>
        <p:nvSpPr>
          <p:cNvPr id="16" name="TextBox 15">
            <a:extLst>
              <a:ext uri="{FF2B5EF4-FFF2-40B4-BE49-F238E27FC236}">
                <a16:creationId xmlns:a16="http://schemas.microsoft.com/office/drawing/2014/main" id="{1E40AC8A-4EF6-C3D8-17D6-AB2902F31AA7}"/>
              </a:ext>
            </a:extLst>
          </p:cNvPr>
          <p:cNvSpPr txBox="1"/>
          <p:nvPr/>
        </p:nvSpPr>
        <p:spPr>
          <a:xfrm>
            <a:off x="8187518" y="4703046"/>
            <a:ext cx="1326004"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Ensemble</a:t>
            </a:r>
          </a:p>
        </p:txBody>
      </p:sp>
      <p:sp>
        <p:nvSpPr>
          <p:cNvPr id="19" name="TextBox 18">
            <a:extLst>
              <a:ext uri="{FF2B5EF4-FFF2-40B4-BE49-F238E27FC236}">
                <a16:creationId xmlns:a16="http://schemas.microsoft.com/office/drawing/2014/main" id="{6999D1B1-D6F1-0C60-6456-80902926285E}"/>
              </a:ext>
            </a:extLst>
          </p:cNvPr>
          <p:cNvSpPr txBox="1"/>
          <p:nvPr/>
        </p:nvSpPr>
        <p:spPr>
          <a:xfrm>
            <a:off x="8052224" y="2311185"/>
            <a:ext cx="2922595"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Artificial Neural Network</a:t>
            </a:r>
          </a:p>
        </p:txBody>
      </p:sp>
      <p:sp>
        <p:nvSpPr>
          <p:cNvPr id="20" name="TextBox 19">
            <a:extLst>
              <a:ext uri="{FF2B5EF4-FFF2-40B4-BE49-F238E27FC236}">
                <a16:creationId xmlns:a16="http://schemas.microsoft.com/office/drawing/2014/main" id="{EDB05E7C-B179-12EA-B025-5BD3804FCDA5}"/>
              </a:ext>
            </a:extLst>
          </p:cNvPr>
          <p:cNvSpPr txBox="1"/>
          <p:nvPr/>
        </p:nvSpPr>
        <p:spPr>
          <a:xfrm>
            <a:off x="8439194" y="3661022"/>
            <a:ext cx="3081293"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Dimensionality Reduction</a:t>
            </a:r>
          </a:p>
        </p:txBody>
      </p:sp>
      <p:sp>
        <p:nvSpPr>
          <p:cNvPr id="2" name="TextBox 1">
            <a:extLst>
              <a:ext uri="{FF2B5EF4-FFF2-40B4-BE49-F238E27FC236}">
                <a16:creationId xmlns:a16="http://schemas.microsoft.com/office/drawing/2014/main" id="{F1FEEDC5-F068-452C-ABC6-18CFFCB69A64}"/>
              </a:ext>
            </a:extLst>
          </p:cNvPr>
          <p:cNvSpPr txBox="1"/>
          <p:nvPr/>
        </p:nvSpPr>
        <p:spPr>
          <a:xfrm>
            <a:off x="7776192" y="5631096"/>
            <a:ext cx="441146"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a:t>
            </a:r>
          </a:p>
        </p:txBody>
      </p:sp>
      <p:sp>
        <p:nvSpPr>
          <p:cNvPr id="3" name="TextBox 2">
            <a:extLst>
              <a:ext uri="{FF2B5EF4-FFF2-40B4-BE49-F238E27FC236}">
                <a16:creationId xmlns:a16="http://schemas.microsoft.com/office/drawing/2014/main" id="{36528FF5-3B60-2220-7F08-846FF74C5017}"/>
              </a:ext>
            </a:extLst>
          </p:cNvPr>
          <p:cNvSpPr txBox="1"/>
          <p:nvPr/>
        </p:nvSpPr>
        <p:spPr>
          <a:xfrm>
            <a:off x="2435030" y="1305808"/>
            <a:ext cx="1483098"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Regression</a:t>
            </a:r>
          </a:p>
        </p:txBody>
      </p:sp>
      <p:sp>
        <p:nvSpPr>
          <p:cNvPr id="5" name="TextBox 4">
            <a:extLst>
              <a:ext uri="{FF2B5EF4-FFF2-40B4-BE49-F238E27FC236}">
                <a16:creationId xmlns:a16="http://schemas.microsoft.com/office/drawing/2014/main" id="{494287E7-BAA3-9A01-EC82-83F19F98AE74}"/>
              </a:ext>
            </a:extLst>
          </p:cNvPr>
          <p:cNvSpPr txBox="1"/>
          <p:nvPr/>
        </p:nvSpPr>
        <p:spPr>
          <a:xfrm>
            <a:off x="1478678" y="2313542"/>
            <a:ext cx="1697901"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Classification</a:t>
            </a:r>
          </a:p>
        </p:txBody>
      </p:sp>
      <p:sp>
        <p:nvSpPr>
          <p:cNvPr id="6" name="TextBox 5">
            <a:extLst>
              <a:ext uri="{FF2B5EF4-FFF2-40B4-BE49-F238E27FC236}">
                <a16:creationId xmlns:a16="http://schemas.microsoft.com/office/drawing/2014/main" id="{A6AB4474-E419-0616-84C0-0D052BC2CFC0}"/>
              </a:ext>
            </a:extLst>
          </p:cNvPr>
          <p:cNvSpPr txBox="1"/>
          <p:nvPr/>
        </p:nvSpPr>
        <p:spPr>
          <a:xfrm>
            <a:off x="1716083" y="4601652"/>
            <a:ext cx="1826141"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Regularization</a:t>
            </a:r>
          </a:p>
        </p:txBody>
      </p:sp>
      <p:sp>
        <p:nvSpPr>
          <p:cNvPr id="10" name="TextBox 9">
            <a:extLst>
              <a:ext uri="{FF2B5EF4-FFF2-40B4-BE49-F238E27FC236}">
                <a16:creationId xmlns:a16="http://schemas.microsoft.com/office/drawing/2014/main" id="{91FBA665-BDB4-47A3-3FC8-942D61AF400F}"/>
              </a:ext>
            </a:extLst>
          </p:cNvPr>
          <p:cNvSpPr txBox="1"/>
          <p:nvPr/>
        </p:nvSpPr>
        <p:spPr>
          <a:xfrm>
            <a:off x="2435030" y="5729418"/>
            <a:ext cx="1241045"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Bayesian</a:t>
            </a:r>
          </a:p>
        </p:txBody>
      </p:sp>
      <p:sp>
        <p:nvSpPr>
          <p:cNvPr id="11" name="TextBox 10">
            <a:extLst>
              <a:ext uri="{FF2B5EF4-FFF2-40B4-BE49-F238E27FC236}">
                <a16:creationId xmlns:a16="http://schemas.microsoft.com/office/drawing/2014/main" id="{469E875C-C203-09BD-FC42-6D4F99B209E6}"/>
              </a:ext>
            </a:extLst>
          </p:cNvPr>
          <p:cNvSpPr txBox="1"/>
          <p:nvPr/>
        </p:nvSpPr>
        <p:spPr>
          <a:xfrm>
            <a:off x="1154069" y="3572209"/>
            <a:ext cx="1936749"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Instance-based</a:t>
            </a:r>
          </a:p>
        </p:txBody>
      </p:sp>
      <p:sp>
        <p:nvSpPr>
          <p:cNvPr id="12" name="TextBox 11">
            <a:extLst>
              <a:ext uri="{FF2B5EF4-FFF2-40B4-BE49-F238E27FC236}">
                <a16:creationId xmlns:a16="http://schemas.microsoft.com/office/drawing/2014/main" id="{BB55EDDA-ACDF-DCBE-E3A1-35F635535EB4}"/>
              </a:ext>
            </a:extLst>
          </p:cNvPr>
          <p:cNvSpPr txBox="1"/>
          <p:nvPr/>
        </p:nvSpPr>
        <p:spPr>
          <a:xfrm>
            <a:off x="7776192" y="1041671"/>
            <a:ext cx="1340432"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b="0" i="0">
                <a:solidFill>
                  <a:srgbClr val="000000"/>
                </a:solidFill>
                <a:effectLst/>
                <a:latin typeface="Arial" panose="020B0604020202020204" pitchFamily="34" charset="0"/>
              </a:rPr>
              <a:t>Clustering</a:t>
            </a:r>
          </a:p>
        </p:txBody>
      </p:sp>
    </p:spTree>
    <p:extLst>
      <p:ext uri="{BB962C8B-B14F-4D97-AF65-F5344CB8AC3E}">
        <p14:creationId xmlns:p14="http://schemas.microsoft.com/office/powerpoint/2010/main" val="76369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F96043-2387-BA8E-6004-4149EC536D47}"/>
              </a:ext>
            </a:extLst>
          </p:cNvPr>
          <p:cNvSpPr txBox="1"/>
          <p:nvPr/>
        </p:nvSpPr>
        <p:spPr>
          <a:xfrm>
            <a:off x="412954" y="422786"/>
            <a:ext cx="8254183" cy="400110"/>
          </a:xfrm>
          <a:prstGeom prst="rect">
            <a:avLst/>
          </a:prstGeom>
          <a:noFill/>
        </p:spPr>
        <p:txBody>
          <a:bodyPr wrap="none" rtlCol="0">
            <a:spAutoFit/>
          </a:bodyPr>
          <a:lstStyle/>
          <a:p>
            <a:r>
              <a:rPr lang="en-US" sz="2000" b="1">
                <a:latin typeface="Arial" panose="020B0604020202020204" pitchFamily="34" charset="0"/>
                <a:cs typeface="Arial" panose="020B0604020202020204" pitchFamily="34" charset="0"/>
              </a:rPr>
              <a:t>Các phân loại machine learning cơ bản </a:t>
            </a:r>
            <a:r>
              <a:rPr lang="en-US" sz="2000">
                <a:latin typeface="Arial" panose="020B0604020202020204" pitchFamily="34" charset="0"/>
                <a:cs typeface="Arial" panose="020B0604020202020204" pitchFamily="34" charset="0"/>
              </a:rPr>
              <a:t>(Dựa trên phương thức học)</a:t>
            </a:r>
          </a:p>
        </p:txBody>
      </p:sp>
      <p:sp>
        <p:nvSpPr>
          <p:cNvPr id="3" name="TextBox 2">
            <a:extLst>
              <a:ext uri="{FF2B5EF4-FFF2-40B4-BE49-F238E27FC236}">
                <a16:creationId xmlns:a16="http://schemas.microsoft.com/office/drawing/2014/main" id="{B18C95A1-02B6-8522-A255-189A0EA118B5}"/>
              </a:ext>
            </a:extLst>
          </p:cNvPr>
          <p:cNvSpPr txBox="1"/>
          <p:nvPr/>
        </p:nvSpPr>
        <p:spPr>
          <a:xfrm>
            <a:off x="412954" y="1160206"/>
            <a:ext cx="3922869" cy="369332"/>
          </a:xfrm>
          <a:prstGeom prst="rect">
            <a:avLst/>
          </a:prstGeom>
          <a:noFill/>
        </p:spPr>
        <p:txBody>
          <a:bodyPr wrap="none" rtlCol="0">
            <a:spAutoFit/>
          </a:bodyPr>
          <a:lstStyle/>
          <a:p>
            <a:r>
              <a:rPr lang="en-US" sz="1800" b="1">
                <a:effectLst/>
                <a:latin typeface="Times New Roman" panose="02020603050405020304" pitchFamily="18" charset="0"/>
                <a:ea typeface="Calibri" panose="020F0502020204030204" pitchFamily="34" charset="0"/>
              </a:rPr>
              <a:t>Supervised learning (Học có giám sát)</a:t>
            </a:r>
            <a:endParaRPr lang="en-US"/>
          </a:p>
        </p:txBody>
      </p:sp>
    </p:spTree>
    <p:extLst>
      <p:ext uri="{BB962C8B-B14F-4D97-AF65-F5344CB8AC3E}">
        <p14:creationId xmlns:p14="http://schemas.microsoft.com/office/powerpoint/2010/main" val="838539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389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5</cp:revision>
  <dcterms:created xsi:type="dcterms:W3CDTF">2023-05-15T13:01:40Z</dcterms:created>
  <dcterms:modified xsi:type="dcterms:W3CDTF">2023-06-24T20:18:22Z</dcterms:modified>
</cp:coreProperties>
</file>