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1" r:id="rId3"/>
    <p:sldId id="266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C0C93D-0644-49D5-83F6-CF12FD2A755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47B306-F73A-4DA6-A4A1-4435C3086047}">
      <dgm:prSet/>
      <dgm:spPr/>
      <dgm:t>
        <a:bodyPr/>
        <a:lstStyle/>
        <a:p>
          <a:r>
            <a:rPr lang="en-US"/>
            <a:t>Là 1 trong những thuật toán supervised-learning</a:t>
          </a:r>
        </a:p>
      </dgm:t>
    </dgm:pt>
    <dgm:pt modelId="{F1493A86-D054-4908-8094-8B3AB93E7B5C}" type="parTrans" cxnId="{26863434-DF95-4C2D-BC56-DE968BB09D28}">
      <dgm:prSet/>
      <dgm:spPr/>
      <dgm:t>
        <a:bodyPr/>
        <a:lstStyle/>
        <a:p>
          <a:endParaRPr lang="en-US"/>
        </a:p>
      </dgm:t>
    </dgm:pt>
    <dgm:pt modelId="{27F0658B-435F-4B35-8310-C602AB2797C0}" type="sibTrans" cxnId="{26863434-DF95-4C2D-BC56-DE968BB09D28}">
      <dgm:prSet/>
      <dgm:spPr/>
      <dgm:t>
        <a:bodyPr/>
        <a:lstStyle/>
        <a:p>
          <a:endParaRPr lang="en-US"/>
        </a:p>
      </dgm:t>
    </dgm:pt>
    <dgm:pt modelId="{50F05696-7732-4203-9607-F27AAF1C33B6}">
      <dgm:prSet/>
      <dgm:spPr/>
      <dgm:t>
        <a:bodyPr/>
        <a:lstStyle/>
        <a:p>
          <a:r>
            <a:rPr lang="vi-VN" b="0" i="0"/>
            <a:t>là một thuật toán Classification cho trường hợp đơn giản nhất: chỉ có hai class (lớp)</a:t>
          </a:r>
          <a:r>
            <a:rPr lang="en-US" b="0" i="0"/>
            <a:t> - </a:t>
          </a:r>
          <a:r>
            <a:rPr lang="en-US" b="0" i="1"/>
            <a:t>binary classification</a:t>
          </a:r>
          <a:endParaRPr lang="en-US"/>
        </a:p>
      </dgm:t>
    </dgm:pt>
    <dgm:pt modelId="{757AD852-66BB-476C-BF46-06D04196AA75}" type="parTrans" cxnId="{A345116C-4CF1-47B8-B764-7C1C34AD6780}">
      <dgm:prSet/>
      <dgm:spPr/>
      <dgm:t>
        <a:bodyPr/>
        <a:lstStyle/>
        <a:p>
          <a:endParaRPr lang="en-US"/>
        </a:p>
      </dgm:t>
    </dgm:pt>
    <dgm:pt modelId="{99CD8C6C-4FB6-4C82-8200-C7DE0DA32FA7}" type="sibTrans" cxnId="{A345116C-4CF1-47B8-B764-7C1C34AD6780}">
      <dgm:prSet/>
      <dgm:spPr/>
      <dgm:t>
        <a:bodyPr/>
        <a:lstStyle/>
        <a:p>
          <a:endParaRPr lang="en-US"/>
        </a:p>
      </dgm:t>
    </dgm:pt>
    <dgm:pt modelId="{ABD7F991-3820-42EB-A3D2-EC817147BBE7}">
      <dgm:prSet/>
      <dgm:spPr/>
      <dgm:t>
        <a:bodyPr/>
        <a:lstStyle/>
        <a:p>
          <a:r>
            <a:rPr lang="en-US" b="0" i="0"/>
            <a:t>Là nền tảng cho một mảng lớn quan trọng của Machine Learning là Neural Networks và sau này là Deep Learning</a:t>
          </a:r>
          <a:endParaRPr lang="en-US"/>
        </a:p>
      </dgm:t>
    </dgm:pt>
    <dgm:pt modelId="{055FD2FB-C348-4349-85BD-9DDCE46507D1}" type="parTrans" cxnId="{FC7644A6-B696-45F1-855F-A47C96D5A7CB}">
      <dgm:prSet/>
      <dgm:spPr/>
      <dgm:t>
        <a:bodyPr/>
        <a:lstStyle/>
        <a:p>
          <a:endParaRPr lang="en-US"/>
        </a:p>
      </dgm:t>
    </dgm:pt>
    <dgm:pt modelId="{AF53E2A0-8168-41BE-9B0E-918A7606E0AE}" type="sibTrans" cxnId="{FC7644A6-B696-45F1-855F-A47C96D5A7CB}">
      <dgm:prSet/>
      <dgm:spPr/>
      <dgm:t>
        <a:bodyPr/>
        <a:lstStyle/>
        <a:p>
          <a:endParaRPr lang="en-US"/>
        </a:p>
      </dgm:t>
    </dgm:pt>
    <dgm:pt modelId="{F384B7FD-B1F8-4E15-8B82-8D78A8F61B43}" type="pres">
      <dgm:prSet presAssocID="{36C0C93D-0644-49D5-83F6-CF12FD2A755E}" presName="diagram" presStyleCnt="0">
        <dgm:presLayoutVars>
          <dgm:dir/>
          <dgm:resizeHandles val="exact"/>
        </dgm:presLayoutVars>
      </dgm:prSet>
      <dgm:spPr/>
    </dgm:pt>
    <dgm:pt modelId="{1EBD2C0E-7CB8-4C23-970E-CC20FACD15FB}" type="pres">
      <dgm:prSet presAssocID="{D647B306-F73A-4DA6-A4A1-4435C3086047}" presName="node" presStyleLbl="node1" presStyleIdx="0" presStyleCnt="3">
        <dgm:presLayoutVars>
          <dgm:bulletEnabled val="1"/>
        </dgm:presLayoutVars>
      </dgm:prSet>
      <dgm:spPr/>
    </dgm:pt>
    <dgm:pt modelId="{6682E84A-971C-4A89-88D1-7BB3027006A9}" type="pres">
      <dgm:prSet presAssocID="{27F0658B-435F-4B35-8310-C602AB2797C0}" presName="sibTrans" presStyleCnt="0"/>
      <dgm:spPr/>
    </dgm:pt>
    <dgm:pt modelId="{DBCDA5AB-C8F7-4A78-B7D7-8F8C7781404C}" type="pres">
      <dgm:prSet presAssocID="{50F05696-7732-4203-9607-F27AAF1C33B6}" presName="node" presStyleLbl="node1" presStyleIdx="1" presStyleCnt="3">
        <dgm:presLayoutVars>
          <dgm:bulletEnabled val="1"/>
        </dgm:presLayoutVars>
      </dgm:prSet>
      <dgm:spPr/>
    </dgm:pt>
    <dgm:pt modelId="{2F9F594E-465D-41B9-86BF-9D87C71C9423}" type="pres">
      <dgm:prSet presAssocID="{99CD8C6C-4FB6-4C82-8200-C7DE0DA32FA7}" presName="sibTrans" presStyleCnt="0"/>
      <dgm:spPr/>
    </dgm:pt>
    <dgm:pt modelId="{E7B99104-239A-4D1D-8806-AFC63CB92117}" type="pres">
      <dgm:prSet presAssocID="{ABD7F991-3820-42EB-A3D2-EC817147BBE7}" presName="node" presStyleLbl="node1" presStyleIdx="2" presStyleCnt="3">
        <dgm:presLayoutVars>
          <dgm:bulletEnabled val="1"/>
        </dgm:presLayoutVars>
      </dgm:prSet>
      <dgm:spPr/>
    </dgm:pt>
  </dgm:ptLst>
  <dgm:cxnLst>
    <dgm:cxn modelId="{CAE59A03-4DE0-4EBE-A164-F48488FC9A0C}" type="presOf" srcId="{50F05696-7732-4203-9607-F27AAF1C33B6}" destId="{DBCDA5AB-C8F7-4A78-B7D7-8F8C7781404C}" srcOrd="0" destOrd="0" presId="urn:microsoft.com/office/officeart/2005/8/layout/default"/>
    <dgm:cxn modelId="{4AADEA16-4A79-449F-B847-95E0D2A184BB}" type="presOf" srcId="{36C0C93D-0644-49D5-83F6-CF12FD2A755E}" destId="{F384B7FD-B1F8-4E15-8B82-8D78A8F61B43}" srcOrd="0" destOrd="0" presId="urn:microsoft.com/office/officeart/2005/8/layout/default"/>
    <dgm:cxn modelId="{26863434-DF95-4C2D-BC56-DE968BB09D28}" srcId="{36C0C93D-0644-49D5-83F6-CF12FD2A755E}" destId="{D647B306-F73A-4DA6-A4A1-4435C3086047}" srcOrd="0" destOrd="0" parTransId="{F1493A86-D054-4908-8094-8B3AB93E7B5C}" sibTransId="{27F0658B-435F-4B35-8310-C602AB2797C0}"/>
    <dgm:cxn modelId="{A345116C-4CF1-47B8-B764-7C1C34AD6780}" srcId="{36C0C93D-0644-49D5-83F6-CF12FD2A755E}" destId="{50F05696-7732-4203-9607-F27AAF1C33B6}" srcOrd="1" destOrd="0" parTransId="{757AD852-66BB-476C-BF46-06D04196AA75}" sibTransId="{99CD8C6C-4FB6-4C82-8200-C7DE0DA32FA7}"/>
    <dgm:cxn modelId="{0B6FE670-C9ED-4401-9474-259C91227B5A}" type="presOf" srcId="{D647B306-F73A-4DA6-A4A1-4435C3086047}" destId="{1EBD2C0E-7CB8-4C23-970E-CC20FACD15FB}" srcOrd="0" destOrd="0" presId="urn:microsoft.com/office/officeart/2005/8/layout/default"/>
    <dgm:cxn modelId="{FF791286-7266-4F47-A517-1F64A8C6CF36}" type="presOf" srcId="{ABD7F991-3820-42EB-A3D2-EC817147BBE7}" destId="{E7B99104-239A-4D1D-8806-AFC63CB92117}" srcOrd="0" destOrd="0" presId="urn:microsoft.com/office/officeart/2005/8/layout/default"/>
    <dgm:cxn modelId="{FC7644A6-B696-45F1-855F-A47C96D5A7CB}" srcId="{36C0C93D-0644-49D5-83F6-CF12FD2A755E}" destId="{ABD7F991-3820-42EB-A3D2-EC817147BBE7}" srcOrd="2" destOrd="0" parTransId="{055FD2FB-C348-4349-85BD-9DDCE46507D1}" sibTransId="{AF53E2A0-8168-41BE-9B0E-918A7606E0AE}"/>
    <dgm:cxn modelId="{D5E84970-115C-4B8E-B697-DBD17CA53627}" type="presParOf" srcId="{F384B7FD-B1F8-4E15-8B82-8D78A8F61B43}" destId="{1EBD2C0E-7CB8-4C23-970E-CC20FACD15FB}" srcOrd="0" destOrd="0" presId="urn:microsoft.com/office/officeart/2005/8/layout/default"/>
    <dgm:cxn modelId="{41ECA17C-7392-48A1-B084-17E97873B5EE}" type="presParOf" srcId="{F384B7FD-B1F8-4E15-8B82-8D78A8F61B43}" destId="{6682E84A-971C-4A89-88D1-7BB3027006A9}" srcOrd="1" destOrd="0" presId="urn:microsoft.com/office/officeart/2005/8/layout/default"/>
    <dgm:cxn modelId="{CD37D6A4-46A4-4FE4-849D-9F6F91C163D0}" type="presParOf" srcId="{F384B7FD-B1F8-4E15-8B82-8D78A8F61B43}" destId="{DBCDA5AB-C8F7-4A78-B7D7-8F8C7781404C}" srcOrd="2" destOrd="0" presId="urn:microsoft.com/office/officeart/2005/8/layout/default"/>
    <dgm:cxn modelId="{61EDDB1F-8B6D-4F2C-AB69-E75C6D5EC045}" type="presParOf" srcId="{F384B7FD-B1F8-4E15-8B82-8D78A8F61B43}" destId="{2F9F594E-465D-41B9-86BF-9D87C71C9423}" srcOrd="3" destOrd="0" presId="urn:microsoft.com/office/officeart/2005/8/layout/default"/>
    <dgm:cxn modelId="{1A7C428A-2033-4ADC-9BE7-F3C41536FF2B}" type="presParOf" srcId="{F384B7FD-B1F8-4E15-8B82-8D78A8F61B43}" destId="{E7B99104-239A-4D1D-8806-AFC63CB9211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D2C0E-7CB8-4C23-970E-CC20FACD15FB}">
      <dsp:nvSpPr>
        <dsp:cNvPr id="0" name=""/>
        <dsp:cNvSpPr/>
      </dsp:nvSpPr>
      <dsp:spPr>
        <a:xfrm>
          <a:off x="762" y="862087"/>
          <a:ext cx="2973209" cy="1783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Là 1 trong những thuật toán supervised-learning</a:t>
          </a:r>
        </a:p>
      </dsp:txBody>
      <dsp:txXfrm>
        <a:off x="762" y="862087"/>
        <a:ext cx="2973209" cy="1783925"/>
      </dsp:txXfrm>
    </dsp:sp>
    <dsp:sp modelId="{DBCDA5AB-C8F7-4A78-B7D7-8F8C7781404C}">
      <dsp:nvSpPr>
        <dsp:cNvPr id="0" name=""/>
        <dsp:cNvSpPr/>
      </dsp:nvSpPr>
      <dsp:spPr>
        <a:xfrm>
          <a:off x="3271292" y="862087"/>
          <a:ext cx="2973209" cy="1783925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0" i="0" kern="1200"/>
            <a:t>là một thuật toán Classification cho trường hợp đơn giản nhất: chỉ có hai class (lớp)</a:t>
          </a:r>
          <a:r>
            <a:rPr lang="en-US" sz="2000" b="0" i="0" kern="1200"/>
            <a:t> - </a:t>
          </a:r>
          <a:r>
            <a:rPr lang="en-US" sz="2000" b="0" i="1" kern="1200"/>
            <a:t>binary classification</a:t>
          </a:r>
          <a:endParaRPr lang="en-US" sz="2000" kern="1200"/>
        </a:p>
      </dsp:txBody>
      <dsp:txXfrm>
        <a:off x="3271292" y="862087"/>
        <a:ext cx="2973209" cy="1783925"/>
      </dsp:txXfrm>
    </dsp:sp>
    <dsp:sp modelId="{E7B99104-239A-4D1D-8806-AFC63CB92117}">
      <dsp:nvSpPr>
        <dsp:cNvPr id="0" name=""/>
        <dsp:cNvSpPr/>
      </dsp:nvSpPr>
      <dsp:spPr>
        <a:xfrm>
          <a:off x="1636027" y="2943333"/>
          <a:ext cx="2973209" cy="178392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Là nền tảng cho một mảng lớn quan trọng của Machine Learning là Neural Networks và sau này là Deep Learning</a:t>
          </a:r>
          <a:endParaRPr lang="en-US" sz="2000" kern="1200"/>
        </a:p>
      </dsp:txBody>
      <dsp:txXfrm>
        <a:off x="1636027" y="2943333"/>
        <a:ext cx="2973209" cy="1783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729E-0C7A-79B3-FB05-C20A25E28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A4D47-E00E-CDA4-5A3E-286F2F190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C451-7615-C04B-018A-2C60AD8B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397A4-478C-0BFA-68FE-1B5EE62E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F09C-E663-EFA4-DEB5-0AE9EB48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0541-B286-B63F-B2F2-38EC8BE5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E3D88-DF1E-04EB-2D58-30C3F9CF6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391A3-965A-012C-0F3C-83F3D05B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53594-8ABD-F892-23E1-7640098E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557D-ADDF-3B1F-71E7-28645CCD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4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91802-798E-B607-D683-3EB12F483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F9A72-4206-9502-7D94-97C12337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FA999-F27B-FC2D-330B-0EFC4C34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7103-028B-3F41-6DB9-0DE35053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3F857-B4C8-FE42-1A18-05DF26CF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5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E58C-1AD3-61D4-2C8A-6CEB600C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ABDC6-3B45-3AA4-B939-5F6C7EE0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86A7-0DCC-C663-3087-723BBE77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20C62-5B5D-C978-A39F-48F0F412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4DA1-30E1-CC26-4149-C1AB4E3F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36B4-1F6D-526C-F6FE-A0C2452B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476A-AE99-D8BB-85EB-EECA76954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BE0F0-77FE-0A79-5B20-216FFED5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E8044-496E-D116-AB37-1AF48BFD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FF2A7-9782-A848-060F-0FD6875D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3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7F51-8C01-FE49-8CC9-2EEB2E04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344B-CD1C-CD0B-809D-8F9E84080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EE979-B9A9-DFE2-6126-28BF2ED3F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97D58-8982-6558-048A-6CE95F45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80F36-FB75-08B5-6965-ADFC54E6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13E6B-D3AA-4DD0-3947-84108F24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6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D564-45C7-A28A-E1C0-1CBEF006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B4197-BF86-D057-36C6-2377C9885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71838-6CC3-9AF6-A74D-EECA0F10B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51E39-75AF-B4D9-4A86-3E5FB3E65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D2965-01D6-2FED-0BC9-12CE6BF44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C5268-40E5-991E-12DA-FA212F18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9A116-977E-408F-625B-FC35299F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5D655-8138-DCD4-511C-83996C90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C4F3-9002-BCFF-F97D-C3971853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2812E-DD38-6814-F6BA-5FE841C5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0AB40-69F0-BCB6-03CD-C82D7814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1DD4C-654F-633D-6EA6-4B2C2B7C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7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EF521-C1E8-85B9-5A6E-645889DE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A2573-D703-D23B-F5B9-E3F64631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DF4C-CE21-C18A-6CCB-0AC9819F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1E94-B6BF-9F1C-FE61-E5336F06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A0094-19F0-440D-012C-49D90C8AF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ECFF0-371B-C1AA-062E-1250597C7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EE307-CD0C-2E9C-02C1-9A0F7C38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D96D9-9EA2-99AC-4F4C-A7A9B4B7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0FBE5-C94A-19F0-CBEE-21F7277C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3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ADF5-B257-3606-76D0-43E67745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D707B-4016-A1D0-5763-50905FD61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F1F2B-E0DC-2106-843E-AD8AA873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E9E57-83F2-B64C-C543-64311DCD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C1D-22A7-49CF-9EE4-B6B3B004539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2B0DE-322E-EA5C-4030-36E495AF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269F1-9DDF-BDB6-0FCF-76823F1E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2C168-5E74-B58A-DC1D-7C5D73FB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CFB53-C532-2881-1FD6-409A5B646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B891-DB49-EFF1-BC06-9C8A69B3A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AAC1D-22A7-49CF-9EE4-B6B3B0045399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BFA6-1313-1ED7-185F-0794FC338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F898-ED01-30F3-E181-9B0DA9C73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E453-A113-48BF-BE67-09AD4E20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2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EEED4-DFE8-33E8-B8BD-9A39C886BA9D}"/>
              </a:ext>
            </a:extLst>
          </p:cNvPr>
          <p:cNvSpPr txBox="1"/>
          <p:nvPr/>
        </p:nvSpPr>
        <p:spPr>
          <a:xfrm>
            <a:off x="1794569" y="3054769"/>
            <a:ext cx="8653331" cy="1284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51930">
              <a:spcAft>
                <a:spcPts val="850"/>
              </a:spcAft>
            </a:pPr>
            <a:r>
              <a:rPr lang="en-US" sz="3500" b="1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rPr>
              <a:t>Chủ đề: </a:t>
            </a:r>
            <a:r>
              <a:rPr lang="en-US" sz="3500" b="1">
                <a:latin typeface="Baskerville Old Face" panose="02020602080505020303" pitchFamily="18" charset="0"/>
              </a:rPr>
              <a:t>Perceptron Learning Algorithm (PLA)</a:t>
            </a:r>
            <a:endParaRPr lang="en-US" sz="3500" b="1" kern="1200">
              <a:solidFill>
                <a:schemeClr val="tx1"/>
              </a:solidFill>
              <a:latin typeface="Baskerville Old Face" panose="02020602080505020303" pitchFamily="18" charset="0"/>
              <a:ea typeface="+mn-ea"/>
              <a:cs typeface="+mn-cs"/>
            </a:endParaRPr>
          </a:p>
          <a:p>
            <a:pPr algn="ctr" defTabSz="1851930">
              <a:spcAft>
                <a:spcPts val="850"/>
              </a:spcAft>
            </a:pPr>
            <a:r>
              <a:rPr lang="en-US" sz="3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(Giải quyết từ gốc)</a:t>
            </a:r>
            <a:endParaRPr lang="en-US" sz="3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79317-499F-D91A-0202-0FF17AC3B517}"/>
              </a:ext>
            </a:extLst>
          </p:cNvPr>
          <p:cNvSpPr txBox="1"/>
          <p:nvPr/>
        </p:nvSpPr>
        <p:spPr>
          <a:xfrm>
            <a:off x="3877119" y="1373693"/>
            <a:ext cx="5803644" cy="10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1930">
              <a:spcAft>
                <a:spcPts val="850"/>
              </a:spcAft>
            </a:pPr>
            <a:r>
              <a:rPr lang="en-US" sz="64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Faster Team</a:t>
            </a:r>
            <a:endParaRPr lang="en-US" sz="3200"/>
          </a:p>
        </p:txBody>
      </p:sp>
      <p:pic>
        <p:nvPicPr>
          <p:cNvPr id="6" name="Picture 5" descr="A picture containing circle, graphics, design, creativity&#10;&#10;Description automatically generated">
            <a:extLst>
              <a:ext uri="{FF2B5EF4-FFF2-40B4-BE49-F238E27FC236}">
                <a16:creationId xmlns:a16="http://schemas.microsoft.com/office/drawing/2014/main" id="{E9D6E298-00AD-F22A-D353-6DFA2962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01" y="1016157"/>
            <a:ext cx="1839437" cy="1839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D999D-823E-66C0-C66E-80B4609C6266}"/>
              </a:ext>
            </a:extLst>
          </p:cNvPr>
          <p:cNvSpPr txBox="1"/>
          <p:nvPr/>
        </p:nvSpPr>
        <p:spPr>
          <a:xfrm>
            <a:off x="2444999" y="5139141"/>
            <a:ext cx="6772239" cy="653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51930">
              <a:spcAft>
                <a:spcPts val="850"/>
              </a:spcAft>
            </a:pPr>
            <a:r>
              <a:rPr lang="en-US" sz="364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Người soạn: Đào Xuân Hoàng Tuấn</a:t>
            </a:r>
            <a:endParaRPr lang="en-US" sz="257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093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E7DED4-23E3-9471-EC76-23F1FF67D732}"/>
              </a:ext>
            </a:extLst>
          </p:cNvPr>
          <p:cNvSpPr txBox="1"/>
          <p:nvPr/>
        </p:nvSpPr>
        <p:spPr>
          <a:xfrm>
            <a:off x="409305" y="458399"/>
            <a:ext cx="8480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0" i="0">
                <a:solidFill>
                  <a:srgbClr val="374151"/>
                </a:solidFill>
                <a:effectLst/>
                <a:latin typeface="Söhne"/>
              </a:rPr>
              <a:t>Quá trình huấn luyện sẽ điều chỉnh các giá trị của </a:t>
            </a:r>
            <a:r>
              <a:rPr lang="vi-VN" b="0" i="0">
                <a:solidFill>
                  <a:srgbClr val="374151"/>
                </a:solidFill>
                <a:effectLst/>
                <a:latin typeface="KaTeX_Main"/>
              </a:rPr>
              <a:t>​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trọng số và bias</a:t>
            </a:r>
            <a:r>
              <a:rPr lang="vi-VN" b="0" i="0">
                <a:solidFill>
                  <a:srgbClr val="374151"/>
                </a:solidFill>
                <a:effectLst/>
                <a:latin typeface="Söhne"/>
              </a:rPr>
              <a:t> dựa trên từng điểm dữ liệu </a:t>
            </a:r>
            <a:r>
              <a:rPr lang="en-US" b="0" i="0">
                <a:solidFill>
                  <a:srgbClr val="374151"/>
                </a:solidFill>
                <a:effectLst/>
                <a:latin typeface="KaTeX_Main"/>
              </a:rPr>
              <a:t>X</a:t>
            </a:r>
            <a:r>
              <a:rPr lang="en-US" b="0" i="0" baseline="-25000">
                <a:solidFill>
                  <a:srgbClr val="374151"/>
                </a:solidFill>
                <a:effectLst/>
                <a:latin typeface="KaTeX_Main"/>
              </a:rPr>
              <a:t>i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 v</a:t>
            </a:r>
            <a:r>
              <a:rPr lang="vi-VN" b="0" i="0">
                <a:solidFill>
                  <a:srgbClr val="374151"/>
                </a:solidFill>
                <a:effectLst/>
                <a:latin typeface="Söhne"/>
              </a:rPr>
              <a:t>à nhãn tương ứng </a:t>
            </a:r>
            <a:r>
              <a:rPr lang="vi-VN" b="0" i="1">
                <a:solidFill>
                  <a:srgbClr val="374151"/>
                </a:solidFill>
                <a:effectLst/>
                <a:latin typeface="KaTeX_Math"/>
              </a:rPr>
              <a:t>yi</a:t>
            </a:r>
            <a:r>
              <a:rPr lang="vi-VN" b="0" i="0">
                <a:solidFill>
                  <a:srgbClr val="374151"/>
                </a:solidFill>
                <a:effectLst/>
                <a:latin typeface="KaTeX_Main"/>
              </a:rPr>
              <a:t>​</a:t>
            </a:r>
            <a:r>
              <a:rPr lang="vi-VN" b="0" i="0">
                <a:solidFill>
                  <a:srgbClr val="374151"/>
                </a:solidFill>
                <a:effectLst/>
                <a:latin typeface="Söhne"/>
              </a:rPr>
              <a:t> để tìm ra đường thẳng phân chia tốt nhất các lớp dữ liệu. Mục tiêu là làm sao để 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                                               </a:t>
            </a:r>
            <a:r>
              <a:rPr lang="vi-VN" b="0" i="0">
                <a:solidFill>
                  <a:srgbClr val="374151"/>
                </a:solidFill>
                <a:effectLst/>
                <a:latin typeface="Söhne"/>
              </a:rPr>
              <a:t>có dấu giống nhãn thực tế </a:t>
            </a:r>
            <a:r>
              <a:rPr lang="vi-VN" b="0" i="1">
                <a:solidFill>
                  <a:srgbClr val="374151"/>
                </a:solidFill>
                <a:effectLst/>
                <a:latin typeface="KaTeX_Math"/>
              </a:rPr>
              <a:t>yi</a:t>
            </a:r>
            <a:r>
              <a:rPr lang="vi-VN" b="0" i="0">
                <a:solidFill>
                  <a:srgbClr val="374151"/>
                </a:solidFill>
                <a:effectLst/>
                <a:latin typeface="KaTeX_Main"/>
              </a:rPr>
              <a:t>​</a:t>
            </a:r>
            <a:r>
              <a:rPr lang="vi-VN" b="0" i="0">
                <a:solidFill>
                  <a:srgbClr val="374151"/>
                </a:solidFill>
                <a:effectLst/>
                <a:latin typeface="Söhne"/>
              </a:rPr>
              <a:t> cho tất cả các điểm dữ liệu.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77E26-D5E2-B480-8398-44792D7BA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352" y="1355592"/>
            <a:ext cx="2176628" cy="296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670639-7D4C-7BCA-C854-C5B6CA6DD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89" y="1867896"/>
            <a:ext cx="7372722" cy="2075072"/>
          </a:xfrm>
          <a:prstGeom prst="rect">
            <a:avLst/>
          </a:prstGeom>
        </p:spPr>
      </p:pic>
      <p:sp>
        <p:nvSpPr>
          <p:cNvPr id="10" name="AutoShape 4" descr="An intuitive overview of a perceptron with python implementation (PART 2:  Animating the Learning Process) | by Mohammad Abdin | Medium">
            <a:extLst>
              <a:ext uri="{FF2B5EF4-FFF2-40B4-BE49-F238E27FC236}">
                <a16:creationId xmlns:a16="http://schemas.microsoft.com/office/drawing/2014/main" id="{71BC0453-20E3-75F0-B6DF-944EDE9CAB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12CC2AAB-82F9-155A-60B4-E2B86D05E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027" y="1503705"/>
            <a:ext cx="4114800" cy="2743200"/>
          </a:xfrm>
          <a:prstGeom prst="rect">
            <a:avLst/>
          </a:prstGeom>
        </p:spPr>
      </p:pic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C102F050-9C0D-6923-D21D-66E1838B00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67" y="4015650"/>
            <a:ext cx="5289140" cy="2256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039B8A-D806-9221-9BCD-B8F5743B7E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3179" y="2877455"/>
            <a:ext cx="1206108" cy="3169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CC4482-DB62-C5BA-70A5-AF6E50BD9823}"/>
              </a:ext>
            </a:extLst>
          </p:cNvPr>
          <p:cNvSpPr txBox="1"/>
          <p:nvPr/>
        </p:nvSpPr>
        <p:spPr>
          <a:xfrm>
            <a:off x="4788310" y="2946074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(Với learning rate = 1)</a:t>
            </a:r>
          </a:p>
        </p:txBody>
      </p:sp>
    </p:spTree>
    <p:extLst>
      <p:ext uri="{BB962C8B-B14F-4D97-AF65-F5344CB8AC3E}">
        <p14:creationId xmlns:p14="http://schemas.microsoft.com/office/powerpoint/2010/main" val="396574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9A504B-AB74-A6C6-8376-7BED98861200}"/>
              </a:ext>
            </a:extLst>
          </p:cNvPr>
          <p:cNvSpPr txBox="1"/>
          <p:nvPr/>
        </p:nvSpPr>
        <p:spPr>
          <a:xfrm>
            <a:off x="1809137" y="2967335"/>
            <a:ext cx="904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Mô hình Neural Network đầu tiên (khởi đầu của deep learning)</a:t>
            </a:r>
          </a:p>
        </p:txBody>
      </p:sp>
    </p:spTree>
    <p:extLst>
      <p:ext uri="{BB962C8B-B14F-4D97-AF65-F5344CB8AC3E}">
        <p14:creationId xmlns:p14="http://schemas.microsoft.com/office/powerpoint/2010/main" val="418378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41DB62-D4EC-F7C9-2701-13B28C58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393" y="547057"/>
            <a:ext cx="8056939" cy="3405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7A13DF-5402-6BA7-FDA9-F22A7DE8A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09" y="4133752"/>
            <a:ext cx="3543607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5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877A6D-578A-5EFB-CE6C-69B1B0F4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91" y="1321833"/>
            <a:ext cx="6755327" cy="316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8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lti-Layer Perceptron Neural Network using Python – Machine Learning Geek">
            <a:extLst>
              <a:ext uri="{FF2B5EF4-FFF2-40B4-BE49-F238E27FC236}">
                <a16:creationId xmlns:a16="http://schemas.microsoft.com/office/drawing/2014/main" id="{BFE674D4-2F7B-3A05-94F0-3D89862FC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87" y="320163"/>
            <a:ext cx="11430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53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sics of deep learning and neural networks for Sale,Up To OFF 67%">
            <a:extLst>
              <a:ext uri="{FF2B5EF4-FFF2-40B4-BE49-F238E27FC236}">
                <a16:creationId xmlns:a16="http://schemas.microsoft.com/office/drawing/2014/main" id="{59337549-4CF2-A4AE-3F01-32E2EAA4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854" y="668593"/>
            <a:ext cx="2961816" cy="210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038AEC-5E6B-72CC-EE30-C5F25AE49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8" y="891183"/>
            <a:ext cx="2610436" cy="165608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BF8948-CC16-F396-A796-6EE3C382F6CD}"/>
              </a:ext>
            </a:extLst>
          </p:cNvPr>
          <p:cNvCxnSpPr>
            <a:stCxn id="4" idx="3"/>
            <a:endCxn id="2050" idx="1"/>
          </p:cNvCxnSpPr>
          <p:nvPr/>
        </p:nvCxnSpPr>
        <p:spPr>
          <a:xfrm>
            <a:off x="2862084" y="1719225"/>
            <a:ext cx="547770" cy="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diagram of a network&#10;&#10;Description automatically generated">
            <a:extLst>
              <a:ext uri="{FF2B5EF4-FFF2-40B4-BE49-F238E27FC236}">
                <a16:creationId xmlns:a16="http://schemas.microsoft.com/office/drawing/2014/main" id="{7BE9EC12-B85B-2890-F8CC-BEDB22C0B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808" y="624189"/>
            <a:ext cx="4992192" cy="219006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B97610-A679-66BC-0ECE-6232C6326B5E}"/>
              </a:ext>
            </a:extLst>
          </p:cNvPr>
          <p:cNvCxnSpPr>
            <a:cxnSpLocks/>
            <a:stCxn id="2050" idx="3"/>
            <a:endCxn id="12" idx="1"/>
          </p:cNvCxnSpPr>
          <p:nvPr/>
        </p:nvCxnSpPr>
        <p:spPr>
          <a:xfrm flipV="1">
            <a:off x="6371670" y="1719224"/>
            <a:ext cx="828138" cy="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Bộ não loại bỏ các neuron chết như thế nào?">
            <a:extLst>
              <a:ext uri="{FF2B5EF4-FFF2-40B4-BE49-F238E27FC236}">
                <a16:creationId xmlns:a16="http://schemas.microsoft.com/office/drawing/2014/main" id="{D117C57C-03C1-7233-3F0A-0BCE0F4B8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75" y="4817961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3696AFA5-D676-E430-F289-8C7DDBFE5E39}"/>
              </a:ext>
            </a:extLst>
          </p:cNvPr>
          <p:cNvSpPr/>
          <p:nvPr/>
        </p:nvSpPr>
        <p:spPr>
          <a:xfrm>
            <a:off x="5201265" y="3136490"/>
            <a:ext cx="658761" cy="133718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1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E7824-0A13-BC5F-406D-A543741CE805}"/>
              </a:ext>
            </a:extLst>
          </p:cNvPr>
          <p:cNvSpPr txBox="1"/>
          <p:nvPr/>
        </p:nvSpPr>
        <p:spPr>
          <a:xfrm>
            <a:off x="666207" y="480864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Giới thiệu PLA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(Perceptron learning algorithm)</a:t>
            </a:r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extBox 4">
            <a:extLst>
              <a:ext uri="{FF2B5EF4-FFF2-40B4-BE49-F238E27FC236}">
                <a16:creationId xmlns:a16="http://schemas.microsoft.com/office/drawing/2014/main" id="{FAE76276-51B5-4EF0-6DDE-185C6F7FF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2014420"/>
              </p:ext>
            </p:extLst>
          </p:nvPr>
        </p:nvGraphicFramePr>
        <p:xfrm>
          <a:off x="5295348" y="480864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27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664CF-4652-B70A-1A62-6C1D83F8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43" y="891540"/>
            <a:ext cx="9096162" cy="50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3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87C31D-BD49-DD96-0AFF-C899AF223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65" y="1323326"/>
            <a:ext cx="8798770" cy="3425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3035-EC37-C036-4739-D9B2C8F2EF68}"/>
              </a:ext>
            </a:extLst>
          </p:cNvPr>
          <p:cNvSpPr txBox="1"/>
          <p:nvPr/>
        </p:nvSpPr>
        <p:spPr>
          <a:xfrm>
            <a:off x="4375355" y="5165342"/>
            <a:ext cx="428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Bài toán này là “đi tìm ranh giới cho 2 class”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EAFA7-4199-786F-2C12-CD4FCB727C4B}"/>
              </a:ext>
            </a:extLst>
          </p:cNvPr>
          <p:cNvSpPr txBox="1"/>
          <p:nvPr/>
        </p:nvSpPr>
        <p:spPr>
          <a:xfrm>
            <a:off x="1305265" y="5534674"/>
            <a:ext cx="958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Nếu tồn tại một đường phẳng phân chia hai class thì ta gọi hai class đó là </a:t>
            </a:r>
            <a:r>
              <a:rPr lang="vi-VN" b="0" i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linearly separable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ear vs Non-linear Data: How to Know - Data Analytics">
            <a:extLst>
              <a:ext uri="{FF2B5EF4-FFF2-40B4-BE49-F238E27FC236}">
                <a16:creationId xmlns:a16="http://schemas.microsoft.com/office/drawing/2014/main" id="{77BCE93C-3952-4ACC-EBFF-0526D05ED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700213"/>
            <a:ext cx="932497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471871-2D6B-5A5A-6EF0-DF21BCDC596A}"/>
              </a:ext>
            </a:extLst>
          </p:cNvPr>
          <p:cNvSpPr txBox="1"/>
          <p:nvPr/>
        </p:nvSpPr>
        <p:spPr>
          <a:xfrm>
            <a:off x="1750142" y="52111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0" i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linearly separable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7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F6197-5437-71B3-CCAD-9A46FDE1EE25}"/>
              </a:ext>
            </a:extLst>
          </p:cNvPr>
          <p:cNvSpPr txBox="1"/>
          <p:nvPr/>
        </p:nvSpPr>
        <p:spPr>
          <a:xfrm>
            <a:off x="3775586" y="2713704"/>
            <a:ext cx="544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Cách hoạt động của PLA</a:t>
            </a:r>
          </a:p>
        </p:txBody>
      </p:sp>
    </p:spTree>
    <p:extLst>
      <p:ext uri="{BB962C8B-B14F-4D97-AF65-F5344CB8AC3E}">
        <p14:creationId xmlns:p14="http://schemas.microsoft.com/office/powerpoint/2010/main" val="232390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789CB-79F8-9907-D04D-B252CD7EAF50}"/>
              </a:ext>
            </a:extLst>
          </p:cNvPr>
          <p:cNvSpPr txBox="1"/>
          <p:nvPr/>
        </p:nvSpPr>
        <p:spPr>
          <a:xfrm>
            <a:off x="943898" y="816077"/>
            <a:ext cx="4237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Giả sử X là ma trận chứa có điểm dữ liệu mà mỗi cột trong X là một vector và là một điểm dữ liệu trong không gian nhiều chiều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A6B095-8578-A008-2393-C1540F6F6EBE}"/>
              </a:ext>
            </a:extLst>
          </p:cNvPr>
          <p:cNvSpPr txBox="1"/>
          <p:nvPr/>
        </p:nvSpPr>
        <p:spPr>
          <a:xfrm>
            <a:off x="943898" y="1887794"/>
            <a:ext cx="4414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 là một vector hàng ngang với từng điểm dữ liệu được lưu là nhãn của cột tương ứng trong 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A7034-CB16-6C5C-D965-64FD9C94E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48"/>
          <a:stretch/>
        </p:blipFill>
        <p:spPr>
          <a:xfrm>
            <a:off x="5525730" y="1081548"/>
            <a:ext cx="3631982" cy="505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A89E75-F4D2-475E-C9FF-CCFD16A6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99" y="1974171"/>
            <a:ext cx="3406465" cy="3752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BCA55E-4311-B30D-2639-E05374427951}"/>
              </a:ext>
            </a:extLst>
          </p:cNvPr>
          <p:cNvSpPr txBox="1"/>
          <p:nvPr/>
        </p:nvSpPr>
        <p:spPr>
          <a:xfrm>
            <a:off x="1012724" y="2890687"/>
            <a:ext cx="326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Với y</a:t>
            </a:r>
            <a:r>
              <a:rPr lang="en-US" baseline="-25000"/>
              <a:t>i</a:t>
            </a:r>
            <a:r>
              <a:rPr lang="en-US"/>
              <a:t> = 1 nếu X</a:t>
            </a:r>
            <a:r>
              <a:rPr lang="en-US" baseline="-25000"/>
              <a:t>i</a:t>
            </a:r>
            <a:r>
              <a:rPr lang="en-US"/>
              <a:t> thuộc class xanh</a:t>
            </a:r>
          </a:p>
          <a:p>
            <a:r>
              <a:rPr lang="en-US"/>
              <a:t>Y</a:t>
            </a:r>
            <a:r>
              <a:rPr lang="en-US" baseline="-25000"/>
              <a:t>i</a:t>
            </a:r>
            <a:r>
              <a:rPr lang="en-US"/>
              <a:t> = -1 nếu Xi thuộc class đỏ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917750-915B-4798-633C-339E81544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118" y="2890687"/>
            <a:ext cx="4414684" cy="31839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E51DBC-AEE1-4746-4140-E989EAAF6D4C}"/>
              </a:ext>
            </a:extLst>
          </p:cNvPr>
          <p:cNvSpPr txBox="1"/>
          <p:nvPr/>
        </p:nvSpPr>
        <p:spPr>
          <a:xfrm>
            <a:off x="860733" y="3836352"/>
            <a:ext cx="459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Giải sử phương trình ranh giới (boundary) có phương trình: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675AA6-8593-2605-102D-B719C192E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147" y="4508550"/>
            <a:ext cx="4200186" cy="103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173AD-A54E-BD27-8428-BA8E49105859}"/>
              </a:ext>
            </a:extLst>
          </p:cNvPr>
          <p:cNvSpPr txBox="1"/>
          <p:nvPr/>
        </p:nvSpPr>
        <p:spPr>
          <a:xfrm>
            <a:off x="757084" y="471948"/>
            <a:ext cx="392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Đối với bài toán trên không gian 2 chiều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98898-C30D-503B-A17D-D78E3AD8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05" y="1081351"/>
            <a:ext cx="3170596" cy="491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3310B8-E543-54EC-926D-4DD7301ED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336" y="313054"/>
            <a:ext cx="4613995" cy="31159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839C5D-56E0-2C32-97EA-FB1FFBE3E400}"/>
              </a:ext>
            </a:extLst>
          </p:cNvPr>
          <p:cNvSpPr txBox="1"/>
          <p:nvPr/>
        </p:nvSpPr>
        <p:spPr>
          <a:xfrm>
            <a:off x="757084" y="2369574"/>
            <a:ext cx="4778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Nhận xét rằng các điểm nằm về một phía so với đường thẳng sẽ làm phương trình đường thẳng đó mang cùng dấu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5A0A1-37F2-8DD8-1A92-589CA4D84196}"/>
              </a:ext>
            </a:extLst>
          </p:cNvPr>
          <p:cNvSpPr txBox="1"/>
          <p:nvPr/>
        </p:nvSpPr>
        <p:spPr>
          <a:xfrm>
            <a:off x="865239" y="3923071"/>
            <a:ext cx="5245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Cách xác định label (nhãn) của một điểm dữ liệu sẽ là:</a:t>
            </a:r>
          </a:p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EB8817-BDE2-C4C8-7740-403F73EA5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799" y="4246236"/>
            <a:ext cx="4124770" cy="6463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F18631-FF37-7948-2037-986E2327A822}"/>
              </a:ext>
            </a:extLst>
          </p:cNvPr>
          <p:cNvSpPr txBox="1"/>
          <p:nvPr/>
        </p:nvSpPr>
        <p:spPr>
          <a:xfrm>
            <a:off x="2231923" y="498009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Hoặc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6B6241-CD7A-9A56-A114-889760FA7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960" y="5349423"/>
            <a:ext cx="2487780" cy="5499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80D956-11ED-74E8-D95F-25550DB41733}"/>
              </a:ext>
            </a:extLst>
          </p:cNvPr>
          <p:cNvSpPr txBox="1"/>
          <p:nvPr/>
        </p:nvSpPr>
        <p:spPr>
          <a:xfrm>
            <a:off x="963562" y="5986878"/>
            <a:ext cx="401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Chú thích: sgn() là một hàm xác định dấu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2FCA152-77AF-B7A1-EDA1-D7F1C0D73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6071" y="5817183"/>
            <a:ext cx="2293819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2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233A7330-B701-C54D-03BF-383E64C45F53}"/>
              </a:ext>
            </a:extLst>
          </p:cNvPr>
          <p:cNvSpPr/>
          <p:nvPr/>
        </p:nvSpPr>
        <p:spPr>
          <a:xfrm>
            <a:off x="393290" y="4296697"/>
            <a:ext cx="3977023" cy="16911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312DD-9351-1CF9-0C12-9AC8B8FD5033}"/>
              </a:ext>
            </a:extLst>
          </p:cNvPr>
          <p:cNvSpPr txBox="1"/>
          <p:nvPr/>
        </p:nvSpPr>
        <p:spPr>
          <a:xfrm>
            <a:off x="1002891" y="481780"/>
            <a:ext cx="6459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Vậy mục tiêu của bài toán này của chúng ta sẽ là tìm </a:t>
            </a:r>
            <a:r>
              <a:rPr lang="en-US" b="1"/>
              <a:t>w </a:t>
            </a:r>
            <a:r>
              <a:rPr lang="en-US"/>
              <a:t>sao cho tất cả các dữ liệu đã gán nhãn ở đầu vào được phân chia ranh giới chính xác: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A43EA-5E1D-7EE5-2AA1-F5D4645EA7C1}"/>
              </a:ext>
            </a:extLst>
          </p:cNvPr>
          <p:cNvSpPr txBox="1"/>
          <p:nvPr/>
        </p:nvSpPr>
        <p:spPr>
          <a:xfrm>
            <a:off x="1002891" y="1759974"/>
            <a:ext cx="309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Ví dụ trong không gian 2 chiều: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51FF61-476C-B458-ADA3-B9CA304F7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1" r="9453"/>
          <a:stretch/>
        </p:blipFill>
        <p:spPr>
          <a:xfrm>
            <a:off x="1158208" y="2261419"/>
            <a:ext cx="847573" cy="620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F6028E-302B-1C77-19D8-BE5EA996B075}"/>
              </a:ext>
            </a:extLst>
          </p:cNvPr>
          <p:cNvSpPr txBox="1"/>
          <p:nvPr/>
        </p:nvSpPr>
        <p:spPr>
          <a:xfrm>
            <a:off x="2222090" y="2285302"/>
            <a:ext cx="243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Đây là một điểm dữ liệu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197A37-1B6A-9A34-3503-E0F89B1C16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9" t="15285"/>
          <a:stretch/>
        </p:blipFill>
        <p:spPr>
          <a:xfrm>
            <a:off x="1228322" y="3165492"/>
            <a:ext cx="2434193" cy="369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A2B775-B4AF-7E3E-7703-7638D87C9AF8}"/>
              </a:ext>
            </a:extLst>
          </p:cNvPr>
          <p:cNvSpPr txBox="1"/>
          <p:nvPr/>
        </p:nvSpPr>
        <p:spPr>
          <a:xfrm>
            <a:off x="3824748" y="3147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Đây là nhiều điểm dữ liệu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B379AD-E1CB-1C1B-35F7-1CDFF9C96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08" y="3796426"/>
            <a:ext cx="2700740" cy="3693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3A699D-4CE5-7FF3-7848-050AF4E2EA25}"/>
              </a:ext>
            </a:extLst>
          </p:cNvPr>
          <p:cNvSpPr txBox="1"/>
          <p:nvPr/>
        </p:nvSpPr>
        <p:spPr>
          <a:xfrm>
            <a:off x="4026309" y="378826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Nhãn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B8C3A2-1E04-3022-967D-A07CFE8A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517" y="4676617"/>
            <a:ext cx="777459" cy="6056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0B8C34A-A6B5-22AC-8150-71C1F3E85E8F}"/>
              </a:ext>
            </a:extLst>
          </p:cNvPr>
          <p:cNvSpPr txBox="1"/>
          <p:nvPr/>
        </p:nvSpPr>
        <p:spPr>
          <a:xfrm>
            <a:off x="1164163" y="5265746"/>
            <a:ext cx="98911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Trọng số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E677C-1E7C-7CCD-7BBE-A3EF45B1F23C}"/>
              </a:ext>
            </a:extLst>
          </p:cNvPr>
          <p:cNvSpPr txBox="1"/>
          <p:nvPr/>
        </p:nvSpPr>
        <p:spPr>
          <a:xfrm>
            <a:off x="2552097" y="4945148"/>
            <a:ext cx="9749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w0: bias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3CAC849-CC76-C2BE-2EF6-EAA9FA943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788" y="1702139"/>
            <a:ext cx="2263645" cy="36933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CA111A-B635-CE29-F11A-ACD446AC55CC}"/>
              </a:ext>
            </a:extLst>
          </p:cNvPr>
          <p:cNvCxnSpPr>
            <a:cxnSpLocks/>
          </p:cNvCxnSpPr>
          <p:nvPr/>
        </p:nvCxnSpPr>
        <p:spPr>
          <a:xfrm flipH="1" flipV="1">
            <a:off x="4714318" y="5277539"/>
            <a:ext cx="898512" cy="60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19DB49-1AF7-3F55-0BBE-F19B1AD1887A}"/>
              </a:ext>
            </a:extLst>
          </p:cNvPr>
          <p:cNvSpPr txBox="1"/>
          <p:nvPr/>
        </p:nvSpPr>
        <p:spPr>
          <a:xfrm>
            <a:off x="5788124" y="5155861"/>
            <a:ext cx="216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Thứ chúng ta cần tìm</a:t>
            </a:r>
          </a:p>
        </p:txBody>
      </p:sp>
    </p:spTree>
    <p:extLst>
      <p:ext uri="{BB962C8B-B14F-4D97-AF65-F5344CB8AC3E}">
        <p14:creationId xmlns:p14="http://schemas.microsoft.com/office/powerpoint/2010/main" val="384467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416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Baskerville Old Face</vt:lpstr>
      <vt:lpstr>Calibri</vt:lpstr>
      <vt:lpstr>Calibri Light</vt:lpstr>
      <vt:lpstr>KaTeX_Main</vt:lpstr>
      <vt:lpstr>KaTeX_Math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Dao Xuan Hoang</dc:creator>
  <cp:lastModifiedBy>Tuan Dao Xuan Hoang</cp:lastModifiedBy>
  <cp:revision>7</cp:revision>
  <dcterms:created xsi:type="dcterms:W3CDTF">2023-07-02T07:18:11Z</dcterms:created>
  <dcterms:modified xsi:type="dcterms:W3CDTF">2023-07-05T13:55:17Z</dcterms:modified>
</cp:coreProperties>
</file>