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61" r:id="rId3"/>
    <p:sldId id="295" r:id="rId4"/>
    <p:sldId id="296" r:id="rId5"/>
    <p:sldId id="297" r:id="rId6"/>
    <p:sldId id="298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0C93D-0644-49D5-83F6-CF12FD2A755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47B306-F73A-4DA6-A4A1-4435C3086047}">
      <dgm:prSet/>
      <dgm:spPr/>
      <dgm:t>
        <a:bodyPr/>
        <a:lstStyle/>
        <a:p>
          <a:r>
            <a:rPr lang="en-US"/>
            <a:t>Là 1 trong những thuật toán supervised-learning</a:t>
          </a:r>
        </a:p>
      </dgm:t>
    </dgm:pt>
    <dgm:pt modelId="{F1493A86-D054-4908-8094-8B3AB93E7B5C}" type="parTrans" cxnId="{26863434-DF95-4C2D-BC56-DE968BB09D28}">
      <dgm:prSet/>
      <dgm:spPr/>
      <dgm:t>
        <a:bodyPr/>
        <a:lstStyle/>
        <a:p>
          <a:endParaRPr lang="en-US"/>
        </a:p>
      </dgm:t>
    </dgm:pt>
    <dgm:pt modelId="{27F0658B-435F-4B35-8310-C602AB2797C0}" type="sibTrans" cxnId="{26863434-DF95-4C2D-BC56-DE968BB09D28}">
      <dgm:prSet/>
      <dgm:spPr/>
      <dgm:t>
        <a:bodyPr/>
        <a:lstStyle/>
        <a:p>
          <a:endParaRPr lang="en-US"/>
        </a:p>
      </dgm:t>
    </dgm:pt>
    <dgm:pt modelId="{50F05696-7732-4203-9607-F27AAF1C33B6}">
      <dgm:prSet/>
      <dgm:spPr/>
      <dgm:t>
        <a:bodyPr/>
        <a:lstStyle/>
        <a:p>
          <a:r>
            <a:rPr lang="vi-VN" b="0" i="0"/>
            <a:t>Mặc dù tên gọi của nó có từ "Regression" (Hồi quy), nhưng Logistic Regression thực chất là một thuật toán phân loại, không phải là một thuật toán hồi quy.</a:t>
          </a:r>
          <a:endParaRPr lang="en-US"/>
        </a:p>
      </dgm:t>
    </dgm:pt>
    <dgm:pt modelId="{757AD852-66BB-476C-BF46-06D04196AA75}" type="parTrans" cxnId="{A345116C-4CF1-47B8-B764-7C1C34AD6780}">
      <dgm:prSet/>
      <dgm:spPr/>
      <dgm:t>
        <a:bodyPr/>
        <a:lstStyle/>
        <a:p>
          <a:endParaRPr lang="en-US"/>
        </a:p>
      </dgm:t>
    </dgm:pt>
    <dgm:pt modelId="{99CD8C6C-4FB6-4C82-8200-C7DE0DA32FA7}" type="sibTrans" cxnId="{A345116C-4CF1-47B8-B764-7C1C34AD6780}">
      <dgm:prSet/>
      <dgm:spPr/>
      <dgm:t>
        <a:bodyPr/>
        <a:lstStyle/>
        <a:p>
          <a:endParaRPr lang="en-US"/>
        </a:p>
      </dgm:t>
    </dgm:pt>
    <dgm:pt modelId="{ABD7F991-3820-42EB-A3D2-EC817147BBE7}">
      <dgm:prSet/>
      <dgm:spPr/>
      <dgm:t>
        <a:bodyPr/>
        <a:lstStyle/>
        <a:p>
          <a:r>
            <a:rPr lang="en-US" b="0" i="0"/>
            <a:t>Là sự kết hợp của Linear Regression và Perceptron (PLA)</a:t>
          </a:r>
          <a:endParaRPr lang="en-US"/>
        </a:p>
      </dgm:t>
    </dgm:pt>
    <dgm:pt modelId="{055FD2FB-C348-4349-85BD-9DDCE46507D1}" type="parTrans" cxnId="{FC7644A6-B696-45F1-855F-A47C96D5A7CB}">
      <dgm:prSet/>
      <dgm:spPr/>
      <dgm:t>
        <a:bodyPr/>
        <a:lstStyle/>
        <a:p>
          <a:endParaRPr lang="en-US"/>
        </a:p>
      </dgm:t>
    </dgm:pt>
    <dgm:pt modelId="{AF53E2A0-8168-41BE-9B0E-918A7606E0AE}" type="sibTrans" cxnId="{FC7644A6-B696-45F1-855F-A47C96D5A7CB}">
      <dgm:prSet/>
      <dgm:spPr/>
      <dgm:t>
        <a:bodyPr/>
        <a:lstStyle/>
        <a:p>
          <a:endParaRPr lang="en-US"/>
        </a:p>
      </dgm:t>
    </dgm:pt>
    <dgm:pt modelId="{71AEB27D-874D-403A-B681-6EB77C42372B}" type="pres">
      <dgm:prSet presAssocID="{36C0C93D-0644-49D5-83F6-CF12FD2A755E}" presName="outerComposite" presStyleCnt="0">
        <dgm:presLayoutVars>
          <dgm:chMax val="5"/>
          <dgm:dir/>
          <dgm:resizeHandles val="exact"/>
        </dgm:presLayoutVars>
      </dgm:prSet>
      <dgm:spPr/>
    </dgm:pt>
    <dgm:pt modelId="{FFEE841E-C822-4DE9-AEA0-8489FC1E9282}" type="pres">
      <dgm:prSet presAssocID="{36C0C93D-0644-49D5-83F6-CF12FD2A755E}" presName="dummyMaxCanvas" presStyleCnt="0">
        <dgm:presLayoutVars/>
      </dgm:prSet>
      <dgm:spPr/>
    </dgm:pt>
    <dgm:pt modelId="{E7A7CEC0-F4F0-49D3-BF5D-26485874DF63}" type="pres">
      <dgm:prSet presAssocID="{36C0C93D-0644-49D5-83F6-CF12FD2A755E}" presName="ThreeNodes_1" presStyleLbl="node1" presStyleIdx="0" presStyleCnt="3">
        <dgm:presLayoutVars>
          <dgm:bulletEnabled val="1"/>
        </dgm:presLayoutVars>
      </dgm:prSet>
      <dgm:spPr/>
    </dgm:pt>
    <dgm:pt modelId="{58AB521D-16F8-49F5-8D08-7F9052AA5BC6}" type="pres">
      <dgm:prSet presAssocID="{36C0C93D-0644-49D5-83F6-CF12FD2A755E}" presName="ThreeNodes_2" presStyleLbl="node1" presStyleIdx="1" presStyleCnt="3">
        <dgm:presLayoutVars>
          <dgm:bulletEnabled val="1"/>
        </dgm:presLayoutVars>
      </dgm:prSet>
      <dgm:spPr/>
    </dgm:pt>
    <dgm:pt modelId="{09630039-843A-46C0-A514-BF7A11227B09}" type="pres">
      <dgm:prSet presAssocID="{36C0C93D-0644-49D5-83F6-CF12FD2A755E}" presName="ThreeNodes_3" presStyleLbl="node1" presStyleIdx="2" presStyleCnt="3">
        <dgm:presLayoutVars>
          <dgm:bulletEnabled val="1"/>
        </dgm:presLayoutVars>
      </dgm:prSet>
      <dgm:spPr/>
    </dgm:pt>
    <dgm:pt modelId="{D61A7B30-F4D3-49A2-9A49-8ED86EBD3941}" type="pres">
      <dgm:prSet presAssocID="{36C0C93D-0644-49D5-83F6-CF12FD2A755E}" presName="ThreeConn_1-2" presStyleLbl="fgAccFollowNode1" presStyleIdx="0" presStyleCnt="2">
        <dgm:presLayoutVars>
          <dgm:bulletEnabled val="1"/>
        </dgm:presLayoutVars>
      </dgm:prSet>
      <dgm:spPr/>
    </dgm:pt>
    <dgm:pt modelId="{85B2FBB0-B81E-4D80-8FA9-BA44BB4CAB61}" type="pres">
      <dgm:prSet presAssocID="{36C0C93D-0644-49D5-83F6-CF12FD2A755E}" presName="ThreeConn_2-3" presStyleLbl="fgAccFollowNode1" presStyleIdx="1" presStyleCnt="2">
        <dgm:presLayoutVars>
          <dgm:bulletEnabled val="1"/>
        </dgm:presLayoutVars>
      </dgm:prSet>
      <dgm:spPr/>
    </dgm:pt>
    <dgm:pt modelId="{C6CCB479-E8DB-42C5-BAB2-D836DB82D240}" type="pres">
      <dgm:prSet presAssocID="{36C0C93D-0644-49D5-83F6-CF12FD2A755E}" presName="ThreeNodes_1_text" presStyleLbl="node1" presStyleIdx="2" presStyleCnt="3">
        <dgm:presLayoutVars>
          <dgm:bulletEnabled val="1"/>
        </dgm:presLayoutVars>
      </dgm:prSet>
      <dgm:spPr/>
    </dgm:pt>
    <dgm:pt modelId="{FE9CD53A-0976-4CB3-9359-5C72024CD40F}" type="pres">
      <dgm:prSet presAssocID="{36C0C93D-0644-49D5-83F6-CF12FD2A755E}" presName="ThreeNodes_2_text" presStyleLbl="node1" presStyleIdx="2" presStyleCnt="3">
        <dgm:presLayoutVars>
          <dgm:bulletEnabled val="1"/>
        </dgm:presLayoutVars>
      </dgm:prSet>
      <dgm:spPr/>
    </dgm:pt>
    <dgm:pt modelId="{873F021F-6668-4DD9-9FDF-C709C184E60B}" type="pres">
      <dgm:prSet presAssocID="{36C0C93D-0644-49D5-83F6-CF12FD2A755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F178226-3ED9-4894-B70D-541934E1EABE}" type="presOf" srcId="{D647B306-F73A-4DA6-A4A1-4435C3086047}" destId="{C6CCB479-E8DB-42C5-BAB2-D836DB82D240}" srcOrd="1" destOrd="0" presId="urn:microsoft.com/office/officeart/2005/8/layout/vProcess5"/>
    <dgm:cxn modelId="{26863434-DF95-4C2D-BC56-DE968BB09D28}" srcId="{36C0C93D-0644-49D5-83F6-CF12FD2A755E}" destId="{D647B306-F73A-4DA6-A4A1-4435C3086047}" srcOrd="0" destOrd="0" parTransId="{F1493A86-D054-4908-8094-8B3AB93E7B5C}" sibTransId="{27F0658B-435F-4B35-8310-C602AB2797C0}"/>
    <dgm:cxn modelId="{A345116C-4CF1-47B8-B764-7C1C34AD6780}" srcId="{36C0C93D-0644-49D5-83F6-CF12FD2A755E}" destId="{50F05696-7732-4203-9607-F27AAF1C33B6}" srcOrd="1" destOrd="0" parTransId="{757AD852-66BB-476C-BF46-06D04196AA75}" sibTransId="{99CD8C6C-4FB6-4C82-8200-C7DE0DA32FA7}"/>
    <dgm:cxn modelId="{18DFA06E-EE1C-4F8D-931C-AA09732FAFBC}" type="presOf" srcId="{50F05696-7732-4203-9607-F27AAF1C33B6}" destId="{58AB521D-16F8-49F5-8D08-7F9052AA5BC6}" srcOrd="0" destOrd="0" presId="urn:microsoft.com/office/officeart/2005/8/layout/vProcess5"/>
    <dgm:cxn modelId="{125ACA79-F9F3-4426-8B7F-009D440314C3}" type="presOf" srcId="{D647B306-F73A-4DA6-A4A1-4435C3086047}" destId="{E7A7CEC0-F4F0-49D3-BF5D-26485874DF63}" srcOrd="0" destOrd="0" presId="urn:microsoft.com/office/officeart/2005/8/layout/vProcess5"/>
    <dgm:cxn modelId="{FC7644A6-B696-45F1-855F-A47C96D5A7CB}" srcId="{36C0C93D-0644-49D5-83F6-CF12FD2A755E}" destId="{ABD7F991-3820-42EB-A3D2-EC817147BBE7}" srcOrd="2" destOrd="0" parTransId="{055FD2FB-C348-4349-85BD-9DDCE46507D1}" sibTransId="{AF53E2A0-8168-41BE-9B0E-918A7606E0AE}"/>
    <dgm:cxn modelId="{3DCBF0A6-8B2C-4710-979A-042C80F86A32}" type="presOf" srcId="{27F0658B-435F-4B35-8310-C602AB2797C0}" destId="{D61A7B30-F4D3-49A2-9A49-8ED86EBD3941}" srcOrd="0" destOrd="0" presId="urn:microsoft.com/office/officeart/2005/8/layout/vProcess5"/>
    <dgm:cxn modelId="{88DA2DA7-735A-4B6B-ADA7-7CA0B8FA42D0}" type="presOf" srcId="{99CD8C6C-4FB6-4C82-8200-C7DE0DA32FA7}" destId="{85B2FBB0-B81E-4D80-8FA9-BA44BB4CAB61}" srcOrd="0" destOrd="0" presId="urn:microsoft.com/office/officeart/2005/8/layout/vProcess5"/>
    <dgm:cxn modelId="{356453AC-0840-4408-8BC8-B371596AA843}" type="presOf" srcId="{ABD7F991-3820-42EB-A3D2-EC817147BBE7}" destId="{09630039-843A-46C0-A514-BF7A11227B09}" srcOrd="0" destOrd="0" presId="urn:microsoft.com/office/officeart/2005/8/layout/vProcess5"/>
    <dgm:cxn modelId="{4DB9C2BE-48AE-45DA-AC21-D8D6DA359C30}" type="presOf" srcId="{36C0C93D-0644-49D5-83F6-CF12FD2A755E}" destId="{71AEB27D-874D-403A-B681-6EB77C42372B}" srcOrd="0" destOrd="0" presId="urn:microsoft.com/office/officeart/2005/8/layout/vProcess5"/>
    <dgm:cxn modelId="{3D7BB6D8-E3D8-4D6C-A879-DBF953E8FB64}" type="presOf" srcId="{ABD7F991-3820-42EB-A3D2-EC817147BBE7}" destId="{873F021F-6668-4DD9-9FDF-C709C184E60B}" srcOrd="1" destOrd="0" presId="urn:microsoft.com/office/officeart/2005/8/layout/vProcess5"/>
    <dgm:cxn modelId="{326ADBDF-88AB-4B8F-A4A2-3C5BB974BDB8}" type="presOf" srcId="{50F05696-7732-4203-9607-F27AAF1C33B6}" destId="{FE9CD53A-0976-4CB3-9359-5C72024CD40F}" srcOrd="1" destOrd="0" presId="urn:microsoft.com/office/officeart/2005/8/layout/vProcess5"/>
    <dgm:cxn modelId="{3D3C98E2-D331-4E77-97A4-F7FC2C4FCBED}" type="presParOf" srcId="{71AEB27D-874D-403A-B681-6EB77C42372B}" destId="{FFEE841E-C822-4DE9-AEA0-8489FC1E9282}" srcOrd="0" destOrd="0" presId="urn:microsoft.com/office/officeart/2005/8/layout/vProcess5"/>
    <dgm:cxn modelId="{22E8D0E2-26F7-4CE9-8A36-DBF16A22A9DB}" type="presParOf" srcId="{71AEB27D-874D-403A-B681-6EB77C42372B}" destId="{E7A7CEC0-F4F0-49D3-BF5D-26485874DF63}" srcOrd="1" destOrd="0" presId="urn:microsoft.com/office/officeart/2005/8/layout/vProcess5"/>
    <dgm:cxn modelId="{E9882F99-355A-446B-A988-F12245DAAC45}" type="presParOf" srcId="{71AEB27D-874D-403A-B681-6EB77C42372B}" destId="{58AB521D-16F8-49F5-8D08-7F9052AA5BC6}" srcOrd="2" destOrd="0" presId="urn:microsoft.com/office/officeart/2005/8/layout/vProcess5"/>
    <dgm:cxn modelId="{A08F6343-0CBB-49D5-BF0A-08AC6D693C18}" type="presParOf" srcId="{71AEB27D-874D-403A-B681-6EB77C42372B}" destId="{09630039-843A-46C0-A514-BF7A11227B09}" srcOrd="3" destOrd="0" presId="urn:microsoft.com/office/officeart/2005/8/layout/vProcess5"/>
    <dgm:cxn modelId="{3FF107FD-B790-43A8-996D-FB19B693C919}" type="presParOf" srcId="{71AEB27D-874D-403A-B681-6EB77C42372B}" destId="{D61A7B30-F4D3-49A2-9A49-8ED86EBD3941}" srcOrd="4" destOrd="0" presId="urn:microsoft.com/office/officeart/2005/8/layout/vProcess5"/>
    <dgm:cxn modelId="{4065B8D9-4BD8-4C6D-A49C-DAE2EF946780}" type="presParOf" srcId="{71AEB27D-874D-403A-B681-6EB77C42372B}" destId="{85B2FBB0-B81E-4D80-8FA9-BA44BB4CAB61}" srcOrd="5" destOrd="0" presId="urn:microsoft.com/office/officeart/2005/8/layout/vProcess5"/>
    <dgm:cxn modelId="{F7E6FE1B-C623-45F2-9438-2CAA8064D182}" type="presParOf" srcId="{71AEB27D-874D-403A-B681-6EB77C42372B}" destId="{C6CCB479-E8DB-42C5-BAB2-D836DB82D240}" srcOrd="6" destOrd="0" presId="urn:microsoft.com/office/officeart/2005/8/layout/vProcess5"/>
    <dgm:cxn modelId="{1C61E240-C5B5-4624-9242-C9CE46A061AE}" type="presParOf" srcId="{71AEB27D-874D-403A-B681-6EB77C42372B}" destId="{FE9CD53A-0976-4CB3-9359-5C72024CD40F}" srcOrd="7" destOrd="0" presId="urn:microsoft.com/office/officeart/2005/8/layout/vProcess5"/>
    <dgm:cxn modelId="{674D8FA0-B77C-4C98-B13A-6EF9DF758452}" type="presParOf" srcId="{71AEB27D-874D-403A-B681-6EB77C42372B}" destId="{873F021F-6668-4DD9-9FDF-C709C184E60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CEC0-F4F0-49D3-BF5D-26485874DF63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Là 1 trong những thuật toán supervised-learning</a:t>
          </a:r>
        </a:p>
      </dsp:txBody>
      <dsp:txXfrm>
        <a:off x="38234" y="38234"/>
        <a:ext cx="7529629" cy="1228933"/>
      </dsp:txXfrm>
    </dsp:sp>
    <dsp:sp modelId="{58AB521D-16F8-49F5-8D08-7F9052AA5BC6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b="0" i="0" kern="1200"/>
            <a:t>Mặc dù tên gọi của nó có từ "Regression" (Hồi quy), nhưng Logistic Regression thực chất là một thuật toán phân loại, không phải là một thuật toán hồi quy.</a:t>
          </a:r>
          <a:endParaRPr lang="en-US" sz="2300" kern="1200"/>
        </a:p>
      </dsp:txBody>
      <dsp:txXfrm>
        <a:off x="826903" y="1561202"/>
        <a:ext cx="7224611" cy="1228933"/>
      </dsp:txXfrm>
    </dsp:sp>
    <dsp:sp modelId="{09630039-843A-46C0-A514-BF7A11227B09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Là sự kết hợp của Linear Regression và Perceptron (PLA)</a:t>
          </a:r>
          <a:endParaRPr lang="en-US" sz="2300" kern="1200"/>
        </a:p>
      </dsp:txBody>
      <dsp:txXfrm>
        <a:off x="1615573" y="3084170"/>
        <a:ext cx="7224611" cy="1228933"/>
      </dsp:txXfrm>
    </dsp:sp>
    <dsp:sp modelId="{D61A7B30-F4D3-49A2-9A49-8ED86EBD3941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85B2FBB0-B81E-4D80-8FA9-BA44BB4CAB61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729E-0C7A-79B3-FB05-C20A25E28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A4D47-E00E-CDA4-5A3E-286F2F190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C451-7615-C04B-018A-2C60AD8B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97A4-478C-0BFA-68FE-1B5EE62E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F09C-E663-EFA4-DEB5-0AE9EB48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0541-B286-B63F-B2F2-38EC8BE5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E3D88-DF1E-04EB-2D58-30C3F9CF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91A3-965A-012C-0F3C-83F3D05B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3594-8ABD-F892-23E1-7640098E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557D-ADDF-3B1F-71E7-28645CCD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91802-798E-B607-D683-3EB12F483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F9A72-4206-9502-7D94-97C12337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FA999-F27B-FC2D-330B-0EFC4C34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7103-028B-3F41-6DB9-0DE35053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3F857-B4C8-FE42-1A18-05DF26CF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E58C-1AD3-61D4-2C8A-6CEB600C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BDC6-3B45-3AA4-B939-5F6C7EE0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86A7-0DCC-C663-3087-723BBE77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0C62-5B5D-C978-A39F-48F0F41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4DA1-30E1-CC26-4149-C1AB4E3F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36B4-1F6D-526C-F6FE-A0C2452B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476A-AE99-D8BB-85EB-EECA7695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E0F0-77FE-0A79-5B20-216FFED5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E8044-496E-D116-AB37-1AF48BFD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F2A7-9782-A848-060F-0FD6875D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7F51-8C01-FE49-8CC9-2EEB2E04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344B-CD1C-CD0B-809D-8F9E8408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EE979-B9A9-DFE2-6126-28BF2ED3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97D58-8982-6558-048A-6CE95F4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80F36-FB75-08B5-6965-ADFC54E6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3E6B-D3AA-4DD0-3947-84108F24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6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D564-45C7-A28A-E1C0-1CBEF006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B4197-BF86-D057-36C6-2377C9885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71838-6CC3-9AF6-A74D-EECA0F10B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51E39-75AF-B4D9-4A86-3E5FB3E65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D2965-01D6-2FED-0BC9-12CE6BF44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C5268-40E5-991E-12DA-FA212F18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9A116-977E-408F-625B-FC35299F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5D655-8138-DCD4-511C-83996C90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C4F3-9002-BCFF-F97D-C3971853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2812E-DD38-6814-F6BA-5FE841C5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0AB40-69F0-BCB6-03CD-C82D7814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DD4C-654F-633D-6EA6-4B2C2B7C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EF521-C1E8-85B9-5A6E-645889DE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A2573-D703-D23B-F5B9-E3F64631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DF4C-CE21-C18A-6CCB-0AC9819F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1E94-B6BF-9F1C-FE61-E5336F06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0094-19F0-440D-012C-49D90C8A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ECFF0-371B-C1AA-062E-1250597C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EE307-CD0C-2E9C-02C1-9A0F7C38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96D9-9EA2-99AC-4F4C-A7A9B4B7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0FBE5-C94A-19F0-CBEE-21F7277C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ADF5-B257-3606-76D0-43E67745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D707B-4016-A1D0-5763-50905FD6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F1F2B-E0DC-2106-843E-AD8AA873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E9E57-83F2-B64C-C543-64311DC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B0DE-322E-EA5C-4030-36E495AF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269F1-9DDF-BDB6-0FCF-76823F1E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2C168-5E74-B58A-DC1D-7C5D73FB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CFB53-C532-2881-1FD6-409A5B64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B891-DB49-EFF1-BC06-9C8A69B3A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AC1D-22A7-49CF-9EE4-B6B3B004539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BFA6-1313-1ED7-185F-0794FC33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F898-ED01-30F3-E181-9B0DA9C73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2017/01/21/perceptron/" TargetMode="External"/><Relationship Id="rId2" Type="http://schemas.openxmlformats.org/officeDocument/2006/relationships/hyperlink" Target="https://machinelearningcoban.com/2016/12/28/linearregress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nkCuDh16d4&amp;t=2s&amp;ab_channel=SonNguyen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CD1E9-6972-6074-5E76-811C46737CCE}"/>
              </a:ext>
            </a:extLst>
          </p:cNvPr>
          <p:cNvSpPr txBox="1"/>
          <p:nvPr/>
        </p:nvSpPr>
        <p:spPr>
          <a:xfrm>
            <a:off x="2225980" y="3120745"/>
            <a:ext cx="4501813" cy="110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574141">
              <a:spcAft>
                <a:spcPts val="723"/>
              </a:spcAft>
            </a:pPr>
            <a:r>
              <a:rPr lang="en-US" sz="2975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rPr>
              <a:t>Chủ đề: Logistic Regression</a:t>
            </a:r>
          </a:p>
          <a:p>
            <a:pPr algn="ctr" defTabSz="1574141">
              <a:spcAft>
                <a:spcPts val="723"/>
              </a:spcAft>
            </a:pPr>
            <a:r>
              <a:rPr lang="en-US" sz="297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(Giải quyết từ gốc)</a:t>
            </a:r>
            <a:endParaRPr lang="en-US" sz="3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6A097-4C11-6EAF-6C04-DF5CF778F6FD}"/>
              </a:ext>
            </a:extLst>
          </p:cNvPr>
          <p:cNvSpPr txBox="1"/>
          <p:nvPr/>
        </p:nvSpPr>
        <p:spPr>
          <a:xfrm>
            <a:off x="2549107" y="1676639"/>
            <a:ext cx="4985542" cy="93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74141">
              <a:spcAft>
                <a:spcPts val="723"/>
              </a:spcAft>
            </a:pPr>
            <a:r>
              <a:rPr lang="en-US" sz="55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Faster Team</a:t>
            </a:r>
            <a:endParaRPr lang="en-US" sz="3200"/>
          </a:p>
        </p:txBody>
      </p:sp>
      <p:pic>
        <p:nvPicPr>
          <p:cNvPr id="6" name="Picture 5" descr="A picture containing circle, graphics, design, creativity&#10;&#10;Description automatically generated">
            <a:extLst>
              <a:ext uri="{FF2B5EF4-FFF2-40B4-BE49-F238E27FC236}">
                <a16:creationId xmlns:a16="http://schemas.microsoft.com/office/drawing/2014/main" id="{5840EFB9-4FBA-3DFF-F963-5656E6864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369503"/>
            <a:ext cx="1580144" cy="1580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4F71D7-9809-FD2C-EFB4-F540D42FFA8D}"/>
              </a:ext>
            </a:extLst>
          </p:cNvPr>
          <p:cNvSpPr txBox="1"/>
          <p:nvPr/>
        </p:nvSpPr>
        <p:spPr>
          <a:xfrm>
            <a:off x="1318864" y="4911296"/>
            <a:ext cx="5817600" cy="56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74141">
              <a:spcAft>
                <a:spcPts val="723"/>
              </a:spcAft>
            </a:pPr>
            <a:r>
              <a:rPr lang="en-US" sz="309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 soạn: Đào Xuân Hoàng Tuấn</a:t>
            </a:r>
            <a:endParaRPr lang="en-US" sz="257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43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blue and yellow background&#10;&#10;Description automatically generated">
            <a:extLst>
              <a:ext uri="{FF2B5EF4-FFF2-40B4-BE49-F238E27FC236}">
                <a16:creationId xmlns:a16="http://schemas.microsoft.com/office/drawing/2014/main" id="{962A25AB-5838-42CA-B639-7CE70CA24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010" b="6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E7824-0A13-BC5F-406D-A543741CE80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Giới thiệu Logistic Regression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xtBox 4">
            <a:extLst>
              <a:ext uri="{FF2B5EF4-FFF2-40B4-BE49-F238E27FC236}">
                <a16:creationId xmlns:a16="http://schemas.microsoft.com/office/drawing/2014/main" id="{FAE76276-51B5-4EF0-6DDE-185C6F7FF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7963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727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C57B54-CD8F-FB68-E6CB-692B7EB88359}"/>
              </a:ext>
            </a:extLst>
          </p:cNvPr>
          <p:cNvSpPr txBox="1"/>
          <p:nvPr/>
        </p:nvSpPr>
        <p:spPr>
          <a:xfrm>
            <a:off x="1150374" y="452735"/>
            <a:ext cx="10353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Hai mô hình tuyến tính (linear models) </a:t>
            </a:r>
            <a:r>
              <a:rPr lang="en-US" b="0" i="0" u="none" strike="noStrike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2"/>
              </a:rPr>
              <a:t>Linear Regression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và </a:t>
            </a:r>
            <a:r>
              <a:rPr lang="en-US" b="0" i="0" u="none" strike="noStrike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3"/>
              </a:rPr>
              <a:t>Perceptron Learning Algorithm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(PLA) chúng ta đã biết đều có chung một dạng: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9AF65-9F0A-DB84-D965-BA2F2C2EB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675" y="913324"/>
            <a:ext cx="1857416" cy="371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141F9D-08A9-E6E3-FFEC-0A6F8720FCFF}"/>
              </a:ext>
            </a:extLst>
          </p:cNvPr>
          <p:cNvSpPr txBox="1"/>
          <p:nvPr/>
        </p:nvSpPr>
        <p:spPr>
          <a:xfrm>
            <a:off x="1297858" y="2905074"/>
            <a:ext cx="4660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Đối với Linear Regression: 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MJXc-TeX-math-I"/>
              </a:rPr>
              <a:t>- f</a:t>
            </a:r>
            <a:r>
              <a:rPr lang="en-US" b="0" i="0">
                <a:solidFill>
                  <a:srgbClr val="000000"/>
                </a:solidFill>
                <a:effectLst/>
                <a:latin typeface="MJXc-TeX-main-R"/>
              </a:rPr>
              <a:t>(</a:t>
            </a:r>
            <a:r>
              <a:rPr lang="en-US" b="0" i="0">
                <a:solidFill>
                  <a:srgbClr val="000000"/>
                </a:solidFill>
                <a:effectLst/>
                <a:latin typeface="MJXc-TeX-math-I"/>
              </a:rPr>
              <a:t>s</a:t>
            </a:r>
            <a:r>
              <a:rPr lang="en-US" b="0" i="0">
                <a:solidFill>
                  <a:srgbClr val="000000"/>
                </a:solidFill>
                <a:effectLst/>
                <a:latin typeface="MJXc-TeX-main-R"/>
              </a:rPr>
              <a:t>)=</a:t>
            </a:r>
            <a:r>
              <a:rPr lang="en-US" b="0" i="0">
                <a:solidFill>
                  <a:srgbClr val="000000"/>
                </a:solidFill>
                <a:effectLst/>
                <a:latin typeface="MJXc-TeX-math-I"/>
              </a:rPr>
              <a:t>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ích vô hướng 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được trực tiếp sử dụng để dự đoán output </a:t>
            </a:r>
            <a:r>
              <a:rPr lang="vi-VN" b="0" i="0">
                <a:solidFill>
                  <a:srgbClr val="000000"/>
                </a:solidFill>
                <a:effectLst/>
                <a:latin typeface="MJXc-TeX-math-I"/>
              </a:rPr>
              <a:t>y</a:t>
            </a: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0000"/>
                </a:solidFill>
                <a:latin typeface="MJXc-TeX-math-I"/>
              </a:rPr>
              <a:t>Phù hợp </a:t>
            </a: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dự đoán một giá trị thực của đầu ra không bị chặn trên và dưới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C2C1A-76DE-F15E-3849-8C455DEAF5EC}"/>
              </a:ext>
            </a:extLst>
          </p:cNvPr>
          <p:cNvSpPr txBox="1"/>
          <p:nvPr/>
        </p:nvSpPr>
        <p:spPr>
          <a:xfrm>
            <a:off x="6752910" y="2905074"/>
            <a:ext cx="4141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MJXc-TeX-math-I"/>
              </a:rPr>
              <a:t>Đối với PLA: </a:t>
            </a:r>
          </a:p>
          <a:p>
            <a:r>
              <a:rPr lang="en-US">
                <a:solidFill>
                  <a:srgbClr val="000000"/>
                </a:solidFill>
                <a:latin typeface="MJXc-TeX-math-I"/>
              </a:rPr>
              <a:t>f(s) = sgn(s)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 chỉ nhận một trong hai giá trị </a:t>
            </a:r>
            <a:r>
              <a:rPr lang="en-US" b="0" i="0">
                <a:solidFill>
                  <a:srgbClr val="000000"/>
                </a:solidFill>
                <a:effectLst/>
                <a:latin typeface="MJXc-TeX-main-R"/>
              </a:rPr>
              <a:t>1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hoặc </a:t>
            </a:r>
            <a:r>
              <a:rPr lang="en-US" b="0" i="0">
                <a:solidFill>
                  <a:srgbClr val="000000"/>
                </a:solidFill>
                <a:effectLst/>
                <a:latin typeface="MJXc-TeX-main-R"/>
              </a:rPr>
              <a:t>−1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vì có hàm sgn()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phù hợp với các bài toán </a:t>
            </a:r>
            <a:r>
              <a:rPr lang="en-US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binary classification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>
              <a:solidFill>
                <a:srgbClr val="000000"/>
              </a:solidFill>
              <a:latin typeface="MJXc-TeX-math-I"/>
            </a:endParaRP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F03C9-310F-9F49-F58E-A1BF6B23CC39}"/>
              </a:ext>
            </a:extLst>
          </p:cNvPr>
          <p:cNvSpPr txBox="1"/>
          <p:nvPr/>
        </p:nvSpPr>
        <p:spPr>
          <a:xfrm>
            <a:off x="1297858" y="4764969"/>
            <a:ext cx="9930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Đối với Logistic Regression:</a:t>
            </a:r>
          </a:p>
          <a:p>
            <a:endParaRPr lang="en-US" b="1"/>
          </a:p>
          <a:p>
            <a:r>
              <a:rPr lang="en-US" b="1"/>
              <a:t>-</a:t>
            </a:r>
          </a:p>
          <a:p>
            <a:endParaRPr lang="en-US" b="1"/>
          </a:p>
          <a:p>
            <a:pPr marL="285750" indent="-285750">
              <a:buFontTx/>
              <a:buChar char="-"/>
            </a:pPr>
            <a:r>
              <a:rPr lang="en-US"/>
              <a:t>Output dưới dạng xác xuất</a:t>
            </a:r>
          </a:p>
          <a:p>
            <a:pPr marL="285750" indent="-285750">
              <a:buFontTx/>
              <a:buChar char="-"/>
            </a:pPr>
            <a:r>
              <a:rPr lang="en-US"/>
              <a:t>Mô hình này giống với linear regression ở khía cạnh đầu ra là số thực, và giống với PLA ở việc đầu ra bị chặn (trong đoạn 0-&gt;1) dự vào hàm sigmoid(z) = 1 / (1 + exp(-z))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C1BF59-559A-96E1-0CF2-DA038A5DD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587" y="5122043"/>
            <a:ext cx="1226926" cy="7392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00003D-C8F3-EE4C-3A1E-EE3F3B646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463" y="1435814"/>
            <a:ext cx="3666381" cy="13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0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A01CE-34B7-EB9C-6130-D241674A4BBE}"/>
              </a:ext>
            </a:extLst>
          </p:cNvPr>
          <p:cNvSpPr txBox="1"/>
          <p:nvPr/>
        </p:nvSpPr>
        <p:spPr>
          <a:xfrm>
            <a:off x="1248697" y="688258"/>
            <a:ext cx="954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Ví dụ bài toán: </a:t>
            </a: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Một nhóm 20 sinh viên dành thời gian trong khoảng từ 0 đến 6 giờ cho việc ôn thi. Thời gian ôn thi này ảnh hưởng đến xác suất sinh viên vượt qua kỳ thi như thế nào?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8115A-73BF-D970-E821-2EC76A91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48" y="1544405"/>
            <a:ext cx="7308213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28FED-0075-69E5-2FD6-DE48606F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59" y="1709822"/>
            <a:ext cx="8458933" cy="3025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CE366-F923-8201-5706-E94D7D072723}"/>
              </a:ext>
            </a:extLst>
          </p:cNvPr>
          <p:cNvSpPr txBox="1"/>
          <p:nvPr/>
        </p:nvSpPr>
        <p:spPr>
          <a:xfrm>
            <a:off x="4109884" y="521109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Biểu đồ minh họa</a:t>
            </a:r>
          </a:p>
        </p:txBody>
      </p:sp>
    </p:spTree>
    <p:extLst>
      <p:ext uri="{BB962C8B-B14F-4D97-AF65-F5344CB8AC3E}">
        <p14:creationId xmlns:p14="http://schemas.microsoft.com/office/powerpoint/2010/main" val="8876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D7BB20-7D89-7343-B821-DB3CBB58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73" y="2077478"/>
            <a:ext cx="7765453" cy="1798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3A1CE-1700-EF6F-6D74-188C04A5FE91}"/>
              </a:ext>
            </a:extLst>
          </p:cNvPr>
          <p:cNvSpPr txBox="1"/>
          <p:nvPr/>
        </p:nvSpPr>
        <p:spPr>
          <a:xfrm>
            <a:off x="3608439" y="4670323"/>
            <a:ext cx="492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Vì sao không thể áp dụng Linear Regression và PLA</a:t>
            </a:r>
          </a:p>
        </p:txBody>
      </p:sp>
    </p:spTree>
    <p:extLst>
      <p:ext uri="{BB962C8B-B14F-4D97-AF65-F5344CB8AC3E}">
        <p14:creationId xmlns:p14="http://schemas.microsoft.com/office/powerpoint/2010/main" val="229782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965CDD-D053-3AEA-922B-03C83F3E58FE}"/>
              </a:ext>
            </a:extLst>
          </p:cNvPr>
          <p:cNvSpPr txBox="1"/>
          <p:nvPr/>
        </p:nvSpPr>
        <p:spPr>
          <a:xfrm>
            <a:off x="1081548" y="875071"/>
            <a:ext cx="2844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Sigmoid function</a:t>
            </a:r>
          </a:p>
          <a:p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54507-B4E3-CA09-139E-8C859764057F}"/>
              </a:ext>
            </a:extLst>
          </p:cNvPr>
          <p:cNvSpPr txBox="1"/>
          <p:nvPr/>
        </p:nvSpPr>
        <p:spPr>
          <a:xfrm>
            <a:off x="1081548" y="2025220"/>
            <a:ext cx="645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</a:t>
            </a: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ược sử dụng nhiều nhất, vì nó bị chặn trong khoảng </a:t>
            </a:r>
            <a:r>
              <a:rPr lang="vi-VN" b="0" i="0">
                <a:solidFill>
                  <a:srgbClr val="000000"/>
                </a:solidFill>
                <a:effectLst/>
                <a:latin typeface="MJXc-TeX-main-R"/>
              </a:rPr>
              <a:t>(0,1</a:t>
            </a:r>
            <a:r>
              <a:rPr lang="en-US" b="0" i="0">
                <a:solidFill>
                  <a:srgbClr val="000000"/>
                </a:solidFill>
                <a:effectLst/>
                <a:latin typeface="MJXc-TeX-main-R"/>
              </a:rPr>
              <a:t>) và</a:t>
            </a: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997AD-D429-7216-A9C5-FD8BFFCE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45" y="2773864"/>
            <a:ext cx="3101609" cy="510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6D314-1557-97BD-1F27-84C2CC2AE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93" y="2394552"/>
            <a:ext cx="2477729" cy="1352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FA929F-C9CB-B71F-0A88-D808B409C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366" y="499741"/>
            <a:ext cx="4030546" cy="11447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FBA339-F5C3-766A-1E77-AB4EBE676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445" y="3948897"/>
            <a:ext cx="2141422" cy="22360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D5A4E8-F57B-32B6-6B04-3B9BE8E0AC90}"/>
              </a:ext>
            </a:extLst>
          </p:cNvPr>
          <p:cNvSpPr txBox="1"/>
          <p:nvPr/>
        </p:nvSpPr>
        <p:spPr>
          <a:xfrm>
            <a:off x="4680155" y="4866968"/>
            <a:ext cx="645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 tiết chứng minh đạo hàm: </a:t>
            </a:r>
            <a:r>
              <a:rPr lang="en-US">
                <a:hlinkClick r:id="rId6"/>
              </a:rPr>
              <a:t>https://www.youtube.com/watch?v=MnkCuDh16d4&amp;t=2s&amp;ab_channel=SonNguyen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48D6E-B3B3-4452-0A5F-761E951EBF1B}"/>
              </a:ext>
            </a:extLst>
          </p:cNvPr>
          <p:cNvSpPr txBox="1"/>
          <p:nvPr/>
        </p:nvSpPr>
        <p:spPr>
          <a:xfrm>
            <a:off x="1170038" y="639096"/>
            <a:ext cx="56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Công thức cập nhập cho 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AD23F-3CB8-10F9-CE79-C408A482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63" y="1277067"/>
            <a:ext cx="4218905" cy="7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7D8893-87B4-1434-01AB-1628D2C9FB18}"/>
              </a:ext>
            </a:extLst>
          </p:cNvPr>
          <p:cNvSpPr txBox="1"/>
          <p:nvPr/>
        </p:nvSpPr>
        <p:spPr>
          <a:xfrm>
            <a:off x="1396180" y="816077"/>
            <a:ext cx="3288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Với dữ liệu 2 chiều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8BB94-882E-EC05-3721-208472D1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17" y="2155604"/>
            <a:ext cx="4473328" cy="2743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21484-FCA7-9EED-8420-BC37F287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55" y="2109880"/>
            <a:ext cx="4176122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2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373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MJXc-TeX-main-R</vt:lpstr>
      <vt:lpstr>MJXc-TeX-math-I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Tuan Dao Xuan Hoang</cp:lastModifiedBy>
  <cp:revision>9</cp:revision>
  <dcterms:created xsi:type="dcterms:W3CDTF">2023-07-02T07:18:11Z</dcterms:created>
  <dcterms:modified xsi:type="dcterms:W3CDTF">2023-07-09T16:44:34Z</dcterms:modified>
</cp:coreProperties>
</file>