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7" r:id="rId10"/>
    <p:sldId id="275" r:id="rId11"/>
    <p:sldId id="276"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FFF4-120D-FFED-CD7A-EFCD44F69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1A427-7E9A-F964-4955-58349F6AE6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E04A4C-5600-65D5-70DD-6596C7D76B3A}"/>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F618779D-DC23-A332-9111-6DEE08BED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CB6C7-5C9D-A1D4-9722-75795D8DF4DE}"/>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113952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D2D8-EA59-54AB-3EDB-CDA3E0CDB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47711B-BEC5-CFD5-B219-55CFC65B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C8A99-C4DC-1950-85E7-C9598E41227C}"/>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89E2878F-ED5B-38B6-C096-59D184AB0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B0ECC-491E-D51D-4229-4DA96F7ED260}"/>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109175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A11F4-4099-C7DD-28D2-0010074920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22555-EA97-FFEC-39CE-10CBD50F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3B3D0-3583-1F5C-47C6-0AAC995BA166}"/>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E7ECE7F2-DCAB-F225-336E-186EAC3A4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7F41B-4342-724E-28E1-A65BE16EE853}"/>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227747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566A-2CB6-EB0C-8F87-4EEBF20D8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F0794-0F8F-7ECE-DDE9-CD69A42F4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B52A2-B748-941A-E49C-297EBABDC540}"/>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4F1EF612-450F-46D3-FBEA-4D6CA7D22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021DB-ABCC-AD53-F981-41A57ACF3825}"/>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77438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6B52-059B-FB13-590A-A98EB55F1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AC763-1F18-6664-AEE6-B4DAFFCB0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BC10FE-E8B5-7F2D-C0AE-4E35CF143BF2}"/>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41AE62EC-516A-2AFE-EE4C-6CDF4274E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A8FE1-F788-6583-4BE2-6E2AA4FF69B2}"/>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181547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FE5C-4D47-B32E-3567-C0EE9C1AD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0EC11-9923-7835-7BA7-A1681D51EB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C7EF66-C13A-32C5-0D9E-FAD008340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52296-0875-C04D-3635-2B7EAB72BB17}"/>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6" name="Footer Placeholder 5">
            <a:extLst>
              <a:ext uri="{FF2B5EF4-FFF2-40B4-BE49-F238E27FC236}">
                <a16:creationId xmlns:a16="http://schemas.microsoft.com/office/drawing/2014/main" id="{E40B0A3A-6776-37E4-538D-CDFA6BEC4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D3B16-2A60-0DF7-2DC3-2B1DFFE35D74}"/>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395517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7751-2A9C-5891-5DF3-FD1725A3A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C715D2-F6E4-18C8-27C8-57CBE6BED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0CC78-B4FD-3CF3-98ED-5CFDE853D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9F0F8-D4F3-7A1B-7A65-5CEB999B6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A58E7-8DF2-0FB5-7876-D4984FEAA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D5E2D-F88F-0B27-2DC2-E4994FEA3504}"/>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8" name="Footer Placeholder 7">
            <a:extLst>
              <a:ext uri="{FF2B5EF4-FFF2-40B4-BE49-F238E27FC236}">
                <a16:creationId xmlns:a16="http://schemas.microsoft.com/office/drawing/2014/main" id="{CF3E2E5F-A897-E9B5-C994-B1E0C159B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AEDED9-9A13-C282-35F8-58A92A9ED71F}"/>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46335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F273-F2F9-6E5B-867A-6AAD5C010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0AFFAA-68D1-3288-BCB2-391B1C871873}"/>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4" name="Footer Placeholder 3">
            <a:extLst>
              <a:ext uri="{FF2B5EF4-FFF2-40B4-BE49-F238E27FC236}">
                <a16:creationId xmlns:a16="http://schemas.microsoft.com/office/drawing/2014/main" id="{02808D1A-79FC-012E-FABE-F747BD67D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E20132-ECCF-EE2A-FD16-A70F4B8762F8}"/>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22017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B6E56-76E6-D756-4B81-44767320FF67}"/>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3" name="Footer Placeholder 2">
            <a:extLst>
              <a:ext uri="{FF2B5EF4-FFF2-40B4-BE49-F238E27FC236}">
                <a16:creationId xmlns:a16="http://schemas.microsoft.com/office/drawing/2014/main" id="{FB84C684-55D4-D399-754B-E121164DF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827F71-ABB1-7677-0877-2CBDC6777923}"/>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335414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1-549D-4577-42EE-3E9C5E895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2CFE5F-2EC3-94DD-97CD-C5E5A3F0E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0C13D-7D65-EEE5-B209-E6B3B39A6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2A751-E196-7EEE-6783-D5D9A56E0391}"/>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6" name="Footer Placeholder 5">
            <a:extLst>
              <a:ext uri="{FF2B5EF4-FFF2-40B4-BE49-F238E27FC236}">
                <a16:creationId xmlns:a16="http://schemas.microsoft.com/office/drawing/2014/main" id="{15BCC482-974E-D2FA-379D-CAE326D73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43AF9-AD94-788F-E3B0-8F5EAC94679D}"/>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125880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0F40-46AD-294A-2D7E-E332545A7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C74D43-20CB-D49C-F425-4ADFAA2F9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BA9A8-1D97-19A9-3CC3-B1E4B03BA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14985-43E8-43DB-A409-8CECC1F67A85}"/>
              </a:ext>
            </a:extLst>
          </p:cNvPr>
          <p:cNvSpPr>
            <a:spLocks noGrp="1"/>
          </p:cNvSpPr>
          <p:nvPr>
            <p:ph type="dt" sz="half" idx="10"/>
          </p:nvPr>
        </p:nvSpPr>
        <p:spPr/>
        <p:txBody>
          <a:bodyPr/>
          <a:lstStyle/>
          <a:p>
            <a:fld id="{FBC30258-B349-49FD-AA07-E8BB58DA17C0}" type="datetimeFigureOut">
              <a:rPr lang="en-US" smtClean="0"/>
              <a:t>8/8/2023</a:t>
            </a:fld>
            <a:endParaRPr lang="en-US"/>
          </a:p>
        </p:txBody>
      </p:sp>
      <p:sp>
        <p:nvSpPr>
          <p:cNvPr id="6" name="Footer Placeholder 5">
            <a:extLst>
              <a:ext uri="{FF2B5EF4-FFF2-40B4-BE49-F238E27FC236}">
                <a16:creationId xmlns:a16="http://schemas.microsoft.com/office/drawing/2014/main" id="{130A9280-333B-E939-8647-916FF47A4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7755C-88C9-7CDD-96D2-83596B0AF77D}"/>
              </a:ext>
            </a:extLst>
          </p:cNvPr>
          <p:cNvSpPr>
            <a:spLocks noGrp="1"/>
          </p:cNvSpPr>
          <p:nvPr>
            <p:ph type="sldNum" sz="quarter" idx="12"/>
          </p:nvPr>
        </p:nvSpPr>
        <p:spPr/>
        <p:txBody>
          <a:bodyPr/>
          <a:lstStyle/>
          <a:p>
            <a:fld id="{06DE86CD-82F4-4F0E-A65C-1DFCBB1A069F}" type="slidenum">
              <a:rPr lang="en-US" smtClean="0"/>
              <a:t>‹#›</a:t>
            </a:fld>
            <a:endParaRPr lang="en-US"/>
          </a:p>
        </p:txBody>
      </p:sp>
    </p:spTree>
    <p:extLst>
      <p:ext uri="{BB962C8B-B14F-4D97-AF65-F5344CB8AC3E}">
        <p14:creationId xmlns:p14="http://schemas.microsoft.com/office/powerpoint/2010/main" val="81854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E5F87-F2AE-49E9-A143-39B85D25E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04AA08-62F2-5991-9CED-1025284C9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91065-8FA7-6A54-931C-8ECC6DAA6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30258-B349-49FD-AA07-E8BB58DA17C0}" type="datetimeFigureOut">
              <a:rPr lang="en-US" smtClean="0"/>
              <a:t>8/8/2023</a:t>
            </a:fld>
            <a:endParaRPr lang="en-US"/>
          </a:p>
        </p:txBody>
      </p:sp>
      <p:sp>
        <p:nvSpPr>
          <p:cNvPr id="5" name="Footer Placeholder 4">
            <a:extLst>
              <a:ext uri="{FF2B5EF4-FFF2-40B4-BE49-F238E27FC236}">
                <a16:creationId xmlns:a16="http://schemas.microsoft.com/office/drawing/2014/main" id="{71E8B8F9-74A6-76BA-89B9-4723F6E0C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3F1C9-8D04-3A15-14F0-F928D65B9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E86CD-82F4-4F0E-A65C-1DFCBB1A069F}" type="slidenum">
              <a:rPr lang="en-US" smtClean="0"/>
              <a:t>‹#›</a:t>
            </a:fld>
            <a:endParaRPr lang="en-US"/>
          </a:p>
        </p:txBody>
      </p:sp>
    </p:spTree>
    <p:extLst>
      <p:ext uri="{BB962C8B-B14F-4D97-AF65-F5344CB8AC3E}">
        <p14:creationId xmlns:p14="http://schemas.microsoft.com/office/powerpoint/2010/main" val="57610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078D6B6-84F4-656F-207E-874564C35496}"/>
              </a:ext>
            </a:extLst>
          </p:cNvPr>
          <p:cNvSpPr txBox="1"/>
          <p:nvPr/>
        </p:nvSpPr>
        <p:spPr>
          <a:xfrm>
            <a:off x="1414447" y="3659824"/>
            <a:ext cx="7746709" cy="455638"/>
          </a:xfrm>
          <a:prstGeom prst="rect">
            <a:avLst/>
          </a:prstGeom>
          <a:noFill/>
        </p:spPr>
        <p:txBody>
          <a:bodyPr wrap="square" rtlCol="0">
            <a:spAutoFit/>
          </a:bodyPr>
          <a:lstStyle/>
          <a:p>
            <a:pPr algn="ctr" defTabSz="1011311">
              <a:spcAft>
                <a:spcPts val="465"/>
              </a:spcAft>
            </a:pPr>
            <a:r>
              <a:rPr lang="en-US" sz="2361" b="1" kern="1200">
                <a:solidFill>
                  <a:schemeClr val="tx1"/>
                </a:solidFill>
                <a:latin typeface="Baskerville Old Face" panose="02020602080505020303" pitchFamily="18" charset="0"/>
                <a:ea typeface="+mn-ea"/>
                <a:cs typeface="+mn-cs"/>
              </a:rPr>
              <a:t>Chủ đề: Convex Optimization Problems</a:t>
            </a:r>
          </a:p>
        </p:txBody>
      </p:sp>
      <p:sp>
        <p:nvSpPr>
          <p:cNvPr id="5" name="TextBox 4">
            <a:extLst>
              <a:ext uri="{FF2B5EF4-FFF2-40B4-BE49-F238E27FC236}">
                <a16:creationId xmlns:a16="http://schemas.microsoft.com/office/drawing/2014/main" id="{41D0A331-814F-72C0-95D3-BAF3CA19444C}"/>
              </a:ext>
            </a:extLst>
          </p:cNvPr>
          <p:cNvSpPr txBox="1"/>
          <p:nvPr/>
        </p:nvSpPr>
        <p:spPr>
          <a:xfrm>
            <a:off x="3627302" y="2300165"/>
            <a:ext cx="3905965" cy="758669"/>
          </a:xfrm>
          <a:prstGeom prst="rect">
            <a:avLst/>
          </a:prstGeom>
          <a:noFill/>
        </p:spPr>
        <p:txBody>
          <a:bodyPr wrap="square" rtlCol="0">
            <a:spAutoFit/>
          </a:bodyPr>
          <a:lstStyle/>
          <a:p>
            <a:pPr defTabSz="1011311">
              <a:spcAft>
                <a:spcPts val="465"/>
              </a:spcAft>
            </a:pPr>
            <a:r>
              <a:rPr lang="en-US" sz="4330" kern="1200">
                <a:solidFill>
                  <a:schemeClr val="tx1"/>
                </a:solidFill>
                <a:latin typeface="+mn-lt"/>
                <a:ea typeface="+mn-ea"/>
                <a:cs typeface="+mn-cs"/>
              </a:rPr>
              <a:t>AI Faster Team</a:t>
            </a:r>
            <a:endParaRPr lang="en-US" sz="4400"/>
          </a:p>
        </p:txBody>
      </p:sp>
      <p:pic>
        <p:nvPicPr>
          <p:cNvPr id="6" name="Picture 5" descr="A picture containing circle, graphics, design, creativity&#10;&#10;Description automatically generated">
            <a:extLst>
              <a:ext uri="{FF2B5EF4-FFF2-40B4-BE49-F238E27FC236}">
                <a16:creationId xmlns:a16="http://schemas.microsoft.com/office/drawing/2014/main" id="{B4099E52-4C33-5DBD-5988-AD4438D6B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975" y="1856275"/>
            <a:ext cx="1654971" cy="1654971"/>
          </a:xfrm>
          <a:prstGeom prst="rect">
            <a:avLst/>
          </a:prstGeom>
          <a:ln>
            <a:noFill/>
          </a:ln>
          <a:effectLst>
            <a:softEdge rad="112500"/>
          </a:effectLst>
        </p:spPr>
      </p:pic>
      <p:sp>
        <p:nvSpPr>
          <p:cNvPr id="7" name="TextBox 6">
            <a:extLst>
              <a:ext uri="{FF2B5EF4-FFF2-40B4-BE49-F238E27FC236}">
                <a16:creationId xmlns:a16="http://schemas.microsoft.com/office/drawing/2014/main" id="{527C4BC4-8539-3BED-BBCC-ED794D97EFA1}"/>
              </a:ext>
            </a:extLst>
          </p:cNvPr>
          <p:cNvSpPr txBox="1"/>
          <p:nvPr/>
        </p:nvSpPr>
        <p:spPr>
          <a:xfrm>
            <a:off x="4017869" y="4117439"/>
            <a:ext cx="3702893" cy="317779"/>
          </a:xfrm>
          <a:prstGeom prst="rect">
            <a:avLst/>
          </a:prstGeom>
          <a:noFill/>
        </p:spPr>
        <p:txBody>
          <a:bodyPr wrap="square" rtlCol="0">
            <a:spAutoFit/>
          </a:bodyPr>
          <a:lstStyle/>
          <a:p>
            <a:pPr defTabSz="1011311">
              <a:spcAft>
                <a:spcPts val="465"/>
              </a:spcAft>
            </a:pPr>
            <a:r>
              <a:rPr lang="en-US" sz="1465" i="1" kern="1200">
                <a:solidFill>
                  <a:schemeClr val="tx1"/>
                </a:solidFill>
                <a:latin typeface="+mn-lt"/>
                <a:ea typeface="+mn-ea"/>
                <a:cs typeface="+mn-cs"/>
              </a:rPr>
              <a:t>Người soạn: Đào Xuân Hoàng Tuấn</a:t>
            </a:r>
            <a:endParaRPr lang="en-US" i="1" kern="1200">
              <a:solidFill>
                <a:schemeClr val="tx1"/>
              </a:solidFill>
              <a:latin typeface="+mn-lt"/>
              <a:ea typeface="+mn-ea"/>
              <a:cs typeface="+mn-cs"/>
            </a:endParaRPr>
          </a:p>
        </p:txBody>
      </p:sp>
    </p:spTree>
    <p:extLst>
      <p:ext uri="{BB962C8B-B14F-4D97-AF65-F5344CB8AC3E}">
        <p14:creationId xmlns:p14="http://schemas.microsoft.com/office/powerpoint/2010/main" val="185404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47552F-6F19-FC21-09BF-E69B3C1B3870}"/>
              </a:ext>
            </a:extLst>
          </p:cNvPr>
          <p:cNvPicPr>
            <a:picLocks noChangeAspect="1"/>
          </p:cNvPicPr>
          <p:nvPr/>
        </p:nvPicPr>
        <p:blipFill>
          <a:blip r:embed="rId2"/>
          <a:stretch>
            <a:fillRect/>
          </a:stretch>
        </p:blipFill>
        <p:spPr>
          <a:xfrm>
            <a:off x="3392434" y="282883"/>
            <a:ext cx="7186613" cy="2260600"/>
          </a:xfrm>
          <a:prstGeom prst="rect">
            <a:avLst/>
          </a:prstGeom>
        </p:spPr>
      </p:pic>
      <p:pic>
        <p:nvPicPr>
          <p:cNvPr id="9" name="Picture 8">
            <a:extLst>
              <a:ext uri="{FF2B5EF4-FFF2-40B4-BE49-F238E27FC236}">
                <a16:creationId xmlns:a16="http://schemas.microsoft.com/office/drawing/2014/main" id="{1A368E72-FEB9-3B8A-F586-5DA3211F0671}"/>
              </a:ext>
            </a:extLst>
          </p:cNvPr>
          <p:cNvPicPr>
            <a:picLocks noChangeAspect="1"/>
          </p:cNvPicPr>
          <p:nvPr/>
        </p:nvPicPr>
        <p:blipFill>
          <a:blip r:embed="rId3"/>
          <a:stretch>
            <a:fillRect/>
          </a:stretch>
        </p:blipFill>
        <p:spPr>
          <a:xfrm>
            <a:off x="4097867" y="4458929"/>
            <a:ext cx="3526261" cy="2116188"/>
          </a:xfrm>
          <a:prstGeom prst="rect">
            <a:avLst/>
          </a:prstGeom>
        </p:spPr>
      </p:pic>
      <p:pic>
        <p:nvPicPr>
          <p:cNvPr id="7" name="Picture 6">
            <a:extLst>
              <a:ext uri="{FF2B5EF4-FFF2-40B4-BE49-F238E27FC236}">
                <a16:creationId xmlns:a16="http://schemas.microsoft.com/office/drawing/2014/main" id="{D2228FC2-08E3-1DE2-FCEE-7B11CC74C5C9}"/>
              </a:ext>
            </a:extLst>
          </p:cNvPr>
          <p:cNvPicPr>
            <a:picLocks noChangeAspect="1"/>
          </p:cNvPicPr>
          <p:nvPr/>
        </p:nvPicPr>
        <p:blipFill>
          <a:blip r:embed="rId4"/>
          <a:stretch>
            <a:fillRect/>
          </a:stretch>
        </p:blipFill>
        <p:spPr>
          <a:xfrm>
            <a:off x="6867044" y="2651125"/>
            <a:ext cx="4545013" cy="1555750"/>
          </a:xfrm>
          <a:prstGeom prst="rect">
            <a:avLst/>
          </a:prstGeom>
        </p:spPr>
      </p:pic>
      <p:sp>
        <p:nvSpPr>
          <p:cNvPr id="2" name="Title 1">
            <a:extLst>
              <a:ext uri="{FF2B5EF4-FFF2-40B4-BE49-F238E27FC236}">
                <a16:creationId xmlns:a16="http://schemas.microsoft.com/office/drawing/2014/main" id="{81A723C3-49D9-D4EF-532C-B2749AEE54E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b="0" i="0" kern="1200">
                <a:solidFill>
                  <a:schemeClr val="bg1"/>
                </a:solidFill>
                <a:effectLst/>
                <a:latin typeface="+mj-lt"/>
                <a:ea typeface="+mj-ea"/>
                <a:cs typeface="+mj-cs"/>
              </a:rPr>
              <a:t>Giải Linear Programming (LP) bằng CVXOPT</a:t>
            </a:r>
            <a:br>
              <a:rPr lang="en-US" sz="2400" b="0" i="0" kern="1200">
                <a:solidFill>
                  <a:schemeClr val="bg1"/>
                </a:solidFill>
                <a:effectLst/>
                <a:latin typeface="+mj-lt"/>
                <a:ea typeface="+mj-ea"/>
                <a:cs typeface="+mj-cs"/>
              </a:rPr>
            </a:br>
            <a:endParaRPr lang="en-US" sz="2400" kern="1200">
              <a:solidFill>
                <a:schemeClr val="bg1"/>
              </a:solidFill>
              <a:latin typeface="+mj-lt"/>
              <a:ea typeface="+mj-ea"/>
              <a:cs typeface="+mj-cs"/>
            </a:endParaRPr>
          </a:p>
        </p:txBody>
      </p:sp>
    </p:spTree>
    <p:extLst>
      <p:ext uri="{BB962C8B-B14F-4D97-AF65-F5344CB8AC3E}">
        <p14:creationId xmlns:p14="http://schemas.microsoft.com/office/powerpoint/2010/main" val="323063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CC5A4-0FFA-6AA5-E349-56D362726B77}"/>
              </a:ext>
            </a:extLst>
          </p:cNvPr>
          <p:cNvPicPr>
            <a:picLocks noChangeAspect="1"/>
          </p:cNvPicPr>
          <p:nvPr/>
        </p:nvPicPr>
        <p:blipFill>
          <a:blip r:embed="rId2"/>
          <a:stretch>
            <a:fillRect/>
          </a:stretch>
        </p:blipFill>
        <p:spPr>
          <a:xfrm>
            <a:off x="1609167" y="630084"/>
            <a:ext cx="8500070" cy="5172825"/>
          </a:xfrm>
          <a:prstGeom prst="rect">
            <a:avLst/>
          </a:prstGeom>
        </p:spPr>
      </p:pic>
    </p:spTree>
    <p:extLst>
      <p:ext uri="{BB962C8B-B14F-4D97-AF65-F5344CB8AC3E}">
        <p14:creationId xmlns:p14="http://schemas.microsoft.com/office/powerpoint/2010/main" val="15240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E6719B-EC32-5021-E849-1D799CB56F17}"/>
              </a:ext>
            </a:extLst>
          </p:cNvPr>
          <p:cNvSpPr txBox="1"/>
          <p:nvPr/>
        </p:nvSpPr>
        <p:spPr>
          <a:xfrm>
            <a:off x="1789471" y="1769806"/>
            <a:ext cx="8780207" cy="2954655"/>
          </a:xfrm>
          <a:prstGeom prst="rect">
            <a:avLst/>
          </a:prstGeom>
          <a:noFill/>
        </p:spPr>
        <p:txBody>
          <a:bodyPr wrap="square">
            <a:spAutoFit/>
          </a:bodyPr>
          <a:lstStyle/>
          <a:p>
            <a:pPr algn="l"/>
            <a:r>
              <a:rPr lang="vi-VN" sz="2400" b="1" i="0">
                <a:solidFill>
                  <a:srgbClr val="000000"/>
                </a:solidFill>
                <a:effectLst/>
                <a:latin typeface="+mj-lt"/>
              </a:rPr>
              <a:t>Tóm tắt</a:t>
            </a:r>
          </a:p>
          <a:p>
            <a:pPr marL="285750" indent="-285750" algn="just">
              <a:buFont typeface="Wingdings" panose="05000000000000000000" pitchFamily="2" charset="2"/>
              <a:buChar char="Ø"/>
            </a:pPr>
            <a:r>
              <a:rPr lang="vi-VN" b="0" i="0">
                <a:solidFill>
                  <a:srgbClr val="000000"/>
                </a:solidFill>
                <a:effectLst/>
                <a:latin typeface="+mj-lt"/>
              </a:rPr>
              <a:t>Các bài toán tối ưu xuất hiện rất nhiều trong thực tế, trong đó Tối Ưu Lồi đóng một vai trò quan trọng. Trong bài toán Tối Ưu Lồi, nếu tìm được cực trị thì cực trị đó chính là một điểm </a:t>
            </a:r>
            <a:r>
              <a:rPr lang="vi-VN" b="0" i="1">
                <a:solidFill>
                  <a:srgbClr val="000000"/>
                </a:solidFill>
                <a:effectLst/>
                <a:latin typeface="+mj-lt"/>
              </a:rPr>
              <a:t>optimal</a:t>
            </a:r>
            <a:r>
              <a:rPr lang="vi-VN" b="0" i="0">
                <a:solidFill>
                  <a:srgbClr val="000000"/>
                </a:solidFill>
                <a:effectLst/>
                <a:latin typeface="+mj-lt"/>
              </a:rPr>
              <a:t> của bài toán (nghiệm của bài toán).</a:t>
            </a:r>
          </a:p>
          <a:p>
            <a:pPr marL="285750" indent="-285750" algn="just">
              <a:buFont typeface="Wingdings" panose="05000000000000000000" pitchFamily="2" charset="2"/>
              <a:buChar char="Ø"/>
            </a:pPr>
            <a:r>
              <a:rPr lang="vi-VN" b="0" i="0">
                <a:solidFill>
                  <a:srgbClr val="000000"/>
                </a:solidFill>
                <a:effectLst/>
                <a:latin typeface="+mj-lt"/>
              </a:rPr>
              <a:t>Có nhiều bài toán tối ưu không được viết dưới dạng </a:t>
            </a:r>
            <a:r>
              <a:rPr lang="vi-VN" b="0" i="1">
                <a:solidFill>
                  <a:srgbClr val="000000"/>
                </a:solidFill>
                <a:effectLst/>
                <a:latin typeface="+mj-lt"/>
              </a:rPr>
              <a:t>convex</a:t>
            </a:r>
            <a:r>
              <a:rPr lang="vi-VN" b="0" i="0">
                <a:solidFill>
                  <a:srgbClr val="000000"/>
                </a:solidFill>
                <a:effectLst/>
                <a:latin typeface="+mj-lt"/>
              </a:rPr>
              <a:t> nhưng có thể biến đổi về dạng </a:t>
            </a:r>
            <a:r>
              <a:rPr lang="vi-VN" b="0" i="1">
                <a:solidFill>
                  <a:srgbClr val="000000"/>
                </a:solidFill>
                <a:effectLst/>
                <a:latin typeface="+mj-lt"/>
              </a:rPr>
              <a:t>convex</a:t>
            </a:r>
            <a:r>
              <a:rPr lang="vi-VN" b="0" i="0">
                <a:solidFill>
                  <a:srgbClr val="000000"/>
                </a:solidFill>
                <a:effectLst/>
                <a:latin typeface="+mj-lt"/>
              </a:rPr>
              <a:t>, ví dụ như bài toán Geometric Programming.</a:t>
            </a:r>
          </a:p>
          <a:p>
            <a:pPr marL="285750" indent="-285750" algn="just">
              <a:buFont typeface="Wingdings" panose="05000000000000000000" pitchFamily="2" charset="2"/>
              <a:buChar char="Ø"/>
            </a:pPr>
            <a:r>
              <a:rPr lang="vi-VN" b="0" i="0">
                <a:solidFill>
                  <a:srgbClr val="000000"/>
                </a:solidFill>
                <a:effectLst/>
                <a:latin typeface="+mj-lt"/>
              </a:rPr>
              <a:t>Linear Programming và Quadratic Programming đóng một vài trò quan trọng trong toán tối ưu, được sử dụng nhiều trong các thuật toán Machine Learning.</a:t>
            </a:r>
          </a:p>
          <a:p>
            <a:pPr marL="285750" indent="-285750" algn="just">
              <a:buFont typeface="Wingdings" panose="05000000000000000000" pitchFamily="2" charset="2"/>
              <a:buChar char="Ø"/>
            </a:pPr>
            <a:r>
              <a:rPr lang="vi-VN" b="0" i="0">
                <a:solidFill>
                  <a:srgbClr val="000000"/>
                </a:solidFill>
                <a:effectLst/>
                <a:latin typeface="+mj-lt"/>
              </a:rPr>
              <a:t>Thư viện CVXOPT được dùng để tối ưu nhiều bài toán tối ưu lồi, rất dễ sử dụng và thời gian chạy tương đối nhanh.</a:t>
            </a:r>
          </a:p>
        </p:txBody>
      </p:sp>
    </p:spTree>
    <p:extLst>
      <p:ext uri="{BB962C8B-B14F-4D97-AF65-F5344CB8AC3E}">
        <p14:creationId xmlns:p14="http://schemas.microsoft.com/office/powerpoint/2010/main" val="411370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03DA-DD73-9A04-B082-C1C2B82D05A8}"/>
              </a:ext>
            </a:extLst>
          </p:cNvPr>
          <p:cNvSpPr>
            <a:spLocks noGrp="1"/>
          </p:cNvSpPr>
          <p:nvPr>
            <p:ph type="title"/>
          </p:nvPr>
        </p:nvSpPr>
        <p:spPr>
          <a:xfrm>
            <a:off x="838200" y="2766218"/>
            <a:ext cx="10515600" cy="1325563"/>
          </a:xfrm>
        </p:spPr>
        <p:txBody>
          <a:bodyPr/>
          <a:lstStyle/>
          <a:p>
            <a:pPr algn="ctr"/>
            <a:r>
              <a:rPr lang="en-US"/>
              <a:t>Bài toán trong thực tế</a:t>
            </a:r>
          </a:p>
        </p:txBody>
      </p:sp>
    </p:spTree>
    <p:extLst>
      <p:ext uri="{BB962C8B-B14F-4D97-AF65-F5344CB8AC3E}">
        <p14:creationId xmlns:p14="http://schemas.microsoft.com/office/powerpoint/2010/main" val="271042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201-0959-10C6-8655-FF36176841EB}"/>
              </a:ext>
            </a:extLst>
          </p:cNvPr>
          <p:cNvSpPr>
            <a:spLocks noGrp="1"/>
          </p:cNvSpPr>
          <p:nvPr>
            <p:ph type="title"/>
          </p:nvPr>
        </p:nvSpPr>
        <p:spPr>
          <a:xfrm>
            <a:off x="838200" y="335629"/>
            <a:ext cx="10515600" cy="1325563"/>
          </a:xfrm>
        </p:spPr>
        <p:txBody>
          <a:bodyPr/>
          <a:lstStyle/>
          <a:p>
            <a:r>
              <a:rPr lang="en-US"/>
              <a:t>Bài toán: Nhà xuất bản</a:t>
            </a:r>
          </a:p>
        </p:txBody>
      </p:sp>
      <p:sp>
        <p:nvSpPr>
          <p:cNvPr id="3" name="Content Placeholder 2">
            <a:extLst>
              <a:ext uri="{FF2B5EF4-FFF2-40B4-BE49-F238E27FC236}">
                <a16:creationId xmlns:a16="http://schemas.microsoft.com/office/drawing/2014/main" id="{1B24D826-2DF2-C577-3097-AA2E90CF2DEE}"/>
              </a:ext>
            </a:extLst>
          </p:cNvPr>
          <p:cNvSpPr>
            <a:spLocks noGrp="1"/>
          </p:cNvSpPr>
          <p:nvPr>
            <p:ph idx="1"/>
          </p:nvPr>
        </p:nvSpPr>
        <p:spPr>
          <a:xfrm>
            <a:off x="838200" y="1855122"/>
            <a:ext cx="10515600" cy="4351338"/>
          </a:xfrm>
        </p:spPr>
        <p:txBody>
          <a:bodyPr>
            <a:normAutofit/>
          </a:bodyPr>
          <a:lstStyle/>
          <a:p>
            <a:pPr marL="0" indent="0">
              <a:buNone/>
            </a:pPr>
            <a:r>
              <a:rPr lang="vi-VN" sz="2000" b="0" i="0">
                <a:solidFill>
                  <a:srgbClr val="000000"/>
                </a:solidFill>
                <a:effectLst/>
                <a:latin typeface="+mj-lt"/>
              </a:rPr>
              <a:t>Một nhà xuất bản (NXB) nhận được đơn hàng </a:t>
            </a:r>
            <a:r>
              <a:rPr lang="vi-VN" sz="2000" b="1" i="0">
                <a:solidFill>
                  <a:srgbClr val="000000"/>
                </a:solidFill>
                <a:effectLst/>
                <a:latin typeface="+mj-lt"/>
              </a:rPr>
              <a:t>600</a:t>
            </a:r>
            <a:r>
              <a:rPr lang="vi-VN" sz="2000" b="0" i="0">
                <a:solidFill>
                  <a:srgbClr val="000000"/>
                </a:solidFill>
                <a:effectLst/>
                <a:latin typeface="+mj-lt"/>
              </a:rPr>
              <a:t> cuốn </a:t>
            </a:r>
            <a:r>
              <a:rPr lang="en-US" sz="2000" b="0" i="0">
                <a:solidFill>
                  <a:srgbClr val="000000"/>
                </a:solidFill>
                <a:effectLst/>
                <a:latin typeface="+mj-lt"/>
              </a:rPr>
              <a:t>sách</a:t>
            </a:r>
            <a:r>
              <a:rPr lang="vi-VN" sz="2000" b="0" i="0">
                <a:solidFill>
                  <a:srgbClr val="000000"/>
                </a:solidFill>
                <a:effectLst/>
                <a:latin typeface="+mj-lt"/>
              </a:rPr>
              <a:t> tới </a:t>
            </a:r>
            <a:r>
              <a:rPr lang="vi-VN" sz="2000" b="1" i="0">
                <a:solidFill>
                  <a:srgbClr val="000000"/>
                </a:solidFill>
                <a:effectLst/>
                <a:latin typeface="+mj-lt"/>
              </a:rPr>
              <a:t>Thái Bình</a:t>
            </a:r>
            <a:r>
              <a:rPr lang="vi-VN" sz="2000" b="0" i="0">
                <a:solidFill>
                  <a:srgbClr val="000000"/>
                </a:solidFill>
                <a:effectLst/>
                <a:latin typeface="+mj-lt"/>
              </a:rPr>
              <a:t> và </a:t>
            </a:r>
            <a:r>
              <a:rPr lang="vi-VN" sz="2000" b="1" i="0">
                <a:solidFill>
                  <a:srgbClr val="000000"/>
                </a:solidFill>
                <a:effectLst/>
                <a:latin typeface="+mj-lt"/>
              </a:rPr>
              <a:t>400</a:t>
            </a:r>
            <a:r>
              <a:rPr lang="vi-VN" sz="2000" b="0" i="0">
                <a:solidFill>
                  <a:srgbClr val="000000"/>
                </a:solidFill>
                <a:effectLst/>
                <a:latin typeface="+mj-lt"/>
              </a:rPr>
              <a:t> bản tới </a:t>
            </a:r>
            <a:r>
              <a:rPr lang="vi-VN" sz="2000" b="1" i="0">
                <a:solidFill>
                  <a:srgbClr val="000000"/>
                </a:solidFill>
                <a:effectLst/>
                <a:latin typeface="+mj-lt"/>
              </a:rPr>
              <a:t>Hải Phòng</a:t>
            </a:r>
            <a:r>
              <a:rPr lang="vi-VN" sz="2000" b="0" i="0">
                <a:solidFill>
                  <a:srgbClr val="000000"/>
                </a:solidFill>
                <a:effectLst/>
                <a:latin typeface="+mj-lt"/>
              </a:rPr>
              <a:t>. NXB đó có </a:t>
            </a:r>
            <a:r>
              <a:rPr lang="vi-VN" sz="2000" b="1" i="0">
                <a:solidFill>
                  <a:srgbClr val="000000"/>
                </a:solidFill>
                <a:effectLst/>
                <a:latin typeface="+mj-lt"/>
              </a:rPr>
              <a:t>800</a:t>
            </a:r>
            <a:r>
              <a:rPr lang="vi-VN" sz="2000" b="0" i="0">
                <a:solidFill>
                  <a:srgbClr val="000000"/>
                </a:solidFill>
                <a:effectLst/>
                <a:latin typeface="+mj-lt"/>
              </a:rPr>
              <a:t> cuốn ở </a:t>
            </a:r>
            <a:r>
              <a:rPr lang="vi-VN" sz="2000" b="1">
                <a:solidFill>
                  <a:srgbClr val="000000"/>
                </a:solidFill>
                <a:effectLst/>
                <a:latin typeface="+mj-lt"/>
              </a:rPr>
              <a:t>kho Nam Định</a:t>
            </a:r>
            <a:r>
              <a:rPr lang="vi-VN" sz="2000" b="0" i="0">
                <a:solidFill>
                  <a:srgbClr val="000000"/>
                </a:solidFill>
                <a:effectLst/>
                <a:latin typeface="+mj-lt"/>
              </a:rPr>
              <a:t> và </a:t>
            </a:r>
            <a:r>
              <a:rPr lang="vi-VN" sz="2000" b="1" i="0">
                <a:solidFill>
                  <a:srgbClr val="000000"/>
                </a:solidFill>
                <a:effectLst/>
                <a:latin typeface="+mj-lt"/>
              </a:rPr>
              <a:t>700</a:t>
            </a:r>
            <a:r>
              <a:rPr lang="vi-VN" sz="2000" b="0" i="0">
                <a:solidFill>
                  <a:srgbClr val="000000"/>
                </a:solidFill>
                <a:effectLst/>
                <a:latin typeface="+mj-lt"/>
              </a:rPr>
              <a:t> cuốn ở </a:t>
            </a:r>
            <a:r>
              <a:rPr lang="vi-VN" sz="2000" b="1" i="0">
                <a:solidFill>
                  <a:srgbClr val="000000"/>
                </a:solidFill>
                <a:effectLst/>
                <a:latin typeface="+mj-lt"/>
              </a:rPr>
              <a:t>kho Hải Dương</a:t>
            </a:r>
            <a:r>
              <a:rPr lang="vi-VN" sz="2000" b="0" i="0">
                <a:solidFill>
                  <a:srgbClr val="000000"/>
                </a:solidFill>
                <a:effectLst/>
                <a:latin typeface="+mj-lt"/>
              </a:rPr>
              <a:t>. Giá chuyển phát một cuốn sách từ </a:t>
            </a:r>
            <a:r>
              <a:rPr lang="vi-VN" sz="2000" b="1" i="0">
                <a:solidFill>
                  <a:srgbClr val="000000"/>
                </a:solidFill>
                <a:effectLst/>
                <a:latin typeface="+mj-lt"/>
              </a:rPr>
              <a:t>Nam Định</a:t>
            </a:r>
            <a:r>
              <a:rPr lang="vi-VN" sz="2000" b="0" i="0">
                <a:solidFill>
                  <a:srgbClr val="000000"/>
                </a:solidFill>
                <a:effectLst/>
                <a:latin typeface="+mj-lt"/>
              </a:rPr>
              <a:t> tới </a:t>
            </a:r>
            <a:r>
              <a:rPr lang="vi-VN" sz="2000" b="1" i="0">
                <a:solidFill>
                  <a:srgbClr val="000000"/>
                </a:solidFill>
                <a:effectLst/>
                <a:latin typeface="+mj-lt"/>
              </a:rPr>
              <a:t>Thái Bình</a:t>
            </a:r>
            <a:r>
              <a:rPr lang="vi-VN" sz="2000" b="0" i="0">
                <a:solidFill>
                  <a:srgbClr val="000000"/>
                </a:solidFill>
                <a:effectLst/>
                <a:latin typeface="+mj-lt"/>
              </a:rPr>
              <a:t> là </a:t>
            </a:r>
            <a:r>
              <a:rPr lang="vi-VN" sz="2000" b="1" i="0">
                <a:solidFill>
                  <a:srgbClr val="000000"/>
                </a:solidFill>
                <a:effectLst/>
                <a:latin typeface="+mj-lt"/>
              </a:rPr>
              <a:t>50,000</a:t>
            </a:r>
            <a:r>
              <a:rPr lang="vi-VN" sz="2000" b="0" i="0">
                <a:solidFill>
                  <a:srgbClr val="000000"/>
                </a:solidFill>
                <a:effectLst/>
                <a:latin typeface="+mj-lt"/>
              </a:rPr>
              <a:t> VND (50k), tới </a:t>
            </a:r>
            <a:r>
              <a:rPr lang="vi-VN" sz="2000" b="1" i="0">
                <a:solidFill>
                  <a:srgbClr val="000000"/>
                </a:solidFill>
                <a:effectLst/>
                <a:latin typeface="+mj-lt"/>
              </a:rPr>
              <a:t>Hải Phòng</a:t>
            </a:r>
            <a:r>
              <a:rPr lang="vi-VN" sz="2000" b="0" i="0">
                <a:solidFill>
                  <a:srgbClr val="000000"/>
                </a:solidFill>
                <a:effectLst/>
                <a:latin typeface="+mj-lt"/>
              </a:rPr>
              <a:t> là </a:t>
            </a:r>
            <a:r>
              <a:rPr lang="vi-VN" sz="2000" b="1" i="0">
                <a:solidFill>
                  <a:srgbClr val="000000"/>
                </a:solidFill>
                <a:effectLst/>
                <a:latin typeface="+mj-lt"/>
              </a:rPr>
              <a:t>100k</a:t>
            </a:r>
            <a:r>
              <a:rPr lang="vi-VN" sz="2000" b="0" i="0">
                <a:solidFill>
                  <a:srgbClr val="000000"/>
                </a:solidFill>
                <a:effectLst/>
                <a:latin typeface="+mj-lt"/>
              </a:rPr>
              <a:t>. Giá chuyển phát một cuốn từ </a:t>
            </a:r>
            <a:r>
              <a:rPr lang="vi-VN" sz="2000" b="1" i="0">
                <a:solidFill>
                  <a:srgbClr val="000000"/>
                </a:solidFill>
                <a:effectLst/>
                <a:latin typeface="+mj-lt"/>
              </a:rPr>
              <a:t>Hải Dương</a:t>
            </a:r>
            <a:r>
              <a:rPr lang="vi-VN" sz="2000" b="0" i="0">
                <a:solidFill>
                  <a:srgbClr val="000000"/>
                </a:solidFill>
                <a:effectLst/>
                <a:latin typeface="+mj-lt"/>
              </a:rPr>
              <a:t> tới </a:t>
            </a:r>
            <a:r>
              <a:rPr lang="vi-VN" sz="2000" b="1" i="0">
                <a:solidFill>
                  <a:srgbClr val="000000"/>
                </a:solidFill>
                <a:effectLst/>
                <a:latin typeface="+mj-lt"/>
              </a:rPr>
              <a:t>Thái Bình</a:t>
            </a:r>
            <a:r>
              <a:rPr lang="vi-VN" sz="2000" b="0" i="0">
                <a:solidFill>
                  <a:srgbClr val="000000"/>
                </a:solidFill>
                <a:effectLst/>
                <a:latin typeface="+mj-lt"/>
              </a:rPr>
              <a:t> là </a:t>
            </a:r>
            <a:r>
              <a:rPr lang="vi-VN" sz="2000" b="1" i="0">
                <a:solidFill>
                  <a:srgbClr val="000000"/>
                </a:solidFill>
                <a:effectLst/>
                <a:latin typeface="+mj-lt"/>
              </a:rPr>
              <a:t>150k</a:t>
            </a:r>
            <a:r>
              <a:rPr lang="vi-VN" sz="2000" b="0" i="0">
                <a:solidFill>
                  <a:srgbClr val="000000"/>
                </a:solidFill>
                <a:effectLst/>
                <a:latin typeface="+mj-lt"/>
              </a:rPr>
              <a:t>, trong khi tới </a:t>
            </a:r>
            <a:r>
              <a:rPr lang="vi-VN" sz="2000" b="1" i="0">
                <a:solidFill>
                  <a:srgbClr val="000000"/>
                </a:solidFill>
                <a:effectLst/>
                <a:latin typeface="+mj-lt"/>
              </a:rPr>
              <a:t>Hải Phòng</a:t>
            </a:r>
            <a:r>
              <a:rPr lang="vi-VN" sz="2000" b="0" i="0">
                <a:solidFill>
                  <a:srgbClr val="000000"/>
                </a:solidFill>
                <a:effectLst/>
                <a:latin typeface="+mj-lt"/>
              </a:rPr>
              <a:t> chỉ là </a:t>
            </a:r>
            <a:r>
              <a:rPr lang="vi-VN" sz="2000" b="1" i="0">
                <a:solidFill>
                  <a:srgbClr val="000000"/>
                </a:solidFill>
                <a:effectLst/>
                <a:latin typeface="+mj-lt"/>
              </a:rPr>
              <a:t>40k</a:t>
            </a:r>
            <a:r>
              <a:rPr lang="vi-VN" sz="2000" b="0" i="0">
                <a:solidFill>
                  <a:srgbClr val="000000"/>
                </a:solidFill>
                <a:effectLst/>
                <a:latin typeface="+mj-lt"/>
              </a:rPr>
              <a:t>. Hỏi để tốn </a:t>
            </a:r>
            <a:r>
              <a:rPr lang="vi-VN" sz="2000" i="1">
                <a:solidFill>
                  <a:srgbClr val="000000"/>
                </a:solidFill>
                <a:effectLst/>
                <a:latin typeface="+mj-lt"/>
              </a:rPr>
              <a:t>ít chi phí chuyển phát</a:t>
            </a:r>
            <a:r>
              <a:rPr lang="vi-VN" sz="2000" b="0" i="0">
                <a:solidFill>
                  <a:srgbClr val="000000"/>
                </a:solidFill>
                <a:effectLst/>
                <a:latin typeface="+mj-lt"/>
              </a:rPr>
              <a:t> nhất, công ty đó nên phân phối mỗi kho chuyển bao nhiêu cuốn tới mỗi địa điểm?</a:t>
            </a:r>
            <a:endParaRPr lang="en-US" sz="2000">
              <a:latin typeface="+mj-lt"/>
            </a:endParaRPr>
          </a:p>
        </p:txBody>
      </p:sp>
      <p:pic>
        <p:nvPicPr>
          <p:cNvPr id="5" name="Picture 4">
            <a:extLst>
              <a:ext uri="{FF2B5EF4-FFF2-40B4-BE49-F238E27FC236}">
                <a16:creationId xmlns:a16="http://schemas.microsoft.com/office/drawing/2014/main" id="{BEBD03AB-9E12-680A-72BE-2D6D5E146100}"/>
              </a:ext>
            </a:extLst>
          </p:cNvPr>
          <p:cNvPicPr>
            <a:picLocks noChangeAspect="1"/>
          </p:cNvPicPr>
          <p:nvPr/>
        </p:nvPicPr>
        <p:blipFill>
          <a:blip r:embed="rId2"/>
          <a:stretch>
            <a:fillRect/>
          </a:stretch>
        </p:blipFill>
        <p:spPr>
          <a:xfrm>
            <a:off x="2510479" y="3950669"/>
            <a:ext cx="7171041" cy="1257409"/>
          </a:xfrm>
          <a:prstGeom prst="rect">
            <a:avLst/>
          </a:prstGeom>
        </p:spPr>
      </p:pic>
    </p:spTree>
    <p:extLst>
      <p:ext uri="{BB962C8B-B14F-4D97-AF65-F5344CB8AC3E}">
        <p14:creationId xmlns:p14="http://schemas.microsoft.com/office/powerpoint/2010/main" val="68547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4FF65-A336-32F6-E07E-B45F52B739B1}"/>
              </a:ext>
            </a:extLst>
          </p:cNvPr>
          <p:cNvPicPr>
            <a:picLocks noChangeAspect="1"/>
          </p:cNvPicPr>
          <p:nvPr/>
        </p:nvPicPr>
        <p:blipFill>
          <a:blip r:embed="rId2"/>
          <a:stretch>
            <a:fillRect/>
          </a:stretch>
        </p:blipFill>
        <p:spPr>
          <a:xfrm>
            <a:off x="1291279" y="253741"/>
            <a:ext cx="7171041" cy="1257409"/>
          </a:xfrm>
          <a:prstGeom prst="rect">
            <a:avLst/>
          </a:prstGeom>
        </p:spPr>
      </p:pic>
      <p:pic>
        <p:nvPicPr>
          <p:cNvPr id="6" name="Picture 5">
            <a:extLst>
              <a:ext uri="{FF2B5EF4-FFF2-40B4-BE49-F238E27FC236}">
                <a16:creationId xmlns:a16="http://schemas.microsoft.com/office/drawing/2014/main" id="{D90B1AAC-AF18-3816-59F7-1B2B2DFEA0E2}"/>
              </a:ext>
            </a:extLst>
          </p:cNvPr>
          <p:cNvPicPr>
            <a:picLocks noChangeAspect="1"/>
          </p:cNvPicPr>
          <p:nvPr/>
        </p:nvPicPr>
        <p:blipFill>
          <a:blip r:embed="rId3"/>
          <a:stretch>
            <a:fillRect/>
          </a:stretch>
        </p:blipFill>
        <p:spPr>
          <a:xfrm>
            <a:off x="1291279" y="1665350"/>
            <a:ext cx="7270110" cy="2583404"/>
          </a:xfrm>
          <a:prstGeom prst="rect">
            <a:avLst/>
          </a:prstGeom>
        </p:spPr>
      </p:pic>
      <p:pic>
        <p:nvPicPr>
          <p:cNvPr id="8" name="Picture 7">
            <a:extLst>
              <a:ext uri="{FF2B5EF4-FFF2-40B4-BE49-F238E27FC236}">
                <a16:creationId xmlns:a16="http://schemas.microsoft.com/office/drawing/2014/main" id="{D9C78A91-02EF-B0D4-4B32-1B073E38A925}"/>
              </a:ext>
            </a:extLst>
          </p:cNvPr>
          <p:cNvPicPr>
            <a:picLocks noChangeAspect="1"/>
          </p:cNvPicPr>
          <p:nvPr/>
        </p:nvPicPr>
        <p:blipFill>
          <a:blip r:embed="rId4"/>
          <a:stretch>
            <a:fillRect/>
          </a:stretch>
        </p:blipFill>
        <p:spPr>
          <a:xfrm>
            <a:off x="1291279" y="4402954"/>
            <a:ext cx="3795089" cy="1767993"/>
          </a:xfrm>
          <a:prstGeom prst="rect">
            <a:avLst/>
          </a:prstGeom>
        </p:spPr>
      </p:pic>
      <p:sp>
        <p:nvSpPr>
          <p:cNvPr id="9" name="TextBox 8">
            <a:extLst>
              <a:ext uri="{FF2B5EF4-FFF2-40B4-BE49-F238E27FC236}">
                <a16:creationId xmlns:a16="http://schemas.microsoft.com/office/drawing/2014/main" id="{EAA16BCF-F430-0DA5-863A-3B55923D0D7A}"/>
              </a:ext>
            </a:extLst>
          </p:cNvPr>
          <p:cNvSpPr txBox="1"/>
          <p:nvPr/>
        </p:nvSpPr>
        <p:spPr>
          <a:xfrm>
            <a:off x="5751871" y="5220929"/>
            <a:ext cx="45719" cy="369332"/>
          </a:xfrm>
          <a:prstGeom prst="rect">
            <a:avLst/>
          </a:prstGeom>
          <a:noFill/>
        </p:spPr>
        <p:txBody>
          <a:bodyPr wrap="square" rtlCol="0">
            <a:spAutoFit/>
          </a:bodyPr>
          <a:lstStyle/>
          <a:p>
            <a:endParaRPr lang="en-US"/>
          </a:p>
        </p:txBody>
      </p:sp>
      <p:sp>
        <p:nvSpPr>
          <p:cNvPr id="10" name="TextBox 9">
            <a:extLst>
              <a:ext uri="{FF2B5EF4-FFF2-40B4-BE49-F238E27FC236}">
                <a16:creationId xmlns:a16="http://schemas.microsoft.com/office/drawing/2014/main" id="{97575DEC-9031-1D97-D169-91D9DF869C35}"/>
              </a:ext>
            </a:extLst>
          </p:cNvPr>
          <p:cNvSpPr txBox="1"/>
          <p:nvPr/>
        </p:nvSpPr>
        <p:spPr>
          <a:xfrm>
            <a:off x="5555225" y="5220929"/>
            <a:ext cx="4886633" cy="646331"/>
          </a:xfrm>
          <a:prstGeom prst="rect">
            <a:avLst/>
          </a:prstGeom>
          <a:noFill/>
        </p:spPr>
        <p:txBody>
          <a:bodyPr wrap="square" rtlCol="0">
            <a:spAutoFit/>
          </a:bodyPr>
          <a:lstStyle/>
          <a:p>
            <a:r>
              <a:rPr lang="en-US" b="1" i="0">
                <a:solidFill>
                  <a:srgbClr val="FF0000"/>
                </a:solidFill>
                <a:effectLst/>
                <a:latin typeface="MJXc-TeX-math-I"/>
              </a:rPr>
              <a:t>=&gt; x</a:t>
            </a:r>
            <a:r>
              <a:rPr lang="en-US" b="1" i="0">
                <a:solidFill>
                  <a:srgbClr val="FF0000"/>
                </a:solidFill>
                <a:effectLst/>
                <a:latin typeface="MJXc-TeX-main-R"/>
              </a:rPr>
              <a:t>=600,</a:t>
            </a:r>
            <a:r>
              <a:rPr lang="en-US" b="1" i="0">
                <a:solidFill>
                  <a:srgbClr val="FF0000"/>
                </a:solidFill>
                <a:effectLst/>
                <a:latin typeface="MJXc-TeX-math-I"/>
              </a:rPr>
              <a:t>y</a:t>
            </a:r>
            <a:r>
              <a:rPr lang="en-US" b="1" i="0">
                <a:solidFill>
                  <a:srgbClr val="FF0000"/>
                </a:solidFill>
                <a:effectLst/>
                <a:latin typeface="MJXc-TeX-main-R"/>
              </a:rPr>
              <a:t>=0,</a:t>
            </a:r>
            <a:r>
              <a:rPr lang="en-US" b="1" i="0">
                <a:solidFill>
                  <a:srgbClr val="FF0000"/>
                </a:solidFill>
                <a:effectLst/>
                <a:latin typeface="MJXc-TeX-math-I"/>
              </a:rPr>
              <a:t>z</a:t>
            </a:r>
            <a:r>
              <a:rPr lang="en-US" b="1" i="0">
                <a:solidFill>
                  <a:srgbClr val="FF0000"/>
                </a:solidFill>
                <a:effectLst/>
                <a:latin typeface="MJXc-TeX-main-R"/>
              </a:rPr>
              <a:t>=0,</a:t>
            </a:r>
            <a:r>
              <a:rPr lang="en-US" b="1" i="0">
                <a:solidFill>
                  <a:srgbClr val="FF0000"/>
                </a:solidFill>
                <a:effectLst/>
                <a:latin typeface="MJXc-TeX-math-I"/>
              </a:rPr>
              <a:t>t</a:t>
            </a:r>
            <a:r>
              <a:rPr lang="en-US" b="1" i="0">
                <a:solidFill>
                  <a:srgbClr val="FF0000"/>
                </a:solidFill>
                <a:effectLst/>
                <a:latin typeface="MJXc-TeX-main-R"/>
              </a:rPr>
              <a:t>=400</a:t>
            </a:r>
            <a:br>
              <a:rPr lang="en-US" b="1">
                <a:solidFill>
                  <a:srgbClr val="FF0000"/>
                </a:solidFill>
              </a:rPr>
            </a:br>
            <a:endParaRPr lang="en-US" b="1">
              <a:solidFill>
                <a:srgbClr val="FF0000"/>
              </a:solidFill>
            </a:endParaRPr>
          </a:p>
        </p:txBody>
      </p:sp>
    </p:spTree>
    <p:extLst>
      <p:ext uri="{BB962C8B-B14F-4D97-AF65-F5344CB8AC3E}">
        <p14:creationId xmlns:p14="http://schemas.microsoft.com/office/powerpoint/2010/main" val="340865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EE55-CDC0-2E99-13E5-FA2ECB8EE831}"/>
              </a:ext>
            </a:extLst>
          </p:cNvPr>
          <p:cNvSpPr>
            <a:spLocks noGrp="1"/>
          </p:cNvSpPr>
          <p:nvPr>
            <p:ph type="title"/>
          </p:nvPr>
        </p:nvSpPr>
        <p:spPr/>
        <p:txBody>
          <a:bodyPr/>
          <a:lstStyle/>
          <a:p>
            <a:r>
              <a:rPr lang="en-US"/>
              <a:t>Bài toán: Canh tác</a:t>
            </a:r>
          </a:p>
        </p:txBody>
      </p:sp>
      <p:sp>
        <p:nvSpPr>
          <p:cNvPr id="3" name="Content Placeholder 2">
            <a:extLst>
              <a:ext uri="{FF2B5EF4-FFF2-40B4-BE49-F238E27FC236}">
                <a16:creationId xmlns:a16="http://schemas.microsoft.com/office/drawing/2014/main" id="{FC09640D-BD4F-B62D-DBA5-4AB4C79CB4D3}"/>
              </a:ext>
            </a:extLst>
          </p:cNvPr>
          <p:cNvSpPr>
            <a:spLocks noGrp="1"/>
          </p:cNvSpPr>
          <p:nvPr>
            <p:ph idx="1"/>
          </p:nvPr>
        </p:nvSpPr>
        <p:spPr>
          <a:xfrm>
            <a:off x="838200" y="1825625"/>
            <a:ext cx="10586884" cy="4351338"/>
          </a:xfrm>
        </p:spPr>
        <p:txBody>
          <a:bodyPr>
            <a:normAutofit/>
          </a:bodyPr>
          <a:lstStyle/>
          <a:p>
            <a:pPr marL="0" indent="0">
              <a:buNone/>
            </a:pPr>
            <a:r>
              <a:rPr lang="vi-VN" sz="2000" b="0" i="0">
                <a:solidFill>
                  <a:srgbClr val="000000"/>
                </a:solidFill>
                <a:effectLst/>
                <a:latin typeface="+mj-lt"/>
              </a:rPr>
              <a:t>Một anh nông dân có tổng cộng </a:t>
            </a:r>
            <a:r>
              <a:rPr lang="vi-VN" sz="2000" b="1" i="0">
                <a:solidFill>
                  <a:srgbClr val="000000"/>
                </a:solidFill>
                <a:effectLst/>
                <a:latin typeface="+mj-lt"/>
              </a:rPr>
              <a:t>10ha</a:t>
            </a:r>
            <a:r>
              <a:rPr lang="vi-VN" sz="2000" b="0" i="0">
                <a:solidFill>
                  <a:srgbClr val="000000"/>
                </a:solidFill>
                <a:effectLst/>
                <a:latin typeface="+mj-lt"/>
              </a:rPr>
              <a:t> (10 hecta) đất canh tác. Anh dự tính trồng cà phê và hồ tiêu trên số đất này với tổng chi phí cho việc trồng này là không quá </a:t>
            </a:r>
            <a:r>
              <a:rPr lang="vi-VN" sz="2000" b="1" i="0">
                <a:solidFill>
                  <a:srgbClr val="000000"/>
                </a:solidFill>
                <a:effectLst/>
                <a:latin typeface="+mj-lt"/>
              </a:rPr>
              <a:t>16T (triệu đồng). </a:t>
            </a:r>
            <a:r>
              <a:rPr lang="vi-VN" sz="2000" b="0" i="0">
                <a:solidFill>
                  <a:srgbClr val="000000"/>
                </a:solidFill>
                <a:effectLst/>
                <a:latin typeface="+mj-lt"/>
              </a:rPr>
              <a:t>Chi phí để trồng </a:t>
            </a:r>
            <a:r>
              <a:rPr lang="vi-VN" sz="2000" b="0">
                <a:solidFill>
                  <a:srgbClr val="000000"/>
                </a:solidFill>
                <a:effectLst/>
                <a:latin typeface="+mj-lt"/>
              </a:rPr>
              <a:t>cà phê là </a:t>
            </a:r>
            <a:r>
              <a:rPr lang="vi-VN" sz="2000" b="1">
                <a:solidFill>
                  <a:srgbClr val="000000"/>
                </a:solidFill>
                <a:effectLst/>
                <a:latin typeface="+mj-lt"/>
              </a:rPr>
              <a:t>2T</a:t>
            </a:r>
            <a:r>
              <a:rPr lang="en-US" sz="2000" b="1">
                <a:solidFill>
                  <a:srgbClr val="000000"/>
                </a:solidFill>
                <a:effectLst/>
                <a:latin typeface="+mj-lt"/>
              </a:rPr>
              <a:t>/</a:t>
            </a:r>
            <a:r>
              <a:rPr lang="vi-VN" sz="2000" b="1">
                <a:solidFill>
                  <a:srgbClr val="000000"/>
                </a:solidFill>
                <a:effectLst/>
                <a:latin typeface="+mj-lt"/>
              </a:rPr>
              <a:t>ha</a:t>
            </a:r>
            <a:r>
              <a:rPr lang="vi-VN" sz="2000" b="0" i="0">
                <a:solidFill>
                  <a:srgbClr val="000000"/>
                </a:solidFill>
                <a:effectLst/>
                <a:latin typeface="+mj-lt"/>
              </a:rPr>
              <a:t>, để trồng hồ tiêu là </a:t>
            </a:r>
            <a:r>
              <a:rPr lang="vi-VN" sz="2000" b="1" i="0">
                <a:solidFill>
                  <a:srgbClr val="000000"/>
                </a:solidFill>
                <a:effectLst/>
                <a:latin typeface="+mj-lt"/>
              </a:rPr>
              <a:t>1T/ha</a:t>
            </a:r>
            <a:r>
              <a:rPr lang="vi-VN" sz="2000" b="0" i="0">
                <a:solidFill>
                  <a:srgbClr val="000000"/>
                </a:solidFill>
                <a:effectLst/>
                <a:latin typeface="+mj-lt"/>
              </a:rPr>
              <a:t>. Thời gian trồng cà phê là </a:t>
            </a:r>
            <a:r>
              <a:rPr lang="vi-VN" sz="2000" b="1" i="0">
                <a:solidFill>
                  <a:srgbClr val="000000"/>
                </a:solidFill>
                <a:effectLst/>
                <a:latin typeface="+mj-lt"/>
              </a:rPr>
              <a:t>1 ngày/ha </a:t>
            </a:r>
            <a:r>
              <a:rPr lang="vi-VN" sz="2000" b="0" i="0">
                <a:solidFill>
                  <a:srgbClr val="000000"/>
                </a:solidFill>
                <a:effectLst/>
                <a:latin typeface="+mj-lt"/>
              </a:rPr>
              <a:t>và hồ tiêu là </a:t>
            </a:r>
            <a:r>
              <a:rPr lang="vi-VN" sz="2000" b="1" i="0">
                <a:solidFill>
                  <a:srgbClr val="000000"/>
                </a:solidFill>
                <a:effectLst/>
                <a:latin typeface="+mj-lt"/>
              </a:rPr>
              <a:t>4 ngày/ha</a:t>
            </a:r>
            <a:endParaRPr lang="en-US" sz="2000">
              <a:solidFill>
                <a:srgbClr val="000000"/>
              </a:solidFill>
              <a:latin typeface="+mj-lt"/>
            </a:endParaRPr>
          </a:p>
          <a:p>
            <a:pPr marL="0" indent="0">
              <a:buNone/>
            </a:pPr>
            <a:r>
              <a:rPr lang="en-US" sz="2000">
                <a:solidFill>
                  <a:srgbClr val="000000"/>
                </a:solidFill>
                <a:latin typeface="+mj-lt"/>
              </a:rPr>
              <a:t>T</a:t>
            </a:r>
            <a:r>
              <a:rPr lang="vi-VN" sz="2000" b="0" i="0">
                <a:solidFill>
                  <a:srgbClr val="000000"/>
                </a:solidFill>
                <a:effectLst/>
                <a:latin typeface="+mj-lt"/>
              </a:rPr>
              <a:t>rong khi anh chỉ có thời gian tổng cộng là </a:t>
            </a:r>
            <a:r>
              <a:rPr lang="vi-VN" sz="2000" b="1" i="0">
                <a:solidFill>
                  <a:srgbClr val="000000"/>
                </a:solidFill>
                <a:effectLst/>
                <a:latin typeface="+mj-lt"/>
              </a:rPr>
              <a:t>32 ngày</a:t>
            </a:r>
            <a:r>
              <a:rPr lang="vi-VN" sz="2000" b="0" i="0">
                <a:solidFill>
                  <a:srgbClr val="000000"/>
                </a:solidFill>
                <a:effectLst/>
                <a:latin typeface="+mj-lt"/>
              </a:rPr>
              <a:t>. Sau khi trừ tất cả các chi phí (bao gồm chi phí trồng cây), </a:t>
            </a:r>
            <a:r>
              <a:rPr lang="en-US" sz="2000" b="0" i="0">
                <a:solidFill>
                  <a:srgbClr val="000000"/>
                </a:solidFill>
                <a:effectLst/>
                <a:latin typeface="+mj-lt"/>
              </a:rPr>
              <a:t>c</a:t>
            </a:r>
            <a:r>
              <a:rPr lang="vi-VN" sz="2000" b="0" i="0">
                <a:solidFill>
                  <a:srgbClr val="000000"/>
                </a:solidFill>
                <a:effectLst/>
                <a:latin typeface="+mj-lt"/>
              </a:rPr>
              <a:t>à phê mang lại lợi nhuận </a:t>
            </a:r>
            <a:r>
              <a:rPr lang="vi-VN" sz="2000" b="1" i="0">
                <a:solidFill>
                  <a:srgbClr val="000000"/>
                </a:solidFill>
                <a:effectLst/>
                <a:latin typeface="+mj-lt"/>
              </a:rPr>
              <a:t>5T</a:t>
            </a:r>
            <a:r>
              <a:rPr lang="en-US" sz="2000" b="1" i="0">
                <a:solidFill>
                  <a:srgbClr val="000000"/>
                </a:solidFill>
                <a:effectLst/>
                <a:latin typeface="+mj-lt"/>
              </a:rPr>
              <a:t>/ha</a:t>
            </a:r>
            <a:r>
              <a:rPr lang="vi-VN" sz="2000" b="0" i="0">
                <a:solidFill>
                  <a:srgbClr val="000000"/>
                </a:solidFill>
                <a:effectLst/>
                <a:latin typeface="+mj-lt"/>
              </a:rPr>
              <a:t>, hồ tiêu mang lại lợi nhuận </a:t>
            </a:r>
            <a:r>
              <a:rPr lang="vi-VN" sz="2000" b="1" i="0">
                <a:solidFill>
                  <a:srgbClr val="000000"/>
                </a:solidFill>
                <a:effectLst/>
                <a:latin typeface="+mj-lt"/>
              </a:rPr>
              <a:t>3T</a:t>
            </a:r>
            <a:r>
              <a:rPr lang="en-US" sz="2000" b="1" i="0">
                <a:solidFill>
                  <a:srgbClr val="000000"/>
                </a:solidFill>
                <a:effectLst/>
                <a:latin typeface="+mj-lt"/>
              </a:rPr>
              <a:t>/ha</a:t>
            </a:r>
            <a:r>
              <a:rPr lang="vi-VN" sz="2000" b="0" i="0">
                <a:solidFill>
                  <a:srgbClr val="000000"/>
                </a:solidFill>
                <a:effectLst/>
                <a:latin typeface="+mj-lt"/>
              </a:rPr>
              <a:t>. Hỏi anh phải trồng như thế nào để tối đa lợi nhuận? (</a:t>
            </a:r>
            <a:r>
              <a:rPr lang="vi-VN" sz="2000" b="0" i="1">
                <a:solidFill>
                  <a:srgbClr val="000000"/>
                </a:solidFill>
                <a:effectLst/>
                <a:latin typeface="+mj-lt"/>
              </a:rPr>
              <a:t>Các số liệu có thể vô lý vì chúng đã được chọn để bài toán ra nghiệm đẹp</a:t>
            </a:r>
            <a:r>
              <a:rPr lang="vi-VN" sz="2000" b="0" i="0">
                <a:solidFill>
                  <a:srgbClr val="000000"/>
                </a:solidFill>
                <a:effectLst/>
                <a:latin typeface="+mj-lt"/>
              </a:rPr>
              <a:t>)</a:t>
            </a:r>
            <a:endParaRPr lang="en-US" sz="2000">
              <a:latin typeface="+mj-lt"/>
            </a:endParaRPr>
          </a:p>
        </p:txBody>
      </p:sp>
      <p:pic>
        <p:nvPicPr>
          <p:cNvPr id="5" name="Picture 4">
            <a:extLst>
              <a:ext uri="{FF2B5EF4-FFF2-40B4-BE49-F238E27FC236}">
                <a16:creationId xmlns:a16="http://schemas.microsoft.com/office/drawing/2014/main" id="{9E6DDF39-5921-A6EF-592B-20127FA35594}"/>
              </a:ext>
            </a:extLst>
          </p:cNvPr>
          <p:cNvPicPr>
            <a:picLocks noChangeAspect="1"/>
          </p:cNvPicPr>
          <p:nvPr/>
        </p:nvPicPr>
        <p:blipFill>
          <a:blip r:embed="rId2"/>
          <a:stretch>
            <a:fillRect/>
          </a:stretch>
        </p:blipFill>
        <p:spPr>
          <a:xfrm>
            <a:off x="2602034" y="3912422"/>
            <a:ext cx="7361558" cy="2568163"/>
          </a:xfrm>
          <a:prstGeom prst="rect">
            <a:avLst/>
          </a:prstGeom>
        </p:spPr>
      </p:pic>
    </p:spTree>
    <p:extLst>
      <p:ext uri="{BB962C8B-B14F-4D97-AF65-F5344CB8AC3E}">
        <p14:creationId xmlns:p14="http://schemas.microsoft.com/office/powerpoint/2010/main" val="98547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D033E3-A570-ADA4-360F-B7CF327F64D3}"/>
              </a:ext>
            </a:extLst>
          </p:cNvPr>
          <p:cNvPicPr>
            <a:picLocks noChangeAspect="1"/>
          </p:cNvPicPr>
          <p:nvPr/>
        </p:nvPicPr>
        <p:blipFill>
          <a:blip r:embed="rId2"/>
          <a:stretch>
            <a:fillRect/>
          </a:stretch>
        </p:blipFill>
        <p:spPr>
          <a:xfrm>
            <a:off x="495399" y="376977"/>
            <a:ext cx="6226080" cy="2072820"/>
          </a:xfrm>
          <a:prstGeom prst="rect">
            <a:avLst/>
          </a:prstGeom>
        </p:spPr>
      </p:pic>
      <p:pic>
        <p:nvPicPr>
          <p:cNvPr id="1026" name="Picture 2">
            <a:extLst>
              <a:ext uri="{FF2B5EF4-FFF2-40B4-BE49-F238E27FC236}">
                <a16:creationId xmlns:a16="http://schemas.microsoft.com/office/drawing/2014/main" id="{5A95AD1A-A701-DBF4-4D74-B304A59AE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966" y="376977"/>
            <a:ext cx="4460977" cy="35960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E7A32B-1E17-F184-8BA6-B2C8D5073839}"/>
              </a:ext>
            </a:extLst>
          </p:cNvPr>
          <p:cNvSpPr txBox="1"/>
          <p:nvPr/>
        </p:nvSpPr>
        <p:spPr>
          <a:xfrm>
            <a:off x="882552" y="3323291"/>
            <a:ext cx="6096000" cy="2169825"/>
          </a:xfrm>
          <a:prstGeom prst="rect">
            <a:avLst/>
          </a:prstGeom>
          <a:noFill/>
        </p:spPr>
        <p:txBody>
          <a:bodyPr wrap="square">
            <a:spAutoFit/>
          </a:bodyPr>
          <a:lstStyle/>
          <a:p>
            <a:r>
              <a:rPr lang="vi-VN" sz="1500" b="0" i="0">
                <a:solidFill>
                  <a:srgbClr val="000000"/>
                </a:solidFill>
                <a:effectLst/>
              </a:rPr>
              <a:t>Vùng màu xám có dạng </a:t>
            </a:r>
            <a:r>
              <a:rPr lang="vi-VN" sz="1500" b="0" i="1">
                <a:solidFill>
                  <a:srgbClr val="000000"/>
                </a:solidFill>
                <a:effectLst/>
              </a:rPr>
              <a:t>polyhedron</a:t>
            </a:r>
            <a:r>
              <a:rPr lang="vi-VN" sz="1500" b="0" i="0">
                <a:solidFill>
                  <a:srgbClr val="000000"/>
                </a:solidFill>
                <a:effectLst/>
              </a:rPr>
              <a:t> (trong trường hợp này là đa giác) chính là tập hợp các điểm thoả mãn các ràng buộc từ </a:t>
            </a:r>
            <a:r>
              <a:rPr lang="en-US" sz="1500">
                <a:solidFill>
                  <a:srgbClr val="000000"/>
                </a:solidFill>
              </a:rPr>
              <a:t>(</a:t>
            </a:r>
            <a:r>
              <a:rPr lang="vi-VN" sz="1500" b="0" i="0">
                <a:solidFill>
                  <a:srgbClr val="000000"/>
                </a:solidFill>
                <a:effectLst/>
              </a:rPr>
              <a:t>8) đến (11). Các đường nét đứt có màu chính là các đường đồng mức của hàm mục tiêu 5x+3y, mỗi đường ứng với một giá trị khác nhau với đường càng đỏ ứng với giá trị càng cao.</a:t>
            </a:r>
            <a:endParaRPr lang="en-US" sz="1500" b="0" i="0">
              <a:solidFill>
                <a:srgbClr val="000000"/>
              </a:solidFill>
              <a:effectLst/>
            </a:endParaRPr>
          </a:p>
          <a:p>
            <a:endParaRPr lang="en-US" sz="1500">
              <a:solidFill>
                <a:srgbClr val="000000"/>
              </a:solidFill>
            </a:endParaRPr>
          </a:p>
          <a:p>
            <a:r>
              <a:rPr lang="vi-VN" sz="1500" b="0" i="0">
                <a:solidFill>
                  <a:srgbClr val="000000"/>
                </a:solidFill>
                <a:effectLst/>
              </a:rPr>
              <a:t>Có thể nhận thấy nghiệm của bài toán chính là điểm màu xanh là giao điểm của hai đường thẳng x+y=10</a:t>
            </a:r>
            <a:r>
              <a:rPr lang="en-US" sz="1500" b="0" i="0">
                <a:solidFill>
                  <a:srgbClr val="000000"/>
                </a:solidFill>
                <a:effectLst/>
              </a:rPr>
              <a:t> </a:t>
            </a:r>
            <a:r>
              <a:rPr lang="vi-VN" sz="1500" b="0" i="0">
                <a:solidFill>
                  <a:srgbClr val="000000"/>
                </a:solidFill>
                <a:effectLst/>
              </a:rPr>
              <a:t>và 2x+y=16. Giải hệ phương trình này ta có x</a:t>
            </a:r>
            <a:r>
              <a:rPr lang="vi-VN" sz="1500" b="0" i="0" baseline="30000">
                <a:solidFill>
                  <a:srgbClr val="000000"/>
                </a:solidFill>
                <a:effectLst/>
              </a:rPr>
              <a:t>∗</a:t>
            </a:r>
            <a:r>
              <a:rPr lang="vi-VN" sz="1500" b="0" i="0">
                <a:solidFill>
                  <a:srgbClr val="000000"/>
                </a:solidFill>
                <a:effectLst/>
              </a:rPr>
              <a:t>=6</a:t>
            </a:r>
            <a:r>
              <a:rPr lang="en-US" sz="1500" b="0" i="0">
                <a:solidFill>
                  <a:srgbClr val="000000"/>
                </a:solidFill>
                <a:effectLst/>
              </a:rPr>
              <a:t> </a:t>
            </a:r>
            <a:r>
              <a:rPr lang="vi-VN" sz="1500" b="0" i="0">
                <a:solidFill>
                  <a:srgbClr val="000000"/>
                </a:solidFill>
                <a:effectLst/>
              </a:rPr>
              <a:t>và y</a:t>
            </a:r>
            <a:r>
              <a:rPr lang="vi-VN" sz="1500" b="0" i="0" baseline="30000">
                <a:solidFill>
                  <a:srgbClr val="000000"/>
                </a:solidFill>
                <a:effectLst/>
              </a:rPr>
              <a:t>∗</a:t>
            </a:r>
            <a:r>
              <a:rPr lang="vi-VN" sz="1500" b="0" i="0">
                <a:solidFill>
                  <a:srgbClr val="000000"/>
                </a:solidFill>
                <a:effectLst/>
              </a:rPr>
              <a:t>=4</a:t>
            </a:r>
            <a:endParaRPr lang="en-US" sz="1500"/>
          </a:p>
        </p:txBody>
      </p:sp>
    </p:spTree>
    <p:extLst>
      <p:ext uri="{BB962C8B-B14F-4D97-AF65-F5344CB8AC3E}">
        <p14:creationId xmlns:p14="http://schemas.microsoft.com/office/powerpoint/2010/main" val="175689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D52C-76A4-3BEA-736A-2947B2BD83CD}"/>
              </a:ext>
            </a:extLst>
          </p:cNvPr>
          <p:cNvSpPr>
            <a:spLocks noGrp="1"/>
          </p:cNvSpPr>
          <p:nvPr>
            <p:ph type="title"/>
          </p:nvPr>
        </p:nvSpPr>
        <p:spPr>
          <a:xfrm>
            <a:off x="422788" y="365125"/>
            <a:ext cx="10931012" cy="1325563"/>
          </a:xfrm>
        </p:spPr>
        <p:txBody>
          <a:bodyPr/>
          <a:lstStyle/>
          <a:p>
            <a:r>
              <a:rPr lang="en-US"/>
              <a:t>Bài toán: Đóng thùng</a:t>
            </a:r>
          </a:p>
        </p:txBody>
      </p:sp>
      <p:sp>
        <p:nvSpPr>
          <p:cNvPr id="3" name="Content Placeholder 2">
            <a:extLst>
              <a:ext uri="{FF2B5EF4-FFF2-40B4-BE49-F238E27FC236}">
                <a16:creationId xmlns:a16="http://schemas.microsoft.com/office/drawing/2014/main" id="{968BFD55-DBFC-E528-21C8-D94C1DCDC023}"/>
              </a:ext>
            </a:extLst>
          </p:cNvPr>
          <p:cNvSpPr>
            <a:spLocks noGrp="1"/>
          </p:cNvSpPr>
          <p:nvPr>
            <p:ph idx="1"/>
          </p:nvPr>
        </p:nvSpPr>
        <p:spPr>
          <a:xfrm>
            <a:off x="422788" y="1253331"/>
            <a:ext cx="11602064" cy="1893598"/>
          </a:xfrm>
        </p:spPr>
        <p:txBody>
          <a:bodyPr>
            <a:normAutofit/>
          </a:bodyPr>
          <a:lstStyle/>
          <a:p>
            <a:pPr marL="0" indent="0">
              <a:buNone/>
            </a:pPr>
            <a:r>
              <a:rPr lang="vi-VN" sz="2000" b="0" i="0">
                <a:solidFill>
                  <a:srgbClr val="000000"/>
                </a:solidFill>
                <a:effectLst/>
                <a:latin typeface="+mj-lt"/>
              </a:rPr>
              <a:t>Một công ty phải chuyển </a:t>
            </a:r>
            <a:r>
              <a:rPr lang="vi-VN" sz="2000" b="1" i="0">
                <a:solidFill>
                  <a:srgbClr val="000000"/>
                </a:solidFill>
                <a:effectLst/>
                <a:latin typeface="+mj-lt"/>
              </a:rPr>
              <a:t>400 m</a:t>
            </a:r>
            <a:r>
              <a:rPr lang="vi-VN" sz="2000" b="1" i="0" baseline="30000">
                <a:solidFill>
                  <a:srgbClr val="000000"/>
                </a:solidFill>
                <a:effectLst/>
                <a:latin typeface="+mj-lt"/>
              </a:rPr>
              <a:t>3</a:t>
            </a:r>
            <a:r>
              <a:rPr lang="vi-VN" sz="2000" b="0" i="0">
                <a:solidFill>
                  <a:srgbClr val="000000"/>
                </a:solidFill>
                <a:effectLst/>
                <a:latin typeface="+mj-lt"/>
              </a:rPr>
              <a:t> cát tới địa điểm xây dựng ở bên kia sông bằng cách thuê một chiếc xà lan. Ngoài chi phí vận chuyển một lượt đi về là </a:t>
            </a:r>
            <a:r>
              <a:rPr lang="vi-VN" sz="2000" b="1" i="0">
                <a:solidFill>
                  <a:srgbClr val="000000"/>
                </a:solidFill>
                <a:effectLst/>
                <a:latin typeface="+mj-lt"/>
              </a:rPr>
              <a:t>100k</a:t>
            </a:r>
            <a:r>
              <a:rPr lang="vi-VN" sz="2000" b="0" i="0">
                <a:solidFill>
                  <a:srgbClr val="000000"/>
                </a:solidFill>
                <a:effectLst/>
                <a:latin typeface="+mj-lt"/>
              </a:rPr>
              <a:t> của chiếc xà lan, công ty đó phải thiết kế một thùng hình hộp chữ nhật đặt trên xà lan để đựng cát. Chiếc thùng này không cần nắp, chi phí cho các mặt xung quanh là </a:t>
            </a:r>
            <a:r>
              <a:rPr lang="vi-VN" sz="2000" b="1" i="0">
                <a:solidFill>
                  <a:srgbClr val="000000"/>
                </a:solidFill>
                <a:effectLst/>
                <a:latin typeface="+mj-lt"/>
              </a:rPr>
              <a:t>1T/m</a:t>
            </a:r>
            <a:r>
              <a:rPr lang="vi-VN" sz="2000" b="1" i="0" baseline="30000">
                <a:solidFill>
                  <a:srgbClr val="000000"/>
                </a:solidFill>
                <a:effectLst/>
                <a:latin typeface="+mj-lt"/>
              </a:rPr>
              <a:t>2</a:t>
            </a:r>
            <a:r>
              <a:rPr lang="vi-VN" sz="2000" b="0" i="0">
                <a:solidFill>
                  <a:srgbClr val="000000"/>
                </a:solidFill>
                <a:effectLst/>
                <a:latin typeface="+mj-lt"/>
              </a:rPr>
              <a:t>, cho mặt đáy là </a:t>
            </a:r>
            <a:r>
              <a:rPr lang="vi-VN" sz="2000" b="1" i="0">
                <a:solidFill>
                  <a:srgbClr val="000000"/>
                </a:solidFill>
                <a:effectLst/>
                <a:latin typeface="+mj-lt"/>
              </a:rPr>
              <a:t>2T/m</a:t>
            </a:r>
            <a:r>
              <a:rPr lang="vi-VN" sz="2000" b="1" i="0" baseline="30000">
                <a:solidFill>
                  <a:srgbClr val="000000"/>
                </a:solidFill>
                <a:effectLst/>
                <a:latin typeface="+mj-lt"/>
              </a:rPr>
              <a:t>2</a:t>
            </a:r>
            <a:r>
              <a:rPr lang="vi-VN" sz="2000" b="0" i="0">
                <a:solidFill>
                  <a:srgbClr val="000000"/>
                </a:solidFill>
                <a:effectLst/>
                <a:latin typeface="+mj-lt"/>
              </a:rPr>
              <a:t>. Hỏi kích thước của chiếc thùng đó như thế nào để tổng chi phí vận chuyển là nhỏ nhất. </a:t>
            </a:r>
            <a:endParaRPr lang="en-US" sz="2000" b="0" i="0">
              <a:solidFill>
                <a:srgbClr val="000000"/>
              </a:solidFill>
              <a:effectLst/>
              <a:latin typeface="+mj-lt"/>
            </a:endParaRPr>
          </a:p>
          <a:p>
            <a:pPr marL="0" indent="0">
              <a:buNone/>
            </a:pPr>
            <a:r>
              <a:rPr lang="vi-VN" sz="2000" b="0" i="0">
                <a:solidFill>
                  <a:srgbClr val="000000"/>
                </a:solidFill>
                <a:effectLst/>
                <a:latin typeface="+mj-lt"/>
              </a:rPr>
              <a:t>Để cho đơn giản, giả sử cát chỉ được đổ ngang hoặc thấp hơn với phần trên của thành thùng, không có ngọn. Giả sử thêm rằng xà lan </a:t>
            </a:r>
            <a:r>
              <a:rPr lang="vi-VN" sz="2000" b="0" i="1">
                <a:solidFill>
                  <a:srgbClr val="000000"/>
                </a:solidFill>
                <a:effectLst/>
                <a:latin typeface="+mj-lt"/>
              </a:rPr>
              <a:t>rộng vô hạn</a:t>
            </a:r>
            <a:r>
              <a:rPr lang="vi-VN" sz="2000" b="0" i="0">
                <a:solidFill>
                  <a:srgbClr val="000000"/>
                </a:solidFill>
                <a:effectLst/>
                <a:latin typeface="+mj-lt"/>
              </a:rPr>
              <a:t> và chứa được sức nặng vô hạn, giả sử này khiến bài toán dễ giải hơn.</a:t>
            </a:r>
            <a:endParaRPr lang="en-US" sz="2000">
              <a:latin typeface="+mj-lt"/>
            </a:endParaRPr>
          </a:p>
        </p:txBody>
      </p:sp>
      <p:pic>
        <p:nvPicPr>
          <p:cNvPr id="5" name="Picture 4">
            <a:extLst>
              <a:ext uri="{FF2B5EF4-FFF2-40B4-BE49-F238E27FC236}">
                <a16:creationId xmlns:a16="http://schemas.microsoft.com/office/drawing/2014/main" id="{E70437E6-1E71-3053-8678-B2AC33844D19}"/>
              </a:ext>
            </a:extLst>
          </p:cNvPr>
          <p:cNvPicPr>
            <a:picLocks noChangeAspect="1"/>
          </p:cNvPicPr>
          <p:nvPr/>
        </p:nvPicPr>
        <p:blipFill>
          <a:blip r:embed="rId2"/>
          <a:stretch>
            <a:fillRect/>
          </a:stretch>
        </p:blipFill>
        <p:spPr>
          <a:xfrm>
            <a:off x="422788" y="3146929"/>
            <a:ext cx="8373358" cy="3345946"/>
          </a:xfrm>
          <a:prstGeom prst="rect">
            <a:avLst/>
          </a:prstGeom>
        </p:spPr>
      </p:pic>
    </p:spTree>
    <p:extLst>
      <p:ext uri="{BB962C8B-B14F-4D97-AF65-F5344CB8AC3E}">
        <p14:creationId xmlns:p14="http://schemas.microsoft.com/office/powerpoint/2010/main" val="119377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6A624-8472-542D-6125-C77CD4791C66}"/>
              </a:ext>
            </a:extLst>
          </p:cNvPr>
          <p:cNvSpPr>
            <a:spLocks noGrp="1"/>
          </p:cNvSpPr>
          <p:nvPr>
            <p:ph idx="1"/>
          </p:nvPr>
        </p:nvSpPr>
        <p:spPr/>
        <p:txBody>
          <a:bodyPr/>
          <a:lstStyle/>
          <a:p>
            <a:pPr marL="0" indent="0">
              <a:buNone/>
            </a:pPr>
            <a:r>
              <a:rPr lang="en-US"/>
              <a:t>Dùng bất đẳng thức Cauchy </a:t>
            </a:r>
          </a:p>
        </p:txBody>
      </p:sp>
      <p:pic>
        <p:nvPicPr>
          <p:cNvPr id="5" name="Picture 4">
            <a:extLst>
              <a:ext uri="{FF2B5EF4-FFF2-40B4-BE49-F238E27FC236}">
                <a16:creationId xmlns:a16="http://schemas.microsoft.com/office/drawing/2014/main" id="{06259EBD-9A3C-F34F-0E27-566B757B7615}"/>
              </a:ext>
            </a:extLst>
          </p:cNvPr>
          <p:cNvPicPr>
            <a:picLocks noChangeAspect="1"/>
          </p:cNvPicPr>
          <p:nvPr/>
        </p:nvPicPr>
        <p:blipFill>
          <a:blip r:embed="rId2"/>
          <a:stretch>
            <a:fillRect/>
          </a:stretch>
        </p:blipFill>
        <p:spPr>
          <a:xfrm>
            <a:off x="744136" y="124321"/>
            <a:ext cx="6652837" cy="1280271"/>
          </a:xfrm>
          <a:prstGeom prst="rect">
            <a:avLst/>
          </a:prstGeom>
        </p:spPr>
      </p:pic>
      <p:pic>
        <p:nvPicPr>
          <p:cNvPr id="7" name="Picture 6">
            <a:extLst>
              <a:ext uri="{FF2B5EF4-FFF2-40B4-BE49-F238E27FC236}">
                <a16:creationId xmlns:a16="http://schemas.microsoft.com/office/drawing/2014/main" id="{1A9FDC13-7763-AEFC-9C18-EB4D9A9C4711}"/>
              </a:ext>
            </a:extLst>
          </p:cNvPr>
          <p:cNvPicPr>
            <a:picLocks noChangeAspect="1"/>
          </p:cNvPicPr>
          <p:nvPr/>
        </p:nvPicPr>
        <p:blipFill>
          <a:blip r:embed="rId3"/>
          <a:stretch>
            <a:fillRect/>
          </a:stretch>
        </p:blipFill>
        <p:spPr>
          <a:xfrm>
            <a:off x="4080335" y="2654543"/>
            <a:ext cx="4031329" cy="998307"/>
          </a:xfrm>
          <a:prstGeom prst="rect">
            <a:avLst/>
          </a:prstGeom>
        </p:spPr>
      </p:pic>
      <p:sp>
        <p:nvSpPr>
          <p:cNvPr id="9" name="TextBox 8">
            <a:extLst>
              <a:ext uri="{FF2B5EF4-FFF2-40B4-BE49-F238E27FC236}">
                <a16:creationId xmlns:a16="http://schemas.microsoft.com/office/drawing/2014/main" id="{A753EE59-FDDE-29FF-C143-B13EA6B47975}"/>
              </a:ext>
            </a:extLst>
          </p:cNvPr>
          <p:cNvSpPr txBox="1"/>
          <p:nvPr/>
        </p:nvSpPr>
        <p:spPr>
          <a:xfrm>
            <a:off x="3047999" y="4378545"/>
            <a:ext cx="6096000" cy="369332"/>
          </a:xfrm>
          <a:prstGeom prst="rect">
            <a:avLst/>
          </a:prstGeom>
          <a:noFill/>
        </p:spPr>
        <p:txBody>
          <a:bodyPr wrap="square">
            <a:spAutoFit/>
          </a:bodyPr>
          <a:lstStyle/>
          <a:p>
            <a:r>
              <a:rPr lang="en-US">
                <a:solidFill>
                  <a:srgbClr val="000000"/>
                </a:solidFill>
                <a:latin typeface="Arial" panose="020B0604020202020204" pitchFamily="34" charset="0"/>
              </a:rPr>
              <a:t>D</a:t>
            </a:r>
            <a:r>
              <a:rPr lang="en-US" b="0" i="0">
                <a:solidFill>
                  <a:srgbClr val="000000"/>
                </a:solidFill>
                <a:effectLst/>
                <a:latin typeface="Arial" panose="020B0604020202020204" pitchFamily="34" charset="0"/>
              </a:rPr>
              <a:t>ấu bằng xảy ra khi và chỉ khi </a:t>
            </a:r>
            <a:endParaRPr lang="en-US"/>
          </a:p>
        </p:txBody>
      </p:sp>
      <p:pic>
        <p:nvPicPr>
          <p:cNvPr id="11" name="Picture 10">
            <a:extLst>
              <a:ext uri="{FF2B5EF4-FFF2-40B4-BE49-F238E27FC236}">
                <a16:creationId xmlns:a16="http://schemas.microsoft.com/office/drawing/2014/main" id="{4C8786C0-7147-7AEA-9615-DFA2039DE0AF}"/>
              </a:ext>
            </a:extLst>
          </p:cNvPr>
          <p:cNvPicPr>
            <a:picLocks noChangeAspect="1"/>
          </p:cNvPicPr>
          <p:nvPr/>
        </p:nvPicPr>
        <p:blipFill>
          <a:blip r:embed="rId4"/>
          <a:stretch>
            <a:fillRect/>
          </a:stretch>
        </p:blipFill>
        <p:spPr>
          <a:xfrm>
            <a:off x="6393366" y="4378545"/>
            <a:ext cx="2462205" cy="369331"/>
          </a:xfrm>
          <a:prstGeom prst="rect">
            <a:avLst/>
          </a:prstGeom>
        </p:spPr>
      </p:pic>
    </p:spTree>
    <p:extLst>
      <p:ext uri="{BB962C8B-B14F-4D97-AF65-F5344CB8AC3E}">
        <p14:creationId xmlns:p14="http://schemas.microsoft.com/office/powerpoint/2010/main" val="329495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1D56-D580-1FD7-A7F2-B7E1EDDE5536}"/>
              </a:ext>
            </a:extLst>
          </p:cNvPr>
          <p:cNvSpPr>
            <a:spLocks noGrp="1"/>
          </p:cNvSpPr>
          <p:nvPr>
            <p:ph type="title"/>
          </p:nvPr>
        </p:nvSpPr>
        <p:spPr/>
        <p:txBody>
          <a:bodyPr>
            <a:normAutofit fontScale="90000"/>
          </a:bodyPr>
          <a:lstStyle/>
          <a:p>
            <a:r>
              <a:rPr lang="en-US" b="0" i="0">
                <a:solidFill>
                  <a:srgbClr val="000000"/>
                </a:solidFill>
                <a:effectLst/>
                <a:latin typeface="Arial" panose="020B0604020202020204" pitchFamily="34" charset="0"/>
              </a:rPr>
              <a:t>Dạng tổng quát của Linear Programming (LP)</a:t>
            </a:r>
            <a:br>
              <a:rPr lang="en-US" b="0" i="0">
                <a:solidFill>
                  <a:srgbClr val="000000"/>
                </a:solidFill>
                <a:effectLst/>
                <a:latin typeface="Arial" panose="020B0604020202020204" pitchFamily="34" charset="0"/>
              </a:rPr>
            </a:br>
            <a:endParaRPr lang="en-US"/>
          </a:p>
        </p:txBody>
      </p:sp>
      <p:pic>
        <p:nvPicPr>
          <p:cNvPr id="5" name="Content Placeholder 4">
            <a:extLst>
              <a:ext uri="{FF2B5EF4-FFF2-40B4-BE49-F238E27FC236}">
                <a16:creationId xmlns:a16="http://schemas.microsoft.com/office/drawing/2014/main" id="{A86DF98F-A484-F640-3C53-9A80E1B586B5}"/>
              </a:ext>
            </a:extLst>
          </p:cNvPr>
          <p:cNvPicPr>
            <a:picLocks noGrp="1" noChangeAspect="1"/>
          </p:cNvPicPr>
          <p:nvPr>
            <p:ph idx="1"/>
          </p:nvPr>
        </p:nvPicPr>
        <p:blipFill>
          <a:blip r:embed="rId2"/>
          <a:stretch>
            <a:fillRect/>
          </a:stretch>
        </p:blipFill>
        <p:spPr>
          <a:xfrm>
            <a:off x="838200" y="1268362"/>
            <a:ext cx="10916583" cy="4949755"/>
          </a:xfrm>
        </p:spPr>
      </p:pic>
    </p:spTree>
    <p:extLst>
      <p:ext uri="{BB962C8B-B14F-4D97-AF65-F5344CB8AC3E}">
        <p14:creationId xmlns:p14="http://schemas.microsoft.com/office/powerpoint/2010/main" val="2991729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791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Baskerville Old Face</vt:lpstr>
      <vt:lpstr>Calibri</vt:lpstr>
      <vt:lpstr>Calibri Light</vt:lpstr>
      <vt:lpstr>MJXc-TeX-main-R</vt:lpstr>
      <vt:lpstr>MJXc-TeX-math-I</vt:lpstr>
      <vt:lpstr>Times New Roman</vt:lpstr>
      <vt:lpstr>Wingdings</vt:lpstr>
      <vt:lpstr>Office Theme</vt:lpstr>
      <vt:lpstr>PowerPoint Presentation</vt:lpstr>
      <vt:lpstr>Bài toán trong thực tế</vt:lpstr>
      <vt:lpstr>Bài toán: Nhà xuất bản</vt:lpstr>
      <vt:lpstr>PowerPoint Presentation</vt:lpstr>
      <vt:lpstr>Bài toán: Canh tác</vt:lpstr>
      <vt:lpstr>PowerPoint Presentation</vt:lpstr>
      <vt:lpstr>Bài toán: Đóng thùng</vt:lpstr>
      <vt:lpstr>PowerPoint Presentation</vt:lpstr>
      <vt:lpstr>Dạng tổng quát của Linear Programming (LP) </vt:lpstr>
      <vt:lpstr>Giải Linear Programming (LP) bằng CVXOPT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Dao Xuan Hoang</dc:creator>
  <cp:lastModifiedBy>Tuan Dao Xuan Hoang</cp:lastModifiedBy>
  <cp:revision>4</cp:revision>
  <dcterms:created xsi:type="dcterms:W3CDTF">2023-08-06T01:26:20Z</dcterms:created>
  <dcterms:modified xsi:type="dcterms:W3CDTF">2023-08-08T06:38:51Z</dcterms:modified>
</cp:coreProperties>
</file>