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2" r:id="rId6"/>
    <p:sldId id="273" r:id="rId7"/>
    <p:sldId id="271" r:id="rId8"/>
    <p:sldId id="275" r:id="rId9"/>
    <p:sldId id="274" r:id="rId10"/>
    <p:sldId id="276" r:id="rId11"/>
    <p:sldId id="277" r:id="rId12"/>
    <p:sldId id="278" r:id="rId13"/>
    <p:sldId id="279" r:id="rId14"/>
    <p:sldId id="280"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67ED-7FB6-4C84-042F-896EA0C58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BF19A-8CB3-6EBC-7F09-256288D20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5E547C-775E-F254-5809-F640EEA43BA0}"/>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A2F46C0E-9945-AF17-B6DD-CBDAAB21A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0CAC9-07F8-FD93-3B71-BD69708ABB9B}"/>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65899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3A95-6879-12BD-1052-780EFABD72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B051F-17CC-044D-530D-F8167A7F7A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6913B-D597-1BCA-1944-F0D305D26CC3}"/>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46749BCD-EF26-9F36-B166-DE2A887F9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22722-E625-4769-81E8-1390E7FB574D}"/>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324724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FBBE3-D5D3-88E8-ED17-13ACF658A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7B41EB-7ABB-DDFF-DBCA-ACBAE50E4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DCD9A-79A4-A476-2D04-7718832F721A}"/>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B42F684C-7939-64FC-8664-CDF19621E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860BA-5B17-AE21-C9D8-968E0472A93D}"/>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245287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4745-9DCE-F656-1E72-0E5574294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BEA52-8E68-072F-8630-4FC873E4BB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F948E-AB97-9966-EA67-901722223FB9}"/>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6B7F261F-5E63-2F36-5598-F380359BD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1A2D3-5953-EB6E-6211-F0561AF08DC5}"/>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227941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3BF1-E311-1341-43D4-F879462BD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AD5923-68D1-97E0-890E-6E960FE84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589C8-217F-27E5-089F-DF332AD2B048}"/>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549C88A6-84EC-1234-5970-5E30892A3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0E4D6-EEDE-7AB6-C706-5CF28210FD5C}"/>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161225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4A47-F612-106A-4901-EE48D1B5E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4A98A-662A-1442-2595-84C62620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68F27-4598-021C-72D8-0E33A358E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EAF0C-729C-45A0-EE63-68855305A4BA}"/>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6" name="Footer Placeholder 5">
            <a:extLst>
              <a:ext uri="{FF2B5EF4-FFF2-40B4-BE49-F238E27FC236}">
                <a16:creationId xmlns:a16="http://schemas.microsoft.com/office/drawing/2014/main" id="{9C7CDFA3-C472-488D-CA23-9AFF686BF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9E5BF-99D9-B669-3EBD-05A8D3335B62}"/>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184834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F20D-0311-D849-1E2B-889E28EAE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88987-C48F-5A7E-359C-9EC2E62A8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C76A2-B00A-55A0-F544-9FBAE7B8F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D4AB7E-8AA1-1898-0472-8093D0EAD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A2B83-F7D2-AF83-8E13-3D06ECE80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5834E-A4A1-F334-7B12-A8D7531A8CAD}"/>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8" name="Footer Placeholder 7">
            <a:extLst>
              <a:ext uri="{FF2B5EF4-FFF2-40B4-BE49-F238E27FC236}">
                <a16:creationId xmlns:a16="http://schemas.microsoft.com/office/drawing/2014/main" id="{217BF80C-6364-3317-B154-F9AB2D61AE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28F08-447D-D0D1-F807-B598A294AEC6}"/>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40568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500B-C6AC-A3CB-D4DF-2349599348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9AF34C-8F73-AEE9-DAFA-E8C1E1881F0C}"/>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4" name="Footer Placeholder 3">
            <a:extLst>
              <a:ext uri="{FF2B5EF4-FFF2-40B4-BE49-F238E27FC236}">
                <a16:creationId xmlns:a16="http://schemas.microsoft.com/office/drawing/2014/main" id="{641E6D6B-E879-6826-DBE9-C5C3E7461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1AFDE9-16A1-7CDE-97E4-7C93D2C9D325}"/>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265830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5CC78-1BD6-EE74-001A-DD701D111B53}"/>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3" name="Footer Placeholder 2">
            <a:extLst>
              <a:ext uri="{FF2B5EF4-FFF2-40B4-BE49-F238E27FC236}">
                <a16:creationId xmlns:a16="http://schemas.microsoft.com/office/drawing/2014/main" id="{E4623FF4-831A-083C-B2EB-20BAD39BA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91B64-D4D8-63A5-D763-8F00A8C98B2D}"/>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114985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7DC8-C209-567B-20BF-1680E7091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37E75-6E51-A49A-6B09-74C81F46B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16F4A7-8EE0-9365-BFD7-138958A5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E3ACE-862A-A6A7-7B6F-BCBDC6A4CF51}"/>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6" name="Footer Placeholder 5">
            <a:extLst>
              <a:ext uri="{FF2B5EF4-FFF2-40B4-BE49-F238E27FC236}">
                <a16:creationId xmlns:a16="http://schemas.microsoft.com/office/drawing/2014/main" id="{B87FC950-CC6D-F55C-1C27-E4EFD2B74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D711C-1C09-4E57-6D28-D2EED6A66B2A}"/>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397169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E41A-B0D8-008A-9FB9-14CBADFC0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3376C-0EAA-999F-FA5D-47ECE5AC5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7FAD48-EDDB-8A21-8EF3-338F90005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641B2-0FA2-087D-A0A6-92D5A78407B7}"/>
              </a:ext>
            </a:extLst>
          </p:cNvPr>
          <p:cNvSpPr>
            <a:spLocks noGrp="1"/>
          </p:cNvSpPr>
          <p:nvPr>
            <p:ph type="dt" sz="half" idx="10"/>
          </p:nvPr>
        </p:nvSpPr>
        <p:spPr/>
        <p:txBody>
          <a:bodyPr/>
          <a:lstStyle/>
          <a:p>
            <a:fld id="{89C57715-3DDB-4875-9CBE-8AE90E8E37D3}" type="datetimeFigureOut">
              <a:rPr lang="en-US" smtClean="0"/>
              <a:t>8/15/2023</a:t>
            </a:fld>
            <a:endParaRPr lang="en-US"/>
          </a:p>
        </p:txBody>
      </p:sp>
      <p:sp>
        <p:nvSpPr>
          <p:cNvPr id="6" name="Footer Placeholder 5">
            <a:extLst>
              <a:ext uri="{FF2B5EF4-FFF2-40B4-BE49-F238E27FC236}">
                <a16:creationId xmlns:a16="http://schemas.microsoft.com/office/drawing/2014/main" id="{6D6BFCE0-7617-413E-059E-E77E25F54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355C3-E4C5-1087-CA2B-FC628773176B}"/>
              </a:ext>
            </a:extLst>
          </p:cNvPr>
          <p:cNvSpPr>
            <a:spLocks noGrp="1"/>
          </p:cNvSpPr>
          <p:nvPr>
            <p:ph type="sldNum" sz="quarter" idx="12"/>
          </p:nvPr>
        </p:nvSpPr>
        <p:spPr/>
        <p:txBody>
          <a:bodyPr/>
          <a:lstStyle/>
          <a:p>
            <a:fld id="{E89DADC5-6526-4F47-99E7-AEF94F34CBD3}" type="slidenum">
              <a:rPr lang="en-US" smtClean="0"/>
              <a:t>‹#›</a:t>
            </a:fld>
            <a:endParaRPr lang="en-US"/>
          </a:p>
        </p:txBody>
      </p:sp>
    </p:spTree>
    <p:extLst>
      <p:ext uri="{BB962C8B-B14F-4D97-AF65-F5344CB8AC3E}">
        <p14:creationId xmlns:p14="http://schemas.microsoft.com/office/powerpoint/2010/main" val="100616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5B928-DCF5-0356-496C-0A1A3761D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6D70C-97BC-FDA3-9A12-34E51B3D7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CEDCE-C4F6-B917-F17B-7FE3303E2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57715-3DDB-4875-9CBE-8AE90E8E37D3}" type="datetimeFigureOut">
              <a:rPr lang="en-US" smtClean="0"/>
              <a:t>8/15/2023</a:t>
            </a:fld>
            <a:endParaRPr lang="en-US"/>
          </a:p>
        </p:txBody>
      </p:sp>
      <p:sp>
        <p:nvSpPr>
          <p:cNvPr id="5" name="Footer Placeholder 4">
            <a:extLst>
              <a:ext uri="{FF2B5EF4-FFF2-40B4-BE49-F238E27FC236}">
                <a16:creationId xmlns:a16="http://schemas.microsoft.com/office/drawing/2014/main" id="{317DF017-4C00-90DD-6DAA-A3126A44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6F0383-AEB7-8409-45EF-B6B32663A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DADC5-6526-4F47-99E7-AEF94F34CBD3}" type="slidenum">
              <a:rPr lang="en-US" smtClean="0"/>
              <a:t>‹#›</a:t>
            </a:fld>
            <a:endParaRPr lang="en-US"/>
          </a:p>
        </p:txBody>
      </p:sp>
    </p:spTree>
    <p:extLst>
      <p:ext uri="{BB962C8B-B14F-4D97-AF65-F5344CB8AC3E}">
        <p14:creationId xmlns:p14="http://schemas.microsoft.com/office/powerpoint/2010/main" val="350376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8D6B6-84F4-656F-207E-874564C35496}"/>
              </a:ext>
            </a:extLst>
          </p:cNvPr>
          <p:cNvSpPr txBox="1"/>
          <p:nvPr/>
        </p:nvSpPr>
        <p:spPr>
          <a:xfrm>
            <a:off x="643467" y="3931435"/>
            <a:ext cx="10905066" cy="600934"/>
          </a:xfrm>
          <a:prstGeom prst="rect">
            <a:avLst/>
          </a:prstGeom>
          <a:noFill/>
        </p:spPr>
        <p:txBody>
          <a:bodyPr wrap="square" rtlCol="0">
            <a:spAutoFit/>
          </a:bodyPr>
          <a:lstStyle/>
          <a:p>
            <a:pPr algn="ctr" defTabSz="1415835">
              <a:spcAft>
                <a:spcPts val="651"/>
              </a:spcAft>
            </a:pPr>
            <a:r>
              <a:rPr lang="en-US" sz="3305" b="1" kern="1200">
                <a:solidFill>
                  <a:schemeClr val="tx1"/>
                </a:solidFill>
                <a:latin typeface="Baskerville Old Face" panose="02020602080505020303" pitchFamily="18" charset="0"/>
                <a:ea typeface="+mn-ea"/>
                <a:cs typeface="+mn-cs"/>
              </a:rPr>
              <a:t>Chủ đề: Duality</a:t>
            </a:r>
            <a:endParaRPr lang="en-US" sz="2361" b="1" kern="1200">
              <a:solidFill>
                <a:schemeClr val="tx1"/>
              </a:solidFill>
              <a:latin typeface="Baskerville Old Face" panose="02020602080505020303" pitchFamily="18" charset="0"/>
              <a:ea typeface="+mn-ea"/>
              <a:cs typeface="+mn-cs"/>
            </a:endParaRPr>
          </a:p>
        </p:txBody>
      </p:sp>
      <p:sp>
        <p:nvSpPr>
          <p:cNvPr id="5" name="TextBox 4">
            <a:extLst>
              <a:ext uri="{FF2B5EF4-FFF2-40B4-BE49-F238E27FC236}">
                <a16:creationId xmlns:a16="http://schemas.microsoft.com/office/drawing/2014/main" id="{41D0A331-814F-72C0-95D3-BAF3CA19444C}"/>
              </a:ext>
            </a:extLst>
          </p:cNvPr>
          <p:cNvSpPr txBox="1"/>
          <p:nvPr/>
        </p:nvSpPr>
        <p:spPr>
          <a:xfrm>
            <a:off x="3990922" y="2462688"/>
            <a:ext cx="5498439" cy="1025217"/>
          </a:xfrm>
          <a:prstGeom prst="rect">
            <a:avLst/>
          </a:prstGeom>
          <a:noFill/>
        </p:spPr>
        <p:txBody>
          <a:bodyPr wrap="square" rtlCol="0">
            <a:spAutoFit/>
          </a:bodyPr>
          <a:lstStyle/>
          <a:p>
            <a:pPr defTabSz="1415835">
              <a:spcAft>
                <a:spcPts val="651"/>
              </a:spcAft>
            </a:pPr>
            <a:r>
              <a:rPr lang="en-US" sz="6062"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93" y="1837823"/>
            <a:ext cx="2329708" cy="2329707"/>
          </a:xfrm>
          <a:prstGeom prst="rect">
            <a:avLst/>
          </a:prstGeom>
          <a:ln>
            <a:noFill/>
          </a:ln>
          <a:effectLst>
            <a:softEdge rad="112500"/>
          </a:effectLst>
        </p:spPr>
      </p:pic>
      <p:sp>
        <p:nvSpPr>
          <p:cNvPr id="7" name="TextBox 6">
            <a:extLst>
              <a:ext uri="{FF2B5EF4-FFF2-40B4-BE49-F238E27FC236}">
                <a16:creationId xmlns:a16="http://schemas.microsoft.com/office/drawing/2014/main" id="{527C4BC4-8539-3BED-BBCC-ED794D97EFA1}"/>
              </a:ext>
            </a:extLst>
          </p:cNvPr>
          <p:cNvSpPr txBox="1"/>
          <p:nvPr/>
        </p:nvSpPr>
        <p:spPr>
          <a:xfrm>
            <a:off x="4133853" y="4572838"/>
            <a:ext cx="5212574" cy="407932"/>
          </a:xfrm>
          <a:prstGeom prst="rect">
            <a:avLst/>
          </a:prstGeom>
          <a:noFill/>
        </p:spPr>
        <p:txBody>
          <a:bodyPr wrap="square" rtlCol="0">
            <a:spAutoFit/>
          </a:bodyPr>
          <a:lstStyle/>
          <a:p>
            <a:pPr defTabSz="1415835">
              <a:spcAft>
                <a:spcPts val="651"/>
              </a:spcAft>
            </a:pPr>
            <a:r>
              <a:rPr lang="en-US" sz="2051"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6B2C83-3B3B-5E47-B1B8-A17E5DF1A440}"/>
              </a:ext>
            </a:extLst>
          </p:cNvPr>
          <p:cNvPicPr>
            <a:picLocks noGrp="1" noChangeAspect="1"/>
          </p:cNvPicPr>
          <p:nvPr>
            <p:ph idx="1"/>
          </p:nvPr>
        </p:nvPicPr>
        <p:blipFill>
          <a:blip r:embed="rId2"/>
          <a:stretch>
            <a:fillRect/>
          </a:stretch>
        </p:blipFill>
        <p:spPr>
          <a:xfrm>
            <a:off x="2581130" y="405680"/>
            <a:ext cx="7329785" cy="5808854"/>
          </a:xfrm>
          <a:prstGeom prst="rect">
            <a:avLst/>
          </a:prstGeom>
        </p:spPr>
      </p:pic>
    </p:spTree>
    <p:extLst>
      <p:ext uri="{BB962C8B-B14F-4D97-AF65-F5344CB8AC3E}">
        <p14:creationId xmlns:p14="http://schemas.microsoft.com/office/powerpoint/2010/main" val="360041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B32F23-697A-1224-7CEE-8255EB39DE9F}"/>
              </a:ext>
            </a:extLst>
          </p:cNvPr>
          <p:cNvPicPr>
            <a:picLocks noGrp="1" noChangeAspect="1"/>
          </p:cNvPicPr>
          <p:nvPr>
            <p:ph idx="1"/>
          </p:nvPr>
        </p:nvPicPr>
        <p:blipFill>
          <a:blip r:embed="rId2"/>
          <a:stretch>
            <a:fillRect/>
          </a:stretch>
        </p:blipFill>
        <p:spPr>
          <a:xfrm>
            <a:off x="1523997" y="323887"/>
            <a:ext cx="5889525" cy="5330021"/>
          </a:xfrm>
          <a:prstGeom prst="rect">
            <a:avLst/>
          </a:prstGeom>
        </p:spPr>
      </p:pic>
      <p:pic>
        <p:nvPicPr>
          <p:cNvPr id="7" name="Picture 6">
            <a:extLst>
              <a:ext uri="{FF2B5EF4-FFF2-40B4-BE49-F238E27FC236}">
                <a16:creationId xmlns:a16="http://schemas.microsoft.com/office/drawing/2014/main" id="{F42174E1-048B-28B2-3DE5-A6EECDF78359}"/>
              </a:ext>
            </a:extLst>
          </p:cNvPr>
          <p:cNvPicPr>
            <a:picLocks noChangeAspect="1"/>
          </p:cNvPicPr>
          <p:nvPr/>
        </p:nvPicPr>
        <p:blipFill>
          <a:blip r:embed="rId3"/>
          <a:stretch>
            <a:fillRect/>
          </a:stretch>
        </p:blipFill>
        <p:spPr>
          <a:xfrm>
            <a:off x="1717370" y="5727504"/>
            <a:ext cx="7141495" cy="950748"/>
          </a:xfrm>
          <a:prstGeom prst="rect">
            <a:avLst/>
          </a:prstGeom>
        </p:spPr>
      </p:pic>
    </p:spTree>
    <p:extLst>
      <p:ext uri="{BB962C8B-B14F-4D97-AF65-F5344CB8AC3E}">
        <p14:creationId xmlns:p14="http://schemas.microsoft.com/office/powerpoint/2010/main" val="264753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1BBCF-C916-D9EE-C11A-DE1D06ABFACA}"/>
              </a:ext>
            </a:extLst>
          </p:cNvPr>
          <p:cNvSpPr txBox="1"/>
          <p:nvPr/>
        </p:nvSpPr>
        <p:spPr>
          <a:xfrm>
            <a:off x="786581" y="415101"/>
            <a:ext cx="8475406" cy="461665"/>
          </a:xfrm>
          <a:prstGeom prst="rect">
            <a:avLst/>
          </a:prstGeom>
          <a:noFill/>
        </p:spPr>
        <p:txBody>
          <a:bodyPr wrap="square">
            <a:spAutoFit/>
          </a:bodyPr>
          <a:lstStyle/>
          <a:p>
            <a:pPr algn="l"/>
            <a:r>
              <a:rPr lang="en-US" sz="2400" b="0" i="0">
                <a:solidFill>
                  <a:srgbClr val="000000"/>
                </a:solidFill>
                <a:effectLst/>
                <a:latin typeface="Arial" panose="020B0604020202020204" pitchFamily="34" charset="0"/>
              </a:rPr>
              <a:t>Bài toán đối ngẫu Lagrange (The Lagrange dual problem)</a:t>
            </a:r>
          </a:p>
        </p:txBody>
      </p:sp>
      <p:sp>
        <p:nvSpPr>
          <p:cNvPr id="7" name="TextBox 6">
            <a:extLst>
              <a:ext uri="{FF2B5EF4-FFF2-40B4-BE49-F238E27FC236}">
                <a16:creationId xmlns:a16="http://schemas.microsoft.com/office/drawing/2014/main" id="{1BAF2C66-84F5-7B03-765F-5D4E3B08B65F}"/>
              </a:ext>
            </a:extLst>
          </p:cNvPr>
          <p:cNvSpPr txBox="1"/>
          <p:nvPr/>
        </p:nvSpPr>
        <p:spPr>
          <a:xfrm>
            <a:off x="786581" y="1278645"/>
            <a:ext cx="1077615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b="0" i="0">
                <a:solidFill>
                  <a:srgbClr val="000000"/>
                </a:solidFill>
                <a:effectLst/>
                <a:latin typeface="Arial" panose="020B0604020202020204" pitchFamily="34" charset="0"/>
              </a:rPr>
              <a:t>Với mỗi cặp </a:t>
            </a:r>
            <a:r>
              <a:rPr lang="vi-VN" b="0" i="0">
                <a:solidFill>
                  <a:srgbClr val="000000"/>
                </a:solidFill>
                <a:effectLst/>
                <a:latin typeface="MJXc-TeX-main-R"/>
              </a:rPr>
              <a:t>(</a:t>
            </a:r>
            <a:r>
              <a:rPr lang="el-GR" b="0" i="0">
                <a:solidFill>
                  <a:srgbClr val="000000"/>
                </a:solidFill>
                <a:effectLst/>
                <a:latin typeface="MJXc-TeX-math-I"/>
              </a:rPr>
              <a:t>λ</a:t>
            </a:r>
            <a:r>
              <a:rPr lang="el-GR" b="0" i="0">
                <a:solidFill>
                  <a:srgbClr val="000000"/>
                </a:solidFill>
                <a:effectLst/>
                <a:latin typeface="MJXc-TeX-main-R"/>
              </a:rPr>
              <a:t>,</a:t>
            </a:r>
            <a:r>
              <a:rPr lang="el-GR" b="0" i="0">
                <a:solidFill>
                  <a:srgbClr val="000000"/>
                </a:solidFill>
                <a:effectLst/>
                <a:latin typeface="MJXc-TeX-math-I"/>
              </a:rPr>
              <a:t>ν</a:t>
            </a:r>
            <a:r>
              <a:rPr lang="el-GR" b="0" i="0">
                <a:solidFill>
                  <a:srgbClr val="000000"/>
                </a:solidFill>
                <a:effectLst/>
                <a:latin typeface="MJXc-TeX-main-R"/>
              </a:rPr>
              <a:t>)</a:t>
            </a:r>
            <a:r>
              <a:rPr lang="el-GR" b="0" i="0">
                <a:solidFill>
                  <a:srgbClr val="000000"/>
                </a:solidFill>
                <a:effectLst/>
                <a:latin typeface="Arial" panose="020B0604020202020204" pitchFamily="34" charset="0"/>
              </a:rPr>
              <a:t> </a:t>
            </a:r>
            <a:r>
              <a:rPr lang="vi-VN" b="0" i="0">
                <a:solidFill>
                  <a:srgbClr val="000000"/>
                </a:solidFill>
                <a:effectLst/>
                <a:latin typeface="Arial" panose="020B0604020202020204" pitchFamily="34" charset="0"/>
              </a:rPr>
              <a:t>hàm đối ngẫu Lagrange cho chúng ta một chặn dưới cho </a:t>
            </a:r>
            <a:r>
              <a:rPr lang="vi-VN" b="0" i="1">
                <a:solidFill>
                  <a:srgbClr val="000000"/>
                </a:solidFill>
                <a:effectLst/>
                <a:latin typeface="Arial" panose="020B0604020202020204" pitchFamily="34" charset="0"/>
              </a:rPr>
              <a:t>optimal value</a:t>
            </a:r>
            <a:r>
              <a:rPr lang="vi-VN" b="0" i="0">
                <a:solidFill>
                  <a:srgbClr val="000000"/>
                </a:solidFill>
                <a:effectLst/>
                <a:latin typeface="Arial" panose="020B0604020202020204" pitchFamily="34" charset="0"/>
              </a:rPr>
              <a:t> </a:t>
            </a:r>
            <a:r>
              <a:rPr lang="vi-VN" b="0" i="0">
                <a:solidFill>
                  <a:srgbClr val="000000"/>
                </a:solidFill>
                <a:effectLst/>
                <a:latin typeface="MJXc-TeX-math-I"/>
              </a:rPr>
              <a:t>p</a:t>
            </a:r>
            <a:r>
              <a:rPr lang="vi-VN" b="0" i="0">
                <a:solidFill>
                  <a:srgbClr val="000000"/>
                </a:solidFill>
                <a:effectLst/>
                <a:latin typeface="MJXc-TeX-main-R"/>
              </a:rPr>
              <a:t>∗</a:t>
            </a:r>
            <a:r>
              <a:rPr lang="vi-VN" b="0" i="0">
                <a:solidFill>
                  <a:srgbClr val="000000"/>
                </a:solidFill>
                <a:effectLst/>
                <a:latin typeface="Arial" panose="020B0604020202020204" pitchFamily="34" charset="0"/>
              </a:rPr>
              <a:t> của bài toán gốc</a:t>
            </a:r>
            <a:r>
              <a:rPr lang="en-US" b="0" i="0">
                <a:solidFill>
                  <a:srgbClr val="000000"/>
                </a:solidFill>
                <a:effectLst/>
                <a:latin typeface="Arial" panose="020B0604020202020204" pitchFamily="34" charset="0"/>
              </a:rPr>
              <a:t>, </a:t>
            </a:r>
            <a:r>
              <a:rPr lang="vi-VN" b="0" i="0">
                <a:solidFill>
                  <a:srgbClr val="000000"/>
                </a:solidFill>
                <a:effectLst/>
                <a:latin typeface="Arial" panose="020B0604020202020204" pitchFamily="34" charset="0"/>
              </a:rPr>
              <a:t>Câu hỏi đặt ra là: với cặp giá trị nào của </a:t>
            </a:r>
            <a:r>
              <a:rPr lang="vi-VN" b="0" i="0">
                <a:solidFill>
                  <a:srgbClr val="000000"/>
                </a:solidFill>
                <a:effectLst/>
                <a:latin typeface="MJXc-TeX-main-R"/>
              </a:rPr>
              <a:t>(</a:t>
            </a:r>
            <a:r>
              <a:rPr lang="el-GR" b="0" i="0">
                <a:solidFill>
                  <a:srgbClr val="000000"/>
                </a:solidFill>
                <a:effectLst/>
                <a:latin typeface="MJXc-TeX-math-I"/>
              </a:rPr>
              <a:t>λ</a:t>
            </a:r>
            <a:r>
              <a:rPr lang="el-GR" b="0" i="0">
                <a:solidFill>
                  <a:srgbClr val="000000"/>
                </a:solidFill>
                <a:effectLst/>
                <a:latin typeface="MJXc-TeX-main-R"/>
              </a:rPr>
              <a:t>,</a:t>
            </a:r>
            <a:r>
              <a:rPr lang="el-GR" b="0" i="0">
                <a:solidFill>
                  <a:srgbClr val="000000"/>
                </a:solidFill>
                <a:effectLst/>
                <a:latin typeface="MJXc-TeX-math-I"/>
              </a:rPr>
              <a:t>ν</a:t>
            </a:r>
            <a:r>
              <a:rPr lang="el-GR" b="0" i="0">
                <a:solidFill>
                  <a:srgbClr val="000000"/>
                </a:solidFill>
                <a:effectLst/>
                <a:latin typeface="MJXc-TeX-main-R"/>
              </a:rPr>
              <a:t>)</a:t>
            </a:r>
            <a:r>
              <a:rPr lang="el-GR" b="0" i="0">
                <a:solidFill>
                  <a:srgbClr val="000000"/>
                </a:solidFill>
                <a:effectLst/>
                <a:latin typeface="Arial" panose="020B0604020202020204" pitchFamily="34" charset="0"/>
              </a:rPr>
              <a:t>, </a:t>
            </a:r>
            <a:r>
              <a:rPr lang="vi-VN" b="0" i="0">
                <a:solidFill>
                  <a:srgbClr val="000000"/>
                </a:solidFill>
                <a:effectLst/>
                <a:latin typeface="Arial" panose="020B0604020202020204" pitchFamily="34" charset="0"/>
              </a:rPr>
              <a:t>chúng ta sẽ có một chặn dưới tốt nhất của </a:t>
            </a:r>
            <a:r>
              <a:rPr lang="vi-VN" b="0" i="0">
                <a:solidFill>
                  <a:srgbClr val="000000"/>
                </a:solidFill>
                <a:effectLst/>
                <a:latin typeface="MJXc-TeX-math-I"/>
              </a:rPr>
              <a:t>p</a:t>
            </a:r>
            <a:r>
              <a:rPr lang="vi-VN" b="0" i="0">
                <a:solidFill>
                  <a:srgbClr val="000000"/>
                </a:solidFill>
                <a:effectLst/>
                <a:latin typeface="MJXc-TeX-main-R"/>
              </a:rPr>
              <a:t>∗</a:t>
            </a:r>
            <a:r>
              <a:rPr lang="vi-VN" b="0" i="0">
                <a:solidFill>
                  <a:srgbClr val="000000"/>
                </a:solidFill>
                <a:effectLst/>
                <a:latin typeface="Arial" panose="020B0604020202020204" pitchFamily="34" charset="0"/>
              </a:rPr>
              <a:t>? Nói cách khác, ta đi cần giải bài toán:</a:t>
            </a:r>
            <a:endParaRPr lang="en-US"/>
          </a:p>
        </p:txBody>
      </p:sp>
      <p:pic>
        <p:nvPicPr>
          <p:cNvPr id="9" name="Picture 8">
            <a:extLst>
              <a:ext uri="{FF2B5EF4-FFF2-40B4-BE49-F238E27FC236}">
                <a16:creationId xmlns:a16="http://schemas.microsoft.com/office/drawing/2014/main" id="{E656B985-A3DD-76F0-8630-B9F1026ADBB4}"/>
              </a:ext>
            </a:extLst>
          </p:cNvPr>
          <p:cNvPicPr>
            <a:picLocks noChangeAspect="1"/>
          </p:cNvPicPr>
          <p:nvPr/>
        </p:nvPicPr>
        <p:blipFill>
          <a:blip r:embed="rId2"/>
          <a:stretch>
            <a:fillRect/>
          </a:stretch>
        </p:blipFill>
        <p:spPr>
          <a:xfrm>
            <a:off x="3310753" y="2469275"/>
            <a:ext cx="5178839" cy="1159254"/>
          </a:xfrm>
          <a:prstGeom prst="rect">
            <a:avLst/>
          </a:prstGeom>
        </p:spPr>
      </p:pic>
      <p:sp>
        <p:nvSpPr>
          <p:cNvPr id="11" name="TextBox 10">
            <a:extLst>
              <a:ext uri="{FF2B5EF4-FFF2-40B4-BE49-F238E27FC236}">
                <a16:creationId xmlns:a16="http://schemas.microsoft.com/office/drawing/2014/main" id="{ACA90809-020A-BBE2-D986-CB0C1EB3CD3D}"/>
              </a:ext>
            </a:extLst>
          </p:cNvPr>
          <p:cNvSpPr txBox="1"/>
          <p:nvPr/>
        </p:nvSpPr>
        <p:spPr>
          <a:xfrm>
            <a:off x="1976284" y="4517526"/>
            <a:ext cx="6096000" cy="276999"/>
          </a:xfrm>
          <a:prstGeom prst="rect">
            <a:avLst/>
          </a:prstGeom>
          <a:noFill/>
        </p:spPr>
        <p:txBody>
          <a:bodyPr wrap="square">
            <a:spAutoFit/>
          </a:bodyPr>
          <a:lstStyle/>
          <a:p>
            <a:r>
              <a:rPr lang="en-US" sz="1200" b="0" i="1">
                <a:solidFill>
                  <a:srgbClr val="000000"/>
                </a:solidFill>
                <a:effectLst/>
                <a:latin typeface="Arial" panose="020B0604020202020204" pitchFamily="34" charset="0"/>
              </a:rPr>
              <a:t>dual optimal</a:t>
            </a:r>
            <a:r>
              <a:rPr lang="en-US" sz="1200" b="0" i="0">
                <a:solidFill>
                  <a:srgbClr val="000000"/>
                </a:solidFill>
                <a:effectLst/>
                <a:latin typeface="Arial" panose="020B0604020202020204" pitchFamily="34" charset="0"/>
              </a:rPr>
              <a:t> hoặc </a:t>
            </a:r>
            <a:r>
              <a:rPr lang="en-US" sz="1200" b="0" i="1">
                <a:solidFill>
                  <a:srgbClr val="000000"/>
                </a:solidFill>
                <a:effectLst/>
                <a:latin typeface="Arial" panose="020B0604020202020204" pitchFamily="34" charset="0"/>
              </a:rPr>
              <a:t>optimal Lagrange multipliers</a:t>
            </a:r>
            <a:endParaRPr lang="en-US" sz="1200"/>
          </a:p>
        </p:txBody>
      </p:sp>
      <p:cxnSp>
        <p:nvCxnSpPr>
          <p:cNvPr id="17" name="Straight Arrow Connector 16">
            <a:extLst>
              <a:ext uri="{FF2B5EF4-FFF2-40B4-BE49-F238E27FC236}">
                <a16:creationId xmlns:a16="http://schemas.microsoft.com/office/drawing/2014/main" id="{24BA1C61-1CF4-7EC8-6939-DD9B56E501D2}"/>
              </a:ext>
            </a:extLst>
          </p:cNvPr>
          <p:cNvCxnSpPr>
            <a:cxnSpLocks/>
          </p:cNvCxnSpPr>
          <p:nvPr/>
        </p:nvCxnSpPr>
        <p:spPr>
          <a:xfrm flipV="1">
            <a:off x="3746091" y="3048902"/>
            <a:ext cx="1160206" cy="139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FD41267-1D13-9E7D-55F3-E6515EF4EFB0}"/>
              </a:ext>
            </a:extLst>
          </p:cNvPr>
          <p:cNvSpPr/>
          <p:nvPr/>
        </p:nvSpPr>
        <p:spPr>
          <a:xfrm>
            <a:off x="4542503" y="2469275"/>
            <a:ext cx="963562" cy="72304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50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7E66F0-0301-DE25-EB24-0B6F09F461A1}"/>
              </a:ext>
            </a:extLst>
          </p:cNvPr>
          <p:cNvSpPr txBox="1"/>
          <p:nvPr/>
        </p:nvSpPr>
        <p:spPr>
          <a:xfrm>
            <a:off x="747252" y="523257"/>
            <a:ext cx="6096000" cy="523220"/>
          </a:xfrm>
          <a:prstGeom prst="rect">
            <a:avLst/>
          </a:prstGeom>
          <a:noFill/>
        </p:spPr>
        <p:txBody>
          <a:bodyPr wrap="square">
            <a:spAutoFit/>
          </a:bodyPr>
          <a:lstStyle/>
          <a:p>
            <a:pPr algn="l"/>
            <a:r>
              <a:rPr lang="en-US" sz="2800" b="0" i="0">
                <a:solidFill>
                  <a:srgbClr val="000000"/>
                </a:solidFill>
                <a:effectLst/>
                <a:latin typeface="Arial" panose="020B0604020202020204" pitchFamily="34" charset="0"/>
              </a:rPr>
              <a:t>Weak duality (đối ngẫu yếu)</a:t>
            </a:r>
          </a:p>
        </p:txBody>
      </p:sp>
      <p:sp>
        <p:nvSpPr>
          <p:cNvPr id="6" name="TextBox 5">
            <a:extLst>
              <a:ext uri="{FF2B5EF4-FFF2-40B4-BE49-F238E27FC236}">
                <a16:creationId xmlns:a16="http://schemas.microsoft.com/office/drawing/2014/main" id="{28705ABE-8513-782E-5220-C2DD3209446B}"/>
              </a:ext>
            </a:extLst>
          </p:cNvPr>
          <p:cNvSpPr txBox="1"/>
          <p:nvPr/>
        </p:nvSpPr>
        <p:spPr>
          <a:xfrm>
            <a:off x="1061884" y="1485122"/>
            <a:ext cx="6096000" cy="923330"/>
          </a:xfrm>
          <a:prstGeom prst="rect">
            <a:avLst/>
          </a:prstGeom>
          <a:noFill/>
        </p:spPr>
        <p:txBody>
          <a:bodyPr wrap="square">
            <a:spAutoFit/>
          </a:bodyPr>
          <a:lstStyle/>
          <a:p>
            <a:r>
              <a:rPr lang="vi-VN" b="0" i="0">
                <a:solidFill>
                  <a:srgbClr val="000000"/>
                </a:solidFill>
                <a:effectLst/>
                <a:latin typeface="-apple-system"/>
              </a:rPr>
              <a:t>Gọi </a:t>
            </a:r>
            <a:r>
              <a:rPr lang="en-US" b="0" i="0">
                <a:solidFill>
                  <a:srgbClr val="000000"/>
                </a:solidFill>
                <a:effectLst/>
                <a:latin typeface="-apple-system"/>
              </a:rPr>
              <a:t>p</a:t>
            </a:r>
            <a:r>
              <a:rPr lang="vi-VN" b="0" i="0">
                <a:solidFill>
                  <a:srgbClr val="000000"/>
                </a:solidFill>
                <a:effectLst/>
                <a:latin typeface="-apple-system"/>
              </a:rPr>
              <a:t>∗ và </a:t>
            </a:r>
            <a:r>
              <a:rPr lang="en-US" b="0" i="0">
                <a:solidFill>
                  <a:srgbClr val="000000"/>
                </a:solidFill>
                <a:effectLst/>
                <a:latin typeface="-apple-system"/>
              </a:rPr>
              <a:t>d</a:t>
            </a:r>
            <a:r>
              <a:rPr lang="vi-VN" b="0" i="0">
                <a:solidFill>
                  <a:srgbClr val="000000"/>
                </a:solidFill>
                <a:effectLst/>
                <a:latin typeface="-apple-system"/>
              </a:rPr>
              <a:t>∗ là giá trị cực trị của bài toán gốc và bài toán đối ngẫu. Do tính chất hàm đối ngẫu luôn là chặn dưới của </a:t>
            </a:r>
            <a:r>
              <a:rPr lang="en-US" b="0" i="0">
                <a:solidFill>
                  <a:srgbClr val="000000"/>
                </a:solidFill>
                <a:effectLst/>
                <a:latin typeface="-apple-system"/>
              </a:rPr>
              <a:t>p</a:t>
            </a:r>
            <a:r>
              <a:rPr lang="vi-VN" b="0" i="0">
                <a:solidFill>
                  <a:srgbClr val="000000"/>
                </a:solidFill>
                <a:effectLst/>
                <a:latin typeface="-apple-system"/>
              </a:rPr>
              <a:t>∗ nên ta có bất đẳng thức:</a:t>
            </a:r>
            <a:endParaRPr lang="en-US"/>
          </a:p>
        </p:txBody>
      </p:sp>
      <p:pic>
        <p:nvPicPr>
          <p:cNvPr id="8" name="Picture 7">
            <a:extLst>
              <a:ext uri="{FF2B5EF4-FFF2-40B4-BE49-F238E27FC236}">
                <a16:creationId xmlns:a16="http://schemas.microsoft.com/office/drawing/2014/main" id="{F1D01CB4-2369-4123-AE6B-4FD54E618D31}"/>
              </a:ext>
            </a:extLst>
          </p:cNvPr>
          <p:cNvPicPr>
            <a:picLocks noChangeAspect="1"/>
          </p:cNvPicPr>
          <p:nvPr/>
        </p:nvPicPr>
        <p:blipFill>
          <a:blip r:embed="rId2"/>
          <a:stretch>
            <a:fillRect/>
          </a:stretch>
        </p:blipFill>
        <p:spPr>
          <a:xfrm>
            <a:off x="3368361" y="2408452"/>
            <a:ext cx="1683931" cy="777200"/>
          </a:xfrm>
          <a:prstGeom prst="rect">
            <a:avLst/>
          </a:prstGeom>
        </p:spPr>
      </p:pic>
      <p:sp>
        <p:nvSpPr>
          <p:cNvPr id="10" name="TextBox 9">
            <a:extLst>
              <a:ext uri="{FF2B5EF4-FFF2-40B4-BE49-F238E27FC236}">
                <a16:creationId xmlns:a16="http://schemas.microsoft.com/office/drawing/2014/main" id="{25FE4535-CE78-56EB-CB95-41503AB81766}"/>
              </a:ext>
            </a:extLst>
          </p:cNvPr>
          <p:cNvSpPr txBox="1"/>
          <p:nvPr/>
        </p:nvSpPr>
        <p:spPr>
          <a:xfrm>
            <a:off x="1043710" y="3526219"/>
            <a:ext cx="6096000" cy="646331"/>
          </a:xfrm>
          <a:prstGeom prst="rect">
            <a:avLst/>
          </a:prstGeom>
          <a:noFill/>
        </p:spPr>
        <p:txBody>
          <a:bodyPr wrap="square">
            <a:spAutoFit/>
          </a:bodyPr>
          <a:lstStyle/>
          <a:p>
            <a:r>
              <a:rPr lang="vi-VN" b="0" i="0">
                <a:solidFill>
                  <a:srgbClr val="000000"/>
                </a:solidFill>
                <a:effectLst/>
                <a:latin typeface="-apple-system"/>
              </a:rPr>
              <a:t>Giá trị </a:t>
            </a:r>
            <a:r>
              <a:rPr lang="en-US">
                <a:solidFill>
                  <a:srgbClr val="000000"/>
                </a:solidFill>
                <a:latin typeface="-apple-system"/>
              </a:rPr>
              <a:t>p</a:t>
            </a:r>
            <a:r>
              <a:rPr lang="vi-VN" b="0" i="0">
                <a:solidFill>
                  <a:srgbClr val="000000"/>
                </a:solidFill>
                <a:effectLst/>
                <a:latin typeface="-apple-system"/>
              </a:rPr>
              <a:t>∗–</a:t>
            </a:r>
            <a:r>
              <a:rPr lang="en-US" b="0" i="0">
                <a:solidFill>
                  <a:srgbClr val="000000"/>
                </a:solidFill>
                <a:effectLst/>
                <a:latin typeface="-apple-system"/>
              </a:rPr>
              <a:t>d</a:t>
            </a:r>
            <a:r>
              <a:rPr lang="vi-VN" b="0" i="0">
                <a:solidFill>
                  <a:srgbClr val="000000"/>
                </a:solidFill>
                <a:effectLst/>
                <a:latin typeface="-apple-system"/>
              </a:rPr>
              <a:t>∗ được gọi là khoảng cách đối ngẫu tối ưu (optimal duality gap) của bài toán Primal.</a:t>
            </a:r>
            <a:endParaRPr lang="en-US"/>
          </a:p>
        </p:txBody>
      </p:sp>
    </p:spTree>
    <p:extLst>
      <p:ext uri="{BB962C8B-B14F-4D97-AF65-F5344CB8AC3E}">
        <p14:creationId xmlns:p14="http://schemas.microsoft.com/office/powerpoint/2010/main" val="97795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C16D5-CDA6-0511-BB2D-83596A697B27}"/>
              </a:ext>
            </a:extLst>
          </p:cNvPr>
          <p:cNvSpPr txBox="1"/>
          <p:nvPr/>
        </p:nvSpPr>
        <p:spPr>
          <a:xfrm>
            <a:off x="723087" y="169295"/>
            <a:ext cx="6096000" cy="461665"/>
          </a:xfrm>
          <a:prstGeom prst="rect">
            <a:avLst/>
          </a:prstGeom>
          <a:noFill/>
        </p:spPr>
        <p:txBody>
          <a:bodyPr wrap="square">
            <a:spAutoFit/>
          </a:bodyPr>
          <a:lstStyle/>
          <a:p>
            <a:r>
              <a:rPr lang="en-US" sz="2400" b="1">
                <a:solidFill>
                  <a:srgbClr val="000000"/>
                </a:solidFill>
                <a:latin typeface="-apple-system"/>
              </a:rPr>
              <a:t>S</a:t>
            </a:r>
            <a:r>
              <a:rPr lang="en-US" sz="2400" b="1" i="0">
                <a:solidFill>
                  <a:srgbClr val="000000"/>
                </a:solidFill>
                <a:effectLst/>
                <a:latin typeface="-apple-system"/>
              </a:rPr>
              <a:t>trong duality (Đối ngẫu mạnh)</a:t>
            </a:r>
            <a:endParaRPr lang="en-US" sz="2400"/>
          </a:p>
        </p:txBody>
      </p:sp>
      <p:sp>
        <p:nvSpPr>
          <p:cNvPr id="7" name="TextBox 6">
            <a:extLst>
              <a:ext uri="{FF2B5EF4-FFF2-40B4-BE49-F238E27FC236}">
                <a16:creationId xmlns:a16="http://schemas.microsoft.com/office/drawing/2014/main" id="{8C0822C5-3CAF-B985-A3CE-195BA776C99B}"/>
              </a:ext>
            </a:extLst>
          </p:cNvPr>
          <p:cNvSpPr txBox="1"/>
          <p:nvPr/>
        </p:nvSpPr>
        <p:spPr>
          <a:xfrm>
            <a:off x="723087" y="791586"/>
            <a:ext cx="6096000" cy="1661993"/>
          </a:xfrm>
          <a:prstGeom prst="rect">
            <a:avLst/>
          </a:prstGeom>
          <a:noFill/>
        </p:spPr>
        <p:txBody>
          <a:bodyPr wrap="square">
            <a:spAutoFit/>
          </a:bodyPr>
          <a:lstStyle/>
          <a:p>
            <a:r>
              <a:rPr lang="vi-VN" sz="1600" b="0" i="0">
                <a:solidFill>
                  <a:srgbClr val="000000"/>
                </a:solidFill>
                <a:effectLst/>
                <a:latin typeface="-apple-system"/>
              </a:rPr>
              <a:t>Trong trường hợp </a:t>
            </a:r>
            <a:r>
              <a:rPr lang="en-US" sz="1600" b="1" i="0">
                <a:solidFill>
                  <a:srgbClr val="000000"/>
                </a:solidFill>
                <a:effectLst/>
                <a:latin typeface="-apple-system"/>
              </a:rPr>
              <a:t>d</a:t>
            </a:r>
            <a:r>
              <a:rPr lang="vi-VN" sz="1600" b="1" i="0">
                <a:solidFill>
                  <a:srgbClr val="000000"/>
                </a:solidFill>
                <a:effectLst/>
                <a:latin typeface="-apple-system"/>
              </a:rPr>
              <a:t>∗=</a:t>
            </a:r>
            <a:r>
              <a:rPr lang="en-US" sz="1600" b="1" i="0">
                <a:solidFill>
                  <a:srgbClr val="000000"/>
                </a:solidFill>
                <a:effectLst/>
                <a:latin typeface="-apple-system"/>
              </a:rPr>
              <a:t>p</a:t>
            </a:r>
            <a:r>
              <a:rPr lang="vi-VN" sz="1600" b="1" i="0">
                <a:solidFill>
                  <a:srgbClr val="000000"/>
                </a:solidFill>
                <a:effectLst/>
                <a:latin typeface="-apple-system"/>
              </a:rPr>
              <a:t>∗</a:t>
            </a:r>
            <a:r>
              <a:rPr lang="vi-VN" sz="1600" i="0">
                <a:solidFill>
                  <a:srgbClr val="000000"/>
                </a:solidFill>
                <a:effectLst/>
                <a:latin typeface="-apple-system"/>
              </a:rPr>
              <a:t>, ta nói rằng </a:t>
            </a:r>
            <a:r>
              <a:rPr lang="vi-VN" sz="1600" b="1" i="0">
                <a:solidFill>
                  <a:srgbClr val="000000"/>
                </a:solidFill>
                <a:effectLst/>
                <a:latin typeface="-apple-system"/>
              </a:rPr>
              <a:t>strong duality </a:t>
            </a:r>
            <a:r>
              <a:rPr lang="vi-VN" sz="1600" i="0">
                <a:solidFill>
                  <a:srgbClr val="000000"/>
                </a:solidFill>
                <a:effectLst/>
                <a:latin typeface="-apple-system"/>
              </a:rPr>
              <a:t>xảy ra. Lúc này, việc giải bài toán đối ngẫu đã giúp ta tìm được chính xác giá trị tối ưu của bài toán gốc</a:t>
            </a:r>
            <a:endParaRPr lang="en-US" sz="1600" i="0">
              <a:solidFill>
                <a:srgbClr val="000000"/>
              </a:solidFill>
              <a:effectLst/>
              <a:latin typeface="-apple-system"/>
            </a:endParaRPr>
          </a:p>
          <a:p>
            <a:endParaRPr lang="en-US" sz="1600" b="0">
              <a:solidFill>
                <a:srgbClr val="000000"/>
              </a:solidFill>
              <a:latin typeface="-apple-system"/>
            </a:endParaRPr>
          </a:p>
          <a:p>
            <a:r>
              <a:rPr lang="en-US" sz="1600" b="0" i="0">
                <a:solidFill>
                  <a:srgbClr val="000000"/>
                </a:solidFill>
                <a:effectLst/>
                <a:latin typeface="Arial" panose="020B0604020202020204" pitchFamily="34" charset="0"/>
              </a:rPr>
              <a:t>nếu bài toán gốc là lồi, tức có dạng:</a:t>
            </a:r>
            <a:endParaRPr lang="en-US" sz="1600" i="0">
              <a:solidFill>
                <a:srgbClr val="000000"/>
              </a:solidFill>
              <a:effectLst/>
              <a:latin typeface="-apple-system"/>
            </a:endParaRPr>
          </a:p>
          <a:p>
            <a:endParaRPr lang="en-US" b="0">
              <a:solidFill>
                <a:srgbClr val="000000"/>
              </a:solidFill>
              <a:latin typeface="-apple-system"/>
            </a:endParaRPr>
          </a:p>
        </p:txBody>
      </p:sp>
      <p:pic>
        <p:nvPicPr>
          <p:cNvPr id="11" name="Picture 10">
            <a:extLst>
              <a:ext uri="{FF2B5EF4-FFF2-40B4-BE49-F238E27FC236}">
                <a16:creationId xmlns:a16="http://schemas.microsoft.com/office/drawing/2014/main" id="{34DCF09D-BE63-79B4-7E66-BA2B1E9E9783}"/>
              </a:ext>
            </a:extLst>
          </p:cNvPr>
          <p:cNvPicPr>
            <a:picLocks noChangeAspect="1"/>
          </p:cNvPicPr>
          <p:nvPr/>
        </p:nvPicPr>
        <p:blipFill>
          <a:blip r:embed="rId2"/>
          <a:stretch>
            <a:fillRect/>
          </a:stretch>
        </p:blipFill>
        <p:spPr>
          <a:xfrm>
            <a:off x="723087" y="2150983"/>
            <a:ext cx="8426405" cy="2401352"/>
          </a:xfrm>
          <a:prstGeom prst="rect">
            <a:avLst/>
          </a:prstGeom>
        </p:spPr>
      </p:pic>
      <p:pic>
        <p:nvPicPr>
          <p:cNvPr id="13" name="Picture 12">
            <a:extLst>
              <a:ext uri="{FF2B5EF4-FFF2-40B4-BE49-F238E27FC236}">
                <a16:creationId xmlns:a16="http://schemas.microsoft.com/office/drawing/2014/main" id="{96D85CAD-AC67-C104-7452-CEAFA2B58929}"/>
              </a:ext>
            </a:extLst>
          </p:cNvPr>
          <p:cNvPicPr>
            <a:picLocks noChangeAspect="1"/>
          </p:cNvPicPr>
          <p:nvPr/>
        </p:nvPicPr>
        <p:blipFill>
          <a:blip r:embed="rId3"/>
          <a:stretch>
            <a:fillRect/>
          </a:stretch>
        </p:blipFill>
        <p:spPr>
          <a:xfrm>
            <a:off x="723087" y="4623633"/>
            <a:ext cx="6424966" cy="1853610"/>
          </a:xfrm>
          <a:prstGeom prst="rect">
            <a:avLst/>
          </a:prstGeom>
        </p:spPr>
      </p:pic>
      <p:pic>
        <p:nvPicPr>
          <p:cNvPr id="1026" name="Picture 2">
            <a:extLst>
              <a:ext uri="{FF2B5EF4-FFF2-40B4-BE49-F238E27FC236}">
                <a16:creationId xmlns:a16="http://schemas.microsoft.com/office/drawing/2014/main" id="{1C883597-72D1-50F2-12E6-5F81C66B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848" y="370401"/>
            <a:ext cx="3220065" cy="268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0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8A39D-5925-2D73-DDCA-594601164460}"/>
              </a:ext>
            </a:extLst>
          </p:cNvPr>
          <p:cNvSpPr txBox="1"/>
          <p:nvPr/>
        </p:nvSpPr>
        <p:spPr>
          <a:xfrm>
            <a:off x="658762" y="326612"/>
            <a:ext cx="6096000" cy="523220"/>
          </a:xfrm>
          <a:prstGeom prst="rect">
            <a:avLst/>
          </a:prstGeom>
          <a:noFill/>
        </p:spPr>
        <p:txBody>
          <a:bodyPr wrap="square">
            <a:spAutoFit/>
          </a:bodyPr>
          <a:lstStyle/>
          <a:p>
            <a:pPr algn="l"/>
            <a:r>
              <a:rPr lang="en-US" sz="2800" b="0" i="0">
                <a:solidFill>
                  <a:srgbClr val="000000"/>
                </a:solidFill>
                <a:effectLst/>
                <a:latin typeface="Arial" panose="020B0604020202020204" pitchFamily="34" charset="0"/>
              </a:rPr>
              <a:t>Optimality conditions</a:t>
            </a:r>
          </a:p>
        </p:txBody>
      </p:sp>
      <p:sp>
        <p:nvSpPr>
          <p:cNvPr id="6" name="TextBox 5">
            <a:extLst>
              <a:ext uri="{FF2B5EF4-FFF2-40B4-BE49-F238E27FC236}">
                <a16:creationId xmlns:a16="http://schemas.microsoft.com/office/drawing/2014/main" id="{FCBD173F-DBEE-CEDE-2DAA-FC344CB81351}"/>
              </a:ext>
            </a:extLst>
          </p:cNvPr>
          <p:cNvSpPr txBox="1"/>
          <p:nvPr/>
        </p:nvSpPr>
        <p:spPr>
          <a:xfrm>
            <a:off x="658762" y="1012722"/>
            <a:ext cx="2890535" cy="646331"/>
          </a:xfrm>
          <a:prstGeom prst="rect">
            <a:avLst/>
          </a:prstGeom>
          <a:noFill/>
        </p:spPr>
        <p:txBody>
          <a:bodyPr wrap="none" rtlCol="0">
            <a:spAutoFit/>
          </a:bodyPr>
          <a:lstStyle/>
          <a:p>
            <a:r>
              <a:rPr lang="en-US" b="0" i="0">
                <a:solidFill>
                  <a:srgbClr val="000000"/>
                </a:solidFill>
                <a:effectLst/>
                <a:latin typeface="Arial" panose="020B0604020202020204" pitchFamily="34" charset="0"/>
              </a:rPr>
              <a:t>Complementary slackness</a:t>
            </a:r>
          </a:p>
          <a:p>
            <a:endParaRPr lang="en-US"/>
          </a:p>
        </p:txBody>
      </p:sp>
      <p:pic>
        <p:nvPicPr>
          <p:cNvPr id="8" name="Picture 7">
            <a:extLst>
              <a:ext uri="{FF2B5EF4-FFF2-40B4-BE49-F238E27FC236}">
                <a16:creationId xmlns:a16="http://schemas.microsoft.com/office/drawing/2014/main" id="{88274A72-ADBE-E08C-8FF5-2E424E15C0D1}"/>
              </a:ext>
            </a:extLst>
          </p:cNvPr>
          <p:cNvPicPr>
            <a:picLocks noChangeAspect="1"/>
          </p:cNvPicPr>
          <p:nvPr/>
        </p:nvPicPr>
        <p:blipFill>
          <a:blip r:embed="rId2"/>
          <a:stretch>
            <a:fillRect/>
          </a:stretch>
        </p:blipFill>
        <p:spPr>
          <a:xfrm>
            <a:off x="1173505" y="1659053"/>
            <a:ext cx="10256077" cy="3158753"/>
          </a:xfrm>
          <a:prstGeom prst="rect">
            <a:avLst/>
          </a:prstGeom>
        </p:spPr>
      </p:pic>
      <p:pic>
        <p:nvPicPr>
          <p:cNvPr id="10" name="Picture 9">
            <a:extLst>
              <a:ext uri="{FF2B5EF4-FFF2-40B4-BE49-F238E27FC236}">
                <a16:creationId xmlns:a16="http://schemas.microsoft.com/office/drawing/2014/main" id="{1C30C331-AC36-F8E0-BEEF-E4B38CC08D9E}"/>
              </a:ext>
            </a:extLst>
          </p:cNvPr>
          <p:cNvPicPr>
            <a:picLocks noChangeAspect="1"/>
          </p:cNvPicPr>
          <p:nvPr/>
        </p:nvPicPr>
        <p:blipFill>
          <a:blip r:embed="rId3"/>
          <a:stretch>
            <a:fillRect/>
          </a:stretch>
        </p:blipFill>
        <p:spPr>
          <a:xfrm>
            <a:off x="5538839" y="4335273"/>
            <a:ext cx="3749365" cy="350550"/>
          </a:xfrm>
          <a:prstGeom prst="rect">
            <a:avLst/>
          </a:prstGeom>
        </p:spPr>
      </p:pic>
      <p:sp>
        <p:nvSpPr>
          <p:cNvPr id="11" name="TextBox 10">
            <a:extLst>
              <a:ext uri="{FF2B5EF4-FFF2-40B4-BE49-F238E27FC236}">
                <a16:creationId xmlns:a16="http://schemas.microsoft.com/office/drawing/2014/main" id="{BDFAB6DE-9DC0-26C9-4B05-ACB3CE79D9EA}"/>
              </a:ext>
            </a:extLst>
          </p:cNvPr>
          <p:cNvSpPr txBox="1"/>
          <p:nvPr/>
        </p:nvSpPr>
        <p:spPr>
          <a:xfrm>
            <a:off x="5180692" y="4396714"/>
            <a:ext cx="341760" cy="369332"/>
          </a:xfrm>
          <a:prstGeom prst="rect">
            <a:avLst/>
          </a:prstGeom>
          <a:noFill/>
        </p:spPr>
        <p:txBody>
          <a:bodyPr wrap="none" rtlCol="0">
            <a:spAutoFit/>
          </a:bodyPr>
          <a:lstStyle/>
          <a:p>
            <a:r>
              <a:rPr lang="en-US"/>
              <a:t>vì</a:t>
            </a:r>
          </a:p>
        </p:txBody>
      </p:sp>
    </p:spTree>
    <p:extLst>
      <p:ext uri="{BB962C8B-B14F-4D97-AF65-F5344CB8AC3E}">
        <p14:creationId xmlns:p14="http://schemas.microsoft.com/office/powerpoint/2010/main" val="224872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100C-30BE-6E51-A4EB-316897CC5C0B}"/>
              </a:ext>
            </a:extLst>
          </p:cNvPr>
          <p:cNvSpPr>
            <a:spLocks noGrp="1"/>
          </p:cNvSpPr>
          <p:nvPr>
            <p:ph type="title"/>
          </p:nvPr>
        </p:nvSpPr>
        <p:spPr/>
        <p:txBody>
          <a:bodyPr/>
          <a:lstStyle/>
          <a:p>
            <a:r>
              <a:rPr lang="en-US" b="0" i="0">
                <a:solidFill>
                  <a:srgbClr val="000000"/>
                </a:solidFill>
                <a:effectLst/>
                <a:latin typeface="Arial" panose="020B0604020202020204" pitchFamily="34" charset="0"/>
              </a:rPr>
              <a:t> Tóm tắt</a:t>
            </a:r>
            <a:endParaRPr lang="en-US"/>
          </a:p>
        </p:txBody>
      </p:sp>
      <p:pic>
        <p:nvPicPr>
          <p:cNvPr id="5" name="Picture 4">
            <a:extLst>
              <a:ext uri="{FF2B5EF4-FFF2-40B4-BE49-F238E27FC236}">
                <a16:creationId xmlns:a16="http://schemas.microsoft.com/office/drawing/2014/main" id="{98920248-8F99-1E55-617E-9D7A9A04C458}"/>
              </a:ext>
            </a:extLst>
          </p:cNvPr>
          <p:cNvPicPr>
            <a:picLocks noChangeAspect="1"/>
          </p:cNvPicPr>
          <p:nvPr/>
        </p:nvPicPr>
        <p:blipFill>
          <a:blip r:embed="rId2"/>
          <a:stretch>
            <a:fillRect/>
          </a:stretch>
        </p:blipFill>
        <p:spPr>
          <a:xfrm>
            <a:off x="3499460" y="658760"/>
            <a:ext cx="7178371" cy="5848514"/>
          </a:xfrm>
          <a:prstGeom prst="rect">
            <a:avLst/>
          </a:prstGeom>
        </p:spPr>
      </p:pic>
    </p:spTree>
    <p:extLst>
      <p:ext uri="{BB962C8B-B14F-4D97-AF65-F5344CB8AC3E}">
        <p14:creationId xmlns:p14="http://schemas.microsoft.com/office/powerpoint/2010/main" val="333202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53E-5D97-5D76-FEA9-1274F1D09422}"/>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31261D18-88D4-357F-5A3D-7A3CBD79140E}"/>
              </a:ext>
            </a:extLst>
          </p:cNvPr>
          <p:cNvSpPr>
            <a:spLocks noGrp="1"/>
          </p:cNvSpPr>
          <p:nvPr>
            <p:ph idx="1"/>
          </p:nvPr>
        </p:nvSpPr>
        <p:spPr/>
        <p:txBody>
          <a:bodyPr/>
          <a:lstStyle/>
          <a:p>
            <a:r>
              <a:rPr lang="en-US"/>
              <a:t>Sau khi học và giải quyết các bài toán tối ưu lồi (Convex Optimization) </a:t>
            </a:r>
          </a:p>
          <a:p>
            <a:r>
              <a:rPr lang="en-US"/>
              <a:t>Vậy thì đối với những bài toán tối ưu mà không lồi thì sao?</a:t>
            </a:r>
          </a:p>
          <a:p>
            <a:r>
              <a:rPr lang="en-US"/>
              <a:t>Chúng ta hãy tìm hiểu những phương pháp đơn giản nhất</a:t>
            </a:r>
          </a:p>
          <a:p>
            <a:r>
              <a:rPr lang="en-US" b="0" i="0">
                <a:solidFill>
                  <a:srgbClr val="000000"/>
                </a:solidFill>
                <a:effectLst/>
                <a:latin typeface="Arial" panose="020B0604020202020204" pitchFamily="34" charset="0"/>
              </a:rPr>
              <a:t>Bài toán này là bài toán tổng quát, không nhất thiết phải lồi. Tức hàm mục tiêu và hàm ràng buộc không nhất thiết phải lồi.</a:t>
            </a:r>
            <a:endParaRPr lang="en-US"/>
          </a:p>
        </p:txBody>
      </p:sp>
      <p:pic>
        <p:nvPicPr>
          <p:cNvPr id="5" name="Picture 4">
            <a:extLst>
              <a:ext uri="{FF2B5EF4-FFF2-40B4-BE49-F238E27FC236}">
                <a16:creationId xmlns:a16="http://schemas.microsoft.com/office/drawing/2014/main" id="{074A3570-EF62-6943-4833-3FD66E5E31EB}"/>
              </a:ext>
            </a:extLst>
          </p:cNvPr>
          <p:cNvPicPr>
            <a:picLocks noChangeAspect="1"/>
          </p:cNvPicPr>
          <p:nvPr/>
        </p:nvPicPr>
        <p:blipFill>
          <a:blip r:embed="rId2"/>
          <a:stretch>
            <a:fillRect/>
          </a:stretch>
        </p:blipFill>
        <p:spPr>
          <a:xfrm>
            <a:off x="3800071" y="4483075"/>
            <a:ext cx="4591857" cy="1170474"/>
          </a:xfrm>
          <a:prstGeom prst="rect">
            <a:avLst/>
          </a:prstGeom>
        </p:spPr>
      </p:pic>
    </p:spTree>
    <p:extLst>
      <p:ext uri="{BB962C8B-B14F-4D97-AF65-F5344CB8AC3E}">
        <p14:creationId xmlns:p14="http://schemas.microsoft.com/office/powerpoint/2010/main" val="249780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4587-82AC-5C43-C461-1E461E679DE3}"/>
              </a:ext>
            </a:extLst>
          </p:cNvPr>
          <p:cNvSpPr>
            <a:spLocks noGrp="1"/>
          </p:cNvSpPr>
          <p:nvPr>
            <p:ph type="title"/>
          </p:nvPr>
        </p:nvSpPr>
        <p:spPr/>
        <p:txBody>
          <a:bodyPr/>
          <a:lstStyle/>
          <a:p>
            <a:r>
              <a:rPr lang="vi-VN" b="0" i="0">
                <a:solidFill>
                  <a:srgbClr val="000000"/>
                </a:solidFill>
                <a:effectLst/>
                <a:latin typeface="Arial" panose="020B0604020202020204" pitchFamily="34" charset="0"/>
              </a:rPr>
              <a:t>Phương pháp nhân tử Lagrange</a:t>
            </a:r>
            <a:br>
              <a:rPr lang="vi-VN" b="0" i="0">
                <a:solidFill>
                  <a:srgbClr val="000000"/>
                </a:solidFill>
                <a:effectLst/>
                <a:latin typeface="Arial" panose="020B0604020202020204" pitchFamily="34" charset="0"/>
              </a:rPr>
            </a:br>
            <a:endParaRPr lang="en-US"/>
          </a:p>
        </p:txBody>
      </p:sp>
      <p:pic>
        <p:nvPicPr>
          <p:cNvPr id="4" name="Content Placeholder 3">
            <a:extLst>
              <a:ext uri="{FF2B5EF4-FFF2-40B4-BE49-F238E27FC236}">
                <a16:creationId xmlns:a16="http://schemas.microsoft.com/office/drawing/2014/main" id="{73769DE5-03E2-25DA-EB6D-EA18AD930653}"/>
              </a:ext>
            </a:extLst>
          </p:cNvPr>
          <p:cNvPicPr>
            <a:picLocks noGrp="1" noChangeAspect="1"/>
          </p:cNvPicPr>
          <p:nvPr>
            <p:ph idx="1"/>
          </p:nvPr>
        </p:nvPicPr>
        <p:blipFill>
          <a:blip r:embed="rId2"/>
          <a:stretch>
            <a:fillRect/>
          </a:stretch>
        </p:blipFill>
        <p:spPr>
          <a:xfrm>
            <a:off x="2889565" y="1176452"/>
            <a:ext cx="4341938" cy="1106769"/>
          </a:xfrm>
          <a:prstGeom prst="rect">
            <a:avLst/>
          </a:prstGeom>
        </p:spPr>
      </p:pic>
      <p:sp>
        <p:nvSpPr>
          <p:cNvPr id="5" name="TextBox 4">
            <a:extLst>
              <a:ext uri="{FF2B5EF4-FFF2-40B4-BE49-F238E27FC236}">
                <a16:creationId xmlns:a16="http://schemas.microsoft.com/office/drawing/2014/main" id="{4479CE45-9650-A0A6-8317-5EC721229248}"/>
              </a:ext>
            </a:extLst>
          </p:cNvPr>
          <p:cNvSpPr txBox="1"/>
          <p:nvPr/>
        </p:nvSpPr>
        <p:spPr>
          <a:xfrm>
            <a:off x="838201" y="2502015"/>
            <a:ext cx="10515600" cy="923330"/>
          </a:xfrm>
          <a:prstGeom prst="rect">
            <a:avLst/>
          </a:prstGeom>
          <a:noFill/>
        </p:spPr>
        <p:txBody>
          <a:bodyPr wrap="square" rtlCol="0">
            <a:spAutoFit/>
          </a:bodyPr>
          <a:lstStyle/>
          <a:p>
            <a:r>
              <a:rPr lang="vi-VN" b="0" i="0">
                <a:solidFill>
                  <a:srgbClr val="000000"/>
                </a:solidFill>
                <a:effectLst/>
                <a:latin typeface="Arial" panose="020B0604020202020204" pitchFamily="34" charset="0"/>
              </a:rPr>
              <a:t>Nếu chúng ta đưa được bài toán này về một bài toán không ràng buộc thì chúng ta có thể tìm được nghiệm bằng cách giải hệ phương trình đạo hàm theo từng thành phần bằng 0 (giả sử rằng việc giải hệ phương trình này là khả thi).</a:t>
            </a:r>
            <a:endParaRPr lang="en-US"/>
          </a:p>
        </p:txBody>
      </p:sp>
      <p:pic>
        <p:nvPicPr>
          <p:cNvPr id="7" name="Picture 6">
            <a:extLst>
              <a:ext uri="{FF2B5EF4-FFF2-40B4-BE49-F238E27FC236}">
                <a16:creationId xmlns:a16="http://schemas.microsoft.com/office/drawing/2014/main" id="{3E289A6D-B6CD-1178-746B-EDCE472C400D}"/>
              </a:ext>
            </a:extLst>
          </p:cNvPr>
          <p:cNvPicPr>
            <a:picLocks noChangeAspect="1"/>
          </p:cNvPicPr>
          <p:nvPr/>
        </p:nvPicPr>
        <p:blipFill>
          <a:blip r:embed="rId3"/>
          <a:stretch>
            <a:fillRect/>
          </a:stretch>
        </p:blipFill>
        <p:spPr>
          <a:xfrm>
            <a:off x="3278007" y="3425345"/>
            <a:ext cx="4397121" cy="861135"/>
          </a:xfrm>
          <a:prstGeom prst="rect">
            <a:avLst/>
          </a:prstGeom>
        </p:spPr>
      </p:pic>
      <p:sp>
        <p:nvSpPr>
          <p:cNvPr id="8" name="TextBox 7">
            <a:extLst>
              <a:ext uri="{FF2B5EF4-FFF2-40B4-BE49-F238E27FC236}">
                <a16:creationId xmlns:a16="http://schemas.microsoft.com/office/drawing/2014/main" id="{6E4999D0-5E81-E5B0-B7CB-4C1CEE9C05AF}"/>
              </a:ext>
            </a:extLst>
          </p:cNvPr>
          <p:cNvSpPr txBox="1"/>
          <p:nvPr/>
        </p:nvSpPr>
        <p:spPr>
          <a:xfrm>
            <a:off x="3140355" y="4454013"/>
            <a:ext cx="7197804" cy="646331"/>
          </a:xfrm>
          <a:prstGeom prst="rect">
            <a:avLst/>
          </a:prstGeom>
          <a:noFill/>
        </p:spPr>
        <p:txBody>
          <a:bodyPr wrap="none" rtlCol="0">
            <a:spAutoFit/>
          </a:bodyPr>
          <a:lstStyle/>
          <a:p>
            <a:r>
              <a:rPr lang="el-GR" b="0" i="0">
                <a:solidFill>
                  <a:srgbClr val="000000"/>
                </a:solidFill>
                <a:effectLst/>
                <a:latin typeface="MJXc-TeX-math-I"/>
              </a:rPr>
              <a:t>λ</a:t>
            </a:r>
            <a:r>
              <a:rPr lang="en-US" b="0" i="0">
                <a:solidFill>
                  <a:srgbClr val="000000"/>
                </a:solidFill>
                <a:effectLst/>
                <a:latin typeface="MJXc-TeX-math-I"/>
              </a:rPr>
              <a:t>: </a:t>
            </a:r>
            <a:r>
              <a:rPr lang="en-US" b="0" i="0">
                <a:solidFill>
                  <a:srgbClr val="000000"/>
                </a:solidFill>
                <a:effectLst/>
                <a:latin typeface="Arial" panose="020B0604020202020204" pitchFamily="34" charset="0"/>
              </a:rPr>
              <a:t>nhân tử Lagrange (Lagrange multiplier)</a:t>
            </a:r>
          </a:p>
          <a:p>
            <a:r>
              <a:rPr lang="vi-VN" b="0" i="0">
                <a:solidFill>
                  <a:srgbClr val="000000"/>
                </a:solidFill>
                <a:effectLst/>
                <a:latin typeface="MJXc-TeX-cal-R"/>
              </a:rPr>
              <a:t>L</a:t>
            </a:r>
            <a:r>
              <a:rPr lang="vi-VN" b="0" i="0">
                <a:solidFill>
                  <a:srgbClr val="000000"/>
                </a:solidFill>
                <a:effectLst/>
                <a:latin typeface="MJXc-TeX-main-R"/>
              </a:rPr>
              <a:t>(</a:t>
            </a:r>
            <a:r>
              <a:rPr lang="vi-VN" b="0" i="0">
                <a:solidFill>
                  <a:srgbClr val="000000"/>
                </a:solidFill>
                <a:effectLst/>
                <a:latin typeface="MJXc-TeX-main-B"/>
              </a:rPr>
              <a:t>x</a:t>
            </a:r>
            <a:r>
              <a:rPr lang="vi-VN" b="0" i="0">
                <a:solidFill>
                  <a:srgbClr val="000000"/>
                </a:solidFill>
                <a:effectLst/>
                <a:latin typeface="MJXc-TeX-main-R"/>
              </a:rPr>
              <a:t>,</a:t>
            </a:r>
            <a:r>
              <a:rPr lang="el-GR" b="0" i="0">
                <a:solidFill>
                  <a:srgbClr val="000000"/>
                </a:solidFill>
                <a:effectLst/>
                <a:latin typeface="MJXc-TeX-math-I"/>
              </a:rPr>
              <a:t>λ</a:t>
            </a:r>
            <a:r>
              <a:rPr lang="el-GR" b="0" i="0">
                <a:solidFill>
                  <a:srgbClr val="000000"/>
                </a:solidFill>
                <a:effectLst/>
                <a:latin typeface="MJXc-TeX-main-R"/>
              </a:rPr>
              <a:t>)</a:t>
            </a:r>
            <a:r>
              <a:rPr lang="el-GR" b="0" i="0">
                <a:solidFill>
                  <a:srgbClr val="000000"/>
                </a:solidFill>
                <a:effectLst/>
                <a:latin typeface="Arial" panose="020B0604020202020204" pitchFamily="34" charset="0"/>
              </a:rPr>
              <a:t> </a:t>
            </a:r>
            <a:r>
              <a:rPr lang="vi-VN" b="0" i="0">
                <a:solidFill>
                  <a:srgbClr val="000000"/>
                </a:solidFill>
                <a:effectLst/>
                <a:latin typeface="Arial" panose="020B0604020202020204" pitchFamily="34" charset="0"/>
              </a:rPr>
              <a:t>được gọi là </a:t>
            </a:r>
            <a:r>
              <a:rPr lang="vi-VN" b="0" i="1">
                <a:solidFill>
                  <a:srgbClr val="000000"/>
                </a:solidFill>
                <a:effectLst/>
                <a:latin typeface="Arial" panose="020B0604020202020204" pitchFamily="34" charset="0"/>
              </a:rPr>
              <a:t>hàm hỗ trợ</a:t>
            </a:r>
            <a:r>
              <a:rPr lang="vi-VN" b="0" i="0">
                <a:solidFill>
                  <a:srgbClr val="000000"/>
                </a:solidFill>
                <a:effectLst/>
                <a:latin typeface="Arial" panose="020B0604020202020204" pitchFamily="34" charset="0"/>
              </a:rPr>
              <a:t> (</a:t>
            </a:r>
            <a:r>
              <a:rPr lang="vi-VN" b="0" i="1">
                <a:solidFill>
                  <a:srgbClr val="000000"/>
                </a:solidFill>
                <a:effectLst/>
                <a:latin typeface="Arial" panose="020B0604020202020204" pitchFamily="34" charset="0"/>
              </a:rPr>
              <a:t>auxiliary function</a:t>
            </a:r>
            <a:r>
              <a:rPr lang="vi-VN" b="0" i="0">
                <a:solidFill>
                  <a:srgbClr val="000000"/>
                </a:solidFill>
                <a:effectLst/>
                <a:latin typeface="Arial" panose="020B0604020202020204" pitchFamily="34" charset="0"/>
              </a:rPr>
              <a:t>), hay </a:t>
            </a:r>
            <a:r>
              <a:rPr lang="vi-VN" b="0" i="1">
                <a:solidFill>
                  <a:srgbClr val="000000"/>
                </a:solidFill>
                <a:effectLst/>
                <a:latin typeface="Arial" panose="020B0604020202020204" pitchFamily="34" charset="0"/>
              </a:rPr>
              <a:t>the Lagrangian</a:t>
            </a:r>
            <a:endParaRPr lang="en-US"/>
          </a:p>
        </p:txBody>
      </p:sp>
      <p:pic>
        <p:nvPicPr>
          <p:cNvPr id="10" name="Picture 9">
            <a:extLst>
              <a:ext uri="{FF2B5EF4-FFF2-40B4-BE49-F238E27FC236}">
                <a16:creationId xmlns:a16="http://schemas.microsoft.com/office/drawing/2014/main" id="{01877AD8-33C0-088E-73FD-C788A012F07E}"/>
              </a:ext>
            </a:extLst>
          </p:cNvPr>
          <p:cNvPicPr>
            <a:picLocks noChangeAspect="1"/>
          </p:cNvPicPr>
          <p:nvPr/>
        </p:nvPicPr>
        <p:blipFill>
          <a:blip r:embed="rId4"/>
          <a:stretch>
            <a:fillRect/>
          </a:stretch>
        </p:blipFill>
        <p:spPr>
          <a:xfrm>
            <a:off x="3140355" y="4777178"/>
            <a:ext cx="655377" cy="259102"/>
          </a:xfrm>
          <a:prstGeom prst="rect">
            <a:avLst/>
          </a:prstGeom>
        </p:spPr>
      </p:pic>
      <p:sp>
        <p:nvSpPr>
          <p:cNvPr id="11" name="TextBox 10">
            <a:extLst>
              <a:ext uri="{FF2B5EF4-FFF2-40B4-BE49-F238E27FC236}">
                <a16:creationId xmlns:a16="http://schemas.microsoft.com/office/drawing/2014/main" id="{CD040C9D-939C-0E98-4953-A4C333642330}"/>
              </a:ext>
            </a:extLst>
          </p:cNvPr>
          <p:cNvSpPr txBox="1"/>
          <p:nvPr/>
        </p:nvSpPr>
        <p:spPr>
          <a:xfrm>
            <a:off x="914400" y="5692877"/>
            <a:ext cx="4174541" cy="369332"/>
          </a:xfrm>
          <a:prstGeom prst="rect">
            <a:avLst/>
          </a:prstGeom>
          <a:noFill/>
        </p:spPr>
        <p:txBody>
          <a:bodyPr wrap="none" rtlCol="0">
            <a:spAutoFit/>
          </a:bodyPr>
          <a:lstStyle/>
          <a:p>
            <a:r>
              <a:rPr lang="en-US"/>
              <a:t>=&gt; </a:t>
            </a:r>
            <a:r>
              <a:rPr lang="en-US" b="0" i="1">
                <a:solidFill>
                  <a:srgbClr val="000000"/>
                </a:solidFill>
                <a:effectLst/>
                <a:latin typeface="Arial" panose="020B0604020202020204" pitchFamily="34" charset="0"/>
              </a:rPr>
              <a:t>optimal value của bài toán thỏa mãn</a:t>
            </a:r>
            <a:endParaRPr lang="en-US"/>
          </a:p>
        </p:txBody>
      </p:sp>
      <p:pic>
        <p:nvPicPr>
          <p:cNvPr id="13" name="Picture 12">
            <a:extLst>
              <a:ext uri="{FF2B5EF4-FFF2-40B4-BE49-F238E27FC236}">
                <a16:creationId xmlns:a16="http://schemas.microsoft.com/office/drawing/2014/main" id="{87499183-FA13-341C-3B67-0437D35468A7}"/>
              </a:ext>
            </a:extLst>
          </p:cNvPr>
          <p:cNvPicPr>
            <a:picLocks noChangeAspect="1"/>
          </p:cNvPicPr>
          <p:nvPr/>
        </p:nvPicPr>
        <p:blipFill>
          <a:blip r:embed="rId5"/>
          <a:stretch>
            <a:fillRect/>
          </a:stretch>
        </p:blipFill>
        <p:spPr>
          <a:xfrm>
            <a:off x="4971055" y="5610854"/>
            <a:ext cx="2704073" cy="443745"/>
          </a:xfrm>
          <a:prstGeom prst="rect">
            <a:avLst/>
          </a:prstGeom>
        </p:spPr>
      </p:pic>
      <p:pic>
        <p:nvPicPr>
          <p:cNvPr id="15" name="Picture 14">
            <a:extLst>
              <a:ext uri="{FF2B5EF4-FFF2-40B4-BE49-F238E27FC236}">
                <a16:creationId xmlns:a16="http://schemas.microsoft.com/office/drawing/2014/main" id="{33C09A6E-7CCF-1FAC-3C0C-6E2DE5EF33E0}"/>
              </a:ext>
            </a:extLst>
          </p:cNvPr>
          <p:cNvPicPr>
            <a:picLocks noChangeAspect="1"/>
          </p:cNvPicPr>
          <p:nvPr/>
        </p:nvPicPr>
        <p:blipFill>
          <a:blip r:embed="rId6"/>
          <a:stretch>
            <a:fillRect/>
          </a:stretch>
        </p:blipFill>
        <p:spPr>
          <a:xfrm>
            <a:off x="8104232" y="5326493"/>
            <a:ext cx="3862099" cy="923329"/>
          </a:xfrm>
          <a:prstGeom prst="rect">
            <a:avLst/>
          </a:prstGeom>
        </p:spPr>
      </p:pic>
      <p:sp>
        <p:nvSpPr>
          <p:cNvPr id="16" name="TextBox 15">
            <a:extLst>
              <a:ext uri="{FF2B5EF4-FFF2-40B4-BE49-F238E27FC236}">
                <a16:creationId xmlns:a16="http://schemas.microsoft.com/office/drawing/2014/main" id="{40247BF7-B7CE-6C3A-6B63-4F562BCCD36D}"/>
              </a:ext>
            </a:extLst>
          </p:cNvPr>
          <p:cNvSpPr txBox="1"/>
          <p:nvPr/>
        </p:nvSpPr>
        <p:spPr>
          <a:xfrm>
            <a:off x="7889269" y="5737868"/>
            <a:ext cx="429926" cy="369332"/>
          </a:xfrm>
          <a:prstGeom prst="rect">
            <a:avLst/>
          </a:prstGeom>
          <a:noFill/>
        </p:spPr>
        <p:txBody>
          <a:bodyPr wrap="none" rtlCol="0">
            <a:spAutoFit/>
          </a:bodyPr>
          <a:lstStyle/>
          <a:p>
            <a:r>
              <a:rPr lang="en-US">
                <a:sym typeface="Wingdings" panose="05000000000000000000" pitchFamily="2" charset="2"/>
              </a:rPr>
              <a:t></a:t>
            </a:r>
            <a:endParaRPr lang="en-US"/>
          </a:p>
        </p:txBody>
      </p:sp>
    </p:spTree>
    <p:extLst>
      <p:ext uri="{BB962C8B-B14F-4D97-AF65-F5344CB8AC3E}">
        <p14:creationId xmlns:p14="http://schemas.microsoft.com/office/powerpoint/2010/main" val="269002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8175B3-B3C7-2CCE-01BA-AD5794469DB7}"/>
              </a:ext>
            </a:extLst>
          </p:cNvPr>
          <p:cNvPicPr>
            <a:picLocks noChangeAspect="1"/>
          </p:cNvPicPr>
          <p:nvPr/>
        </p:nvPicPr>
        <p:blipFill>
          <a:blip r:embed="rId2"/>
          <a:stretch>
            <a:fillRect/>
          </a:stretch>
        </p:blipFill>
        <p:spPr>
          <a:xfrm>
            <a:off x="8485239" y="611126"/>
            <a:ext cx="3080985" cy="2729383"/>
          </a:xfrm>
          <a:prstGeom prst="rect">
            <a:avLst/>
          </a:prstGeom>
        </p:spPr>
      </p:pic>
      <p:sp>
        <p:nvSpPr>
          <p:cNvPr id="2" name="Title 1">
            <a:extLst>
              <a:ext uri="{FF2B5EF4-FFF2-40B4-BE49-F238E27FC236}">
                <a16:creationId xmlns:a16="http://schemas.microsoft.com/office/drawing/2014/main" id="{6CFB084E-4D12-AF0C-6C1A-E715969C22B7}"/>
              </a:ext>
            </a:extLst>
          </p:cNvPr>
          <p:cNvSpPr>
            <a:spLocks noGrp="1"/>
          </p:cNvSpPr>
          <p:nvPr>
            <p:ph type="title"/>
          </p:nvPr>
        </p:nvSpPr>
        <p:spPr>
          <a:xfrm>
            <a:off x="838200" y="365126"/>
            <a:ext cx="10515600" cy="588604"/>
          </a:xfrm>
        </p:spPr>
        <p:txBody>
          <a:bodyPr>
            <a:normAutofit/>
          </a:bodyPr>
          <a:lstStyle/>
          <a:p>
            <a:r>
              <a:rPr lang="en-US" sz="3600"/>
              <a:t>Xét ví dụ: </a:t>
            </a:r>
          </a:p>
        </p:txBody>
      </p:sp>
      <p:pic>
        <p:nvPicPr>
          <p:cNvPr id="5" name="Picture 4">
            <a:extLst>
              <a:ext uri="{FF2B5EF4-FFF2-40B4-BE49-F238E27FC236}">
                <a16:creationId xmlns:a16="http://schemas.microsoft.com/office/drawing/2014/main" id="{A4B10913-E294-8130-FC45-ACC3508EBAEF}"/>
              </a:ext>
            </a:extLst>
          </p:cNvPr>
          <p:cNvPicPr>
            <a:picLocks noChangeAspect="1"/>
          </p:cNvPicPr>
          <p:nvPr/>
        </p:nvPicPr>
        <p:blipFill>
          <a:blip r:embed="rId3"/>
          <a:stretch>
            <a:fillRect/>
          </a:stretch>
        </p:blipFill>
        <p:spPr>
          <a:xfrm>
            <a:off x="838200" y="219987"/>
            <a:ext cx="8108383" cy="922100"/>
          </a:xfrm>
          <a:prstGeom prst="rect">
            <a:avLst/>
          </a:prstGeom>
        </p:spPr>
      </p:pic>
      <p:cxnSp>
        <p:nvCxnSpPr>
          <p:cNvPr id="9" name="Straight Connector 8">
            <a:extLst>
              <a:ext uri="{FF2B5EF4-FFF2-40B4-BE49-F238E27FC236}">
                <a16:creationId xmlns:a16="http://schemas.microsoft.com/office/drawing/2014/main" id="{F53F44C6-0807-7792-5358-F885711C6E9B}"/>
              </a:ext>
            </a:extLst>
          </p:cNvPr>
          <p:cNvCxnSpPr>
            <a:cxnSpLocks/>
          </p:cNvCxnSpPr>
          <p:nvPr/>
        </p:nvCxnSpPr>
        <p:spPr>
          <a:xfrm flipH="1" flipV="1">
            <a:off x="8927690" y="862971"/>
            <a:ext cx="1759974" cy="175997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E05EE27-C622-E8A8-D66C-BC3B21574DA6}"/>
              </a:ext>
            </a:extLst>
          </p:cNvPr>
          <p:cNvSpPr txBox="1"/>
          <p:nvPr/>
        </p:nvSpPr>
        <p:spPr>
          <a:xfrm>
            <a:off x="1111045" y="1393932"/>
            <a:ext cx="5496441" cy="369332"/>
          </a:xfrm>
          <a:prstGeom prst="rect">
            <a:avLst/>
          </a:prstGeom>
          <a:noFill/>
        </p:spPr>
        <p:txBody>
          <a:bodyPr wrap="none" rtlCol="0">
            <a:spAutoFit/>
          </a:bodyPr>
          <a:lstStyle/>
          <a:p>
            <a:r>
              <a:rPr lang="en-US"/>
              <a:t>=&gt; Ta nhận thấy rằng đây không phải là bài toán tối ưu lồi</a:t>
            </a:r>
          </a:p>
        </p:txBody>
      </p:sp>
      <p:pic>
        <p:nvPicPr>
          <p:cNvPr id="18" name="Picture 17">
            <a:extLst>
              <a:ext uri="{FF2B5EF4-FFF2-40B4-BE49-F238E27FC236}">
                <a16:creationId xmlns:a16="http://schemas.microsoft.com/office/drawing/2014/main" id="{9976F07F-4EAE-2F9B-2204-FD3D3608706A}"/>
              </a:ext>
            </a:extLst>
          </p:cNvPr>
          <p:cNvPicPr>
            <a:picLocks noChangeAspect="1"/>
          </p:cNvPicPr>
          <p:nvPr/>
        </p:nvPicPr>
        <p:blipFill>
          <a:blip r:embed="rId4"/>
          <a:stretch>
            <a:fillRect/>
          </a:stretch>
        </p:blipFill>
        <p:spPr>
          <a:xfrm>
            <a:off x="1258335" y="3429000"/>
            <a:ext cx="8770567" cy="2646089"/>
          </a:xfrm>
          <a:prstGeom prst="rect">
            <a:avLst/>
          </a:prstGeom>
        </p:spPr>
      </p:pic>
    </p:spTree>
    <p:extLst>
      <p:ext uri="{BB962C8B-B14F-4D97-AF65-F5344CB8AC3E}">
        <p14:creationId xmlns:p14="http://schemas.microsoft.com/office/powerpoint/2010/main" val="232149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2DF9-99F1-755E-46CE-99A7D8BE4A54}"/>
              </a:ext>
            </a:extLst>
          </p:cNvPr>
          <p:cNvSpPr>
            <a:spLocks noGrp="1"/>
          </p:cNvSpPr>
          <p:nvPr>
            <p:ph type="title"/>
          </p:nvPr>
        </p:nvSpPr>
        <p:spPr>
          <a:xfrm>
            <a:off x="838200" y="365125"/>
            <a:ext cx="10515600" cy="627933"/>
          </a:xfrm>
        </p:spPr>
        <p:txBody>
          <a:bodyPr>
            <a:normAutofit/>
          </a:bodyPr>
          <a:lstStyle/>
          <a:p>
            <a:r>
              <a:rPr lang="en-US" sz="2800" b="1" i="0">
                <a:solidFill>
                  <a:srgbClr val="000000"/>
                </a:solidFill>
                <a:effectLst/>
                <a:latin typeface="Arial" panose="020B0604020202020204" pitchFamily="34" charset="0"/>
              </a:rPr>
              <a:t>Ví dụ 2: Cross-entropy</a:t>
            </a:r>
            <a:endParaRPr lang="en-US" sz="2800"/>
          </a:p>
        </p:txBody>
      </p:sp>
      <p:sp>
        <p:nvSpPr>
          <p:cNvPr id="3" name="Content Placeholder 2">
            <a:extLst>
              <a:ext uri="{FF2B5EF4-FFF2-40B4-BE49-F238E27FC236}">
                <a16:creationId xmlns:a16="http://schemas.microsoft.com/office/drawing/2014/main" id="{459DFFB8-BE3A-C2C2-AD7E-B48F73C57005}"/>
              </a:ext>
            </a:extLst>
          </p:cNvPr>
          <p:cNvSpPr>
            <a:spLocks noGrp="1"/>
          </p:cNvSpPr>
          <p:nvPr>
            <p:ph idx="1"/>
          </p:nvPr>
        </p:nvSpPr>
        <p:spPr/>
        <p:txBody>
          <a:bodyPr/>
          <a:lstStyle/>
          <a:p>
            <a:r>
              <a:rPr lang="vi-VN" b="0" i="0">
                <a:solidFill>
                  <a:srgbClr val="000000"/>
                </a:solidFill>
                <a:effectLst/>
                <a:latin typeface="Arial" panose="020B0604020202020204" pitchFamily="34" charset="0"/>
              </a:rPr>
              <a:t>Chúng ta cũng đã biết rằng hàm cross entropy được dùng để đo sự giống nhau của hai phân phối xác suất với giá trị của hàm số này càng nhỏ thì hai xác suất càng gần nhau</a:t>
            </a:r>
            <a:endParaRPr lang="en-US" b="0" i="0">
              <a:solidFill>
                <a:srgbClr val="000000"/>
              </a:solidFill>
              <a:effectLst/>
              <a:latin typeface="Arial" panose="020B0604020202020204" pitchFamily="34" charset="0"/>
            </a:endParaRPr>
          </a:p>
          <a:p>
            <a:r>
              <a:rPr lang="vi-VN" b="0" i="0">
                <a:solidFill>
                  <a:srgbClr val="000000"/>
                </a:solidFill>
                <a:effectLst/>
                <a:latin typeface="Arial" panose="020B0604020202020204" pitchFamily="34" charset="0"/>
              </a:rPr>
              <a:t>Chúng ta cũng đã phát biểu rằng giá trị nhỏ nhất của hàm cross entropy đạt được khi từng cặp xác suất là giống nhau.</a:t>
            </a:r>
            <a:endParaRPr lang="en-US">
              <a:solidFill>
                <a:srgbClr val="000000"/>
              </a:solidFill>
              <a:latin typeface="Arial" panose="020B0604020202020204" pitchFamily="34" charset="0"/>
            </a:endParaRPr>
          </a:p>
          <a:p>
            <a:r>
              <a:rPr lang="en-US" b="0" i="0">
                <a:solidFill>
                  <a:srgbClr val="000000"/>
                </a:solidFill>
                <a:effectLst/>
                <a:latin typeface="Arial" panose="020B0604020202020204" pitchFamily="34" charset="0"/>
              </a:rPr>
              <a:t>Bây giờ, chúng ta chứng minh nhận định trên.</a:t>
            </a:r>
            <a:endParaRPr lang="en-US"/>
          </a:p>
        </p:txBody>
      </p:sp>
    </p:spTree>
    <p:extLst>
      <p:ext uri="{BB962C8B-B14F-4D97-AF65-F5344CB8AC3E}">
        <p14:creationId xmlns:p14="http://schemas.microsoft.com/office/powerpoint/2010/main" val="406841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7C81-03A0-FB42-91AA-F294E985C95E}"/>
              </a:ext>
            </a:extLst>
          </p:cNvPr>
          <p:cNvPicPr>
            <a:picLocks noChangeAspect="1"/>
          </p:cNvPicPr>
          <p:nvPr/>
        </p:nvPicPr>
        <p:blipFill>
          <a:blip r:embed="rId2"/>
          <a:stretch>
            <a:fillRect/>
          </a:stretch>
        </p:blipFill>
        <p:spPr>
          <a:xfrm>
            <a:off x="838200" y="641197"/>
            <a:ext cx="10636274" cy="744640"/>
          </a:xfrm>
          <a:prstGeom prst="rect">
            <a:avLst/>
          </a:prstGeom>
        </p:spPr>
      </p:pic>
      <p:pic>
        <p:nvPicPr>
          <p:cNvPr id="7" name="Picture 6">
            <a:extLst>
              <a:ext uri="{FF2B5EF4-FFF2-40B4-BE49-F238E27FC236}">
                <a16:creationId xmlns:a16="http://schemas.microsoft.com/office/drawing/2014/main" id="{2E514244-FACA-681A-43A9-5AAF36275316}"/>
              </a:ext>
            </a:extLst>
          </p:cNvPr>
          <p:cNvPicPr>
            <a:picLocks noChangeAspect="1"/>
          </p:cNvPicPr>
          <p:nvPr/>
        </p:nvPicPr>
        <p:blipFill>
          <a:blip r:embed="rId3"/>
          <a:stretch>
            <a:fillRect/>
          </a:stretch>
        </p:blipFill>
        <p:spPr>
          <a:xfrm>
            <a:off x="4412739" y="1349008"/>
            <a:ext cx="2737229" cy="978223"/>
          </a:xfrm>
          <a:prstGeom prst="rect">
            <a:avLst/>
          </a:prstGeom>
        </p:spPr>
      </p:pic>
      <p:pic>
        <p:nvPicPr>
          <p:cNvPr id="9" name="Picture 8">
            <a:extLst>
              <a:ext uri="{FF2B5EF4-FFF2-40B4-BE49-F238E27FC236}">
                <a16:creationId xmlns:a16="http://schemas.microsoft.com/office/drawing/2014/main" id="{56A71687-3FAC-DAF7-632B-F30D4D912675}"/>
              </a:ext>
            </a:extLst>
          </p:cNvPr>
          <p:cNvPicPr>
            <a:picLocks noChangeAspect="1"/>
          </p:cNvPicPr>
          <p:nvPr/>
        </p:nvPicPr>
        <p:blipFill rotWithShape="1">
          <a:blip r:embed="rId4"/>
          <a:srcRect t="3957"/>
          <a:stretch/>
        </p:blipFill>
        <p:spPr>
          <a:xfrm>
            <a:off x="1389938" y="2327231"/>
            <a:ext cx="9274472" cy="4125546"/>
          </a:xfrm>
          <a:prstGeom prst="rect">
            <a:avLst/>
          </a:prstGeom>
        </p:spPr>
      </p:pic>
      <p:sp>
        <p:nvSpPr>
          <p:cNvPr id="11" name="Oval 10">
            <a:extLst>
              <a:ext uri="{FF2B5EF4-FFF2-40B4-BE49-F238E27FC236}">
                <a16:creationId xmlns:a16="http://schemas.microsoft.com/office/drawing/2014/main" id="{3F0468BB-F0A2-D668-F777-99AE0482BFA3}"/>
              </a:ext>
            </a:extLst>
          </p:cNvPr>
          <p:cNvSpPr/>
          <p:nvPr/>
        </p:nvSpPr>
        <p:spPr>
          <a:xfrm>
            <a:off x="6027174" y="4522839"/>
            <a:ext cx="707923" cy="707922"/>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CD6AE1C-A9CD-A9D3-358E-73BF9D3EAD95}"/>
              </a:ext>
            </a:extLst>
          </p:cNvPr>
          <p:cNvCxnSpPr>
            <a:stCxn id="11" idx="7"/>
          </p:cNvCxnSpPr>
          <p:nvPr/>
        </p:nvCxnSpPr>
        <p:spPr>
          <a:xfrm flipV="1">
            <a:off x="6631424" y="2654710"/>
            <a:ext cx="2404421" cy="1971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733AA33E-7E21-F593-97D8-1CAA99B1AB02}"/>
              </a:ext>
            </a:extLst>
          </p:cNvPr>
          <p:cNvSpPr txBox="1"/>
          <p:nvPr/>
        </p:nvSpPr>
        <p:spPr>
          <a:xfrm>
            <a:off x="9232490" y="2327231"/>
            <a:ext cx="1393330" cy="646331"/>
          </a:xfrm>
          <a:prstGeom prst="rect">
            <a:avLst/>
          </a:prstGeom>
          <a:noFill/>
        </p:spPr>
        <p:txBody>
          <a:bodyPr wrap="none" rtlCol="0">
            <a:spAutoFit/>
          </a:bodyPr>
          <a:lstStyle/>
          <a:p>
            <a:r>
              <a:rPr lang="en-US"/>
              <a:t>F(x) = 2log(x)</a:t>
            </a:r>
          </a:p>
          <a:p>
            <a:r>
              <a:rPr lang="en-US"/>
              <a:t>F’(x) = 2/x</a:t>
            </a:r>
          </a:p>
        </p:txBody>
      </p:sp>
    </p:spTree>
    <p:extLst>
      <p:ext uri="{BB962C8B-B14F-4D97-AF65-F5344CB8AC3E}">
        <p14:creationId xmlns:p14="http://schemas.microsoft.com/office/powerpoint/2010/main" val="35755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B514-ECD6-DAC2-C324-7B8B04284AB3}"/>
              </a:ext>
            </a:extLst>
          </p:cNvPr>
          <p:cNvSpPr>
            <a:spLocks noGrp="1"/>
          </p:cNvSpPr>
          <p:nvPr>
            <p:ph type="title"/>
          </p:nvPr>
        </p:nvSpPr>
        <p:spPr>
          <a:xfrm>
            <a:off x="838200" y="522442"/>
            <a:ext cx="10515600" cy="509946"/>
          </a:xfrm>
        </p:spPr>
        <p:txBody>
          <a:bodyPr>
            <a:noAutofit/>
          </a:bodyPr>
          <a:lstStyle/>
          <a:p>
            <a:r>
              <a:rPr lang="en-US" sz="2800" b="0" i="0">
                <a:solidFill>
                  <a:srgbClr val="000000"/>
                </a:solidFill>
                <a:effectLst/>
                <a:latin typeface="Arial" panose="020B0604020202020204" pitchFamily="34" charset="0"/>
              </a:rPr>
              <a:t>Hàm đối ngẫu Lagrange (The Lagrange dual function)</a:t>
            </a:r>
            <a:br>
              <a:rPr lang="en-US" sz="2800" b="0" i="0">
                <a:solidFill>
                  <a:srgbClr val="000000"/>
                </a:solidFill>
                <a:effectLst/>
                <a:latin typeface="Arial" panose="020B0604020202020204" pitchFamily="34" charset="0"/>
              </a:rPr>
            </a:br>
            <a:endParaRPr lang="en-US" sz="2800"/>
          </a:p>
        </p:txBody>
      </p:sp>
      <p:pic>
        <p:nvPicPr>
          <p:cNvPr id="4" name="Picture 3">
            <a:extLst>
              <a:ext uri="{FF2B5EF4-FFF2-40B4-BE49-F238E27FC236}">
                <a16:creationId xmlns:a16="http://schemas.microsoft.com/office/drawing/2014/main" id="{4543E5B6-0314-E59A-4923-41B642F37548}"/>
              </a:ext>
            </a:extLst>
          </p:cNvPr>
          <p:cNvPicPr>
            <a:picLocks noChangeAspect="1"/>
          </p:cNvPicPr>
          <p:nvPr/>
        </p:nvPicPr>
        <p:blipFill rotWithShape="1">
          <a:blip r:embed="rId2"/>
          <a:srcRect r="13683"/>
          <a:stretch/>
        </p:blipFill>
        <p:spPr>
          <a:xfrm>
            <a:off x="427478" y="1931416"/>
            <a:ext cx="4270214" cy="1190975"/>
          </a:xfrm>
          <a:prstGeom prst="rect">
            <a:avLst/>
          </a:prstGeom>
        </p:spPr>
      </p:pic>
      <p:pic>
        <p:nvPicPr>
          <p:cNvPr id="7" name="Picture 6">
            <a:extLst>
              <a:ext uri="{FF2B5EF4-FFF2-40B4-BE49-F238E27FC236}">
                <a16:creationId xmlns:a16="http://schemas.microsoft.com/office/drawing/2014/main" id="{9F591315-07F2-5C1B-A534-F8A02A46B43F}"/>
              </a:ext>
            </a:extLst>
          </p:cNvPr>
          <p:cNvPicPr>
            <a:picLocks noChangeAspect="1"/>
          </p:cNvPicPr>
          <p:nvPr/>
        </p:nvPicPr>
        <p:blipFill>
          <a:blip r:embed="rId3"/>
          <a:stretch>
            <a:fillRect/>
          </a:stretch>
        </p:blipFill>
        <p:spPr>
          <a:xfrm>
            <a:off x="4887463" y="1931416"/>
            <a:ext cx="2629128" cy="365792"/>
          </a:xfrm>
          <a:prstGeom prst="rect">
            <a:avLst/>
          </a:prstGeom>
        </p:spPr>
      </p:pic>
      <p:sp>
        <p:nvSpPr>
          <p:cNvPr id="8" name="TextBox 7">
            <a:extLst>
              <a:ext uri="{FF2B5EF4-FFF2-40B4-BE49-F238E27FC236}">
                <a16:creationId xmlns:a16="http://schemas.microsoft.com/office/drawing/2014/main" id="{E42B5B35-A10E-04B0-4E29-D1EA93B0B7D6}"/>
              </a:ext>
            </a:extLst>
          </p:cNvPr>
          <p:cNvSpPr txBox="1"/>
          <p:nvPr/>
        </p:nvSpPr>
        <p:spPr>
          <a:xfrm>
            <a:off x="4795098" y="1560314"/>
            <a:ext cx="1534010" cy="369332"/>
          </a:xfrm>
          <a:prstGeom prst="rect">
            <a:avLst/>
          </a:prstGeom>
          <a:noFill/>
        </p:spPr>
        <p:txBody>
          <a:bodyPr wrap="none" rtlCol="0">
            <a:spAutoFit/>
          </a:bodyPr>
          <a:lstStyle/>
          <a:p>
            <a:r>
              <a:rPr lang="en-US" b="1"/>
              <a:t>Miền xác định</a:t>
            </a:r>
          </a:p>
        </p:txBody>
      </p:sp>
      <p:sp>
        <p:nvSpPr>
          <p:cNvPr id="9" name="TextBox 8">
            <a:extLst>
              <a:ext uri="{FF2B5EF4-FFF2-40B4-BE49-F238E27FC236}">
                <a16:creationId xmlns:a16="http://schemas.microsoft.com/office/drawing/2014/main" id="{BCEEEBD7-896F-65AD-BE0A-91AC91A98A75}"/>
              </a:ext>
            </a:extLst>
          </p:cNvPr>
          <p:cNvSpPr txBox="1"/>
          <p:nvPr/>
        </p:nvSpPr>
        <p:spPr>
          <a:xfrm>
            <a:off x="1931813" y="1562084"/>
            <a:ext cx="1963743" cy="369332"/>
          </a:xfrm>
          <a:prstGeom prst="rect">
            <a:avLst/>
          </a:prstGeom>
          <a:noFill/>
        </p:spPr>
        <p:txBody>
          <a:bodyPr wrap="none" rtlCol="0">
            <a:spAutoFit/>
          </a:bodyPr>
          <a:lstStyle/>
          <a:p>
            <a:r>
              <a:rPr lang="en-US" b="1"/>
              <a:t>Tổng quát bài toán</a:t>
            </a:r>
          </a:p>
        </p:txBody>
      </p:sp>
      <p:pic>
        <p:nvPicPr>
          <p:cNvPr id="11" name="Picture 10">
            <a:extLst>
              <a:ext uri="{FF2B5EF4-FFF2-40B4-BE49-F238E27FC236}">
                <a16:creationId xmlns:a16="http://schemas.microsoft.com/office/drawing/2014/main" id="{42E0C455-0097-B653-28AC-311F711364F3}"/>
              </a:ext>
            </a:extLst>
          </p:cNvPr>
          <p:cNvPicPr>
            <a:picLocks noChangeAspect="1"/>
          </p:cNvPicPr>
          <p:nvPr/>
        </p:nvPicPr>
        <p:blipFill>
          <a:blip r:embed="rId4"/>
          <a:stretch>
            <a:fillRect/>
          </a:stretch>
        </p:blipFill>
        <p:spPr>
          <a:xfrm>
            <a:off x="1273596" y="3965305"/>
            <a:ext cx="5921480" cy="1190975"/>
          </a:xfrm>
          <a:prstGeom prst="rect">
            <a:avLst/>
          </a:prstGeom>
        </p:spPr>
      </p:pic>
      <p:sp>
        <p:nvSpPr>
          <p:cNvPr id="12" name="TextBox 11">
            <a:extLst>
              <a:ext uri="{FF2B5EF4-FFF2-40B4-BE49-F238E27FC236}">
                <a16:creationId xmlns:a16="http://schemas.microsoft.com/office/drawing/2014/main" id="{D453B13A-7502-4A77-E4CC-F49717ECBED3}"/>
              </a:ext>
            </a:extLst>
          </p:cNvPr>
          <p:cNvSpPr txBox="1"/>
          <p:nvPr/>
        </p:nvSpPr>
        <p:spPr>
          <a:xfrm>
            <a:off x="2693080" y="3699593"/>
            <a:ext cx="1541256" cy="369332"/>
          </a:xfrm>
          <a:prstGeom prst="rect">
            <a:avLst/>
          </a:prstGeom>
          <a:noFill/>
        </p:spPr>
        <p:txBody>
          <a:bodyPr wrap="none" rtlCol="0">
            <a:spAutoFit/>
          </a:bodyPr>
          <a:lstStyle/>
          <a:p>
            <a:r>
              <a:rPr lang="en-US" b="1"/>
              <a:t>Hàm Lagrange</a:t>
            </a:r>
          </a:p>
        </p:txBody>
      </p:sp>
      <p:pic>
        <p:nvPicPr>
          <p:cNvPr id="15" name="Picture 14">
            <a:extLst>
              <a:ext uri="{FF2B5EF4-FFF2-40B4-BE49-F238E27FC236}">
                <a16:creationId xmlns:a16="http://schemas.microsoft.com/office/drawing/2014/main" id="{D840F03E-41E3-36B6-6C32-64B4EE02C4F2}"/>
              </a:ext>
            </a:extLst>
          </p:cNvPr>
          <p:cNvPicPr>
            <a:picLocks noChangeAspect="1"/>
          </p:cNvPicPr>
          <p:nvPr/>
        </p:nvPicPr>
        <p:blipFill>
          <a:blip r:embed="rId5"/>
          <a:stretch>
            <a:fillRect/>
          </a:stretch>
        </p:blipFill>
        <p:spPr>
          <a:xfrm>
            <a:off x="1565928" y="5440648"/>
            <a:ext cx="3063505" cy="312447"/>
          </a:xfrm>
          <a:prstGeom prst="rect">
            <a:avLst/>
          </a:prstGeom>
        </p:spPr>
      </p:pic>
      <p:cxnSp>
        <p:nvCxnSpPr>
          <p:cNvPr id="18" name="Straight Connector 17">
            <a:extLst>
              <a:ext uri="{FF2B5EF4-FFF2-40B4-BE49-F238E27FC236}">
                <a16:creationId xmlns:a16="http://schemas.microsoft.com/office/drawing/2014/main" id="{9A8CD572-D87D-501B-CCDF-3BDD55337B4A}"/>
              </a:ext>
            </a:extLst>
          </p:cNvPr>
          <p:cNvCxnSpPr/>
          <p:nvPr/>
        </p:nvCxnSpPr>
        <p:spPr>
          <a:xfrm flipH="1">
            <a:off x="1799303" y="4807974"/>
            <a:ext cx="422787" cy="63267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0447989-7FC0-94FF-3E87-B7E9154491C2}"/>
              </a:ext>
            </a:extLst>
          </p:cNvPr>
          <p:cNvCxnSpPr>
            <a:cxnSpLocks/>
          </p:cNvCxnSpPr>
          <p:nvPr/>
        </p:nvCxnSpPr>
        <p:spPr>
          <a:xfrm>
            <a:off x="2487318" y="4790488"/>
            <a:ext cx="796656" cy="712826"/>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44F1526-207C-C9A9-BE03-FC52BF292B67}"/>
              </a:ext>
            </a:extLst>
          </p:cNvPr>
          <p:cNvSpPr txBox="1"/>
          <p:nvPr/>
        </p:nvSpPr>
        <p:spPr>
          <a:xfrm>
            <a:off x="2885646" y="4911839"/>
            <a:ext cx="428322" cy="369332"/>
          </a:xfrm>
          <a:prstGeom prst="rect">
            <a:avLst/>
          </a:prstGeom>
          <a:noFill/>
        </p:spPr>
        <p:txBody>
          <a:bodyPr wrap="none" rtlCol="0">
            <a:spAutoFit/>
          </a:bodyPr>
          <a:lstStyle/>
          <a:p>
            <a:r>
              <a:rPr lang="en-US" i="1"/>
              <a:t>nu</a:t>
            </a:r>
          </a:p>
        </p:txBody>
      </p:sp>
      <p:sp>
        <p:nvSpPr>
          <p:cNvPr id="24" name="TextBox 23">
            <a:extLst>
              <a:ext uri="{FF2B5EF4-FFF2-40B4-BE49-F238E27FC236}">
                <a16:creationId xmlns:a16="http://schemas.microsoft.com/office/drawing/2014/main" id="{D6AA14F7-D3AB-DB08-F715-91A365F0EE4F}"/>
              </a:ext>
            </a:extLst>
          </p:cNvPr>
          <p:cNvSpPr txBox="1"/>
          <p:nvPr/>
        </p:nvSpPr>
        <p:spPr>
          <a:xfrm>
            <a:off x="1549100" y="5753095"/>
            <a:ext cx="2987446" cy="830997"/>
          </a:xfrm>
          <a:prstGeom prst="rect">
            <a:avLst/>
          </a:prstGeom>
          <a:noFill/>
        </p:spPr>
        <p:txBody>
          <a:bodyPr wrap="square" rtlCol="0">
            <a:spAutoFit/>
          </a:bodyPr>
          <a:lstStyle/>
          <a:p>
            <a:r>
              <a:rPr lang="vi-VN" sz="1200" b="0" i="0">
                <a:solidFill>
                  <a:srgbClr val="000000"/>
                </a:solidFill>
                <a:effectLst/>
                <a:latin typeface="Arial" panose="020B0604020202020204" pitchFamily="34" charset="0"/>
              </a:rPr>
              <a:t>là các vectors và được gọi là </a:t>
            </a:r>
            <a:r>
              <a:rPr lang="vi-VN" sz="1200" b="0" i="1">
                <a:solidFill>
                  <a:srgbClr val="000000"/>
                </a:solidFill>
                <a:effectLst/>
                <a:latin typeface="Arial" panose="020B0604020202020204" pitchFamily="34" charset="0"/>
              </a:rPr>
              <a:t>dual variables</a:t>
            </a:r>
            <a:r>
              <a:rPr lang="vi-VN" sz="1200" b="0" i="0">
                <a:solidFill>
                  <a:srgbClr val="000000"/>
                </a:solidFill>
                <a:effectLst/>
                <a:latin typeface="Arial" panose="020B0604020202020204" pitchFamily="34" charset="0"/>
              </a:rPr>
              <a:t> (</a:t>
            </a:r>
            <a:r>
              <a:rPr lang="vi-VN" sz="1200" b="0" i="1">
                <a:solidFill>
                  <a:srgbClr val="000000"/>
                </a:solidFill>
                <a:effectLst/>
                <a:latin typeface="Arial" panose="020B0604020202020204" pitchFamily="34" charset="0"/>
              </a:rPr>
              <a:t>biến đối ngẫu</a:t>
            </a:r>
            <a:r>
              <a:rPr lang="vi-VN" sz="1200" b="0" i="0">
                <a:solidFill>
                  <a:srgbClr val="000000"/>
                </a:solidFill>
                <a:effectLst/>
                <a:latin typeface="Arial" panose="020B0604020202020204" pitchFamily="34" charset="0"/>
              </a:rPr>
              <a:t>) hoặc </a:t>
            </a:r>
            <a:r>
              <a:rPr lang="vi-VN" sz="1200" b="0" i="1">
                <a:solidFill>
                  <a:srgbClr val="000000"/>
                </a:solidFill>
                <a:effectLst/>
                <a:latin typeface="Arial" panose="020B0604020202020204" pitchFamily="34" charset="0"/>
              </a:rPr>
              <a:t>Lagrange multiplier vectors</a:t>
            </a:r>
            <a:r>
              <a:rPr lang="vi-VN" sz="1200" b="0" i="0">
                <a:solidFill>
                  <a:srgbClr val="000000"/>
                </a:solidFill>
                <a:effectLst/>
                <a:latin typeface="Arial" panose="020B0604020202020204" pitchFamily="34" charset="0"/>
              </a:rPr>
              <a:t> (vector nhân tử Lagrange)</a:t>
            </a:r>
            <a:endParaRPr lang="en-US" sz="1200"/>
          </a:p>
        </p:txBody>
      </p:sp>
      <p:sp>
        <p:nvSpPr>
          <p:cNvPr id="25" name="Rectangle 24">
            <a:extLst>
              <a:ext uri="{FF2B5EF4-FFF2-40B4-BE49-F238E27FC236}">
                <a16:creationId xmlns:a16="http://schemas.microsoft.com/office/drawing/2014/main" id="{DC97D78A-8C3E-855C-D88A-D15EA117F054}"/>
              </a:ext>
            </a:extLst>
          </p:cNvPr>
          <p:cNvSpPr/>
          <p:nvPr/>
        </p:nvSpPr>
        <p:spPr>
          <a:xfrm>
            <a:off x="766916" y="1140542"/>
            <a:ext cx="10255045" cy="201786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6" name="Rectangle 25">
            <a:extLst>
              <a:ext uri="{FF2B5EF4-FFF2-40B4-BE49-F238E27FC236}">
                <a16:creationId xmlns:a16="http://schemas.microsoft.com/office/drawing/2014/main" id="{5FAA39E8-9979-F90A-24C9-4732B5905C2F}"/>
              </a:ext>
            </a:extLst>
          </p:cNvPr>
          <p:cNvSpPr/>
          <p:nvPr/>
        </p:nvSpPr>
        <p:spPr>
          <a:xfrm>
            <a:off x="766916" y="3429000"/>
            <a:ext cx="10255045" cy="315509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89800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6AAED-290C-422C-EA2A-765C47564FC1}"/>
              </a:ext>
            </a:extLst>
          </p:cNvPr>
          <p:cNvPicPr>
            <a:picLocks noChangeAspect="1"/>
          </p:cNvPicPr>
          <p:nvPr/>
        </p:nvPicPr>
        <p:blipFill>
          <a:blip r:embed="rId2"/>
          <a:stretch>
            <a:fillRect/>
          </a:stretch>
        </p:blipFill>
        <p:spPr>
          <a:xfrm>
            <a:off x="1900826" y="1668627"/>
            <a:ext cx="8390347" cy="3520745"/>
          </a:xfrm>
          <a:prstGeom prst="rect">
            <a:avLst/>
          </a:prstGeom>
        </p:spPr>
      </p:pic>
      <p:sp>
        <p:nvSpPr>
          <p:cNvPr id="6" name="Title 1">
            <a:extLst>
              <a:ext uri="{FF2B5EF4-FFF2-40B4-BE49-F238E27FC236}">
                <a16:creationId xmlns:a16="http://schemas.microsoft.com/office/drawing/2014/main" id="{6C149562-AA99-13B9-54D5-0D2D0522ED88}"/>
              </a:ext>
            </a:extLst>
          </p:cNvPr>
          <p:cNvSpPr>
            <a:spLocks noGrp="1"/>
          </p:cNvSpPr>
          <p:nvPr>
            <p:ph type="title"/>
          </p:nvPr>
        </p:nvSpPr>
        <p:spPr>
          <a:xfrm>
            <a:off x="838200" y="522442"/>
            <a:ext cx="10515600" cy="509946"/>
          </a:xfrm>
        </p:spPr>
        <p:txBody>
          <a:bodyPr>
            <a:noAutofit/>
          </a:bodyPr>
          <a:lstStyle/>
          <a:p>
            <a:r>
              <a:rPr lang="en-US" sz="2800" b="0" i="0">
                <a:solidFill>
                  <a:srgbClr val="000000"/>
                </a:solidFill>
                <a:effectLst/>
                <a:latin typeface="Arial" panose="020B0604020202020204" pitchFamily="34" charset="0"/>
              </a:rPr>
              <a:t>Hàm đối ngẫu Lagrange (The Lagrange dual function)</a:t>
            </a:r>
            <a:br>
              <a:rPr lang="en-US" sz="2800" b="0" i="0">
                <a:solidFill>
                  <a:srgbClr val="000000"/>
                </a:solidFill>
                <a:effectLst/>
                <a:latin typeface="Arial" panose="020B0604020202020204" pitchFamily="34" charset="0"/>
              </a:rPr>
            </a:br>
            <a:endParaRPr lang="en-US" sz="2800"/>
          </a:p>
        </p:txBody>
      </p:sp>
    </p:spTree>
    <p:extLst>
      <p:ext uri="{BB962C8B-B14F-4D97-AF65-F5344CB8AC3E}">
        <p14:creationId xmlns:p14="http://schemas.microsoft.com/office/powerpoint/2010/main" val="180918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539A2-D467-F41C-2673-3BEF04DBEA9B}"/>
              </a:ext>
            </a:extLst>
          </p:cNvPr>
          <p:cNvSpPr>
            <a:spLocks noGrp="1"/>
          </p:cNvSpPr>
          <p:nvPr>
            <p:ph type="title"/>
          </p:nvPr>
        </p:nvSpPr>
        <p:spPr>
          <a:xfrm>
            <a:off x="838200" y="522442"/>
            <a:ext cx="10515600" cy="509946"/>
          </a:xfrm>
        </p:spPr>
        <p:txBody>
          <a:bodyPr>
            <a:noAutofit/>
          </a:bodyPr>
          <a:lstStyle/>
          <a:p>
            <a:r>
              <a:rPr lang="en-US" sz="2800" b="0" i="0">
                <a:solidFill>
                  <a:srgbClr val="000000"/>
                </a:solidFill>
                <a:effectLst/>
                <a:latin typeface="Arial" panose="020B0604020202020204" pitchFamily="34" charset="0"/>
              </a:rPr>
              <a:t>Hàm đối ngẫu Lagrange (The Lagrange dual function)</a:t>
            </a:r>
            <a:br>
              <a:rPr lang="en-US" sz="2800" b="0" i="0">
                <a:solidFill>
                  <a:srgbClr val="000000"/>
                </a:solidFill>
                <a:effectLst/>
                <a:latin typeface="Arial" panose="020B0604020202020204" pitchFamily="34" charset="0"/>
              </a:rPr>
            </a:br>
            <a:endParaRPr lang="en-US" sz="2800"/>
          </a:p>
        </p:txBody>
      </p:sp>
      <p:sp>
        <p:nvSpPr>
          <p:cNvPr id="5" name="TextBox 4">
            <a:extLst>
              <a:ext uri="{FF2B5EF4-FFF2-40B4-BE49-F238E27FC236}">
                <a16:creationId xmlns:a16="http://schemas.microsoft.com/office/drawing/2014/main" id="{B2218651-3AE9-8E2D-B168-665BAE1D9519}"/>
              </a:ext>
            </a:extLst>
          </p:cNvPr>
          <p:cNvSpPr txBox="1"/>
          <p:nvPr/>
        </p:nvSpPr>
        <p:spPr>
          <a:xfrm>
            <a:off x="1002890" y="1189703"/>
            <a:ext cx="9643281" cy="369332"/>
          </a:xfrm>
          <a:prstGeom prst="rect">
            <a:avLst/>
          </a:prstGeom>
          <a:noFill/>
        </p:spPr>
        <p:txBody>
          <a:bodyPr wrap="none" rtlCol="0">
            <a:spAutoFit/>
          </a:bodyPr>
          <a:lstStyle/>
          <a:p>
            <a:r>
              <a:rPr lang="en-US" b="0" i="0">
                <a:solidFill>
                  <a:srgbClr val="000000"/>
                </a:solidFill>
                <a:effectLst/>
                <a:latin typeface="-apple-system"/>
              </a:rPr>
              <a:t>Định nghĩa </a:t>
            </a:r>
            <a:r>
              <a:rPr lang="en-US" b="1" i="0">
                <a:solidFill>
                  <a:srgbClr val="000000"/>
                </a:solidFill>
                <a:effectLst/>
                <a:latin typeface="-apple-system"/>
              </a:rPr>
              <a:t>hàm đối ngẫu</a:t>
            </a:r>
            <a:r>
              <a:rPr lang="en-US" b="0" i="0">
                <a:solidFill>
                  <a:srgbClr val="000000"/>
                </a:solidFill>
                <a:effectLst/>
                <a:latin typeface="-apple-system"/>
              </a:rPr>
              <a:t> (dual function)                                       là cực tiểu của Lagrangian theo biến x </a:t>
            </a:r>
            <a:endParaRPr lang="en-US"/>
          </a:p>
        </p:txBody>
      </p:sp>
      <p:pic>
        <p:nvPicPr>
          <p:cNvPr id="7" name="Picture 6">
            <a:extLst>
              <a:ext uri="{FF2B5EF4-FFF2-40B4-BE49-F238E27FC236}">
                <a16:creationId xmlns:a16="http://schemas.microsoft.com/office/drawing/2014/main" id="{45A1BBCF-A4C2-0632-2482-55D0A0E05B4B}"/>
              </a:ext>
            </a:extLst>
          </p:cNvPr>
          <p:cNvPicPr>
            <a:picLocks noChangeAspect="1"/>
          </p:cNvPicPr>
          <p:nvPr/>
        </p:nvPicPr>
        <p:blipFill>
          <a:blip r:embed="rId2"/>
          <a:stretch>
            <a:fillRect/>
          </a:stretch>
        </p:blipFill>
        <p:spPr>
          <a:xfrm>
            <a:off x="5098200" y="1189703"/>
            <a:ext cx="1661304" cy="350550"/>
          </a:xfrm>
          <a:prstGeom prst="rect">
            <a:avLst/>
          </a:prstGeom>
        </p:spPr>
      </p:pic>
      <p:pic>
        <p:nvPicPr>
          <p:cNvPr id="9" name="Picture 8">
            <a:extLst>
              <a:ext uri="{FF2B5EF4-FFF2-40B4-BE49-F238E27FC236}">
                <a16:creationId xmlns:a16="http://schemas.microsoft.com/office/drawing/2014/main" id="{94F6B77F-8C82-772D-64AD-D3EFA3BB5338}"/>
              </a:ext>
            </a:extLst>
          </p:cNvPr>
          <p:cNvPicPr>
            <a:picLocks noChangeAspect="1"/>
          </p:cNvPicPr>
          <p:nvPr/>
        </p:nvPicPr>
        <p:blipFill>
          <a:blip r:embed="rId3"/>
          <a:stretch>
            <a:fillRect/>
          </a:stretch>
        </p:blipFill>
        <p:spPr>
          <a:xfrm>
            <a:off x="2540025" y="1716350"/>
            <a:ext cx="6569009" cy="967824"/>
          </a:xfrm>
          <a:prstGeom prst="rect">
            <a:avLst/>
          </a:prstGeom>
        </p:spPr>
      </p:pic>
      <p:sp>
        <p:nvSpPr>
          <p:cNvPr id="10" name="TextBox 9">
            <a:extLst>
              <a:ext uri="{FF2B5EF4-FFF2-40B4-BE49-F238E27FC236}">
                <a16:creationId xmlns:a16="http://schemas.microsoft.com/office/drawing/2014/main" id="{B4222D38-A02D-E800-443B-FE6B606B7D94}"/>
              </a:ext>
            </a:extLst>
          </p:cNvPr>
          <p:cNvSpPr txBox="1"/>
          <p:nvPr/>
        </p:nvSpPr>
        <p:spPr>
          <a:xfrm>
            <a:off x="1002890" y="2920181"/>
            <a:ext cx="9242145" cy="369332"/>
          </a:xfrm>
          <a:prstGeom prst="rect">
            <a:avLst/>
          </a:prstGeom>
          <a:noFill/>
        </p:spPr>
        <p:txBody>
          <a:bodyPr wrap="none" rtlCol="0">
            <a:spAutoFit/>
          </a:bodyPr>
          <a:lstStyle/>
          <a:p>
            <a:r>
              <a:rPr lang="vi-VN" b="0" i="0">
                <a:solidFill>
                  <a:srgbClr val="000000"/>
                </a:solidFill>
                <a:effectLst/>
                <a:latin typeface="-apple-system"/>
              </a:rPr>
              <a:t>Từ tính chất (1), ta có hàm đối ngẫu là một chặn dưới của nghiệm </a:t>
            </a:r>
            <a:r>
              <a:rPr lang="en-US" b="0" i="0">
                <a:solidFill>
                  <a:srgbClr val="000000"/>
                </a:solidFill>
                <a:effectLst/>
                <a:latin typeface="-apple-system"/>
              </a:rPr>
              <a:t>p</a:t>
            </a:r>
            <a:r>
              <a:rPr lang="vi-VN" b="0" i="0">
                <a:solidFill>
                  <a:srgbClr val="000000"/>
                </a:solidFill>
                <a:effectLst/>
                <a:latin typeface="-apple-system"/>
              </a:rPr>
              <a:t>∗ của bài toán tối ưu Primal:</a:t>
            </a:r>
            <a:endParaRPr lang="en-US"/>
          </a:p>
        </p:txBody>
      </p:sp>
      <p:pic>
        <p:nvPicPr>
          <p:cNvPr id="12" name="Picture 11">
            <a:extLst>
              <a:ext uri="{FF2B5EF4-FFF2-40B4-BE49-F238E27FC236}">
                <a16:creationId xmlns:a16="http://schemas.microsoft.com/office/drawing/2014/main" id="{0555FD67-1281-9103-ED96-1DD30B3691D0}"/>
              </a:ext>
            </a:extLst>
          </p:cNvPr>
          <p:cNvPicPr>
            <a:picLocks noChangeAspect="1"/>
          </p:cNvPicPr>
          <p:nvPr/>
        </p:nvPicPr>
        <p:blipFill>
          <a:blip r:embed="rId4"/>
          <a:stretch>
            <a:fillRect/>
          </a:stretch>
        </p:blipFill>
        <p:spPr>
          <a:xfrm>
            <a:off x="4362742" y="3568488"/>
            <a:ext cx="2522439" cy="640135"/>
          </a:xfrm>
          <a:prstGeom prst="rect">
            <a:avLst/>
          </a:prstGeom>
        </p:spPr>
      </p:pic>
    </p:spTree>
    <p:extLst>
      <p:ext uri="{BB962C8B-B14F-4D97-AF65-F5344CB8AC3E}">
        <p14:creationId xmlns:p14="http://schemas.microsoft.com/office/powerpoint/2010/main" val="92072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633</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Baskerville Old Face</vt:lpstr>
      <vt:lpstr>Calibri</vt:lpstr>
      <vt:lpstr>Calibri Light</vt:lpstr>
      <vt:lpstr>MJXc-TeX-cal-R</vt:lpstr>
      <vt:lpstr>MJXc-TeX-main-B</vt:lpstr>
      <vt:lpstr>MJXc-TeX-main-R</vt:lpstr>
      <vt:lpstr>MJXc-TeX-math-I</vt:lpstr>
      <vt:lpstr>Office Theme</vt:lpstr>
      <vt:lpstr>PowerPoint Presentation</vt:lpstr>
      <vt:lpstr>Giới thiệu</vt:lpstr>
      <vt:lpstr>Phương pháp nhân tử Lagrange </vt:lpstr>
      <vt:lpstr>Xét ví dụ: </vt:lpstr>
      <vt:lpstr>Ví dụ 2: Cross-entropy</vt:lpstr>
      <vt:lpstr>PowerPoint Presentation</vt:lpstr>
      <vt:lpstr>Hàm đối ngẫu Lagrange (The Lagrange dual function) </vt:lpstr>
      <vt:lpstr>Hàm đối ngẫu Lagrange (The Lagrange dual function) </vt:lpstr>
      <vt:lpstr>Hàm đối ngẫu Lagrange (The Lagrange dual function) </vt:lpstr>
      <vt:lpstr>PowerPoint Presentation</vt:lpstr>
      <vt:lpstr>PowerPoint Presentation</vt:lpstr>
      <vt:lpstr>PowerPoint Presentation</vt:lpstr>
      <vt:lpstr>PowerPoint Presentation</vt:lpstr>
      <vt:lpstr>PowerPoint Presentation</vt:lpstr>
      <vt:lpstr>PowerPoint Presentation</vt:lpstr>
      <vt:lpstr> Tóm tắt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 vãi nồi</dc:title>
  <dc:creator>Tuan Dao Xuan Hoang</dc:creator>
  <cp:lastModifiedBy>Tuan Dao Xuan Hoang</cp:lastModifiedBy>
  <cp:revision>7</cp:revision>
  <dcterms:created xsi:type="dcterms:W3CDTF">2023-08-06T02:42:58Z</dcterms:created>
  <dcterms:modified xsi:type="dcterms:W3CDTF">2023-08-15T06:07:03Z</dcterms:modified>
</cp:coreProperties>
</file>