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6" r:id="rId3"/>
    <p:sldId id="268" r:id="rId4"/>
    <p:sldId id="269" r:id="rId5"/>
    <p:sldId id="270" r:id="rId6"/>
    <p:sldId id="271" r:id="rId7"/>
    <p:sldId id="272" r:id="rId8"/>
    <p:sldId id="273" r:id="rId9"/>
    <p:sldId id="274" r:id="rId10"/>
    <p:sldId id="275" r:id="rId11"/>
    <p:sldId id="276" r:id="rId12"/>
    <p:sldId id="278" r:id="rId13"/>
    <p:sldId id="277" r:id="rId14"/>
    <p:sldId id="27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26698-3BB5-7987-CB0C-93B6584D33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BE9F30-C1E4-C832-E638-4483FFABD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CDD6C6-4AA4-4E22-1AAC-96A24E598676}"/>
              </a:ext>
            </a:extLst>
          </p:cNvPr>
          <p:cNvSpPr>
            <a:spLocks noGrp="1"/>
          </p:cNvSpPr>
          <p:nvPr>
            <p:ph type="dt" sz="half" idx="10"/>
          </p:nvPr>
        </p:nvSpPr>
        <p:spPr/>
        <p:txBody>
          <a:bodyPr/>
          <a:lstStyle/>
          <a:p>
            <a:fld id="{FAEDBD6F-E768-4FF8-A005-915055195CDA}" type="datetimeFigureOut">
              <a:rPr lang="en-US" smtClean="0"/>
              <a:t>8/18/2023</a:t>
            </a:fld>
            <a:endParaRPr lang="en-US"/>
          </a:p>
        </p:txBody>
      </p:sp>
      <p:sp>
        <p:nvSpPr>
          <p:cNvPr id="5" name="Footer Placeholder 4">
            <a:extLst>
              <a:ext uri="{FF2B5EF4-FFF2-40B4-BE49-F238E27FC236}">
                <a16:creationId xmlns:a16="http://schemas.microsoft.com/office/drawing/2014/main" id="{367049D6-647D-3411-AE15-8DDC9D2D00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80A55B-8CF9-C3AB-7168-2D76438324CA}"/>
              </a:ext>
            </a:extLst>
          </p:cNvPr>
          <p:cNvSpPr>
            <a:spLocks noGrp="1"/>
          </p:cNvSpPr>
          <p:nvPr>
            <p:ph type="sldNum" sz="quarter" idx="12"/>
          </p:nvPr>
        </p:nvSpPr>
        <p:spPr/>
        <p:txBody>
          <a:bodyPr/>
          <a:lstStyle/>
          <a:p>
            <a:fld id="{E21B9E0A-3B25-4772-8592-12F971FB4079}" type="slidenum">
              <a:rPr lang="en-US" smtClean="0"/>
              <a:t>‹#›</a:t>
            </a:fld>
            <a:endParaRPr lang="en-US"/>
          </a:p>
        </p:txBody>
      </p:sp>
    </p:spTree>
    <p:extLst>
      <p:ext uri="{BB962C8B-B14F-4D97-AF65-F5344CB8AC3E}">
        <p14:creationId xmlns:p14="http://schemas.microsoft.com/office/powerpoint/2010/main" val="3070625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776B-7363-8978-8221-4C24E3194D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340B6A-B9EA-FE23-BB63-5170DDDF4D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522171-342A-D2E0-AE66-21DE0BDDE397}"/>
              </a:ext>
            </a:extLst>
          </p:cNvPr>
          <p:cNvSpPr>
            <a:spLocks noGrp="1"/>
          </p:cNvSpPr>
          <p:nvPr>
            <p:ph type="dt" sz="half" idx="10"/>
          </p:nvPr>
        </p:nvSpPr>
        <p:spPr/>
        <p:txBody>
          <a:bodyPr/>
          <a:lstStyle/>
          <a:p>
            <a:fld id="{FAEDBD6F-E768-4FF8-A005-915055195CDA}" type="datetimeFigureOut">
              <a:rPr lang="en-US" smtClean="0"/>
              <a:t>8/18/2023</a:t>
            </a:fld>
            <a:endParaRPr lang="en-US"/>
          </a:p>
        </p:txBody>
      </p:sp>
      <p:sp>
        <p:nvSpPr>
          <p:cNvPr id="5" name="Footer Placeholder 4">
            <a:extLst>
              <a:ext uri="{FF2B5EF4-FFF2-40B4-BE49-F238E27FC236}">
                <a16:creationId xmlns:a16="http://schemas.microsoft.com/office/drawing/2014/main" id="{35D2D5BD-5B7A-FCE1-B5C0-0E583B9514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10F983-5263-8751-CA7F-1147E7A7329B}"/>
              </a:ext>
            </a:extLst>
          </p:cNvPr>
          <p:cNvSpPr>
            <a:spLocks noGrp="1"/>
          </p:cNvSpPr>
          <p:nvPr>
            <p:ph type="sldNum" sz="quarter" idx="12"/>
          </p:nvPr>
        </p:nvSpPr>
        <p:spPr/>
        <p:txBody>
          <a:bodyPr/>
          <a:lstStyle/>
          <a:p>
            <a:fld id="{E21B9E0A-3B25-4772-8592-12F971FB4079}" type="slidenum">
              <a:rPr lang="en-US" smtClean="0"/>
              <a:t>‹#›</a:t>
            </a:fld>
            <a:endParaRPr lang="en-US"/>
          </a:p>
        </p:txBody>
      </p:sp>
    </p:spTree>
    <p:extLst>
      <p:ext uri="{BB962C8B-B14F-4D97-AF65-F5344CB8AC3E}">
        <p14:creationId xmlns:p14="http://schemas.microsoft.com/office/powerpoint/2010/main" val="2577506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0A047F-5970-D895-4731-F9E8969DE0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F761CE-4F74-CB99-74B6-64A77B2918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D3789F-CD4A-03BF-85CF-776C49258B55}"/>
              </a:ext>
            </a:extLst>
          </p:cNvPr>
          <p:cNvSpPr>
            <a:spLocks noGrp="1"/>
          </p:cNvSpPr>
          <p:nvPr>
            <p:ph type="dt" sz="half" idx="10"/>
          </p:nvPr>
        </p:nvSpPr>
        <p:spPr/>
        <p:txBody>
          <a:bodyPr/>
          <a:lstStyle/>
          <a:p>
            <a:fld id="{FAEDBD6F-E768-4FF8-A005-915055195CDA}" type="datetimeFigureOut">
              <a:rPr lang="en-US" smtClean="0"/>
              <a:t>8/18/2023</a:t>
            </a:fld>
            <a:endParaRPr lang="en-US"/>
          </a:p>
        </p:txBody>
      </p:sp>
      <p:sp>
        <p:nvSpPr>
          <p:cNvPr id="5" name="Footer Placeholder 4">
            <a:extLst>
              <a:ext uri="{FF2B5EF4-FFF2-40B4-BE49-F238E27FC236}">
                <a16:creationId xmlns:a16="http://schemas.microsoft.com/office/drawing/2014/main" id="{2F760410-C6DC-56F9-EF57-4F1052BE3D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A8F5F2-8347-E092-5EB4-6C1FD5C8E1AB}"/>
              </a:ext>
            </a:extLst>
          </p:cNvPr>
          <p:cNvSpPr>
            <a:spLocks noGrp="1"/>
          </p:cNvSpPr>
          <p:nvPr>
            <p:ph type="sldNum" sz="quarter" idx="12"/>
          </p:nvPr>
        </p:nvSpPr>
        <p:spPr/>
        <p:txBody>
          <a:bodyPr/>
          <a:lstStyle/>
          <a:p>
            <a:fld id="{E21B9E0A-3B25-4772-8592-12F971FB4079}" type="slidenum">
              <a:rPr lang="en-US" smtClean="0"/>
              <a:t>‹#›</a:t>
            </a:fld>
            <a:endParaRPr lang="en-US"/>
          </a:p>
        </p:txBody>
      </p:sp>
    </p:spTree>
    <p:extLst>
      <p:ext uri="{BB962C8B-B14F-4D97-AF65-F5344CB8AC3E}">
        <p14:creationId xmlns:p14="http://schemas.microsoft.com/office/powerpoint/2010/main" val="1781181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A3478-1E36-033A-49FC-49E4A3C348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3F17E4-F548-2093-BA2F-EC2FF82A12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54B0CF-AD95-A6D4-586E-D334D6F20D22}"/>
              </a:ext>
            </a:extLst>
          </p:cNvPr>
          <p:cNvSpPr>
            <a:spLocks noGrp="1"/>
          </p:cNvSpPr>
          <p:nvPr>
            <p:ph type="dt" sz="half" idx="10"/>
          </p:nvPr>
        </p:nvSpPr>
        <p:spPr/>
        <p:txBody>
          <a:bodyPr/>
          <a:lstStyle/>
          <a:p>
            <a:fld id="{FAEDBD6F-E768-4FF8-A005-915055195CDA}" type="datetimeFigureOut">
              <a:rPr lang="en-US" smtClean="0"/>
              <a:t>8/18/2023</a:t>
            </a:fld>
            <a:endParaRPr lang="en-US"/>
          </a:p>
        </p:txBody>
      </p:sp>
      <p:sp>
        <p:nvSpPr>
          <p:cNvPr id="5" name="Footer Placeholder 4">
            <a:extLst>
              <a:ext uri="{FF2B5EF4-FFF2-40B4-BE49-F238E27FC236}">
                <a16:creationId xmlns:a16="http://schemas.microsoft.com/office/drawing/2014/main" id="{27BF5050-9C44-0543-3761-712C0CE0EB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70777D-C861-340A-E22E-F3931A53E127}"/>
              </a:ext>
            </a:extLst>
          </p:cNvPr>
          <p:cNvSpPr>
            <a:spLocks noGrp="1"/>
          </p:cNvSpPr>
          <p:nvPr>
            <p:ph type="sldNum" sz="quarter" idx="12"/>
          </p:nvPr>
        </p:nvSpPr>
        <p:spPr/>
        <p:txBody>
          <a:bodyPr/>
          <a:lstStyle/>
          <a:p>
            <a:fld id="{E21B9E0A-3B25-4772-8592-12F971FB4079}" type="slidenum">
              <a:rPr lang="en-US" smtClean="0"/>
              <a:t>‹#›</a:t>
            </a:fld>
            <a:endParaRPr lang="en-US"/>
          </a:p>
        </p:txBody>
      </p:sp>
    </p:spTree>
    <p:extLst>
      <p:ext uri="{BB962C8B-B14F-4D97-AF65-F5344CB8AC3E}">
        <p14:creationId xmlns:p14="http://schemas.microsoft.com/office/powerpoint/2010/main" val="1478509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A828-3181-EC59-17D4-CAE0D9F933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721339-E53A-85BB-8315-2D485644CE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BD220C-C587-526F-9F25-A2D5DC63C154}"/>
              </a:ext>
            </a:extLst>
          </p:cNvPr>
          <p:cNvSpPr>
            <a:spLocks noGrp="1"/>
          </p:cNvSpPr>
          <p:nvPr>
            <p:ph type="dt" sz="half" idx="10"/>
          </p:nvPr>
        </p:nvSpPr>
        <p:spPr/>
        <p:txBody>
          <a:bodyPr/>
          <a:lstStyle/>
          <a:p>
            <a:fld id="{FAEDBD6F-E768-4FF8-A005-915055195CDA}" type="datetimeFigureOut">
              <a:rPr lang="en-US" smtClean="0"/>
              <a:t>8/18/2023</a:t>
            </a:fld>
            <a:endParaRPr lang="en-US"/>
          </a:p>
        </p:txBody>
      </p:sp>
      <p:sp>
        <p:nvSpPr>
          <p:cNvPr id="5" name="Footer Placeholder 4">
            <a:extLst>
              <a:ext uri="{FF2B5EF4-FFF2-40B4-BE49-F238E27FC236}">
                <a16:creationId xmlns:a16="http://schemas.microsoft.com/office/drawing/2014/main" id="{7E2B5D13-EF8C-9C2A-DAA1-75088D2C06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7EADA2-0AEA-6DDD-4253-F15154D04519}"/>
              </a:ext>
            </a:extLst>
          </p:cNvPr>
          <p:cNvSpPr>
            <a:spLocks noGrp="1"/>
          </p:cNvSpPr>
          <p:nvPr>
            <p:ph type="sldNum" sz="quarter" idx="12"/>
          </p:nvPr>
        </p:nvSpPr>
        <p:spPr/>
        <p:txBody>
          <a:bodyPr/>
          <a:lstStyle/>
          <a:p>
            <a:fld id="{E21B9E0A-3B25-4772-8592-12F971FB4079}" type="slidenum">
              <a:rPr lang="en-US" smtClean="0"/>
              <a:t>‹#›</a:t>
            </a:fld>
            <a:endParaRPr lang="en-US"/>
          </a:p>
        </p:txBody>
      </p:sp>
    </p:spTree>
    <p:extLst>
      <p:ext uri="{BB962C8B-B14F-4D97-AF65-F5344CB8AC3E}">
        <p14:creationId xmlns:p14="http://schemas.microsoft.com/office/powerpoint/2010/main" val="1139040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7C2DB-FF3E-63ED-CC2F-210CBD0079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ACA809-7300-3762-97B0-174B9C9F95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6E6E01-FB69-B2D1-7794-8F8123C542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E3D7E1-2AE5-5BD5-CC15-4ED59E40492B}"/>
              </a:ext>
            </a:extLst>
          </p:cNvPr>
          <p:cNvSpPr>
            <a:spLocks noGrp="1"/>
          </p:cNvSpPr>
          <p:nvPr>
            <p:ph type="dt" sz="half" idx="10"/>
          </p:nvPr>
        </p:nvSpPr>
        <p:spPr/>
        <p:txBody>
          <a:bodyPr/>
          <a:lstStyle/>
          <a:p>
            <a:fld id="{FAEDBD6F-E768-4FF8-A005-915055195CDA}" type="datetimeFigureOut">
              <a:rPr lang="en-US" smtClean="0"/>
              <a:t>8/18/2023</a:t>
            </a:fld>
            <a:endParaRPr lang="en-US"/>
          </a:p>
        </p:txBody>
      </p:sp>
      <p:sp>
        <p:nvSpPr>
          <p:cNvPr id="6" name="Footer Placeholder 5">
            <a:extLst>
              <a:ext uri="{FF2B5EF4-FFF2-40B4-BE49-F238E27FC236}">
                <a16:creationId xmlns:a16="http://schemas.microsoft.com/office/drawing/2014/main" id="{DF1E3A8F-F89C-E928-9476-2EC565FC77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8462D3-C659-2955-2CAE-536EBFF7CDA3}"/>
              </a:ext>
            </a:extLst>
          </p:cNvPr>
          <p:cNvSpPr>
            <a:spLocks noGrp="1"/>
          </p:cNvSpPr>
          <p:nvPr>
            <p:ph type="sldNum" sz="quarter" idx="12"/>
          </p:nvPr>
        </p:nvSpPr>
        <p:spPr/>
        <p:txBody>
          <a:bodyPr/>
          <a:lstStyle/>
          <a:p>
            <a:fld id="{E21B9E0A-3B25-4772-8592-12F971FB4079}" type="slidenum">
              <a:rPr lang="en-US" smtClean="0"/>
              <a:t>‹#›</a:t>
            </a:fld>
            <a:endParaRPr lang="en-US"/>
          </a:p>
        </p:txBody>
      </p:sp>
    </p:spTree>
    <p:extLst>
      <p:ext uri="{BB962C8B-B14F-4D97-AF65-F5344CB8AC3E}">
        <p14:creationId xmlns:p14="http://schemas.microsoft.com/office/powerpoint/2010/main" val="542555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C7FBB-5CD2-920B-3C70-E2E71810DF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0C6EA9-73C8-C28E-C84B-34F65D4D78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D2D029-05CB-ACE1-1DD1-BB3D2474A4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9A326F-1BA0-2319-CE29-5E2EAAABAA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51141D-C582-FCE4-C5EF-3096F1A92D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FAF81C-2FCB-4D37-28B5-FEB38DC25397}"/>
              </a:ext>
            </a:extLst>
          </p:cNvPr>
          <p:cNvSpPr>
            <a:spLocks noGrp="1"/>
          </p:cNvSpPr>
          <p:nvPr>
            <p:ph type="dt" sz="half" idx="10"/>
          </p:nvPr>
        </p:nvSpPr>
        <p:spPr/>
        <p:txBody>
          <a:bodyPr/>
          <a:lstStyle/>
          <a:p>
            <a:fld id="{FAEDBD6F-E768-4FF8-A005-915055195CDA}" type="datetimeFigureOut">
              <a:rPr lang="en-US" smtClean="0"/>
              <a:t>8/18/2023</a:t>
            </a:fld>
            <a:endParaRPr lang="en-US"/>
          </a:p>
        </p:txBody>
      </p:sp>
      <p:sp>
        <p:nvSpPr>
          <p:cNvPr id="8" name="Footer Placeholder 7">
            <a:extLst>
              <a:ext uri="{FF2B5EF4-FFF2-40B4-BE49-F238E27FC236}">
                <a16:creationId xmlns:a16="http://schemas.microsoft.com/office/drawing/2014/main" id="{F62B4EEB-9EDB-3ED3-CFA2-894161164A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B90381-9DB9-69B7-90F1-3F0A04E80AEA}"/>
              </a:ext>
            </a:extLst>
          </p:cNvPr>
          <p:cNvSpPr>
            <a:spLocks noGrp="1"/>
          </p:cNvSpPr>
          <p:nvPr>
            <p:ph type="sldNum" sz="quarter" idx="12"/>
          </p:nvPr>
        </p:nvSpPr>
        <p:spPr/>
        <p:txBody>
          <a:bodyPr/>
          <a:lstStyle/>
          <a:p>
            <a:fld id="{E21B9E0A-3B25-4772-8592-12F971FB4079}" type="slidenum">
              <a:rPr lang="en-US" smtClean="0"/>
              <a:t>‹#›</a:t>
            </a:fld>
            <a:endParaRPr lang="en-US"/>
          </a:p>
        </p:txBody>
      </p:sp>
    </p:spTree>
    <p:extLst>
      <p:ext uri="{BB962C8B-B14F-4D97-AF65-F5344CB8AC3E}">
        <p14:creationId xmlns:p14="http://schemas.microsoft.com/office/powerpoint/2010/main" val="3524793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26EF7-CB2F-CC77-30A3-B3AFAF37AE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D6DF5E-E1AC-065C-1D80-E7E5B5FD71DA}"/>
              </a:ext>
            </a:extLst>
          </p:cNvPr>
          <p:cNvSpPr>
            <a:spLocks noGrp="1"/>
          </p:cNvSpPr>
          <p:nvPr>
            <p:ph type="dt" sz="half" idx="10"/>
          </p:nvPr>
        </p:nvSpPr>
        <p:spPr/>
        <p:txBody>
          <a:bodyPr/>
          <a:lstStyle/>
          <a:p>
            <a:fld id="{FAEDBD6F-E768-4FF8-A005-915055195CDA}" type="datetimeFigureOut">
              <a:rPr lang="en-US" smtClean="0"/>
              <a:t>8/18/2023</a:t>
            </a:fld>
            <a:endParaRPr lang="en-US"/>
          </a:p>
        </p:txBody>
      </p:sp>
      <p:sp>
        <p:nvSpPr>
          <p:cNvPr id="4" name="Footer Placeholder 3">
            <a:extLst>
              <a:ext uri="{FF2B5EF4-FFF2-40B4-BE49-F238E27FC236}">
                <a16:creationId xmlns:a16="http://schemas.microsoft.com/office/drawing/2014/main" id="{806E6EC0-C301-7D9F-C285-80B4EAF848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261652-B84D-2FC0-AAAA-0B2B625CD1B9}"/>
              </a:ext>
            </a:extLst>
          </p:cNvPr>
          <p:cNvSpPr>
            <a:spLocks noGrp="1"/>
          </p:cNvSpPr>
          <p:nvPr>
            <p:ph type="sldNum" sz="quarter" idx="12"/>
          </p:nvPr>
        </p:nvSpPr>
        <p:spPr/>
        <p:txBody>
          <a:bodyPr/>
          <a:lstStyle/>
          <a:p>
            <a:fld id="{E21B9E0A-3B25-4772-8592-12F971FB4079}" type="slidenum">
              <a:rPr lang="en-US" smtClean="0"/>
              <a:t>‹#›</a:t>
            </a:fld>
            <a:endParaRPr lang="en-US"/>
          </a:p>
        </p:txBody>
      </p:sp>
    </p:spTree>
    <p:extLst>
      <p:ext uri="{BB962C8B-B14F-4D97-AF65-F5344CB8AC3E}">
        <p14:creationId xmlns:p14="http://schemas.microsoft.com/office/powerpoint/2010/main" val="1801448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B8EE9E-8F3A-8667-F501-8E723BF1A915}"/>
              </a:ext>
            </a:extLst>
          </p:cNvPr>
          <p:cNvSpPr>
            <a:spLocks noGrp="1"/>
          </p:cNvSpPr>
          <p:nvPr>
            <p:ph type="dt" sz="half" idx="10"/>
          </p:nvPr>
        </p:nvSpPr>
        <p:spPr/>
        <p:txBody>
          <a:bodyPr/>
          <a:lstStyle/>
          <a:p>
            <a:fld id="{FAEDBD6F-E768-4FF8-A005-915055195CDA}" type="datetimeFigureOut">
              <a:rPr lang="en-US" smtClean="0"/>
              <a:t>8/18/2023</a:t>
            </a:fld>
            <a:endParaRPr lang="en-US"/>
          </a:p>
        </p:txBody>
      </p:sp>
      <p:sp>
        <p:nvSpPr>
          <p:cNvPr id="3" name="Footer Placeholder 2">
            <a:extLst>
              <a:ext uri="{FF2B5EF4-FFF2-40B4-BE49-F238E27FC236}">
                <a16:creationId xmlns:a16="http://schemas.microsoft.com/office/drawing/2014/main" id="{8AF68FA7-BC88-AA48-2961-43770F085C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9354F2-8A5F-8603-F941-318C01223B8A}"/>
              </a:ext>
            </a:extLst>
          </p:cNvPr>
          <p:cNvSpPr>
            <a:spLocks noGrp="1"/>
          </p:cNvSpPr>
          <p:nvPr>
            <p:ph type="sldNum" sz="quarter" idx="12"/>
          </p:nvPr>
        </p:nvSpPr>
        <p:spPr/>
        <p:txBody>
          <a:bodyPr/>
          <a:lstStyle/>
          <a:p>
            <a:fld id="{E21B9E0A-3B25-4772-8592-12F971FB4079}" type="slidenum">
              <a:rPr lang="en-US" smtClean="0"/>
              <a:t>‹#›</a:t>
            </a:fld>
            <a:endParaRPr lang="en-US"/>
          </a:p>
        </p:txBody>
      </p:sp>
    </p:spTree>
    <p:extLst>
      <p:ext uri="{BB962C8B-B14F-4D97-AF65-F5344CB8AC3E}">
        <p14:creationId xmlns:p14="http://schemas.microsoft.com/office/powerpoint/2010/main" val="108961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DF26D-4C5B-6BC4-B74C-D0F5320850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E0DC1B-0916-CB23-780A-DA457C2735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D037AD-B5BF-8F52-9B32-764F73A6AA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29D794-7A73-B679-9EB8-E43099077225}"/>
              </a:ext>
            </a:extLst>
          </p:cNvPr>
          <p:cNvSpPr>
            <a:spLocks noGrp="1"/>
          </p:cNvSpPr>
          <p:nvPr>
            <p:ph type="dt" sz="half" idx="10"/>
          </p:nvPr>
        </p:nvSpPr>
        <p:spPr/>
        <p:txBody>
          <a:bodyPr/>
          <a:lstStyle/>
          <a:p>
            <a:fld id="{FAEDBD6F-E768-4FF8-A005-915055195CDA}" type="datetimeFigureOut">
              <a:rPr lang="en-US" smtClean="0"/>
              <a:t>8/18/2023</a:t>
            </a:fld>
            <a:endParaRPr lang="en-US"/>
          </a:p>
        </p:txBody>
      </p:sp>
      <p:sp>
        <p:nvSpPr>
          <p:cNvPr id="6" name="Footer Placeholder 5">
            <a:extLst>
              <a:ext uri="{FF2B5EF4-FFF2-40B4-BE49-F238E27FC236}">
                <a16:creationId xmlns:a16="http://schemas.microsoft.com/office/drawing/2014/main" id="{9DD2B4F7-B0FC-49ED-8467-9470F015FD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65E1C9-18EF-E8DC-CFE2-22B3B8E9B9F2}"/>
              </a:ext>
            </a:extLst>
          </p:cNvPr>
          <p:cNvSpPr>
            <a:spLocks noGrp="1"/>
          </p:cNvSpPr>
          <p:nvPr>
            <p:ph type="sldNum" sz="quarter" idx="12"/>
          </p:nvPr>
        </p:nvSpPr>
        <p:spPr/>
        <p:txBody>
          <a:bodyPr/>
          <a:lstStyle/>
          <a:p>
            <a:fld id="{E21B9E0A-3B25-4772-8592-12F971FB4079}" type="slidenum">
              <a:rPr lang="en-US" smtClean="0"/>
              <a:t>‹#›</a:t>
            </a:fld>
            <a:endParaRPr lang="en-US"/>
          </a:p>
        </p:txBody>
      </p:sp>
    </p:spTree>
    <p:extLst>
      <p:ext uri="{BB962C8B-B14F-4D97-AF65-F5344CB8AC3E}">
        <p14:creationId xmlns:p14="http://schemas.microsoft.com/office/powerpoint/2010/main" val="3315675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4CAD7-A805-AEFC-9E3A-D1519A65B4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DE0309-61FB-F107-687C-E8A28233B9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5017F1-66D2-8065-E139-5D783F7250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2DC7A6-420A-A490-D55F-43C7EE9C7319}"/>
              </a:ext>
            </a:extLst>
          </p:cNvPr>
          <p:cNvSpPr>
            <a:spLocks noGrp="1"/>
          </p:cNvSpPr>
          <p:nvPr>
            <p:ph type="dt" sz="half" idx="10"/>
          </p:nvPr>
        </p:nvSpPr>
        <p:spPr/>
        <p:txBody>
          <a:bodyPr/>
          <a:lstStyle/>
          <a:p>
            <a:fld id="{FAEDBD6F-E768-4FF8-A005-915055195CDA}" type="datetimeFigureOut">
              <a:rPr lang="en-US" smtClean="0"/>
              <a:t>8/18/2023</a:t>
            </a:fld>
            <a:endParaRPr lang="en-US"/>
          </a:p>
        </p:txBody>
      </p:sp>
      <p:sp>
        <p:nvSpPr>
          <p:cNvPr id="6" name="Footer Placeholder 5">
            <a:extLst>
              <a:ext uri="{FF2B5EF4-FFF2-40B4-BE49-F238E27FC236}">
                <a16:creationId xmlns:a16="http://schemas.microsoft.com/office/drawing/2014/main" id="{27CE1B36-27E5-5952-A820-4BC758870F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A781F7-1D61-84E4-2418-14B2CB406863}"/>
              </a:ext>
            </a:extLst>
          </p:cNvPr>
          <p:cNvSpPr>
            <a:spLocks noGrp="1"/>
          </p:cNvSpPr>
          <p:nvPr>
            <p:ph type="sldNum" sz="quarter" idx="12"/>
          </p:nvPr>
        </p:nvSpPr>
        <p:spPr/>
        <p:txBody>
          <a:bodyPr/>
          <a:lstStyle/>
          <a:p>
            <a:fld id="{E21B9E0A-3B25-4772-8592-12F971FB4079}" type="slidenum">
              <a:rPr lang="en-US" smtClean="0"/>
              <a:t>‹#›</a:t>
            </a:fld>
            <a:endParaRPr lang="en-US"/>
          </a:p>
        </p:txBody>
      </p:sp>
    </p:spTree>
    <p:extLst>
      <p:ext uri="{BB962C8B-B14F-4D97-AF65-F5344CB8AC3E}">
        <p14:creationId xmlns:p14="http://schemas.microsoft.com/office/powerpoint/2010/main" val="322714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42A8F3-2286-65A7-ED16-9142564454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342B48-920A-53FF-30B3-E7FBFBC515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8E1297-7B6F-972A-D7F6-B8AC616CA0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DBD6F-E768-4FF8-A005-915055195CDA}" type="datetimeFigureOut">
              <a:rPr lang="en-US" smtClean="0"/>
              <a:t>8/18/2023</a:t>
            </a:fld>
            <a:endParaRPr lang="en-US"/>
          </a:p>
        </p:txBody>
      </p:sp>
      <p:sp>
        <p:nvSpPr>
          <p:cNvPr id="5" name="Footer Placeholder 4">
            <a:extLst>
              <a:ext uri="{FF2B5EF4-FFF2-40B4-BE49-F238E27FC236}">
                <a16:creationId xmlns:a16="http://schemas.microsoft.com/office/drawing/2014/main" id="{382E574C-80DC-5C0A-8A80-18F3E1935C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81A81C-3D3A-1A71-C7BA-DEF0705593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1B9E0A-3B25-4772-8592-12F971FB4079}" type="slidenum">
              <a:rPr lang="en-US" smtClean="0"/>
              <a:t>‹#›</a:t>
            </a:fld>
            <a:endParaRPr lang="en-US"/>
          </a:p>
        </p:txBody>
      </p:sp>
    </p:spTree>
    <p:extLst>
      <p:ext uri="{BB962C8B-B14F-4D97-AF65-F5344CB8AC3E}">
        <p14:creationId xmlns:p14="http://schemas.microsoft.com/office/powerpoint/2010/main" val="2710069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78D6B6-84F4-656F-207E-874564C35496}"/>
              </a:ext>
            </a:extLst>
          </p:cNvPr>
          <p:cNvSpPr txBox="1"/>
          <p:nvPr/>
        </p:nvSpPr>
        <p:spPr>
          <a:xfrm>
            <a:off x="1590545" y="3251284"/>
            <a:ext cx="10905066" cy="600934"/>
          </a:xfrm>
          <a:prstGeom prst="rect">
            <a:avLst/>
          </a:prstGeom>
          <a:noFill/>
        </p:spPr>
        <p:txBody>
          <a:bodyPr wrap="square" rtlCol="0">
            <a:spAutoFit/>
          </a:bodyPr>
          <a:lstStyle/>
          <a:p>
            <a:pPr algn="ctr" defTabSz="1415835">
              <a:spcAft>
                <a:spcPts val="651"/>
              </a:spcAft>
            </a:pPr>
            <a:r>
              <a:rPr lang="en-US" sz="3305" b="1" kern="1200">
                <a:solidFill>
                  <a:schemeClr val="tx1"/>
                </a:solidFill>
                <a:latin typeface="Baskerville Old Face" panose="02020602080505020303" pitchFamily="18" charset="0"/>
                <a:ea typeface="+mn-ea"/>
                <a:cs typeface="+mn-cs"/>
              </a:rPr>
              <a:t>Chủ đề: Support Vector Machine</a:t>
            </a:r>
            <a:endParaRPr lang="en-US" sz="2361" b="1" kern="1200">
              <a:solidFill>
                <a:schemeClr val="tx1"/>
              </a:solidFill>
              <a:latin typeface="Baskerville Old Face" panose="02020602080505020303" pitchFamily="18" charset="0"/>
              <a:ea typeface="+mn-ea"/>
              <a:cs typeface="+mn-cs"/>
            </a:endParaRPr>
          </a:p>
        </p:txBody>
      </p:sp>
      <p:sp>
        <p:nvSpPr>
          <p:cNvPr id="5" name="TextBox 4">
            <a:extLst>
              <a:ext uri="{FF2B5EF4-FFF2-40B4-BE49-F238E27FC236}">
                <a16:creationId xmlns:a16="http://schemas.microsoft.com/office/drawing/2014/main" id="{41D0A331-814F-72C0-95D3-BAF3CA19444C}"/>
              </a:ext>
            </a:extLst>
          </p:cNvPr>
          <p:cNvSpPr txBox="1"/>
          <p:nvPr/>
        </p:nvSpPr>
        <p:spPr>
          <a:xfrm>
            <a:off x="3758510" y="2238671"/>
            <a:ext cx="5498439" cy="1025217"/>
          </a:xfrm>
          <a:prstGeom prst="rect">
            <a:avLst/>
          </a:prstGeom>
          <a:noFill/>
        </p:spPr>
        <p:txBody>
          <a:bodyPr wrap="square" rtlCol="0">
            <a:spAutoFit/>
          </a:bodyPr>
          <a:lstStyle/>
          <a:p>
            <a:pPr algn="ctr" defTabSz="1415835">
              <a:spcAft>
                <a:spcPts val="651"/>
              </a:spcAft>
            </a:pPr>
            <a:r>
              <a:rPr lang="en-US" sz="6062" kern="1200">
                <a:solidFill>
                  <a:schemeClr val="tx1"/>
                </a:solidFill>
                <a:latin typeface="+mn-lt"/>
                <a:ea typeface="+mn-ea"/>
                <a:cs typeface="+mn-cs"/>
              </a:rPr>
              <a:t>AI Faster Team</a:t>
            </a:r>
            <a:endParaRPr lang="en-US" sz="4400"/>
          </a:p>
        </p:txBody>
      </p:sp>
      <p:pic>
        <p:nvPicPr>
          <p:cNvPr id="6" name="Picture 5" descr="A picture containing circle, graphics, design, creativity&#10;&#10;Description automatically generated">
            <a:extLst>
              <a:ext uri="{FF2B5EF4-FFF2-40B4-BE49-F238E27FC236}">
                <a16:creationId xmlns:a16="http://schemas.microsoft.com/office/drawing/2014/main" id="{B4099E52-4C33-5DBD-5988-AD4438D6B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581" y="1613806"/>
            <a:ext cx="2329708" cy="232970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7" name="TextBox 6">
            <a:extLst>
              <a:ext uri="{FF2B5EF4-FFF2-40B4-BE49-F238E27FC236}">
                <a16:creationId xmlns:a16="http://schemas.microsoft.com/office/drawing/2014/main" id="{527C4BC4-8539-3BED-BBCC-ED794D97EFA1}"/>
              </a:ext>
            </a:extLst>
          </p:cNvPr>
          <p:cNvSpPr txBox="1"/>
          <p:nvPr/>
        </p:nvSpPr>
        <p:spPr>
          <a:xfrm>
            <a:off x="3516225" y="3994367"/>
            <a:ext cx="5212574" cy="407932"/>
          </a:xfrm>
          <a:prstGeom prst="rect">
            <a:avLst/>
          </a:prstGeom>
          <a:noFill/>
        </p:spPr>
        <p:txBody>
          <a:bodyPr wrap="square" rtlCol="0">
            <a:spAutoFit/>
          </a:bodyPr>
          <a:lstStyle/>
          <a:p>
            <a:pPr algn="ctr" defTabSz="1415835">
              <a:spcAft>
                <a:spcPts val="651"/>
              </a:spcAft>
            </a:pPr>
            <a:r>
              <a:rPr lang="en-US" sz="2051" i="1" kern="1200">
                <a:solidFill>
                  <a:schemeClr val="tx1"/>
                </a:solidFill>
                <a:latin typeface="+mn-lt"/>
                <a:ea typeface="+mn-ea"/>
                <a:cs typeface="+mn-cs"/>
              </a:rPr>
              <a:t>Người soạn: Đào Xuân Hoàng Tuấn</a:t>
            </a:r>
            <a:endParaRPr lang="en-US" i="1" kern="1200">
              <a:solidFill>
                <a:schemeClr val="tx1"/>
              </a:solidFill>
              <a:latin typeface="+mn-lt"/>
              <a:ea typeface="+mn-ea"/>
              <a:cs typeface="+mn-cs"/>
            </a:endParaRPr>
          </a:p>
        </p:txBody>
      </p:sp>
    </p:spTree>
    <p:extLst>
      <p:ext uri="{BB962C8B-B14F-4D97-AF65-F5344CB8AC3E}">
        <p14:creationId xmlns:p14="http://schemas.microsoft.com/office/powerpoint/2010/main" val="1854047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3515D4-3EBB-0A1A-9BF9-FD1B2561D0AA}"/>
              </a:ext>
            </a:extLst>
          </p:cNvPr>
          <p:cNvPicPr>
            <a:picLocks noChangeAspect="1"/>
          </p:cNvPicPr>
          <p:nvPr/>
        </p:nvPicPr>
        <p:blipFill>
          <a:blip r:embed="rId2"/>
          <a:stretch>
            <a:fillRect/>
          </a:stretch>
        </p:blipFill>
        <p:spPr>
          <a:xfrm>
            <a:off x="1136521" y="352224"/>
            <a:ext cx="8173988" cy="3423363"/>
          </a:xfrm>
          <a:prstGeom prst="rect">
            <a:avLst/>
          </a:prstGeom>
        </p:spPr>
      </p:pic>
      <p:pic>
        <p:nvPicPr>
          <p:cNvPr id="7" name="Picture 6">
            <a:extLst>
              <a:ext uri="{FF2B5EF4-FFF2-40B4-BE49-F238E27FC236}">
                <a16:creationId xmlns:a16="http://schemas.microsoft.com/office/drawing/2014/main" id="{E47DF0A0-EDF5-9680-3AB6-7ABD02DC2D9C}"/>
              </a:ext>
            </a:extLst>
          </p:cNvPr>
          <p:cNvPicPr>
            <a:picLocks noChangeAspect="1"/>
          </p:cNvPicPr>
          <p:nvPr/>
        </p:nvPicPr>
        <p:blipFill>
          <a:blip r:embed="rId3"/>
          <a:stretch>
            <a:fillRect/>
          </a:stretch>
        </p:blipFill>
        <p:spPr>
          <a:xfrm>
            <a:off x="1504632" y="3943022"/>
            <a:ext cx="8079949" cy="2044823"/>
          </a:xfrm>
          <a:prstGeom prst="rect">
            <a:avLst/>
          </a:prstGeom>
        </p:spPr>
      </p:pic>
    </p:spTree>
    <p:extLst>
      <p:ext uri="{BB962C8B-B14F-4D97-AF65-F5344CB8AC3E}">
        <p14:creationId xmlns:p14="http://schemas.microsoft.com/office/powerpoint/2010/main" val="2513066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B56ED6-20D1-847F-4537-2C9303FFEFDE}"/>
              </a:ext>
            </a:extLst>
          </p:cNvPr>
          <p:cNvSpPr txBox="1"/>
          <p:nvPr/>
        </p:nvSpPr>
        <p:spPr>
          <a:xfrm>
            <a:off x="1238865" y="2723987"/>
            <a:ext cx="9920748" cy="830997"/>
          </a:xfrm>
          <a:prstGeom prst="rect">
            <a:avLst/>
          </a:prstGeom>
          <a:noFill/>
        </p:spPr>
        <p:txBody>
          <a:bodyPr wrap="square">
            <a:spAutoFit/>
          </a:bodyPr>
          <a:lstStyle/>
          <a:p>
            <a:r>
              <a:rPr lang="en-US" sz="2400" b="0" i="1">
                <a:solidFill>
                  <a:srgbClr val="000000"/>
                </a:solidFill>
                <a:effectLst/>
                <a:latin typeface="Arial" panose="020B0604020202020204" pitchFamily="34" charset="0"/>
              </a:rPr>
              <a:t>Tuy nhiên, việc giải bài toán này trở nên phức tạp khi số chiều </a:t>
            </a:r>
            <a:r>
              <a:rPr lang="en-US" sz="2400" b="0" i="1">
                <a:solidFill>
                  <a:srgbClr val="000000"/>
                </a:solidFill>
                <a:effectLst/>
                <a:latin typeface="MJXc-TeX-math-I"/>
              </a:rPr>
              <a:t>d</a:t>
            </a:r>
            <a:r>
              <a:rPr lang="en-US" sz="2400" b="0" i="1">
                <a:solidFill>
                  <a:srgbClr val="000000"/>
                </a:solidFill>
                <a:effectLst/>
                <a:latin typeface="Arial" panose="020B0604020202020204" pitchFamily="34" charset="0"/>
              </a:rPr>
              <a:t> của không gian dữ liệu và số điểm dữ liệu </a:t>
            </a:r>
            <a:r>
              <a:rPr lang="en-US" sz="2400" b="0" i="1">
                <a:solidFill>
                  <a:srgbClr val="000000"/>
                </a:solidFill>
                <a:effectLst/>
                <a:latin typeface="MJXc-TeX-math-I"/>
              </a:rPr>
              <a:t>N</a:t>
            </a:r>
            <a:r>
              <a:rPr lang="en-US" sz="2400" i="1">
                <a:solidFill>
                  <a:srgbClr val="000000"/>
                </a:solidFill>
                <a:latin typeface="Arial" panose="020B0604020202020204" pitchFamily="34" charset="0"/>
              </a:rPr>
              <a:t> </a:t>
            </a:r>
            <a:r>
              <a:rPr lang="en-US" sz="2400" b="0" i="1">
                <a:solidFill>
                  <a:srgbClr val="000000"/>
                </a:solidFill>
                <a:effectLst/>
                <a:latin typeface="Arial" panose="020B0604020202020204" pitchFamily="34" charset="0"/>
              </a:rPr>
              <a:t>tăng lên cao.</a:t>
            </a:r>
            <a:endParaRPr lang="en-US" sz="2400" i="1"/>
          </a:p>
        </p:txBody>
      </p:sp>
    </p:spTree>
    <p:extLst>
      <p:ext uri="{BB962C8B-B14F-4D97-AF65-F5344CB8AC3E}">
        <p14:creationId xmlns:p14="http://schemas.microsoft.com/office/powerpoint/2010/main" val="2513282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85FF345-AAF6-57D7-6FDE-535DB9CA99BF}"/>
              </a:ext>
            </a:extLst>
          </p:cNvPr>
          <p:cNvSpPr txBox="1"/>
          <p:nvPr/>
        </p:nvSpPr>
        <p:spPr>
          <a:xfrm>
            <a:off x="953728" y="727585"/>
            <a:ext cx="10569677" cy="5632311"/>
          </a:xfrm>
          <a:prstGeom prst="rect">
            <a:avLst/>
          </a:prstGeom>
          <a:noFill/>
        </p:spPr>
        <p:txBody>
          <a:bodyPr wrap="square">
            <a:spAutoFit/>
          </a:bodyPr>
          <a:lstStyle/>
          <a:p>
            <a:pPr algn="l"/>
            <a:r>
              <a:rPr lang="vi-VN" b="0" i="0">
                <a:solidFill>
                  <a:srgbClr val="374151"/>
                </a:solidFill>
                <a:effectLst/>
                <a:latin typeface="Söhne"/>
              </a:rPr>
              <a:t>Trong máy học, việc giải quyết bài toán đối ngẫu (dual problem) của một bài toán tối ưu thường mang lại nhiều lợi ích và giải pháp tốt hơn so với việc giải trực tiếp bài toán gốc. SVM không phải là một ngoại lệ, và việc giải bài toán đối ngẫu trong SVM cũng có một số lý do quan trọng</a:t>
            </a:r>
            <a:r>
              <a:rPr lang="en-US" b="0" i="0">
                <a:solidFill>
                  <a:srgbClr val="374151"/>
                </a:solidFill>
                <a:effectLst/>
                <a:latin typeface="Söhne"/>
              </a:rPr>
              <a:t> như sau:</a:t>
            </a:r>
          </a:p>
          <a:p>
            <a:pPr algn="l"/>
            <a:endParaRPr lang="vi-VN" b="0" i="0">
              <a:solidFill>
                <a:srgbClr val="374151"/>
              </a:solidFill>
              <a:effectLst/>
              <a:latin typeface="Söhne"/>
            </a:endParaRPr>
          </a:p>
          <a:p>
            <a:pPr algn="l"/>
            <a:r>
              <a:rPr lang="vi-VN" b="1" i="0">
                <a:solidFill>
                  <a:srgbClr val="374151"/>
                </a:solidFill>
                <a:effectLst/>
                <a:latin typeface="Söhne"/>
              </a:rPr>
              <a:t>Tính toán hiệu quả:</a:t>
            </a:r>
            <a:r>
              <a:rPr lang="vi-VN" b="0" i="0">
                <a:solidFill>
                  <a:srgbClr val="374151"/>
                </a:solidFill>
                <a:effectLst/>
                <a:latin typeface="Söhne"/>
              </a:rPr>
              <a:t> Bài toán tối ưu đối ngẫu có thể giúp tối ưu hóa hiệu quả hơn trong trường hợp dữ liệu lớn. Bạn có thể thấy rằng bài toán đối ngẫu có thể dựa vào tích vô hướng của các điểm dữ liệu, làm cho tính toán ít phức tạp hơn so với việc tính toán vector w trực tiếp trong bài toán gốc.</a:t>
            </a:r>
            <a:endParaRPr lang="en-US" b="0" i="0">
              <a:solidFill>
                <a:srgbClr val="374151"/>
              </a:solidFill>
              <a:effectLst/>
              <a:latin typeface="Söhne"/>
            </a:endParaRPr>
          </a:p>
          <a:p>
            <a:pPr algn="l"/>
            <a:endParaRPr lang="vi-VN" b="0" i="0">
              <a:solidFill>
                <a:srgbClr val="374151"/>
              </a:solidFill>
              <a:effectLst/>
              <a:latin typeface="Söhne"/>
            </a:endParaRPr>
          </a:p>
          <a:p>
            <a:pPr algn="l"/>
            <a:r>
              <a:rPr lang="vi-VN" b="1" i="0">
                <a:solidFill>
                  <a:srgbClr val="374151"/>
                </a:solidFill>
                <a:effectLst/>
                <a:latin typeface="Söhne"/>
              </a:rPr>
              <a:t>Phân tích lý thuyết tốt hơn:</a:t>
            </a:r>
            <a:r>
              <a:rPr lang="vi-VN" b="0" i="0">
                <a:solidFill>
                  <a:srgbClr val="374151"/>
                </a:solidFill>
                <a:effectLst/>
                <a:latin typeface="Söhne"/>
              </a:rPr>
              <a:t> Bài toán đối ngẫu thường dẫn đến các biểu thức toán học mà ta có thể phân tích và hiểu rõ hơn về tính chất của mô hình SVM, như điểm tối ưu, hỗ trợ vector, và hàm kernel.</a:t>
            </a:r>
            <a:endParaRPr lang="en-US" b="0" i="0">
              <a:solidFill>
                <a:srgbClr val="374151"/>
              </a:solidFill>
              <a:effectLst/>
              <a:latin typeface="Söhne"/>
            </a:endParaRPr>
          </a:p>
          <a:p>
            <a:pPr algn="l"/>
            <a:endParaRPr lang="vi-VN" b="0" i="0">
              <a:solidFill>
                <a:srgbClr val="374151"/>
              </a:solidFill>
              <a:effectLst/>
              <a:latin typeface="Söhne"/>
            </a:endParaRPr>
          </a:p>
          <a:p>
            <a:pPr algn="l"/>
            <a:r>
              <a:rPr lang="vi-VN" b="1" i="0">
                <a:solidFill>
                  <a:srgbClr val="374151"/>
                </a:solidFill>
                <a:effectLst/>
                <a:latin typeface="Söhne"/>
              </a:rPr>
              <a:t>Giải quyết vấn đề với dữ liệu tách biệt tuyến tính không hoàn hảo:</a:t>
            </a:r>
            <a:r>
              <a:rPr lang="vi-VN" b="0" i="0">
                <a:solidFill>
                  <a:srgbClr val="374151"/>
                </a:solidFill>
                <a:effectLst/>
                <a:latin typeface="Söhne"/>
              </a:rPr>
              <a:t> Khi dữ liệu không thể tách biệt hoàn hảo bằng một siêu phẳng, việc giải bài toán đối ngẫu cung cấp khả năng sử dụng "kernel trick", cho phép chuyển dữ liệu vào một không gian cao hơn thông qua một hàm kernel và giúp tạo ra mặt phân chia phức tạp hơn.</a:t>
            </a:r>
            <a:endParaRPr lang="en-US" b="0" i="0">
              <a:solidFill>
                <a:srgbClr val="374151"/>
              </a:solidFill>
              <a:effectLst/>
              <a:latin typeface="Söhne"/>
            </a:endParaRPr>
          </a:p>
          <a:p>
            <a:pPr algn="l"/>
            <a:endParaRPr lang="vi-VN" b="0" i="0">
              <a:solidFill>
                <a:srgbClr val="374151"/>
              </a:solidFill>
              <a:effectLst/>
              <a:latin typeface="Söhne"/>
            </a:endParaRPr>
          </a:p>
          <a:p>
            <a:pPr algn="l"/>
            <a:r>
              <a:rPr lang="vi-VN" b="1" i="0">
                <a:solidFill>
                  <a:srgbClr val="374151"/>
                </a:solidFill>
                <a:effectLst/>
                <a:latin typeface="Söhne"/>
              </a:rPr>
              <a:t>Ứng dụng cho SVM phi tuyến (Non-linear SVM):</a:t>
            </a:r>
            <a:r>
              <a:rPr lang="vi-VN" b="0" i="0">
                <a:solidFill>
                  <a:srgbClr val="374151"/>
                </a:solidFill>
                <a:effectLst/>
                <a:latin typeface="Söhne"/>
              </a:rPr>
              <a:t> Khi sử dụng hàm kernel để biến đổi dữ liệu vào một không gian cao hơn, bài toán tối ưu đối ngẫu trở nên đặc biệt hữu ích để tính toán mô hình SVM phi tuyến.</a:t>
            </a:r>
            <a:endParaRPr lang="en-US" b="0" i="0">
              <a:solidFill>
                <a:srgbClr val="374151"/>
              </a:solidFill>
              <a:effectLst/>
              <a:latin typeface="Söhne"/>
            </a:endParaRPr>
          </a:p>
          <a:p>
            <a:pPr algn="l"/>
            <a:endParaRPr lang="vi-VN" b="0" i="0">
              <a:solidFill>
                <a:srgbClr val="374151"/>
              </a:solidFill>
              <a:effectLst/>
              <a:latin typeface="Söhne"/>
            </a:endParaRPr>
          </a:p>
          <a:p>
            <a:pPr algn="l"/>
            <a:r>
              <a:rPr lang="vi-VN" b="0" i="0">
                <a:solidFill>
                  <a:srgbClr val="374151"/>
                </a:solidFill>
                <a:effectLst/>
                <a:latin typeface="Söhne"/>
              </a:rPr>
              <a:t>Tóm lại, việc giải bài toán đối ngẫu trong SVM không chỉ giúp tối ưu hóa và tính toán hiệu quả hơn mà còn giúp phân tích và hiểu rõ hơn về tính chất và ứng dụng của SVM.</a:t>
            </a:r>
          </a:p>
        </p:txBody>
      </p:sp>
    </p:spTree>
    <p:extLst>
      <p:ext uri="{BB962C8B-B14F-4D97-AF65-F5344CB8AC3E}">
        <p14:creationId xmlns:p14="http://schemas.microsoft.com/office/powerpoint/2010/main" val="452527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905403-6F6D-7091-FD9E-944F32355634}"/>
              </a:ext>
            </a:extLst>
          </p:cNvPr>
          <p:cNvSpPr txBox="1"/>
          <p:nvPr/>
        </p:nvSpPr>
        <p:spPr>
          <a:xfrm>
            <a:off x="717755" y="542921"/>
            <a:ext cx="6096000" cy="461665"/>
          </a:xfrm>
          <a:prstGeom prst="rect">
            <a:avLst/>
          </a:prstGeom>
          <a:noFill/>
        </p:spPr>
        <p:txBody>
          <a:bodyPr wrap="square">
            <a:spAutoFit/>
          </a:bodyPr>
          <a:lstStyle/>
          <a:p>
            <a:pPr algn="l"/>
            <a:r>
              <a:rPr lang="en-US" sz="2400" b="0" i="0">
                <a:solidFill>
                  <a:srgbClr val="000000"/>
                </a:solidFill>
                <a:effectLst/>
                <a:latin typeface="Arial" panose="020B0604020202020204" pitchFamily="34" charset="0"/>
              </a:rPr>
              <a:t>Bài toán đối ngẫu cho SVM</a:t>
            </a:r>
          </a:p>
        </p:txBody>
      </p:sp>
      <p:sp>
        <p:nvSpPr>
          <p:cNvPr id="7" name="TextBox 6">
            <a:extLst>
              <a:ext uri="{FF2B5EF4-FFF2-40B4-BE49-F238E27FC236}">
                <a16:creationId xmlns:a16="http://schemas.microsoft.com/office/drawing/2014/main" id="{74B86B4E-6FD1-9C8F-03F7-407E1136F371}"/>
              </a:ext>
            </a:extLst>
          </p:cNvPr>
          <p:cNvSpPr txBox="1"/>
          <p:nvPr/>
        </p:nvSpPr>
        <p:spPr>
          <a:xfrm>
            <a:off x="717755" y="1169643"/>
            <a:ext cx="9851922" cy="923330"/>
          </a:xfrm>
          <a:prstGeom prst="rect">
            <a:avLst/>
          </a:prstGeom>
          <a:noFill/>
        </p:spPr>
        <p:txBody>
          <a:bodyPr wrap="square">
            <a:spAutoFit/>
          </a:bodyPr>
          <a:lstStyle/>
          <a:p>
            <a:r>
              <a:rPr lang="en-US" b="0" i="0">
                <a:solidFill>
                  <a:srgbClr val="000000"/>
                </a:solidFill>
                <a:effectLst/>
                <a:latin typeface="Arial" panose="020B0604020202020204" pitchFamily="34" charset="0"/>
              </a:rPr>
              <a:t>Chúng ta biết rằng: </a:t>
            </a:r>
          </a:p>
          <a:p>
            <a:r>
              <a:rPr lang="en-US" i="1">
                <a:solidFill>
                  <a:srgbClr val="000000"/>
                </a:solidFill>
                <a:latin typeface="Arial" panose="020B0604020202020204" pitchFamily="34" charset="0"/>
              </a:rPr>
              <a:t>N</a:t>
            </a:r>
            <a:r>
              <a:rPr lang="en-US" b="0" i="1">
                <a:solidFill>
                  <a:srgbClr val="000000"/>
                </a:solidFill>
                <a:effectLst/>
                <a:latin typeface="Arial" panose="020B0604020202020204" pitchFamily="34" charset="0"/>
              </a:rPr>
              <a:t>ếu một bài toán lồi thoả mãn tiêu chuẩn </a:t>
            </a:r>
            <a:r>
              <a:rPr lang="en-US" b="1" i="1">
                <a:solidFill>
                  <a:srgbClr val="000000"/>
                </a:solidFill>
                <a:effectLst/>
                <a:latin typeface="Arial" panose="020B0604020202020204" pitchFamily="34" charset="0"/>
              </a:rPr>
              <a:t>Slater</a:t>
            </a:r>
            <a:r>
              <a:rPr lang="en-US" b="0" i="1">
                <a:solidFill>
                  <a:srgbClr val="000000"/>
                </a:solidFill>
                <a:effectLst/>
                <a:latin typeface="Arial" panose="020B0604020202020204" pitchFamily="34" charset="0"/>
              </a:rPr>
              <a:t> thì </a:t>
            </a:r>
            <a:r>
              <a:rPr lang="en-US" b="1" i="1">
                <a:solidFill>
                  <a:srgbClr val="000000"/>
                </a:solidFill>
                <a:effectLst/>
                <a:latin typeface="Arial" panose="020B0604020202020204" pitchFamily="34" charset="0"/>
              </a:rPr>
              <a:t>strong duality</a:t>
            </a:r>
            <a:r>
              <a:rPr lang="en-US" b="0" i="1">
                <a:solidFill>
                  <a:srgbClr val="000000"/>
                </a:solidFill>
                <a:effectLst/>
                <a:latin typeface="Arial" panose="020B0604020202020204" pitchFamily="34" charset="0"/>
              </a:rPr>
              <a:t> thoả mãn. Và nếu strong duality thoả mãn thì nghiệm của bài toán chính là nghiệm của </a:t>
            </a:r>
            <a:r>
              <a:rPr lang="en-US" b="1" i="1">
                <a:solidFill>
                  <a:srgbClr val="000000"/>
                </a:solidFill>
                <a:effectLst/>
                <a:latin typeface="Arial" panose="020B0604020202020204" pitchFamily="34" charset="0"/>
              </a:rPr>
              <a:t>hệ điều kiện KKT</a:t>
            </a:r>
            <a:r>
              <a:rPr lang="en-US" b="0" i="1">
                <a:solidFill>
                  <a:srgbClr val="000000"/>
                </a:solidFill>
                <a:effectLst/>
                <a:latin typeface="Arial" panose="020B0604020202020204" pitchFamily="34" charset="0"/>
              </a:rPr>
              <a:t>.</a:t>
            </a:r>
            <a:endParaRPr lang="en-US" i="1"/>
          </a:p>
        </p:txBody>
      </p:sp>
      <p:sp>
        <p:nvSpPr>
          <p:cNvPr id="9" name="TextBox 8">
            <a:extLst>
              <a:ext uri="{FF2B5EF4-FFF2-40B4-BE49-F238E27FC236}">
                <a16:creationId xmlns:a16="http://schemas.microsoft.com/office/drawing/2014/main" id="{71980BE2-EE50-91DF-6D93-E098A71DCD2A}"/>
              </a:ext>
            </a:extLst>
          </p:cNvPr>
          <p:cNvSpPr txBox="1"/>
          <p:nvPr/>
        </p:nvSpPr>
        <p:spPr>
          <a:xfrm>
            <a:off x="870155" y="3446257"/>
            <a:ext cx="6096000" cy="400110"/>
          </a:xfrm>
          <a:prstGeom prst="rect">
            <a:avLst/>
          </a:prstGeom>
          <a:noFill/>
        </p:spPr>
        <p:txBody>
          <a:bodyPr wrap="square">
            <a:spAutoFit/>
          </a:bodyPr>
          <a:lstStyle/>
          <a:p>
            <a:pPr algn="l"/>
            <a:r>
              <a:rPr lang="en-US" sz="2000" b="1" i="0">
                <a:solidFill>
                  <a:srgbClr val="000000"/>
                </a:solidFill>
                <a:effectLst/>
                <a:latin typeface="Arial" panose="020B0604020202020204" pitchFamily="34" charset="0"/>
              </a:rPr>
              <a:t>KKT Conditions</a:t>
            </a:r>
          </a:p>
        </p:txBody>
      </p:sp>
      <p:pic>
        <p:nvPicPr>
          <p:cNvPr id="11" name="Picture 10">
            <a:extLst>
              <a:ext uri="{FF2B5EF4-FFF2-40B4-BE49-F238E27FC236}">
                <a16:creationId xmlns:a16="http://schemas.microsoft.com/office/drawing/2014/main" id="{D344123A-3867-B102-B61A-89943DD6736E}"/>
              </a:ext>
            </a:extLst>
          </p:cNvPr>
          <p:cNvPicPr>
            <a:picLocks noChangeAspect="1"/>
          </p:cNvPicPr>
          <p:nvPr/>
        </p:nvPicPr>
        <p:blipFill>
          <a:blip r:embed="rId2"/>
          <a:stretch>
            <a:fillRect/>
          </a:stretch>
        </p:blipFill>
        <p:spPr>
          <a:xfrm>
            <a:off x="4228087" y="2258030"/>
            <a:ext cx="7282104" cy="923329"/>
          </a:xfrm>
          <a:prstGeom prst="rect">
            <a:avLst/>
          </a:prstGeom>
        </p:spPr>
      </p:pic>
      <p:pic>
        <p:nvPicPr>
          <p:cNvPr id="13" name="Picture 12">
            <a:extLst>
              <a:ext uri="{FF2B5EF4-FFF2-40B4-BE49-F238E27FC236}">
                <a16:creationId xmlns:a16="http://schemas.microsoft.com/office/drawing/2014/main" id="{1A4DF530-8DF4-FB2C-12A2-12CF33399EDC}"/>
              </a:ext>
            </a:extLst>
          </p:cNvPr>
          <p:cNvPicPr>
            <a:picLocks noChangeAspect="1"/>
          </p:cNvPicPr>
          <p:nvPr/>
        </p:nvPicPr>
        <p:blipFill>
          <a:blip r:embed="rId3"/>
          <a:stretch>
            <a:fillRect/>
          </a:stretch>
        </p:blipFill>
        <p:spPr>
          <a:xfrm>
            <a:off x="3624562" y="3411743"/>
            <a:ext cx="7971211" cy="3017782"/>
          </a:xfrm>
          <a:prstGeom prst="rect">
            <a:avLst/>
          </a:prstGeom>
        </p:spPr>
      </p:pic>
      <p:sp>
        <p:nvSpPr>
          <p:cNvPr id="14" name="TextBox 13">
            <a:extLst>
              <a:ext uri="{FF2B5EF4-FFF2-40B4-BE49-F238E27FC236}">
                <a16:creationId xmlns:a16="http://schemas.microsoft.com/office/drawing/2014/main" id="{72815103-5AD5-84E2-3E95-110D5EAB025B}"/>
              </a:ext>
            </a:extLst>
          </p:cNvPr>
          <p:cNvSpPr txBox="1"/>
          <p:nvPr/>
        </p:nvSpPr>
        <p:spPr>
          <a:xfrm>
            <a:off x="870155" y="2276889"/>
            <a:ext cx="6096000" cy="400110"/>
          </a:xfrm>
          <a:prstGeom prst="rect">
            <a:avLst/>
          </a:prstGeom>
          <a:noFill/>
        </p:spPr>
        <p:txBody>
          <a:bodyPr wrap="square">
            <a:spAutoFit/>
          </a:bodyPr>
          <a:lstStyle/>
          <a:p>
            <a:pPr algn="l"/>
            <a:r>
              <a:rPr lang="en-US" sz="2000" b="1" i="0">
                <a:solidFill>
                  <a:srgbClr val="000000"/>
                </a:solidFill>
                <a:effectLst/>
                <a:latin typeface="Arial" panose="020B0604020202020204" pitchFamily="34" charset="0"/>
              </a:rPr>
              <a:t>Kiểm tra tiêu chuẩn Slater</a:t>
            </a:r>
          </a:p>
        </p:txBody>
      </p:sp>
    </p:spTree>
    <p:extLst>
      <p:ext uri="{BB962C8B-B14F-4D97-AF65-F5344CB8AC3E}">
        <p14:creationId xmlns:p14="http://schemas.microsoft.com/office/powerpoint/2010/main" val="2885355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CFF0D2-E1BA-EA2B-1024-C95F71A1E5DF}"/>
              </a:ext>
            </a:extLst>
          </p:cNvPr>
          <p:cNvSpPr txBox="1"/>
          <p:nvPr/>
        </p:nvSpPr>
        <p:spPr>
          <a:xfrm>
            <a:off x="717755" y="434767"/>
            <a:ext cx="6096000" cy="461665"/>
          </a:xfrm>
          <a:prstGeom prst="rect">
            <a:avLst/>
          </a:prstGeom>
          <a:noFill/>
        </p:spPr>
        <p:txBody>
          <a:bodyPr wrap="square">
            <a:spAutoFit/>
          </a:bodyPr>
          <a:lstStyle/>
          <a:p>
            <a:pPr algn="l"/>
            <a:r>
              <a:rPr lang="en-US" sz="2400" b="1" i="0">
                <a:solidFill>
                  <a:srgbClr val="000000"/>
                </a:solidFill>
                <a:effectLst/>
                <a:latin typeface="Arial" panose="020B0604020202020204" pitchFamily="34" charset="0"/>
              </a:rPr>
              <a:t>Kiểm tra tiêu chuẩn Slater</a:t>
            </a:r>
          </a:p>
        </p:txBody>
      </p:sp>
      <p:pic>
        <p:nvPicPr>
          <p:cNvPr id="7" name="Picture 6">
            <a:extLst>
              <a:ext uri="{FF2B5EF4-FFF2-40B4-BE49-F238E27FC236}">
                <a16:creationId xmlns:a16="http://schemas.microsoft.com/office/drawing/2014/main" id="{43D1C648-5149-BF43-1B99-EA75C4E4C763}"/>
              </a:ext>
            </a:extLst>
          </p:cNvPr>
          <p:cNvPicPr>
            <a:picLocks noChangeAspect="1"/>
          </p:cNvPicPr>
          <p:nvPr/>
        </p:nvPicPr>
        <p:blipFill rotWithShape="1">
          <a:blip r:embed="rId2"/>
          <a:srcRect t="5447" b="1"/>
          <a:stretch/>
        </p:blipFill>
        <p:spPr>
          <a:xfrm>
            <a:off x="2695665" y="1179871"/>
            <a:ext cx="6160814" cy="1769806"/>
          </a:xfrm>
          <a:prstGeom prst="rect">
            <a:avLst/>
          </a:prstGeom>
        </p:spPr>
      </p:pic>
    </p:spTree>
    <p:extLst>
      <p:ext uri="{BB962C8B-B14F-4D97-AF65-F5344CB8AC3E}">
        <p14:creationId xmlns:p14="http://schemas.microsoft.com/office/powerpoint/2010/main" val="1329960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2F761AE-41FF-F14A-17A6-B217055DF36A}"/>
              </a:ext>
            </a:extLst>
          </p:cNvPr>
          <p:cNvSpPr txBox="1"/>
          <p:nvPr/>
        </p:nvSpPr>
        <p:spPr>
          <a:xfrm>
            <a:off x="589560" y="856180"/>
            <a:ext cx="5279408" cy="112806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a:latin typeface="+mj-lt"/>
                <a:ea typeface="+mj-ea"/>
                <a:cs typeface="+mj-cs"/>
              </a:rPr>
              <a:t>Giới thiệu</a:t>
            </a:r>
          </a:p>
        </p:txBody>
      </p:sp>
      <p:grpSp>
        <p:nvGrpSpPr>
          <p:cNvPr id="23" name="Group 2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4" name="Rectangle 2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99A3100-2A5C-2DBF-14B6-848BC48EE131}"/>
              </a:ext>
            </a:extLst>
          </p:cNvPr>
          <p:cNvSpPr txBox="1"/>
          <p:nvPr/>
        </p:nvSpPr>
        <p:spPr>
          <a:xfrm>
            <a:off x="590719" y="2330505"/>
            <a:ext cx="5278066" cy="3979585"/>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a:t>Là một thuật toán supervised learning</a:t>
            </a:r>
          </a:p>
          <a:p>
            <a:pPr marL="285750" indent="-228600">
              <a:lnSpc>
                <a:spcPct val="90000"/>
              </a:lnSpc>
              <a:spcAft>
                <a:spcPts val="600"/>
              </a:spcAft>
              <a:buFont typeface="Arial" panose="020B0604020202020204" pitchFamily="34" charset="0"/>
              <a:buChar char="•"/>
            </a:pPr>
            <a:r>
              <a:rPr lang="en-US" sz="2000"/>
              <a:t>Chủ yếu được sử dụng để phân loại (có thể hồi quy)</a:t>
            </a:r>
          </a:p>
          <a:p>
            <a:pPr marL="285750" indent="-228600">
              <a:lnSpc>
                <a:spcPct val="90000"/>
              </a:lnSpc>
              <a:spcAft>
                <a:spcPts val="600"/>
              </a:spcAft>
              <a:buFont typeface="Arial" panose="020B0604020202020204" pitchFamily="34" charset="0"/>
              <a:buChar char="•"/>
            </a:pPr>
            <a:r>
              <a:rPr lang="en-US" sz="2000"/>
              <a:t>Là thuật toán Binary Classfier</a:t>
            </a:r>
          </a:p>
        </p:txBody>
      </p:sp>
      <p:sp>
        <p:nvSpPr>
          <p:cNvPr id="29" name="Rectangle 2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A20E337-0A74-36F8-CCBC-5E8E147A9B4A}"/>
              </a:ext>
            </a:extLst>
          </p:cNvPr>
          <p:cNvPicPr>
            <a:picLocks noChangeAspect="1"/>
          </p:cNvPicPr>
          <p:nvPr/>
        </p:nvPicPr>
        <p:blipFill rotWithShape="1">
          <a:blip r:embed="rId2"/>
          <a:srcRect b="17480"/>
          <a:stretch/>
        </p:blipFill>
        <p:spPr>
          <a:xfrm>
            <a:off x="7083423" y="674883"/>
            <a:ext cx="4397433" cy="2332773"/>
          </a:xfrm>
          <a:prstGeom prst="rect">
            <a:avLst/>
          </a:prstGeom>
        </p:spPr>
      </p:pic>
      <p:sp>
        <p:nvSpPr>
          <p:cNvPr id="33" name="Rectangle 32">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7B7D752-1C3A-D514-5AC9-A6518BB84F67}"/>
              </a:ext>
            </a:extLst>
          </p:cNvPr>
          <p:cNvPicPr>
            <a:picLocks noChangeAspect="1"/>
          </p:cNvPicPr>
          <p:nvPr/>
        </p:nvPicPr>
        <p:blipFill>
          <a:blip r:embed="rId3"/>
          <a:stretch>
            <a:fillRect/>
          </a:stretch>
        </p:blipFill>
        <p:spPr>
          <a:xfrm>
            <a:off x="7462611" y="3707894"/>
            <a:ext cx="3637192" cy="2518756"/>
          </a:xfrm>
          <a:prstGeom prst="rect">
            <a:avLst/>
          </a:prstGeom>
        </p:spPr>
      </p:pic>
    </p:spTree>
    <p:extLst>
      <p:ext uri="{BB962C8B-B14F-4D97-AF65-F5344CB8AC3E}">
        <p14:creationId xmlns:p14="http://schemas.microsoft.com/office/powerpoint/2010/main" val="1494628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4">
            <a:extLst>
              <a:ext uri="{FF2B5EF4-FFF2-40B4-BE49-F238E27FC236}">
                <a16:creationId xmlns:a16="http://schemas.microsoft.com/office/drawing/2014/main" id="{3F1D31A3-B316-BE32-0DCC-F20BD277DA4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EC64A7A9-7CC1-02F7-A394-A827A90C48CB}"/>
              </a:ext>
            </a:extLst>
          </p:cNvPr>
          <p:cNvPicPr>
            <a:picLocks noChangeAspect="1"/>
          </p:cNvPicPr>
          <p:nvPr/>
        </p:nvPicPr>
        <p:blipFill>
          <a:blip r:embed="rId2"/>
          <a:stretch>
            <a:fillRect/>
          </a:stretch>
        </p:blipFill>
        <p:spPr>
          <a:xfrm>
            <a:off x="689113" y="1998504"/>
            <a:ext cx="4294416" cy="3165791"/>
          </a:xfrm>
          <a:prstGeom prst="rect">
            <a:avLst/>
          </a:prstGeom>
        </p:spPr>
      </p:pic>
      <p:pic>
        <p:nvPicPr>
          <p:cNvPr id="11" name="Picture 10">
            <a:extLst>
              <a:ext uri="{FF2B5EF4-FFF2-40B4-BE49-F238E27FC236}">
                <a16:creationId xmlns:a16="http://schemas.microsoft.com/office/drawing/2014/main" id="{50300141-CEB3-57EC-8CCF-78BD6BFCE035}"/>
              </a:ext>
            </a:extLst>
          </p:cNvPr>
          <p:cNvPicPr>
            <a:picLocks noChangeAspect="1"/>
          </p:cNvPicPr>
          <p:nvPr/>
        </p:nvPicPr>
        <p:blipFill>
          <a:blip r:embed="rId2"/>
          <a:stretch>
            <a:fillRect/>
          </a:stretch>
        </p:blipFill>
        <p:spPr>
          <a:xfrm>
            <a:off x="5943600" y="1291405"/>
            <a:ext cx="5799323" cy="4275190"/>
          </a:xfrm>
          <a:prstGeom prst="rect">
            <a:avLst/>
          </a:prstGeom>
        </p:spPr>
      </p:pic>
      <p:cxnSp>
        <p:nvCxnSpPr>
          <p:cNvPr id="13" name="Straight Connector 12">
            <a:extLst>
              <a:ext uri="{FF2B5EF4-FFF2-40B4-BE49-F238E27FC236}">
                <a16:creationId xmlns:a16="http://schemas.microsoft.com/office/drawing/2014/main" id="{FC936BAC-45D2-A6FF-7736-D36C6690276A}"/>
              </a:ext>
            </a:extLst>
          </p:cNvPr>
          <p:cNvCxnSpPr/>
          <p:nvPr/>
        </p:nvCxnSpPr>
        <p:spPr>
          <a:xfrm flipH="1">
            <a:off x="7502013" y="1124257"/>
            <a:ext cx="1818968" cy="4755434"/>
          </a:xfrm>
          <a:prstGeom prst="line">
            <a:avLst/>
          </a:prstGeom>
        </p:spPr>
        <p:style>
          <a:lnRef idx="3">
            <a:schemeClr val="accent4"/>
          </a:lnRef>
          <a:fillRef idx="0">
            <a:schemeClr val="accent4"/>
          </a:fillRef>
          <a:effectRef idx="2">
            <a:schemeClr val="accent4"/>
          </a:effectRef>
          <a:fontRef idx="minor">
            <a:schemeClr val="tx1"/>
          </a:fontRef>
        </p:style>
      </p:cxnSp>
      <p:cxnSp>
        <p:nvCxnSpPr>
          <p:cNvPr id="14" name="Straight Connector 13">
            <a:extLst>
              <a:ext uri="{FF2B5EF4-FFF2-40B4-BE49-F238E27FC236}">
                <a16:creationId xmlns:a16="http://schemas.microsoft.com/office/drawing/2014/main" id="{1CF73197-4D4C-3166-A60D-38556772EE4E}"/>
              </a:ext>
            </a:extLst>
          </p:cNvPr>
          <p:cNvCxnSpPr>
            <a:cxnSpLocks/>
          </p:cNvCxnSpPr>
          <p:nvPr/>
        </p:nvCxnSpPr>
        <p:spPr>
          <a:xfrm flipH="1">
            <a:off x="7654413" y="1406013"/>
            <a:ext cx="2246671" cy="4626078"/>
          </a:xfrm>
          <a:prstGeom prst="line">
            <a:avLst/>
          </a:prstGeom>
        </p:spPr>
        <p:style>
          <a:lnRef idx="3">
            <a:schemeClr val="accent4"/>
          </a:lnRef>
          <a:fillRef idx="0">
            <a:schemeClr val="accent4"/>
          </a:fillRef>
          <a:effectRef idx="2">
            <a:schemeClr val="accent4"/>
          </a:effectRef>
          <a:fontRef idx="minor">
            <a:schemeClr val="tx1"/>
          </a:fontRef>
        </p:style>
      </p:cxnSp>
      <p:cxnSp>
        <p:nvCxnSpPr>
          <p:cNvPr id="16" name="Straight Connector 15">
            <a:extLst>
              <a:ext uri="{FF2B5EF4-FFF2-40B4-BE49-F238E27FC236}">
                <a16:creationId xmlns:a16="http://schemas.microsoft.com/office/drawing/2014/main" id="{7B3047C0-CB31-8B1A-6402-88D8F0B065EE}"/>
              </a:ext>
            </a:extLst>
          </p:cNvPr>
          <p:cNvCxnSpPr>
            <a:cxnSpLocks/>
          </p:cNvCxnSpPr>
          <p:nvPr/>
        </p:nvCxnSpPr>
        <p:spPr>
          <a:xfrm flipH="1">
            <a:off x="8411497" y="1048057"/>
            <a:ext cx="213851" cy="5098642"/>
          </a:xfrm>
          <a:prstGeom prst="line">
            <a:avLst/>
          </a:prstGeom>
        </p:spPr>
        <p:style>
          <a:lnRef idx="3">
            <a:schemeClr val="accent4"/>
          </a:lnRef>
          <a:fillRef idx="0">
            <a:schemeClr val="accent4"/>
          </a:fillRef>
          <a:effectRef idx="2">
            <a:schemeClr val="accent4"/>
          </a:effectRef>
          <a:fontRef idx="minor">
            <a:schemeClr val="tx1"/>
          </a:fontRef>
        </p:style>
      </p:cxnSp>
      <p:cxnSp>
        <p:nvCxnSpPr>
          <p:cNvPr id="20" name="Straight Arrow Connector 19">
            <a:extLst>
              <a:ext uri="{FF2B5EF4-FFF2-40B4-BE49-F238E27FC236}">
                <a16:creationId xmlns:a16="http://schemas.microsoft.com/office/drawing/2014/main" id="{0CAB812B-F381-4DDB-E0C2-422F3ECFC18E}"/>
              </a:ext>
            </a:extLst>
          </p:cNvPr>
          <p:cNvCxnSpPr/>
          <p:nvPr/>
        </p:nvCxnSpPr>
        <p:spPr>
          <a:xfrm>
            <a:off x="5102942" y="3429000"/>
            <a:ext cx="727587"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1" name="TextBox 20">
            <a:extLst>
              <a:ext uri="{FF2B5EF4-FFF2-40B4-BE49-F238E27FC236}">
                <a16:creationId xmlns:a16="http://schemas.microsoft.com/office/drawing/2014/main" id="{C09CDFDB-44E5-3635-0654-28B0F727418F}"/>
              </a:ext>
            </a:extLst>
          </p:cNvPr>
          <p:cNvSpPr txBox="1"/>
          <p:nvPr/>
        </p:nvSpPr>
        <p:spPr>
          <a:xfrm>
            <a:off x="689113" y="404660"/>
            <a:ext cx="3941272" cy="369332"/>
          </a:xfrm>
          <a:prstGeom prst="rect">
            <a:avLst/>
          </a:prstGeom>
          <a:noFill/>
        </p:spPr>
        <p:txBody>
          <a:bodyPr wrap="none" rtlCol="0">
            <a:spAutoFit/>
          </a:bodyPr>
          <a:lstStyle/>
          <a:p>
            <a:r>
              <a:rPr lang="en-US"/>
              <a:t>Các thuật toán Binary classification khác</a:t>
            </a:r>
          </a:p>
        </p:txBody>
      </p:sp>
    </p:spTree>
    <p:extLst>
      <p:ext uri="{BB962C8B-B14F-4D97-AF65-F5344CB8AC3E}">
        <p14:creationId xmlns:p14="http://schemas.microsoft.com/office/powerpoint/2010/main" val="2456192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F40DD5-1F27-3DE2-51E0-082921960C99}"/>
              </a:ext>
            </a:extLst>
          </p:cNvPr>
          <p:cNvPicPr>
            <a:picLocks noChangeAspect="1"/>
          </p:cNvPicPr>
          <p:nvPr/>
        </p:nvPicPr>
        <p:blipFill>
          <a:blip r:embed="rId2"/>
          <a:stretch>
            <a:fillRect/>
          </a:stretch>
        </p:blipFill>
        <p:spPr>
          <a:xfrm>
            <a:off x="5943600" y="1302836"/>
            <a:ext cx="5921253" cy="4252328"/>
          </a:xfrm>
          <a:prstGeom prst="rect">
            <a:avLst/>
          </a:prstGeom>
        </p:spPr>
      </p:pic>
      <p:sp>
        <p:nvSpPr>
          <p:cNvPr id="6" name="AutoShape 4">
            <a:extLst>
              <a:ext uri="{FF2B5EF4-FFF2-40B4-BE49-F238E27FC236}">
                <a16:creationId xmlns:a16="http://schemas.microsoft.com/office/drawing/2014/main" id="{ADC235EB-35FE-22DA-362C-9E3489681B5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92696022-F94D-42C8-5BD1-0196A4FD2731}"/>
              </a:ext>
            </a:extLst>
          </p:cNvPr>
          <p:cNvPicPr>
            <a:picLocks noChangeAspect="1"/>
          </p:cNvPicPr>
          <p:nvPr/>
        </p:nvPicPr>
        <p:blipFill>
          <a:blip r:embed="rId3"/>
          <a:stretch>
            <a:fillRect/>
          </a:stretch>
        </p:blipFill>
        <p:spPr>
          <a:xfrm>
            <a:off x="689113" y="1998504"/>
            <a:ext cx="4294416" cy="3165791"/>
          </a:xfrm>
          <a:prstGeom prst="rect">
            <a:avLst/>
          </a:prstGeom>
        </p:spPr>
      </p:pic>
      <p:cxnSp>
        <p:nvCxnSpPr>
          <p:cNvPr id="12" name="Straight Arrow Connector 11">
            <a:extLst>
              <a:ext uri="{FF2B5EF4-FFF2-40B4-BE49-F238E27FC236}">
                <a16:creationId xmlns:a16="http://schemas.microsoft.com/office/drawing/2014/main" id="{035F6FA0-27A8-7172-7D2B-2A686D1F1D5F}"/>
              </a:ext>
            </a:extLst>
          </p:cNvPr>
          <p:cNvCxnSpPr/>
          <p:nvPr/>
        </p:nvCxnSpPr>
        <p:spPr>
          <a:xfrm>
            <a:off x="5102942" y="3429000"/>
            <a:ext cx="727587"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3" name="TextBox 12">
            <a:extLst>
              <a:ext uri="{FF2B5EF4-FFF2-40B4-BE49-F238E27FC236}">
                <a16:creationId xmlns:a16="http://schemas.microsoft.com/office/drawing/2014/main" id="{D461B23C-5D6E-FBE4-2033-C0168F8AC3F6}"/>
              </a:ext>
            </a:extLst>
          </p:cNvPr>
          <p:cNvSpPr txBox="1"/>
          <p:nvPr/>
        </p:nvSpPr>
        <p:spPr>
          <a:xfrm>
            <a:off x="776748" y="737420"/>
            <a:ext cx="2770695" cy="400110"/>
          </a:xfrm>
          <a:prstGeom prst="rect">
            <a:avLst/>
          </a:prstGeom>
          <a:noFill/>
        </p:spPr>
        <p:txBody>
          <a:bodyPr wrap="none" rtlCol="0">
            <a:spAutoFit/>
          </a:bodyPr>
          <a:lstStyle/>
          <a:p>
            <a:r>
              <a:rPr lang="en-US" sz="2000" b="1"/>
              <a:t>Support Vector Machine</a:t>
            </a:r>
          </a:p>
        </p:txBody>
      </p:sp>
    </p:spTree>
    <p:extLst>
      <p:ext uri="{BB962C8B-B14F-4D97-AF65-F5344CB8AC3E}">
        <p14:creationId xmlns:p14="http://schemas.microsoft.com/office/powerpoint/2010/main" val="672477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A8C372-2121-2A6D-6738-49E377FE1516}"/>
              </a:ext>
            </a:extLst>
          </p:cNvPr>
          <p:cNvPicPr>
            <a:picLocks noChangeAspect="1"/>
          </p:cNvPicPr>
          <p:nvPr/>
        </p:nvPicPr>
        <p:blipFill>
          <a:blip r:embed="rId2"/>
          <a:stretch>
            <a:fillRect/>
          </a:stretch>
        </p:blipFill>
        <p:spPr>
          <a:xfrm>
            <a:off x="771451" y="3467682"/>
            <a:ext cx="4450466" cy="2004234"/>
          </a:xfrm>
          <a:prstGeom prst="rect">
            <a:avLst/>
          </a:prstGeom>
        </p:spPr>
      </p:pic>
      <p:pic>
        <p:nvPicPr>
          <p:cNvPr id="7" name="Picture 6">
            <a:extLst>
              <a:ext uri="{FF2B5EF4-FFF2-40B4-BE49-F238E27FC236}">
                <a16:creationId xmlns:a16="http://schemas.microsoft.com/office/drawing/2014/main" id="{CA51B373-531B-7A23-1FAD-58307116802D}"/>
              </a:ext>
            </a:extLst>
          </p:cNvPr>
          <p:cNvPicPr>
            <a:picLocks noChangeAspect="1"/>
          </p:cNvPicPr>
          <p:nvPr/>
        </p:nvPicPr>
        <p:blipFill>
          <a:blip r:embed="rId3"/>
          <a:stretch>
            <a:fillRect/>
          </a:stretch>
        </p:blipFill>
        <p:spPr>
          <a:xfrm>
            <a:off x="6693586" y="1171631"/>
            <a:ext cx="4999153" cy="2133785"/>
          </a:xfrm>
          <a:prstGeom prst="rect">
            <a:avLst/>
          </a:prstGeom>
        </p:spPr>
      </p:pic>
      <p:pic>
        <p:nvPicPr>
          <p:cNvPr id="9" name="Picture 8">
            <a:extLst>
              <a:ext uri="{FF2B5EF4-FFF2-40B4-BE49-F238E27FC236}">
                <a16:creationId xmlns:a16="http://schemas.microsoft.com/office/drawing/2014/main" id="{3D2967BF-B6EB-DC3B-737B-38C99DC8985E}"/>
              </a:ext>
            </a:extLst>
          </p:cNvPr>
          <p:cNvPicPr>
            <a:picLocks noChangeAspect="1"/>
          </p:cNvPicPr>
          <p:nvPr/>
        </p:nvPicPr>
        <p:blipFill>
          <a:blip r:embed="rId4"/>
          <a:stretch>
            <a:fillRect/>
          </a:stretch>
        </p:blipFill>
        <p:spPr>
          <a:xfrm>
            <a:off x="6603843" y="3305416"/>
            <a:ext cx="4717189" cy="2179509"/>
          </a:xfrm>
          <a:prstGeom prst="rect">
            <a:avLst/>
          </a:prstGeom>
        </p:spPr>
      </p:pic>
      <p:cxnSp>
        <p:nvCxnSpPr>
          <p:cNvPr id="11" name="Straight Arrow Connector 10">
            <a:extLst>
              <a:ext uri="{FF2B5EF4-FFF2-40B4-BE49-F238E27FC236}">
                <a16:creationId xmlns:a16="http://schemas.microsoft.com/office/drawing/2014/main" id="{168CA0C8-551D-88CA-F894-D5A1C594A616}"/>
              </a:ext>
            </a:extLst>
          </p:cNvPr>
          <p:cNvCxnSpPr>
            <a:cxnSpLocks/>
          </p:cNvCxnSpPr>
          <p:nvPr/>
        </p:nvCxnSpPr>
        <p:spPr>
          <a:xfrm>
            <a:off x="5036092" y="3454618"/>
            <a:ext cx="183665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44F11921-7170-D643-B66A-78085ADC5DCE}"/>
              </a:ext>
            </a:extLst>
          </p:cNvPr>
          <p:cNvSpPr txBox="1"/>
          <p:nvPr/>
        </p:nvSpPr>
        <p:spPr>
          <a:xfrm>
            <a:off x="678425" y="383459"/>
            <a:ext cx="2770695" cy="400110"/>
          </a:xfrm>
          <a:prstGeom prst="rect">
            <a:avLst/>
          </a:prstGeom>
          <a:noFill/>
        </p:spPr>
        <p:txBody>
          <a:bodyPr wrap="none" rtlCol="0">
            <a:spAutoFit/>
          </a:bodyPr>
          <a:lstStyle/>
          <a:p>
            <a:r>
              <a:rPr lang="en-US" sz="2000" b="1"/>
              <a:t>Support Vector Machine</a:t>
            </a:r>
          </a:p>
        </p:txBody>
      </p:sp>
      <p:sp>
        <p:nvSpPr>
          <p:cNvPr id="14" name="TextBox 13">
            <a:extLst>
              <a:ext uri="{FF2B5EF4-FFF2-40B4-BE49-F238E27FC236}">
                <a16:creationId xmlns:a16="http://schemas.microsoft.com/office/drawing/2014/main" id="{B7D1C11B-234F-1720-A704-0321C930B68F}"/>
              </a:ext>
            </a:extLst>
          </p:cNvPr>
          <p:cNvSpPr txBox="1"/>
          <p:nvPr/>
        </p:nvSpPr>
        <p:spPr>
          <a:xfrm>
            <a:off x="5498415" y="2942616"/>
            <a:ext cx="6096000" cy="369332"/>
          </a:xfrm>
          <a:prstGeom prst="rect">
            <a:avLst/>
          </a:prstGeom>
          <a:noFill/>
        </p:spPr>
        <p:txBody>
          <a:bodyPr wrap="square">
            <a:spAutoFit/>
          </a:bodyPr>
          <a:lstStyle/>
          <a:p>
            <a:r>
              <a:rPr lang="en-US" b="0" i="0">
                <a:solidFill>
                  <a:srgbClr val="242424"/>
                </a:solidFill>
                <a:effectLst/>
                <a:latin typeface="source-serif-pro"/>
              </a:rPr>
              <a:t>z=x²+y²</a:t>
            </a:r>
            <a:endParaRPr lang="en-US"/>
          </a:p>
        </p:txBody>
      </p:sp>
    </p:spTree>
    <p:extLst>
      <p:ext uri="{BB962C8B-B14F-4D97-AF65-F5344CB8AC3E}">
        <p14:creationId xmlns:p14="http://schemas.microsoft.com/office/powerpoint/2010/main" val="3944547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B958DA0-9073-F8AF-D1FA-DC1C656D2E28}"/>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Cùng tìm hiểu về lý thuyết của SVM</a:t>
            </a:r>
          </a:p>
        </p:txBody>
      </p:sp>
      <p:sp>
        <p:nvSpPr>
          <p:cNvPr id="19"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3537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60FFE8-2A07-ABCE-5524-35BA71D86108}"/>
              </a:ext>
            </a:extLst>
          </p:cNvPr>
          <p:cNvSpPr txBox="1"/>
          <p:nvPr/>
        </p:nvSpPr>
        <p:spPr>
          <a:xfrm>
            <a:off x="629263" y="729734"/>
            <a:ext cx="7777317" cy="461665"/>
          </a:xfrm>
          <a:prstGeom prst="rect">
            <a:avLst/>
          </a:prstGeom>
          <a:noFill/>
        </p:spPr>
        <p:txBody>
          <a:bodyPr wrap="square">
            <a:spAutoFit/>
          </a:bodyPr>
          <a:lstStyle/>
          <a:p>
            <a:pPr algn="l"/>
            <a:r>
              <a:rPr lang="en-US" sz="2400" b="0" i="0">
                <a:solidFill>
                  <a:srgbClr val="000000"/>
                </a:solidFill>
                <a:effectLst/>
                <a:latin typeface="Arial" panose="020B0604020202020204" pitchFamily="34" charset="0"/>
              </a:rPr>
              <a:t>Khoảng cách từ một điểm tới một siêu mặt phẳng</a:t>
            </a:r>
          </a:p>
        </p:txBody>
      </p:sp>
      <p:pic>
        <p:nvPicPr>
          <p:cNvPr id="7" name="Picture 6">
            <a:extLst>
              <a:ext uri="{FF2B5EF4-FFF2-40B4-BE49-F238E27FC236}">
                <a16:creationId xmlns:a16="http://schemas.microsoft.com/office/drawing/2014/main" id="{DC5950CD-10D4-BD9D-C3DE-01839517C57D}"/>
              </a:ext>
            </a:extLst>
          </p:cNvPr>
          <p:cNvPicPr>
            <a:picLocks noChangeAspect="1"/>
          </p:cNvPicPr>
          <p:nvPr/>
        </p:nvPicPr>
        <p:blipFill>
          <a:blip r:embed="rId2"/>
          <a:stretch>
            <a:fillRect/>
          </a:stretch>
        </p:blipFill>
        <p:spPr>
          <a:xfrm>
            <a:off x="2973612" y="1575951"/>
            <a:ext cx="2225233" cy="815411"/>
          </a:xfrm>
          <a:prstGeom prst="rect">
            <a:avLst/>
          </a:prstGeom>
        </p:spPr>
      </p:pic>
      <p:sp>
        <p:nvSpPr>
          <p:cNvPr id="8" name="TextBox 7">
            <a:extLst>
              <a:ext uri="{FF2B5EF4-FFF2-40B4-BE49-F238E27FC236}">
                <a16:creationId xmlns:a16="http://schemas.microsoft.com/office/drawing/2014/main" id="{9394EE2D-0650-94A4-7A0F-AFF15E2D104C}"/>
              </a:ext>
            </a:extLst>
          </p:cNvPr>
          <p:cNvSpPr txBox="1"/>
          <p:nvPr/>
        </p:nvSpPr>
        <p:spPr>
          <a:xfrm>
            <a:off x="629263" y="1798991"/>
            <a:ext cx="1959191" cy="369332"/>
          </a:xfrm>
          <a:prstGeom prst="rect">
            <a:avLst/>
          </a:prstGeom>
          <a:noFill/>
        </p:spPr>
        <p:txBody>
          <a:bodyPr wrap="none" rtlCol="0">
            <a:spAutoFit/>
          </a:bodyPr>
          <a:lstStyle/>
          <a:p>
            <a:r>
              <a:rPr lang="en-US"/>
              <a:t>Không gian 2 chiều</a:t>
            </a:r>
          </a:p>
        </p:txBody>
      </p:sp>
      <p:sp>
        <p:nvSpPr>
          <p:cNvPr id="9" name="TextBox 8">
            <a:extLst>
              <a:ext uri="{FF2B5EF4-FFF2-40B4-BE49-F238E27FC236}">
                <a16:creationId xmlns:a16="http://schemas.microsoft.com/office/drawing/2014/main" id="{22684AA6-B03B-BB57-F750-E76F478C9392}"/>
              </a:ext>
            </a:extLst>
          </p:cNvPr>
          <p:cNvSpPr txBox="1"/>
          <p:nvPr/>
        </p:nvSpPr>
        <p:spPr>
          <a:xfrm>
            <a:off x="629262" y="3357403"/>
            <a:ext cx="1959191" cy="369332"/>
          </a:xfrm>
          <a:prstGeom prst="rect">
            <a:avLst/>
          </a:prstGeom>
          <a:noFill/>
        </p:spPr>
        <p:txBody>
          <a:bodyPr wrap="none" rtlCol="0">
            <a:spAutoFit/>
          </a:bodyPr>
          <a:lstStyle/>
          <a:p>
            <a:r>
              <a:rPr lang="en-US"/>
              <a:t>Không gian 3 chiều</a:t>
            </a:r>
          </a:p>
        </p:txBody>
      </p:sp>
      <p:pic>
        <p:nvPicPr>
          <p:cNvPr id="11" name="Picture 10">
            <a:extLst>
              <a:ext uri="{FF2B5EF4-FFF2-40B4-BE49-F238E27FC236}">
                <a16:creationId xmlns:a16="http://schemas.microsoft.com/office/drawing/2014/main" id="{F1827676-D431-1ABA-FCA7-CCBA43FE0DB3}"/>
              </a:ext>
            </a:extLst>
          </p:cNvPr>
          <p:cNvPicPr>
            <a:picLocks noChangeAspect="1"/>
          </p:cNvPicPr>
          <p:nvPr/>
        </p:nvPicPr>
        <p:blipFill>
          <a:blip r:embed="rId3"/>
          <a:stretch>
            <a:fillRect/>
          </a:stretch>
        </p:blipFill>
        <p:spPr>
          <a:xfrm>
            <a:off x="3110467" y="3187757"/>
            <a:ext cx="2370025" cy="838273"/>
          </a:xfrm>
          <a:prstGeom prst="rect">
            <a:avLst/>
          </a:prstGeom>
        </p:spPr>
      </p:pic>
      <p:pic>
        <p:nvPicPr>
          <p:cNvPr id="13" name="Picture 12">
            <a:extLst>
              <a:ext uri="{FF2B5EF4-FFF2-40B4-BE49-F238E27FC236}">
                <a16:creationId xmlns:a16="http://schemas.microsoft.com/office/drawing/2014/main" id="{594547B8-3651-8AFD-653E-357EAAC26C85}"/>
              </a:ext>
            </a:extLst>
          </p:cNvPr>
          <p:cNvPicPr>
            <a:picLocks noChangeAspect="1"/>
          </p:cNvPicPr>
          <p:nvPr/>
        </p:nvPicPr>
        <p:blipFill rotWithShape="1">
          <a:blip r:embed="rId4"/>
          <a:srcRect t="60916"/>
          <a:stretch/>
        </p:blipFill>
        <p:spPr>
          <a:xfrm>
            <a:off x="2761188" y="5569260"/>
            <a:ext cx="4663844" cy="461666"/>
          </a:xfrm>
          <a:prstGeom prst="rect">
            <a:avLst/>
          </a:prstGeom>
        </p:spPr>
      </p:pic>
      <p:pic>
        <p:nvPicPr>
          <p:cNvPr id="15" name="Picture 14">
            <a:extLst>
              <a:ext uri="{FF2B5EF4-FFF2-40B4-BE49-F238E27FC236}">
                <a16:creationId xmlns:a16="http://schemas.microsoft.com/office/drawing/2014/main" id="{47AE2CD0-75B3-E2C9-FAE2-3D9C05D74B80}"/>
              </a:ext>
            </a:extLst>
          </p:cNvPr>
          <p:cNvPicPr>
            <a:picLocks noChangeAspect="1"/>
          </p:cNvPicPr>
          <p:nvPr/>
        </p:nvPicPr>
        <p:blipFill>
          <a:blip r:embed="rId5"/>
          <a:stretch>
            <a:fillRect/>
          </a:stretch>
        </p:blipFill>
        <p:spPr>
          <a:xfrm>
            <a:off x="3110467" y="4640940"/>
            <a:ext cx="1325995" cy="792549"/>
          </a:xfrm>
          <a:prstGeom prst="rect">
            <a:avLst/>
          </a:prstGeom>
        </p:spPr>
      </p:pic>
      <p:sp>
        <p:nvSpPr>
          <p:cNvPr id="16" name="TextBox 15">
            <a:extLst>
              <a:ext uri="{FF2B5EF4-FFF2-40B4-BE49-F238E27FC236}">
                <a16:creationId xmlns:a16="http://schemas.microsoft.com/office/drawing/2014/main" id="{262874A0-4C06-EC0C-BAA3-0A06BBBFC883}"/>
              </a:ext>
            </a:extLst>
          </p:cNvPr>
          <p:cNvSpPr txBox="1"/>
          <p:nvPr/>
        </p:nvSpPr>
        <p:spPr>
          <a:xfrm>
            <a:off x="629261" y="4852549"/>
            <a:ext cx="2375971" cy="369332"/>
          </a:xfrm>
          <a:prstGeom prst="rect">
            <a:avLst/>
          </a:prstGeom>
          <a:noFill/>
        </p:spPr>
        <p:txBody>
          <a:bodyPr wrap="none" rtlCol="0">
            <a:spAutoFit/>
          </a:bodyPr>
          <a:lstStyle/>
          <a:p>
            <a:r>
              <a:rPr lang="en-US"/>
              <a:t>Không gian nhiều chiều</a:t>
            </a:r>
          </a:p>
        </p:txBody>
      </p:sp>
      <p:pic>
        <p:nvPicPr>
          <p:cNvPr id="18" name="Picture 17">
            <a:extLst>
              <a:ext uri="{FF2B5EF4-FFF2-40B4-BE49-F238E27FC236}">
                <a16:creationId xmlns:a16="http://schemas.microsoft.com/office/drawing/2014/main" id="{C4E4BA5C-536E-9AA4-CC34-F8DD56DA64B9}"/>
              </a:ext>
            </a:extLst>
          </p:cNvPr>
          <p:cNvPicPr>
            <a:picLocks noChangeAspect="1"/>
          </p:cNvPicPr>
          <p:nvPr/>
        </p:nvPicPr>
        <p:blipFill rotWithShape="1">
          <a:blip r:embed="rId6"/>
          <a:srcRect r="3011"/>
          <a:stretch/>
        </p:blipFill>
        <p:spPr>
          <a:xfrm>
            <a:off x="6351573" y="2168323"/>
            <a:ext cx="4237770" cy="2800828"/>
          </a:xfrm>
          <a:prstGeom prst="rect">
            <a:avLst/>
          </a:prstGeom>
        </p:spPr>
      </p:pic>
    </p:spTree>
    <p:extLst>
      <p:ext uri="{BB962C8B-B14F-4D97-AF65-F5344CB8AC3E}">
        <p14:creationId xmlns:p14="http://schemas.microsoft.com/office/powerpoint/2010/main" val="3668123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833F4F9-25FB-AC1D-A6D3-63DD01259275}"/>
              </a:ext>
            </a:extLst>
          </p:cNvPr>
          <p:cNvSpPr txBox="1"/>
          <p:nvPr/>
        </p:nvSpPr>
        <p:spPr>
          <a:xfrm>
            <a:off x="639096" y="601915"/>
            <a:ext cx="6096000" cy="461665"/>
          </a:xfrm>
          <a:prstGeom prst="rect">
            <a:avLst/>
          </a:prstGeom>
          <a:noFill/>
        </p:spPr>
        <p:txBody>
          <a:bodyPr wrap="square">
            <a:spAutoFit/>
          </a:bodyPr>
          <a:lstStyle/>
          <a:p>
            <a:pPr algn="l"/>
            <a:r>
              <a:rPr lang="vi-VN" sz="2400" b="0" i="0">
                <a:solidFill>
                  <a:srgbClr val="000000"/>
                </a:solidFill>
                <a:effectLst/>
                <a:latin typeface="Arial" panose="020B0604020202020204" pitchFamily="34" charset="0"/>
              </a:rPr>
              <a:t>Xây dựng bài toán tối ưu cho SVM</a:t>
            </a:r>
          </a:p>
        </p:txBody>
      </p:sp>
      <p:sp>
        <p:nvSpPr>
          <p:cNvPr id="9" name="TextBox 8">
            <a:extLst>
              <a:ext uri="{FF2B5EF4-FFF2-40B4-BE49-F238E27FC236}">
                <a16:creationId xmlns:a16="http://schemas.microsoft.com/office/drawing/2014/main" id="{AF21CCE7-27FD-9653-497E-66A49B98705F}"/>
              </a:ext>
            </a:extLst>
          </p:cNvPr>
          <p:cNvSpPr txBox="1"/>
          <p:nvPr/>
        </p:nvSpPr>
        <p:spPr>
          <a:xfrm>
            <a:off x="639096" y="1142688"/>
            <a:ext cx="6096000" cy="646331"/>
          </a:xfrm>
          <a:prstGeom prst="rect">
            <a:avLst/>
          </a:prstGeom>
          <a:noFill/>
        </p:spPr>
        <p:txBody>
          <a:bodyPr wrap="square">
            <a:spAutoFit/>
          </a:bodyPr>
          <a:lstStyle/>
          <a:p>
            <a:r>
              <a:rPr lang="en-US" b="0" i="1">
                <a:solidFill>
                  <a:srgbClr val="000000"/>
                </a:solidFill>
                <a:effectLst/>
                <a:latin typeface="Arial" panose="020B0604020202020204" pitchFamily="34" charset="0"/>
              </a:rPr>
              <a:t>training set: </a:t>
            </a:r>
          </a:p>
          <a:p>
            <a:r>
              <a:rPr lang="en-US" i="1">
                <a:solidFill>
                  <a:srgbClr val="000000"/>
                </a:solidFill>
                <a:latin typeface="Arial" panose="020B0604020202020204" pitchFamily="34" charset="0"/>
              </a:rPr>
              <a:t>Label: </a:t>
            </a:r>
            <a:r>
              <a:rPr lang="en-US" b="0" i="0">
                <a:solidFill>
                  <a:srgbClr val="000000"/>
                </a:solidFill>
                <a:effectLst/>
                <a:latin typeface="Arial" panose="020B0604020202020204" pitchFamily="34" charset="0"/>
              </a:rPr>
              <a:t> </a:t>
            </a:r>
            <a:endParaRPr lang="en-US"/>
          </a:p>
        </p:txBody>
      </p:sp>
      <p:pic>
        <p:nvPicPr>
          <p:cNvPr id="11" name="Picture 10">
            <a:extLst>
              <a:ext uri="{FF2B5EF4-FFF2-40B4-BE49-F238E27FC236}">
                <a16:creationId xmlns:a16="http://schemas.microsoft.com/office/drawing/2014/main" id="{6344D9FA-2CCA-C594-9392-333BB3166C52}"/>
              </a:ext>
            </a:extLst>
          </p:cNvPr>
          <p:cNvPicPr>
            <a:picLocks noChangeAspect="1"/>
          </p:cNvPicPr>
          <p:nvPr/>
        </p:nvPicPr>
        <p:blipFill>
          <a:blip r:embed="rId2"/>
          <a:stretch>
            <a:fillRect/>
          </a:stretch>
        </p:blipFill>
        <p:spPr>
          <a:xfrm>
            <a:off x="1975644" y="1095998"/>
            <a:ext cx="4759452" cy="369855"/>
          </a:xfrm>
          <a:prstGeom prst="rect">
            <a:avLst/>
          </a:prstGeom>
        </p:spPr>
      </p:pic>
      <p:pic>
        <p:nvPicPr>
          <p:cNvPr id="13" name="Picture 12">
            <a:extLst>
              <a:ext uri="{FF2B5EF4-FFF2-40B4-BE49-F238E27FC236}">
                <a16:creationId xmlns:a16="http://schemas.microsoft.com/office/drawing/2014/main" id="{AA092DF7-3809-4BA1-5986-49D7CD847CA1}"/>
              </a:ext>
            </a:extLst>
          </p:cNvPr>
          <p:cNvPicPr>
            <a:picLocks noChangeAspect="1"/>
          </p:cNvPicPr>
          <p:nvPr/>
        </p:nvPicPr>
        <p:blipFill>
          <a:blip r:embed="rId3"/>
          <a:stretch>
            <a:fillRect/>
          </a:stretch>
        </p:blipFill>
        <p:spPr>
          <a:xfrm>
            <a:off x="1456639" y="1421879"/>
            <a:ext cx="342663" cy="367140"/>
          </a:xfrm>
          <a:prstGeom prst="rect">
            <a:avLst/>
          </a:prstGeom>
        </p:spPr>
      </p:pic>
      <p:sp>
        <p:nvSpPr>
          <p:cNvPr id="14" name="TextBox 13">
            <a:extLst>
              <a:ext uri="{FF2B5EF4-FFF2-40B4-BE49-F238E27FC236}">
                <a16:creationId xmlns:a16="http://schemas.microsoft.com/office/drawing/2014/main" id="{A43638F4-E989-89DD-E276-F313CA6F6F68}"/>
              </a:ext>
            </a:extLst>
          </p:cNvPr>
          <p:cNvSpPr txBox="1"/>
          <p:nvPr/>
        </p:nvSpPr>
        <p:spPr>
          <a:xfrm>
            <a:off x="1771270" y="1471565"/>
            <a:ext cx="1074333" cy="338554"/>
          </a:xfrm>
          <a:prstGeom prst="rect">
            <a:avLst/>
          </a:prstGeom>
          <a:noFill/>
        </p:spPr>
        <p:txBody>
          <a:bodyPr wrap="none" rtlCol="0">
            <a:spAutoFit/>
          </a:bodyPr>
          <a:lstStyle/>
          <a:p>
            <a:r>
              <a:rPr lang="en-US" sz="1600"/>
              <a:t>(1 hoặc -1)</a:t>
            </a:r>
          </a:p>
        </p:txBody>
      </p:sp>
      <p:pic>
        <p:nvPicPr>
          <p:cNvPr id="3074" name="Picture 2">
            <a:extLst>
              <a:ext uri="{FF2B5EF4-FFF2-40B4-BE49-F238E27FC236}">
                <a16:creationId xmlns:a16="http://schemas.microsoft.com/office/drawing/2014/main" id="{E5A1CB67-2B66-8583-CB8A-494E7AD74E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6487" y="1745227"/>
            <a:ext cx="4356919" cy="290461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DF1BA329-CBAD-E754-EA8B-BB34934755D0}"/>
              </a:ext>
            </a:extLst>
          </p:cNvPr>
          <p:cNvPicPr>
            <a:picLocks noChangeAspect="1"/>
          </p:cNvPicPr>
          <p:nvPr/>
        </p:nvPicPr>
        <p:blipFill rotWithShape="1">
          <a:blip r:embed="rId5"/>
          <a:srcRect t="16002"/>
          <a:stretch/>
        </p:blipFill>
        <p:spPr>
          <a:xfrm>
            <a:off x="1228459" y="2252875"/>
            <a:ext cx="4356919" cy="397099"/>
          </a:xfrm>
          <a:prstGeom prst="rect">
            <a:avLst/>
          </a:prstGeom>
        </p:spPr>
      </p:pic>
      <p:sp>
        <p:nvSpPr>
          <p:cNvPr id="17" name="TextBox 16">
            <a:extLst>
              <a:ext uri="{FF2B5EF4-FFF2-40B4-BE49-F238E27FC236}">
                <a16:creationId xmlns:a16="http://schemas.microsoft.com/office/drawing/2014/main" id="{EE8A0E00-FA6D-C240-532F-201BE5A59122}"/>
              </a:ext>
            </a:extLst>
          </p:cNvPr>
          <p:cNvSpPr txBox="1"/>
          <p:nvPr/>
        </p:nvSpPr>
        <p:spPr>
          <a:xfrm>
            <a:off x="452284" y="2266759"/>
            <a:ext cx="776175" cy="369332"/>
          </a:xfrm>
          <a:prstGeom prst="rect">
            <a:avLst/>
          </a:prstGeom>
          <a:noFill/>
        </p:spPr>
        <p:txBody>
          <a:bodyPr wrap="none" rtlCol="0">
            <a:spAutoFit/>
          </a:bodyPr>
          <a:lstStyle/>
          <a:p>
            <a:r>
              <a:rPr lang="en-US"/>
              <a:t>Giả sử</a:t>
            </a:r>
          </a:p>
        </p:txBody>
      </p:sp>
      <p:sp>
        <p:nvSpPr>
          <p:cNvPr id="18" name="TextBox 17">
            <a:extLst>
              <a:ext uri="{FF2B5EF4-FFF2-40B4-BE49-F238E27FC236}">
                <a16:creationId xmlns:a16="http://schemas.microsoft.com/office/drawing/2014/main" id="{74A3F38B-E532-20CF-7CDB-6B8C628F1D30}"/>
              </a:ext>
            </a:extLst>
          </p:cNvPr>
          <p:cNvSpPr txBox="1"/>
          <p:nvPr/>
        </p:nvSpPr>
        <p:spPr>
          <a:xfrm>
            <a:off x="5624134" y="2275731"/>
            <a:ext cx="1780744" cy="369332"/>
          </a:xfrm>
          <a:prstGeom prst="rect">
            <a:avLst/>
          </a:prstGeom>
          <a:noFill/>
        </p:spPr>
        <p:txBody>
          <a:bodyPr wrap="none" rtlCol="0">
            <a:spAutoFit/>
          </a:bodyPr>
          <a:lstStyle/>
          <a:p>
            <a:r>
              <a:rPr lang="en-US"/>
              <a:t>Là mặt phân chia</a:t>
            </a:r>
          </a:p>
        </p:txBody>
      </p:sp>
      <p:sp>
        <p:nvSpPr>
          <p:cNvPr id="19" name="TextBox 18">
            <a:extLst>
              <a:ext uri="{FF2B5EF4-FFF2-40B4-BE49-F238E27FC236}">
                <a16:creationId xmlns:a16="http://schemas.microsoft.com/office/drawing/2014/main" id="{D9AB6603-E994-BDAF-ADFE-BF7297F233DA}"/>
              </a:ext>
            </a:extLst>
          </p:cNvPr>
          <p:cNvSpPr txBox="1"/>
          <p:nvPr/>
        </p:nvSpPr>
        <p:spPr>
          <a:xfrm>
            <a:off x="608959" y="3001170"/>
            <a:ext cx="5209760" cy="369332"/>
          </a:xfrm>
          <a:prstGeom prst="rect">
            <a:avLst/>
          </a:prstGeom>
          <a:noFill/>
        </p:spPr>
        <p:txBody>
          <a:bodyPr wrap="none" rtlCol="0">
            <a:spAutoFit/>
          </a:bodyPr>
          <a:lstStyle/>
          <a:p>
            <a:r>
              <a:rPr lang="en-US"/>
              <a:t>=&gt; Khoảng cách từ mỗi điểm đến đường phân chia là:</a:t>
            </a:r>
          </a:p>
        </p:txBody>
      </p:sp>
      <p:pic>
        <p:nvPicPr>
          <p:cNvPr id="21" name="Picture 20">
            <a:extLst>
              <a:ext uri="{FF2B5EF4-FFF2-40B4-BE49-F238E27FC236}">
                <a16:creationId xmlns:a16="http://schemas.microsoft.com/office/drawing/2014/main" id="{0A00D5A1-D224-AC0B-1B17-25A8D0434A72}"/>
              </a:ext>
            </a:extLst>
          </p:cNvPr>
          <p:cNvPicPr>
            <a:picLocks noChangeAspect="1"/>
          </p:cNvPicPr>
          <p:nvPr/>
        </p:nvPicPr>
        <p:blipFill>
          <a:blip r:embed="rId6"/>
          <a:stretch>
            <a:fillRect/>
          </a:stretch>
        </p:blipFill>
        <p:spPr>
          <a:xfrm>
            <a:off x="2745519" y="3279047"/>
            <a:ext cx="1620004" cy="900002"/>
          </a:xfrm>
          <a:prstGeom prst="rect">
            <a:avLst/>
          </a:prstGeom>
        </p:spPr>
      </p:pic>
      <p:sp>
        <p:nvSpPr>
          <p:cNvPr id="22" name="TextBox 21">
            <a:extLst>
              <a:ext uri="{FF2B5EF4-FFF2-40B4-BE49-F238E27FC236}">
                <a16:creationId xmlns:a16="http://schemas.microsoft.com/office/drawing/2014/main" id="{997D56AD-5771-A2F1-907B-F4DEC52ACE0A}"/>
              </a:ext>
            </a:extLst>
          </p:cNvPr>
          <p:cNvSpPr txBox="1"/>
          <p:nvPr/>
        </p:nvSpPr>
        <p:spPr>
          <a:xfrm>
            <a:off x="608959" y="4294392"/>
            <a:ext cx="7043980" cy="369332"/>
          </a:xfrm>
          <a:prstGeom prst="rect">
            <a:avLst/>
          </a:prstGeom>
          <a:noFill/>
        </p:spPr>
        <p:txBody>
          <a:bodyPr wrap="none" rtlCol="0">
            <a:spAutoFit/>
          </a:bodyPr>
          <a:lstStyle/>
          <a:p>
            <a:r>
              <a:rPr lang="en-US"/>
              <a:t>=&gt; Margin (</a:t>
            </a:r>
            <a:r>
              <a:rPr lang="vi-VN"/>
              <a:t>được tính là khoảng cách gần nhất từ 1 điểm tới mặt đó</a:t>
            </a:r>
            <a:r>
              <a:rPr lang="en-US"/>
              <a:t>)</a:t>
            </a:r>
          </a:p>
        </p:txBody>
      </p:sp>
      <p:pic>
        <p:nvPicPr>
          <p:cNvPr id="24" name="Picture 23">
            <a:extLst>
              <a:ext uri="{FF2B5EF4-FFF2-40B4-BE49-F238E27FC236}">
                <a16:creationId xmlns:a16="http://schemas.microsoft.com/office/drawing/2014/main" id="{AA18DE52-D7BE-5955-7DF4-73C1995BA57A}"/>
              </a:ext>
            </a:extLst>
          </p:cNvPr>
          <p:cNvPicPr>
            <a:picLocks noChangeAspect="1"/>
          </p:cNvPicPr>
          <p:nvPr/>
        </p:nvPicPr>
        <p:blipFill>
          <a:blip r:embed="rId7"/>
          <a:stretch>
            <a:fillRect/>
          </a:stretch>
        </p:blipFill>
        <p:spPr>
          <a:xfrm>
            <a:off x="2095257" y="4781958"/>
            <a:ext cx="3409738" cy="1057869"/>
          </a:xfrm>
          <a:prstGeom prst="rect">
            <a:avLst/>
          </a:prstGeom>
        </p:spPr>
      </p:pic>
    </p:spTree>
    <p:extLst>
      <p:ext uri="{BB962C8B-B14F-4D97-AF65-F5344CB8AC3E}">
        <p14:creationId xmlns:p14="http://schemas.microsoft.com/office/powerpoint/2010/main" val="1425010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C29153-B057-D656-2C18-6BAD5B92736E}"/>
              </a:ext>
            </a:extLst>
          </p:cNvPr>
          <p:cNvPicPr>
            <a:picLocks noChangeAspect="1"/>
          </p:cNvPicPr>
          <p:nvPr/>
        </p:nvPicPr>
        <p:blipFill>
          <a:blip r:embed="rId2"/>
          <a:stretch>
            <a:fillRect/>
          </a:stretch>
        </p:blipFill>
        <p:spPr>
          <a:xfrm>
            <a:off x="1579025" y="333997"/>
            <a:ext cx="9033949" cy="1602957"/>
          </a:xfrm>
          <a:prstGeom prst="rect">
            <a:avLst/>
          </a:prstGeom>
        </p:spPr>
      </p:pic>
      <p:pic>
        <p:nvPicPr>
          <p:cNvPr id="7" name="Picture 6">
            <a:extLst>
              <a:ext uri="{FF2B5EF4-FFF2-40B4-BE49-F238E27FC236}">
                <a16:creationId xmlns:a16="http://schemas.microsoft.com/office/drawing/2014/main" id="{7FF83F3D-E84A-E512-D20F-52A07AF78090}"/>
              </a:ext>
            </a:extLst>
          </p:cNvPr>
          <p:cNvPicPr>
            <a:picLocks noChangeAspect="1"/>
          </p:cNvPicPr>
          <p:nvPr/>
        </p:nvPicPr>
        <p:blipFill>
          <a:blip r:embed="rId3"/>
          <a:stretch>
            <a:fillRect/>
          </a:stretch>
        </p:blipFill>
        <p:spPr>
          <a:xfrm>
            <a:off x="1579025" y="2180303"/>
            <a:ext cx="9588558" cy="1654575"/>
          </a:xfrm>
          <a:prstGeom prst="rect">
            <a:avLst/>
          </a:prstGeom>
        </p:spPr>
      </p:pic>
      <p:pic>
        <p:nvPicPr>
          <p:cNvPr id="6146" name="Picture 2">
            <a:extLst>
              <a:ext uri="{FF2B5EF4-FFF2-40B4-BE49-F238E27FC236}">
                <a16:creationId xmlns:a16="http://schemas.microsoft.com/office/drawing/2014/main" id="{0037EEA6-45D1-B8C8-A6C5-E196580B32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2072" y="3723026"/>
            <a:ext cx="4702463" cy="3134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6854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TotalTime>
  <Words>586</Words>
  <Application>Microsoft Office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Baskerville Old Face</vt:lpstr>
      <vt:lpstr>Calibri</vt:lpstr>
      <vt:lpstr>Calibri Light</vt:lpstr>
      <vt:lpstr>MJXc-TeX-math-I</vt:lpstr>
      <vt:lpstr>Söhne</vt:lpstr>
      <vt:lpstr>source-serif-pro</vt:lpstr>
      <vt:lpstr>Office Theme</vt:lpstr>
      <vt:lpstr>PowerPoint Presentation</vt:lpstr>
      <vt:lpstr>PowerPoint Presentation</vt:lpstr>
      <vt:lpstr>PowerPoint Presentation</vt:lpstr>
      <vt:lpstr>PowerPoint Presentation</vt:lpstr>
      <vt:lpstr>PowerPoint Presentation</vt:lpstr>
      <vt:lpstr>Cùng tìm hiểu về lý thuyết của SVM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Tuan Dao Xuan Hoang</dc:creator>
  <cp:lastModifiedBy>Tuan Dao Xuan Hoang</cp:lastModifiedBy>
  <cp:revision>5</cp:revision>
  <dcterms:created xsi:type="dcterms:W3CDTF">2023-08-18T08:21:03Z</dcterms:created>
  <dcterms:modified xsi:type="dcterms:W3CDTF">2023-08-18T14:44:19Z</dcterms:modified>
</cp:coreProperties>
</file>