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4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22B03E-145F-4BF6-8AA1-521E393788C2}" type="doc">
      <dgm:prSet loTypeId="urn:microsoft.com/office/officeart/2005/8/layout/cycle6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7D8CE9-3FFD-4BAE-9BEB-9C13A667D6FF}">
      <dgm:prSet/>
      <dgm:spPr/>
      <dgm:t>
        <a:bodyPr/>
        <a:lstStyle/>
        <a:p>
          <a:pPr>
            <a:defRPr cap="all"/>
          </a:pPr>
          <a:r>
            <a:rPr lang="en-US" b="1"/>
            <a:t>Đọc paper</a:t>
          </a:r>
        </a:p>
      </dgm:t>
    </dgm:pt>
    <dgm:pt modelId="{78FA125B-431E-4001-AB1E-A998D100D9A6}" type="parTrans" cxnId="{9EE20764-5308-41E9-A489-290556A58011}">
      <dgm:prSet/>
      <dgm:spPr/>
      <dgm:t>
        <a:bodyPr/>
        <a:lstStyle/>
        <a:p>
          <a:endParaRPr lang="en-US"/>
        </a:p>
      </dgm:t>
    </dgm:pt>
    <dgm:pt modelId="{7CA090EA-3837-40CB-9B97-3F701F71FF5C}" type="sibTrans" cxnId="{9EE20764-5308-41E9-A489-290556A58011}">
      <dgm:prSet/>
      <dgm:spPr/>
      <dgm:t>
        <a:bodyPr/>
        <a:lstStyle/>
        <a:p>
          <a:endParaRPr lang="en-US"/>
        </a:p>
      </dgm:t>
    </dgm:pt>
    <dgm:pt modelId="{9049A3D8-A795-47D5-BB6F-4D26392B228F}">
      <dgm:prSet/>
      <dgm:spPr/>
      <dgm:t>
        <a:bodyPr/>
        <a:lstStyle/>
        <a:p>
          <a:pPr>
            <a:defRPr cap="all"/>
          </a:pPr>
          <a:r>
            <a:rPr lang="en-US" b="1" i="0">
              <a:effectLst/>
              <a:latin typeface="Söhne"/>
            </a:rPr>
            <a:t>Problem-Based Learning</a:t>
          </a:r>
          <a:endParaRPr lang="en-US" b="1"/>
        </a:p>
      </dgm:t>
    </dgm:pt>
    <dgm:pt modelId="{CADBA865-9536-4DC7-B3C4-DB87E7F7BCE4}" type="parTrans" cxnId="{8CF83E41-53DF-49FB-8B23-31A63D00CEFD}">
      <dgm:prSet/>
      <dgm:spPr/>
      <dgm:t>
        <a:bodyPr/>
        <a:lstStyle/>
        <a:p>
          <a:endParaRPr lang="en-US"/>
        </a:p>
      </dgm:t>
    </dgm:pt>
    <dgm:pt modelId="{B79DFD78-AD0A-4351-9888-506DBAB04882}" type="sibTrans" cxnId="{8CF83E41-53DF-49FB-8B23-31A63D00CEFD}">
      <dgm:prSet/>
      <dgm:spPr/>
      <dgm:t>
        <a:bodyPr/>
        <a:lstStyle/>
        <a:p>
          <a:endParaRPr lang="en-US"/>
        </a:p>
      </dgm:t>
    </dgm:pt>
    <dgm:pt modelId="{5C4EE4F5-9E60-42B1-B15A-BCBE2EC535F0}">
      <dgm:prSet/>
      <dgm:spPr/>
      <dgm:t>
        <a:bodyPr/>
        <a:lstStyle/>
        <a:p>
          <a:pPr>
            <a:defRPr cap="all"/>
          </a:pPr>
          <a:r>
            <a:rPr lang="en-US" b="1"/>
            <a:t>Code model</a:t>
          </a:r>
        </a:p>
      </dgm:t>
    </dgm:pt>
    <dgm:pt modelId="{BAB781E7-03CF-4D98-AFA6-579683049185}" type="parTrans" cxnId="{A1FBB33B-694F-48D5-ABE9-F3AFF5A2BFA3}">
      <dgm:prSet/>
      <dgm:spPr/>
      <dgm:t>
        <a:bodyPr/>
        <a:lstStyle/>
        <a:p>
          <a:endParaRPr lang="en-US"/>
        </a:p>
      </dgm:t>
    </dgm:pt>
    <dgm:pt modelId="{36F5376A-6236-45A6-9CD0-0FA8BE463861}" type="sibTrans" cxnId="{A1FBB33B-694F-48D5-ABE9-F3AFF5A2BFA3}">
      <dgm:prSet/>
      <dgm:spPr/>
      <dgm:t>
        <a:bodyPr/>
        <a:lstStyle/>
        <a:p>
          <a:endParaRPr lang="en-US"/>
        </a:p>
      </dgm:t>
    </dgm:pt>
    <dgm:pt modelId="{7ADEB89F-09DC-4283-AAFF-D6E3A14D9183}">
      <dgm:prSet/>
      <dgm:spPr/>
      <dgm:t>
        <a:bodyPr/>
        <a:lstStyle/>
        <a:p>
          <a:pPr>
            <a:defRPr cap="all"/>
          </a:pPr>
          <a:r>
            <a:rPr lang="en-US" b="1" i="0">
              <a:effectLst/>
              <a:latin typeface="Söhne"/>
            </a:rPr>
            <a:t>Deep Learning Model Optimization</a:t>
          </a:r>
          <a:endParaRPr lang="en-US" b="1"/>
        </a:p>
      </dgm:t>
    </dgm:pt>
    <dgm:pt modelId="{AD1D3FBB-16EE-463B-B8D5-32DE16E7769E}" type="parTrans" cxnId="{A7074682-C4D1-43FF-AE92-B6DF9301AE57}">
      <dgm:prSet/>
      <dgm:spPr/>
      <dgm:t>
        <a:bodyPr/>
        <a:lstStyle/>
        <a:p>
          <a:endParaRPr lang="en-US"/>
        </a:p>
      </dgm:t>
    </dgm:pt>
    <dgm:pt modelId="{B25F5444-3FF2-409F-8F48-123A592A0BD9}" type="sibTrans" cxnId="{A7074682-C4D1-43FF-AE92-B6DF9301AE57}">
      <dgm:prSet/>
      <dgm:spPr/>
      <dgm:t>
        <a:bodyPr/>
        <a:lstStyle/>
        <a:p>
          <a:endParaRPr lang="en-US"/>
        </a:p>
      </dgm:t>
    </dgm:pt>
    <dgm:pt modelId="{E0091C57-7E89-4F57-8358-973B94D8EC0A}" type="pres">
      <dgm:prSet presAssocID="{AA22B03E-145F-4BF6-8AA1-521E393788C2}" presName="cycle" presStyleCnt="0">
        <dgm:presLayoutVars>
          <dgm:dir/>
          <dgm:resizeHandles val="exact"/>
        </dgm:presLayoutVars>
      </dgm:prSet>
      <dgm:spPr/>
    </dgm:pt>
    <dgm:pt modelId="{7E30715C-A38A-40DB-9F07-12131A55CB06}" type="pres">
      <dgm:prSet presAssocID="{0B7D8CE9-3FFD-4BAE-9BEB-9C13A667D6FF}" presName="node" presStyleLbl="node1" presStyleIdx="0" presStyleCnt="4">
        <dgm:presLayoutVars>
          <dgm:bulletEnabled val="1"/>
        </dgm:presLayoutVars>
      </dgm:prSet>
      <dgm:spPr/>
    </dgm:pt>
    <dgm:pt modelId="{92EC02B3-C0F0-4990-ACFD-689107A1077E}" type="pres">
      <dgm:prSet presAssocID="{0B7D8CE9-3FFD-4BAE-9BEB-9C13A667D6FF}" presName="spNode" presStyleCnt="0"/>
      <dgm:spPr/>
    </dgm:pt>
    <dgm:pt modelId="{51BDCE33-D7CF-42B6-83AD-B67E61366C19}" type="pres">
      <dgm:prSet presAssocID="{7CA090EA-3837-40CB-9B97-3F701F71FF5C}" presName="sibTrans" presStyleLbl="sibTrans1D1" presStyleIdx="0" presStyleCnt="4"/>
      <dgm:spPr/>
    </dgm:pt>
    <dgm:pt modelId="{76A348E3-CD24-411B-86D0-40AF9E654E83}" type="pres">
      <dgm:prSet presAssocID="{9049A3D8-A795-47D5-BB6F-4D26392B228F}" presName="node" presStyleLbl="node1" presStyleIdx="1" presStyleCnt="4">
        <dgm:presLayoutVars>
          <dgm:bulletEnabled val="1"/>
        </dgm:presLayoutVars>
      </dgm:prSet>
      <dgm:spPr/>
    </dgm:pt>
    <dgm:pt modelId="{8FFE51C4-3C59-479D-AED1-0BF5B3CA6779}" type="pres">
      <dgm:prSet presAssocID="{9049A3D8-A795-47D5-BB6F-4D26392B228F}" presName="spNode" presStyleCnt="0"/>
      <dgm:spPr/>
    </dgm:pt>
    <dgm:pt modelId="{62A1D643-F459-4014-A471-6CAF92B76C24}" type="pres">
      <dgm:prSet presAssocID="{B79DFD78-AD0A-4351-9888-506DBAB04882}" presName="sibTrans" presStyleLbl="sibTrans1D1" presStyleIdx="1" presStyleCnt="4"/>
      <dgm:spPr/>
    </dgm:pt>
    <dgm:pt modelId="{9F4D5CA8-79AE-4EBC-AE45-B7B83A1EBCBB}" type="pres">
      <dgm:prSet presAssocID="{5C4EE4F5-9E60-42B1-B15A-BCBE2EC535F0}" presName="node" presStyleLbl="node1" presStyleIdx="2" presStyleCnt="4">
        <dgm:presLayoutVars>
          <dgm:bulletEnabled val="1"/>
        </dgm:presLayoutVars>
      </dgm:prSet>
      <dgm:spPr/>
    </dgm:pt>
    <dgm:pt modelId="{A88B718D-FE46-4A36-AF61-DE07B1A8F6BA}" type="pres">
      <dgm:prSet presAssocID="{5C4EE4F5-9E60-42B1-B15A-BCBE2EC535F0}" presName="spNode" presStyleCnt="0"/>
      <dgm:spPr/>
    </dgm:pt>
    <dgm:pt modelId="{CC3D1843-C763-4C1A-8360-1D44B65F2F28}" type="pres">
      <dgm:prSet presAssocID="{36F5376A-6236-45A6-9CD0-0FA8BE463861}" presName="sibTrans" presStyleLbl="sibTrans1D1" presStyleIdx="2" presStyleCnt="4"/>
      <dgm:spPr/>
    </dgm:pt>
    <dgm:pt modelId="{FA9A7C0D-8F7A-4740-B16F-8528150BB4A9}" type="pres">
      <dgm:prSet presAssocID="{7ADEB89F-09DC-4283-AAFF-D6E3A14D9183}" presName="node" presStyleLbl="node1" presStyleIdx="3" presStyleCnt="4">
        <dgm:presLayoutVars>
          <dgm:bulletEnabled val="1"/>
        </dgm:presLayoutVars>
      </dgm:prSet>
      <dgm:spPr/>
    </dgm:pt>
    <dgm:pt modelId="{DE1065AE-1EAD-49FD-B782-E8972B6C0C8C}" type="pres">
      <dgm:prSet presAssocID="{7ADEB89F-09DC-4283-AAFF-D6E3A14D9183}" presName="spNode" presStyleCnt="0"/>
      <dgm:spPr/>
    </dgm:pt>
    <dgm:pt modelId="{26067A04-CA54-436F-91B0-0FF6AADFF0B9}" type="pres">
      <dgm:prSet presAssocID="{B25F5444-3FF2-409F-8F48-123A592A0BD9}" presName="sibTrans" presStyleLbl="sibTrans1D1" presStyleIdx="3" presStyleCnt="4"/>
      <dgm:spPr/>
    </dgm:pt>
  </dgm:ptLst>
  <dgm:cxnLst>
    <dgm:cxn modelId="{5A58D919-B49B-44B4-97AF-58E6A5DCEE76}" type="presOf" srcId="{5C4EE4F5-9E60-42B1-B15A-BCBE2EC535F0}" destId="{9F4D5CA8-79AE-4EBC-AE45-B7B83A1EBCBB}" srcOrd="0" destOrd="0" presId="urn:microsoft.com/office/officeart/2005/8/layout/cycle6"/>
    <dgm:cxn modelId="{A1FBB33B-694F-48D5-ABE9-F3AFF5A2BFA3}" srcId="{AA22B03E-145F-4BF6-8AA1-521E393788C2}" destId="{5C4EE4F5-9E60-42B1-B15A-BCBE2EC535F0}" srcOrd="2" destOrd="0" parTransId="{BAB781E7-03CF-4D98-AFA6-579683049185}" sibTransId="{36F5376A-6236-45A6-9CD0-0FA8BE463861}"/>
    <dgm:cxn modelId="{A882953D-F068-44D0-988E-2A77CA878121}" type="presOf" srcId="{0B7D8CE9-3FFD-4BAE-9BEB-9C13A667D6FF}" destId="{7E30715C-A38A-40DB-9F07-12131A55CB06}" srcOrd="0" destOrd="0" presId="urn:microsoft.com/office/officeart/2005/8/layout/cycle6"/>
    <dgm:cxn modelId="{8CF83E41-53DF-49FB-8B23-31A63D00CEFD}" srcId="{AA22B03E-145F-4BF6-8AA1-521E393788C2}" destId="{9049A3D8-A795-47D5-BB6F-4D26392B228F}" srcOrd="1" destOrd="0" parTransId="{CADBA865-9536-4DC7-B3C4-DB87E7F7BCE4}" sibTransId="{B79DFD78-AD0A-4351-9888-506DBAB04882}"/>
    <dgm:cxn modelId="{9EE20764-5308-41E9-A489-290556A58011}" srcId="{AA22B03E-145F-4BF6-8AA1-521E393788C2}" destId="{0B7D8CE9-3FFD-4BAE-9BEB-9C13A667D6FF}" srcOrd="0" destOrd="0" parTransId="{78FA125B-431E-4001-AB1E-A998D100D9A6}" sibTransId="{7CA090EA-3837-40CB-9B97-3F701F71FF5C}"/>
    <dgm:cxn modelId="{BF077953-7196-4AAD-A108-6E8F781019A1}" type="presOf" srcId="{B25F5444-3FF2-409F-8F48-123A592A0BD9}" destId="{26067A04-CA54-436F-91B0-0FF6AADFF0B9}" srcOrd="0" destOrd="0" presId="urn:microsoft.com/office/officeart/2005/8/layout/cycle6"/>
    <dgm:cxn modelId="{A7074682-C4D1-43FF-AE92-B6DF9301AE57}" srcId="{AA22B03E-145F-4BF6-8AA1-521E393788C2}" destId="{7ADEB89F-09DC-4283-AAFF-D6E3A14D9183}" srcOrd="3" destOrd="0" parTransId="{AD1D3FBB-16EE-463B-B8D5-32DE16E7769E}" sibTransId="{B25F5444-3FF2-409F-8F48-123A592A0BD9}"/>
    <dgm:cxn modelId="{27BF6689-DB56-45B6-B83E-D0146FD922C9}" type="presOf" srcId="{36F5376A-6236-45A6-9CD0-0FA8BE463861}" destId="{CC3D1843-C763-4C1A-8360-1D44B65F2F28}" srcOrd="0" destOrd="0" presId="urn:microsoft.com/office/officeart/2005/8/layout/cycle6"/>
    <dgm:cxn modelId="{39AF0496-DD47-4F35-8902-9A1401CB1297}" type="presOf" srcId="{9049A3D8-A795-47D5-BB6F-4D26392B228F}" destId="{76A348E3-CD24-411B-86D0-40AF9E654E83}" srcOrd="0" destOrd="0" presId="urn:microsoft.com/office/officeart/2005/8/layout/cycle6"/>
    <dgm:cxn modelId="{9912D29C-FFDF-40A2-9E3C-B1DCD4EFD25B}" type="presOf" srcId="{7ADEB89F-09DC-4283-AAFF-D6E3A14D9183}" destId="{FA9A7C0D-8F7A-4740-B16F-8528150BB4A9}" srcOrd="0" destOrd="0" presId="urn:microsoft.com/office/officeart/2005/8/layout/cycle6"/>
    <dgm:cxn modelId="{346A13A1-1FEA-4150-923C-C0DAD6D8BEF7}" type="presOf" srcId="{7CA090EA-3837-40CB-9B97-3F701F71FF5C}" destId="{51BDCE33-D7CF-42B6-83AD-B67E61366C19}" srcOrd="0" destOrd="0" presId="urn:microsoft.com/office/officeart/2005/8/layout/cycle6"/>
    <dgm:cxn modelId="{0B5AFABE-2C8E-470E-976D-9ED60A2641E8}" type="presOf" srcId="{AA22B03E-145F-4BF6-8AA1-521E393788C2}" destId="{E0091C57-7E89-4F57-8358-973B94D8EC0A}" srcOrd="0" destOrd="0" presId="urn:microsoft.com/office/officeart/2005/8/layout/cycle6"/>
    <dgm:cxn modelId="{C0ED15EC-8ABB-4DCD-B41B-EA368D6196AB}" type="presOf" srcId="{B79DFD78-AD0A-4351-9888-506DBAB04882}" destId="{62A1D643-F459-4014-A471-6CAF92B76C24}" srcOrd="0" destOrd="0" presId="urn:microsoft.com/office/officeart/2005/8/layout/cycle6"/>
    <dgm:cxn modelId="{C11C0178-7FF9-4EBF-AF85-5C24E216DBE4}" type="presParOf" srcId="{E0091C57-7E89-4F57-8358-973B94D8EC0A}" destId="{7E30715C-A38A-40DB-9F07-12131A55CB06}" srcOrd="0" destOrd="0" presId="urn:microsoft.com/office/officeart/2005/8/layout/cycle6"/>
    <dgm:cxn modelId="{CF5380F2-3C55-4F41-BE9E-5BCF47FF788C}" type="presParOf" srcId="{E0091C57-7E89-4F57-8358-973B94D8EC0A}" destId="{92EC02B3-C0F0-4990-ACFD-689107A1077E}" srcOrd="1" destOrd="0" presId="urn:microsoft.com/office/officeart/2005/8/layout/cycle6"/>
    <dgm:cxn modelId="{BD65AE6F-8F65-4C7C-81B3-794A54EEFF29}" type="presParOf" srcId="{E0091C57-7E89-4F57-8358-973B94D8EC0A}" destId="{51BDCE33-D7CF-42B6-83AD-B67E61366C19}" srcOrd="2" destOrd="0" presId="urn:microsoft.com/office/officeart/2005/8/layout/cycle6"/>
    <dgm:cxn modelId="{6EB0E2FE-EAC9-4EAC-9284-ADD5C09BF6CC}" type="presParOf" srcId="{E0091C57-7E89-4F57-8358-973B94D8EC0A}" destId="{76A348E3-CD24-411B-86D0-40AF9E654E83}" srcOrd="3" destOrd="0" presId="urn:microsoft.com/office/officeart/2005/8/layout/cycle6"/>
    <dgm:cxn modelId="{1FBED456-D80F-41A3-997E-0996377AC706}" type="presParOf" srcId="{E0091C57-7E89-4F57-8358-973B94D8EC0A}" destId="{8FFE51C4-3C59-479D-AED1-0BF5B3CA6779}" srcOrd="4" destOrd="0" presId="urn:microsoft.com/office/officeart/2005/8/layout/cycle6"/>
    <dgm:cxn modelId="{EDC89DE0-BE5C-4C1A-8349-E9B9CB9CC760}" type="presParOf" srcId="{E0091C57-7E89-4F57-8358-973B94D8EC0A}" destId="{62A1D643-F459-4014-A471-6CAF92B76C24}" srcOrd="5" destOrd="0" presId="urn:microsoft.com/office/officeart/2005/8/layout/cycle6"/>
    <dgm:cxn modelId="{A0FAD1AF-113B-44DF-AFCF-F93CC612E657}" type="presParOf" srcId="{E0091C57-7E89-4F57-8358-973B94D8EC0A}" destId="{9F4D5CA8-79AE-4EBC-AE45-B7B83A1EBCBB}" srcOrd="6" destOrd="0" presId="urn:microsoft.com/office/officeart/2005/8/layout/cycle6"/>
    <dgm:cxn modelId="{16A956B3-5AC9-4D65-A38A-AB612200CA67}" type="presParOf" srcId="{E0091C57-7E89-4F57-8358-973B94D8EC0A}" destId="{A88B718D-FE46-4A36-AF61-DE07B1A8F6BA}" srcOrd="7" destOrd="0" presId="urn:microsoft.com/office/officeart/2005/8/layout/cycle6"/>
    <dgm:cxn modelId="{D665EB4D-52F0-4150-9DF6-2BC211371FEB}" type="presParOf" srcId="{E0091C57-7E89-4F57-8358-973B94D8EC0A}" destId="{CC3D1843-C763-4C1A-8360-1D44B65F2F28}" srcOrd="8" destOrd="0" presId="urn:microsoft.com/office/officeart/2005/8/layout/cycle6"/>
    <dgm:cxn modelId="{A5E92EF3-5F04-46FF-8494-67767B38438B}" type="presParOf" srcId="{E0091C57-7E89-4F57-8358-973B94D8EC0A}" destId="{FA9A7C0D-8F7A-4740-B16F-8528150BB4A9}" srcOrd="9" destOrd="0" presId="urn:microsoft.com/office/officeart/2005/8/layout/cycle6"/>
    <dgm:cxn modelId="{B0C6EDDE-ACDD-4DE3-BD53-DF8C3A7D3278}" type="presParOf" srcId="{E0091C57-7E89-4F57-8358-973B94D8EC0A}" destId="{DE1065AE-1EAD-49FD-B782-E8972B6C0C8C}" srcOrd="10" destOrd="0" presId="urn:microsoft.com/office/officeart/2005/8/layout/cycle6"/>
    <dgm:cxn modelId="{9253DFA0-A415-46AC-9D56-BBEF7185BCFD}" type="presParOf" srcId="{E0091C57-7E89-4F57-8358-973B94D8EC0A}" destId="{26067A04-CA54-436F-91B0-0FF6AADFF0B9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0715C-A38A-40DB-9F07-12131A55CB06}">
      <dsp:nvSpPr>
        <dsp:cNvPr id="0" name=""/>
        <dsp:cNvSpPr/>
      </dsp:nvSpPr>
      <dsp:spPr>
        <a:xfrm>
          <a:off x="1980428" y="660"/>
          <a:ext cx="1497981" cy="97368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Đọc paper</a:t>
          </a:r>
        </a:p>
      </dsp:txBody>
      <dsp:txXfrm>
        <a:off x="2027960" y="48192"/>
        <a:ext cx="1402917" cy="878624"/>
      </dsp:txXfrm>
    </dsp:sp>
    <dsp:sp modelId="{51BDCE33-D7CF-42B6-83AD-B67E61366C19}">
      <dsp:nvSpPr>
        <dsp:cNvPr id="0" name=""/>
        <dsp:cNvSpPr/>
      </dsp:nvSpPr>
      <dsp:spPr>
        <a:xfrm>
          <a:off x="1120663" y="487504"/>
          <a:ext cx="3217510" cy="3217510"/>
        </a:xfrm>
        <a:custGeom>
          <a:avLst/>
          <a:gdLst/>
          <a:ahLst/>
          <a:cxnLst/>
          <a:rect l="0" t="0" r="0" b="0"/>
          <a:pathLst>
            <a:path>
              <a:moveTo>
                <a:pt x="2368538" y="190720"/>
              </a:moveTo>
              <a:arcTo wR="1608755" hR="1608755" stAng="17890944" swAng="2626038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348E3-CD24-411B-86D0-40AF9E654E83}">
      <dsp:nvSpPr>
        <dsp:cNvPr id="0" name=""/>
        <dsp:cNvSpPr/>
      </dsp:nvSpPr>
      <dsp:spPr>
        <a:xfrm>
          <a:off x="3589183" y="1609415"/>
          <a:ext cx="1497981" cy="97368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i="0" kern="1200">
              <a:effectLst/>
              <a:latin typeface="Söhne"/>
            </a:rPr>
            <a:t>Problem-Based Learning</a:t>
          </a:r>
          <a:endParaRPr lang="en-US" sz="1500" b="1" kern="1200"/>
        </a:p>
      </dsp:txBody>
      <dsp:txXfrm>
        <a:off x="3636715" y="1656947"/>
        <a:ext cx="1402917" cy="878624"/>
      </dsp:txXfrm>
    </dsp:sp>
    <dsp:sp modelId="{62A1D643-F459-4014-A471-6CAF92B76C24}">
      <dsp:nvSpPr>
        <dsp:cNvPr id="0" name=""/>
        <dsp:cNvSpPr/>
      </dsp:nvSpPr>
      <dsp:spPr>
        <a:xfrm>
          <a:off x="1120663" y="487504"/>
          <a:ext cx="3217510" cy="3217510"/>
        </a:xfrm>
        <a:custGeom>
          <a:avLst/>
          <a:gdLst/>
          <a:ahLst/>
          <a:cxnLst/>
          <a:rect l="0" t="0" r="0" b="0"/>
          <a:pathLst>
            <a:path>
              <a:moveTo>
                <a:pt x="3138335" y="2107231"/>
              </a:moveTo>
              <a:arcTo wR="1608755" hR="1608755" stAng="1083018" swAng="2626038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4D5CA8-79AE-4EBC-AE45-B7B83A1EBCBB}">
      <dsp:nvSpPr>
        <dsp:cNvPr id="0" name=""/>
        <dsp:cNvSpPr/>
      </dsp:nvSpPr>
      <dsp:spPr>
        <a:xfrm>
          <a:off x="1980428" y="3218171"/>
          <a:ext cx="1497981" cy="97368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Code model</a:t>
          </a:r>
        </a:p>
      </dsp:txBody>
      <dsp:txXfrm>
        <a:off x="2027960" y="3265703"/>
        <a:ext cx="1402917" cy="878624"/>
      </dsp:txXfrm>
    </dsp:sp>
    <dsp:sp modelId="{CC3D1843-C763-4C1A-8360-1D44B65F2F28}">
      <dsp:nvSpPr>
        <dsp:cNvPr id="0" name=""/>
        <dsp:cNvSpPr/>
      </dsp:nvSpPr>
      <dsp:spPr>
        <a:xfrm>
          <a:off x="1120663" y="487504"/>
          <a:ext cx="3217510" cy="3217510"/>
        </a:xfrm>
        <a:custGeom>
          <a:avLst/>
          <a:gdLst/>
          <a:ahLst/>
          <a:cxnLst/>
          <a:rect l="0" t="0" r="0" b="0"/>
          <a:pathLst>
            <a:path>
              <a:moveTo>
                <a:pt x="848972" y="3026790"/>
              </a:moveTo>
              <a:arcTo wR="1608755" hR="1608755" stAng="7090944" swAng="2626038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A7C0D-8F7A-4740-B16F-8528150BB4A9}">
      <dsp:nvSpPr>
        <dsp:cNvPr id="0" name=""/>
        <dsp:cNvSpPr/>
      </dsp:nvSpPr>
      <dsp:spPr>
        <a:xfrm>
          <a:off x="371672" y="1609415"/>
          <a:ext cx="1497981" cy="97368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i="0" kern="1200">
              <a:effectLst/>
              <a:latin typeface="Söhne"/>
            </a:rPr>
            <a:t>Deep Learning Model Optimization</a:t>
          </a:r>
          <a:endParaRPr lang="en-US" sz="1500" b="1" kern="1200"/>
        </a:p>
      </dsp:txBody>
      <dsp:txXfrm>
        <a:off x="419204" y="1656947"/>
        <a:ext cx="1402917" cy="878624"/>
      </dsp:txXfrm>
    </dsp:sp>
    <dsp:sp modelId="{26067A04-CA54-436F-91B0-0FF6AADFF0B9}">
      <dsp:nvSpPr>
        <dsp:cNvPr id="0" name=""/>
        <dsp:cNvSpPr/>
      </dsp:nvSpPr>
      <dsp:spPr>
        <a:xfrm>
          <a:off x="1120663" y="487504"/>
          <a:ext cx="3217510" cy="3217510"/>
        </a:xfrm>
        <a:custGeom>
          <a:avLst/>
          <a:gdLst/>
          <a:ahLst/>
          <a:cxnLst/>
          <a:rect l="0" t="0" r="0" b="0"/>
          <a:pathLst>
            <a:path>
              <a:moveTo>
                <a:pt x="79175" y="1110279"/>
              </a:moveTo>
              <a:arcTo wR="1608755" hR="1608755" stAng="11883018" swAng="2626038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5354-1B20-A0DF-C63D-FD68FE646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B4967-F860-4743-8209-766329388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6A5C2-934C-3BBD-1CA3-081CB5E1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EF18-B242-4E4E-98A7-223FE1686A3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F96DD-4B4D-BEEC-97AC-A1EC9B8D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DD5DF-FFAD-4890-FA71-1AEAFAB4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2524-6068-475A-846C-CE62DDE3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2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6FA6-A5A9-3629-6FF0-380D7240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DA0B0-E390-53ED-F5EE-E4C71D6DA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8EF9C-6ACC-4D36-DEB0-F3F2ADD5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EF18-B242-4E4E-98A7-223FE1686A3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4F780-A7C2-DA11-B467-8682055B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41615-D0F0-BD37-64AC-A7A8513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2524-6068-475A-846C-CE62DDE3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3C1E4-966D-1241-2857-64A2F1909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E433C-80DF-B5D3-F51E-E61D9FCF1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CD7F5-E8BF-6631-C7D1-98D52985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EF18-B242-4E4E-98A7-223FE1686A3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3B034-D1E4-4CAD-B3B2-1A3E967E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98E7E-2E02-BB87-A855-E0232F7F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2524-6068-475A-846C-CE62DDE3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1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DD5C-9943-F1FD-F1CD-D426CB29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C6BD-769E-F453-F34C-7A4C99295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C8968-DE26-BB45-FC4D-526CF229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EF18-B242-4E4E-98A7-223FE1686A3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68961-A018-4458-4B05-02F9C48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C20E7-1A2D-ADE7-B62F-9A691F1C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2524-6068-475A-846C-CE62DDE3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8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9ACE-6FE1-0D8A-20D1-B6B84B48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00383-2C87-5D4E-28C2-2C5B46337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3FEB-9794-C750-00E2-477F8E80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EF18-B242-4E4E-98A7-223FE1686A3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1697E-F038-64F8-57C2-E797AEC3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1C196-E57D-FFAA-59E2-90E51E18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2524-6068-475A-846C-CE62DDE3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2D8D-3A73-5636-001E-EFB44796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2FCD0-61E6-6CF2-D889-2AF0B1536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E4D12-EC73-AD30-D7E9-3950999D8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B0514-54B6-FDEE-4B0F-861FD121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EF18-B242-4E4E-98A7-223FE1686A3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B703D-0614-6D72-8ED7-4C37A164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E4EE8-2967-6714-FD94-2754F057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2524-6068-475A-846C-CE62DDE3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3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A4B7-71F5-47E3-4A9B-EEE20171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9B046-E762-ECCB-7B76-96D194ABA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A0510-51FE-2170-9AF1-A0C741787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EA449-0A75-3150-6931-E2F4056CC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B37EA-A175-6302-74E8-D1938F71B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65570-4ECB-D0D9-1695-EE4569B7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EF18-B242-4E4E-98A7-223FE1686A3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89039-62D3-428D-9440-0D4B4CCA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0579A-D9B3-D64E-9034-21A751F3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2524-6068-475A-846C-CE62DDE3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2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2571-8F23-5230-CE7F-E81D4C6A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D24D4-190F-6797-5EF8-5AA7ADDA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EF18-B242-4E4E-98A7-223FE1686A3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10C02-B6C2-6C6F-DD0D-F68451C8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E8AB9-3368-B602-C12D-4767ADB3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2524-6068-475A-846C-CE62DDE3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6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EA2FB-62BF-E457-ECF1-FBAF794D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EF18-B242-4E4E-98A7-223FE1686A3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8686A-87C0-970E-561E-A7CE5E41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2C67A-EF6D-A74C-EBF1-087D407C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2524-6068-475A-846C-CE62DDE3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9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02EA-79CD-FABE-C10D-E08D6F20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9FD89-0E96-C62A-4C55-785D9233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7B8C4-204E-5C19-2D6E-51E8D8EE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653D6-FA94-2543-8C8F-A80924F1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EF18-B242-4E4E-98A7-223FE1686A3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1F21D-1955-84C5-774D-E0FD0106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F8C27-EEFA-C4B8-CCF2-89E871D6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2524-6068-475A-846C-CE62DDE3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5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682D-8333-E624-643C-E165BA60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92972-48D8-0319-8935-C802D0A48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61481-113C-352C-6BD0-ECF74ACCB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2FECE-5036-EAA5-F0AF-917EE04C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EF18-B242-4E4E-98A7-223FE1686A3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8BFE-682C-548D-1236-5A7450F0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C4F11-FA91-9247-E16B-B662CD88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2524-6068-475A-846C-CE62DDE3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1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7634F6-B308-FDD2-31EF-9955DCCB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62653-651C-0224-0215-34B7B9DCA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6A21C-AAE4-D650-3315-9C5B7102D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8EF18-B242-4E4E-98A7-223FE1686A3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CE53-4DCC-967A-3C81-24EC0B85D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2C0BB-8CCB-A05F-1CA5-A317972C6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B2524-6068-475A-846C-CE62DDE3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3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8D6B6-84F4-656F-207E-874564C35496}"/>
              </a:ext>
            </a:extLst>
          </p:cNvPr>
          <p:cNvSpPr txBox="1"/>
          <p:nvPr/>
        </p:nvSpPr>
        <p:spPr>
          <a:xfrm>
            <a:off x="1900198" y="3541278"/>
            <a:ext cx="9028226" cy="50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160985">
              <a:spcAft>
                <a:spcPts val="534"/>
              </a:spcAft>
            </a:pPr>
            <a:r>
              <a:rPr lang="en-US" sz="2710" b="1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rPr>
              <a:t>Chủ đề: Soft Margin SVM</a:t>
            </a:r>
            <a:endParaRPr lang="en-US" sz="2361" b="1" kern="1200">
              <a:solidFill>
                <a:schemeClr val="tx1"/>
              </a:solidFill>
              <a:latin typeface="Baskerville Old Face" panose="02020602080505020303" pitchFamily="18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0A331-814F-72C0-95D3-BAF3CA19444C}"/>
              </a:ext>
            </a:extLst>
          </p:cNvPr>
          <p:cNvSpPr txBox="1"/>
          <p:nvPr/>
        </p:nvSpPr>
        <p:spPr>
          <a:xfrm>
            <a:off x="3695041" y="2702943"/>
            <a:ext cx="4552118" cy="85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160985">
              <a:spcAft>
                <a:spcPts val="534"/>
              </a:spcAft>
            </a:pPr>
            <a:r>
              <a:rPr lang="en-US" sz="497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Faster Team</a:t>
            </a:r>
            <a:endParaRPr lang="en-US" sz="4400"/>
          </a:p>
        </p:txBody>
      </p:sp>
      <p:pic>
        <p:nvPicPr>
          <p:cNvPr id="6" name="Picture 5" descr="A picture containing circle, graphics, design, creativity&#10;&#10;Description automatically generated">
            <a:extLst>
              <a:ext uri="{FF2B5EF4-FFF2-40B4-BE49-F238E27FC236}">
                <a16:creationId xmlns:a16="http://schemas.microsoft.com/office/drawing/2014/main" id="{B4099E52-4C33-5DBD-5988-AD4438D6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78" y="2185622"/>
            <a:ext cx="1928749" cy="192874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7C4BC4-8539-3BED-BBCC-ED794D97EFA1}"/>
              </a:ext>
            </a:extLst>
          </p:cNvPr>
          <p:cNvSpPr txBox="1"/>
          <p:nvPr/>
        </p:nvSpPr>
        <p:spPr>
          <a:xfrm>
            <a:off x="3494455" y="4156471"/>
            <a:ext cx="4315453" cy="351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160985">
              <a:spcAft>
                <a:spcPts val="534"/>
              </a:spcAft>
            </a:pPr>
            <a:r>
              <a:rPr lang="en-US" sz="1682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Người soạn: Đào Xuân Hoàng Tuấn</a:t>
            </a:r>
            <a:endParaRPr lang="en-US" i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04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ình 1">
            <a:extLst>
              <a:ext uri="{FF2B5EF4-FFF2-40B4-BE49-F238E27FC236}">
                <a16:creationId xmlns:a16="http://schemas.microsoft.com/office/drawing/2014/main" id="{8A2A8494-F7B3-AD74-8966-E99200717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859" y="1871509"/>
            <a:ext cx="28575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ình 2">
            <a:extLst>
              <a:ext uri="{FF2B5EF4-FFF2-40B4-BE49-F238E27FC236}">
                <a16:creationId xmlns:a16="http://schemas.microsoft.com/office/drawing/2014/main" id="{452144EB-FB61-DFED-B265-1849D08D1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347" y="1852459"/>
            <a:ext cx="28575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5C5497-AD0F-FCE9-9D85-4E06B9D4BBBB}"/>
              </a:ext>
            </a:extLst>
          </p:cNvPr>
          <p:cNvSpPr txBox="1"/>
          <p:nvPr/>
        </p:nvSpPr>
        <p:spPr>
          <a:xfrm>
            <a:off x="3736257" y="4326193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Hard margin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14F87-FC7B-F20E-A72A-C0889D53EC54}"/>
              </a:ext>
            </a:extLst>
          </p:cNvPr>
          <p:cNvSpPr txBox="1"/>
          <p:nvPr/>
        </p:nvSpPr>
        <p:spPr>
          <a:xfrm>
            <a:off x="7585611" y="4326193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Soft margin</a:t>
            </a:r>
          </a:p>
        </p:txBody>
      </p:sp>
    </p:spTree>
    <p:extLst>
      <p:ext uri="{BB962C8B-B14F-4D97-AF65-F5344CB8AC3E}">
        <p14:creationId xmlns:p14="http://schemas.microsoft.com/office/powerpoint/2010/main" val="97089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DEBCA-B562-78B9-29E9-7C0A66709E9C}"/>
              </a:ext>
            </a:extLst>
          </p:cNvPr>
          <p:cNvSpPr txBox="1"/>
          <p:nvPr/>
        </p:nvSpPr>
        <p:spPr>
          <a:xfrm>
            <a:off x="678426" y="363793"/>
            <a:ext cx="255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Phân tích toán học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0C7F3A-45B0-D1E8-53A4-AD4E91E2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187" y="1"/>
            <a:ext cx="4758813" cy="317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659071-24A3-E240-D350-D0BB59DB0D5C}"/>
              </a:ext>
            </a:extLst>
          </p:cNvPr>
          <p:cNvSpPr txBox="1"/>
          <p:nvPr/>
        </p:nvSpPr>
        <p:spPr>
          <a:xfrm>
            <a:off x="845574" y="1219200"/>
            <a:ext cx="62522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slack </a:t>
            </a:r>
            <a:r>
              <a:rPr lang="el-GR" b="0" i="0">
                <a:solidFill>
                  <a:srgbClr val="000000"/>
                </a:solidFill>
                <a:effectLst/>
                <a:latin typeface="MJXc-TeX-math-I"/>
              </a:rPr>
              <a:t> ξ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l-GR" b="0" i="0">
                <a:solidFill>
                  <a:srgbClr val="000000"/>
                </a:solidFill>
                <a:effectLst/>
                <a:latin typeface="MJXc-TeX-math-I"/>
              </a:rPr>
              <a:t>ξ</a:t>
            </a:r>
            <a:r>
              <a:rPr lang="en-US" b="0" i="0">
                <a:solidFill>
                  <a:srgbClr val="000000"/>
                </a:solidFill>
                <a:effectLst/>
                <a:latin typeface="MJXc-TeX-math-I"/>
              </a:rPr>
              <a:t>n=0  nếu nằm trong vùng an toàn</a:t>
            </a:r>
            <a:br>
              <a:rPr lang="el-GR" b="0" i="0">
                <a:solidFill>
                  <a:srgbClr val="000000"/>
                </a:solidFill>
                <a:effectLst/>
                <a:latin typeface="MJXc-TeX-main-R"/>
              </a:rPr>
            </a:br>
            <a:r>
              <a:rPr lang="el-GR" b="0" i="0">
                <a:solidFill>
                  <a:srgbClr val="000000"/>
                </a:solidFill>
                <a:effectLst/>
                <a:latin typeface="MJXc-TeX-main-R"/>
              </a:rPr>
              <a:t>0&lt;</a:t>
            </a:r>
            <a:r>
              <a:rPr lang="el-GR" b="0" i="0">
                <a:solidFill>
                  <a:srgbClr val="000000"/>
                </a:solidFill>
                <a:effectLst/>
                <a:latin typeface="MJXc-TeX-math-I"/>
              </a:rPr>
              <a:t>ξ</a:t>
            </a:r>
            <a:r>
              <a:rPr lang="en-US" b="0" i="0">
                <a:solidFill>
                  <a:srgbClr val="000000"/>
                </a:solidFill>
                <a:effectLst/>
                <a:latin typeface="MJXc-TeX-math-I"/>
              </a:rPr>
              <a:t>n</a:t>
            </a:r>
            <a:r>
              <a:rPr lang="en-US" b="0" i="0">
                <a:solidFill>
                  <a:srgbClr val="000000"/>
                </a:solidFill>
                <a:effectLst/>
                <a:latin typeface="MJXc-TeX-main-R"/>
              </a:rPr>
              <a:t>&lt;1 nếu nằm trong vùng không an toàn nhưng vẫn đúng phía</a:t>
            </a:r>
          </a:p>
          <a:p>
            <a:r>
              <a:rPr lang="el-GR" b="0" i="0">
                <a:solidFill>
                  <a:srgbClr val="000000"/>
                </a:solidFill>
                <a:effectLst/>
                <a:latin typeface="MJXc-TeX-math-I"/>
              </a:rPr>
              <a:t>ξ</a:t>
            </a:r>
            <a:r>
              <a:rPr lang="en-US" b="0" i="0">
                <a:solidFill>
                  <a:srgbClr val="000000"/>
                </a:solidFill>
                <a:effectLst/>
                <a:latin typeface="MJXc-TeX-math-I"/>
              </a:rPr>
              <a:t>n &gt; 1 nếu nằm trong vùng không an toàn và sai phía</a:t>
            </a:r>
          </a:p>
          <a:p>
            <a:endParaRPr lang="en-US">
              <a:solidFill>
                <a:srgbClr val="000000"/>
              </a:solidFill>
              <a:latin typeface="MJXc-TeX-math-I"/>
            </a:endParaRPr>
          </a:p>
          <a:p>
            <a:r>
              <a:rPr lang="el-GR" b="0" i="0">
                <a:solidFill>
                  <a:srgbClr val="000000"/>
                </a:solidFill>
                <a:effectLst/>
                <a:latin typeface="MJXc-TeX-math-I"/>
              </a:rPr>
              <a:t>ξ</a:t>
            </a:r>
            <a:r>
              <a:rPr lang="en-US">
                <a:solidFill>
                  <a:srgbClr val="000000"/>
                </a:solidFill>
                <a:latin typeface="MJXc-TeX-math-I"/>
              </a:rPr>
              <a:t> : slack variable dung để đo sự hi sinh</a:t>
            </a:r>
          </a:p>
          <a:p>
            <a:br>
              <a:rPr lang="en-US"/>
            </a:b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85726-1340-48ED-AA41-12F89B73A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373" y="3069664"/>
            <a:ext cx="2195940" cy="359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034725-AD75-8352-805F-A9554BD83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74" y="3429000"/>
            <a:ext cx="6241846" cy="1213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0574F4-3403-F5C1-B1B0-E1B07EF30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74" y="4642958"/>
            <a:ext cx="7680077" cy="171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8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80167-8E55-23E8-F127-A24BB6BF0CE1}"/>
              </a:ext>
            </a:extLst>
          </p:cNvPr>
          <p:cNvSpPr txBox="1"/>
          <p:nvPr/>
        </p:nvSpPr>
        <p:spPr>
          <a:xfrm>
            <a:off x="963561" y="648930"/>
            <a:ext cx="363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Điều kiện ràng buộc cũng sẽ thay đổi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B3A71D-EA9B-A2A5-B80A-1DD9B03D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05" y="1572169"/>
            <a:ext cx="2044521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C1BAA9-AC55-97F5-9B06-1D1E129C8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670" y="1494849"/>
            <a:ext cx="6518200" cy="5239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5C14CD-03CA-323C-0578-C04F92B7DF60}"/>
              </a:ext>
            </a:extLst>
          </p:cNvPr>
          <p:cNvCxnSpPr/>
          <p:nvPr/>
        </p:nvCxnSpPr>
        <p:spPr>
          <a:xfrm>
            <a:off x="3569110" y="1756835"/>
            <a:ext cx="8849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958EE10-8D6D-BEC3-6BD4-137EAB368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960" y="2939263"/>
            <a:ext cx="7487249" cy="189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2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48C3CC-98B4-410E-E8BF-D168E420A4A1}"/>
              </a:ext>
            </a:extLst>
          </p:cNvPr>
          <p:cNvSpPr txBox="1"/>
          <p:nvPr/>
        </p:nvSpPr>
        <p:spPr>
          <a:xfrm>
            <a:off x="737419" y="57241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Bài toán đối ngẫu Lagrange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D3E8A9-1C93-D2E8-02EF-95984A2209D4}"/>
              </a:ext>
            </a:extLst>
          </p:cNvPr>
          <p:cNvSpPr txBox="1"/>
          <p:nvPr/>
        </p:nvSpPr>
        <p:spPr>
          <a:xfrm>
            <a:off x="776747" y="972527"/>
            <a:ext cx="90063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Trước kết, ta cần kiểm tra tiêu chuẩn Slater cho bài toán tối ưu lồi.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Nếu tiêu chuẩn này được thoả mãn, strong duality sẽ thoả mãn, và ta sẽ có nghiệm của bài toán tối ưu 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là nghiệm của hệ điều kiện KKT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A9602C-CC1B-F696-2FB4-48009848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47" y="1948366"/>
            <a:ext cx="7172447" cy="1689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3F7342-28ED-14FF-38DC-7178178F7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47" y="3812139"/>
            <a:ext cx="7078578" cy="196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FB18B0-E5A2-3173-E1FA-A31599369041}"/>
              </a:ext>
            </a:extLst>
          </p:cNvPr>
          <p:cNvSpPr txBox="1"/>
          <p:nvPr/>
        </p:nvSpPr>
        <p:spPr>
          <a:xfrm>
            <a:off x="540775" y="38560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Bài toán đối ngẫu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F6A603-1BF3-643F-93F2-B0762EAD2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54" y="1187832"/>
            <a:ext cx="6210345" cy="926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58EE3F-AE53-E03E-ADB2-53FAB24E6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854" y="3244667"/>
            <a:ext cx="7460627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8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BE07DD-6D67-B7D9-7B5B-5822732F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45" y="408339"/>
            <a:ext cx="8175079" cy="1764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FE4D9D-21FF-2A91-6B60-DB256BBFE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850" y="2487125"/>
            <a:ext cx="8311668" cy="2453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F4A53D-7202-B48A-4B1E-CDA0020EE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850" y="5254359"/>
            <a:ext cx="7513971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7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F35A0-16CD-D52D-0AB9-D0D328B6A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051" y="479492"/>
            <a:ext cx="9937955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 động UIT Data Science challenge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593BD-AB73-F02B-9D45-D9B908F77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1" y="2588732"/>
            <a:ext cx="4777381" cy="2113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0EEB9CA-0982-102B-6EFC-D559FF117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759846"/>
              </p:ext>
            </p:extLst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92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160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Baskerville Old Face</vt:lpstr>
      <vt:lpstr>Calibri</vt:lpstr>
      <vt:lpstr>Calibri Light</vt:lpstr>
      <vt:lpstr>MJXc-TeX-main-R</vt:lpstr>
      <vt:lpstr>MJXc-TeX-math-I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Khởi động UIT Data Science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Dao Xuan Hoang</dc:creator>
  <cp:lastModifiedBy>Tuan Dao Xuan Hoang</cp:lastModifiedBy>
  <cp:revision>7</cp:revision>
  <dcterms:created xsi:type="dcterms:W3CDTF">2023-08-25T09:51:57Z</dcterms:created>
  <dcterms:modified xsi:type="dcterms:W3CDTF">2023-08-29T09:09:13Z</dcterms:modified>
</cp:coreProperties>
</file>