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B8C1-6A1F-BAD2-23C6-FB8B4464F9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D861D2-D9E6-4B5D-80FF-E6F62D761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A33AC-28DA-968C-9F26-27FEA5B001FB}"/>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5" name="Footer Placeholder 4">
            <a:extLst>
              <a:ext uri="{FF2B5EF4-FFF2-40B4-BE49-F238E27FC236}">
                <a16:creationId xmlns:a16="http://schemas.microsoft.com/office/drawing/2014/main" id="{8B7D55F7-BFDC-58A4-5BBC-AE0AF3B9F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3F090-866A-30BB-D05D-5DC486B1AA1F}"/>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170037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CECD-1FAF-8CF7-5A2D-0161EED9B3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5D9E19-EA01-E364-2486-7845CF82F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C9608-09D7-454E-1D51-1416F7764B97}"/>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5" name="Footer Placeholder 4">
            <a:extLst>
              <a:ext uri="{FF2B5EF4-FFF2-40B4-BE49-F238E27FC236}">
                <a16:creationId xmlns:a16="http://schemas.microsoft.com/office/drawing/2014/main" id="{D9D7BE14-EFED-43D5-79AF-EF540A773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09D42-E9ED-4EC7-D21C-D34B50D677A1}"/>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239281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3045E-CB61-FE23-3F6F-AA48F8248F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F7AB93-FFCE-450F-CC3F-C7E9F00F3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FB9B-A74F-0B0D-02BB-19DF294320DB}"/>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5" name="Footer Placeholder 4">
            <a:extLst>
              <a:ext uri="{FF2B5EF4-FFF2-40B4-BE49-F238E27FC236}">
                <a16:creationId xmlns:a16="http://schemas.microsoft.com/office/drawing/2014/main" id="{58555DA6-0B26-DE5D-8C7B-B70A5B036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A08EE-22D6-63E7-1079-BD3F538940CA}"/>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266899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208B-90CB-07AE-B2A8-01DF77B11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2A5DB-B575-0545-EDF4-CED8E9377B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3E586-9FFC-00D8-74E7-B8B3EFEE5C26}"/>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5" name="Footer Placeholder 4">
            <a:extLst>
              <a:ext uri="{FF2B5EF4-FFF2-40B4-BE49-F238E27FC236}">
                <a16:creationId xmlns:a16="http://schemas.microsoft.com/office/drawing/2014/main" id="{F59A2A9D-10E3-00D8-547B-3081E0F85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CB1EF-84FF-9B8A-9B42-E6533A3722DC}"/>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389269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DA86-3BFB-BEBB-F3FC-36C744A5A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FEF357-B7A4-0172-4DFC-3AF1945D9D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7C4EC-B5DC-4394-CE3A-AB1665347A5E}"/>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5" name="Footer Placeholder 4">
            <a:extLst>
              <a:ext uri="{FF2B5EF4-FFF2-40B4-BE49-F238E27FC236}">
                <a16:creationId xmlns:a16="http://schemas.microsoft.com/office/drawing/2014/main" id="{0661F88C-50D6-3E73-35B5-9C10961FB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5326A-5A6B-A154-DB00-6BD78768CBD3}"/>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143656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8081-BA2A-DC62-1A9C-500C9D442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C7114-AF56-BD04-474F-C7C3F32363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78D9DE-CDCA-0847-8F8B-CADF5D0A7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5D05CD-28F0-B710-A324-302A6CACE627}"/>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6" name="Footer Placeholder 5">
            <a:extLst>
              <a:ext uri="{FF2B5EF4-FFF2-40B4-BE49-F238E27FC236}">
                <a16:creationId xmlns:a16="http://schemas.microsoft.com/office/drawing/2014/main" id="{9AC78DE4-0E14-2E39-67C9-238ADEB97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5599D-EA25-6F3E-FE6B-2D4B76F7E63B}"/>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266862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24C2-4FF8-6558-4DE2-D5D7581052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AD65D1-BEB5-AEDD-DBA0-8305B99C2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58AA2-5D18-F24B-E073-7A41747B14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169DE-8DEF-08C9-291A-FE065AFEC8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6BBCDD-0614-3EB6-9640-8B1281FEA7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F149F9-2F8E-2DA8-D080-DDB285FCF38F}"/>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8" name="Footer Placeholder 7">
            <a:extLst>
              <a:ext uri="{FF2B5EF4-FFF2-40B4-BE49-F238E27FC236}">
                <a16:creationId xmlns:a16="http://schemas.microsoft.com/office/drawing/2014/main" id="{CEB40AE7-FB75-BF8C-FC72-201A7BD5B2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49AEA7-90CB-B35F-FE09-C6C9DE30CDEF}"/>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304009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8EF7-F224-DF55-6921-96D09CE887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504F6-02C1-0FF2-0C69-6832C566A8BB}"/>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4" name="Footer Placeholder 3">
            <a:extLst>
              <a:ext uri="{FF2B5EF4-FFF2-40B4-BE49-F238E27FC236}">
                <a16:creationId xmlns:a16="http://schemas.microsoft.com/office/drawing/2014/main" id="{7B687087-DC8D-4A1E-7AE0-13CD5A23D5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1EC579-F8C6-E2AC-AD9B-67F2909A5F37}"/>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145665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74BE6-1AFC-4E39-AB9A-5ED68CBF15FB}"/>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3" name="Footer Placeholder 2">
            <a:extLst>
              <a:ext uri="{FF2B5EF4-FFF2-40B4-BE49-F238E27FC236}">
                <a16:creationId xmlns:a16="http://schemas.microsoft.com/office/drawing/2014/main" id="{CD41DC2E-31B3-D956-65E6-E7747F4CCD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5484C1-01A9-CD09-B13F-F276AB85F406}"/>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357437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4141-A3BA-F3E1-21F4-2A26439FE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3A7914-1817-6A0D-5876-3B45581B3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70874D-47B5-87A7-6578-4D0AA3137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D415E-3C3C-0178-4937-A704FE31E4BF}"/>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6" name="Footer Placeholder 5">
            <a:extLst>
              <a:ext uri="{FF2B5EF4-FFF2-40B4-BE49-F238E27FC236}">
                <a16:creationId xmlns:a16="http://schemas.microsoft.com/office/drawing/2014/main" id="{326D303E-F7A1-0B9F-2FAA-222809EE0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255E37-1ED4-66B7-5D05-766DBAAA5188}"/>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219979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03FD-61DF-3A8F-F8AB-4181107B4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57E6FA-4ADD-D5FC-3C82-9AE915932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6B575-F95E-0A77-07A0-AFC117740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F22DA-8F37-DC41-A5E9-C8253754E3DA}"/>
              </a:ext>
            </a:extLst>
          </p:cNvPr>
          <p:cNvSpPr>
            <a:spLocks noGrp="1"/>
          </p:cNvSpPr>
          <p:nvPr>
            <p:ph type="dt" sz="half" idx="10"/>
          </p:nvPr>
        </p:nvSpPr>
        <p:spPr/>
        <p:txBody>
          <a:bodyPr/>
          <a:lstStyle/>
          <a:p>
            <a:fld id="{944A62A8-9DAA-4FCF-BF70-7F3F8F7A414B}" type="datetimeFigureOut">
              <a:rPr lang="en-US" smtClean="0"/>
              <a:t>8/18/2024</a:t>
            </a:fld>
            <a:endParaRPr lang="en-US"/>
          </a:p>
        </p:txBody>
      </p:sp>
      <p:sp>
        <p:nvSpPr>
          <p:cNvPr id="6" name="Footer Placeholder 5">
            <a:extLst>
              <a:ext uri="{FF2B5EF4-FFF2-40B4-BE49-F238E27FC236}">
                <a16:creationId xmlns:a16="http://schemas.microsoft.com/office/drawing/2014/main" id="{03AD77B3-19DD-EB6E-B887-E0304FFD2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21EA5-3025-2D2F-99FF-069B763FD212}"/>
              </a:ext>
            </a:extLst>
          </p:cNvPr>
          <p:cNvSpPr>
            <a:spLocks noGrp="1"/>
          </p:cNvSpPr>
          <p:nvPr>
            <p:ph type="sldNum" sz="quarter" idx="12"/>
          </p:nvPr>
        </p:nvSpPr>
        <p:spPr/>
        <p:txBody>
          <a:bodyPr/>
          <a:lstStyle/>
          <a:p>
            <a:fld id="{D6FAD109-A603-4B4A-9A80-54E4F6A2E95B}" type="slidenum">
              <a:rPr lang="en-US" smtClean="0"/>
              <a:t>‹#›</a:t>
            </a:fld>
            <a:endParaRPr lang="en-US"/>
          </a:p>
        </p:txBody>
      </p:sp>
    </p:spTree>
    <p:extLst>
      <p:ext uri="{BB962C8B-B14F-4D97-AF65-F5344CB8AC3E}">
        <p14:creationId xmlns:p14="http://schemas.microsoft.com/office/powerpoint/2010/main" val="21077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B0CA74-5DB7-33A5-BB95-CA93C1D8C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532D82-FDF4-33B5-9C47-B9D261B913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5310C-462D-64EA-F5C6-1FC147D4F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4A62A8-9DAA-4FCF-BF70-7F3F8F7A414B}" type="datetimeFigureOut">
              <a:rPr lang="en-US" smtClean="0"/>
              <a:t>8/18/2024</a:t>
            </a:fld>
            <a:endParaRPr lang="en-US"/>
          </a:p>
        </p:txBody>
      </p:sp>
      <p:sp>
        <p:nvSpPr>
          <p:cNvPr id="5" name="Footer Placeholder 4">
            <a:extLst>
              <a:ext uri="{FF2B5EF4-FFF2-40B4-BE49-F238E27FC236}">
                <a16:creationId xmlns:a16="http://schemas.microsoft.com/office/drawing/2014/main" id="{E2B7F6C4-598C-689B-293E-6039B5B3C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5A3BEA-5DD8-7354-EE20-57DBD339B1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FAD109-A603-4B4A-9A80-54E4F6A2E95B}" type="slidenum">
              <a:rPr lang="en-US" smtClean="0"/>
              <a:t>‹#›</a:t>
            </a:fld>
            <a:endParaRPr lang="en-US"/>
          </a:p>
        </p:txBody>
      </p:sp>
    </p:spTree>
    <p:extLst>
      <p:ext uri="{BB962C8B-B14F-4D97-AF65-F5344CB8AC3E}">
        <p14:creationId xmlns:p14="http://schemas.microsoft.com/office/powerpoint/2010/main" val="2234182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ytorch.org/docs/stable/torch.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4FF3-57C2-4F0B-6945-1AE12A831517}"/>
              </a:ext>
            </a:extLst>
          </p:cNvPr>
          <p:cNvSpPr>
            <a:spLocks noGrp="1"/>
          </p:cNvSpPr>
          <p:nvPr>
            <p:ph type="ctrTitle"/>
          </p:nvPr>
        </p:nvSpPr>
        <p:spPr>
          <a:xfrm>
            <a:off x="838200" y="184805"/>
            <a:ext cx="10515600" cy="1505883"/>
          </a:xfrm>
        </p:spPr>
        <p:txBody>
          <a:bodyPr vert="horz" lIns="91440" tIns="45720" rIns="91440" bIns="45720" rtlCol="0" anchor="ctr">
            <a:normAutofit/>
          </a:bodyPr>
          <a:lstStyle/>
          <a:p>
            <a:pPr algn="l"/>
            <a:r>
              <a:rPr lang="en-US" sz="5200" kern="1200">
                <a:solidFill>
                  <a:schemeClr val="tx1"/>
                </a:solidFill>
                <a:latin typeface="+mj-lt"/>
                <a:ea typeface="+mj-ea"/>
                <a:cs typeface="+mj-cs"/>
              </a:rPr>
              <a:t>Intro</a:t>
            </a:r>
          </a:p>
        </p:txBody>
      </p:sp>
      <p:pic>
        <p:nvPicPr>
          <p:cNvPr id="5" name="Picture 4" descr="A logo on a black background&#10;&#10;Description automatically generated">
            <a:extLst>
              <a:ext uri="{FF2B5EF4-FFF2-40B4-BE49-F238E27FC236}">
                <a16:creationId xmlns:a16="http://schemas.microsoft.com/office/drawing/2014/main" id="{195DD225-D431-92A1-67C2-9B2D60C69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170" y="1845426"/>
            <a:ext cx="8900606" cy="4450303"/>
          </a:xfrm>
          <a:prstGeom prst="rect">
            <a:avLst/>
          </a:prstGeom>
        </p:spPr>
      </p:pic>
    </p:spTree>
    <p:extLst>
      <p:ext uri="{BB962C8B-B14F-4D97-AF65-F5344CB8AC3E}">
        <p14:creationId xmlns:p14="http://schemas.microsoft.com/office/powerpoint/2010/main" val="166406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C6F6-CCAD-BEAD-BE06-B44CE1F8D67A}"/>
              </a:ext>
            </a:extLst>
          </p:cNvPr>
          <p:cNvSpPr>
            <a:spLocks noGrp="1"/>
          </p:cNvSpPr>
          <p:nvPr>
            <p:ph type="title"/>
          </p:nvPr>
        </p:nvSpPr>
        <p:spPr/>
        <p:txBody>
          <a:bodyPr/>
          <a:lstStyle/>
          <a:p>
            <a:r>
              <a:rPr lang="en-US" b="0" i="0">
                <a:solidFill>
                  <a:srgbClr val="252525"/>
                </a:solidFill>
                <a:effectLst/>
                <a:latin typeface="Roboto" panose="02000000000000000000" pitchFamily="2" charset="0"/>
              </a:rPr>
              <a:t>Các thao tác khác với tensor</a:t>
            </a:r>
            <a:endParaRPr lang="en-US"/>
          </a:p>
        </p:txBody>
      </p:sp>
      <p:sp>
        <p:nvSpPr>
          <p:cNvPr id="7" name="TextBox 6">
            <a:extLst>
              <a:ext uri="{FF2B5EF4-FFF2-40B4-BE49-F238E27FC236}">
                <a16:creationId xmlns:a16="http://schemas.microsoft.com/office/drawing/2014/main" id="{271152C9-50CC-8618-F4B5-F56212ED6259}"/>
              </a:ext>
            </a:extLst>
          </p:cNvPr>
          <p:cNvSpPr txBox="1"/>
          <p:nvPr/>
        </p:nvSpPr>
        <p:spPr>
          <a:xfrm>
            <a:off x="935122" y="2528609"/>
            <a:ext cx="6096000" cy="369332"/>
          </a:xfrm>
          <a:prstGeom prst="rect">
            <a:avLst/>
          </a:prstGeom>
          <a:noFill/>
        </p:spPr>
        <p:txBody>
          <a:bodyPr wrap="square">
            <a:spAutoFit/>
          </a:bodyPr>
          <a:lstStyle/>
          <a:p>
            <a:pPr algn="l"/>
            <a:r>
              <a:rPr lang="en-US" b="0" i="0">
                <a:solidFill>
                  <a:srgbClr val="3B3A39"/>
                </a:solidFill>
                <a:effectLst/>
                <a:latin typeface="Segoe UI" panose="020B0502040204020203" pitchFamily="34" charset="0"/>
              </a:rPr>
              <a:t>In-place operations</a:t>
            </a:r>
          </a:p>
        </p:txBody>
      </p:sp>
      <p:sp>
        <p:nvSpPr>
          <p:cNvPr id="8" name="TextBox 7">
            <a:extLst>
              <a:ext uri="{FF2B5EF4-FFF2-40B4-BE49-F238E27FC236}">
                <a16:creationId xmlns:a16="http://schemas.microsoft.com/office/drawing/2014/main" id="{E0B1EFD3-4E21-F31C-1363-1674A5C175B8}"/>
              </a:ext>
            </a:extLst>
          </p:cNvPr>
          <p:cNvSpPr txBox="1"/>
          <p:nvPr/>
        </p:nvSpPr>
        <p:spPr>
          <a:xfrm>
            <a:off x="935122" y="1310224"/>
            <a:ext cx="6096000" cy="369332"/>
          </a:xfrm>
          <a:prstGeom prst="rect">
            <a:avLst/>
          </a:prstGeom>
          <a:noFill/>
        </p:spPr>
        <p:txBody>
          <a:bodyPr wrap="square">
            <a:spAutoFit/>
          </a:bodyPr>
          <a:lstStyle/>
          <a:p>
            <a:r>
              <a:rPr lang="vi-VN" b="0" i="0">
                <a:solidFill>
                  <a:srgbClr val="252525"/>
                </a:solidFill>
                <a:effectLst/>
                <a:latin typeface="Roboto" panose="02000000000000000000" pitchFamily="2" charset="0"/>
              </a:rPr>
              <a:t>Tensor đơn phần tử</a:t>
            </a:r>
            <a:endParaRPr lang="en-US"/>
          </a:p>
        </p:txBody>
      </p:sp>
      <p:pic>
        <p:nvPicPr>
          <p:cNvPr id="4" name="Picture 3">
            <a:extLst>
              <a:ext uri="{FF2B5EF4-FFF2-40B4-BE49-F238E27FC236}">
                <a16:creationId xmlns:a16="http://schemas.microsoft.com/office/drawing/2014/main" id="{CEE2CC92-2143-7884-240F-EEE10F004D39}"/>
              </a:ext>
            </a:extLst>
          </p:cNvPr>
          <p:cNvPicPr>
            <a:picLocks noChangeAspect="1"/>
          </p:cNvPicPr>
          <p:nvPr/>
        </p:nvPicPr>
        <p:blipFill>
          <a:blip r:embed="rId2"/>
          <a:stretch>
            <a:fillRect/>
          </a:stretch>
        </p:blipFill>
        <p:spPr>
          <a:xfrm>
            <a:off x="1048300" y="1679556"/>
            <a:ext cx="3134162" cy="800212"/>
          </a:xfrm>
          <a:prstGeom prst="rect">
            <a:avLst/>
          </a:prstGeom>
        </p:spPr>
      </p:pic>
      <p:sp>
        <p:nvSpPr>
          <p:cNvPr id="12" name="TextBox 11">
            <a:extLst>
              <a:ext uri="{FF2B5EF4-FFF2-40B4-BE49-F238E27FC236}">
                <a16:creationId xmlns:a16="http://schemas.microsoft.com/office/drawing/2014/main" id="{6CBC3F17-B4B1-E184-89DD-6BD018796163}"/>
              </a:ext>
            </a:extLst>
          </p:cNvPr>
          <p:cNvSpPr txBox="1"/>
          <p:nvPr/>
        </p:nvSpPr>
        <p:spPr>
          <a:xfrm>
            <a:off x="1012723" y="2946782"/>
            <a:ext cx="6096000" cy="923330"/>
          </a:xfrm>
          <a:prstGeom prst="rect">
            <a:avLst/>
          </a:prstGeom>
          <a:noFill/>
        </p:spPr>
        <p:txBody>
          <a:bodyPr wrap="square">
            <a:spAutoFit/>
          </a:bodyPr>
          <a:lstStyle/>
          <a:p>
            <a:r>
              <a:rPr lang="en-US" b="0" i="0">
                <a:solidFill>
                  <a:srgbClr val="252525"/>
                </a:solidFill>
                <a:effectLst/>
                <a:latin typeface="Roboto" panose="02000000000000000000" pitchFamily="2" charset="0"/>
              </a:rPr>
              <a:t>Là </a:t>
            </a:r>
            <a:r>
              <a:rPr lang="en-US">
                <a:solidFill>
                  <a:srgbClr val="252525"/>
                </a:solidFill>
                <a:latin typeface="Roboto" panose="02000000000000000000" pitchFamily="2" charset="0"/>
              </a:rPr>
              <a:t>c</a:t>
            </a:r>
            <a:r>
              <a:rPr lang="vi-VN" b="0" i="0">
                <a:solidFill>
                  <a:srgbClr val="252525"/>
                </a:solidFill>
                <a:effectLst/>
                <a:latin typeface="Roboto" panose="02000000000000000000" pitchFamily="2" charset="0"/>
              </a:rPr>
              <a:t>ác hoạt động lưu trữ kết quả vào toán hạng</a:t>
            </a:r>
            <a:r>
              <a:rPr lang="en-US" b="0" i="0">
                <a:solidFill>
                  <a:srgbClr val="252525"/>
                </a:solidFill>
                <a:effectLst/>
                <a:latin typeface="Roboto" panose="02000000000000000000" pitchFamily="2" charset="0"/>
              </a:rPr>
              <a:t> mà không tạo ra tensor mới</a:t>
            </a:r>
            <a:r>
              <a:rPr lang="vi-VN" b="0" i="0">
                <a:solidFill>
                  <a:srgbClr val="252525"/>
                </a:solidFill>
                <a:effectLst/>
                <a:latin typeface="Roboto" panose="02000000000000000000" pitchFamily="2" charset="0"/>
              </a:rPr>
              <a:t>. Chúng được biểu thị bằng hậu tố _. Ví dụ: x.copy_(y), x.t_(), sẽ thay đổi x.</a:t>
            </a:r>
            <a:endParaRPr lang="en-US"/>
          </a:p>
        </p:txBody>
      </p:sp>
      <p:pic>
        <p:nvPicPr>
          <p:cNvPr id="14" name="Picture 13">
            <a:extLst>
              <a:ext uri="{FF2B5EF4-FFF2-40B4-BE49-F238E27FC236}">
                <a16:creationId xmlns:a16="http://schemas.microsoft.com/office/drawing/2014/main" id="{99605621-48C0-D761-0A6E-8B8FAABC20EA}"/>
              </a:ext>
            </a:extLst>
          </p:cNvPr>
          <p:cNvPicPr>
            <a:picLocks noChangeAspect="1"/>
          </p:cNvPicPr>
          <p:nvPr/>
        </p:nvPicPr>
        <p:blipFill>
          <a:blip r:embed="rId3"/>
          <a:stretch>
            <a:fillRect/>
          </a:stretch>
        </p:blipFill>
        <p:spPr>
          <a:xfrm>
            <a:off x="1048300" y="3918953"/>
            <a:ext cx="1876687" cy="714475"/>
          </a:xfrm>
          <a:prstGeom prst="rect">
            <a:avLst/>
          </a:prstGeom>
        </p:spPr>
      </p:pic>
    </p:spTree>
    <p:extLst>
      <p:ext uri="{BB962C8B-B14F-4D97-AF65-F5344CB8AC3E}">
        <p14:creationId xmlns:p14="http://schemas.microsoft.com/office/powerpoint/2010/main" val="274958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C6F6-CCAD-BEAD-BE06-B44CE1F8D67A}"/>
              </a:ext>
            </a:extLst>
          </p:cNvPr>
          <p:cNvSpPr>
            <a:spLocks noGrp="1"/>
          </p:cNvSpPr>
          <p:nvPr>
            <p:ph type="title"/>
          </p:nvPr>
        </p:nvSpPr>
        <p:spPr/>
        <p:txBody>
          <a:bodyPr/>
          <a:lstStyle/>
          <a:p>
            <a:r>
              <a:rPr lang="en-US" b="0" i="0">
                <a:solidFill>
                  <a:srgbClr val="252525"/>
                </a:solidFill>
                <a:effectLst/>
                <a:latin typeface="Roboto" panose="02000000000000000000" pitchFamily="2" charset="0"/>
              </a:rPr>
              <a:t>Cầu nối với NumPy</a:t>
            </a:r>
            <a:endParaRPr lang="en-US"/>
          </a:p>
        </p:txBody>
      </p:sp>
      <p:sp>
        <p:nvSpPr>
          <p:cNvPr id="7" name="TextBox 6">
            <a:extLst>
              <a:ext uri="{FF2B5EF4-FFF2-40B4-BE49-F238E27FC236}">
                <a16:creationId xmlns:a16="http://schemas.microsoft.com/office/drawing/2014/main" id="{271152C9-50CC-8618-F4B5-F56212ED6259}"/>
              </a:ext>
            </a:extLst>
          </p:cNvPr>
          <p:cNvSpPr txBox="1"/>
          <p:nvPr/>
        </p:nvSpPr>
        <p:spPr>
          <a:xfrm>
            <a:off x="935122" y="3059668"/>
            <a:ext cx="6096000" cy="369332"/>
          </a:xfrm>
          <a:prstGeom prst="rect">
            <a:avLst/>
          </a:prstGeom>
          <a:noFill/>
        </p:spPr>
        <p:txBody>
          <a:bodyPr wrap="square">
            <a:spAutoFit/>
          </a:bodyPr>
          <a:lstStyle/>
          <a:p>
            <a:pPr algn="l"/>
            <a:r>
              <a:rPr lang="en-US" b="0" i="0">
                <a:solidFill>
                  <a:srgbClr val="3B3A39"/>
                </a:solidFill>
                <a:effectLst/>
                <a:latin typeface="Segoe UI" panose="020B0502040204020203" pitchFamily="34" charset="0"/>
              </a:rPr>
              <a:t>NumPy array to tensor</a:t>
            </a:r>
          </a:p>
        </p:txBody>
      </p:sp>
      <p:sp>
        <p:nvSpPr>
          <p:cNvPr id="8" name="TextBox 7">
            <a:extLst>
              <a:ext uri="{FF2B5EF4-FFF2-40B4-BE49-F238E27FC236}">
                <a16:creationId xmlns:a16="http://schemas.microsoft.com/office/drawing/2014/main" id="{E0B1EFD3-4E21-F31C-1363-1674A5C175B8}"/>
              </a:ext>
            </a:extLst>
          </p:cNvPr>
          <p:cNvSpPr txBox="1"/>
          <p:nvPr/>
        </p:nvSpPr>
        <p:spPr>
          <a:xfrm>
            <a:off x="935122" y="1310224"/>
            <a:ext cx="6096000" cy="369332"/>
          </a:xfrm>
          <a:prstGeom prst="rect">
            <a:avLst/>
          </a:prstGeom>
          <a:noFill/>
        </p:spPr>
        <p:txBody>
          <a:bodyPr wrap="square">
            <a:spAutoFit/>
          </a:bodyPr>
          <a:lstStyle/>
          <a:p>
            <a:pPr algn="l"/>
            <a:r>
              <a:rPr lang="en-US" b="0" i="0">
                <a:solidFill>
                  <a:srgbClr val="3B3A39"/>
                </a:solidFill>
                <a:effectLst/>
                <a:latin typeface="Segoe UI" panose="020B0502040204020203" pitchFamily="34" charset="0"/>
              </a:rPr>
              <a:t>Tensor to NumPy array</a:t>
            </a:r>
          </a:p>
        </p:txBody>
      </p:sp>
      <p:pic>
        <p:nvPicPr>
          <p:cNvPr id="9" name="Picture 8">
            <a:extLst>
              <a:ext uri="{FF2B5EF4-FFF2-40B4-BE49-F238E27FC236}">
                <a16:creationId xmlns:a16="http://schemas.microsoft.com/office/drawing/2014/main" id="{A7AA1E90-505C-9BC0-DA37-267F9900F9DB}"/>
              </a:ext>
            </a:extLst>
          </p:cNvPr>
          <p:cNvPicPr>
            <a:picLocks noChangeAspect="1"/>
          </p:cNvPicPr>
          <p:nvPr/>
        </p:nvPicPr>
        <p:blipFill>
          <a:blip r:embed="rId2"/>
          <a:stretch>
            <a:fillRect/>
          </a:stretch>
        </p:blipFill>
        <p:spPr>
          <a:xfrm>
            <a:off x="1048300" y="1746335"/>
            <a:ext cx="2086266" cy="962159"/>
          </a:xfrm>
          <a:prstGeom prst="rect">
            <a:avLst/>
          </a:prstGeom>
        </p:spPr>
      </p:pic>
      <p:pic>
        <p:nvPicPr>
          <p:cNvPr id="11" name="Picture 10">
            <a:extLst>
              <a:ext uri="{FF2B5EF4-FFF2-40B4-BE49-F238E27FC236}">
                <a16:creationId xmlns:a16="http://schemas.microsoft.com/office/drawing/2014/main" id="{79E8E75B-B770-F40F-6133-FB6150EA0EFA}"/>
              </a:ext>
            </a:extLst>
          </p:cNvPr>
          <p:cNvPicPr>
            <a:picLocks noChangeAspect="1"/>
          </p:cNvPicPr>
          <p:nvPr/>
        </p:nvPicPr>
        <p:blipFill>
          <a:blip r:embed="rId3"/>
          <a:stretch>
            <a:fillRect/>
          </a:stretch>
        </p:blipFill>
        <p:spPr>
          <a:xfrm>
            <a:off x="3504001" y="1812631"/>
            <a:ext cx="1762371" cy="771633"/>
          </a:xfrm>
          <a:prstGeom prst="rect">
            <a:avLst/>
          </a:prstGeom>
        </p:spPr>
      </p:pic>
      <p:pic>
        <p:nvPicPr>
          <p:cNvPr id="17" name="Picture 16">
            <a:extLst>
              <a:ext uri="{FF2B5EF4-FFF2-40B4-BE49-F238E27FC236}">
                <a16:creationId xmlns:a16="http://schemas.microsoft.com/office/drawing/2014/main" id="{40E7F89A-5599-87D6-7CD0-264239E07539}"/>
              </a:ext>
            </a:extLst>
          </p:cNvPr>
          <p:cNvPicPr>
            <a:picLocks noChangeAspect="1"/>
          </p:cNvPicPr>
          <p:nvPr/>
        </p:nvPicPr>
        <p:blipFill>
          <a:blip r:embed="rId4"/>
          <a:stretch>
            <a:fillRect/>
          </a:stretch>
        </p:blipFill>
        <p:spPr>
          <a:xfrm>
            <a:off x="1093840" y="3542765"/>
            <a:ext cx="2410161" cy="571580"/>
          </a:xfrm>
          <a:prstGeom prst="rect">
            <a:avLst/>
          </a:prstGeom>
        </p:spPr>
      </p:pic>
      <p:pic>
        <p:nvPicPr>
          <p:cNvPr id="19" name="Picture 18">
            <a:extLst>
              <a:ext uri="{FF2B5EF4-FFF2-40B4-BE49-F238E27FC236}">
                <a16:creationId xmlns:a16="http://schemas.microsoft.com/office/drawing/2014/main" id="{CC44C999-CEF7-00B8-D4E7-ECAB68541759}"/>
              </a:ext>
            </a:extLst>
          </p:cNvPr>
          <p:cNvPicPr>
            <a:picLocks noChangeAspect="1"/>
          </p:cNvPicPr>
          <p:nvPr/>
        </p:nvPicPr>
        <p:blipFill>
          <a:blip r:embed="rId5"/>
          <a:stretch>
            <a:fillRect/>
          </a:stretch>
        </p:blipFill>
        <p:spPr>
          <a:xfrm>
            <a:off x="3803864" y="3538848"/>
            <a:ext cx="2067213" cy="828791"/>
          </a:xfrm>
          <a:prstGeom prst="rect">
            <a:avLst/>
          </a:prstGeom>
        </p:spPr>
      </p:pic>
    </p:spTree>
    <p:extLst>
      <p:ext uri="{BB962C8B-B14F-4D97-AF65-F5344CB8AC3E}">
        <p14:creationId xmlns:p14="http://schemas.microsoft.com/office/powerpoint/2010/main" val="50311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40EBF2-3687-C44E-262E-6EC307F57AE6}"/>
              </a:ext>
            </a:extLst>
          </p:cNvPr>
          <p:cNvSpPr txBox="1"/>
          <p:nvPr/>
        </p:nvSpPr>
        <p:spPr>
          <a:xfrm>
            <a:off x="643467" y="4257671"/>
            <a:ext cx="10905066" cy="1838965"/>
          </a:xfrm>
          <a:prstGeom prst="rect">
            <a:avLst/>
          </a:prstGeom>
          <a:noFill/>
        </p:spPr>
        <p:txBody>
          <a:bodyPr wrap="square">
            <a:spAutoFit/>
          </a:bodyPr>
          <a:lstStyle/>
          <a:p>
            <a:pPr defTabSz="1051560">
              <a:spcAft>
                <a:spcPts val="600"/>
              </a:spcAft>
            </a:pPr>
            <a:r>
              <a:rPr lang="vi-VN" sz="2070" kern="1200">
                <a:solidFill>
                  <a:schemeClr val="tx1"/>
                </a:solidFill>
                <a:latin typeface="+mj-lt"/>
                <a:ea typeface="+mn-ea"/>
                <a:cs typeface="+mn-cs"/>
              </a:rPr>
              <a:t>Đa số các quy trình học máy đều bao gồm việc làm việc với dữ liệu, tạo ra các mô hình, sử dụng siêu tham số để tối ưu hóa mô hình, lưu trữ và sau đó suy luận từ các mô hình đã được huấn luyện. </a:t>
            </a:r>
            <a:endParaRPr lang="en-US" sz="2070" kern="1200">
              <a:solidFill>
                <a:schemeClr val="tx1"/>
              </a:solidFill>
              <a:latin typeface="+mj-lt"/>
              <a:ea typeface="+mn-ea"/>
              <a:cs typeface="+mn-cs"/>
            </a:endParaRPr>
          </a:p>
          <a:p>
            <a:pPr defTabSz="1051560">
              <a:spcAft>
                <a:spcPts val="600"/>
              </a:spcAft>
            </a:pPr>
            <a:endParaRPr lang="en-US" sz="2070" kern="1200">
              <a:solidFill>
                <a:schemeClr val="tx1"/>
              </a:solidFill>
              <a:latin typeface="Amasis MT Pro" panose="02040504050005020304" pitchFamily="18" charset="0"/>
              <a:ea typeface="+mn-ea"/>
              <a:cs typeface="+mn-cs"/>
            </a:endParaRPr>
          </a:p>
          <a:p>
            <a:pPr defTabSz="1051560">
              <a:spcAft>
                <a:spcPts val="600"/>
              </a:spcAft>
            </a:pPr>
            <a:r>
              <a:rPr lang="en-US" sz="2070" kern="1200">
                <a:solidFill>
                  <a:schemeClr val="tx1"/>
                </a:solidFill>
                <a:latin typeface="Amasis MT Pro" panose="02040504050005020304" pitchFamily="18" charset="0"/>
                <a:ea typeface="+mn-ea"/>
                <a:cs typeface="+mn-cs"/>
              </a:rPr>
              <a:t>Với Pytorch</a:t>
            </a:r>
            <a:r>
              <a:rPr lang="vi-VN" sz="2070" kern="1200">
                <a:solidFill>
                  <a:schemeClr val="tx1"/>
                </a:solidFill>
                <a:latin typeface="+mj-lt"/>
                <a:ea typeface="+mn-ea"/>
                <a:cs typeface="+mn-cs"/>
              </a:rPr>
              <a:t> bạn </a:t>
            </a:r>
            <a:r>
              <a:rPr lang="en-US" sz="2070" kern="1200">
                <a:solidFill>
                  <a:schemeClr val="tx1"/>
                </a:solidFill>
                <a:latin typeface="Amasis MT Pro" panose="02040504050005020304" pitchFamily="18" charset="0"/>
                <a:ea typeface="+mn-ea"/>
                <a:cs typeface="+mn-cs"/>
              </a:rPr>
              <a:t>có thể </a:t>
            </a:r>
            <a:r>
              <a:rPr lang="vi-VN" sz="2070" kern="1200">
                <a:solidFill>
                  <a:schemeClr val="tx1"/>
                </a:solidFill>
                <a:latin typeface="+mj-lt"/>
                <a:ea typeface="+mn-ea"/>
                <a:cs typeface="+mn-cs"/>
              </a:rPr>
              <a:t>một quy trình học máy (ML) hoàn chỉnh </a:t>
            </a:r>
            <a:r>
              <a:rPr lang="en-US" sz="2070" kern="1200">
                <a:solidFill>
                  <a:schemeClr val="tx1"/>
                </a:solidFill>
                <a:latin typeface="Amasis MT Pro" panose="02040504050005020304" pitchFamily="18" charset="0"/>
                <a:ea typeface="+mn-ea"/>
                <a:cs typeface="+mn-cs"/>
              </a:rPr>
              <a:t>và là </a:t>
            </a:r>
            <a:r>
              <a:rPr lang="vi-VN" sz="2070" kern="1200">
                <a:solidFill>
                  <a:schemeClr val="tx1"/>
                </a:solidFill>
                <a:latin typeface="+mj-lt"/>
                <a:ea typeface="+mn-ea"/>
                <a:cs typeface="+mn-cs"/>
              </a:rPr>
              <a:t>một framework học máy phổ biến dành cho Python.</a:t>
            </a:r>
            <a:endParaRPr lang="en-US">
              <a:latin typeface="Amasis MT Pro" panose="02040504050005020304" pitchFamily="18" charset="0"/>
            </a:endParaRPr>
          </a:p>
        </p:txBody>
      </p:sp>
      <p:pic>
        <p:nvPicPr>
          <p:cNvPr id="1026" name="Picture 2" descr="11.3 Neural network models | Forecasting: Principles and Practice (2nd ed)">
            <a:extLst>
              <a:ext uri="{FF2B5EF4-FFF2-40B4-BE49-F238E27FC236}">
                <a16:creationId xmlns:a16="http://schemas.microsoft.com/office/drawing/2014/main" id="{DC6960A5-E671-3407-1D08-6F164739F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524" y="893536"/>
            <a:ext cx="5524950" cy="284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4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EE290C-E78F-ECFF-B3B3-FA42A545747B}"/>
              </a:ext>
            </a:extLst>
          </p:cNvPr>
          <p:cNvSpPr txBox="1"/>
          <p:nvPr/>
        </p:nvSpPr>
        <p:spPr>
          <a:xfrm>
            <a:off x="845574" y="759231"/>
            <a:ext cx="6096000" cy="523220"/>
          </a:xfrm>
          <a:prstGeom prst="rect">
            <a:avLst/>
          </a:prstGeom>
          <a:noFill/>
        </p:spPr>
        <p:txBody>
          <a:bodyPr wrap="square">
            <a:spAutoFit/>
          </a:bodyPr>
          <a:lstStyle/>
          <a:p>
            <a:pPr algn="l"/>
            <a:r>
              <a:rPr lang="en-US" sz="2800" b="1" i="0">
                <a:solidFill>
                  <a:srgbClr val="161616"/>
                </a:solidFill>
                <a:effectLst/>
                <a:highlight>
                  <a:srgbClr val="FFFFFF"/>
                </a:highlight>
                <a:latin typeface="Segoe UI" panose="020B0502040204020203" pitchFamily="34" charset="0"/>
              </a:rPr>
              <a:t>What are Tensors?</a:t>
            </a:r>
          </a:p>
        </p:txBody>
      </p:sp>
      <p:pic>
        <p:nvPicPr>
          <p:cNvPr id="2050" name="Picture 2" descr="Nhìn một chút Tensor &amp; Tensor Product: Tensor là gì? – HOA THE KIET">
            <a:extLst>
              <a:ext uri="{FF2B5EF4-FFF2-40B4-BE49-F238E27FC236}">
                <a16:creationId xmlns:a16="http://schemas.microsoft.com/office/drawing/2014/main" id="{0218FBA1-8064-8F7B-FCBC-DE6125360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119" y="1408843"/>
            <a:ext cx="5444126" cy="35494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D466E6B-5339-6529-B943-346F15F5D965}"/>
              </a:ext>
            </a:extLst>
          </p:cNvPr>
          <p:cNvSpPr txBox="1"/>
          <p:nvPr/>
        </p:nvSpPr>
        <p:spPr>
          <a:xfrm>
            <a:off x="845574" y="1691149"/>
            <a:ext cx="5146605" cy="2862322"/>
          </a:xfrm>
          <a:prstGeom prst="rect">
            <a:avLst/>
          </a:prstGeom>
          <a:noFill/>
        </p:spPr>
        <p:txBody>
          <a:bodyPr wrap="square">
            <a:spAutoFit/>
          </a:bodyPr>
          <a:lstStyle/>
          <a:p>
            <a:pPr marL="285750" indent="-285750">
              <a:buFont typeface="Arial" panose="020B0604020202020204" pitchFamily="34" charset="0"/>
              <a:buChar char="•"/>
            </a:pPr>
            <a:r>
              <a:rPr lang="vi-VN"/>
              <a:t>Tensors là một cấu trúc dữ liệu chuyên biệt rất giống với mảng (arrays) và ma trận (matrices). Trong PyTorch, chúng ta sử dụng tensors để mã hóa đầu vào và đầu ra của mô hình, cũng như các tham số của mô hình.</a:t>
            </a:r>
            <a:endParaRPr lang="en-US"/>
          </a:p>
          <a:p>
            <a:endParaRPr lang="vi-VN"/>
          </a:p>
          <a:p>
            <a:pPr marL="285750" indent="-285750">
              <a:buFont typeface="Arial" panose="020B0604020202020204" pitchFamily="34" charset="0"/>
              <a:buChar char="•"/>
            </a:pPr>
            <a:r>
              <a:rPr lang="vi-VN"/>
              <a:t>Tensors tương tự như các mảng NumPy và ndarrays, ngoại trừ việc tensors có thể chạy trên GPU hoặc các bộ tăng tốc phần cứng khác.</a:t>
            </a:r>
          </a:p>
        </p:txBody>
      </p:sp>
    </p:spTree>
    <p:extLst>
      <p:ext uri="{BB962C8B-B14F-4D97-AF65-F5344CB8AC3E}">
        <p14:creationId xmlns:p14="http://schemas.microsoft.com/office/powerpoint/2010/main" val="403314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9DA3-8881-5365-C11A-8157187493EC}"/>
              </a:ext>
            </a:extLst>
          </p:cNvPr>
          <p:cNvSpPr>
            <a:spLocks noGrp="1"/>
          </p:cNvSpPr>
          <p:nvPr>
            <p:ph type="title"/>
          </p:nvPr>
        </p:nvSpPr>
        <p:spPr/>
        <p:txBody>
          <a:bodyPr/>
          <a:lstStyle/>
          <a:p>
            <a:r>
              <a:rPr lang="en-US" b="0" i="0">
                <a:solidFill>
                  <a:srgbClr val="252525"/>
                </a:solidFill>
                <a:effectLst/>
                <a:latin typeface="Roboto" panose="02000000000000000000" pitchFamily="2" charset="0"/>
              </a:rPr>
              <a:t>Khởi tạo một tensor</a:t>
            </a:r>
            <a:endParaRPr lang="en-US"/>
          </a:p>
        </p:txBody>
      </p:sp>
      <p:pic>
        <p:nvPicPr>
          <p:cNvPr id="5" name="Picture 4">
            <a:extLst>
              <a:ext uri="{FF2B5EF4-FFF2-40B4-BE49-F238E27FC236}">
                <a16:creationId xmlns:a16="http://schemas.microsoft.com/office/drawing/2014/main" id="{5A22163E-9E88-6B7F-5B69-92979788E6A8}"/>
              </a:ext>
            </a:extLst>
          </p:cNvPr>
          <p:cNvPicPr>
            <a:picLocks noChangeAspect="1"/>
          </p:cNvPicPr>
          <p:nvPr/>
        </p:nvPicPr>
        <p:blipFill>
          <a:blip r:embed="rId2"/>
          <a:stretch>
            <a:fillRect/>
          </a:stretch>
        </p:blipFill>
        <p:spPr>
          <a:xfrm>
            <a:off x="942155" y="2188889"/>
            <a:ext cx="2953162" cy="619211"/>
          </a:xfrm>
          <a:prstGeom prst="rect">
            <a:avLst/>
          </a:prstGeom>
        </p:spPr>
      </p:pic>
      <p:pic>
        <p:nvPicPr>
          <p:cNvPr id="7" name="Picture 6">
            <a:extLst>
              <a:ext uri="{FF2B5EF4-FFF2-40B4-BE49-F238E27FC236}">
                <a16:creationId xmlns:a16="http://schemas.microsoft.com/office/drawing/2014/main" id="{392607A1-F001-D5C4-2BE4-9CDB02FBC77A}"/>
              </a:ext>
            </a:extLst>
          </p:cNvPr>
          <p:cNvPicPr>
            <a:picLocks noChangeAspect="1"/>
          </p:cNvPicPr>
          <p:nvPr/>
        </p:nvPicPr>
        <p:blipFill rotWithShape="1">
          <a:blip r:embed="rId3"/>
          <a:srcRect t="1314"/>
          <a:stretch/>
        </p:blipFill>
        <p:spPr>
          <a:xfrm>
            <a:off x="942155" y="3366216"/>
            <a:ext cx="4925112" cy="1325564"/>
          </a:xfrm>
          <a:prstGeom prst="rect">
            <a:avLst/>
          </a:prstGeom>
        </p:spPr>
      </p:pic>
      <p:sp>
        <p:nvSpPr>
          <p:cNvPr id="8" name="TextBox 7">
            <a:extLst>
              <a:ext uri="{FF2B5EF4-FFF2-40B4-BE49-F238E27FC236}">
                <a16:creationId xmlns:a16="http://schemas.microsoft.com/office/drawing/2014/main" id="{153E272F-39BA-CD90-9214-B1F7C60D0945}"/>
              </a:ext>
            </a:extLst>
          </p:cNvPr>
          <p:cNvSpPr txBox="1"/>
          <p:nvPr/>
        </p:nvSpPr>
        <p:spPr>
          <a:xfrm>
            <a:off x="934034" y="1725165"/>
            <a:ext cx="1484702" cy="369332"/>
          </a:xfrm>
          <a:prstGeom prst="rect">
            <a:avLst/>
          </a:prstGeom>
          <a:noFill/>
        </p:spPr>
        <p:txBody>
          <a:bodyPr wrap="none" rtlCol="0">
            <a:spAutoFit/>
          </a:bodyPr>
          <a:lstStyle/>
          <a:p>
            <a:r>
              <a:rPr lang="en-US"/>
              <a:t>Gán trực tiếp</a:t>
            </a:r>
          </a:p>
        </p:txBody>
      </p:sp>
      <p:sp>
        <p:nvSpPr>
          <p:cNvPr id="9" name="TextBox 8">
            <a:extLst>
              <a:ext uri="{FF2B5EF4-FFF2-40B4-BE49-F238E27FC236}">
                <a16:creationId xmlns:a16="http://schemas.microsoft.com/office/drawing/2014/main" id="{A017CEE8-6328-455B-A145-26FC8847C2AC}"/>
              </a:ext>
            </a:extLst>
          </p:cNvPr>
          <p:cNvSpPr txBox="1"/>
          <p:nvPr/>
        </p:nvSpPr>
        <p:spPr>
          <a:xfrm>
            <a:off x="934034" y="2936969"/>
            <a:ext cx="2251899" cy="369332"/>
          </a:xfrm>
          <a:prstGeom prst="rect">
            <a:avLst/>
          </a:prstGeom>
          <a:noFill/>
        </p:spPr>
        <p:txBody>
          <a:bodyPr wrap="none" rtlCol="0">
            <a:spAutoFit/>
          </a:bodyPr>
          <a:lstStyle/>
          <a:p>
            <a:r>
              <a:rPr lang="en-US"/>
              <a:t>Từ một mảng Numpy</a:t>
            </a:r>
          </a:p>
        </p:txBody>
      </p:sp>
      <p:sp>
        <p:nvSpPr>
          <p:cNvPr id="10" name="TextBox 9">
            <a:extLst>
              <a:ext uri="{FF2B5EF4-FFF2-40B4-BE49-F238E27FC236}">
                <a16:creationId xmlns:a16="http://schemas.microsoft.com/office/drawing/2014/main" id="{0B2A6A7F-3330-395D-8AF3-ED4C6BB8346F}"/>
              </a:ext>
            </a:extLst>
          </p:cNvPr>
          <p:cNvSpPr txBox="1"/>
          <p:nvPr/>
        </p:nvSpPr>
        <p:spPr>
          <a:xfrm>
            <a:off x="934033" y="4880564"/>
            <a:ext cx="2112245" cy="369332"/>
          </a:xfrm>
          <a:prstGeom prst="rect">
            <a:avLst/>
          </a:prstGeom>
          <a:noFill/>
        </p:spPr>
        <p:txBody>
          <a:bodyPr wrap="none" rtlCol="0">
            <a:spAutoFit/>
          </a:bodyPr>
          <a:lstStyle/>
          <a:p>
            <a:r>
              <a:rPr lang="en-US"/>
              <a:t>Từ một Tensor khác</a:t>
            </a:r>
          </a:p>
        </p:txBody>
      </p:sp>
      <p:pic>
        <p:nvPicPr>
          <p:cNvPr id="12" name="Picture 11">
            <a:extLst>
              <a:ext uri="{FF2B5EF4-FFF2-40B4-BE49-F238E27FC236}">
                <a16:creationId xmlns:a16="http://schemas.microsoft.com/office/drawing/2014/main" id="{EDB93A79-8E45-BCAE-2C25-5DF740E9245F}"/>
              </a:ext>
            </a:extLst>
          </p:cNvPr>
          <p:cNvPicPr>
            <a:picLocks noChangeAspect="1"/>
          </p:cNvPicPr>
          <p:nvPr/>
        </p:nvPicPr>
        <p:blipFill>
          <a:blip r:embed="rId4"/>
          <a:stretch>
            <a:fillRect/>
          </a:stretch>
        </p:blipFill>
        <p:spPr>
          <a:xfrm>
            <a:off x="942155" y="5249896"/>
            <a:ext cx="8135485" cy="1162212"/>
          </a:xfrm>
          <a:prstGeom prst="rect">
            <a:avLst/>
          </a:prstGeom>
        </p:spPr>
      </p:pic>
    </p:spTree>
    <p:extLst>
      <p:ext uri="{BB962C8B-B14F-4D97-AF65-F5344CB8AC3E}">
        <p14:creationId xmlns:p14="http://schemas.microsoft.com/office/powerpoint/2010/main" val="238671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0D89-2135-9007-5863-0D6A748C94EB}"/>
              </a:ext>
            </a:extLst>
          </p:cNvPr>
          <p:cNvSpPr>
            <a:spLocks noGrp="1"/>
          </p:cNvSpPr>
          <p:nvPr>
            <p:ph type="title"/>
          </p:nvPr>
        </p:nvSpPr>
        <p:spPr/>
        <p:txBody>
          <a:bodyPr/>
          <a:lstStyle/>
          <a:p>
            <a:r>
              <a:rPr lang="en-US" b="0" i="0">
                <a:solidFill>
                  <a:srgbClr val="252525"/>
                </a:solidFill>
                <a:effectLst/>
                <a:latin typeface="Roboto" panose="02000000000000000000" pitchFamily="2" charset="0"/>
              </a:rPr>
              <a:t>Khởi tạo một tensor</a:t>
            </a:r>
            <a:endParaRPr lang="en-US"/>
          </a:p>
        </p:txBody>
      </p:sp>
      <p:sp>
        <p:nvSpPr>
          <p:cNvPr id="4" name="TextBox 3">
            <a:extLst>
              <a:ext uri="{FF2B5EF4-FFF2-40B4-BE49-F238E27FC236}">
                <a16:creationId xmlns:a16="http://schemas.microsoft.com/office/drawing/2014/main" id="{E88BAB3F-A8B9-B23C-3ECD-6497E3035582}"/>
              </a:ext>
            </a:extLst>
          </p:cNvPr>
          <p:cNvSpPr txBox="1"/>
          <p:nvPr/>
        </p:nvSpPr>
        <p:spPr>
          <a:xfrm>
            <a:off x="934034" y="1725165"/>
            <a:ext cx="3951531" cy="369332"/>
          </a:xfrm>
          <a:prstGeom prst="rect">
            <a:avLst/>
          </a:prstGeom>
          <a:noFill/>
        </p:spPr>
        <p:txBody>
          <a:bodyPr wrap="none" rtlCol="0">
            <a:spAutoFit/>
          </a:bodyPr>
          <a:lstStyle/>
          <a:p>
            <a:r>
              <a:rPr lang="en-US"/>
              <a:t>Với một giá trị ngẫu nhiên và không đổi</a:t>
            </a:r>
          </a:p>
        </p:txBody>
      </p:sp>
      <p:pic>
        <p:nvPicPr>
          <p:cNvPr id="6" name="Picture 5">
            <a:extLst>
              <a:ext uri="{FF2B5EF4-FFF2-40B4-BE49-F238E27FC236}">
                <a16:creationId xmlns:a16="http://schemas.microsoft.com/office/drawing/2014/main" id="{497E1938-03C2-460E-2B08-43489A8A00F2}"/>
              </a:ext>
            </a:extLst>
          </p:cNvPr>
          <p:cNvPicPr>
            <a:picLocks noChangeAspect="1"/>
          </p:cNvPicPr>
          <p:nvPr/>
        </p:nvPicPr>
        <p:blipFill>
          <a:blip r:embed="rId2"/>
          <a:stretch>
            <a:fillRect/>
          </a:stretch>
        </p:blipFill>
        <p:spPr>
          <a:xfrm>
            <a:off x="1043668" y="2128974"/>
            <a:ext cx="3458058" cy="981212"/>
          </a:xfrm>
          <a:prstGeom prst="rect">
            <a:avLst/>
          </a:prstGeom>
        </p:spPr>
      </p:pic>
    </p:spTree>
    <p:extLst>
      <p:ext uri="{BB962C8B-B14F-4D97-AF65-F5344CB8AC3E}">
        <p14:creationId xmlns:p14="http://schemas.microsoft.com/office/powerpoint/2010/main" val="412792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8FA9-F9B9-8208-85DA-2EFB3CA6E12E}"/>
              </a:ext>
            </a:extLst>
          </p:cNvPr>
          <p:cNvSpPr>
            <a:spLocks noGrp="1"/>
          </p:cNvSpPr>
          <p:nvPr>
            <p:ph type="title"/>
          </p:nvPr>
        </p:nvSpPr>
        <p:spPr/>
        <p:txBody>
          <a:bodyPr/>
          <a:lstStyle/>
          <a:p>
            <a:r>
              <a:rPr lang="en-US"/>
              <a:t>Các thuộc tính của Tensor</a:t>
            </a:r>
          </a:p>
        </p:txBody>
      </p:sp>
      <p:pic>
        <p:nvPicPr>
          <p:cNvPr id="5" name="Content Placeholder 4">
            <a:extLst>
              <a:ext uri="{FF2B5EF4-FFF2-40B4-BE49-F238E27FC236}">
                <a16:creationId xmlns:a16="http://schemas.microsoft.com/office/drawing/2014/main" id="{5C04731E-FA2E-EC01-C9D7-18DA88AC4C52}"/>
              </a:ext>
            </a:extLst>
          </p:cNvPr>
          <p:cNvPicPr>
            <a:picLocks noGrp="1" noChangeAspect="1"/>
          </p:cNvPicPr>
          <p:nvPr>
            <p:ph idx="1"/>
          </p:nvPr>
        </p:nvPicPr>
        <p:blipFill>
          <a:blip r:embed="rId2"/>
          <a:stretch>
            <a:fillRect/>
          </a:stretch>
        </p:blipFill>
        <p:spPr>
          <a:xfrm>
            <a:off x="1018806" y="1690688"/>
            <a:ext cx="5277587" cy="1171739"/>
          </a:xfrm>
        </p:spPr>
      </p:pic>
    </p:spTree>
    <p:extLst>
      <p:ext uri="{BB962C8B-B14F-4D97-AF65-F5344CB8AC3E}">
        <p14:creationId xmlns:p14="http://schemas.microsoft.com/office/powerpoint/2010/main" val="122907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A825-F4AD-7F90-7B18-F6288EEB1E59}"/>
              </a:ext>
            </a:extLst>
          </p:cNvPr>
          <p:cNvSpPr>
            <a:spLocks noGrp="1"/>
          </p:cNvSpPr>
          <p:nvPr>
            <p:ph type="title"/>
          </p:nvPr>
        </p:nvSpPr>
        <p:spPr/>
        <p:txBody>
          <a:bodyPr/>
          <a:lstStyle/>
          <a:p>
            <a:r>
              <a:rPr lang="pt-BR" b="0" i="0">
                <a:solidFill>
                  <a:srgbClr val="252525"/>
                </a:solidFill>
                <a:effectLst/>
                <a:latin typeface="Roboto" panose="02000000000000000000" pitchFamily="2" charset="0"/>
              </a:rPr>
              <a:t>Các thao tác trên tensor</a:t>
            </a:r>
            <a:endParaRPr lang="en-US"/>
          </a:p>
        </p:txBody>
      </p:sp>
      <p:sp>
        <p:nvSpPr>
          <p:cNvPr id="3" name="Content Placeholder 2">
            <a:extLst>
              <a:ext uri="{FF2B5EF4-FFF2-40B4-BE49-F238E27FC236}">
                <a16:creationId xmlns:a16="http://schemas.microsoft.com/office/drawing/2014/main" id="{93AFCDD8-1780-1C75-C42A-A91BFA5DEBF4}"/>
              </a:ext>
            </a:extLst>
          </p:cNvPr>
          <p:cNvSpPr>
            <a:spLocks noGrp="1"/>
          </p:cNvSpPr>
          <p:nvPr>
            <p:ph idx="1"/>
          </p:nvPr>
        </p:nvSpPr>
        <p:spPr/>
        <p:txBody>
          <a:bodyPr/>
          <a:lstStyle/>
          <a:p>
            <a:r>
              <a:rPr lang="vi-VN" b="0" i="0">
                <a:solidFill>
                  <a:srgbClr val="252525"/>
                </a:solidFill>
                <a:effectLst/>
                <a:highlight>
                  <a:srgbClr val="FFFFFF"/>
                </a:highlight>
                <a:latin typeface="Roboto" panose="02000000000000000000" pitchFamily="2" charset="0"/>
              </a:rPr>
              <a:t>Có hơn 100 phép toán tensor, bao gồm số học, đại số tuyến tính, thao tác ma trận </a:t>
            </a:r>
            <a:r>
              <a:rPr lang="en-US" b="0" i="0">
                <a:solidFill>
                  <a:srgbClr val="252525"/>
                </a:solidFill>
                <a:effectLst/>
                <a:highlight>
                  <a:srgbClr val="FFFFFF"/>
                </a:highlight>
                <a:latin typeface="Roboto" panose="02000000000000000000" pitchFamily="2" charset="0"/>
              </a:rPr>
              <a:t>tham khảo </a:t>
            </a:r>
            <a:r>
              <a:rPr lang="vi-VN" b="0" i="0">
                <a:solidFill>
                  <a:srgbClr val="252525"/>
                </a:solidFill>
                <a:effectLst/>
                <a:highlight>
                  <a:srgbClr val="FFFFFF"/>
                </a:highlight>
                <a:latin typeface="Roboto" panose="02000000000000000000" pitchFamily="2" charset="0"/>
                <a:hlinkClick r:id="rId2"/>
              </a:rPr>
              <a:t>https://pytorch.org/docs/stable/torch.html</a:t>
            </a:r>
            <a:endParaRPr lang="en-US" b="0" i="0">
              <a:solidFill>
                <a:srgbClr val="252525"/>
              </a:solidFill>
              <a:effectLst/>
              <a:highlight>
                <a:srgbClr val="FFFFFF"/>
              </a:highlight>
              <a:latin typeface="Roboto" panose="02000000000000000000" pitchFamily="2" charset="0"/>
            </a:endParaRPr>
          </a:p>
          <a:p>
            <a:r>
              <a:rPr lang="vi-VN" b="0" i="0">
                <a:solidFill>
                  <a:srgbClr val="252525"/>
                </a:solidFill>
                <a:effectLst/>
                <a:latin typeface="Roboto" panose="02000000000000000000" pitchFamily="2" charset="0"/>
              </a:rPr>
              <a:t>Mỗi thao tác này có thể được chạy trên GPU (ở tốc độ thường cao hơn trên CPU)</a:t>
            </a:r>
            <a:endParaRPr lang="en-US">
              <a:solidFill>
                <a:srgbClr val="252525"/>
              </a:solidFill>
              <a:highlight>
                <a:srgbClr val="FFFFFF"/>
              </a:highlight>
              <a:latin typeface="Roboto" panose="02000000000000000000" pitchFamily="2" charset="0"/>
            </a:endParaRPr>
          </a:p>
          <a:p>
            <a:endParaRPr lang="en-US"/>
          </a:p>
        </p:txBody>
      </p:sp>
      <p:pic>
        <p:nvPicPr>
          <p:cNvPr id="5" name="Picture 4">
            <a:extLst>
              <a:ext uri="{FF2B5EF4-FFF2-40B4-BE49-F238E27FC236}">
                <a16:creationId xmlns:a16="http://schemas.microsoft.com/office/drawing/2014/main" id="{CCC24013-F2EC-177D-C85C-67C8E151BC4C}"/>
              </a:ext>
            </a:extLst>
          </p:cNvPr>
          <p:cNvPicPr>
            <a:picLocks noChangeAspect="1"/>
          </p:cNvPicPr>
          <p:nvPr/>
        </p:nvPicPr>
        <p:blipFill>
          <a:blip r:embed="rId3"/>
          <a:stretch>
            <a:fillRect/>
          </a:stretch>
        </p:blipFill>
        <p:spPr>
          <a:xfrm>
            <a:off x="1041220" y="4140113"/>
            <a:ext cx="4050737" cy="618700"/>
          </a:xfrm>
          <a:prstGeom prst="rect">
            <a:avLst/>
          </a:prstGeom>
        </p:spPr>
      </p:pic>
    </p:spTree>
    <p:extLst>
      <p:ext uri="{BB962C8B-B14F-4D97-AF65-F5344CB8AC3E}">
        <p14:creationId xmlns:p14="http://schemas.microsoft.com/office/powerpoint/2010/main" val="32798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3EE1-39B7-CEE2-FA3F-F0D962134BAC}"/>
              </a:ext>
            </a:extLst>
          </p:cNvPr>
          <p:cNvSpPr>
            <a:spLocks noGrp="1"/>
          </p:cNvSpPr>
          <p:nvPr>
            <p:ph type="title"/>
          </p:nvPr>
        </p:nvSpPr>
        <p:spPr/>
        <p:txBody>
          <a:bodyPr/>
          <a:lstStyle/>
          <a:p>
            <a:r>
              <a:rPr lang="vi-VN" b="0" i="0">
                <a:solidFill>
                  <a:srgbClr val="252525"/>
                </a:solidFill>
                <a:effectLst/>
                <a:latin typeface="Roboto" panose="02000000000000000000" pitchFamily="2" charset="0"/>
              </a:rPr>
              <a:t>Lập chỉ mục và cắt lát giống như numpy tiêu chuẩn</a:t>
            </a:r>
            <a:endParaRPr lang="en-US"/>
          </a:p>
        </p:txBody>
      </p:sp>
      <p:pic>
        <p:nvPicPr>
          <p:cNvPr id="5" name="Picture 4">
            <a:extLst>
              <a:ext uri="{FF2B5EF4-FFF2-40B4-BE49-F238E27FC236}">
                <a16:creationId xmlns:a16="http://schemas.microsoft.com/office/drawing/2014/main" id="{3EBD646C-20A2-4851-E5D9-95C96C79498B}"/>
              </a:ext>
            </a:extLst>
          </p:cNvPr>
          <p:cNvPicPr>
            <a:picLocks noChangeAspect="1"/>
          </p:cNvPicPr>
          <p:nvPr/>
        </p:nvPicPr>
        <p:blipFill>
          <a:blip r:embed="rId2"/>
          <a:stretch>
            <a:fillRect/>
          </a:stretch>
        </p:blipFill>
        <p:spPr>
          <a:xfrm>
            <a:off x="978033" y="1878783"/>
            <a:ext cx="3962953" cy="1428949"/>
          </a:xfrm>
          <a:prstGeom prst="rect">
            <a:avLst/>
          </a:prstGeom>
        </p:spPr>
      </p:pic>
    </p:spTree>
    <p:extLst>
      <p:ext uri="{BB962C8B-B14F-4D97-AF65-F5344CB8AC3E}">
        <p14:creationId xmlns:p14="http://schemas.microsoft.com/office/powerpoint/2010/main" val="33763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C6F6-CCAD-BEAD-BE06-B44CE1F8D67A}"/>
              </a:ext>
            </a:extLst>
          </p:cNvPr>
          <p:cNvSpPr>
            <a:spLocks noGrp="1"/>
          </p:cNvSpPr>
          <p:nvPr>
            <p:ph type="title"/>
          </p:nvPr>
        </p:nvSpPr>
        <p:spPr/>
        <p:txBody>
          <a:bodyPr/>
          <a:lstStyle/>
          <a:p>
            <a:r>
              <a:rPr lang="en-US" b="0" i="0">
                <a:solidFill>
                  <a:srgbClr val="252525"/>
                </a:solidFill>
                <a:effectLst/>
                <a:latin typeface="Roboto" panose="02000000000000000000" pitchFamily="2" charset="0"/>
              </a:rPr>
              <a:t>Các thao tác khác với tensor</a:t>
            </a:r>
            <a:endParaRPr lang="en-US"/>
          </a:p>
        </p:txBody>
      </p:sp>
      <p:pic>
        <p:nvPicPr>
          <p:cNvPr id="5" name="Content Placeholder 4">
            <a:extLst>
              <a:ext uri="{FF2B5EF4-FFF2-40B4-BE49-F238E27FC236}">
                <a16:creationId xmlns:a16="http://schemas.microsoft.com/office/drawing/2014/main" id="{B84F380D-2D06-9E20-36CA-3D8D3E5F6BF9}"/>
              </a:ext>
            </a:extLst>
          </p:cNvPr>
          <p:cNvPicPr>
            <a:picLocks noGrp="1" noChangeAspect="1"/>
          </p:cNvPicPr>
          <p:nvPr>
            <p:ph idx="1"/>
          </p:nvPr>
        </p:nvPicPr>
        <p:blipFill>
          <a:blip r:embed="rId2"/>
          <a:stretch>
            <a:fillRect/>
          </a:stretch>
        </p:blipFill>
        <p:spPr>
          <a:xfrm>
            <a:off x="935122" y="1784400"/>
            <a:ext cx="4658375" cy="590632"/>
          </a:xfrm>
        </p:spPr>
      </p:pic>
      <p:sp>
        <p:nvSpPr>
          <p:cNvPr id="7" name="TextBox 6">
            <a:extLst>
              <a:ext uri="{FF2B5EF4-FFF2-40B4-BE49-F238E27FC236}">
                <a16:creationId xmlns:a16="http://schemas.microsoft.com/office/drawing/2014/main" id="{271152C9-50CC-8618-F4B5-F56212ED6259}"/>
              </a:ext>
            </a:extLst>
          </p:cNvPr>
          <p:cNvSpPr txBox="1"/>
          <p:nvPr/>
        </p:nvSpPr>
        <p:spPr>
          <a:xfrm>
            <a:off x="935122" y="2528609"/>
            <a:ext cx="6096000" cy="369332"/>
          </a:xfrm>
          <a:prstGeom prst="rect">
            <a:avLst/>
          </a:prstGeom>
          <a:noFill/>
        </p:spPr>
        <p:txBody>
          <a:bodyPr wrap="square">
            <a:spAutoFit/>
          </a:bodyPr>
          <a:lstStyle/>
          <a:p>
            <a:r>
              <a:rPr lang="en-US" b="0" i="0">
                <a:solidFill>
                  <a:srgbClr val="252525"/>
                </a:solidFill>
                <a:effectLst/>
                <a:latin typeface="Roboto" panose="02000000000000000000" pitchFamily="2" charset="0"/>
              </a:rPr>
              <a:t>phép tính số học</a:t>
            </a:r>
            <a:endParaRPr lang="en-US"/>
          </a:p>
        </p:txBody>
      </p:sp>
      <p:sp>
        <p:nvSpPr>
          <p:cNvPr id="8" name="TextBox 7">
            <a:extLst>
              <a:ext uri="{FF2B5EF4-FFF2-40B4-BE49-F238E27FC236}">
                <a16:creationId xmlns:a16="http://schemas.microsoft.com/office/drawing/2014/main" id="{E0B1EFD3-4E21-F31C-1363-1674A5C175B8}"/>
              </a:ext>
            </a:extLst>
          </p:cNvPr>
          <p:cNvSpPr txBox="1"/>
          <p:nvPr/>
        </p:nvSpPr>
        <p:spPr>
          <a:xfrm>
            <a:off x="935122" y="1310224"/>
            <a:ext cx="6096000" cy="369332"/>
          </a:xfrm>
          <a:prstGeom prst="rect">
            <a:avLst/>
          </a:prstGeom>
          <a:noFill/>
        </p:spPr>
        <p:txBody>
          <a:bodyPr wrap="square">
            <a:spAutoFit/>
          </a:bodyPr>
          <a:lstStyle/>
          <a:p>
            <a:r>
              <a:rPr lang="en-US" b="0" i="0">
                <a:solidFill>
                  <a:srgbClr val="252525"/>
                </a:solidFill>
                <a:effectLst/>
                <a:latin typeface="Roboto" panose="02000000000000000000" pitchFamily="2" charset="0"/>
              </a:rPr>
              <a:t>Nối các tensor</a:t>
            </a:r>
            <a:endParaRPr lang="en-US"/>
          </a:p>
        </p:txBody>
      </p:sp>
      <p:pic>
        <p:nvPicPr>
          <p:cNvPr id="10" name="Picture 9">
            <a:extLst>
              <a:ext uri="{FF2B5EF4-FFF2-40B4-BE49-F238E27FC236}">
                <a16:creationId xmlns:a16="http://schemas.microsoft.com/office/drawing/2014/main" id="{D3308493-985C-673E-A6EC-5FF68226D441}"/>
              </a:ext>
            </a:extLst>
          </p:cNvPr>
          <p:cNvPicPr>
            <a:picLocks noChangeAspect="1"/>
          </p:cNvPicPr>
          <p:nvPr/>
        </p:nvPicPr>
        <p:blipFill>
          <a:blip r:embed="rId3"/>
          <a:stretch>
            <a:fillRect/>
          </a:stretch>
        </p:blipFill>
        <p:spPr>
          <a:xfrm>
            <a:off x="935122" y="3051518"/>
            <a:ext cx="8240275" cy="3086531"/>
          </a:xfrm>
          <a:prstGeom prst="rect">
            <a:avLst/>
          </a:prstGeom>
        </p:spPr>
      </p:pic>
    </p:spTree>
    <p:extLst>
      <p:ext uri="{BB962C8B-B14F-4D97-AF65-F5344CB8AC3E}">
        <p14:creationId xmlns:p14="http://schemas.microsoft.com/office/powerpoint/2010/main" val="387727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349</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Amasis MT Pro</vt:lpstr>
      <vt:lpstr>Aptos</vt:lpstr>
      <vt:lpstr>Aptos Display</vt:lpstr>
      <vt:lpstr>Arial</vt:lpstr>
      <vt:lpstr>Roboto</vt:lpstr>
      <vt:lpstr>Segoe UI</vt:lpstr>
      <vt:lpstr>Office Theme</vt:lpstr>
      <vt:lpstr>Intro</vt:lpstr>
      <vt:lpstr>PowerPoint Presentation</vt:lpstr>
      <vt:lpstr>PowerPoint Presentation</vt:lpstr>
      <vt:lpstr>Khởi tạo một tensor</vt:lpstr>
      <vt:lpstr>Khởi tạo một tensor</vt:lpstr>
      <vt:lpstr>Các thuộc tính của Tensor</vt:lpstr>
      <vt:lpstr>Các thao tác trên tensor</vt:lpstr>
      <vt:lpstr>Lập chỉ mục và cắt lát giống như numpy tiêu chuẩn</vt:lpstr>
      <vt:lpstr>Các thao tác khác với tensor</vt:lpstr>
      <vt:lpstr>Các thao tác khác với tensor</vt:lpstr>
      <vt:lpstr>Cầu nối với NumPy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Đào Xuân Hoàng Tuấn</dc:creator>
  <cp:lastModifiedBy>Đào Xuân Hoàng Tuấn</cp:lastModifiedBy>
  <cp:revision>3</cp:revision>
  <dcterms:created xsi:type="dcterms:W3CDTF">2024-08-17T22:07:54Z</dcterms:created>
  <dcterms:modified xsi:type="dcterms:W3CDTF">2024-08-18T08:13:45Z</dcterms:modified>
</cp:coreProperties>
</file>