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0" r:id="rId3"/>
    <p:sldId id="263" r:id="rId4"/>
    <p:sldId id="279" r:id="rId5"/>
    <p:sldId id="280" r:id="rId6"/>
    <p:sldId id="281" r:id="rId7"/>
    <p:sldId id="282" r:id="rId8"/>
    <p:sldId id="283" r:id="rId9"/>
    <p:sldId id="278" r:id="rId10"/>
    <p:sldId id="264" r:id="rId11"/>
    <p:sldId id="276" r:id="rId12"/>
    <p:sldId id="272" r:id="rId13"/>
    <p:sldId id="265" r:id="rId14"/>
    <p:sldId id="273" r:id="rId15"/>
    <p:sldId id="274" r:id="rId16"/>
    <p:sldId id="275" r:id="rId17"/>
    <p:sldId id="266" r:id="rId18"/>
    <p:sldId id="277"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4660"/>
  </p:normalViewPr>
  <p:slideViewPr>
    <p:cSldViewPr snapToGrid="0">
      <p:cViewPr varScale="1">
        <p:scale>
          <a:sx n="78" d="100"/>
          <a:sy n="78" d="100"/>
        </p:scale>
        <p:origin x="10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1649F-F57B-4D94-8466-B7F624EACD46}"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BA8BD-8F34-4044-B8F7-CBE137D06FA2}" type="slidenum">
              <a:rPr lang="en-US" smtClean="0"/>
              <a:t>‹#›</a:t>
            </a:fld>
            <a:endParaRPr lang="en-US"/>
          </a:p>
        </p:txBody>
      </p:sp>
    </p:spTree>
    <p:extLst>
      <p:ext uri="{BB962C8B-B14F-4D97-AF65-F5344CB8AC3E}">
        <p14:creationId xmlns:p14="http://schemas.microsoft.com/office/powerpoint/2010/main" val="189117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25de80d5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2825de80d53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5BA8BD-8F34-4044-B8F7-CBE137D06FA2}" type="slidenum">
              <a:rPr lang="en-US" smtClean="0"/>
              <a:t>4</a:t>
            </a:fld>
            <a:endParaRPr lang="en-US"/>
          </a:p>
        </p:txBody>
      </p:sp>
    </p:spTree>
    <p:extLst>
      <p:ext uri="{BB962C8B-B14F-4D97-AF65-F5344CB8AC3E}">
        <p14:creationId xmlns:p14="http://schemas.microsoft.com/office/powerpoint/2010/main" val="136997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7CDF-CF56-278B-DD4E-278DCF6A70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0E4C8-5D7A-1AE2-CB0C-33F47F9BC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51BD9-8EB3-AD0B-8091-0ED613562634}"/>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6925D36D-97F8-F33A-0C79-028D5556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61FD8-C244-B3B1-9ECD-E68EA2D47DF0}"/>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147571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D7D3-F7BF-75C6-02AE-5D78B5B446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42CB2-30D4-7A10-B864-26D3EE70C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41CCA-F53E-DC25-7C9A-0828B36183F6}"/>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D72AAF30-D42A-7B71-97BE-CBA95814D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D0563-FA7F-D122-1505-E50039FFE11E}"/>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39347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6FADF-1D55-AAD4-AB24-9607301175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A734A-CE58-2E36-CB6D-ECD5D9138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7ACD-0B9C-351F-5A2E-F77E46370A64}"/>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B0B10314-A408-A8D1-5CA6-9DE666F3A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99D6B-872F-0A5B-BD2C-1F11811014AC}"/>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197450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E572-F1E6-22B7-1381-B9DA61A3D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5585D-E90C-FB2F-B9A2-69497D940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B2A8C-4E17-539B-E83F-EBB110812927}"/>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733A1A1F-79B9-7586-6423-5C2B90BC6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5CD2D-5BA4-9978-003F-94B8F5A63E64}"/>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306111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4A0E-72A6-632F-C018-D362368F8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2BA01-FC32-2E29-71ED-D2D85A153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7F96A-DB25-4CF2-82CF-D6E74FF13D6D}"/>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FA382D25-C420-5870-8802-C595D6D13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90CCD-8FEB-23A4-38FC-3FE0B0A227EE}"/>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9577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93FE-6058-732A-777B-A263E71C4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B6383-EB8D-53F5-4197-B9EABF266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1EAB14-C2D7-C1B0-6B8B-8DA876563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8CFB7-5A18-B392-08C8-DA511FA9CA68}"/>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6" name="Footer Placeholder 5">
            <a:extLst>
              <a:ext uri="{FF2B5EF4-FFF2-40B4-BE49-F238E27FC236}">
                <a16:creationId xmlns:a16="http://schemas.microsoft.com/office/drawing/2014/main" id="{93A6D40F-9BD3-E60E-8421-60B1CBE21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3A5A0-2B44-5219-8AB1-33D8BCD1BE53}"/>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264560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FCFA-8C4A-DD50-B656-6BC9CE49AA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6A7CF-E9AB-B058-9630-A5FE4DC23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9E5382-7DD0-0F9F-6FCE-F3EFA8A65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C19C0-C4F7-BFA6-3375-6757140C8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473A5-D7B0-74C3-8EBD-29013700E4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24498A-30A2-DF60-0222-E3677F45B3DC}"/>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8" name="Footer Placeholder 7">
            <a:extLst>
              <a:ext uri="{FF2B5EF4-FFF2-40B4-BE49-F238E27FC236}">
                <a16:creationId xmlns:a16="http://schemas.microsoft.com/office/drawing/2014/main" id="{B23E77D4-5A38-D992-F0B5-3C4DF1478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A9727F-439A-B34F-D4D9-9B5E561682C0}"/>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390314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A1A9-1B57-A275-7FE5-888649057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8BF539-C39E-48DB-200D-964BAB699900}"/>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4" name="Footer Placeholder 3">
            <a:extLst>
              <a:ext uri="{FF2B5EF4-FFF2-40B4-BE49-F238E27FC236}">
                <a16:creationId xmlns:a16="http://schemas.microsoft.com/office/drawing/2014/main" id="{F3C259DD-138A-7A87-3E76-B8E731AC2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9DA13A-5149-0D06-7CCF-958B9969CD41}"/>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87900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D9E08-6111-21B6-7A57-E8C7A97EB890}"/>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3" name="Footer Placeholder 2">
            <a:extLst>
              <a:ext uri="{FF2B5EF4-FFF2-40B4-BE49-F238E27FC236}">
                <a16:creationId xmlns:a16="http://schemas.microsoft.com/office/drawing/2014/main" id="{52DA0AA1-82BF-6D5E-CBC0-1670D232CB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3F7F3-AA9B-1A3D-1C1D-741090D8E5C4}"/>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236837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D569-668D-586D-1432-FC1A630E0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96C7C4-2475-DE2A-5470-71E0ECA25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F27CE-57DC-24C6-77EF-8BA1364DA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27B91-25DA-3240-5C64-876B7058CF7E}"/>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6" name="Footer Placeholder 5">
            <a:extLst>
              <a:ext uri="{FF2B5EF4-FFF2-40B4-BE49-F238E27FC236}">
                <a16:creationId xmlns:a16="http://schemas.microsoft.com/office/drawing/2014/main" id="{E0224E90-4BA2-0B2B-268B-78C626751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2A387-AC6A-AA34-2254-DE12E67A33A2}"/>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28683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E3C9-29F4-6F6C-8DD9-1EACFB80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BA7CF-5299-D8DA-6A56-1E844D1F8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125256-60E1-ED59-B5C6-A58D2BE29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64BDA-31EB-6268-3B43-0FC6EFA69756}"/>
              </a:ext>
            </a:extLst>
          </p:cNvPr>
          <p:cNvSpPr>
            <a:spLocks noGrp="1"/>
          </p:cNvSpPr>
          <p:nvPr>
            <p:ph type="dt" sz="half" idx="10"/>
          </p:nvPr>
        </p:nvSpPr>
        <p:spPr/>
        <p:txBody>
          <a:bodyPr/>
          <a:lstStyle/>
          <a:p>
            <a:fld id="{03412A1B-19B3-4192-B068-C7F7B8E4E970}" type="datetimeFigureOut">
              <a:rPr lang="en-US" smtClean="0"/>
              <a:t>9/25/2023</a:t>
            </a:fld>
            <a:endParaRPr lang="en-US"/>
          </a:p>
        </p:txBody>
      </p:sp>
      <p:sp>
        <p:nvSpPr>
          <p:cNvPr id="6" name="Footer Placeholder 5">
            <a:extLst>
              <a:ext uri="{FF2B5EF4-FFF2-40B4-BE49-F238E27FC236}">
                <a16:creationId xmlns:a16="http://schemas.microsoft.com/office/drawing/2014/main" id="{323082AF-75B1-B6C8-0226-89B9455B5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FEAD8-BB1C-ECA5-D123-9B93C7B2CCF8}"/>
              </a:ext>
            </a:extLst>
          </p:cNvPr>
          <p:cNvSpPr>
            <a:spLocks noGrp="1"/>
          </p:cNvSpPr>
          <p:nvPr>
            <p:ph type="sldNum" sz="quarter" idx="12"/>
          </p:nvPr>
        </p:nvSpPr>
        <p:spPr/>
        <p:txBody>
          <a:bodyPr/>
          <a:lstStyle/>
          <a:p>
            <a:fld id="{06866C33-285E-492B-9F02-625A1B48C50C}" type="slidenum">
              <a:rPr lang="en-US" smtClean="0"/>
              <a:t>‹#›</a:t>
            </a:fld>
            <a:endParaRPr lang="en-US"/>
          </a:p>
        </p:txBody>
      </p:sp>
    </p:spTree>
    <p:extLst>
      <p:ext uri="{BB962C8B-B14F-4D97-AF65-F5344CB8AC3E}">
        <p14:creationId xmlns:p14="http://schemas.microsoft.com/office/powerpoint/2010/main" val="220331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BA6E1-E91E-CBB6-DEEE-081479290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1FB3F-4F4B-4089-6F4A-E48F2EBCB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04254-9428-CBC8-884F-546E32143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12A1B-19B3-4192-B068-C7F7B8E4E970}" type="datetimeFigureOut">
              <a:rPr lang="en-US" smtClean="0"/>
              <a:t>9/25/2023</a:t>
            </a:fld>
            <a:endParaRPr lang="en-US"/>
          </a:p>
        </p:txBody>
      </p:sp>
      <p:sp>
        <p:nvSpPr>
          <p:cNvPr id="5" name="Footer Placeholder 4">
            <a:extLst>
              <a:ext uri="{FF2B5EF4-FFF2-40B4-BE49-F238E27FC236}">
                <a16:creationId xmlns:a16="http://schemas.microsoft.com/office/drawing/2014/main" id="{0EF41135-9972-4309-B400-838777316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E33C0D-F28B-5193-FDD4-C61E00FBA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66C33-285E-492B-9F02-625A1B48C50C}" type="slidenum">
              <a:rPr lang="en-US" smtClean="0"/>
              <a:t>‹#›</a:t>
            </a:fld>
            <a:endParaRPr lang="en-US"/>
          </a:p>
        </p:txBody>
      </p:sp>
    </p:spTree>
    <p:extLst>
      <p:ext uri="{BB962C8B-B14F-4D97-AF65-F5344CB8AC3E}">
        <p14:creationId xmlns:p14="http://schemas.microsoft.com/office/powerpoint/2010/main" val="83241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1" name="Google Shape;151;p23"/>
          <p:cNvSpPr txBox="1"/>
          <p:nvPr/>
        </p:nvSpPr>
        <p:spPr>
          <a:xfrm>
            <a:off x="2468250" y="1548789"/>
            <a:ext cx="10863767" cy="3621248"/>
          </a:xfrm>
          <a:prstGeom prst="rect">
            <a:avLst/>
          </a:prstGeom>
          <a:noFill/>
          <a:ln>
            <a:noFill/>
          </a:ln>
        </p:spPr>
        <p:txBody>
          <a:bodyPr spcFirstLastPara="1" wrap="square" lIns="0" tIns="0" rIns="0" bIns="0" anchor="t" anchorCtr="0">
            <a:spAutoFit/>
          </a:bodyPr>
          <a:lstStyle/>
          <a:p>
            <a:r>
              <a:rPr lang="en" sz="9066" i="1">
                <a:solidFill>
                  <a:srgbClr val="263844"/>
                </a:solidFill>
                <a:latin typeface="Times New Roman" panose="02020603050405020304" pitchFamily="18" charset="0"/>
                <a:ea typeface="Oswald"/>
                <a:cs typeface="Times New Roman" panose="02020603050405020304" pitchFamily="18" charset="0"/>
                <a:sym typeface="Oswald"/>
              </a:rPr>
              <a:t>Training</a:t>
            </a:r>
            <a:r>
              <a:rPr lang="en" sz="9066">
                <a:solidFill>
                  <a:srgbClr val="263844"/>
                </a:solidFill>
                <a:latin typeface="Oswald"/>
                <a:ea typeface="Oswald"/>
                <a:cs typeface="Oswald"/>
                <a:sym typeface="Oswald"/>
              </a:rPr>
              <a:t> </a:t>
            </a:r>
          </a:p>
          <a:p>
            <a:r>
              <a:rPr lang="en" sz="9066">
                <a:solidFill>
                  <a:srgbClr val="263844"/>
                </a:solidFill>
                <a:latin typeface="Oswald"/>
                <a:ea typeface="Oswald"/>
                <a:cs typeface="Oswald"/>
                <a:sym typeface="Oswald"/>
              </a:rPr>
              <a:t>PYTHON WEEK 1 </a:t>
            </a:r>
          </a:p>
          <a:p>
            <a:pPr algn="ctr"/>
            <a:r>
              <a:rPr lang="en" sz="5400">
                <a:solidFill>
                  <a:srgbClr val="263844"/>
                </a:solidFill>
                <a:latin typeface="Oswald"/>
                <a:ea typeface="Oswald"/>
                <a:cs typeface="Oswald"/>
                <a:sym typeface="Oswald"/>
              </a:rPr>
              <a:t>day 2</a:t>
            </a:r>
            <a:endParaRPr sz="5400" dirty="0">
              <a:solidFill>
                <a:srgbClr val="263844"/>
              </a:solidFill>
              <a:latin typeface="Oswald"/>
              <a:ea typeface="Oswald"/>
              <a:cs typeface="Oswald"/>
              <a:sym typeface="Oswald"/>
            </a:endParaRPr>
          </a:p>
        </p:txBody>
      </p:sp>
      <p:sp>
        <p:nvSpPr>
          <p:cNvPr id="152" name="Google Shape;152;p23"/>
          <p:cNvSpPr/>
          <p:nvPr/>
        </p:nvSpPr>
        <p:spPr>
          <a:xfrm>
            <a:off x="1939974" y="5601763"/>
            <a:ext cx="528276" cy="487565"/>
          </a:xfrm>
          <a:custGeom>
            <a:avLst/>
            <a:gdLst/>
            <a:ahLst/>
            <a:cxnLst/>
            <a:rect l="l" t="t" r="r" b="b"/>
            <a:pathLst>
              <a:path w="792414" h="731347" extrusionOk="0">
                <a:moveTo>
                  <a:pt x="0" y="0"/>
                </a:moveTo>
                <a:lnTo>
                  <a:pt x="792414" y="0"/>
                </a:lnTo>
                <a:lnTo>
                  <a:pt x="792414" y="731348"/>
                </a:lnTo>
                <a:lnTo>
                  <a:pt x="0" y="731348"/>
                </a:lnTo>
                <a:lnTo>
                  <a:pt x="0" y="0"/>
                </a:lnTo>
                <a:close/>
              </a:path>
            </a:pathLst>
          </a:custGeom>
          <a:blipFill rotWithShape="1">
            <a:blip r:embed="rId4">
              <a:alphaModFix/>
            </a:blip>
            <a:stretch>
              <a:fillRect t="-220497" r="-253406" b="-38478"/>
            </a:stretch>
          </a:blipFill>
          <a:ln>
            <a:noFill/>
          </a:ln>
        </p:spPr>
        <p:txBody>
          <a:bodyPr/>
          <a:lstStyle/>
          <a:p>
            <a:endParaRPr lang="en-US" sz="2400" dirty="0"/>
          </a:p>
        </p:txBody>
      </p:sp>
      <p:sp>
        <p:nvSpPr>
          <p:cNvPr id="153" name="Google Shape;153;p23"/>
          <p:cNvSpPr/>
          <p:nvPr/>
        </p:nvSpPr>
        <p:spPr>
          <a:xfrm>
            <a:off x="9130694" y="869945"/>
            <a:ext cx="735525" cy="678844"/>
          </a:xfrm>
          <a:custGeom>
            <a:avLst/>
            <a:gdLst/>
            <a:ahLst/>
            <a:cxnLst/>
            <a:rect l="l" t="t" r="r" b="b"/>
            <a:pathLst>
              <a:path w="1103289" h="1018265" extrusionOk="0">
                <a:moveTo>
                  <a:pt x="0" y="0"/>
                </a:moveTo>
                <a:lnTo>
                  <a:pt x="1103289" y="0"/>
                </a:lnTo>
                <a:lnTo>
                  <a:pt x="1103289" y="1018265"/>
                </a:lnTo>
                <a:lnTo>
                  <a:pt x="0" y="1018265"/>
                </a:lnTo>
                <a:lnTo>
                  <a:pt x="0" y="0"/>
                </a:lnTo>
                <a:close/>
              </a:path>
            </a:pathLst>
          </a:custGeom>
          <a:blipFill rotWithShape="1">
            <a:blip r:embed="rId4">
              <a:alphaModFix/>
            </a:blip>
            <a:stretch>
              <a:fillRect t="-220497" r="-253406" b="-38478"/>
            </a:stretch>
          </a:blipFill>
          <a:ln>
            <a:noFill/>
          </a:ln>
        </p:spPr>
        <p:txBody>
          <a:bodyPr/>
          <a:lstStyle/>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6F6EC-E7EB-49F6-9114-7BD67AD107F8}"/>
              </a:ext>
            </a:extLst>
          </p:cNvPr>
          <p:cNvSpPr>
            <a:spLocks noGrp="1"/>
          </p:cNvSpPr>
          <p:nvPr>
            <p:ph type="title"/>
          </p:nvPr>
        </p:nvSpPr>
        <p:spPr>
          <a:xfrm>
            <a:off x="638881" y="427703"/>
            <a:ext cx="10909640" cy="1368614"/>
          </a:xfrm>
        </p:spPr>
        <p:txBody>
          <a:bodyPr vert="horz" lIns="91440" tIns="45720" rIns="91440" bIns="45720" rtlCol="0" anchor="ctr">
            <a:normAutofit/>
          </a:bodyPr>
          <a:lstStyle/>
          <a:p>
            <a:pPr algn="ctr"/>
            <a:r>
              <a:rPr lang="en-US" sz="6600"/>
              <a:t>Vòng lặp For</a:t>
            </a:r>
          </a:p>
        </p:txBody>
      </p:sp>
      <p:sp>
        <p:nvSpPr>
          <p:cNvPr id="410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BD4E32-53D5-2D90-5007-ABCD1479D24A}"/>
              </a:ext>
            </a:extLst>
          </p:cNvPr>
          <p:cNvSpPr txBox="1"/>
          <p:nvPr/>
        </p:nvSpPr>
        <p:spPr>
          <a:xfrm>
            <a:off x="4817422" y="2237978"/>
            <a:ext cx="2552558" cy="523220"/>
          </a:xfrm>
          <a:prstGeom prst="rect">
            <a:avLst/>
          </a:prstGeom>
          <a:noFill/>
        </p:spPr>
        <p:txBody>
          <a:bodyPr wrap="none" rtlCol="0">
            <a:spAutoFit/>
          </a:bodyPr>
          <a:lstStyle/>
          <a:p>
            <a:r>
              <a:rPr lang="en-US" sz="2800"/>
              <a:t>Cú pháp cơ bản:</a:t>
            </a:r>
          </a:p>
        </p:txBody>
      </p:sp>
      <p:pic>
        <p:nvPicPr>
          <p:cNvPr id="11" name="Picture 10">
            <a:extLst>
              <a:ext uri="{FF2B5EF4-FFF2-40B4-BE49-F238E27FC236}">
                <a16:creationId xmlns:a16="http://schemas.microsoft.com/office/drawing/2014/main" id="{4D1282C5-F33B-EA97-E51E-D2E8AD919620}"/>
              </a:ext>
            </a:extLst>
          </p:cNvPr>
          <p:cNvPicPr>
            <a:picLocks noChangeAspect="1"/>
          </p:cNvPicPr>
          <p:nvPr/>
        </p:nvPicPr>
        <p:blipFill>
          <a:blip r:embed="rId2"/>
          <a:stretch>
            <a:fillRect/>
          </a:stretch>
        </p:blipFill>
        <p:spPr>
          <a:xfrm>
            <a:off x="2788269" y="2808686"/>
            <a:ext cx="7310062" cy="3109598"/>
          </a:xfrm>
          <a:prstGeom prst="rect">
            <a:avLst/>
          </a:prstGeom>
        </p:spPr>
      </p:pic>
    </p:spTree>
    <p:extLst>
      <p:ext uri="{BB962C8B-B14F-4D97-AF65-F5344CB8AC3E}">
        <p14:creationId xmlns:p14="http://schemas.microsoft.com/office/powerpoint/2010/main" val="274966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5CAD05D-14B3-99A7-DFCB-9573A6E18E6B}"/>
              </a:ext>
            </a:extLst>
          </p:cNvPr>
          <p:cNvSpPr txBox="1"/>
          <p:nvPr/>
        </p:nvSpPr>
        <p:spPr>
          <a:xfrm>
            <a:off x="699715" y="288404"/>
            <a:ext cx="7170656" cy="9774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a:solidFill>
                  <a:srgbClr val="FFFFFF"/>
                </a:solidFill>
                <a:latin typeface="+mj-lt"/>
                <a:ea typeface="+mj-ea"/>
                <a:cs typeface="+mj-cs"/>
              </a:rPr>
              <a:t>Ví dụ:</a:t>
            </a:r>
          </a:p>
        </p:txBody>
      </p:sp>
      <p:pic>
        <p:nvPicPr>
          <p:cNvPr id="9" name="Picture 8">
            <a:extLst>
              <a:ext uri="{FF2B5EF4-FFF2-40B4-BE49-F238E27FC236}">
                <a16:creationId xmlns:a16="http://schemas.microsoft.com/office/drawing/2014/main" id="{42ACBDBC-1D0A-037D-A4BE-4689F561569D}"/>
              </a:ext>
            </a:extLst>
          </p:cNvPr>
          <p:cNvPicPr>
            <a:picLocks noChangeAspect="1"/>
          </p:cNvPicPr>
          <p:nvPr/>
        </p:nvPicPr>
        <p:blipFill>
          <a:blip r:embed="rId2"/>
          <a:stretch>
            <a:fillRect/>
          </a:stretch>
        </p:blipFill>
        <p:spPr>
          <a:xfrm>
            <a:off x="902553" y="2886573"/>
            <a:ext cx="3238707" cy="2652388"/>
          </a:xfrm>
          <a:prstGeom prst="rect">
            <a:avLst/>
          </a:prstGeom>
        </p:spPr>
      </p:pic>
      <p:pic>
        <p:nvPicPr>
          <p:cNvPr id="7" name="Picture 6">
            <a:extLst>
              <a:ext uri="{FF2B5EF4-FFF2-40B4-BE49-F238E27FC236}">
                <a16:creationId xmlns:a16="http://schemas.microsoft.com/office/drawing/2014/main" id="{CF796A50-80AF-AC01-A70F-B1E4B775AB32}"/>
              </a:ext>
            </a:extLst>
          </p:cNvPr>
          <p:cNvPicPr>
            <a:picLocks noChangeAspect="1"/>
          </p:cNvPicPr>
          <p:nvPr/>
        </p:nvPicPr>
        <p:blipFill>
          <a:blip r:embed="rId3"/>
          <a:stretch>
            <a:fillRect/>
          </a:stretch>
        </p:blipFill>
        <p:spPr>
          <a:xfrm>
            <a:off x="4285043" y="2896405"/>
            <a:ext cx="3238707" cy="2184842"/>
          </a:xfrm>
          <a:prstGeom prst="rect">
            <a:avLst/>
          </a:prstGeom>
        </p:spPr>
      </p:pic>
      <p:pic>
        <p:nvPicPr>
          <p:cNvPr id="5" name="Picture 4">
            <a:extLst>
              <a:ext uri="{FF2B5EF4-FFF2-40B4-BE49-F238E27FC236}">
                <a16:creationId xmlns:a16="http://schemas.microsoft.com/office/drawing/2014/main" id="{67260F6A-912D-E582-B8A2-DF8EB1E33DB5}"/>
              </a:ext>
            </a:extLst>
          </p:cNvPr>
          <p:cNvPicPr>
            <a:picLocks noChangeAspect="1"/>
          </p:cNvPicPr>
          <p:nvPr/>
        </p:nvPicPr>
        <p:blipFill>
          <a:blip r:embed="rId4"/>
          <a:stretch>
            <a:fillRect/>
          </a:stretch>
        </p:blipFill>
        <p:spPr>
          <a:xfrm>
            <a:off x="7712230" y="2896405"/>
            <a:ext cx="3800849" cy="2184842"/>
          </a:xfrm>
          <a:prstGeom prst="rect">
            <a:avLst/>
          </a:prstGeom>
        </p:spPr>
      </p:pic>
    </p:spTree>
    <p:extLst>
      <p:ext uri="{BB962C8B-B14F-4D97-AF65-F5344CB8AC3E}">
        <p14:creationId xmlns:p14="http://schemas.microsoft.com/office/powerpoint/2010/main" val="39901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45564-46F8-C2BF-AED4-C739909372FA}"/>
              </a:ext>
            </a:extLst>
          </p:cNvPr>
          <p:cNvSpPr>
            <a:spLocks noGrp="1"/>
          </p:cNvSpPr>
          <p:nvPr>
            <p:ph type="title"/>
          </p:nvPr>
        </p:nvSpPr>
        <p:spPr>
          <a:xfrm>
            <a:off x="1171074" y="1396686"/>
            <a:ext cx="3240506" cy="4064628"/>
          </a:xfrm>
        </p:spPr>
        <p:txBody>
          <a:bodyPr>
            <a:normAutofit/>
          </a:bodyPr>
          <a:lstStyle/>
          <a:p>
            <a:r>
              <a:rPr lang="en-US">
                <a:solidFill>
                  <a:srgbClr val="FFFFFF"/>
                </a:solidFill>
              </a:rPr>
              <a:t>Bài tập</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A2EBAB3-030E-C398-6984-DE51C3CE6F7B}"/>
              </a:ext>
            </a:extLst>
          </p:cNvPr>
          <p:cNvSpPr>
            <a:spLocks noGrp="1"/>
          </p:cNvSpPr>
          <p:nvPr>
            <p:ph idx="1"/>
          </p:nvPr>
        </p:nvSpPr>
        <p:spPr>
          <a:xfrm>
            <a:off x="5370153" y="1526033"/>
            <a:ext cx="5536397" cy="3935281"/>
          </a:xfrm>
        </p:spPr>
        <p:txBody>
          <a:bodyPr>
            <a:normAutofit/>
          </a:bodyPr>
          <a:lstStyle/>
          <a:p>
            <a:pPr marL="0" indent="0">
              <a:buNone/>
            </a:pPr>
            <a:r>
              <a:rPr lang="en-US"/>
              <a:t>Kiểm tra xem một số nhập từ bàn phím có phải số nguyên tố hay không?</a:t>
            </a:r>
          </a:p>
        </p:txBody>
      </p:sp>
    </p:spTree>
    <p:extLst>
      <p:ext uri="{BB962C8B-B14F-4D97-AF65-F5344CB8AC3E}">
        <p14:creationId xmlns:p14="http://schemas.microsoft.com/office/powerpoint/2010/main" val="200015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49EAF-2684-8D8B-8347-7BA978C4C833}"/>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Break - Continue</a:t>
            </a:r>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706DBC-8271-880F-938F-224544C65C4B}"/>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Cú pháp ví dụ:</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F05D3C-C470-E7B5-6A22-762421AC98E0}"/>
              </a:ext>
            </a:extLst>
          </p:cNvPr>
          <p:cNvPicPr>
            <a:picLocks noChangeAspect="1"/>
          </p:cNvPicPr>
          <p:nvPr/>
        </p:nvPicPr>
        <p:blipFill rotWithShape="1">
          <a:blip r:embed="rId2"/>
          <a:srcRect l="24935"/>
          <a:stretch/>
        </p:blipFill>
        <p:spPr>
          <a:xfrm>
            <a:off x="7282952" y="581892"/>
            <a:ext cx="3998374" cy="2518756"/>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F9197A8-BF6B-9694-DA11-DAE024CE22D6}"/>
              </a:ext>
            </a:extLst>
          </p:cNvPr>
          <p:cNvPicPr>
            <a:picLocks noChangeAspect="1"/>
          </p:cNvPicPr>
          <p:nvPr/>
        </p:nvPicPr>
        <p:blipFill rotWithShape="1">
          <a:blip r:embed="rId3"/>
          <a:srcRect l="22359" b="6487"/>
          <a:stretch/>
        </p:blipFill>
        <p:spPr>
          <a:xfrm>
            <a:off x="7121554" y="3707894"/>
            <a:ext cx="4319306" cy="2518756"/>
          </a:xfrm>
          <a:prstGeom prst="rect">
            <a:avLst/>
          </a:prstGeom>
        </p:spPr>
      </p:pic>
    </p:spTree>
    <p:extLst>
      <p:ext uri="{BB962C8B-B14F-4D97-AF65-F5344CB8AC3E}">
        <p14:creationId xmlns:p14="http://schemas.microsoft.com/office/powerpoint/2010/main" val="324119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A1894-28DF-946B-BB61-2FA045EBF055}"/>
              </a:ext>
            </a:extLst>
          </p:cNvPr>
          <p:cNvSpPr>
            <a:spLocks noGrp="1"/>
          </p:cNvSpPr>
          <p:nvPr>
            <p:ph type="title"/>
          </p:nvPr>
        </p:nvSpPr>
        <p:spPr>
          <a:xfrm>
            <a:off x="761800" y="762001"/>
            <a:ext cx="5334197" cy="1708242"/>
          </a:xfrm>
        </p:spPr>
        <p:txBody>
          <a:bodyPr anchor="ctr">
            <a:normAutofit/>
          </a:bodyPr>
          <a:lstStyle/>
          <a:p>
            <a:r>
              <a:rPr lang="en-US" sz="4000"/>
              <a:t>Bài tập</a:t>
            </a:r>
          </a:p>
        </p:txBody>
      </p:sp>
      <p:sp>
        <p:nvSpPr>
          <p:cNvPr id="3" name="Content Placeholder 2">
            <a:extLst>
              <a:ext uri="{FF2B5EF4-FFF2-40B4-BE49-F238E27FC236}">
                <a16:creationId xmlns:a16="http://schemas.microsoft.com/office/drawing/2014/main" id="{D3195B5D-9E1C-C23B-A079-733DD82F0A5F}"/>
              </a:ext>
            </a:extLst>
          </p:cNvPr>
          <p:cNvSpPr>
            <a:spLocks noGrp="1"/>
          </p:cNvSpPr>
          <p:nvPr>
            <p:ph idx="1"/>
          </p:nvPr>
        </p:nvSpPr>
        <p:spPr>
          <a:xfrm>
            <a:off x="761800" y="2470244"/>
            <a:ext cx="5334197" cy="3769835"/>
          </a:xfrm>
        </p:spPr>
        <p:txBody>
          <a:bodyPr anchor="ctr">
            <a:normAutofit/>
          </a:bodyPr>
          <a:lstStyle/>
          <a:p>
            <a:pPr marL="0" indent="0">
              <a:buNone/>
            </a:pPr>
            <a:r>
              <a:rPr lang="en-US" sz="2000"/>
              <a:t>Nhập hai số a, b nhiệm vụ của bạn là tìm 2 số nhỏ nhất trong khoảng từ a tới b vừa chia hết cho 2 và 3</a:t>
            </a:r>
          </a:p>
          <a:p>
            <a:pPr marL="0" indent="0">
              <a:buNone/>
            </a:pPr>
            <a:endParaRPr lang="en-US" sz="2000"/>
          </a:p>
          <a:p>
            <a:pPr marL="0" indent="0">
              <a:buNone/>
            </a:pPr>
            <a:r>
              <a:rPr lang="en-US" sz="2000"/>
              <a:t>Ví dụ: </a:t>
            </a:r>
          </a:p>
          <a:p>
            <a:pPr marL="0" indent="0">
              <a:buNone/>
            </a:pPr>
            <a:r>
              <a:rPr lang="en-US" sz="2000"/>
              <a:t>Input: a = 1, b = 20 </a:t>
            </a:r>
          </a:p>
          <a:p>
            <a:pPr marL="0" indent="0">
              <a:buNone/>
            </a:pPr>
            <a:r>
              <a:rPr lang="en-US" sz="2000"/>
              <a:t>Output: 6, 12</a:t>
            </a:r>
          </a:p>
        </p:txBody>
      </p:sp>
      <p:pic>
        <p:nvPicPr>
          <p:cNvPr id="5" name="Picture 4" descr="Metal tic-tac-toe game pieces">
            <a:extLst>
              <a:ext uri="{FF2B5EF4-FFF2-40B4-BE49-F238E27FC236}">
                <a16:creationId xmlns:a16="http://schemas.microsoft.com/office/drawing/2014/main" id="{8D27D75E-B652-5284-90F1-691B435AA456}"/>
              </a:ext>
            </a:extLst>
          </p:cNvPr>
          <p:cNvPicPr>
            <a:picLocks noChangeAspect="1"/>
          </p:cNvPicPr>
          <p:nvPr/>
        </p:nvPicPr>
        <p:blipFill rotWithShape="1">
          <a:blip r:embed="rId2"/>
          <a:srcRect l="14110" r="2764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3983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0D912-F910-1009-D3DA-7C179B48270B}"/>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For lồng for</a:t>
            </a:r>
          </a:p>
        </p:txBody>
      </p:sp>
      <p:sp>
        <p:nvSpPr>
          <p:cNvPr id="6" name="TextBox 5">
            <a:extLst>
              <a:ext uri="{FF2B5EF4-FFF2-40B4-BE49-F238E27FC236}">
                <a16:creationId xmlns:a16="http://schemas.microsoft.com/office/drawing/2014/main" id="{6183F037-4CC8-9913-AB97-AB6043D7B793}"/>
              </a:ext>
            </a:extLst>
          </p:cNvPr>
          <p:cNvSpPr txBox="1"/>
          <p:nvPr/>
        </p:nvSpPr>
        <p:spPr>
          <a:xfrm>
            <a:off x="4920845" y="1616122"/>
            <a:ext cx="5334197" cy="3769835"/>
          </a:xfrm>
          <a:prstGeom prst="rect">
            <a:avLst/>
          </a:prstGeom>
        </p:spPr>
        <p:txBody>
          <a:bodyPr vert="horz" lIns="91440" tIns="45720" rIns="91440" bIns="45720" rtlCol="0" anchor="ctr">
            <a:normAutofit/>
          </a:bodyPr>
          <a:lstStyle/>
          <a:p>
            <a:pPr>
              <a:lnSpc>
                <a:spcPct val="90000"/>
              </a:lnSpc>
              <a:spcAft>
                <a:spcPts val="600"/>
              </a:spcAft>
            </a:pPr>
            <a:r>
              <a:rPr lang="en-US" sz="2000"/>
              <a:t>Cú pháp:</a:t>
            </a:r>
          </a:p>
        </p:txBody>
      </p:sp>
      <p:pic>
        <p:nvPicPr>
          <p:cNvPr id="5" name="Picture 4">
            <a:extLst>
              <a:ext uri="{FF2B5EF4-FFF2-40B4-BE49-F238E27FC236}">
                <a16:creationId xmlns:a16="http://schemas.microsoft.com/office/drawing/2014/main" id="{1F545FC8-3F25-2270-32F3-9E3F19DDAED7}"/>
              </a:ext>
            </a:extLst>
          </p:cNvPr>
          <p:cNvPicPr>
            <a:picLocks noChangeAspect="1"/>
          </p:cNvPicPr>
          <p:nvPr/>
        </p:nvPicPr>
        <p:blipFill rotWithShape="1">
          <a:blip r:embed="rId2"/>
          <a:srcRect l="1992" r="26661" b="2"/>
          <a:stretch/>
        </p:blipFill>
        <p:spPr>
          <a:xfrm>
            <a:off x="6250552" y="701303"/>
            <a:ext cx="4348408" cy="5599471"/>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0534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9FE3D-957C-0B8D-4230-9FE184AEE78A}"/>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4000">
                <a:solidFill>
                  <a:srgbClr val="FFFFFF"/>
                </a:solidFill>
              </a:rPr>
              <a:t>Bài tập</a:t>
            </a:r>
          </a:p>
        </p:txBody>
      </p:sp>
      <p:pic>
        <p:nvPicPr>
          <p:cNvPr id="6" name="Picture 5">
            <a:extLst>
              <a:ext uri="{FF2B5EF4-FFF2-40B4-BE49-F238E27FC236}">
                <a16:creationId xmlns:a16="http://schemas.microsoft.com/office/drawing/2014/main" id="{64D3AE13-0484-239B-7EA6-519395B3035B}"/>
              </a:ext>
            </a:extLst>
          </p:cNvPr>
          <p:cNvPicPr>
            <a:picLocks noChangeAspect="1"/>
          </p:cNvPicPr>
          <p:nvPr/>
        </p:nvPicPr>
        <p:blipFill>
          <a:blip r:embed="rId2"/>
          <a:stretch>
            <a:fillRect/>
          </a:stretch>
        </p:blipFill>
        <p:spPr>
          <a:xfrm>
            <a:off x="7551467" y="366939"/>
            <a:ext cx="2138131" cy="2695123"/>
          </a:xfrm>
          <a:prstGeom prst="rect">
            <a:avLst/>
          </a:prstGeom>
        </p:spPr>
      </p:pic>
      <p:pic>
        <p:nvPicPr>
          <p:cNvPr id="8" name="Picture 7">
            <a:extLst>
              <a:ext uri="{FF2B5EF4-FFF2-40B4-BE49-F238E27FC236}">
                <a16:creationId xmlns:a16="http://schemas.microsoft.com/office/drawing/2014/main" id="{F97C4A91-9A1A-0F23-CE3F-7A42C968B3EF}"/>
              </a:ext>
            </a:extLst>
          </p:cNvPr>
          <p:cNvPicPr>
            <a:picLocks noChangeAspect="1"/>
          </p:cNvPicPr>
          <p:nvPr/>
        </p:nvPicPr>
        <p:blipFill>
          <a:blip r:embed="rId3"/>
          <a:stretch>
            <a:fillRect/>
          </a:stretch>
        </p:blipFill>
        <p:spPr>
          <a:xfrm>
            <a:off x="5441698" y="478712"/>
            <a:ext cx="2384147" cy="2695123"/>
          </a:xfrm>
          <a:prstGeom prst="rect">
            <a:avLst/>
          </a:prstGeom>
        </p:spPr>
      </p:pic>
      <p:pic>
        <p:nvPicPr>
          <p:cNvPr id="4" name="Picture 2" descr="Chương trình mẫu trong python sử dụng vòng lặp for">
            <a:extLst>
              <a:ext uri="{FF2B5EF4-FFF2-40B4-BE49-F238E27FC236}">
                <a16:creationId xmlns:a16="http://schemas.microsoft.com/office/drawing/2014/main" id="{BE4439F4-CA47-DE60-AB8F-EEF65FE1C4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01040" y="3429000"/>
            <a:ext cx="7112423" cy="202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8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7B4871-8F0A-5810-C87F-2B79A1EE3516}"/>
              </a:ext>
            </a:extLst>
          </p:cNvPr>
          <p:cNvSpPr txBox="1"/>
          <p:nvPr/>
        </p:nvSpPr>
        <p:spPr>
          <a:xfrm>
            <a:off x="2382953" y="643467"/>
            <a:ext cx="3066017" cy="660331"/>
          </a:xfrm>
          <a:prstGeom prst="rect">
            <a:avLst/>
          </a:prstGeom>
          <a:noFill/>
        </p:spPr>
        <p:txBody>
          <a:bodyPr wrap="none" rtlCol="0">
            <a:spAutoFit/>
          </a:bodyPr>
          <a:lstStyle/>
          <a:p>
            <a:pPr defTabSz="932688">
              <a:spcAft>
                <a:spcPts val="600"/>
              </a:spcAft>
            </a:pPr>
            <a:r>
              <a:rPr lang="en-US" sz="3672" kern="1200">
                <a:solidFill>
                  <a:schemeClr val="tx1"/>
                </a:solidFill>
                <a:latin typeface="+mn-lt"/>
                <a:ea typeface="+mn-ea"/>
                <a:cs typeface="+mn-cs"/>
              </a:rPr>
              <a:t>Vòng lặp While</a:t>
            </a:r>
            <a:endParaRPr lang="en-US" sz="3600"/>
          </a:p>
        </p:txBody>
      </p:sp>
      <p:pic>
        <p:nvPicPr>
          <p:cNvPr id="7" name="Picture 6">
            <a:extLst>
              <a:ext uri="{FF2B5EF4-FFF2-40B4-BE49-F238E27FC236}">
                <a16:creationId xmlns:a16="http://schemas.microsoft.com/office/drawing/2014/main" id="{241BA82A-9330-C870-17EA-6D75BD0FA66D}"/>
              </a:ext>
            </a:extLst>
          </p:cNvPr>
          <p:cNvPicPr>
            <a:picLocks noChangeAspect="1"/>
          </p:cNvPicPr>
          <p:nvPr/>
        </p:nvPicPr>
        <p:blipFill rotWithShape="1">
          <a:blip r:embed="rId2"/>
          <a:srcRect t="2965" b="-1"/>
          <a:stretch/>
        </p:blipFill>
        <p:spPr>
          <a:xfrm>
            <a:off x="3196617" y="2009617"/>
            <a:ext cx="6612429" cy="1283278"/>
          </a:xfrm>
          <a:prstGeom prst="rect">
            <a:avLst/>
          </a:prstGeom>
        </p:spPr>
      </p:pic>
      <p:pic>
        <p:nvPicPr>
          <p:cNvPr id="9" name="Picture 8">
            <a:extLst>
              <a:ext uri="{FF2B5EF4-FFF2-40B4-BE49-F238E27FC236}">
                <a16:creationId xmlns:a16="http://schemas.microsoft.com/office/drawing/2014/main" id="{98A14688-15FE-15C8-1280-3D182A732521}"/>
              </a:ext>
            </a:extLst>
          </p:cNvPr>
          <p:cNvPicPr>
            <a:picLocks noChangeAspect="1"/>
          </p:cNvPicPr>
          <p:nvPr/>
        </p:nvPicPr>
        <p:blipFill>
          <a:blip r:embed="rId3"/>
          <a:stretch>
            <a:fillRect/>
          </a:stretch>
        </p:blipFill>
        <p:spPr>
          <a:xfrm>
            <a:off x="3196617" y="3769237"/>
            <a:ext cx="2732301" cy="2445295"/>
          </a:xfrm>
          <a:prstGeom prst="rect">
            <a:avLst/>
          </a:prstGeom>
        </p:spPr>
      </p:pic>
      <p:sp>
        <p:nvSpPr>
          <p:cNvPr id="10" name="TextBox 9">
            <a:extLst>
              <a:ext uri="{FF2B5EF4-FFF2-40B4-BE49-F238E27FC236}">
                <a16:creationId xmlns:a16="http://schemas.microsoft.com/office/drawing/2014/main" id="{56410C13-6263-9223-6D10-DB42C6A02828}"/>
              </a:ext>
            </a:extLst>
          </p:cNvPr>
          <p:cNvSpPr txBox="1"/>
          <p:nvPr/>
        </p:nvSpPr>
        <p:spPr>
          <a:xfrm>
            <a:off x="3276978" y="1533275"/>
            <a:ext cx="1918638" cy="377332"/>
          </a:xfrm>
          <a:prstGeom prst="rect">
            <a:avLst/>
          </a:prstGeom>
          <a:noFill/>
        </p:spPr>
        <p:txBody>
          <a:bodyPr wrap="square" rtlCol="0">
            <a:spAutoFit/>
          </a:bodyPr>
          <a:lstStyle/>
          <a:p>
            <a:pPr defTabSz="932688">
              <a:spcAft>
                <a:spcPts val="600"/>
              </a:spcAft>
            </a:pPr>
            <a:r>
              <a:rPr lang="en-US" sz="1836" kern="1200">
                <a:solidFill>
                  <a:schemeClr val="tx1"/>
                </a:solidFill>
                <a:latin typeface="+mn-lt"/>
                <a:ea typeface="+mn-ea"/>
                <a:cs typeface="+mn-cs"/>
              </a:rPr>
              <a:t>Cú pháp:</a:t>
            </a:r>
            <a:endParaRPr lang="en-US"/>
          </a:p>
        </p:txBody>
      </p:sp>
      <p:sp>
        <p:nvSpPr>
          <p:cNvPr id="11" name="TextBox 10">
            <a:extLst>
              <a:ext uri="{FF2B5EF4-FFF2-40B4-BE49-F238E27FC236}">
                <a16:creationId xmlns:a16="http://schemas.microsoft.com/office/drawing/2014/main" id="{4D665FEE-A9C9-0AC5-D6D0-EAA96D552E9B}"/>
              </a:ext>
            </a:extLst>
          </p:cNvPr>
          <p:cNvSpPr txBox="1"/>
          <p:nvPr/>
        </p:nvSpPr>
        <p:spPr>
          <a:xfrm>
            <a:off x="3247954" y="3494335"/>
            <a:ext cx="1336014" cy="377332"/>
          </a:xfrm>
          <a:prstGeom prst="rect">
            <a:avLst/>
          </a:prstGeom>
          <a:noFill/>
        </p:spPr>
        <p:txBody>
          <a:bodyPr wrap="square" rtlCol="0">
            <a:spAutoFit/>
          </a:bodyPr>
          <a:lstStyle/>
          <a:p>
            <a:pPr defTabSz="932688">
              <a:spcAft>
                <a:spcPts val="600"/>
              </a:spcAft>
            </a:pPr>
            <a:r>
              <a:rPr lang="en-US" sz="1836" kern="1200">
                <a:solidFill>
                  <a:schemeClr val="tx1"/>
                </a:solidFill>
                <a:latin typeface="+mn-lt"/>
                <a:ea typeface="+mn-ea"/>
                <a:cs typeface="+mn-cs"/>
              </a:rPr>
              <a:t>Ví dụ:</a:t>
            </a:r>
            <a:endParaRPr lang="en-US"/>
          </a:p>
        </p:txBody>
      </p:sp>
    </p:spTree>
    <p:extLst>
      <p:ext uri="{BB962C8B-B14F-4D97-AF65-F5344CB8AC3E}">
        <p14:creationId xmlns:p14="http://schemas.microsoft.com/office/powerpoint/2010/main" val="282389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2F5F6EE-56C8-A402-1772-FC55F0587C79}"/>
              </a:ext>
            </a:extLst>
          </p:cNvPr>
          <p:cNvSpPr>
            <a:spLocks noGrp="1"/>
          </p:cNvSpPr>
          <p:nvPr>
            <p:ph type="title"/>
          </p:nvPr>
        </p:nvSpPr>
        <p:spPr>
          <a:xfrm>
            <a:off x="761802" y="762001"/>
            <a:ext cx="4080362" cy="1708242"/>
          </a:xfrm>
        </p:spPr>
        <p:txBody>
          <a:bodyPr vert="horz" lIns="91440" tIns="45720" rIns="91440" bIns="45720" rtlCol="0" anchor="ctr">
            <a:normAutofit/>
          </a:bodyPr>
          <a:lstStyle/>
          <a:p>
            <a:r>
              <a:rPr lang="en-US" sz="4000" kern="1200">
                <a:solidFill>
                  <a:schemeClr val="tx1"/>
                </a:solidFill>
                <a:latin typeface="+mj-lt"/>
                <a:ea typeface="+mj-ea"/>
                <a:cs typeface="+mj-cs"/>
              </a:rPr>
              <a:t>While lồng for</a:t>
            </a:r>
          </a:p>
        </p:txBody>
      </p:sp>
      <p:sp>
        <p:nvSpPr>
          <p:cNvPr id="6" name="TextBox 5">
            <a:extLst>
              <a:ext uri="{FF2B5EF4-FFF2-40B4-BE49-F238E27FC236}">
                <a16:creationId xmlns:a16="http://schemas.microsoft.com/office/drawing/2014/main" id="{6CDB143A-B371-3767-F0C5-232913756880}"/>
              </a:ext>
            </a:extLst>
          </p:cNvPr>
          <p:cNvSpPr txBox="1"/>
          <p:nvPr/>
        </p:nvSpPr>
        <p:spPr>
          <a:xfrm>
            <a:off x="761803" y="2470244"/>
            <a:ext cx="4080361" cy="37698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Ví dụ:</a:t>
            </a:r>
          </a:p>
        </p:txBody>
      </p:sp>
      <p:sp>
        <p:nvSpPr>
          <p:cNvPr id="13" name="Rectangle 1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C8A315-7D58-573B-4FCB-B014F3C7C2C5}"/>
              </a:ext>
            </a:extLst>
          </p:cNvPr>
          <p:cNvPicPr>
            <a:picLocks noChangeAspect="1"/>
          </p:cNvPicPr>
          <p:nvPr/>
        </p:nvPicPr>
        <p:blipFill>
          <a:blip r:embed="rId2"/>
          <a:stretch>
            <a:fillRect/>
          </a:stretch>
        </p:blipFill>
        <p:spPr>
          <a:xfrm>
            <a:off x="6231082" y="737488"/>
            <a:ext cx="5064032" cy="5383025"/>
          </a:xfrm>
          <a:prstGeom prst="rect">
            <a:avLst/>
          </a:prstGeom>
        </p:spPr>
      </p:pic>
    </p:spTree>
    <p:extLst>
      <p:ext uri="{BB962C8B-B14F-4D97-AF65-F5344CB8AC3E}">
        <p14:creationId xmlns:p14="http://schemas.microsoft.com/office/powerpoint/2010/main" val="4112644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7141E-346D-B2A2-C2DB-7C5D92938FDF}"/>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a:solidFill>
                  <a:schemeClr val="tx1">
                    <a:lumMod val="65000"/>
                    <a:lumOff val="35000"/>
                  </a:schemeClr>
                </a:solidFill>
                <a:latin typeface="+mj-lt"/>
                <a:ea typeface="+mj-ea"/>
                <a:cs typeface="+mj-cs"/>
              </a:rPr>
              <a:t>Bài tập</a:t>
            </a:r>
          </a:p>
        </p:txBody>
      </p:sp>
      <p:sp>
        <p:nvSpPr>
          <p:cNvPr id="3" name="Content Placeholder 2">
            <a:extLst>
              <a:ext uri="{FF2B5EF4-FFF2-40B4-BE49-F238E27FC236}">
                <a16:creationId xmlns:a16="http://schemas.microsoft.com/office/drawing/2014/main" id="{18BF6BB2-058B-8E61-668E-278F958C5D69}"/>
              </a:ext>
            </a:extLst>
          </p:cNvPr>
          <p:cNvSpPr>
            <a:spLocks noGrp="1"/>
          </p:cNvSpPr>
          <p:nvPr>
            <p:ph idx="1"/>
          </p:nvPr>
        </p:nvSpPr>
        <p:spPr>
          <a:xfrm>
            <a:off x="3048000" y="3948056"/>
            <a:ext cx="6096000" cy="830134"/>
          </a:xfrm>
        </p:spPr>
        <p:txBody>
          <a:bodyPr vert="horz" lIns="91440" tIns="45720" rIns="91440" bIns="45720" rtlCol="0" anchor="t">
            <a:normAutofit/>
          </a:bodyPr>
          <a:lstStyle/>
          <a:p>
            <a:pPr marL="0" indent="0" algn="ctr">
              <a:buNone/>
            </a:pPr>
            <a:r>
              <a:rPr lang="en-US" sz="2000" kern="1200">
                <a:solidFill>
                  <a:schemeClr val="tx1">
                    <a:lumMod val="65000"/>
                    <a:lumOff val="35000"/>
                  </a:schemeClr>
                </a:solidFill>
                <a:latin typeface="+mn-lt"/>
                <a:ea typeface="+mn-ea"/>
                <a:cs typeface="+mn-cs"/>
              </a:rPr>
              <a:t>Nhập 2 số n, in ra các số nguyên tố trong khoảng từ 1-&gt;n</a:t>
            </a:r>
          </a:p>
        </p:txBody>
      </p:sp>
    </p:spTree>
    <p:extLst>
      <p:ext uri="{BB962C8B-B14F-4D97-AF65-F5344CB8AC3E}">
        <p14:creationId xmlns:p14="http://schemas.microsoft.com/office/powerpoint/2010/main" val="71584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E9C96-97E9-B6A1-55AA-56906F4F314D}"/>
              </a:ext>
            </a:extLst>
          </p:cNvPr>
          <p:cNvSpPr txBox="1"/>
          <p:nvPr/>
        </p:nvSpPr>
        <p:spPr>
          <a:xfrm>
            <a:off x="4709651" y="648928"/>
            <a:ext cx="6125497" cy="2246769"/>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Ôn lại bài cũ</a:t>
            </a:r>
          </a:p>
          <a:p>
            <a:endParaRPr lang="en-US" sz="2800"/>
          </a:p>
          <a:p>
            <a:endParaRPr lang="en-US" sz="2800"/>
          </a:p>
          <a:p>
            <a:endParaRPr lang="en-US" sz="2800"/>
          </a:p>
          <a:p>
            <a:endParaRPr lang="en-US" sz="2800"/>
          </a:p>
        </p:txBody>
      </p:sp>
      <p:sp>
        <p:nvSpPr>
          <p:cNvPr id="7" name="TextBox 6">
            <a:extLst>
              <a:ext uri="{FF2B5EF4-FFF2-40B4-BE49-F238E27FC236}">
                <a16:creationId xmlns:a16="http://schemas.microsoft.com/office/drawing/2014/main" id="{D2A108C4-7D88-A835-ECEA-A49A10877DD9}"/>
              </a:ext>
            </a:extLst>
          </p:cNvPr>
          <p:cNvSpPr txBox="1"/>
          <p:nvPr/>
        </p:nvSpPr>
        <p:spPr>
          <a:xfrm>
            <a:off x="1356852" y="1497009"/>
            <a:ext cx="9940413" cy="4093428"/>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Problem: </a:t>
            </a:r>
            <a:r>
              <a:rPr lang="en-US" sz="2000">
                <a:latin typeface="Arial" panose="020B0604020202020204" pitchFamily="34" charset="0"/>
                <a:cs typeface="Arial" panose="020B0604020202020204" pitchFamily="34" charset="0"/>
              </a:rPr>
              <a:t>Một ngày đẹp trời, Hòa chê Bảo mập quá, Bảo cay cú nên quyết định dùng chỉ số BMI để phân định xem ai mới là người mập hơn, người thua sẽ phải trả giá đắt, Bạn hãy giúp Bảo viết chương trình python để giải quyết bài toán trên và in ra người mập hơn</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Input:     Lần lượt n</a:t>
            </a:r>
            <a:r>
              <a:rPr lang="vi-VN" sz="2000">
                <a:latin typeface="Arial" panose="020B0604020202020204" pitchFamily="34" charset="0"/>
                <a:cs typeface="Arial" panose="020B0604020202020204" pitchFamily="34" charset="0"/>
              </a:rPr>
              <a:t>hập vào chiều cao (</a:t>
            </a:r>
            <a:r>
              <a:rPr lang="en-US" sz="2000">
                <a:latin typeface="Arial" panose="020B0604020202020204" pitchFamily="34" charset="0"/>
                <a:cs typeface="Arial" panose="020B0604020202020204" pitchFamily="34" charset="0"/>
              </a:rPr>
              <a:t>m</a:t>
            </a:r>
            <a:r>
              <a:rPr lang="vi-VN" sz="2000">
                <a:latin typeface="Arial" panose="020B0604020202020204" pitchFamily="34" charset="0"/>
                <a:cs typeface="Arial" panose="020B0604020202020204" pitchFamily="34" charset="0"/>
              </a:rPr>
              <a:t>) và cân nặng (</a:t>
            </a:r>
            <a:r>
              <a:rPr lang="en-US" sz="2000">
                <a:latin typeface="Arial" panose="020B0604020202020204" pitchFamily="34" charset="0"/>
                <a:cs typeface="Arial" panose="020B0604020202020204" pitchFamily="34" charset="0"/>
              </a:rPr>
              <a:t>kg</a:t>
            </a:r>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của Bảo sau đó đến Hòa</a:t>
            </a:r>
          </a:p>
          <a:p>
            <a:r>
              <a:rPr lang="en-US" sz="2000">
                <a:latin typeface="Arial" panose="020B0604020202020204" pitchFamily="34" charset="0"/>
                <a:cs typeface="Arial" panose="020B0604020202020204" pitchFamily="34" charset="0"/>
              </a:rPr>
              <a:t>Output:  In ra người béo hơn</a:t>
            </a:r>
            <a:endParaRPr lang="vi-VN" sz="20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A22CD6-3D0A-0532-5F22-75147FF028A0}"/>
              </a:ext>
            </a:extLst>
          </p:cNvPr>
          <p:cNvPicPr>
            <a:picLocks noChangeAspect="1"/>
          </p:cNvPicPr>
          <p:nvPr/>
        </p:nvPicPr>
        <p:blipFill>
          <a:blip r:embed="rId2"/>
          <a:stretch>
            <a:fillRect/>
          </a:stretch>
        </p:blipFill>
        <p:spPr>
          <a:xfrm>
            <a:off x="4709651" y="2953295"/>
            <a:ext cx="3479073" cy="1289771"/>
          </a:xfrm>
          <a:prstGeom prst="rect">
            <a:avLst/>
          </a:prstGeom>
        </p:spPr>
      </p:pic>
      <p:pic>
        <p:nvPicPr>
          <p:cNvPr id="4" name="Picture 2" descr="Meme mèo dễ thương 11 | Mèo, Meme, Đang yêu">
            <a:extLst>
              <a:ext uri="{FF2B5EF4-FFF2-40B4-BE49-F238E27FC236}">
                <a16:creationId xmlns:a16="http://schemas.microsoft.com/office/drawing/2014/main" id="{90BD6A46-C479-C643-6F03-5C08A393A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396" y="2810524"/>
            <a:ext cx="1575312" cy="157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9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E9C96-97E9-B6A1-55AA-56906F4F314D}"/>
              </a:ext>
            </a:extLst>
          </p:cNvPr>
          <p:cNvSpPr txBox="1"/>
          <p:nvPr/>
        </p:nvSpPr>
        <p:spPr>
          <a:xfrm>
            <a:off x="1897013" y="481780"/>
            <a:ext cx="8377698" cy="523220"/>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Bài tập tiếp theo… (Nếu tăng số người lên thì sao?)</a:t>
            </a:r>
            <a:endParaRPr lang="en-US" sz="2800"/>
          </a:p>
        </p:txBody>
      </p:sp>
      <p:sp>
        <p:nvSpPr>
          <p:cNvPr id="7" name="TextBox 6">
            <a:extLst>
              <a:ext uri="{FF2B5EF4-FFF2-40B4-BE49-F238E27FC236}">
                <a16:creationId xmlns:a16="http://schemas.microsoft.com/office/drawing/2014/main" id="{D2A108C4-7D88-A835-ECEA-A49A10877DD9}"/>
              </a:ext>
            </a:extLst>
          </p:cNvPr>
          <p:cNvSpPr txBox="1"/>
          <p:nvPr/>
        </p:nvSpPr>
        <p:spPr>
          <a:xfrm>
            <a:off x="609600" y="1329861"/>
            <a:ext cx="11002297" cy="4401205"/>
          </a:xfrm>
          <a:prstGeom prst="rect">
            <a:avLst/>
          </a:prstGeom>
          <a:noFill/>
        </p:spPr>
        <p:txBody>
          <a:bodyPr wrap="square" rtlCol="0">
            <a:spAutoFit/>
          </a:bodyPr>
          <a:lstStyle/>
          <a:p>
            <a:r>
              <a:rPr lang="en-US" sz="2000" b="1">
                <a:latin typeface="Arial" panose="020B0604020202020204" pitchFamily="34" charset="0"/>
                <a:cs typeface="Arial" panose="020B0604020202020204" pitchFamily="34" charset="0"/>
              </a:rPr>
              <a:t>Problem: </a:t>
            </a:r>
            <a:r>
              <a:rPr lang="en-US" sz="2000">
                <a:latin typeface="Arial" panose="020B0604020202020204" pitchFamily="34" charset="0"/>
                <a:cs typeface="Arial" panose="020B0604020202020204" pitchFamily="34" charset="0"/>
              </a:rPr>
              <a:t>Một ngày đẹp trời khác, không chỉ Hòa mà cả lớp đều chê Bảo mập quá, lần này Bảo quyết định dùng chỉ số BMI để xem Bảo mập thứ mấy trong lớp, Bạn hãy tiếp tục giúp Bảo viết chương trình python để giải quyết bài toán trên và thử xem Bảo mập thứ bao nhiêu trong lớp?</a:t>
            </a: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Input: Lần lượt n</a:t>
            </a:r>
            <a:r>
              <a:rPr lang="vi-VN" sz="2000">
                <a:latin typeface="Arial" panose="020B0604020202020204" pitchFamily="34" charset="0"/>
                <a:cs typeface="Arial" panose="020B0604020202020204" pitchFamily="34" charset="0"/>
              </a:rPr>
              <a:t>hập vào chiều cao (</a:t>
            </a:r>
            <a:r>
              <a:rPr lang="en-US" sz="2000">
                <a:latin typeface="Arial" panose="020B0604020202020204" pitchFamily="34" charset="0"/>
                <a:cs typeface="Arial" panose="020B0604020202020204" pitchFamily="34" charset="0"/>
              </a:rPr>
              <a:t>m</a:t>
            </a:r>
            <a:r>
              <a:rPr lang="vi-VN" sz="2000">
                <a:latin typeface="Arial" panose="020B0604020202020204" pitchFamily="34" charset="0"/>
                <a:cs typeface="Arial" panose="020B0604020202020204" pitchFamily="34" charset="0"/>
              </a:rPr>
              <a:t>) và cân nặng (</a:t>
            </a:r>
            <a:r>
              <a:rPr lang="en-US" sz="2000">
                <a:latin typeface="Arial" panose="020B0604020202020204" pitchFamily="34" charset="0"/>
                <a:cs typeface="Arial" panose="020B0604020202020204" pitchFamily="34" charset="0"/>
              </a:rPr>
              <a:t>kg</a:t>
            </a:r>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của Bảo sau đó là cả lớp (1000) người</a:t>
            </a:r>
          </a:p>
          <a:p>
            <a:r>
              <a:rPr lang="en-US" sz="2000">
                <a:latin typeface="Arial" panose="020B0604020202020204" pitchFamily="34" charset="0"/>
                <a:cs typeface="Arial" panose="020B0604020202020204" pitchFamily="34" charset="0"/>
              </a:rPr>
              <a:t>Output: Trả lời câu hỏi Bảo mập thứ bao nhiêu trong lớp</a:t>
            </a:r>
            <a:endParaRPr lang="vi-VN" sz="20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A22CD6-3D0A-0532-5F22-75147FF028A0}"/>
              </a:ext>
            </a:extLst>
          </p:cNvPr>
          <p:cNvPicPr>
            <a:picLocks noChangeAspect="1"/>
          </p:cNvPicPr>
          <p:nvPr/>
        </p:nvPicPr>
        <p:blipFill>
          <a:blip r:embed="rId2"/>
          <a:stretch>
            <a:fillRect/>
          </a:stretch>
        </p:blipFill>
        <p:spPr>
          <a:xfrm>
            <a:off x="3983612" y="2923964"/>
            <a:ext cx="3479073" cy="1289771"/>
          </a:xfrm>
          <a:prstGeom prst="rect">
            <a:avLst/>
          </a:prstGeom>
        </p:spPr>
      </p:pic>
      <p:pic>
        <p:nvPicPr>
          <p:cNvPr id="3074" name="Picture 2" descr="MemeVN.Com">
            <a:extLst>
              <a:ext uri="{FF2B5EF4-FFF2-40B4-BE49-F238E27FC236}">
                <a16:creationId xmlns:a16="http://schemas.microsoft.com/office/drawing/2014/main" id="{9C9A462E-F045-DCA3-D6B5-56DE29BD9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12" y="2648452"/>
            <a:ext cx="1840794" cy="184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54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0FCFE-0AAF-85C2-C84F-C816DC709F2A}"/>
              </a:ext>
            </a:extLst>
          </p:cNvPr>
          <p:cNvPicPr>
            <a:picLocks noChangeAspect="1"/>
          </p:cNvPicPr>
          <p:nvPr/>
        </p:nvPicPr>
        <p:blipFill>
          <a:blip r:embed="rId3"/>
          <a:stretch>
            <a:fillRect/>
          </a:stretch>
        </p:blipFill>
        <p:spPr>
          <a:xfrm>
            <a:off x="7273953" y="1061884"/>
            <a:ext cx="3695010" cy="4734232"/>
          </a:xfrm>
          <a:prstGeom prst="rect">
            <a:avLst/>
          </a:prstGeom>
        </p:spPr>
      </p:pic>
      <p:sp>
        <p:nvSpPr>
          <p:cNvPr id="6" name="TextBox 5">
            <a:extLst>
              <a:ext uri="{FF2B5EF4-FFF2-40B4-BE49-F238E27FC236}">
                <a16:creationId xmlns:a16="http://schemas.microsoft.com/office/drawing/2014/main" id="{6BF944DC-1423-55DA-67DA-76066B295ADF}"/>
              </a:ext>
            </a:extLst>
          </p:cNvPr>
          <p:cNvSpPr txBox="1"/>
          <p:nvPr/>
        </p:nvSpPr>
        <p:spPr>
          <a:xfrm>
            <a:off x="914401" y="576089"/>
            <a:ext cx="817853" cy="584775"/>
          </a:xfrm>
          <a:prstGeom prst="rect">
            <a:avLst/>
          </a:prstGeom>
          <a:noFill/>
        </p:spPr>
        <p:txBody>
          <a:bodyPr wrap="none" rtlCol="0">
            <a:spAutoFit/>
          </a:bodyPr>
          <a:lstStyle/>
          <a:p>
            <a:r>
              <a:rPr lang="en-US" sz="3200"/>
              <a:t>End</a:t>
            </a:r>
          </a:p>
        </p:txBody>
      </p:sp>
      <p:pic>
        <p:nvPicPr>
          <p:cNvPr id="8" name="Picture 7">
            <a:extLst>
              <a:ext uri="{FF2B5EF4-FFF2-40B4-BE49-F238E27FC236}">
                <a16:creationId xmlns:a16="http://schemas.microsoft.com/office/drawing/2014/main" id="{3C77DEDA-F26A-2C66-8E96-8BD342F11DC8}"/>
              </a:ext>
            </a:extLst>
          </p:cNvPr>
          <p:cNvPicPr>
            <a:picLocks noChangeAspect="1"/>
          </p:cNvPicPr>
          <p:nvPr/>
        </p:nvPicPr>
        <p:blipFill>
          <a:blip r:embed="rId4"/>
          <a:stretch>
            <a:fillRect/>
          </a:stretch>
        </p:blipFill>
        <p:spPr>
          <a:xfrm>
            <a:off x="914401" y="2415479"/>
            <a:ext cx="4884843" cy="1417443"/>
          </a:xfrm>
          <a:prstGeom prst="rect">
            <a:avLst/>
          </a:prstGeom>
        </p:spPr>
      </p:pic>
      <p:sp>
        <p:nvSpPr>
          <p:cNvPr id="9" name="TextBox 8">
            <a:extLst>
              <a:ext uri="{FF2B5EF4-FFF2-40B4-BE49-F238E27FC236}">
                <a16:creationId xmlns:a16="http://schemas.microsoft.com/office/drawing/2014/main" id="{15712715-B5B2-12FC-EB37-E9D661820E76}"/>
              </a:ext>
            </a:extLst>
          </p:cNvPr>
          <p:cNvSpPr txBox="1"/>
          <p:nvPr/>
        </p:nvSpPr>
        <p:spPr>
          <a:xfrm>
            <a:off x="914401" y="1465006"/>
            <a:ext cx="5417574" cy="646331"/>
          </a:xfrm>
          <a:prstGeom prst="rect">
            <a:avLst/>
          </a:prstGeom>
          <a:noFill/>
        </p:spPr>
        <p:txBody>
          <a:bodyPr wrap="square" rtlCol="0">
            <a:spAutoFit/>
          </a:bodyPr>
          <a:lstStyle/>
          <a:p>
            <a:r>
              <a:rPr lang="en-US"/>
              <a:t>Dùng để truyền vào tham số, kí tự cuối của câu lệnh in của hàm print</a:t>
            </a:r>
          </a:p>
        </p:txBody>
      </p:sp>
    </p:spTree>
    <p:extLst>
      <p:ext uri="{BB962C8B-B14F-4D97-AF65-F5344CB8AC3E}">
        <p14:creationId xmlns:p14="http://schemas.microsoft.com/office/powerpoint/2010/main" val="114765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868B4-ECDB-A5BF-CD92-35D9D942FC24}"/>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Len()</a:t>
            </a:r>
          </a:p>
        </p:txBody>
      </p:sp>
      <p:sp>
        <p:nvSpPr>
          <p:cNvPr id="6" name="TextBox 5">
            <a:extLst>
              <a:ext uri="{FF2B5EF4-FFF2-40B4-BE49-F238E27FC236}">
                <a16:creationId xmlns:a16="http://schemas.microsoft.com/office/drawing/2014/main" id="{738C2800-E6F7-8ADB-131B-4B45CF8AC585}"/>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Dùng để đếm số kí tự trong một chuỗi, hoặc list, set,… </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560E9FD-E728-868E-6D03-5474FCA39454}"/>
              </a:ext>
            </a:extLst>
          </p:cNvPr>
          <p:cNvPicPr>
            <a:picLocks noChangeAspect="1"/>
          </p:cNvPicPr>
          <p:nvPr/>
        </p:nvPicPr>
        <p:blipFill>
          <a:blip r:embed="rId2"/>
          <a:stretch>
            <a:fillRect/>
          </a:stretch>
        </p:blipFill>
        <p:spPr>
          <a:xfrm>
            <a:off x="7075967" y="1846550"/>
            <a:ext cx="4170530" cy="3196793"/>
          </a:xfrm>
          <a:prstGeom prst="rect">
            <a:avLst/>
          </a:prstGeom>
        </p:spPr>
      </p:pic>
    </p:spTree>
    <p:extLst>
      <p:ext uri="{BB962C8B-B14F-4D97-AF65-F5344CB8AC3E}">
        <p14:creationId xmlns:p14="http://schemas.microsoft.com/office/powerpoint/2010/main" val="248155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1564D-614E-96B9-DCD2-2593D32FE75F}"/>
              </a:ext>
            </a:extLst>
          </p:cNvPr>
          <p:cNvSpPr>
            <a:spLocks noGrp="1"/>
          </p:cNvSpPr>
          <p:nvPr>
            <p:ph type="title"/>
          </p:nvPr>
        </p:nvSpPr>
        <p:spPr>
          <a:xfrm>
            <a:off x="334297" y="430500"/>
            <a:ext cx="3173360" cy="1296287"/>
          </a:xfrm>
        </p:spPr>
        <p:txBody>
          <a:bodyPr vert="horz" lIns="91440" tIns="45720" rIns="91440" bIns="45720" rtlCol="0" anchor="b">
            <a:normAutofit/>
          </a:bodyPr>
          <a:lstStyle/>
          <a:p>
            <a:pPr algn="ctr"/>
            <a:r>
              <a:rPr lang="en-US" sz="5200" kern="1200">
                <a:solidFill>
                  <a:schemeClr val="tx1"/>
                </a:solidFill>
                <a:latin typeface="+mj-lt"/>
                <a:ea typeface="+mj-ea"/>
                <a:cs typeface="+mj-cs"/>
              </a:rPr>
              <a:t>Type()</a:t>
            </a:r>
          </a:p>
        </p:txBody>
      </p:sp>
      <p:sp>
        <p:nvSpPr>
          <p:cNvPr id="3" name="Content Placeholder 2">
            <a:extLst>
              <a:ext uri="{FF2B5EF4-FFF2-40B4-BE49-F238E27FC236}">
                <a16:creationId xmlns:a16="http://schemas.microsoft.com/office/drawing/2014/main" id="{DD8DFDBE-BBE7-4E06-0F18-F9BCA8073733}"/>
              </a:ext>
            </a:extLst>
          </p:cNvPr>
          <p:cNvSpPr>
            <a:spLocks noGrp="1"/>
          </p:cNvSpPr>
          <p:nvPr>
            <p:ph idx="1"/>
          </p:nvPr>
        </p:nvSpPr>
        <p:spPr>
          <a:xfrm>
            <a:off x="-398594" y="2148121"/>
            <a:ext cx="7406534" cy="728910"/>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 Kiểm tra kiểu dữ liệu của một biến</a:t>
            </a:r>
          </a:p>
        </p:txBody>
      </p:sp>
      <p:pic>
        <p:nvPicPr>
          <p:cNvPr id="5" name="Picture 4">
            <a:extLst>
              <a:ext uri="{FF2B5EF4-FFF2-40B4-BE49-F238E27FC236}">
                <a16:creationId xmlns:a16="http://schemas.microsoft.com/office/drawing/2014/main" id="{C4521FCF-27E1-7D54-FD73-CE08BB3892F1}"/>
              </a:ext>
            </a:extLst>
          </p:cNvPr>
          <p:cNvPicPr>
            <a:picLocks noChangeAspect="1"/>
          </p:cNvPicPr>
          <p:nvPr/>
        </p:nvPicPr>
        <p:blipFill>
          <a:blip r:embed="rId2"/>
          <a:stretch>
            <a:fillRect/>
          </a:stretch>
        </p:blipFill>
        <p:spPr>
          <a:xfrm>
            <a:off x="932758" y="2957665"/>
            <a:ext cx="10326483" cy="3364810"/>
          </a:xfrm>
          <a:prstGeom prst="rect">
            <a:avLst/>
          </a:prstGeom>
        </p:spPr>
      </p:pic>
    </p:spTree>
    <p:extLst>
      <p:ext uri="{BB962C8B-B14F-4D97-AF65-F5344CB8AC3E}">
        <p14:creationId xmlns:p14="http://schemas.microsoft.com/office/powerpoint/2010/main" val="332552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4641-8646-8E7D-29BF-13FCE1C5BC9C}"/>
              </a:ext>
            </a:extLst>
          </p:cNvPr>
          <p:cNvSpPr>
            <a:spLocks noGrp="1"/>
          </p:cNvSpPr>
          <p:nvPr>
            <p:ph type="title"/>
          </p:nvPr>
        </p:nvSpPr>
        <p:spPr/>
        <p:txBody>
          <a:bodyPr/>
          <a:lstStyle/>
          <a:p>
            <a:r>
              <a:rPr lang="en-US"/>
              <a:t>Title(), upper(), lower()</a:t>
            </a:r>
          </a:p>
        </p:txBody>
      </p:sp>
      <p:sp>
        <p:nvSpPr>
          <p:cNvPr id="3" name="Content Placeholder 2">
            <a:extLst>
              <a:ext uri="{FF2B5EF4-FFF2-40B4-BE49-F238E27FC236}">
                <a16:creationId xmlns:a16="http://schemas.microsoft.com/office/drawing/2014/main" id="{1ECBA68D-38BF-4E77-8B13-06726817CC87}"/>
              </a:ext>
            </a:extLst>
          </p:cNvPr>
          <p:cNvSpPr>
            <a:spLocks noGrp="1"/>
          </p:cNvSpPr>
          <p:nvPr>
            <p:ph idx="1"/>
          </p:nvPr>
        </p:nvSpPr>
        <p:spPr>
          <a:xfrm>
            <a:off x="838200" y="1825625"/>
            <a:ext cx="10515600" cy="1527175"/>
          </a:xfrm>
        </p:spPr>
        <p:txBody>
          <a:bodyPr/>
          <a:lstStyle/>
          <a:p>
            <a:pPr marL="0" indent="0">
              <a:buNone/>
            </a:pPr>
            <a:r>
              <a:rPr lang="en-US"/>
              <a:t>Title(): Viết hoa chữ đầu tiên</a:t>
            </a:r>
          </a:p>
          <a:p>
            <a:pPr marL="0" indent="0">
              <a:buNone/>
            </a:pPr>
            <a:r>
              <a:rPr lang="en-US"/>
              <a:t>Upper(): viết hoa tất cả các chữ</a:t>
            </a:r>
          </a:p>
          <a:p>
            <a:pPr marL="0" indent="0">
              <a:buNone/>
            </a:pPr>
            <a:r>
              <a:rPr lang="en-US"/>
              <a:t>Lower(): viết thường tất cả các chữ</a:t>
            </a:r>
          </a:p>
        </p:txBody>
      </p:sp>
      <p:pic>
        <p:nvPicPr>
          <p:cNvPr id="5" name="Picture 4">
            <a:extLst>
              <a:ext uri="{FF2B5EF4-FFF2-40B4-BE49-F238E27FC236}">
                <a16:creationId xmlns:a16="http://schemas.microsoft.com/office/drawing/2014/main" id="{695DA70A-E9EA-B36E-C163-8B91B9844E24}"/>
              </a:ext>
            </a:extLst>
          </p:cNvPr>
          <p:cNvPicPr>
            <a:picLocks noChangeAspect="1"/>
          </p:cNvPicPr>
          <p:nvPr/>
        </p:nvPicPr>
        <p:blipFill>
          <a:blip r:embed="rId2"/>
          <a:stretch>
            <a:fillRect/>
          </a:stretch>
        </p:blipFill>
        <p:spPr>
          <a:xfrm>
            <a:off x="1159754" y="3544530"/>
            <a:ext cx="3146763" cy="1243780"/>
          </a:xfrm>
          <a:prstGeom prst="rect">
            <a:avLst/>
          </a:prstGeom>
        </p:spPr>
      </p:pic>
      <p:pic>
        <p:nvPicPr>
          <p:cNvPr id="7" name="Picture 6">
            <a:extLst>
              <a:ext uri="{FF2B5EF4-FFF2-40B4-BE49-F238E27FC236}">
                <a16:creationId xmlns:a16="http://schemas.microsoft.com/office/drawing/2014/main" id="{A588F496-C97B-D77C-3898-8218A03C7149}"/>
              </a:ext>
            </a:extLst>
          </p:cNvPr>
          <p:cNvPicPr>
            <a:picLocks noChangeAspect="1"/>
          </p:cNvPicPr>
          <p:nvPr/>
        </p:nvPicPr>
        <p:blipFill>
          <a:blip r:embed="rId3"/>
          <a:stretch>
            <a:fillRect/>
          </a:stretch>
        </p:blipFill>
        <p:spPr>
          <a:xfrm>
            <a:off x="4440786" y="3429000"/>
            <a:ext cx="3297189" cy="1381431"/>
          </a:xfrm>
          <a:prstGeom prst="rect">
            <a:avLst/>
          </a:prstGeom>
        </p:spPr>
      </p:pic>
      <p:pic>
        <p:nvPicPr>
          <p:cNvPr id="9" name="Picture 8">
            <a:extLst>
              <a:ext uri="{FF2B5EF4-FFF2-40B4-BE49-F238E27FC236}">
                <a16:creationId xmlns:a16="http://schemas.microsoft.com/office/drawing/2014/main" id="{A912591B-1CF2-E616-C05B-AB4C30FB4DB1}"/>
              </a:ext>
            </a:extLst>
          </p:cNvPr>
          <p:cNvPicPr>
            <a:picLocks noChangeAspect="1"/>
          </p:cNvPicPr>
          <p:nvPr/>
        </p:nvPicPr>
        <p:blipFill>
          <a:blip r:embed="rId4"/>
          <a:stretch>
            <a:fillRect/>
          </a:stretch>
        </p:blipFill>
        <p:spPr>
          <a:xfrm>
            <a:off x="7872244" y="3392124"/>
            <a:ext cx="3481556" cy="1455182"/>
          </a:xfrm>
          <a:prstGeom prst="rect">
            <a:avLst/>
          </a:prstGeom>
        </p:spPr>
      </p:pic>
    </p:spTree>
    <p:extLst>
      <p:ext uri="{BB962C8B-B14F-4D97-AF65-F5344CB8AC3E}">
        <p14:creationId xmlns:p14="http://schemas.microsoft.com/office/powerpoint/2010/main" val="114805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B7D33-88DD-491A-DA62-C62215E4068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Bài tập</a:t>
            </a:r>
          </a:p>
        </p:txBody>
      </p:sp>
      <p:sp>
        <p:nvSpPr>
          <p:cNvPr id="3" name="Content Placeholder 2">
            <a:extLst>
              <a:ext uri="{FF2B5EF4-FFF2-40B4-BE49-F238E27FC236}">
                <a16:creationId xmlns:a16="http://schemas.microsoft.com/office/drawing/2014/main" id="{3CC723DD-9C10-C481-C119-53F84B8CFB3B}"/>
              </a:ext>
            </a:extLst>
          </p:cNvPr>
          <p:cNvSpPr>
            <a:spLocks noGrp="1"/>
          </p:cNvSpPr>
          <p:nvPr>
            <p:ph idx="1"/>
          </p:nvPr>
        </p:nvSpPr>
        <p:spPr>
          <a:xfrm>
            <a:off x="1371599" y="2318197"/>
            <a:ext cx="9724031" cy="3683358"/>
          </a:xfrm>
        </p:spPr>
        <p:txBody>
          <a:bodyPr anchor="ctr">
            <a:normAutofit/>
          </a:bodyPr>
          <a:lstStyle/>
          <a:p>
            <a:pPr marL="0" indent="0">
              <a:buNone/>
            </a:pPr>
            <a:r>
              <a:rPr lang="en-US" sz="2000"/>
              <a:t>Nhập tên của người dùng và kiểm tra xem tên đó có bao nhiêu ký tự, sau đó viết hoa chữ cái đầu của tên và in ra tên và dùng thông số end để in số lượng kí tự:</a:t>
            </a:r>
          </a:p>
          <a:p>
            <a:pPr marL="0" indent="0">
              <a:buNone/>
            </a:pPr>
            <a:endParaRPr lang="en-US" sz="2000"/>
          </a:p>
          <a:p>
            <a:pPr marL="0" indent="0">
              <a:buNone/>
            </a:pPr>
            <a:r>
              <a:rPr lang="en-US" sz="2000"/>
              <a:t>Input: hoang tuan</a:t>
            </a:r>
          </a:p>
          <a:p>
            <a:pPr marL="0" indent="0">
              <a:buNone/>
            </a:pPr>
            <a:r>
              <a:rPr lang="en-US" sz="2000"/>
              <a:t>Output: Hoang Tuan 10 </a:t>
            </a:r>
          </a:p>
        </p:txBody>
      </p:sp>
    </p:spTree>
    <p:extLst>
      <p:ext uri="{BB962C8B-B14F-4D97-AF65-F5344CB8AC3E}">
        <p14:creationId xmlns:p14="http://schemas.microsoft.com/office/powerpoint/2010/main" val="376609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78;p25">
            <a:extLst>
              <a:ext uri="{FF2B5EF4-FFF2-40B4-BE49-F238E27FC236}">
                <a16:creationId xmlns:a16="http://schemas.microsoft.com/office/drawing/2014/main" id="{328626D6-0A2C-2B26-124A-2CA97FDD2438}"/>
              </a:ext>
            </a:extLst>
          </p:cNvPr>
          <p:cNvSpPr txBox="1"/>
          <p:nvPr/>
        </p:nvSpPr>
        <p:spPr>
          <a:xfrm>
            <a:off x="3444096" y="643467"/>
            <a:ext cx="5303771" cy="1247586"/>
          </a:xfrm>
          <a:prstGeom prst="rect">
            <a:avLst/>
          </a:prstGeom>
          <a:noFill/>
          <a:ln>
            <a:noFill/>
          </a:ln>
        </p:spPr>
        <p:txBody>
          <a:bodyPr spcFirstLastPara="1" wrap="square" lIns="0" tIns="0" rIns="0" bIns="0" anchor="t" anchorCtr="0">
            <a:spAutoFit/>
          </a:bodyPr>
          <a:lstStyle/>
          <a:p>
            <a:pPr defTabSz="1399032">
              <a:lnSpc>
                <a:spcPct val="113001"/>
              </a:lnSpc>
              <a:spcAft>
                <a:spcPts val="600"/>
              </a:spcAft>
            </a:pPr>
            <a:r>
              <a:rPr lang="en-US" sz="6732" kern="1200">
                <a:solidFill>
                  <a:srgbClr val="263844"/>
                </a:solidFill>
                <a:latin typeface="Oswald"/>
                <a:ea typeface="+mn-ea"/>
                <a:cs typeface="+mn-cs"/>
                <a:sym typeface="Oswald"/>
              </a:rPr>
              <a:t>Vòng lặp for</a:t>
            </a:r>
            <a:endParaRPr lang="en-US" sz="100"/>
          </a:p>
        </p:txBody>
      </p:sp>
      <p:sp>
        <p:nvSpPr>
          <p:cNvPr id="5" name="Google Shape;179;p25">
            <a:extLst>
              <a:ext uri="{FF2B5EF4-FFF2-40B4-BE49-F238E27FC236}">
                <a16:creationId xmlns:a16="http://schemas.microsoft.com/office/drawing/2014/main" id="{F23AD244-E978-4D34-20E8-38533D54A4F5}"/>
              </a:ext>
            </a:extLst>
          </p:cNvPr>
          <p:cNvSpPr txBox="1"/>
          <p:nvPr/>
        </p:nvSpPr>
        <p:spPr>
          <a:xfrm>
            <a:off x="756644" y="1592807"/>
            <a:ext cx="10678711" cy="1130914"/>
          </a:xfrm>
          <a:prstGeom prst="rect">
            <a:avLst/>
          </a:prstGeom>
          <a:noFill/>
          <a:ln>
            <a:noFill/>
          </a:ln>
        </p:spPr>
        <p:txBody>
          <a:bodyPr spcFirstLastPara="1" wrap="square" lIns="91425" tIns="91425" rIns="91425" bIns="91425" anchor="t" anchorCtr="0">
            <a:spAutoFit/>
          </a:bodyPr>
          <a:lstStyle/>
          <a:p>
            <a:pPr defTabSz="1399032">
              <a:spcAft>
                <a:spcPts val="600"/>
              </a:spcAft>
            </a:pPr>
            <a:r>
              <a:rPr lang="vi-VN" sz="2754" kern="1200">
                <a:solidFill>
                  <a:srgbClr val="1C1E21"/>
                </a:solidFill>
                <a:highlight>
                  <a:srgbClr val="CCCCCC"/>
                </a:highlight>
                <a:latin typeface="+mn-lt"/>
                <a:ea typeface="+mn-ea"/>
                <a:cs typeface="+mn-cs"/>
              </a:rPr>
              <a:t>for</a:t>
            </a:r>
            <a:r>
              <a:rPr lang="vi-VN" sz="2754" kern="1200">
                <a:solidFill>
                  <a:srgbClr val="1C1E21"/>
                </a:solidFill>
                <a:latin typeface="+mn-lt"/>
                <a:ea typeface="+mn-ea"/>
                <a:cs typeface="+mn-cs"/>
              </a:rPr>
              <a:t> là 1 kiểu vòng lặp cho phép ta lặp lại các xử lý trong chương trình với một số lần cụ thể.</a:t>
            </a:r>
            <a:endParaRPr lang="vi-VN" sz="1800" b="1">
              <a:solidFill>
                <a:srgbClr val="1C1E21"/>
              </a:solidFill>
            </a:endParaRPr>
          </a:p>
        </p:txBody>
      </p:sp>
      <p:pic>
        <p:nvPicPr>
          <p:cNvPr id="6" name="Google Shape;180;p25">
            <a:extLst>
              <a:ext uri="{FF2B5EF4-FFF2-40B4-BE49-F238E27FC236}">
                <a16:creationId xmlns:a16="http://schemas.microsoft.com/office/drawing/2014/main" id="{33A23DEB-5D1E-4977-B5B9-9E36C2005E93}"/>
              </a:ext>
            </a:extLst>
          </p:cNvPr>
          <p:cNvPicPr preferRelativeResize="0"/>
          <p:nvPr/>
        </p:nvPicPr>
        <p:blipFill rotWithShape="1">
          <a:blip r:embed="rId2">
            <a:alphaModFix/>
          </a:blip>
          <a:srcRect l="12684" t="43184" r="12571" b="21169"/>
          <a:stretch/>
        </p:blipFill>
        <p:spPr>
          <a:xfrm>
            <a:off x="2750934" y="2957881"/>
            <a:ext cx="6690093" cy="1891553"/>
          </a:xfrm>
          <a:prstGeom prst="rect">
            <a:avLst/>
          </a:prstGeom>
          <a:noFill/>
          <a:ln>
            <a:noFill/>
          </a:ln>
        </p:spPr>
      </p:pic>
      <p:sp>
        <p:nvSpPr>
          <p:cNvPr id="7" name="Google Shape;181;p25">
            <a:extLst>
              <a:ext uri="{FF2B5EF4-FFF2-40B4-BE49-F238E27FC236}">
                <a16:creationId xmlns:a16="http://schemas.microsoft.com/office/drawing/2014/main" id="{D2BC5072-0D08-1019-BA14-5B94E6A65672}"/>
              </a:ext>
            </a:extLst>
          </p:cNvPr>
          <p:cNvSpPr txBox="1"/>
          <p:nvPr/>
        </p:nvSpPr>
        <p:spPr>
          <a:xfrm>
            <a:off x="756662" y="5083618"/>
            <a:ext cx="9952318" cy="1130914"/>
          </a:xfrm>
          <a:prstGeom prst="rect">
            <a:avLst/>
          </a:prstGeom>
          <a:noFill/>
          <a:ln>
            <a:noFill/>
          </a:ln>
        </p:spPr>
        <p:txBody>
          <a:bodyPr spcFirstLastPara="1" wrap="square" lIns="91425" tIns="91425" rIns="91425" bIns="91425" anchor="t" anchorCtr="0">
            <a:spAutoFit/>
          </a:bodyPr>
          <a:lstStyle/>
          <a:p>
            <a:pPr defTabSz="1399032">
              <a:spcAft>
                <a:spcPts val="600"/>
              </a:spcAft>
            </a:pPr>
            <a:r>
              <a:rPr lang="vi-VN" sz="2754" kern="1200">
                <a:solidFill>
                  <a:srgbClr val="1C1E21"/>
                </a:solidFill>
                <a:latin typeface="+mn-lt"/>
                <a:ea typeface="+mn-ea"/>
                <a:cs typeface="+mn-cs"/>
              </a:rPr>
              <a:t>Trong đó </a:t>
            </a:r>
            <a:r>
              <a:rPr lang="vi-VN" sz="2754" kern="1200">
                <a:solidFill>
                  <a:srgbClr val="1C1E21"/>
                </a:solidFill>
                <a:highlight>
                  <a:srgbClr val="CCCCCC"/>
                </a:highlight>
                <a:latin typeface="Roboto Mono"/>
                <a:ea typeface="Roboto Mono"/>
                <a:cs typeface="+mn-cs"/>
                <a:sym typeface="Roboto Mono"/>
              </a:rPr>
              <a:t>iterable</a:t>
            </a:r>
            <a:r>
              <a:rPr lang="vi-VN" sz="2754" kern="1200">
                <a:solidFill>
                  <a:srgbClr val="1C1E21"/>
                </a:solidFill>
                <a:latin typeface="+mn-lt"/>
                <a:ea typeface="+mn-ea"/>
                <a:cs typeface="+mn-cs"/>
              </a:rPr>
              <a:t> là những cấu trúc dữ liệu có một hoặc nhiều phần tử như </a:t>
            </a:r>
            <a:r>
              <a:rPr lang="vi-VN" sz="2754" kern="1200">
                <a:solidFill>
                  <a:srgbClr val="1C1E21"/>
                </a:solidFill>
                <a:highlight>
                  <a:srgbClr val="CCCCCC"/>
                </a:highlight>
                <a:latin typeface="Roboto Mono"/>
                <a:ea typeface="Roboto Mono"/>
                <a:cs typeface="+mn-cs"/>
                <a:sym typeface="Roboto Mono"/>
              </a:rPr>
              <a:t>List</a:t>
            </a:r>
            <a:r>
              <a:rPr lang="vi-VN" sz="2754" kern="1200">
                <a:solidFill>
                  <a:srgbClr val="1C1E21"/>
                </a:solidFill>
                <a:latin typeface="+mn-lt"/>
                <a:ea typeface="+mn-ea"/>
                <a:cs typeface="+mn-cs"/>
              </a:rPr>
              <a:t>,</a:t>
            </a:r>
            <a:r>
              <a:rPr lang="vi-VN" sz="2754" kern="1200">
                <a:solidFill>
                  <a:srgbClr val="1C1E21"/>
                </a:solidFill>
                <a:highlight>
                  <a:srgbClr val="CCCCCC"/>
                </a:highlight>
                <a:latin typeface="Roboto Mono"/>
                <a:ea typeface="Roboto Mono"/>
                <a:cs typeface="+mn-cs"/>
                <a:sym typeface="Roboto Mono"/>
              </a:rPr>
              <a:t>Tuple</a:t>
            </a:r>
            <a:r>
              <a:rPr lang="vi-VN" sz="2754" kern="1200">
                <a:solidFill>
                  <a:srgbClr val="1C1E21"/>
                </a:solidFill>
                <a:latin typeface="+mn-lt"/>
                <a:ea typeface="+mn-ea"/>
                <a:cs typeface="+mn-cs"/>
              </a:rPr>
              <a:t>,</a:t>
            </a:r>
            <a:r>
              <a:rPr lang="vi-VN" sz="2754" kern="1200">
                <a:solidFill>
                  <a:srgbClr val="1C1E21"/>
                </a:solidFill>
                <a:highlight>
                  <a:srgbClr val="CCCCCC"/>
                </a:highlight>
                <a:latin typeface="Roboto Mono"/>
                <a:ea typeface="Roboto Mono"/>
                <a:cs typeface="+mn-cs"/>
                <a:sym typeface="Roboto Mono"/>
              </a:rPr>
              <a:t>Set</a:t>
            </a:r>
            <a:r>
              <a:rPr lang="vi-VN" sz="2754" kern="1200">
                <a:solidFill>
                  <a:srgbClr val="1C1E21"/>
                </a:solidFill>
                <a:latin typeface="+mn-lt"/>
                <a:ea typeface="+mn-ea"/>
                <a:cs typeface="+mn-cs"/>
              </a:rPr>
              <a:t>, </a:t>
            </a:r>
            <a:r>
              <a:rPr lang="vi-VN" sz="2754" kern="1200">
                <a:solidFill>
                  <a:srgbClr val="1C1E21"/>
                </a:solidFill>
                <a:highlight>
                  <a:srgbClr val="D9D9D9"/>
                </a:highlight>
                <a:latin typeface="Roboto Mono"/>
                <a:ea typeface="Roboto Mono"/>
                <a:cs typeface="+mn-cs"/>
                <a:sym typeface="Roboto Mono"/>
              </a:rPr>
              <a:t>Dictionary</a:t>
            </a:r>
            <a:r>
              <a:rPr lang="vi-VN" sz="2754" kern="1200">
                <a:solidFill>
                  <a:srgbClr val="1C1E21"/>
                </a:solidFill>
                <a:latin typeface="+mn-lt"/>
                <a:ea typeface="+mn-ea"/>
                <a:cs typeface="+mn-cs"/>
              </a:rPr>
              <a:t>,...</a:t>
            </a:r>
            <a:endParaRPr lang="vi-VN" sz="1800"/>
          </a:p>
        </p:txBody>
      </p:sp>
    </p:spTree>
    <p:extLst>
      <p:ext uri="{BB962C8B-B14F-4D97-AF65-F5344CB8AC3E}">
        <p14:creationId xmlns:p14="http://schemas.microsoft.com/office/powerpoint/2010/main" val="111272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532</Words>
  <Application>Microsoft Office PowerPoint</Application>
  <PresentationFormat>Widescreen</PresentationFormat>
  <Paragraphs>71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Oswald</vt:lpstr>
      <vt:lpstr>Roboto Mono</vt:lpstr>
      <vt:lpstr>Times New Roman</vt:lpstr>
      <vt:lpstr>Office Theme</vt:lpstr>
      <vt:lpstr>PowerPoint Presentation</vt:lpstr>
      <vt:lpstr>PowerPoint Presentation</vt:lpstr>
      <vt:lpstr>PowerPoint Presentation</vt:lpstr>
      <vt:lpstr>PowerPoint Presentation</vt:lpstr>
      <vt:lpstr>Len()</vt:lpstr>
      <vt:lpstr>Type()</vt:lpstr>
      <vt:lpstr>Title(), upper(), lower()</vt:lpstr>
      <vt:lpstr>Bài tập</vt:lpstr>
      <vt:lpstr>PowerPoint Presentation</vt:lpstr>
      <vt:lpstr>Vòng lặp For</vt:lpstr>
      <vt:lpstr>PowerPoint Presentation</vt:lpstr>
      <vt:lpstr>Bài tập</vt:lpstr>
      <vt:lpstr>Break - Continue</vt:lpstr>
      <vt:lpstr>Bài tập</vt:lpstr>
      <vt:lpstr>For lồng for</vt:lpstr>
      <vt:lpstr>Bài tập</vt:lpstr>
      <vt:lpstr>PowerPoint Presentation</vt:lpstr>
      <vt:lpstr>While lồng for</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16</cp:revision>
  <dcterms:created xsi:type="dcterms:W3CDTF">2023-09-24T20:33:10Z</dcterms:created>
  <dcterms:modified xsi:type="dcterms:W3CDTF">2023-09-25T15:21:55Z</dcterms:modified>
</cp:coreProperties>
</file>