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0" r:id="rId3"/>
    <p:sldId id="271" r:id="rId4"/>
    <p:sldId id="294" r:id="rId5"/>
    <p:sldId id="289" r:id="rId6"/>
    <p:sldId id="269" r:id="rId7"/>
    <p:sldId id="295" r:id="rId8"/>
    <p:sldId id="258" r:id="rId9"/>
    <p:sldId id="297" r:id="rId10"/>
    <p:sldId id="291" r:id="rId11"/>
    <p:sldId id="303" r:id="rId12"/>
    <p:sldId id="304" r:id="rId13"/>
    <p:sldId id="296" r:id="rId14"/>
    <p:sldId id="302" r:id="rId15"/>
  </p:sldIdLst>
  <p:sldSz cx="12192000" cy="6858000"/>
  <p:notesSz cx="6858000" cy="9144000"/>
  <p:defaultTextStyle>
    <a:defPPr>
      <a:defRPr lang="en-US"/>
    </a:defPPr>
    <a:lvl1pPr marL="0" indent="0" algn="l" defTabSz="914400" rtl="0" eaLnBrk="1" latinLnBrk="0" hangingPunct="1">
      <a:lnSpc>
        <a:spcPct val="100000"/>
      </a:lnSpc>
      <a:defRPr lang="en-US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rtl="0" eaLnBrk="1" latinLnBrk="0" hangingPunct="1">
      <a:lnSpc>
        <a:spcPct val="100000"/>
      </a:lnSpc>
      <a:defRPr lang="en-US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rtl="0" eaLnBrk="1" latinLnBrk="0" hangingPunct="1">
      <a:lnSpc>
        <a:spcPct val="100000"/>
      </a:lnSpc>
      <a:defRPr lang="en-US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rtl="0" eaLnBrk="1" latinLnBrk="0" hangingPunct="1">
      <a:lnSpc>
        <a:spcPct val="100000"/>
      </a:lnSpc>
      <a:defRPr lang="en-US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rtl="0" eaLnBrk="1" latinLnBrk="0" hangingPunct="1">
      <a:lnSpc>
        <a:spcPct val="100000"/>
      </a:lnSpc>
      <a:defRPr lang="en-US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rtl="0" eaLnBrk="1" latinLnBrk="0" hangingPunct="1">
      <a:lnSpc>
        <a:spcPct val="100000"/>
      </a:lnSpc>
      <a:defRPr lang="en-US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rtl="0" eaLnBrk="1" latinLnBrk="0" hangingPunct="1">
      <a:lnSpc>
        <a:spcPct val="100000"/>
      </a:lnSpc>
      <a:defRPr lang="en-US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rtl="0" eaLnBrk="1" latinLnBrk="0" hangingPunct="1">
      <a:lnSpc>
        <a:spcPct val="100000"/>
      </a:lnSpc>
      <a:defRPr lang="en-US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rtl="0" eaLnBrk="1" latinLnBrk="0" hangingPunct="1">
      <a:lnSpc>
        <a:spcPct val="100000"/>
      </a:lnSpc>
      <a:defRPr lang="en-US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41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EA32F-DFDE-4B05-B5A5-1DD038946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95986-1C0E-4B63-9B05-FF509C434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14D8B-736B-4E1F-89D8-B47C6F3E5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1F5C-5DB9-4B09-A30C-C771D7AF334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FD17D-6187-4E79-A65F-4B951B7BB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8723C-B164-47F1-B69A-E6F7CDFF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3994-5F14-4A2B-8638-E9606B2D1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4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0B5C-317B-4D07-A148-D111EC7F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BFDCA-F468-4FC9-BB20-5059C42AA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CF17E-99E2-4E2F-8F0A-C70B7709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1F5C-5DB9-4B09-A30C-C771D7AF334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8057B-F527-4A67-986A-92969440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AF406-83F1-4150-B2B6-DF727F9C0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3994-5F14-4A2B-8638-E9606B2D1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8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679C-9A3C-49B2-85FC-971E79F2A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86970-5C07-4227-AE2F-18C44FA5C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D515B-7678-438D-AE5F-D8583F03C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1F5C-5DB9-4B09-A30C-C771D7AF334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DD78B-9360-47BA-9493-BB3795A3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5F771-DF37-4212-A49A-6F3236A4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3994-5F14-4A2B-8638-E9606B2D1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3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C972-4F7D-481A-8630-F49C2986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71D5A-E001-4BD4-AF1C-03C631B91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1B788-50CA-4F8A-BB11-AC57EE43B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38D45-76B5-49FC-8F6A-135D7B8AA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1F5C-5DB9-4B09-A30C-C771D7AF334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386AB-5B76-4EFC-9AD0-1C849DEB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06384-5DF4-4F16-AB97-C4D24C0BE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3994-5F14-4A2B-8638-E9606B2D1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8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0F582-2865-46ED-87FE-00367596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7C14D-A797-400D-BDA4-5E66A9A6C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7A8A7-EE89-41F6-910E-1F7807D86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33B68D-949D-4FB6-BD9C-2DDF2E82C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136C09-BDB6-47C6-80C4-E4314F38E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A9B8CD-9DE5-4822-A642-F8552869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1F5C-5DB9-4B09-A30C-C771D7AF334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C1B51F-FA02-4A6A-8A55-F9732081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B20877-491B-4B32-A1E9-AF36B332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3994-5F14-4A2B-8638-E9606B2D1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2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0457-A3E3-46AB-92EC-0A40CA5D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35D64-6445-41A7-BD33-D25E6E25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1F5C-5DB9-4B09-A30C-C771D7AF334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1B38BE-3588-4B6B-8592-D21CB047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ED925-F35F-4A7B-B822-82F6A513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3994-5F14-4A2B-8638-E9606B2D1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9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D6798B-811E-4C4D-B1C4-802ACF3C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1F5C-5DB9-4B09-A30C-C771D7AF334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0FE0A-F4C1-4E9D-90C2-AAC281ABE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228C6-A26F-4817-AB8E-E39E5E54B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3994-5F14-4A2B-8638-E9606B2D1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5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44B0-41AB-4402-B26C-64200F7D5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3A6E0-048D-445E-B34D-D64DAA23E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699CC-6A40-43D6-8BA1-E3BAC5B2E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F436E-0DC7-4219-B98D-90447F15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1F5C-5DB9-4B09-A30C-C771D7AF334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24732-0379-4F69-8E96-3643E42A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043F1-A209-4606-BA3D-452BFF2B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3994-5F14-4A2B-8638-E9606B2D1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554C79-1AAC-4423-8996-51D9104C7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A31C8-2FD4-4448-BCCC-172774EE5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A679C-B74C-4518-AC06-5B58BB240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31F5C-5DB9-4B09-A30C-C771D7AF334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C8366-EB7C-431C-B375-A9C66B3B1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C39A9-804F-41DC-B99E-DFFAE7FDE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83994-5F14-4A2B-8638-E9606B2D1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3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salesforce.com/docs/atlas.en-us.pages.meta/pages/pages_compref_additional_page.htm" TargetMode="External"/><Relationship Id="rId13" Type="http://schemas.openxmlformats.org/officeDocument/2006/relationships/hyperlink" Target="https://help.salesforce.com/s/articleView?id=000387060&amp;type=1&amp;isdtp=p1" TargetMode="External"/><Relationship Id="rId18" Type="http://schemas.openxmlformats.org/officeDocument/2006/relationships/hyperlink" Target="https://developer.salesforce.com/blogs/2023/08/the-top-20-vulnerabilities-found-in-the-appexchange-security-review" TargetMode="External"/><Relationship Id="rId3" Type="http://schemas.openxmlformats.org/officeDocument/2006/relationships/hyperlink" Target="https://developer.salesforce.com/docs/atlas.en-us.apexcode.meta/apexcode/apex_classes_keywords_sharing.htm" TargetMode="External"/><Relationship Id="rId7" Type="http://schemas.openxmlformats.org/officeDocument/2006/relationships/hyperlink" Target="https://developer.salesforce.com/docs/atlas.en-us.packagingGuide.meta/packagingGuide/secure_code_violation_open_redirects.htm" TargetMode="External"/><Relationship Id="rId12" Type="http://schemas.openxmlformats.org/officeDocument/2006/relationships/hyperlink" Target="https://www.youtube.com/watch?v=VYCy1VXmklw" TargetMode="External"/><Relationship Id="rId17" Type="http://schemas.openxmlformats.org/officeDocument/2006/relationships/hyperlink" Target="https://trailhead.salesforce.com/trailblazer-community/feed/0D54V00007T4RthSAF" TargetMode="External"/><Relationship Id="rId2" Type="http://schemas.openxmlformats.org/officeDocument/2006/relationships/hyperlink" Target="https://developer.salesforce.com/docs/atlas.en-us.apexcode.meta/apexcode/pages_security_tips_intro.htm" TargetMode="External"/><Relationship Id="rId16" Type="http://schemas.openxmlformats.org/officeDocument/2006/relationships/hyperlink" Target="https://salesforce.stackexchange.com/questions/50487/encrypted-field-security-issue?isdtp=p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salesforce.com/docs/atlas.en-us.soql_sosl.meta/soql_sosl/sforce_api_calls_soql_select.htm" TargetMode="External"/><Relationship Id="rId11" Type="http://schemas.openxmlformats.org/officeDocument/2006/relationships/hyperlink" Target="https://anothersalesforceblog.com/2021/07/01/regular-expression-soql-sosl/" TargetMode="External"/><Relationship Id="rId5" Type="http://schemas.openxmlformats.org/officeDocument/2006/relationships/hyperlink" Target="https://developer.salesforce.com/docs/atlas.en-us.apexcode.meta/apexcode/pages_security_tips_xss.htm" TargetMode="External"/><Relationship Id="rId15" Type="http://schemas.openxmlformats.org/officeDocument/2006/relationships/hyperlink" Target="https://developer.salesforce.com/docs/atlas.en-us.pages.meta/pages/pages_security_tips_csrf.htm?isdtp=p1" TargetMode="External"/><Relationship Id="rId10" Type="http://schemas.openxmlformats.org/officeDocument/2006/relationships/hyperlink" Target="https://developer.salesforce.com/docs/atlas.en-us.apexcode.meta/apexcode/apex_dynamic_sosl.htm" TargetMode="External"/><Relationship Id="rId19" Type="http://schemas.openxmlformats.org/officeDocument/2006/relationships/hyperlink" Target="https://security.salesforce.com/security-advisories" TargetMode="External"/><Relationship Id="rId4" Type="http://schemas.openxmlformats.org/officeDocument/2006/relationships/hyperlink" Target="https://help.salesforce.com/s/articleView?id=sf.contacts_sharing_considerations.htm&amp;type=5" TargetMode="External"/><Relationship Id="rId9" Type="http://schemas.openxmlformats.org/officeDocument/2006/relationships/hyperlink" Target="https://developer.salesforce.com/docs/atlas.en-us.soql_sosl.meta/soql_sosl/sforce_api_calls_sosl.htm" TargetMode="External"/><Relationship Id="rId14" Type="http://schemas.openxmlformats.org/officeDocument/2006/relationships/hyperlink" Target="https://trailhead.salesforce.com/content/learn/modules/secure-serverside-development/mitigate-crosssite-request-forgery?trail_id=security_developer&amp;isdtp=p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scmagazine.com/news/salesforce-community-cloud-data-leaks-misconfigurations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krebsonsecurity.com/2024/02/juniper-support-portal-exposed-customer-device-inf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rkreading.com/application-security/misconfigured-salesforce-communities-place-orgs-at-risk-of-data-theft-adversary-recon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www.bankinfosecurity.com/salesforce-security-alert-api-error-exposed-marketing-data-a-11278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krebsonsecurity.com/2023/04/many-public-salesforce-sites-are-leaking-private-data/" TargetMode="Externa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alfire-Research/paas-cloud-goa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5B0C17-39BE-AB07-0F1A-AD7169709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062" y="0"/>
            <a:ext cx="6863938" cy="6863938"/>
          </a:xfrm>
          <a:prstGeom prst="rect">
            <a:avLst/>
          </a:prstGeom>
        </p:spPr>
      </p:pic>
      <p:sp>
        <p:nvSpPr>
          <p:cNvPr id="11266" name="Shape"/>
          <p:cNvSpPr>
            <a:spLocks noGrp="1"/>
          </p:cNvSpPr>
          <p:nvPr>
            <p:ph type="ctrTitle"/>
          </p:nvPr>
        </p:nvSpPr>
        <p:spPr>
          <a:xfrm>
            <a:off x="0" y="1409196"/>
            <a:ext cx="5328062" cy="1551709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>
            <a:lvl1pPr>
              <a:defRPr lang="en-US" altLang="en-US" smtClean="0"/>
            </a:lvl1pPr>
          </a:lstStyle>
          <a:p>
            <a:r>
              <a:rPr lang="en-US" altLang="en-US" dirty="0"/>
              <a:t>PaaS Cloud Goat</a:t>
            </a:r>
            <a:br>
              <a:rPr lang="en-US" altLang="en-US" dirty="0"/>
            </a:br>
            <a:r>
              <a:rPr lang="en-US" altLang="en-US" sz="2400" i="1" dirty="0"/>
              <a:t>(hacking custom Salesforce apps)</a:t>
            </a:r>
            <a:endParaRPr lang="en-US" altLang="en-US" i="1" dirty="0"/>
          </a:p>
        </p:txBody>
      </p:sp>
      <p:sp>
        <p:nvSpPr>
          <p:cNvPr id="11267" name="Shape"/>
          <p:cNvSpPr>
            <a:spLocks noGrp="1"/>
          </p:cNvSpPr>
          <p:nvPr>
            <p:ph type="subTitle" idx="1"/>
          </p:nvPr>
        </p:nvSpPr>
        <p:spPr>
          <a:xfrm>
            <a:off x="1191491" y="2960905"/>
            <a:ext cx="2945081" cy="112038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altLang="en-US" dirty="0"/>
              <a:t>Rodney Beede</a:t>
            </a:r>
          </a:p>
          <a:p>
            <a:r>
              <a:rPr lang="en-US" altLang="en-US" dirty="0"/>
              <a:t>December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9517F5-7E89-5496-F153-8E54C8296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71" y="0"/>
            <a:ext cx="11789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29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A85C-E6BC-61CE-0654-43936E7EE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Salesforce Knowledge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EBE08-5EF6-EF6D-2BF9-3DCD1515C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find Salesforce custom apps</a:t>
            </a:r>
          </a:p>
          <a:p>
            <a:pPr lvl="1"/>
            <a:r>
              <a:rPr lang="en-US" dirty="0"/>
              <a:t>Searching the app menu</a:t>
            </a:r>
          </a:p>
          <a:p>
            <a:pPr lvl="1"/>
            <a:r>
              <a:rPr lang="en-US" dirty="0"/>
              <a:t>Common pen test issue – missing licenses</a:t>
            </a:r>
          </a:p>
          <a:p>
            <a:r>
              <a:rPr lang="en-US" dirty="0"/>
              <a:t>Test data setup walkthrough</a:t>
            </a:r>
          </a:p>
          <a:p>
            <a:pPr lvl="1"/>
            <a:r>
              <a:rPr lang="en-US" dirty="0"/>
              <a:t>from INSTALL.md</a:t>
            </a:r>
          </a:p>
          <a:p>
            <a:r>
              <a:rPr lang="en-US" dirty="0"/>
              <a:t>Login as the unprivileged user</a:t>
            </a:r>
          </a:p>
          <a:p>
            <a:r>
              <a:rPr lang="en-US" dirty="0"/>
              <a:t>Documentation hints</a:t>
            </a:r>
          </a:p>
          <a:p>
            <a:pPr lvl="1"/>
            <a:r>
              <a:rPr lang="en-US" dirty="0"/>
              <a:t>Explain how to things work in Salesforce</a:t>
            </a:r>
          </a:p>
          <a:p>
            <a:pPr lvl="1"/>
            <a:r>
              <a:rPr lang="en-US" dirty="0"/>
              <a:t>Tips for AppSec pen testing</a:t>
            </a:r>
          </a:p>
        </p:txBody>
      </p:sp>
    </p:spTree>
    <p:extLst>
      <p:ext uri="{BB962C8B-B14F-4D97-AF65-F5344CB8AC3E}">
        <p14:creationId xmlns:p14="http://schemas.microsoft.com/office/powerpoint/2010/main" val="2544472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9B63-B1A9-BC91-8E8C-4884DA63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Lightning (LWC) vs Apex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402F1-EADD-5C1C-DBA4-908BA58D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VisualForce</a:t>
            </a:r>
            <a:r>
              <a:rPr lang="en-US" dirty="0"/>
              <a:t> = page frontend markup</a:t>
            </a:r>
          </a:p>
          <a:p>
            <a:r>
              <a:rPr lang="en-US" dirty="0"/>
              <a:t>Apex = backend controller</a:t>
            </a:r>
          </a:p>
          <a:p>
            <a:r>
              <a:rPr lang="en-US" dirty="0"/>
              <a:t>Lightning = more modern page framework</a:t>
            </a:r>
          </a:p>
          <a:p>
            <a:pPr lvl="1"/>
            <a:r>
              <a:rPr lang="en-US" dirty="0"/>
              <a:t>Replaces Salesforce Classic UI</a:t>
            </a:r>
          </a:p>
          <a:p>
            <a:pPr lvl="1"/>
            <a:r>
              <a:rPr lang="en-US" dirty="0"/>
              <a:t>More AJAX or client-side heavy</a:t>
            </a:r>
          </a:p>
          <a:p>
            <a:pPr lvl="1"/>
            <a:r>
              <a:rPr lang="en-US" dirty="0"/>
              <a:t>Still uses Apex (and optionally) </a:t>
            </a:r>
            <a:r>
              <a:rPr lang="en-US" dirty="0" err="1"/>
              <a:t>VisualForce</a:t>
            </a:r>
            <a:endParaRPr lang="en-US" dirty="0"/>
          </a:p>
          <a:p>
            <a:r>
              <a:rPr lang="en-US" dirty="0"/>
              <a:t>URLs for </a:t>
            </a:r>
            <a:r>
              <a:rPr lang="en-US" dirty="0" err="1"/>
              <a:t>pentesting</a:t>
            </a:r>
            <a:endParaRPr lang="en-US" dirty="0"/>
          </a:p>
          <a:p>
            <a:pPr lvl="1"/>
            <a:r>
              <a:rPr lang="en-US" dirty="0"/>
              <a:t>Lightning = https://</a:t>
            </a:r>
            <a:r>
              <a:rPr lang="en-US" i="1" dirty="0"/>
              <a:t>org</a:t>
            </a:r>
            <a:r>
              <a:rPr lang="en-US" dirty="0"/>
              <a:t>.develop.lightning.force.com/</a:t>
            </a:r>
            <a:r>
              <a:rPr lang="en-US" b="1" dirty="0">
                <a:highlight>
                  <a:srgbClr val="FFFF00"/>
                </a:highlight>
              </a:rPr>
              <a:t>lightning</a:t>
            </a:r>
            <a:r>
              <a:rPr lang="en-US" b="1" dirty="0"/>
              <a:t>/n</a:t>
            </a:r>
            <a:r>
              <a:rPr lang="en-US" dirty="0"/>
              <a:t>/XSS2</a:t>
            </a:r>
          </a:p>
          <a:p>
            <a:pPr lvl="1"/>
            <a:r>
              <a:rPr lang="en-US" dirty="0"/>
              <a:t>Apex(Classic) = https://</a:t>
            </a:r>
            <a:r>
              <a:rPr lang="en-US" i="1" dirty="0"/>
              <a:t>org</a:t>
            </a:r>
            <a:r>
              <a:rPr lang="en-US" dirty="0"/>
              <a:t>.develop.vf.force.com/</a:t>
            </a:r>
            <a:r>
              <a:rPr lang="en-US" b="1" dirty="0">
                <a:highlight>
                  <a:srgbClr val="FFFF00"/>
                </a:highlight>
              </a:rPr>
              <a:t>apex</a:t>
            </a:r>
            <a:r>
              <a:rPr lang="en-US" dirty="0"/>
              <a:t>/XSS2</a:t>
            </a:r>
          </a:p>
        </p:txBody>
      </p:sp>
    </p:spTree>
    <p:extLst>
      <p:ext uri="{BB962C8B-B14F-4D97-AF65-F5344CB8AC3E}">
        <p14:creationId xmlns:p14="http://schemas.microsoft.com/office/powerpoint/2010/main" val="3008516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31A5-86F9-AAA2-52DF-7AF1CFFC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C6AE9-A5A5-620D-83AC-84ED0B786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of 2-3</a:t>
            </a:r>
          </a:p>
          <a:p>
            <a:r>
              <a:rPr lang="en-US" dirty="0"/>
              <a:t>Assigned a vulnerability to exploit</a:t>
            </a:r>
          </a:p>
          <a:p>
            <a:r>
              <a:rPr lang="en-US" dirty="0"/>
              <a:t>Develop a working proof-of-concept</a:t>
            </a:r>
          </a:p>
          <a:p>
            <a:pPr lvl="1"/>
            <a:r>
              <a:rPr lang="en-US" dirty="0"/>
              <a:t>60 minutes</a:t>
            </a:r>
          </a:p>
          <a:p>
            <a:r>
              <a:rPr lang="en-US" dirty="0"/>
              <a:t>Present to rest of workshop class at end</a:t>
            </a:r>
          </a:p>
          <a:p>
            <a:r>
              <a:rPr lang="en-US" dirty="0"/>
              <a:t>Hints</a:t>
            </a:r>
          </a:p>
          <a:p>
            <a:pPr lvl="1"/>
            <a:r>
              <a:rPr lang="en-US" dirty="0"/>
              <a:t>Source code analysis is fair game</a:t>
            </a:r>
          </a:p>
          <a:p>
            <a:pPr lvl="1"/>
            <a:r>
              <a:rPr lang="en-US" dirty="0"/>
              <a:t>Stuck? </a:t>
            </a:r>
            <a:r>
              <a:rPr lang="en-US" dirty="0" err="1"/>
              <a:t>Answer_Key</a:t>
            </a:r>
            <a:r>
              <a:rPr lang="en-US" dirty="0"/>
              <a:t> in the repo</a:t>
            </a:r>
          </a:p>
        </p:txBody>
      </p:sp>
    </p:spTree>
    <p:extLst>
      <p:ext uri="{BB962C8B-B14F-4D97-AF65-F5344CB8AC3E}">
        <p14:creationId xmlns:p14="http://schemas.microsoft.com/office/powerpoint/2010/main" val="4109080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B844-4C29-114F-5245-4BE2D904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66FCB-A4CE-DBBF-19E4-5C2741E8B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31426"/>
            <a:ext cx="4623585" cy="35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7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31E1-A5BF-658F-D171-1825A2EB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E5EA6-2832-7901-8EF0-AD604FD94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Principal Consultant at Coalfire</a:t>
            </a:r>
          </a:p>
          <a:p>
            <a:r>
              <a:rPr lang="en-US" dirty="0"/>
              <a:t>Cloud security testing &gt; 10 years</a:t>
            </a:r>
          </a:p>
          <a:p>
            <a:r>
              <a:rPr lang="en-US" dirty="0"/>
              <a:t>Multiple CVEs discovered</a:t>
            </a:r>
          </a:p>
          <a:p>
            <a:r>
              <a:rPr lang="en-US" dirty="0"/>
              <a:t>Started as J2EE software developer</a:t>
            </a:r>
          </a:p>
          <a:p>
            <a:r>
              <a:rPr lang="en-US" dirty="0"/>
              <a:t>M.S. in C.S. - "A Framework for Benevolent Computer Worms" 2012</a:t>
            </a:r>
          </a:p>
          <a:p>
            <a:r>
              <a:rPr lang="en-US" sz="2800" dirty="0"/>
              <a:t>Coalfire, Rackspace, Seagate, HP, Cisco, </a:t>
            </a:r>
            <a:r>
              <a:rPr lang="en-US" sz="2800" dirty="0" err="1"/>
              <a:t>RiskMetrics</a:t>
            </a:r>
            <a:r>
              <a:rPr lang="en-US" sz="2800" dirty="0"/>
              <a:t> (MSCI)</a:t>
            </a:r>
          </a:p>
          <a:p>
            <a:r>
              <a:rPr lang="en-US" dirty="0"/>
              <a:t>Presenter at: </a:t>
            </a:r>
            <a:r>
              <a:rPr lang="en-US" dirty="0" err="1"/>
              <a:t>BSides</a:t>
            </a:r>
            <a:r>
              <a:rPr lang="en-US" dirty="0"/>
              <a:t>, </a:t>
            </a:r>
            <a:r>
              <a:rPr lang="en-US" dirty="0" err="1"/>
              <a:t>InnoTech</a:t>
            </a:r>
            <a:r>
              <a:rPr lang="en-US" dirty="0"/>
              <a:t>, Black Hat, Def Con</a:t>
            </a:r>
            <a:br>
              <a:rPr lang="en-US" sz="2800" dirty="0"/>
            </a:br>
            <a:endParaRPr lang="en-US" dirty="0"/>
          </a:p>
          <a:p>
            <a:r>
              <a:rPr lang="en-US" dirty="0"/>
              <a:t>https://www.rodneybeede.com/curriculum%20vitae/bio.html</a:t>
            </a:r>
          </a:p>
        </p:txBody>
      </p:sp>
    </p:spTree>
    <p:extLst>
      <p:ext uri="{BB962C8B-B14F-4D97-AF65-F5344CB8AC3E}">
        <p14:creationId xmlns:p14="http://schemas.microsoft.com/office/powerpoint/2010/main" val="257290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Big List of Useful Reference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6707"/>
            <a:ext cx="10515600" cy="5401294"/>
          </a:xfrm>
        </p:spPr>
        <p:txBody>
          <a:bodyPr>
            <a:normAutofit fontScale="25000" lnSpcReduction="20000"/>
          </a:bodyPr>
          <a:lstStyle/>
          <a:p>
            <a:pPr>
              <a:defRPr/>
            </a:pPr>
            <a:r>
              <a:rPr lang="en-US" b="1" i="0" dirty="0">
                <a:effectLst/>
                <a:highlight>
                  <a:srgbClr val="FFFFFF"/>
                </a:highlight>
                <a:latin typeface="var(--dx-g-font-display)"/>
              </a:rPr>
              <a:t>Security Tips for Apex and Visualforce Development</a:t>
            </a:r>
          </a:p>
          <a:p>
            <a:pPr lvl="1">
              <a:defRPr/>
            </a:pPr>
            <a:r>
              <a:rPr lang="en-US" dirty="0">
                <a:hlinkClick r:id="rId2"/>
              </a:rPr>
              <a:t>https://developer.salesforce.com/docs/atlas.en-us.apexcode.meta/apexcode/pages_security_tips_intro.htm</a:t>
            </a:r>
            <a:endParaRPr lang="en-US" dirty="0"/>
          </a:p>
          <a:p>
            <a:pPr>
              <a:defRPr/>
            </a:pPr>
            <a:r>
              <a:rPr lang="en-US" b="1" i="0" dirty="0">
                <a:effectLst/>
                <a:highlight>
                  <a:srgbClr val="FFFFFF"/>
                </a:highlight>
                <a:latin typeface="var(--dx-g-font-display)"/>
              </a:rPr>
              <a:t>Using the with sharing, without sharing, and inherited sharing Keywords</a:t>
            </a:r>
          </a:p>
          <a:p>
            <a:pPr lvl="1">
              <a:defRPr/>
            </a:pPr>
            <a:r>
              <a:rPr lang="en-US" dirty="0">
                <a:hlinkClick r:id="rId3"/>
              </a:rPr>
              <a:t>https://developer.salesforce.com/docs/atlas.en-us.apexcode.meta/apexcode/apex_classes_keywords_sharing.htm</a:t>
            </a:r>
            <a:endParaRPr lang="en-US" dirty="0"/>
          </a:p>
          <a:p>
            <a:pPr>
              <a:defRPr/>
            </a:pPr>
            <a:r>
              <a:rPr lang="en-US" b="1" i="0" dirty="0">
                <a:solidFill>
                  <a:srgbClr val="080707"/>
                </a:solidFill>
                <a:effectLst/>
                <a:highlight>
                  <a:srgbClr val="FFFFFF"/>
                </a:highlight>
                <a:latin typeface="Salesforce Sans"/>
              </a:rPr>
              <a:t>Considerations for Sharing and Accessing Contacts</a:t>
            </a:r>
          </a:p>
          <a:p>
            <a:pPr lvl="1">
              <a:defRPr/>
            </a:pPr>
            <a:r>
              <a:rPr lang="en-US" dirty="0">
                <a:hlinkClick r:id="rId4"/>
              </a:rPr>
              <a:t>https://help.salesforce.com/s/articleView?id=sf.contacts_sharing_considerations.htm&amp;type=5</a:t>
            </a:r>
            <a:endParaRPr lang="en-US" dirty="0"/>
          </a:p>
          <a:p>
            <a:pPr>
              <a:defRPr/>
            </a:pPr>
            <a:r>
              <a:rPr lang="en-US" b="1" i="0" dirty="0">
                <a:effectLst/>
                <a:highlight>
                  <a:srgbClr val="FFFFFF"/>
                </a:highlight>
                <a:latin typeface="var(--dx-g-font-display)"/>
              </a:rPr>
              <a:t>Cross Site Scripting (XSS)</a:t>
            </a:r>
          </a:p>
          <a:p>
            <a:pPr lvl="1">
              <a:defRPr/>
            </a:pPr>
            <a:r>
              <a:rPr lang="en-US" dirty="0">
                <a:hlinkClick r:id="rId5"/>
              </a:rPr>
              <a:t>https://developer.salesforce.com/docs/atlas.en-us.apexcode.meta/apexcode/pages_security_tips_xss.htm</a:t>
            </a:r>
            <a:endParaRPr lang="en-US" dirty="0"/>
          </a:p>
          <a:p>
            <a:pPr>
              <a:defRPr/>
            </a:pPr>
            <a:r>
              <a:rPr lang="en-US" b="1" i="0" dirty="0">
                <a:effectLst/>
                <a:highlight>
                  <a:srgbClr val="FFFFFF"/>
                </a:highlight>
                <a:latin typeface="var(--dx-g-font-display)"/>
              </a:rPr>
              <a:t>SOQL SELECT Syntax</a:t>
            </a:r>
          </a:p>
          <a:p>
            <a:pPr lvl="1">
              <a:defRPr/>
            </a:pPr>
            <a:r>
              <a:rPr lang="en-US" dirty="0">
                <a:hlinkClick r:id="rId6"/>
              </a:rPr>
              <a:t>https://developer.salesforce.com/docs/atlas.en-us.soql_sosl.meta/soql_sosl/sforce_api_calls_soql_select.htm</a:t>
            </a:r>
            <a:endParaRPr lang="en-US" dirty="0"/>
          </a:p>
          <a:p>
            <a:pPr>
              <a:defRPr/>
            </a:pPr>
            <a:r>
              <a:rPr lang="en-US" b="1" i="0" dirty="0">
                <a:effectLst/>
                <a:highlight>
                  <a:srgbClr val="FFFFFF"/>
                </a:highlight>
                <a:latin typeface="var(--dx-g-font-display)"/>
              </a:rPr>
              <a:t>Open Redirects</a:t>
            </a:r>
          </a:p>
          <a:p>
            <a:pPr lvl="1">
              <a:defRPr/>
            </a:pPr>
            <a:r>
              <a:rPr lang="en-US" dirty="0">
                <a:hlinkClick r:id="rId7"/>
              </a:rPr>
              <a:t>https://developer.salesforce.com/docs/atlas.en-us.packagingGuide.meta/packagingGuide/secure_code_violation_open_redirects.htm</a:t>
            </a:r>
            <a:endParaRPr lang="en-US" dirty="0"/>
          </a:p>
          <a:p>
            <a:pPr>
              <a:defRPr/>
            </a:pPr>
            <a:r>
              <a:rPr lang="en-US" b="1" i="0" dirty="0">
                <a:effectLst/>
                <a:highlight>
                  <a:srgbClr val="FFFFFF"/>
                </a:highlight>
                <a:latin typeface="var(--dx-g-font-display)"/>
              </a:rPr>
              <a:t>Best Practices for Static Resources</a:t>
            </a:r>
          </a:p>
          <a:p>
            <a:pPr lvl="1">
              <a:defRPr/>
            </a:pPr>
            <a:r>
              <a:rPr lang="en-US" dirty="0">
                <a:hlinkClick r:id="rId8"/>
              </a:rPr>
              <a:t>https://developer.salesforce.com/docs/atlas.en-us.pages.meta/pages/pages_compref_additional_page.htm</a:t>
            </a:r>
            <a:endParaRPr lang="en-US" dirty="0"/>
          </a:p>
          <a:p>
            <a:pPr>
              <a:defRPr/>
            </a:pPr>
            <a:r>
              <a:rPr lang="en-US" b="1" i="0" dirty="0">
                <a:effectLst/>
                <a:highlight>
                  <a:srgbClr val="FFFFFF"/>
                </a:highlight>
                <a:latin typeface="var(--dx-g-font-display)"/>
              </a:rPr>
              <a:t>Salesforce Object Search Language (SOSL)</a:t>
            </a:r>
          </a:p>
          <a:p>
            <a:pPr lvl="1">
              <a:defRPr/>
            </a:pPr>
            <a:r>
              <a:rPr lang="en-US" dirty="0">
                <a:hlinkClick r:id="rId9"/>
              </a:rPr>
              <a:t>https://developer.salesforce.com/docs/atlas.en-us.soql_sosl.meta/soql_sosl/sforce_api_calls_sosl.htm</a:t>
            </a:r>
            <a:endParaRPr lang="en-US" dirty="0"/>
          </a:p>
          <a:p>
            <a:pPr>
              <a:defRPr/>
            </a:pPr>
            <a:r>
              <a:rPr lang="en-US" b="1" i="0" dirty="0">
                <a:effectLst/>
                <a:highlight>
                  <a:srgbClr val="FFFFFF"/>
                </a:highlight>
                <a:latin typeface="var(--dx-g-font-display)"/>
              </a:rPr>
              <a:t>Dynamic SOSL</a:t>
            </a:r>
          </a:p>
          <a:p>
            <a:pPr lvl="1">
              <a:defRPr/>
            </a:pPr>
            <a:r>
              <a:rPr lang="en-US" dirty="0">
                <a:hlinkClick r:id="rId10"/>
              </a:rPr>
              <a:t>https://developer.salesforce.com/docs/atlas.en-us.apexcode.meta/apexcode/apex_dynamic_sosl.htm</a:t>
            </a:r>
            <a:endParaRPr lang="en-US" dirty="0"/>
          </a:p>
          <a:p>
            <a:pPr>
              <a:defRPr/>
            </a:pPr>
            <a:r>
              <a:rPr lang="en-US" b="1" dirty="0">
                <a:highlight>
                  <a:srgbClr val="FFFFFF"/>
                </a:highlight>
                <a:latin typeface="var(--dx-g-font-display)"/>
              </a:rPr>
              <a:t>Regular Expression to Escape SOQL/SOSL Inputs</a:t>
            </a:r>
          </a:p>
          <a:p>
            <a:pPr lvl="1">
              <a:defRPr/>
            </a:pPr>
            <a:r>
              <a:rPr lang="en-US" dirty="0">
                <a:hlinkClick r:id="rId11"/>
              </a:rPr>
              <a:t>https://anothersalesforceblog.com/2021/07/01/regular-expression-soql-sosl/</a:t>
            </a:r>
            <a:endParaRPr lang="en-US" dirty="0"/>
          </a:p>
          <a:p>
            <a:pPr>
              <a:defRPr/>
            </a:pPr>
            <a:r>
              <a:rPr lang="en-US" b="1" i="0" dirty="0">
                <a:solidFill>
                  <a:srgbClr val="0F0F0F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Slightly </a:t>
            </a:r>
            <a:r>
              <a:rPr lang="en-US" b="1" i="0" dirty="0" err="1">
                <a:solidFill>
                  <a:srgbClr val="0F0F0F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SOSL'ed</a:t>
            </a:r>
            <a:r>
              <a:rPr lang="en-US" b="1" i="0" dirty="0">
                <a:solidFill>
                  <a:srgbClr val="0F0F0F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: Locating And Testing SOSL Injection - Nick Dunn</a:t>
            </a:r>
          </a:p>
          <a:p>
            <a:pPr lvl="1">
              <a:defRPr/>
            </a:pPr>
            <a:r>
              <a:rPr lang="en-US" dirty="0">
                <a:hlinkClick r:id="rId12"/>
              </a:rPr>
              <a:t>https://www.youtube.com/watch?v=VYCy1VXmklw</a:t>
            </a:r>
            <a:endParaRPr lang="en-US" dirty="0"/>
          </a:p>
          <a:p>
            <a:pPr>
              <a:defRPr/>
            </a:pPr>
            <a:r>
              <a:rPr lang="en-US" b="1" i="0" dirty="0">
                <a:solidFill>
                  <a:srgbClr val="080707"/>
                </a:solidFill>
                <a:effectLst/>
                <a:highlight>
                  <a:srgbClr val="FFFFFF"/>
                </a:highlight>
                <a:latin typeface="Salesforce Sans"/>
              </a:rPr>
              <a:t>CSRF Protection Settings</a:t>
            </a:r>
          </a:p>
          <a:p>
            <a:pPr lvl="1">
              <a:defRPr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Arial" panose="020B0604020202020204" pitchFamily="34" charset="0"/>
                <a:hlinkClick r:id="rId13"/>
              </a:rPr>
              <a:t>https://help.salesforce.com/s/articleView?id=000387060&amp;type=1&amp;isdtp=p1</a:t>
            </a:r>
            <a:endParaRPr lang="en-US" b="0" i="0" dirty="0">
              <a:solidFill>
                <a:srgbClr val="000000"/>
              </a:solidFill>
              <a:effectLst/>
              <a:highlight>
                <a:srgbClr val="F8F8F8"/>
              </a:highlight>
              <a:latin typeface="Arial" panose="020B0604020202020204" pitchFamily="34" charset="0"/>
            </a:endParaRPr>
          </a:p>
          <a:p>
            <a:pPr>
              <a:defRPr/>
            </a:pPr>
            <a:r>
              <a:rPr lang="en-US" b="1" dirty="0">
                <a:solidFill>
                  <a:srgbClr val="080707"/>
                </a:solidFill>
                <a:highlight>
                  <a:srgbClr val="FFFFFF"/>
                </a:highlight>
                <a:latin typeface="Salesforce Sans"/>
              </a:rPr>
              <a:t>Mitigate Cross-Site Request Forgery</a:t>
            </a:r>
          </a:p>
          <a:p>
            <a:pPr lvl="1">
              <a:defRPr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Arial" panose="020B0604020202020204" pitchFamily="34" charset="0"/>
                <a:hlinkClick r:id="rId14"/>
              </a:rPr>
              <a:t>https://trailhead.salesforce.com/content/learn/modules/secure-serverside-development/mitigate-crosssite-request-forgery?trail_id=security_developer&amp;isdtp=p1</a:t>
            </a:r>
            <a:endParaRPr lang="en-US" dirty="0">
              <a:solidFill>
                <a:srgbClr val="000000"/>
              </a:solidFill>
              <a:highlight>
                <a:srgbClr val="F8F8F8"/>
              </a:highlight>
              <a:latin typeface="Arial" panose="020B0604020202020204" pitchFamily="34" charset="0"/>
            </a:endParaRPr>
          </a:p>
          <a:p>
            <a:pPr>
              <a:defRPr/>
            </a:pPr>
            <a:r>
              <a:rPr lang="en-US" b="1" i="0" dirty="0">
                <a:effectLst/>
                <a:highlight>
                  <a:srgbClr val="FFFFFF"/>
                </a:highlight>
                <a:latin typeface="var(--dx-g-font-display)"/>
              </a:rPr>
              <a:t>Cross-Site Request Forgery (CSRF)</a:t>
            </a:r>
          </a:p>
          <a:p>
            <a:pPr lvl="1">
              <a:defRPr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Arial" panose="020B0604020202020204" pitchFamily="34" charset="0"/>
                <a:hlinkClick r:id="rId15"/>
              </a:rPr>
              <a:t>https://developer.salesforce.com/docs/atlas.en-us.pages.meta/pages/pages_security_tips_csrf.htm?isdtp=p1</a:t>
            </a:r>
            <a:endParaRPr lang="en-US" b="0" i="0" dirty="0">
              <a:solidFill>
                <a:srgbClr val="000000"/>
              </a:solidFill>
              <a:effectLst/>
              <a:highlight>
                <a:srgbClr val="F8F8F8"/>
              </a:highlight>
              <a:latin typeface="Arial" panose="020B0604020202020204" pitchFamily="34" charset="0"/>
            </a:endParaRPr>
          </a:p>
          <a:p>
            <a:pPr>
              <a:defRPr/>
            </a:pPr>
            <a:r>
              <a:rPr lang="en-US" b="1" dirty="0">
                <a:highlight>
                  <a:srgbClr val="FFFFFF"/>
                </a:highlight>
                <a:latin typeface="var(--dx-g-font-display)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Encrypted Field Security Issue - salesforce.stackexchange.com</a:t>
            </a:r>
            <a:endParaRPr lang="en-US" b="1" dirty="0">
              <a:highlight>
                <a:srgbClr val="FFFFFF"/>
              </a:highlight>
              <a:latin typeface="var(--dx-g-font-display)"/>
            </a:endParaRPr>
          </a:p>
          <a:p>
            <a:pPr>
              <a:defRPr/>
            </a:pPr>
            <a:r>
              <a:rPr lang="en-US" b="1" dirty="0">
                <a:highlight>
                  <a:srgbClr val="FFFFFF"/>
                </a:highlight>
                <a:latin typeface="var(--dx-g-font-display)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Encrypted Field is Masked in a Visualforce Page When Embedded into a Standard Layout</a:t>
            </a:r>
            <a:endParaRPr lang="en-US" b="1" dirty="0">
              <a:highlight>
                <a:srgbClr val="FFFFFF"/>
              </a:highlight>
              <a:latin typeface="var(--dx-g-font-display)"/>
            </a:endParaRPr>
          </a:p>
          <a:p>
            <a:pPr>
              <a:defRPr/>
            </a:pPr>
            <a:r>
              <a:rPr lang="en-US" b="1" dirty="0">
                <a:highlight>
                  <a:srgbClr val="FFFFFF"/>
                </a:highlight>
                <a:latin typeface="var(--dx-g-font-display)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Top 20 Vulnerabilities Found in the AppExchange Security Review</a:t>
            </a:r>
            <a:endParaRPr lang="en-US" b="1" dirty="0">
              <a:highlight>
                <a:srgbClr val="FFFFFF"/>
              </a:highlight>
              <a:latin typeface="var(--dx-g-font-display)"/>
            </a:endParaRPr>
          </a:p>
          <a:p>
            <a:pPr>
              <a:defRPr/>
            </a:pPr>
            <a:r>
              <a:rPr lang="en-US" b="1" dirty="0">
                <a:highlight>
                  <a:srgbClr val="FFFFFF"/>
                </a:highlight>
                <a:latin typeface="var(--dx-g-font-display)"/>
                <a:hlinkClick r:id="rId19"/>
              </a:rPr>
              <a:t>https://security.salesforce.com/security-advisories</a:t>
            </a:r>
            <a:endParaRPr lang="en-US" b="1" dirty="0">
              <a:highlight>
                <a:srgbClr val="FFFFFF"/>
              </a:highlight>
              <a:latin typeface="var(--dx-g-font-display)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94A0-77B2-DE7B-299E-BAE0F203B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Custom Salesforce App?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7B5DE-F06D-C838-45EB-131968503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Salesforce.com</a:t>
            </a:r>
          </a:p>
          <a:p>
            <a:pPr lvl="1"/>
            <a:r>
              <a:rPr lang="en-US" b="0" i="0" dirty="0">
                <a:solidFill>
                  <a:srgbClr val="181818"/>
                </a:solidFill>
                <a:effectLst/>
                <a:highlight>
                  <a:srgbClr val="FFFFFF"/>
                </a:highlight>
                <a:latin typeface="Salesforce Sans"/>
              </a:rPr>
              <a:t>“Salesforce is cloud-based CRM software” (salesforce.com)</a:t>
            </a:r>
          </a:p>
          <a:p>
            <a:r>
              <a:rPr lang="en-US" dirty="0">
                <a:solidFill>
                  <a:srgbClr val="181818"/>
                </a:solidFill>
                <a:highlight>
                  <a:srgbClr val="FFFFFF"/>
                </a:highlight>
                <a:latin typeface="Salesforce Sans"/>
              </a:rPr>
              <a:t>“Build Your Own Salesforce App” (salesforce.com)</a:t>
            </a:r>
          </a:p>
          <a:p>
            <a:pPr lvl="1"/>
            <a:r>
              <a:rPr lang="en-US" dirty="0">
                <a:solidFill>
                  <a:srgbClr val="080707"/>
                </a:solidFill>
                <a:highlight>
                  <a:srgbClr val="FFFFFF"/>
                </a:highlight>
                <a:latin typeface="Salesforce Sans"/>
              </a:rPr>
              <a:t>Classic apps</a:t>
            </a:r>
          </a:p>
          <a:p>
            <a:pPr lvl="2"/>
            <a:r>
              <a:rPr lang="en-US" dirty="0">
                <a:solidFill>
                  <a:srgbClr val="080707"/>
                </a:solidFill>
                <a:highlight>
                  <a:srgbClr val="FFFFFF"/>
                </a:highlight>
                <a:latin typeface="Salesforce Sans"/>
              </a:rPr>
              <a:t>Tabs, objects, feeds</a:t>
            </a:r>
          </a:p>
          <a:p>
            <a:pPr lvl="1"/>
            <a:r>
              <a:rPr lang="en-US" dirty="0">
                <a:solidFill>
                  <a:srgbClr val="080707"/>
                </a:solidFill>
                <a:highlight>
                  <a:srgbClr val="FFFFFF"/>
                </a:highlight>
                <a:latin typeface="Salesforce Sans"/>
              </a:rPr>
              <a:t>Lightning apps</a:t>
            </a:r>
          </a:p>
          <a:p>
            <a:pPr lvl="2"/>
            <a:r>
              <a:rPr lang="en-US" dirty="0">
                <a:solidFill>
                  <a:srgbClr val="080707"/>
                </a:solidFill>
                <a:highlight>
                  <a:srgbClr val="FFFFFF"/>
                </a:highlight>
                <a:latin typeface="Salesforce Sans"/>
              </a:rPr>
              <a:t>Look and feel customization</a:t>
            </a:r>
          </a:p>
          <a:p>
            <a:r>
              <a:rPr lang="en-US" dirty="0">
                <a:solidFill>
                  <a:srgbClr val="080707"/>
                </a:solidFill>
                <a:highlight>
                  <a:srgbClr val="FFFFFF"/>
                </a:highlight>
                <a:latin typeface="Salesforce Sans"/>
              </a:rPr>
              <a:t>Languages</a:t>
            </a:r>
          </a:p>
          <a:p>
            <a:pPr lvl="1"/>
            <a:r>
              <a:rPr lang="en-US" dirty="0">
                <a:solidFill>
                  <a:srgbClr val="080707"/>
                </a:solidFill>
                <a:highlight>
                  <a:srgbClr val="FFFFFF"/>
                </a:highlight>
                <a:latin typeface="Salesforce Sans"/>
              </a:rPr>
              <a:t>Apex (Java-like)</a:t>
            </a:r>
          </a:p>
          <a:p>
            <a:pPr lvl="1"/>
            <a:r>
              <a:rPr lang="en-US" dirty="0">
                <a:solidFill>
                  <a:srgbClr val="080707"/>
                </a:solidFill>
                <a:highlight>
                  <a:srgbClr val="FFFFFF"/>
                </a:highlight>
                <a:latin typeface="Salesforce Sans"/>
              </a:rPr>
              <a:t>Visualforce</a:t>
            </a:r>
          </a:p>
          <a:p>
            <a:pPr lvl="1"/>
            <a:r>
              <a:rPr lang="en-US" dirty="0">
                <a:solidFill>
                  <a:srgbClr val="080707"/>
                </a:solidFill>
                <a:highlight>
                  <a:srgbClr val="FFFFFF"/>
                </a:highlight>
                <a:latin typeface="Salesforce Sans"/>
              </a:rPr>
              <a:t>JavaScript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7359-30B3-3856-7617-AA6A20052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Test Custom Salesforce Apps?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A68C8-B829-903E-52F7-56E453121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8681" y="5761933"/>
            <a:ext cx="3593319" cy="1085317"/>
          </a:xfrm>
        </p:spPr>
        <p:txBody>
          <a:bodyPr>
            <a:normAutofit fontScale="92500" lnSpcReduction="20000"/>
          </a:bodyPr>
          <a:lstStyle/>
          <a:p>
            <a:r>
              <a:rPr lang="en-US" sz="600" dirty="0">
                <a:hlinkClick r:id="rId2"/>
              </a:rPr>
              <a:t>https://krebsonsecurity.com/2024/02/juniper-support-portal-exposed-customer-device-info/</a:t>
            </a:r>
            <a:endParaRPr lang="en-US" sz="600" dirty="0"/>
          </a:p>
          <a:p>
            <a:r>
              <a:rPr lang="en-US" sz="600" dirty="0">
                <a:hlinkClick r:id="rId3"/>
              </a:rPr>
              <a:t>https://www.scmagazine.com/news/salesforce-community-cloud-data-leaks-misconfigurations</a:t>
            </a:r>
            <a:endParaRPr lang="en-US" sz="600" dirty="0"/>
          </a:p>
          <a:p>
            <a:r>
              <a:rPr lang="en-US" sz="600" dirty="0">
                <a:hlinkClick r:id="rId4"/>
              </a:rPr>
              <a:t>https://krebsonsecurity.com/2023/04/many-public-salesforce-sites-are-leaking-private-data/</a:t>
            </a:r>
            <a:endParaRPr lang="en-US" sz="600" dirty="0"/>
          </a:p>
          <a:p>
            <a:r>
              <a:rPr lang="en-US" sz="600" dirty="0">
                <a:hlinkClick r:id="rId5"/>
              </a:rPr>
              <a:t>https://www.bankinfosecurity.com/salesforce-security-alert-api-error-exposed-marketing-data-a-11278</a:t>
            </a:r>
            <a:endParaRPr lang="en-US" sz="600" dirty="0"/>
          </a:p>
          <a:p>
            <a:r>
              <a:rPr lang="en-US" sz="600" dirty="0">
                <a:hlinkClick r:id="rId6"/>
              </a:rPr>
              <a:t>https://www.darkreading.com/application-security/misconfigured-salesforce-communities-place-orgs-at-risk-of-data-theft-adversary-recon</a:t>
            </a:r>
            <a:endParaRPr lang="en-US" sz="600" dirty="0"/>
          </a:p>
          <a:p>
            <a:pPr marL="0" indent="0">
              <a:buNone/>
            </a:pPr>
            <a:endParaRPr lang="en-US" sz="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F10289-7163-DD9B-4DD5-9F047CFB21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493" y="1647817"/>
            <a:ext cx="3602115" cy="22710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84C39B-9774-81BB-0BC9-A631167325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9469" y="1596357"/>
            <a:ext cx="3593320" cy="3357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1CE8AA-9E00-83ED-B164-5F69D68100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0451" y="3373121"/>
            <a:ext cx="3629157" cy="23888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46BA19-B53E-C7B1-794B-704B04252A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1064" y="3918838"/>
            <a:ext cx="2892256" cy="24804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A4245E-E1A6-2052-6255-30C09988DE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12826" y="1481399"/>
            <a:ext cx="3449425" cy="151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66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Not to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Know the Salesforce policy -https://www.salesforce.com/company/disclosure/</a:t>
            </a:r>
            <a:br>
              <a:rPr lang="en-US" dirty="0"/>
            </a:br>
            <a:endParaRPr lang="en-US" dirty="0"/>
          </a:p>
          <a:p>
            <a:pPr>
              <a:defRPr/>
            </a:pPr>
            <a:r>
              <a:rPr lang="en-US" dirty="0"/>
              <a:t>Spam, Brute Force, Denial of Service</a:t>
            </a:r>
          </a:p>
          <a:p>
            <a:pPr>
              <a:defRPr/>
            </a:pPr>
            <a:r>
              <a:rPr lang="en-US" dirty="0"/>
              <a:t>Accessing other customers' data</a:t>
            </a:r>
          </a:p>
          <a:p>
            <a:pPr>
              <a:defRPr/>
            </a:pPr>
            <a:r>
              <a:rPr lang="en-US" dirty="0"/>
              <a:t>Attacking Salesforce employees (social </a:t>
            </a:r>
            <a:r>
              <a:rPr lang="en-US" dirty="0" err="1"/>
              <a:t>engr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>
              <a:defRPr/>
            </a:pPr>
            <a:r>
              <a:rPr lang="en-US" dirty="0"/>
              <a:t>Tests against prod accounts</a:t>
            </a:r>
          </a:p>
          <a:p>
            <a:pPr>
              <a:defRPr/>
            </a:pPr>
            <a:r>
              <a:rPr lang="en-US" i="1" dirty="0"/>
              <a:t>See salesforce.com Vulnerability Reporting Policy</a:t>
            </a:r>
          </a:p>
          <a:p>
            <a:pPr marL="0" indent="0"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DE6D-A48F-4863-802B-2D410062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PaaS Cloud Goat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B324-2689-5CCD-58F7-1ECCBFF35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https://github.com/Coalfire-Research/paas-cloud-goat</a:t>
            </a:r>
            <a:endParaRPr lang="en-US" dirty="0"/>
          </a:p>
          <a:p>
            <a:pPr lvl="1"/>
            <a:r>
              <a:rPr lang="en-US" dirty="0"/>
              <a:t>Installation instructions in the repo</a:t>
            </a:r>
          </a:p>
          <a:p>
            <a:pPr lvl="1"/>
            <a:r>
              <a:rPr lang="en-US" dirty="0"/>
              <a:t>Recommend using a Salesforce Developer Edition account</a:t>
            </a:r>
          </a:p>
        </p:txBody>
      </p:sp>
    </p:spTree>
    <p:extLst>
      <p:ext uri="{BB962C8B-B14F-4D97-AF65-F5344CB8AC3E}">
        <p14:creationId xmlns:p14="http://schemas.microsoft.com/office/powerpoint/2010/main" val="3116298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7B7B-7441-86F6-3D0E-41A34488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INSTALL.md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AFB77-C6DB-89F6-6192-3DF87DB78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sf org login web --alias paas-cloud-goat --set-default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4DFCFA-D46F-E33F-9EF7-C3AB1108E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45" y="2674534"/>
            <a:ext cx="10878109" cy="327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32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7B7B-7441-86F6-3D0E-41A34488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AFB77-C6DB-89F6-6192-3DF87DB78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sfdx force:source:deploy -p force-app\main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1AEA19-2EA7-FA5B-E8A9-27062B722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71" y="2446313"/>
            <a:ext cx="10859058" cy="28449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C4AC19-9764-DAE1-C3EB-1DC69FF0F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22" y="5390484"/>
            <a:ext cx="10795555" cy="144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9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mazon Ember">
      <a:majorFont>
        <a:latin typeface="Amazon Ember"/>
        <a:ea typeface="Amazon Ember"/>
        <a:cs typeface=""/>
      </a:majorFont>
      <a:minorFont>
        <a:latin typeface="Amazon Ember"/>
        <a:ea typeface="Amazon Embe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990</Words>
  <Application>Microsoft Office PowerPoint</Application>
  <PresentationFormat>Widescreen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Amazon Ember</vt:lpstr>
      <vt:lpstr>Arial</vt:lpstr>
      <vt:lpstr>Roboto</vt:lpstr>
      <vt:lpstr>Salesforce Sans</vt:lpstr>
      <vt:lpstr>ui-monospace</vt:lpstr>
      <vt:lpstr>var(--dx-g-font-display)</vt:lpstr>
      <vt:lpstr>Office Theme</vt:lpstr>
      <vt:lpstr>PaaS Cloud Goat (hacking custom Salesforce apps)</vt:lpstr>
      <vt:lpstr>About Me</vt:lpstr>
      <vt:lpstr>Big List of Useful Reference Material</vt:lpstr>
      <vt:lpstr>What is a Custom Salesforce App?</vt:lpstr>
      <vt:lpstr>Why Test Custom Salesforce Apps?</vt:lpstr>
      <vt:lpstr>What Not to Test</vt:lpstr>
      <vt:lpstr>Download PaaS Cloud Goat</vt:lpstr>
      <vt:lpstr>INSTALL.md</vt:lpstr>
      <vt:lpstr>Deploy the App</vt:lpstr>
      <vt:lpstr>PowerPoint Presentation</vt:lpstr>
      <vt:lpstr>Salesforce Knowledge Tips</vt:lpstr>
      <vt:lpstr>Lightning (LWC) vs Apex</vt:lpstr>
      <vt:lpstr>Group Activity</vt:lpstr>
      <vt:lpstr>Q&amp;A: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cp:lastModifiedBy>Rodney Beede</cp:lastModifiedBy>
  <cp:revision>115</cp:revision>
  <dcterms:modified xsi:type="dcterms:W3CDTF">2024-10-14T20:11:08Z</dcterms:modified>
  <cp:version/>
</cp:coreProperties>
</file>