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71" r:id="rId4"/>
    <p:sldId id="294" r:id="rId5"/>
    <p:sldId id="289" r:id="rId6"/>
    <p:sldId id="269" r:id="rId7"/>
    <p:sldId id="295" r:id="rId8"/>
    <p:sldId id="258" r:id="rId9"/>
    <p:sldId id="297" r:id="rId10"/>
    <p:sldId id="291" r:id="rId11"/>
    <p:sldId id="296" r:id="rId12"/>
    <p:sldId id="302" r:id="rId13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32F-DFDE-4B05-B5A5-1DD03894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5986-1C0E-4B63-9B05-FF509C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D8B-736B-4E1F-89D8-B47C6F3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D17D-6187-4E79-A65F-4B951B7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23C-B164-47F1-B69A-E6F7CDF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B5C-317B-4D07-A148-D111EC7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FDCA-F468-4FC9-BB20-5059C42A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F17E-99E2-4E2F-8F0A-C70B770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057B-F527-4A67-986A-9296944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406-83F1-4150-B2B6-DF727F9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79C-9A3C-49B2-85FC-971E79F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70-5C07-4227-AE2F-18C44FA5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515B-7678-438D-AE5F-D8583F0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78B-9360-47BA-9493-BB3795A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F771-DF37-4212-A49A-6F3236A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972-4F7D-481A-8630-F49C298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D5A-E001-4BD4-AF1C-03C631B9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B788-50CA-4F8A-BB11-AC57EE43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8D45-76B5-49FC-8F6A-135D7B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6AB-5B76-4EFC-9AD0-1C849DE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6384-5DF4-4F16-AB97-C4D24C0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582-2865-46ED-87FE-0036759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C14D-A797-400D-BDA4-5E66A9A6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A8A7-EE89-41F6-910E-1F7807D8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B68D-949D-4FB6-BD9C-2DDF2E8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36C09-BDB6-47C6-80C4-E4314F38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9B8CD-9DE5-4822-A642-F855286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B51F-FA02-4A6A-8A55-F9732081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0877-491B-4B32-A1E9-AF36B33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457-A3E3-46AB-92EC-0A40CA5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5D64-6445-41A7-BD33-D25E6E2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38BE-3588-4B6B-8592-D21CB04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ED925-F35F-4A7B-B822-82F6A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98B-811E-4C4D-B1C4-802ACF3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FE0A-F4C1-4E9D-90C2-AAC281A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28C6-A26F-4817-AB8E-E39E5E5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4B0-41AB-4402-B26C-64200F7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E0-048D-445E-B34D-D64DAA2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99CC-6A40-43D6-8BA1-E3BAC5B2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436E-0DC7-4219-B98D-90447F1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732-0379-4F69-8E96-3643E42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43F1-A209-4606-BA3D-452BFF2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4C79-1AAC-4423-8996-51D9104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31C8-2FD4-4448-BCCC-172774E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79C-B74C-4518-AC06-5B58BB24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1F5C-5DB9-4B09-A30C-C771D7AF334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366-EB7C-431C-B375-A9C66B3B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39A9-804F-41DC-B99E-DFFAE7F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atlas.en-us.pages.meta/pages/pages_compref_additional_page.htm" TargetMode="External"/><Relationship Id="rId13" Type="http://schemas.openxmlformats.org/officeDocument/2006/relationships/hyperlink" Target="https://help.salesforce.com/s/articleView?id=000387060&amp;type=1&amp;isdtp=p1" TargetMode="External"/><Relationship Id="rId18" Type="http://schemas.openxmlformats.org/officeDocument/2006/relationships/hyperlink" Target="https://developer.salesforce.com/blogs/2023/08/the-top-20-vulnerabilities-found-in-the-appexchange-security-review" TargetMode="External"/><Relationship Id="rId3" Type="http://schemas.openxmlformats.org/officeDocument/2006/relationships/hyperlink" Target="https://developer.salesforce.com/docs/atlas.en-us.apexcode.meta/apexcode/apex_classes_keywords_sharing.htm" TargetMode="External"/><Relationship Id="rId7" Type="http://schemas.openxmlformats.org/officeDocument/2006/relationships/hyperlink" Target="https://developer.salesforce.com/docs/atlas.en-us.packagingGuide.meta/packagingGuide/secure_code_violation_open_redirects.htm" TargetMode="External"/><Relationship Id="rId12" Type="http://schemas.openxmlformats.org/officeDocument/2006/relationships/hyperlink" Target="https://www.youtube.com/watch?v=VYCy1VXmklw" TargetMode="External"/><Relationship Id="rId17" Type="http://schemas.openxmlformats.org/officeDocument/2006/relationships/hyperlink" Target="https://trailhead.salesforce.com/trailblazer-community/feed/0D54V00007T4RthSAF" TargetMode="External"/><Relationship Id="rId2" Type="http://schemas.openxmlformats.org/officeDocument/2006/relationships/hyperlink" Target="https://developer.salesforce.com/docs/atlas.en-us.apexcode.meta/apexcode/pages_security_tips_intro.htm" TargetMode="External"/><Relationship Id="rId16" Type="http://schemas.openxmlformats.org/officeDocument/2006/relationships/hyperlink" Target="https://salesforce.stackexchange.com/questions/50487/encrypted-field-security-issue?isdtp=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alesforce.com/docs/atlas.en-us.soql_sosl.meta/soql_sosl/sforce_api_calls_soql_select.htm" TargetMode="External"/><Relationship Id="rId11" Type="http://schemas.openxmlformats.org/officeDocument/2006/relationships/hyperlink" Target="https://anothersalesforceblog.com/2021/07/01/regular-expression-soql-sosl/" TargetMode="External"/><Relationship Id="rId5" Type="http://schemas.openxmlformats.org/officeDocument/2006/relationships/hyperlink" Target="https://developer.salesforce.com/docs/atlas.en-us.apexcode.meta/apexcode/pages_security_tips_xss.htm" TargetMode="External"/><Relationship Id="rId15" Type="http://schemas.openxmlformats.org/officeDocument/2006/relationships/hyperlink" Target="https://developer.salesforce.com/docs/atlas.en-us.pages.meta/pages/pages_security_tips_csrf.htm?isdtp=p1" TargetMode="External"/><Relationship Id="rId10" Type="http://schemas.openxmlformats.org/officeDocument/2006/relationships/hyperlink" Target="https://developer.salesforce.com/docs/atlas.en-us.apexcode.meta/apexcode/apex_dynamic_sosl.htm" TargetMode="External"/><Relationship Id="rId19" Type="http://schemas.openxmlformats.org/officeDocument/2006/relationships/hyperlink" Target="https://security.salesforce.com/security-advisories" TargetMode="External"/><Relationship Id="rId4" Type="http://schemas.openxmlformats.org/officeDocument/2006/relationships/hyperlink" Target="https://help.salesforce.com/s/articleView?id=sf.contacts_sharing_considerations.htm&amp;type=5" TargetMode="External"/><Relationship Id="rId9" Type="http://schemas.openxmlformats.org/officeDocument/2006/relationships/hyperlink" Target="https://developer.salesforce.com/docs/atlas.en-us.soql_sosl.meta/soql_sosl/sforce_api_calls_sosl.htm" TargetMode="External"/><Relationship Id="rId14" Type="http://schemas.openxmlformats.org/officeDocument/2006/relationships/hyperlink" Target="https://trailhead.salesforce.com/content/learn/modules/secure-serverside-development/mitigate-crosssite-request-forgery?trail_id=security_developer&amp;isdtp=p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paas-cloud-go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B0C17-39BE-AB07-0F1A-AD716970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62" y="0"/>
            <a:ext cx="6863938" cy="6863938"/>
          </a:xfrm>
          <a:prstGeom prst="rect">
            <a:avLst/>
          </a:prstGeom>
        </p:spPr>
      </p:pic>
      <p:sp>
        <p:nvSpPr>
          <p:cNvPr id="11266" name="Shape"/>
          <p:cNvSpPr>
            <a:spLocks noGrp="1"/>
          </p:cNvSpPr>
          <p:nvPr>
            <p:ph type="ctrTitle"/>
          </p:nvPr>
        </p:nvSpPr>
        <p:spPr>
          <a:xfrm>
            <a:off x="0" y="1409196"/>
            <a:ext cx="5328062" cy="155170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altLang="en-US" smtClean="0"/>
            </a:lvl1pPr>
          </a:lstStyle>
          <a:p>
            <a:r>
              <a:rPr lang="en-US" altLang="en-US" dirty="0"/>
              <a:t>PaaS Cloud Goat</a:t>
            </a:r>
            <a:br>
              <a:rPr lang="en-US" altLang="en-US" dirty="0"/>
            </a:br>
            <a:r>
              <a:rPr lang="en-US" altLang="en-US" sz="2400" i="1" dirty="0"/>
              <a:t>(hacking custom Salesforce apps)</a:t>
            </a:r>
            <a:endParaRPr lang="en-US" altLang="en-US" i="1" dirty="0"/>
          </a:p>
        </p:txBody>
      </p:sp>
      <p:sp>
        <p:nvSpPr>
          <p:cNvPr id="11267" name="Shape"/>
          <p:cNvSpPr>
            <a:spLocks noGrp="1"/>
          </p:cNvSpPr>
          <p:nvPr>
            <p:ph type="subTitle" idx="1"/>
          </p:nvPr>
        </p:nvSpPr>
        <p:spPr>
          <a:xfrm>
            <a:off x="1191491" y="2960905"/>
            <a:ext cx="2945081" cy="112038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en-US" dirty="0"/>
              <a:t>Rodney Beede</a:t>
            </a:r>
          </a:p>
          <a:p>
            <a:r>
              <a:rPr lang="en-US" altLang="en-US" dirty="0"/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  <a:p>
            <a:pPr lvl="1"/>
            <a:r>
              <a:rPr lang="en-US" dirty="0"/>
              <a:t>Stuck? </a:t>
            </a:r>
            <a:r>
              <a:rPr lang="en-US" dirty="0" err="1"/>
              <a:t>Answer_Key</a:t>
            </a:r>
            <a:r>
              <a:rPr lang="en-US" dirty="0"/>
              <a:t> in the repo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844-4C29-114F-5245-4BE2D904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6FCB-A4CE-DBBF-19E4-5C2741E8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1426"/>
            <a:ext cx="4623585" cy="3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</a:t>
            </a:r>
            <a:r>
              <a:rPr lang="en-US" dirty="0" err="1"/>
              <a:t>InnoTech</a:t>
            </a:r>
            <a:r>
              <a:rPr lang="en-US" dirty="0"/>
              <a:t>, Black Hat, Def Con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 List of Useful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707"/>
            <a:ext cx="10515600" cy="5401294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Security Tips for Apex and Visualforce Development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https://developer.salesforce.com/docs/atlas.en-us.apexcode.meta/apexcode/pages_security_tips_intro.htm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Using the with sharing, without sharing, and inherited sharing Keywords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https://developer.salesforce.com/docs/atlas.en-us.apexcode.meta/apexcode/apex_classes_keywords_sharing.htm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Considerations for Sharing and Accessing Contacts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https://help.salesforce.com/s/articleView?id=sf.contacts_sharing_considerations.htm&amp;type=5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 Site Scripting (XSS)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https://developer.salesforce.com/docs/atlas.en-us.apexcode.meta/apexcode/pages_security_tips_xss.htm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SOQL SELECT Syntax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https://developer.salesforce.com/docs/atlas.en-us.soql_sosl.meta/soql_sosl/sforce_api_calls_soql_select.htm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Open Redirects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https://developer.salesforce.com/docs/atlas.en-us.packagingGuide.meta/packagingGuide/secure_code_violation_open_redirects.htm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Best Practices for Static Resources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https://developer.salesforce.com/docs/atlas.en-us.pages.meta/pages/pages_compref_additional_page.htm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Salesforce Object Search Language (SOSL)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https://developer.salesforce.com/docs/atlas.en-us.soql_sosl.meta/soql_sosl/sforce_api_calls_sosl.htm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Dynamic SOSL</a:t>
            </a:r>
          </a:p>
          <a:p>
            <a:pPr lvl="1">
              <a:defRPr/>
            </a:pPr>
            <a:r>
              <a:rPr lang="en-US" dirty="0">
                <a:hlinkClick r:id="rId10"/>
              </a:rPr>
              <a:t>https://developer.salesforce.com/docs/atlas.en-us.apexcode.meta/apexcode/apex_dynamic_sosl.htm</a:t>
            </a:r>
            <a:endParaRPr lang="en-US" dirty="0"/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Regular Expression to Escape SOQL/SOSL Inputs</a:t>
            </a:r>
          </a:p>
          <a:p>
            <a:pPr lvl="1">
              <a:defRPr/>
            </a:pPr>
            <a:r>
              <a:rPr lang="en-US" dirty="0">
                <a:hlinkClick r:id="rId11"/>
              </a:rPr>
              <a:t>https://anothersalesforceblog.com/2021/07/01/regular-expression-soql-sosl/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Slightly </a:t>
            </a:r>
            <a:r>
              <a:rPr lang="en-US" b="1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SOSL'ed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Locating And Testing SOSL Injection - Nick Dunn</a:t>
            </a:r>
          </a:p>
          <a:p>
            <a:pPr lvl="1">
              <a:defRPr/>
            </a:pPr>
            <a:r>
              <a:rPr lang="en-US" dirty="0">
                <a:hlinkClick r:id="rId12"/>
              </a:rPr>
              <a:t>https://www.youtube.com/watch?v=VYCy1VXmklw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CSRF Protection Settings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3"/>
              </a:rPr>
              <a:t>https://help.salesforce.com/s/articleView?id=000387060&amp;type=1&amp;isdtp=p1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Mitigate Cross-Site Request Forgery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4"/>
              </a:rPr>
              <a:t>https://trailhead.salesforce.com/content/learn/modules/secure-serverside-development/mitigate-crosssite-request-forgery?trail_id=security_developer&amp;isdtp=p1</a:t>
            </a: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Cross-Site Request Forgery (CSRF)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5"/>
              </a:rPr>
              <a:t>https://developer.salesforce.com/docs/atlas.en-us.pages.meta/pages/pages_security_tips_csrf.htm?isdtp=p1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Security Issue - salesforce.stackexchange.com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is Masked in a Visualforce Page When Embedded into a Standard Layout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Top 20 Vulnerabilities Found in the AppExchange Security Review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9"/>
              </a:rPr>
              <a:t>https://security.salesforce.com/security-advisories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4A0-77B2-DE7B-299E-BAE0F20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Salesforce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B5DE-F06D-C838-45EB-131968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Salesforce.com</a:t>
            </a:r>
          </a:p>
          <a:p>
            <a:pPr lvl="1"/>
            <a:r>
              <a:rPr lang="en-US" b="0" i="0" dirty="0">
                <a:solidFill>
                  <a:srgbClr val="181818"/>
                </a:solidFill>
                <a:effectLst/>
                <a:highlight>
                  <a:srgbClr val="FFFFFF"/>
                </a:highlight>
                <a:latin typeface="Salesforce Sans"/>
              </a:rPr>
              <a:t>“Salesforce is cloud-based CRM software” (salesforce.com)</a:t>
            </a:r>
          </a:p>
          <a:p>
            <a:r>
              <a:rPr lang="en-US" dirty="0">
                <a:solidFill>
                  <a:srgbClr val="181818"/>
                </a:solidFill>
                <a:highlight>
                  <a:srgbClr val="FFFFFF"/>
                </a:highlight>
                <a:latin typeface="Salesforce Sans"/>
              </a:rPr>
              <a:t>“Build Your Own Salesforce App” (salesforce.com)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Classic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Tabs, objects, feeds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Lightning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Look and feel customization</a:t>
            </a:r>
          </a:p>
          <a:p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Languages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Apex (Java-like)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Visualforce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JavaScript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Custom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Not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Salesforce policy -https://www.salesforce.com/company/disclosure/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Spam, Brute Force, Denial of Service</a:t>
            </a:r>
          </a:p>
          <a:p>
            <a:pPr>
              <a:defRPr/>
            </a:pPr>
            <a:r>
              <a:rPr lang="en-US" dirty="0"/>
              <a:t>Accessing other customers' data</a:t>
            </a:r>
          </a:p>
          <a:p>
            <a:pPr>
              <a:defRPr/>
            </a:pPr>
            <a:r>
              <a:rPr lang="en-US" dirty="0"/>
              <a:t>Attacking Salesforce employees (social </a:t>
            </a:r>
            <a:r>
              <a:rPr lang="en-US" dirty="0" err="1"/>
              <a:t>engr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Tests against prod accounts</a:t>
            </a:r>
          </a:p>
          <a:p>
            <a:pPr>
              <a:defRPr/>
            </a:pPr>
            <a:r>
              <a:rPr lang="en-US" i="1" dirty="0"/>
              <a:t>See salesforce.com Vulnerability Reporting Policy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E6D-A48F-4863-802B-2D410062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PaaS Cloud Goat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B324-2689-5CCD-58F7-1ECCBFF3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https://github.com/Coalfire-Research/paas-cloud-goat</a:t>
            </a:r>
            <a:endParaRPr lang="en-US" dirty="0"/>
          </a:p>
          <a:p>
            <a:pPr lvl="1"/>
            <a:r>
              <a:rPr lang="en-US" dirty="0"/>
              <a:t>Installation instructions in the repo</a:t>
            </a:r>
          </a:p>
          <a:p>
            <a:pPr lvl="1"/>
            <a:r>
              <a:rPr lang="en-US" dirty="0"/>
              <a:t>Recommend using a Salesforce Developer Edition account</a:t>
            </a:r>
          </a:p>
        </p:txBody>
      </p:sp>
    </p:spTree>
    <p:extLst>
      <p:ext uri="{BB962C8B-B14F-4D97-AF65-F5344CB8AC3E}">
        <p14:creationId xmlns:p14="http://schemas.microsoft.com/office/powerpoint/2010/main" val="31162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sf org login web --alias paas-cloud-goat --set-default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DFCFA-D46F-E33F-9EF7-C3AB1108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2674534"/>
            <a:ext cx="10878109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sfdx force:source:deploy -p force-app\main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AEA19-2EA7-FA5B-E8A9-27062B72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1" y="2446313"/>
            <a:ext cx="10859058" cy="2844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4AC19-9764-DAE1-C3EB-1DC69FF0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2" y="5390484"/>
            <a:ext cx="1079555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9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zon Ember">
      <a:majorFont>
        <a:latin typeface="Amazon Ember"/>
        <a:ea typeface="Amazon Ember"/>
        <a:cs typeface=""/>
      </a:majorFont>
      <a:minorFont>
        <a:latin typeface="Amazon Ember"/>
        <a:ea typeface="Amazon Emb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863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Amazon Ember</vt:lpstr>
      <vt:lpstr>Arial</vt:lpstr>
      <vt:lpstr>Roboto</vt:lpstr>
      <vt:lpstr>Salesforce Sans</vt:lpstr>
      <vt:lpstr>ui-monospace</vt:lpstr>
      <vt:lpstr>var(--dx-g-font-display)</vt:lpstr>
      <vt:lpstr>Office Theme</vt:lpstr>
      <vt:lpstr>PaaS Cloud Goat (hacking custom Salesforce apps)</vt:lpstr>
      <vt:lpstr>About Me</vt:lpstr>
      <vt:lpstr>Big List of Useful Reference Material</vt:lpstr>
      <vt:lpstr>What is a Custom Salesforce App?</vt:lpstr>
      <vt:lpstr>Why Test Custom Salesforce Apps?</vt:lpstr>
      <vt:lpstr>What Not to Test</vt:lpstr>
      <vt:lpstr>Download PaaS Cloud Goat</vt:lpstr>
      <vt:lpstr>INSTALL.md</vt:lpstr>
      <vt:lpstr>Deploy the App</vt:lpstr>
      <vt:lpstr>PowerPoint Presentation</vt:lpstr>
      <vt:lpstr>Group Activity</vt:lpstr>
      <vt:lpstr>Q&amp;A: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Rodney Beede</cp:lastModifiedBy>
  <cp:revision>114</cp:revision>
  <dcterms:modified xsi:type="dcterms:W3CDTF">2024-10-14T19:56:55Z</dcterms:modified>
  <cp:version/>
</cp:coreProperties>
</file>