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71" r:id="rId4"/>
    <p:sldId id="294" r:id="rId5"/>
    <p:sldId id="289" r:id="rId6"/>
    <p:sldId id="269" r:id="rId7"/>
    <p:sldId id="291" r:id="rId8"/>
    <p:sldId id="292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85" r:id="rId17"/>
    <p:sldId id="286" r:id="rId18"/>
    <p:sldId id="281" r:id="rId19"/>
    <p:sldId id="277" r:id="rId20"/>
    <p:sldId id="278" r:id="rId21"/>
    <p:sldId id="302" r:id="rId22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A32F-DFDE-4B05-B5A5-1DD03894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5986-1C0E-4B63-9B05-FF509C434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4D8B-736B-4E1F-89D8-B47C6F3E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D17D-6187-4E79-A65F-4B951B7B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723C-B164-47F1-B69A-E6F7CDF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0B5C-317B-4D07-A148-D111EC7F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FDCA-F468-4FC9-BB20-5059C42A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F17E-99E2-4E2F-8F0A-C70B7709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057B-F527-4A67-986A-92969440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F406-83F1-4150-B2B6-DF727F9C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679C-9A3C-49B2-85FC-971E79F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6970-5C07-4227-AE2F-18C44FA5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515B-7678-438D-AE5F-D8583F03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D78B-9360-47BA-9493-BB3795A3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F771-DF37-4212-A49A-6F3236A4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972-4F7D-481A-8630-F49C2986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D5A-E001-4BD4-AF1C-03C631B9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B788-50CA-4F8A-BB11-AC57EE43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8D45-76B5-49FC-8F6A-135D7B8A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86AB-5B76-4EFC-9AD0-1C849DEB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6384-5DF4-4F16-AB97-C4D24C0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F582-2865-46ED-87FE-00367596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C14D-A797-400D-BDA4-5E66A9A6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7A8A7-EE89-41F6-910E-1F7807D8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3B68D-949D-4FB6-BD9C-2DDF2E82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36C09-BDB6-47C6-80C4-E4314F38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9B8CD-9DE5-4822-A642-F8552869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B51F-FA02-4A6A-8A55-F9732081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20877-491B-4B32-A1E9-AF36B332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0457-A3E3-46AB-92EC-0A40CA5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5D64-6445-41A7-BD33-D25E6E25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B38BE-3588-4B6B-8592-D21CB047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ED925-F35F-4A7B-B822-82F6A51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798B-811E-4C4D-B1C4-802ACF3C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FE0A-F4C1-4E9D-90C2-AAC281AB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228C6-A26F-4817-AB8E-E39E5E54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44B0-41AB-4402-B26C-64200F7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A6E0-048D-445E-B34D-D64DAA2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699CC-6A40-43D6-8BA1-E3BAC5B2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436E-0DC7-4219-B98D-90447F15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4732-0379-4F69-8E96-3643E42A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43F1-A209-4606-BA3D-452BFF2B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54C79-1AAC-4423-8996-51D9104C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A31C8-2FD4-4448-BCCC-172774EE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79C-B74C-4518-AC06-5B58BB240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1F5C-5DB9-4B09-A30C-C771D7AF334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8366-EB7C-431C-B375-A9C66B3B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39A9-804F-41DC-B99E-DFFAE7FD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help.salesforce.com/s/articleView?id=sf.review_and_certification.htm&amp;type=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apexcode.meta/apexcode/pages_security_tips_csrf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salesforce.com/docs/atlas.en-us.pages.meta/pages/pages_compref_additional_page.htm" TargetMode="External"/><Relationship Id="rId13" Type="http://schemas.openxmlformats.org/officeDocument/2006/relationships/hyperlink" Target="https://help.salesforce.com/s/articleView?id=000387060&amp;type=1&amp;isdtp=p1" TargetMode="External"/><Relationship Id="rId18" Type="http://schemas.openxmlformats.org/officeDocument/2006/relationships/hyperlink" Target="https://developer.salesforce.com/blogs/2023/08/the-top-20-vulnerabilities-found-in-the-appexchange-security-review" TargetMode="External"/><Relationship Id="rId3" Type="http://schemas.openxmlformats.org/officeDocument/2006/relationships/hyperlink" Target="https://developer.salesforce.com/docs/atlas.en-us.apexcode.meta/apexcode/apex_classes_keywords_sharing.htm" TargetMode="External"/><Relationship Id="rId7" Type="http://schemas.openxmlformats.org/officeDocument/2006/relationships/hyperlink" Target="https://developer.salesforce.com/docs/atlas.en-us.packagingGuide.meta/packagingGuide/secure_code_violation_open_redirects.htm" TargetMode="External"/><Relationship Id="rId12" Type="http://schemas.openxmlformats.org/officeDocument/2006/relationships/hyperlink" Target="https://www.youtube.com/watch?v=VYCy1VXmklw" TargetMode="External"/><Relationship Id="rId17" Type="http://schemas.openxmlformats.org/officeDocument/2006/relationships/hyperlink" Target="https://trailhead.salesforce.com/trailblazer-community/feed/0D54V00007T4RthSAF" TargetMode="External"/><Relationship Id="rId2" Type="http://schemas.openxmlformats.org/officeDocument/2006/relationships/hyperlink" Target="https://developer.salesforce.com/docs/atlas.en-us.apexcode.meta/apexcode/pages_security_tips_intro.htm" TargetMode="External"/><Relationship Id="rId16" Type="http://schemas.openxmlformats.org/officeDocument/2006/relationships/hyperlink" Target="https://salesforce.stackexchange.com/questions/50487/encrypted-field-security-issue?isdtp=p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salesforce.com/docs/atlas.en-us.soql_sosl.meta/soql_sosl/sforce_api_calls_soql_select.htm" TargetMode="External"/><Relationship Id="rId11" Type="http://schemas.openxmlformats.org/officeDocument/2006/relationships/hyperlink" Target="https://anothersalesforceblog.com/2021/07/01/regular-expression-soql-sosl/" TargetMode="External"/><Relationship Id="rId5" Type="http://schemas.openxmlformats.org/officeDocument/2006/relationships/hyperlink" Target="https://developer.salesforce.com/docs/atlas.en-us.apexcode.meta/apexcode/pages_security_tips_xss.htm" TargetMode="External"/><Relationship Id="rId15" Type="http://schemas.openxmlformats.org/officeDocument/2006/relationships/hyperlink" Target="https://developer.salesforce.com/docs/atlas.en-us.pages.meta/pages/pages_security_tips_csrf.htm?isdtp=p1" TargetMode="External"/><Relationship Id="rId10" Type="http://schemas.openxmlformats.org/officeDocument/2006/relationships/hyperlink" Target="https://developer.salesforce.com/docs/atlas.en-us.apexcode.meta/apexcode/apex_dynamic_sosl.htm" TargetMode="External"/><Relationship Id="rId19" Type="http://schemas.openxmlformats.org/officeDocument/2006/relationships/hyperlink" Target="https://security.salesforce.com/security-advisories" TargetMode="External"/><Relationship Id="rId4" Type="http://schemas.openxmlformats.org/officeDocument/2006/relationships/hyperlink" Target="https://help.salesforce.com/s/articleView?id=sf.contacts_sharing_considerations.htm&amp;type=5" TargetMode="External"/><Relationship Id="rId9" Type="http://schemas.openxmlformats.org/officeDocument/2006/relationships/hyperlink" Target="https://developer.salesforce.com/docs/atlas.en-us.soql_sosl.meta/soql_sosl/sforce_api_calls_sosl.htm" TargetMode="External"/><Relationship Id="rId14" Type="http://schemas.openxmlformats.org/officeDocument/2006/relationships/hyperlink" Target="https://trailhead.salesforce.com/content/learn/modules/secure-serverside-development/mitigate-crosssite-request-forgery?trail_id=security_developer&amp;isdtp=p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scmagazine.com/news/salesforce-community-cloud-data-leaks-misconfiguration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rebsonsecurity.com/2024/02/juniper-support-portal-exposed-customer-device-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rkreading.com/application-security/misconfigured-salesforce-communities-place-orgs-at-risk-of-data-theft-adversary-recon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bankinfosecurity.com/salesforce-security-alert-api-error-exposed-marketing-data-a-11278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krebsonsecurity.com/2023/04/many-public-salesforce-sites-are-leaking-private-data/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B0C17-39BE-AB07-0F1A-AD716970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62" y="0"/>
            <a:ext cx="6863938" cy="6863938"/>
          </a:xfrm>
          <a:prstGeom prst="rect">
            <a:avLst/>
          </a:prstGeom>
        </p:spPr>
      </p:pic>
      <p:sp>
        <p:nvSpPr>
          <p:cNvPr id="11266" name="Shape"/>
          <p:cNvSpPr>
            <a:spLocks noGrp="1"/>
          </p:cNvSpPr>
          <p:nvPr>
            <p:ph type="ctrTitle"/>
          </p:nvPr>
        </p:nvSpPr>
        <p:spPr>
          <a:xfrm>
            <a:off x="0" y="1409196"/>
            <a:ext cx="5328062" cy="155170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>
              <a:defRPr lang="en-US" altLang="en-US" smtClean="0"/>
            </a:lvl1pPr>
          </a:lstStyle>
          <a:p>
            <a:r>
              <a:rPr lang="en-US" altLang="en-US" dirty="0"/>
              <a:t>PaaS Cloud Goat</a:t>
            </a:r>
            <a:br>
              <a:rPr lang="en-US" altLang="en-US" dirty="0"/>
            </a:br>
            <a:r>
              <a:rPr lang="en-US" altLang="en-US" sz="2400" i="1" dirty="0"/>
              <a:t>(hacking custom Salesforce apps)</a:t>
            </a:r>
            <a:endParaRPr lang="en-US" altLang="en-US" i="1" dirty="0"/>
          </a:p>
        </p:txBody>
      </p:sp>
      <p:sp>
        <p:nvSpPr>
          <p:cNvPr id="11267" name="Shape"/>
          <p:cNvSpPr>
            <a:spLocks noGrp="1"/>
          </p:cNvSpPr>
          <p:nvPr>
            <p:ph type="subTitle" idx="1"/>
          </p:nvPr>
        </p:nvSpPr>
        <p:spPr>
          <a:xfrm>
            <a:off x="1191491" y="2960905"/>
            <a:ext cx="2945081" cy="112038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en-US" dirty="0"/>
              <a:t>Rodney Beede</a:t>
            </a:r>
          </a:p>
          <a:p>
            <a:r>
              <a:rPr lang="en-US" altLang="en-US"/>
              <a:t>July </a:t>
            </a:r>
            <a:r>
              <a:rPr lang="en-US" altLang="en-US" dirty="0"/>
              <a:t>19, 2024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174B-D490-DA4A-9B70-BAB3789B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Control – Correctly Denied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0B048-326F-46EB-81CE-211FAFE6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168"/>
            <a:ext cx="12192000" cy="35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6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174B-D490-DA4A-9B70-BAB3789B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Exploited Vulnerability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8F640-B907-5F2E-6B63-A27B2836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34" y="1386124"/>
            <a:ext cx="10040932" cy="5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5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174B-D490-DA4A-9B70-BAB3789B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Training Material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FB889-357D-B17F-9FF9-A50B2F78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38" y="1279692"/>
            <a:ext cx="9380325" cy="55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7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02D-F5D9-805B-FA0D-0908CA57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Exploiting Cross-site Scripting (XSS)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4C62-65C1-48D5-F3C5-275A2829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711"/>
            <a:ext cx="12192000" cy="42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BDA-669F-88AE-3B11-B0AE4B6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4C7E-2CEA-438F-E940-87BE4D83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1339"/>
            <a:ext cx="10515600" cy="2875623"/>
          </a:xfrm>
        </p:spPr>
        <p:txBody>
          <a:bodyPr/>
          <a:lstStyle/>
          <a:p>
            <a:r>
              <a:rPr lang="en-US" dirty="0"/>
              <a:t>“Understanding Security” - Enhance Salesforce with Code</a:t>
            </a:r>
          </a:p>
          <a:p>
            <a:pPr lvl="1"/>
            <a:r>
              <a:rPr lang="en-US" dirty="0">
                <a:hlinkClick r:id="rId2"/>
              </a:rPr>
              <a:t>https://help.salesforce.com/s/articleView?id=sf.review_and_certification.htm&amp;type=5</a:t>
            </a:r>
            <a:endParaRPr lang="en-US" dirty="0"/>
          </a:p>
          <a:p>
            <a:pPr lvl="1"/>
            <a:r>
              <a:rPr lang="en-US" dirty="0"/>
              <a:t>Retrieved May 10,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9D2EC-0477-8ADA-D7EF-0159DD95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2351"/>
            <a:ext cx="12192000" cy="12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5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FA69-8336-68F0-B181-2BCF0D25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E407-EDAE-A407-0423-2407713F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Review</a:t>
            </a:r>
          </a:p>
          <a:p>
            <a:pPr lvl="1"/>
            <a:r>
              <a:rPr lang="en-US" dirty="0"/>
              <a:t>Plenty of keywords to search</a:t>
            </a:r>
          </a:p>
          <a:p>
            <a:pPr lvl="1"/>
            <a:r>
              <a:rPr lang="en-US" dirty="0"/>
              <a:t>Look for </a:t>
            </a:r>
            <a:r>
              <a:rPr lang="en-US"/>
              <a:t>unsafe code words</a:t>
            </a:r>
            <a:endParaRPr lang="en-US" dirty="0"/>
          </a:p>
          <a:p>
            <a:r>
              <a:rPr lang="en-US" dirty="0"/>
              <a:t>Dynamic Testing</a:t>
            </a:r>
          </a:p>
          <a:p>
            <a:pPr lvl="1"/>
            <a:r>
              <a:rPr lang="en-US" dirty="0"/>
              <a:t>Common areas to test</a:t>
            </a:r>
          </a:p>
          <a:p>
            <a:pPr lvl="1"/>
            <a:r>
              <a:rPr lang="en-US" dirty="0"/>
              <a:t>Identifying hidden functions</a:t>
            </a:r>
          </a:p>
          <a:p>
            <a:pPr lvl="1"/>
            <a:r>
              <a:rPr lang="en-US" dirty="0"/>
              <a:t>Third-party code</a:t>
            </a:r>
          </a:p>
        </p:txBody>
      </p:sp>
    </p:spTree>
    <p:extLst>
      <p:ext uri="{BB962C8B-B14F-4D97-AF65-F5344CB8AC3E}">
        <p14:creationId xmlns:p14="http://schemas.microsoft.com/office/powerpoint/2010/main" val="293130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89A9-7C4E-DB55-32E8-A04D0433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1DBC-CADC-2F22-6491-C86E909C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Value of </a:t>
            </a:r>
            <a:r>
              <a:rPr lang="en-US" b="0" i="0" dirty="0" err="1">
                <a:solidFill>
                  <a:srgbClr val="181818"/>
                </a:solidFill>
                <a:effectLst/>
                <a:latin typeface="Menlo"/>
              </a:rPr>
              <a:t>myTextField</a:t>
            </a: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 is </a:t>
            </a:r>
            <a:br>
              <a:rPr lang="en-US" b="0" i="0" dirty="0">
                <a:solidFill>
                  <a:srgbClr val="181818"/>
                </a:solidFill>
                <a:effectLst/>
                <a:latin typeface="Menlo"/>
              </a:rPr>
            </a:b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&lt;</a:t>
            </a:r>
            <a:r>
              <a:rPr lang="en-US" b="0" i="0" dirty="0" err="1">
                <a:solidFill>
                  <a:srgbClr val="181818"/>
                </a:solidFill>
                <a:effectLst/>
                <a:latin typeface="Menlo"/>
              </a:rPr>
              <a:t>apex:outputText</a:t>
            </a: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 value="{!</a:t>
            </a:r>
            <a:r>
              <a:rPr lang="en-US" b="0" i="0" dirty="0" err="1">
                <a:solidFill>
                  <a:srgbClr val="181818"/>
                </a:solidFill>
                <a:effectLst/>
                <a:latin typeface="Menlo"/>
              </a:rPr>
              <a:t>myTextField</a:t>
            </a: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}" </a:t>
            </a:r>
            <a:br>
              <a:rPr lang="en-US" b="0" i="0" dirty="0">
                <a:solidFill>
                  <a:srgbClr val="181818"/>
                </a:solidFill>
                <a:effectLst/>
                <a:latin typeface="Menlo"/>
              </a:rPr>
            </a:br>
            <a:r>
              <a:rPr lang="en-US" b="1" i="0" dirty="0">
                <a:solidFill>
                  <a:srgbClr val="181818"/>
                </a:solidFill>
                <a:effectLst/>
                <a:latin typeface="Menlo"/>
              </a:rPr>
              <a:t>escape="false"</a:t>
            </a: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/&gt;</a:t>
            </a:r>
          </a:p>
          <a:p>
            <a:endParaRPr lang="en-US" dirty="0">
              <a:solidFill>
                <a:srgbClr val="181818"/>
              </a:solidFill>
              <a:latin typeface="Menlo"/>
            </a:endParaRPr>
          </a:p>
          <a:p>
            <a:r>
              <a:rPr lang="en-US" i="1" dirty="0">
                <a:solidFill>
                  <a:srgbClr val="181818"/>
                </a:solidFill>
                <a:latin typeface="Menlo"/>
              </a:rPr>
              <a:t>Observe that the &lt;apex&gt; tag can be broken over multiple lines</a:t>
            </a:r>
          </a:p>
          <a:p>
            <a:pPr lvl="1"/>
            <a:r>
              <a:rPr lang="en-US" i="1" dirty="0">
                <a:solidFill>
                  <a:srgbClr val="181818"/>
                </a:solidFill>
                <a:latin typeface="Menlo"/>
              </a:rPr>
              <a:t>Plan your grep regex accordingly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161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EAC-0342-C4E5-3078-B41F7BEC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Cross-Site Request Forgery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47A3-D5EB-DEB2-74D5-258D02C5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apex:page</a:t>
            </a:r>
            <a:r>
              <a:rPr lang="en-US" dirty="0"/>
              <a:t> controller="</a:t>
            </a:r>
            <a:r>
              <a:rPr lang="en-US" dirty="0" err="1"/>
              <a:t>myClass</a:t>
            </a:r>
            <a:r>
              <a:rPr lang="en-US" dirty="0"/>
              <a:t>" action="</a:t>
            </a:r>
            <a:r>
              <a:rPr lang="en-US" dirty="0">
                <a:highlight>
                  <a:srgbClr val="FFFF00"/>
                </a:highlight>
              </a:rPr>
              <a:t>{!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r>
              <a:rPr lang="en-US" dirty="0">
                <a:highlight>
                  <a:srgbClr val="FFFF00"/>
                </a:highlight>
              </a:rPr>
              <a:t>}</a:t>
            </a:r>
            <a:r>
              <a:rPr lang="en-US" dirty="0"/>
              <a:t>"&lt;/</a:t>
            </a:r>
            <a:r>
              <a:rPr lang="en-US" dirty="0" err="1"/>
              <a:t>apex:page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public void </a:t>
            </a:r>
            <a:r>
              <a:rPr lang="en-US" dirty="0" err="1"/>
              <a:t>init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Id </a:t>
            </a:r>
            <a:r>
              <a:rPr lang="en-US" dirty="0" err="1"/>
              <a:t>id</a:t>
            </a:r>
            <a:r>
              <a:rPr lang="en-US" dirty="0"/>
              <a:t> = </a:t>
            </a:r>
            <a:r>
              <a:rPr lang="en-US" dirty="0" err="1"/>
              <a:t>ApexPages.currentPage</a:t>
            </a:r>
            <a:r>
              <a:rPr lang="en-US" b="1" dirty="0"/>
              <a:t>().</a:t>
            </a:r>
            <a:r>
              <a:rPr lang="en-US" b="1" dirty="0" err="1"/>
              <a:t>getParameters</a:t>
            </a:r>
            <a:r>
              <a:rPr lang="en-US" b="1" dirty="0"/>
              <a:t>().get('id'); </a:t>
            </a:r>
          </a:p>
          <a:p>
            <a:pPr marL="0" indent="0">
              <a:buNone/>
            </a:pPr>
            <a:r>
              <a:rPr lang="en-US" dirty="0"/>
              <a:t>    Account obj = [select id, Name FROM Account WHERE id = </a:t>
            </a:r>
            <a:r>
              <a:rPr lang="en-US" b="1" dirty="0"/>
              <a:t>:id</a:t>
            </a:r>
            <a:r>
              <a:rPr lang="en-US" dirty="0"/>
              <a:t>]; </a:t>
            </a:r>
          </a:p>
          <a:p>
            <a:pPr marL="0" indent="0">
              <a:buNone/>
            </a:pPr>
            <a:r>
              <a:rPr lang="en-US" dirty="0"/>
              <a:t>    delete obj; </a:t>
            </a:r>
          </a:p>
          <a:p>
            <a:pPr marL="0" indent="0">
              <a:buNone/>
            </a:pPr>
            <a:r>
              <a:rPr lang="en-US" dirty="0"/>
              <a:t>    return ;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sz="700" dirty="0">
                <a:latin typeface="Courier New"/>
                <a:ea typeface="Courier New"/>
                <a:cs typeface="Courier New"/>
                <a:hlinkClick r:id="rId2"/>
              </a:rPr>
              <a:t>https://developer.salesforce.com/docs/atlas.en-us.apexcode.meta/apexcode/pages_security_tips_csrf.htm</a:t>
            </a:r>
            <a:endParaRPr lang="en-US" sz="700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1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Other Tests…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-Ri 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getParameter</a:t>
            </a:r>
            <a:r>
              <a:rPr lang="en-US" dirty="0">
                <a:latin typeface="Courier New"/>
                <a:ea typeface="Courier New"/>
                <a:cs typeface="Courier New"/>
              </a:rPr>
              <a:t>[s]?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–Ri 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ApexPages.currentPage</a:t>
            </a: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–Ri 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System.currentPageReference</a:t>
            </a: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–Ri ‘[$]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CurrentPage</a:t>
            </a:r>
            <a:r>
              <a:rPr lang="en-US" dirty="0">
                <a:latin typeface="Courier New"/>
                <a:ea typeface="Courier New"/>
                <a:cs typeface="Courier New"/>
              </a:rPr>
              <a:t>’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–Ri ‘without sharing’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RiP</a:t>
            </a:r>
            <a:r>
              <a:rPr lang="en-US" dirty="0">
                <a:latin typeface="Courier New"/>
                <a:ea typeface="Courier New"/>
                <a:cs typeface="Courier New"/>
              </a:rPr>
              <a:t> “FIND\s+”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“SELECT FIELDS(ALL) FROM ”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qTable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 WHERE Name =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CustomerName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“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 ORDER BY “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paramSortBy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1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Dynamic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EA9C7-9C70-1CA0-32E4-8A52EF01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8" y="1465118"/>
            <a:ext cx="9587345" cy="53928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1E1-A5BF-658F-D171-1825A2E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5EA6-2832-7901-8EF0-AD604FD9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consultant</a:t>
            </a:r>
          </a:p>
          <a:p>
            <a:r>
              <a:rPr lang="en-US" dirty="0"/>
              <a:t>Cloud security testing &gt; 10 years</a:t>
            </a:r>
          </a:p>
          <a:p>
            <a:r>
              <a:rPr lang="en-US" dirty="0"/>
              <a:t>Multiple CVEs discovered</a:t>
            </a:r>
          </a:p>
          <a:p>
            <a:r>
              <a:rPr lang="en-US" dirty="0"/>
              <a:t>Started as J2EE software developer</a:t>
            </a:r>
          </a:p>
          <a:p>
            <a:r>
              <a:rPr lang="en-US" dirty="0"/>
              <a:t>M.S. in C.S. - "A Framework for Benevolent Computer Worms" 2012</a:t>
            </a:r>
          </a:p>
          <a:p>
            <a:r>
              <a:rPr lang="en-US" sz="2800" dirty="0"/>
              <a:t>Coalfire, Rackspace, Seagate, HP, Cisco, </a:t>
            </a:r>
            <a:r>
              <a:rPr lang="en-US" sz="2800" dirty="0" err="1"/>
              <a:t>RiskMetrics</a:t>
            </a:r>
            <a:r>
              <a:rPr lang="en-US" sz="2800" dirty="0"/>
              <a:t> (MSCI)</a:t>
            </a:r>
          </a:p>
          <a:p>
            <a:r>
              <a:rPr lang="en-US" dirty="0"/>
              <a:t>Presenter at: </a:t>
            </a:r>
            <a:r>
              <a:rPr lang="en-US" dirty="0" err="1"/>
              <a:t>BSides</a:t>
            </a:r>
            <a:r>
              <a:rPr lang="en-US" dirty="0"/>
              <a:t>, </a:t>
            </a:r>
            <a:r>
              <a:rPr lang="en-US" dirty="0" err="1"/>
              <a:t>InnoTech</a:t>
            </a:r>
            <a:r>
              <a:rPr lang="en-US" dirty="0"/>
              <a:t>, Black Hat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https://www.rodneybeede.com/curriculum%20vitae/bio.html</a:t>
            </a:r>
          </a:p>
        </p:txBody>
      </p:sp>
    </p:spTree>
    <p:extLst>
      <p:ext uri="{BB962C8B-B14F-4D97-AF65-F5344CB8AC3E}">
        <p14:creationId xmlns:p14="http://schemas.microsoft.com/office/powerpoint/2010/main" val="257290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GET /apex/</a:t>
            </a:r>
            <a:r>
              <a:rPr lang="en-US" dirty="0" err="1"/>
              <a:t>SomeFunctionHere?id</a:t>
            </a:r>
            <a:r>
              <a:rPr lang="en-US" dirty="0"/>
              <a:t>=a0a0x00001abcd</a:t>
            </a:r>
          </a:p>
          <a:p>
            <a:pPr lvl="1">
              <a:defRPr/>
            </a:pPr>
            <a:r>
              <a:rPr lang="en-US" dirty="0"/>
              <a:t>GET /apex/</a:t>
            </a:r>
            <a:r>
              <a:rPr lang="en-US" dirty="0" err="1"/>
              <a:t>Orange?id</a:t>
            </a:r>
            <a:r>
              <a:rPr lang="en-US" dirty="0"/>
              <a:t>=</a:t>
            </a:r>
            <a:r>
              <a:rPr lang="en-US" i="1" dirty="0"/>
              <a:t>use-an-apple-id-here</a:t>
            </a:r>
            <a:br>
              <a:rPr lang="en-US" i="1" dirty="0"/>
            </a:br>
            <a:endParaRPr lang="en-US" i="1" dirty="0"/>
          </a:p>
          <a:p>
            <a:pPr>
              <a:defRPr/>
            </a:pPr>
            <a:r>
              <a:rPr lang="en-US" i="1" dirty="0"/>
              <a:t>/static/</a:t>
            </a:r>
            <a:r>
              <a:rPr lang="en-US" i="1" dirty="0" err="1"/>
              <a:t>OutDatedJavaScriptLibrary?param</a:t>
            </a:r>
            <a:r>
              <a:rPr lang="en-US" i="1" dirty="0"/>
              <a:t>=alert(‘</a:t>
            </a:r>
            <a:r>
              <a:rPr lang="en-US" i="1" dirty="0" err="1"/>
              <a:t>xss</a:t>
            </a:r>
            <a:r>
              <a:rPr lang="en-US" i="1" dirty="0"/>
              <a:t>’)</a:t>
            </a:r>
          </a:p>
          <a:p>
            <a:pPr lvl="1">
              <a:defRPr/>
            </a:pPr>
            <a:r>
              <a:rPr lang="en-US" i="1" dirty="0"/>
              <a:t>Also /resource/</a:t>
            </a:r>
          </a:p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en-US" i="1" dirty="0"/>
              <a:t>/apex/</a:t>
            </a:r>
            <a:r>
              <a:rPr lang="en-US" i="1" dirty="0" err="1"/>
              <a:t>PageController?sortOrder</a:t>
            </a:r>
            <a:r>
              <a:rPr lang="en-US" i="1" dirty="0"/>
              <a:t>=DESC</a:t>
            </a:r>
          </a:p>
          <a:p>
            <a:pPr lvl="1">
              <a:defRPr/>
            </a:pPr>
            <a:r>
              <a:rPr lang="en-US" i="1" dirty="0" err="1"/>
              <a:t>sortOrder</a:t>
            </a:r>
            <a:r>
              <a:rPr lang="en-US" i="1" dirty="0"/>
              <a:t>=</a:t>
            </a:r>
            <a:r>
              <a:rPr lang="en-US" i="1" dirty="0" err="1"/>
              <a:t>SOQL_Injection_here</a:t>
            </a:r>
            <a:endParaRPr lang="en-US" i="1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B844-4C29-114F-5245-4BE2D904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6D70-FBFF-5BE1-05F2-9FA178464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release TBA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66FCB-A4CE-DBBF-19E4-5C2741E8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1426"/>
            <a:ext cx="4623585" cy="3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7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 List of Useful 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707"/>
            <a:ext cx="10515600" cy="5401294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Security Tips for Apex and Visualforce Development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https://developer.salesforce.com/docs/atlas.en-us.apexcode.meta/apexcode/pages_security_tips_intro.htm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Using the with sharing, without sharing, and inherited sharing Keywords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https://developer.salesforce.com/docs/atlas.en-us.apexcode.meta/apexcode/apex_classes_keywords_sharing.htm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Considerations for Sharing and Accessing Contacts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https://help.salesforce.com/s/articleView?id=sf.contacts_sharing_considerations.htm&amp;type=5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 Site Scripting (XSS)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https://developer.salesforce.com/docs/atlas.en-us.apexcode.meta/apexcode/pages_security_tips_xss.htm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SOQL SELECT Syntax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https://developer.salesforce.com/docs/atlas.en-us.soql_sosl.meta/soql_sosl/sforce_api_calls_soql_select.htm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Open Redirects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https://developer.salesforce.com/docs/atlas.en-us.packagingGuide.meta/packagingGuide/secure_code_violation_open_redirects.htm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Best Practices for Static Resources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https://developer.salesforce.com/docs/atlas.en-us.pages.meta/pages/pages_compref_additional_page.htm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Salesforce Object Search Language (SOSL)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https://developer.salesforce.com/docs/atlas.en-us.soql_sosl.meta/soql_sosl/sforce_api_calls_sosl.htm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Dynamic SOSL</a:t>
            </a:r>
          </a:p>
          <a:p>
            <a:pPr lvl="1">
              <a:defRPr/>
            </a:pPr>
            <a:r>
              <a:rPr lang="en-US" dirty="0">
                <a:hlinkClick r:id="rId10"/>
              </a:rPr>
              <a:t>https://developer.salesforce.com/docs/atlas.en-us.apexcode.meta/apexcode/apex_dynamic_sosl.htm</a:t>
            </a:r>
            <a:endParaRPr lang="en-US" dirty="0"/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</a:rPr>
              <a:t>Regular Expression to Escape SOQL/SOSL Inputs</a:t>
            </a:r>
          </a:p>
          <a:p>
            <a:pPr lvl="1">
              <a:defRPr/>
            </a:pPr>
            <a:r>
              <a:rPr lang="en-US" dirty="0">
                <a:hlinkClick r:id="rId11"/>
              </a:rPr>
              <a:t>https://anothersalesforceblog.com/2021/07/01/regular-expression-soql-sosl/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Slightly </a:t>
            </a:r>
            <a:r>
              <a:rPr lang="en-US" b="1" i="0" dirty="0" err="1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SOSL'ed</a:t>
            </a: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Locating And Testing SOSL Injection - Nick Dunn</a:t>
            </a:r>
          </a:p>
          <a:p>
            <a:pPr lvl="1">
              <a:defRPr/>
            </a:pPr>
            <a:r>
              <a:rPr lang="en-US" dirty="0">
                <a:hlinkClick r:id="rId12"/>
              </a:rPr>
              <a:t>https://www.youtube.com/watch?v=VYCy1VXmklw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CSRF Protection Settings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3"/>
              </a:rPr>
              <a:t>https://help.salesforce.com/s/articleView?id=000387060&amp;type=1&amp;isdtp=p1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Mitigate Cross-Site Request Forgery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4"/>
              </a:rPr>
              <a:t>https://trailhead.salesforce.com/content/learn/modules/secure-serverside-development/mitigate-crosssite-request-forgery?trail_id=security_developer&amp;isdtp=p1</a:t>
            </a:r>
            <a:endParaRPr lang="en-US" dirty="0">
              <a:solidFill>
                <a:srgbClr val="000000"/>
              </a:solidFill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Cross-Site Request Forgery (CSRF)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5"/>
              </a:rPr>
              <a:t>https://developer.salesforce.com/docs/atlas.en-us.pages.meta/pages/pages_security_tips_csrf.htm?isdtp=p1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Security Issue - salesforce.stackexchange.com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is Masked in a Visualforce Page When Embedded into a Standard Layout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Top 20 Vulnerabilities Found in the AppExchange Security Review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9"/>
              </a:rPr>
              <a:t>https://security.salesforce.com/security-advisories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94A0-77B2-DE7B-299E-BAE0F203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Salesforce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B5DE-F06D-C838-45EB-13196850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Salesforce.com</a:t>
            </a:r>
          </a:p>
          <a:p>
            <a:pPr lvl="1"/>
            <a:r>
              <a:rPr lang="en-US" b="0" i="0" dirty="0">
                <a:solidFill>
                  <a:srgbClr val="181818"/>
                </a:solidFill>
                <a:effectLst/>
                <a:highlight>
                  <a:srgbClr val="FFFFFF"/>
                </a:highlight>
                <a:latin typeface="Salesforce Sans"/>
              </a:rPr>
              <a:t>“Salesforce is cloud-based CRM software” (salesforce.com)</a:t>
            </a:r>
          </a:p>
          <a:p>
            <a:r>
              <a:rPr lang="en-US" dirty="0">
                <a:solidFill>
                  <a:srgbClr val="181818"/>
                </a:solidFill>
                <a:highlight>
                  <a:srgbClr val="FFFFFF"/>
                </a:highlight>
                <a:latin typeface="Salesforce Sans"/>
              </a:rPr>
              <a:t>“Build Your Own Salesforce App” (salesforce.com)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Classic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Tabs, objects, feeds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Lightning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Look and feel customization</a:t>
            </a:r>
          </a:p>
          <a:p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Languages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Apex (Java-like)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Visualforce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JavaScript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7359-30B3-3856-7617-AA6A2005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Custom Salesforce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68C8-B829-903E-52F7-56E45312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681" y="5761933"/>
            <a:ext cx="3593319" cy="1085317"/>
          </a:xfrm>
        </p:spPr>
        <p:txBody>
          <a:bodyPr>
            <a:normAutofit fontScale="92500" lnSpcReduction="20000"/>
          </a:bodyPr>
          <a:lstStyle/>
          <a:p>
            <a:r>
              <a:rPr lang="en-US" sz="600" dirty="0">
                <a:hlinkClick r:id="rId2"/>
              </a:rPr>
              <a:t>https://krebsonsecurity.com/2024/02/juniper-support-portal-exposed-customer-device-info/</a:t>
            </a:r>
            <a:endParaRPr lang="en-US" sz="600" dirty="0"/>
          </a:p>
          <a:p>
            <a:r>
              <a:rPr lang="en-US" sz="600" dirty="0">
                <a:hlinkClick r:id="rId3"/>
              </a:rPr>
              <a:t>https://www.scmagazine.com/news/salesforce-community-cloud-data-leaks-misconfigurations</a:t>
            </a:r>
            <a:endParaRPr lang="en-US" sz="600" dirty="0"/>
          </a:p>
          <a:p>
            <a:r>
              <a:rPr lang="en-US" sz="600" dirty="0">
                <a:hlinkClick r:id="rId4"/>
              </a:rPr>
              <a:t>https://krebsonsecurity.com/2023/04/many-public-salesforce-sites-are-leaking-private-data/</a:t>
            </a:r>
            <a:endParaRPr lang="en-US" sz="600" dirty="0"/>
          </a:p>
          <a:p>
            <a:r>
              <a:rPr lang="en-US" sz="600" dirty="0">
                <a:hlinkClick r:id="rId5"/>
              </a:rPr>
              <a:t>https://www.bankinfosecurity.com/salesforce-security-alert-api-error-exposed-marketing-data-a-11278</a:t>
            </a:r>
            <a:endParaRPr lang="en-US" sz="600" dirty="0"/>
          </a:p>
          <a:p>
            <a:r>
              <a:rPr lang="en-US" sz="600" dirty="0">
                <a:hlinkClick r:id="rId6"/>
              </a:rPr>
              <a:t>https://www.darkreading.com/application-security/misconfigured-salesforce-communities-place-orgs-at-risk-of-data-theft-adversary-recon</a:t>
            </a:r>
            <a:endParaRPr lang="en-US" sz="600" dirty="0"/>
          </a:p>
          <a:p>
            <a:pPr marL="0" indent="0">
              <a:buNone/>
            </a:pPr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10289-7163-DD9B-4DD5-9F047CFB2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93" y="1647817"/>
            <a:ext cx="3602115" cy="2271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4C39B-9774-81BB-0BC9-A63116732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69" y="1596357"/>
            <a:ext cx="3593320" cy="335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CE8AA-9E00-83ED-B164-5F69D6810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0451" y="3373121"/>
            <a:ext cx="3629157" cy="238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6BA19-B53E-C7B1-794B-704B04252A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64" y="3918838"/>
            <a:ext cx="2892256" cy="248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4245E-E1A6-2052-6255-30C09988DE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2826" y="1481399"/>
            <a:ext cx="3449425" cy="15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Not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Know the Salesforce policy -https://www.salesforce.com/company/disclosure/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Spam, Brute Force, Denial of Service</a:t>
            </a:r>
          </a:p>
          <a:p>
            <a:pPr>
              <a:defRPr/>
            </a:pPr>
            <a:r>
              <a:rPr lang="en-US" dirty="0"/>
              <a:t>Accessing other customers' data</a:t>
            </a:r>
          </a:p>
          <a:p>
            <a:pPr>
              <a:defRPr/>
            </a:pPr>
            <a:r>
              <a:rPr lang="en-US" dirty="0"/>
              <a:t>Attacking Salesforce employees (social </a:t>
            </a:r>
            <a:r>
              <a:rPr lang="en-US" dirty="0" err="1"/>
              <a:t>engr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Tests against prod accounts</a:t>
            </a:r>
          </a:p>
          <a:p>
            <a:pPr>
              <a:defRPr/>
            </a:pPr>
            <a:r>
              <a:rPr lang="en-US" i="1" dirty="0"/>
              <a:t>See salesforce.com Vulnerability Reporting Policy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517F5-7E89-5496-F153-8E54C829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1" y="0"/>
            <a:ext cx="11789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5815-59A1-8091-DC6C-49EC4198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698C-5587-969A-DEDF-1D379C73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training to pen testers</a:t>
            </a:r>
          </a:p>
          <a:p>
            <a:pPr lvl="1"/>
            <a:r>
              <a:rPr lang="en-US" dirty="0"/>
              <a:t>Practical experience</a:t>
            </a:r>
          </a:p>
          <a:p>
            <a:pPr lvl="1"/>
            <a:r>
              <a:rPr lang="en-US" dirty="0"/>
              <a:t>Exploitable vulnerabilities</a:t>
            </a:r>
          </a:p>
          <a:p>
            <a:r>
              <a:rPr lang="en-US" dirty="0"/>
              <a:t>Contribute to the community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Free</a:t>
            </a:r>
          </a:p>
          <a:p>
            <a:r>
              <a:rPr lang="en-US" dirty="0"/>
              <a:t>Consolidate knowledge</a:t>
            </a:r>
          </a:p>
          <a:p>
            <a:pPr lvl="1"/>
            <a:r>
              <a:rPr lang="en-US" dirty="0"/>
              <a:t>Common vulnerabilities</a:t>
            </a:r>
          </a:p>
          <a:p>
            <a:pPr lvl="1"/>
            <a:r>
              <a:rPr lang="en-US" dirty="0"/>
              <a:t>Central reference for learning</a:t>
            </a:r>
          </a:p>
        </p:txBody>
      </p:sp>
    </p:spTree>
    <p:extLst>
      <p:ext uri="{BB962C8B-B14F-4D97-AF65-F5344CB8AC3E}">
        <p14:creationId xmlns:p14="http://schemas.microsoft.com/office/powerpoint/2010/main" val="3495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174B-D490-DA4A-9B70-BAB3789B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Authorization Control - Allowed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12FEC-6266-7965-CA87-C5984472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28" y="1301792"/>
            <a:ext cx="10635745" cy="55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0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zon Ember">
      <a:majorFont>
        <a:latin typeface="Amazon Ember"/>
        <a:ea typeface="Amazon Ember"/>
        <a:cs typeface=""/>
      </a:majorFont>
      <a:minorFont>
        <a:latin typeface="Amazon Ember"/>
        <a:ea typeface="Amazon Emb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1158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Amazon Ember</vt:lpstr>
      <vt:lpstr>Arial</vt:lpstr>
      <vt:lpstr>Courier New</vt:lpstr>
      <vt:lpstr>Menlo</vt:lpstr>
      <vt:lpstr>Roboto</vt:lpstr>
      <vt:lpstr>Salesforce Sans</vt:lpstr>
      <vt:lpstr>var(--dx-g-font-display)</vt:lpstr>
      <vt:lpstr>Office Theme</vt:lpstr>
      <vt:lpstr>PaaS Cloud Goat (hacking custom Salesforce apps)</vt:lpstr>
      <vt:lpstr>About Me</vt:lpstr>
      <vt:lpstr>Big List of Useful Reference Material</vt:lpstr>
      <vt:lpstr>What is a Custom Salesforce App?</vt:lpstr>
      <vt:lpstr>Why Test Custom Salesforce Apps?</vt:lpstr>
      <vt:lpstr>What Not to Test</vt:lpstr>
      <vt:lpstr>PowerPoint Presentation</vt:lpstr>
      <vt:lpstr>Project Goals</vt:lpstr>
      <vt:lpstr>Example: Authorization Control - Allowed</vt:lpstr>
      <vt:lpstr>Authorization Control – Correctly Denied</vt:lpstr>
      <vt:lpstr>Exploited Vulnerability</vt:lpstr>
      <vt:lpstr>Lab Training Material</vt:lpstr>
      <vt:lpstr>Example: Exploiting Cross-site Scripting (XSS)</vt:lpstr>
      <vt:lpstr>But How?</vt:lpstr>
      <vt:lpstr>Testing Techniques</vt:lpstr>
      <vt:lpstr>Example code:</vt:lpstr>
      <vt:lpstr>Example: Cross-Site Request Forgery (CSRF)</vt:lpstr>
      <vt:lpstr>Many Other Tests…</vt:lpstr>
      <vt:lpstr>Dynamic Testing</vt:lpstr>
      <vt:lpstr>Examples:</vt:lpstr>
      <vt:lpstr>Q&amp;A: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Rodney Beede</cp:lastModifiedBy>
  <cp:revision>111</cp:revision>
  <dcterms:modified xsi:type="dcterms:W3CDTF">2024-06-07T18:26:32Z</dcterms:modified>
  <cp:version/>
</cp:coreProperties>
</file>