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8" r:id="rId3"/>
    <p:sldId id="259" r:id="rId4"/>
    <p:sldId id="332" r:id="rId5"/>
    <p:sldId id="261" r:id="rId6"/>
    <p:sldId id="262" r:id="rId7"/>
    <p:sldId id="263" r:id="rId8"/>
    <p:sldId id="333" r:id="rId9"/>
    <p:sldId id="265" r:id="rId10"/>
    <p:sldId id="266" r:id="rId11"/>
    <p:sldId id="267" r:id="rId12"/>
    <p:sldId id="268" r:id="rId13"/>
    <p:sldId id="269" r:id="rId14"/>
    <p:sldId id="270" r:id="rId15"/>
    <p:sldId id="271" r:id="rId16"/>
    <p:sldId id="272" r:id="rId17"/>
    <p:sldId id="334" r:id="rId18"/>
    <p:sldId id="274" r:id="rId19"/>
    <p:sldId id="275" r:id="rId20"/>
    <p:sldId id="276" r:id="rId21"/>
    <p:sldId id="277" r:id="rId22"/>
    <p:sldId id="278" r:id="rId23"/>
    <p:sldId id="279" r:id="rId24"/>
    <p:sldId id="280" r:id="rId25"/>
    <p:sldId id="281" r:id="rId26"/>
    <p:sldId id="335" r:id="rId27"/>
    <p:sldId id="283" r:id="rId28"/>
    <p:sldId id="284" r:id="rId29"/>
    <p:sldId id="285" r:id="rId30"/>
    <p:sldId id="286" r:id="rId31"/>
    <p:sldId id="287" r:id="rId32"/>
    <p:sldId id="288" r:id="rId33"/>
    <p:sldId id="289" r:id="rId34"/>
    <p:sldId id="290" r:id="rId35"/>
    <p:sldId id="291" r:id="rId36"/>
    <p:sldId id="336" r:id="rId37"/>
    <p:sldId id="293" r:id="rId38"/>
    <p:sldId id="294" r:id="rId39"/>
    <p:sldId id="295" r:id="rId40"/>
    <p:sldId id="296" r:id="rId41"/>
    <p:sldId id="297" r:id="rId42"/>
    <p:sldId id="298" r:id="rId43"/>
    <p:sldId id="299" r:id="rId44"/>
    <p:sldId id="300" r:id="rId45"/>
    <p:sldId id="301" r:id="rId46"/>
    <p:sldId id="302" r:id="rId47"/>
    <p:sldId id="337" r:id="rId48"/>
    <p:sldId id="304" r:id="rId49"/>
    <p:sldId id="305" r:id="rId50"/>
    <p:sldId id="306" r:id="rId51"/>
    <p:sldId id="307" r:id="rId52"/>
    <p:sldId id="308" r:id="rId53"/>
    <p:sldId id="309" r:id="rId54"/>
    <p:sldId id="310" r:id="rId55"/>
    <p:sldId id="311" r:id="rId56"/>
    <p:sldId id="312" r:id="rId57"/>
    <p:sldId id="313" r:id="rId58"/>
    <p:sldId id="338" r:id="rId59"/>
    <p:sldId id="315" r:id="rId60"/>
    <p:sldId id="316" r:id="rId61"/>
    <p:sldId id="317" r:id="rId62"/>
    <p:sldId id="318" r:id="rId63"/>
    <p:sldId id="319" r:id="rId64"/>
    <p:sldId id="320" r:id="rId65"/>
    <p:sldId id="339" r:id="rId66"/>
    <p:sldId id="322" r:id="rId67"/>
    <p:sldId id="323" r:id="rId68"/>
    <p:sldId id="324" r:id="rId69"/>
    <p:sldId id="325" r:id="rId70"/>
    <p:sldId id="326" r:id="rId71"/>
    <p:sldId id="327" r:id="rId72"/>
    <p:sldId id="32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EAB15-1CCE-4C5D-A542-F5C4B73F0952}" type="datetimeFigureOut">
              <a:rPr lang="en-US" smtClean="0"/>
              <a:t>6/21/2017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BA36E-44E2-46D0-9F67-97EC60CA2ADD}" type="slidenum">
              <a:rPr lang="en-US" smtClean="0"/>
              <a:t>‹#›</a:t>
            </a:fld>
            <a:endParaRPr lang="en-US"/>
          </a:p>
        </p:txBody>
      </p:sp>
    </p:spTree>
    <p:extLst>
      <p:ext uri="{BB962C8B-B14F-4D97-AF65-F5344CB8AC3E}">
        <p14:creationId xmlns:p14="http://schemas.microsoft.com/office/powerpoint/2010/main" val="59758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5996AC-7F18-C64A-A836-35C465C0FD65}" type="slidenum">
              <a:rPr lang="en-US" smtClean="0"/>
              <a:pPr/>
              <a:t>2</a:t>
            </a:fld>
            <a:endParaRPr lang="en-US"/>
          </a:p>
        </p:txBody>
      </p:sp>
    </p:spTree>
    <p:extLst>
      <p:ext uri="{BB962C8B-B14F-4D97-AF65-F5344CB8AC3E}">
        <p14:creationId xmlns:p14="http://schemas.microsoft.com/office/powerpoint/2010/main" val="202123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7AB0D0-D2A6-4283-9B02-0D46E6841B5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368305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AB0D0-D2A6-4283-9B02-0D46E6841B5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126625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AB0D0-D2A6-4283-9B02-0D46E6841B5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218892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7275" y="1666619"/>
            <a:ext cx="11443668" cy="4354712"/>
          </a:xfrm>
          <a:prstGeom prst="rect">
            <a:avLst/>
          </a:prstGeom>
        </p:spPr>
        <p:txBody>
          <a:bodyPr lIns="121883" tIns="60941" rIns="121883" bIns="60941">
            <a:noAutofit/>
          </a:bodyPr>
          <a:lstStyle>
            <a:lvl1pPr marL="374537" indent="-298361">
              <a:lnSpc>
                <a:spcPct val="95000"/>
              </a:lnSpc>
              <a:spcBef>
                <a:spcPts val="1480"/>
              </a:spcBef>
              <a:buClr>
                <a:schemeClr val="tx2"/>
              </a:buClr>
              <a:buSzPct val="80000"/>
              <a:buFont typeface="Wingdings" panose="05000000000000000000" pitchFamily="2" charset="2"/>
              <a:buChar char="§"/>
              <a:defRPr sz="2700" b="0" i="0">
                <a:solidFill>
                  <a:schemeClr val="tx2"/>
                </a:solidFill>
                <a:latin typeface="+mn-lt"/>
                <a:cs typeface="CiscoSans ExtraLight"/>
              </a:defRPr>
            </a:lvl1pPr>
            <a:lvl2pPr marL="677131" indent="-287780">
              <a:lnSpc>
                <a:spcPct val="95000"/>
              </a:lnSpc>
              <a:spcBef>
                <a:spcPts val="600"/>
              </a:spcBef>
              <a:buClr>
                <a:schemeClr val="tx2"/>
              </a:buClr>
              <a:buSzPct val="80000"/>
              <a:buFont typeface="Wingdings" panose="05000000000000000000" pitchFamily="2" charset="2"/>
              <a:buChar char="§"/>
              <a:defRPr sz="2400" b="0" i="0">
                <a:solidFill>
                  <a:schemeClr val="tx2"/>
                </a:solidFill>
                <a:latin typeface="+mn-lt"/>
                <a:cs typeface="CiscoSans ExtraLight"/>
              </a:defRPr>
            </a:lvl2pPr>
            <a:lvl3pPr marL="996652" indent="-228532">
              <a:buClr>
                <a:schemeClr val="tx2"/>
              </a:buClr>
              <a:buSzPct val="80000"/>
              <a:buFont typeface="Wingdings" panose="05000000000000000000" pitchFamily="2" charset="2"/>
              <a:buChar char="§"/>
              <a:defRPr sz="2100" b="0" i="0">
                <a:solidFill>
                  <a:schemeClr val="tx2"/>
                </a:solidFill>
                <a:latin typeface="+mn-lt"/>
                <a:cs typeface="CiscoSans ExtraLight"/>
              </a:defRPr>
            </a:lvl3pPr>
            <a:lvl4pPr marL="1214602" indent="-228532">
              <a:buClr>
                <a:schemeClr val="tx2"/>
              </a:buClr>
              <a:buSzPct val="80000"/>
              <a:buFont typeface="Wingdings" panose="05000000000000000000" pitchFamily="2" charset="2"/>
              <a:buChar char="§"/>
              <a:defRPr sz="1900" b="0" i="0">
                <a:solidFill>
                  <a:schemeClr val="tx2"/>
                </a:solidFill>
                <a:latin typeface="+mn-lt"/>
                <a:cs typeface="CiscoSans ExtraLight"/>
              </a:defRPr>
            </a:lvl4pPr>
            <a:lvl5pPr marL="1443134" indent="-224299">
              <a:buClr>
                <a:schemeClr val="tx2"/>
              </a:buClr>
              <a:buSzPct val="80000"/>
              <a:buFont typeface="Wingdings" panose="05000000000000000000" pitchFamily="2" charset="2"/>
              <a:buChar char="§"/>
              <a:defRPr sz="1600" b="0" i="0">
                <a:solidFill>
                  <a:schemeClr val="tx2"/>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46322" y="404085"/>
            <a:ext cx="11546635" cy="971709"/>
          </a:xfrm>
          <a:prstGeom prst="rect">
            <a:avLst/>
          </a:prstGeom>
        </p:spPr>
        <p:txBody>
          <a:bodyPr anchor="t" anchorCtr="0">
            <a:noAutofit/>
          </a:bodyPr>
          <a:lstStyle>
            <a:lvl1pPr algn="l">
              <a:lnSpc>
                <a:spcPct val="90000"/>
              </a:lnSpc>
              <a:defRPr sz="3300" b="0" i="0" spc="0" baseline="0">
                <a:solidFill>
                  <a:srgbClr val="00A2BF"/>
                </a:solidFill>
                <a:latin typeface="+mj-lt"/>
                <a:cs typeface="CiscoSans Thin"/>
              </a:defRPr>
            </a:lvl1pPr>
          </a:lstStyle>
          <a:p>
            <a:r>
              <a:rPr lang="en-US" dirty="0" smtClean="0"/>
              <a:t>Bullet Title Goes Here</a:t>
            </a:r>
            <a:endParaRPr lang="en-US" dirty="0"/>
          </a:p>
        </p:txBody>
      </p:sp>
    </p:spTree>
    <p:extLst>
      <p:ext uri="{BB962C8B-B14F-4D97-AF65-F5344CB8AC3E}">
        <p14:creationId xmlns:p14="http://schemas.microsoft.com/office/powerpoint/2010/main" val="371130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AB0D0-D2A6-4283-9B02-0D46E6841B5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231058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7AB0D0-D2A6-4283-9B02-0D46E6841B5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153754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7AB0D0-D2A6-4283-9B02-0D46E6841B57}"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355259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7AB0D0-D2A6-4283-9B02-0D46E6841B57}" type="datetimeFigureOut">
              <a:rPr lang="en-US" smtClean="0"/>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54689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7AB0D0-D2A6-4283-9B02-0D46E6841B57}" type="datetimeFigureOut">
              <a:rPr lang="en-US" smtClean="0"/>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389890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AB0D0-D2A6-4283-9B02-0D46E6841B57}" type="datetimeFigureOut">
              <a:rPr lang="en-US" smtClean="0"/>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298060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7AB0D0-D2A6-4283-9B02-0D46E6841B57}"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107942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7AB0D0-D2A6-4283-9B02-0D46E6841B57}"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EF350-0E31-43D5-89EA-28B9476DB55E}" type="slidenum">
              <a:rPr lang="en-US" smtClean="0"/>
              <a:t>‹#›</a:t>
            </a:fld>
            <a:endParaRPr lang="en-US"/>
          </a:p>
        </p:txBody>
      </p:sp>
    </p:spTree>
    <p:extLst>
      <p:ext uri="{BB962C8B-B14F-4D97-AF65-F5344CB8AC3E}">
        <p14:creationId xmlns:p14="http://schemas.microsoft.com/office/powerpoint/2010/main" val="72300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AB0D0-D2A6-4283-9B02-0D46E6841B57}" type="datetimeFigureOut">
              <a:rPr lang="en-US" smtClean="0"/>
              <a:t>6/21/2017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EF350-0E31-43D5-89EA-28B9476DB55E}" type="slidenum">
              <a:rPr lang="en-US" smtClean="0"/>
              <a:t>‹#›</a:t>
            </a:fld>
            <a:endParaRPr lang="en-US"/>
          </a:p>
        </p:txBody>
      </p:sp>
    </p:spTree>
    <p:extLst>
      <p:ext uri="{BB962C8B-B14F-4D97-AF65-F5344CB8AC3E}">
        <p14:creationId xmlns:p14="http://schemas.microsoft.com/office/powerpoint/2010/main" val="361635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ramalhe@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open-std.org/jtc1/sc22/wg21/docs/papers/2014/n4058.pdf" TargetMode="External"/><Relationship Id="rId2" Type="http://schemas.openxmlformats.org/officeDocument/2006/relationships/hyperlink" Target="http://people.csail.mit.edu/bushl2/rpi/portfolio/lockfree-grape/documents/lock-free-linked-lists.pdf" TargetMode="External"/><Relationship Id="rId1" Type="http://schemas.openxmlformats.org/officeDocument/2006/relationships/slideLayout" Target="../slideLayouts/slideLayout12.xml"/><Relationship Id="rId4" Type="http://schemas.openxmlformats.org/officeDocument/2006/relationships/hyperlink" Target="https://bartoszmilewski.com/2009/08/19/the-anatomy-of-reference-countin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kernel.org/pub/linux/kernel/people/paulmck/perfbook/perfbook.2015.01.31a.pdf"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research.ibm.com/people/m/michael/ieeetpds-2004.pdf"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ABA_problem"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www.rdrop.com/~paulmck/RCU/rclockpdcsproof.pdf" TargetMode="Externa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www.concurrencyfreaks.com/"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etaps.org/index.php/2014/invited-speakers#ESOP" TargetMode="External"/><Relationship Id="rId2" Type="http://schemas.openxmlformats.org/officeDocument/2006/relationships/hyperlink" Target="http://safari.ece.cmu.edu/MSPC2012/erez_abstract.pdf"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www.cs.technion.ac.il/~sakogan/papers/spaa13.pdf" TargetMode="External"/><Relationship Id="rId2" Type="http://schemas.openxmlformats.org/officeDocument/2006/relationships/hyperlink" Target="http://citeseerx.ist.psu.edu/viewdoc/download?doi=10.1.1.111.1952&amp;rep=rep1&amp;type=pdf" TargetMode="External"/><Relationship Id="rId1" Type="http://schemas.openxmlformats.org/officeDocument/2006/relationships/slideLayout" Target="../slideLayouts/slideLayout12.xml"/><Relationship Id="rId6" Type="http://schemas.openxmlformats.org/officeDocument/2006/relationships/hyperlink" Target="http://people.csail.mit.edu/amatveev/ThreadScan_SPAA2015.pdf" TargetMode="External"/><Relationship Id="rId5" Type="http://schemas.openxmlformats.org/officeDocument/2006/relationships/hyperlink" Target="http://people.csail.mit.edu/amatveev/StackTrack_EuroSys2014.pdf" TargetMode="External"/><Relationship Id="rId4" Type="http://schemas.openxmlformats.org/officeDocument/2006/relationships/hyperlink" Target="https://timharris.uk/papers/2001-disc.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youtube.com/watch?v=uhgrD_B1RhQ" TargetMode="Externa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8" Type="http://schemas.openxmlformats.org/officeDocument/2006/relationships/hyperlink" Target="http://www.open-std.org/jtc1/sc22/wg21/docs/papers/2016/p0233r1.pdf" TargetMode="External"/><Relationship Id="rId3" Type="http://schemas.openxmlformats.org/officeDocument/2006/relationships/hyperlink" Target="http://www.etaps.org/index.php/2014/invited-speakers#ESOP" TargetMode="External"/><Relationship Id="rId7" Type="http://schemas.openxmlformats.org/officeDocument/2006/relationships/hyperlink" Target="http://www.rdrop.com/~paulmck/RCU/RCU.2016.09.23b.CPPCON.pdf" TargetMode="External"/><Relationship Id="rId2" Type="http://schemas.openxmlformats.org/officeDocument/2006/relationships/hyperlink" Target="http://safari.ece.cmu.edu/MSPC2012/erez_abstract.pdf" TargetMode="External"/><Relationship Id="rId1" Type="http://schemas.openxmlformats.org/officeDocument/2006/relationships/slideLayout" Target="../slideLayouts/slideLayout12.xml"/><Relationship Id="rId6" Type="http://schemas.openxmlformats.org/officeDocument/2006/relationships/hyperlink" Target="http://concurrencyfreaks.blogspot.com/2016/08/hazard-pointers-vs-rcu.html" TargetMode="External"/><Relationship Id="rId5" Type="http://schemas.openxmlformats.org/officeDocument/2006/relationships/hyperlink" Target="http://www.concurrencyfreaks.com/" TargetMode="External"/><Relationship Id="rId4" Type="http://schemas.openxmlformats.org/officeDocument/2006/relationships/hyperlink" Target="http://kukuruku.co/hub/cpp/lock-free-data-structures-the-inside-memory-management-schem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dl.acm.org/citation.cfm?id=629088"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Lock-Free and Wait-Free Memory Reclamation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Pedro Ramalhete</a:t>
            </a:r>
          </a:p>
          <a:p>
            <a:r>
              <a:rPr lang="en-US" dirty="0" smtClean="0"/>
              <a:t>Cisco Systems</a:t>
            </a:r>
          </a:p>
          <a:p>
            <a:r>
              <a:rPr lang="en-US" dirty="0" smtClean="0">
                <a:hlinkClick r:id="rId2"/>
              </a:rPr>
              <a:t>pramalhe@gmail.com</a:t>
            </a:r>
            <a:endParaRPr lang="en-US" dirty="0" smtClean="0"/>
          </a:p>
          <a:p>
            <a:endParaRPr lang="en-US" dirty="0"/>
          </a:p>
          <a:p>
            <a:r>
              <a:rPr lang="en-US" dirty="0" smtClean="0"/>
              <a:t>October 2016</a:t>
            </a:r>
            <a:endParaRPr lang="en-US" dirty="0"/>
          </a:p>
        </p:txBody>
      </p:sp>
    </p:spTree>
    <p:extLst>
      <p:ext uri="{BB962C8B-B14F-4D97-AF65-F5344CB8AC3E}">
        <p14:creationId xmlns:p14="http://schemas.microsoft.com/office/powerpoint/2010/main" val="3081329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t>Pros</a:t>
            </a:r>
          </a:p>
          <a:p>
            <a:pPr lvl="1"/>
            <a:r>
              <a:rPr lang="en-US" sz="1400" dirty="0"/>
              <a:t>Algorithms </a:t>
            </a:r>
            <a:r>
              <a:rPr lang="en-US" sz="1400" dirty="0"/>
              <a:t>for concurrent data structures are (much) simpler when you have a GC</a:t>
            </a:r>
          </a:p>
          <a:p>
            <a:pPr lvl="1"/>
            <a:r>
              <a:rPr lang="en-US" sz="1400" dirty="0"/>
              <a:t>The work of cleaning up the garbage can be delayed until a time when the system is not busy, thus improving overall throughput</a:t>
            </a:r>
          </a:p>
          <a:p>
            <a:pPr lvl="1"/>
            <a:r>
              <a:rPr lang="en-US" sz="1400" dirty="0"/>
              <a:t>Doing memory reclamation in bursts increases cache locality which improves throughput</a:t>
            </a:r>
            <a:endParaRPr lang="en-US" sz="1400" dirty="0"/>
          </a:p>
          <a:p>
            <a:pPr lvl="1"/>
            <a:endParaRPr lang="en-US" sz="1400" dirty="0"/>
          </a:p>
          <a:p>
            <a:r>
              <a:rPr lang="en-US" sz="1800" dirty="0"/>
              <a:t>Cons</a:t>
            </a:r>
          </a:p>
          <a:p>
            <a:pPr lvl="1"/>
            <a:r>
              <a:rPr lang="en-US" sz="1400" dirty="0"/>
              <a:t>Some of the complexity is hidden away and it can have some unexpected behaviors</a:t>
            </a:r>
          </a:p>
          <a:p>
            <a:pPr lvl="1"/>
            <a:r>
              <a:rPr lang="en-US" sz="1400" dirty="0"/>
              <a:t>Tail latency can be fat due to stop-the-world pauses, or </a:t>
            </a:r>
            <a:r>
              <a:rPr lang="en-US" sz="1400" dirty="0" err="1"/>
              <a:t>safepoints</a:t>
            </a:r>
            <a:r>
              <a:rPr lang="en-US" sz="1400" dirty="0"/>
              <a:t>, or too much work to be done by the GC thread(s)</a:t>
            </a:r>
          </a:p>
          <a:p>
            <a:pPr lvl="1"/>
            <a:r>
              <a:rPr lang="en-US" sz="1400" dirty="0"/>
              <a:t>Non-deterministic behavior of the application: A thread tries to allocate memory, there is none available and this triggers a full GC run. This thread may be doing something completely unrelated to the data structure that caused all the garbage to exist!</a:t>
            </a:r>
          </a:p>
          <a:p>
            <a:pPr lvl="1"/>
            <a:endParaRPr lang="en-US" sz="1300" dirty="0"/>
          </a:p>
          <a:p>
            <a:pPr lvl="1"/>
            <a:endParaRPr lang="en-US" sz="1300" dirty="0"/>
          </a:p>
        </p:txBody>
      </p:sp>
      <p:sp>
        <p:nvSpPr>
          <p:cNvPr id="3" name="Title 2"/>
          <p:cNvSpPr>
            <a:spLocks noGrp="1"/>
          </p:cNvSpPr>
          <p:nvPr>
            <p:ph type="ctrTitle"/>
          </p:nvPr>
        </p:nvSpPr>
        <p:spPr/>
        <p:txBody>
          <a:bodyPr/>
          <a:lstStyle/>
          <a:p>
            <a:r>
              <a:rPr lang="en-US" b="1" dirty="0" smtClean="0"/>
              <a:t>Automatic</a:t>
            </a:r>
            <a:r>
              <a:rPr lang="en-US" dirty="0" smtClean="0"/>
              <a:t> memory reclamation (GC)</a:t>
            </a:r>
            <a:endParaRPr lang="en-US" dirty="0"/>
          </a:p>
        </p:txBody>
      </p:sp>
    </p:spTree>
    <p:extLst>
      <p:ext uri="{BB962C8B-B14F-4D97-AF65-F5344CB8AC3E}">
        <p14:creationId xmlns:p14="http://schemas.microsoft.com/office/powerpoint/2010/main" val="16604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t>Pros</a:t>
            </a:r>
          </a:p>
          <a:p>
            <a:pPr lvl="1"/>
            <a:r>
              <a:rPr lang="en-US" sz="1400" dirty="0"/>
              <a:t>Memory is reclaimed when you intend it to</a:t>
            </a:r>
          </a:p>
          <a:p>
            <a:pPr lvl="1"/>
            <a:r>
              <a:rPr lang="en-US" sz="1400" dirty="0"/>
              <a:t>Behavior of the application is deterministic. </a:t>
            </a:r>
          </a:p>
          <a:p>
            <a:pPr lvl="1"/>
            <a:r>
              <a:rPr lang="en-US" sz="1400" dirty="0"/>
              <a:t>Typically no fat tail in the latency distribution (at least for pointer-based and </a:t>
            </a:r>
            <a:r>
              <a:rPr lang="en-US" sz="1400" dirty="0" err="1"/>
              <a:t>refcount</a:t>
            </a:r>
            <a:r>
              <a:rPr lang="en-US" sz="1400" dirty="0"/>
              <a:t>).</a:t>
            </a:r>
          </a:p>
          <a:p>
            <a:pPr lvl="1"/>
            <a:endParaRPr lang="en-US" sz="1400" dirty="0"/>
          </a:p>
          <a:p>
            <a:r>
              <a:rPr lang="en-US" sz="1800" dirty="0"/>
              <a:t>Cons</a:t>
            </a:r>
          </a:p>
          <a:p>
            <a:pPr lvl="1"/>
            <a:r>
              <a:rPr lang="en-US" sz="1400" dirty="0"/>
              <a:t>Data structures that reclaim their own memory are typically more complex</a:t>
            </a:r>
          </a:p>
          <a:p>
            <a:pPr lvl="1"/>
            <a:r>
              <a:rPr lang="en-US" sz="1400" dirty="0"/>
              <a:t>Choosing the right memory reclamation technique for the particular case can be difficult</a:t>
            </a:r>
          </a:p>
          <a:p>
            <a:pPr lvl="1"/>
            <a:r>
              <a:rPr lang="en-US" sz="1400" dirty="0"/>
              <a:t>Pointer-based memory reclamation is very tricky to </a:t>
            </a:r>
            <a:r>
              <a:rPr lang="en-US" sz="1400" i="1" dirty="0"/>
              <a:t>deploy*</a:t>
            </a:r>
            <a:r>
              <a:rPr lang="en-US" sz="1400" dirty="0"/>
              <a:t> correctly (HP, Pass the Buck, Drop the Anchor)</a:t>
            </a:r>
          </a:p>
          <a:p>
            <a:endParaRPr lang="en-US" sz="1600" dirty="0"/>
          </a:p>
          <a:p>
            <a:endParaRPr lang="en-US" sz="1600" dirty="0"/>
          </a:p>
          <a:p>
            <a:endParaRPr lang="en-US" sz="1600" dirty="0"/>
          </a:p>
          <a:p>
            <a:pPr marL="76176" indent="0">
              <a:buNone/>
            </a:pPr>
            <a:r>
              <a:rPr lang="en-US" sz="1200" dirty="0"/>
              <a:t>*by </a:t>
            </a:r>
            <a:r>
              <a:rPr lang="en-US" sz="1200" i="1" dirty="0"/>
              <a:t>deploy</a:t>
            </a:r>
            <a:r>
              <a:rPr lang="en-US" sz="1200" dirty="0"/>
              <a:t> we mean applying the memory reclamation scheme to your data structure</a:t>
            </a:r>
          </a:p>
        </p:txBody>
      </p:sp>
      <p:sp>
        <p:nvSpPr>
          <p:cNvPr id="3" name="Title 2"/>
          <p:cNvSpPr>
            <a:spLocks noGrp="1"/>
          </p:cNvSpPr>
          <p:nvPr>
            <p:ph type="ctrTitle"/>
          </p:nvPr>
        </p:nvSpPr>
        <p:spPr/>
        <p:txBody>
          <a:bodyPr/>
          <a:lstStyle/>
          <a:p>
            <a:r>
              <a:rPr lang="en-US" b="1" dirty="0" smtClean="0"/>
              <a:t>Manual</a:t>
            </a:r>
            <a:r>
              <a:rPr lang="en-US" dirty="0" smtClean="0"/>
              <a:t> memory reclamation (RCU, HP, </a:t>
            </a:r>
            <a:r>
              <a:rPr lang="en-US" dirty="0" err="1" smtClean="0"/>
              <a:t>RefCount</a:t>
            </a:r>
            <a:r>
              <a:rPr lang="en-US" dirty="0" smtClean="0"/>
              <a:t>, </a:t>
            </a:r>
            <a:r>
              <a:rPr lang="en-US" dirty="0" err="1" smtClean="0"/>
              <a:t>etc</a:t>
            </a:r>
            <a:r>
              <a:rPr lang="en-US" dirty="0" smtClean="0"/>
              <a:t>)</a:t>
            </a:r>
            <a:endParaRPr lang="en-US" dirty="0"/>
          </a:p>
        </p:txBody>
      </p:sp>
    </p:spTree>
    <p:extLst>
      <p:ext uri="{BB962C8B-B14F-4D97-AF65-F5344CB8AC3E}">
        <p14:creationId xmlns:p14="http://schemas.microsoft.com/office/powerpoint/2010/main" val="153953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5738770" cy="971709"/>
          </a:xfrm>
        </p:spPr>
        <p:txBody>
          <a:bodyPr/>
          <a:lstStyle/>
          <a:p>
            <a:r>
              <a:rPr lang="en-US" dirty="0" smtClean="0"/>
              <a:t>Code with GC is simpler</a:t>
            </a:r>
            <a:endParaRPr lang="en-US" dirty="0"/>
          </a:p>
        </p:txBody>
      </p:sp>
      <p:sp>
        <p:nvSpPr>
          <p:cNvPr id="5" name="TextBox 4"/>
          <p:cNvSpPr txBox="1"/>
          <p:nvPr/>
        </p:nvSpPr>
        <p:spPr>
          <a:xfrm>
            <a:off x="180798" y="3775437"/>
            <a:ext cx="6285525" cy="2039020"/>
          </a:xfrm>
          <a:prstGeom prst="rect">
            <a:avLst/>
          </a:prstGeom>
          <a:noFill/>
        </p:spPr>
        <p:txBody>
          <a:bodyPr wrap="square" rtlCol="0">
            <a:spAutoFit/>
          </a:bodyPr>
          <a:lstStyle/>
          <a:p>
            <a:pPr>
              <a:lnSpc>
                <a:spcPct val="115000"/>
              </a:lnSpc>
            </a:pP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public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 </a:t>
            </a:r>
            <a:r>
              <a:rPr lang="en-US" sz="10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dequeue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final</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TID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  long</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phase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maxPhase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state</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TID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new</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OpDesc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&lt;E&gt;(</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phase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true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false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null</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help(</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phase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help_finish_deq</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final</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Node&lt;E&gt; </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state</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.get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TID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null</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return</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null</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endParaRPr>
          </a:p>
          <a:p>
            <a:pPr>
              <a:lnSpc>
                <a:spcPct val="115000"/>
              </a:lnSpc>
            </a:pPr>
            <a:r>
              <a:rPr lang="en-US" sz="10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final</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 </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value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dirty="0" err="1">
                <a:solidFill>
                  <a:srgbClr val="6A3E3E"/>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next</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value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6A3E3E"/>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next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return</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6A3E3E"/>
                </a:solidFill>
                <a:latin typeface="Courier New" panose="02070309020205020404" pitchFamily="49" charset="0"/>
                <a:ea typeface="Calibri" panose="020F0502020204030204" pitchFamily="34" charset="0"/>
                <a:cs typeface="Times New Roman" panose="02020603050405020304" pitchFamily="18" charset="0"/>
              </a:rPr>
              <a:t>value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000" dirty="0"/>
          </a:p>
        </p:txBody>
      </p:sp>
      <p:sp>
        <p:nvSpPr>
          <p:cNvPr id="6" name="TextBox 5"/>
          <p:cNvSpPr txBox="1"/>
          <p:nvPr/>
        </p:nvSpPr>
        <p:spPr>
          <a:xfrm>
            <a:off x="6128803" y="404086"/>
            <a:ext cx="6061610" cy="6109365"/>
          </a:xfrm>
          <a:prstGeom prst="rect">
            <a:avLst/>
          </a:prstGeom>
          <a:noFill/>
        </p:spPr>
        <p:txBody>
          <a:bodyPr wrap="square" rtlCol="0">
            <a:spAutoFit/>
          </a:bodyPr>
          <a:lstStyle/>
          <a:p>
            <a:pPr>
              <a:lnSpc>
                <a:spcPct val="115000"/>
              </a:lnSpc>
            </a:pPr>
            <a:r>
              <a:rPr lang="en-US" sz="1000" b="1" dirty="0">
                <a:solidFill>
                  <a:srgbClr val="644632"/>
                </a:solidFill>
                <a:latin typeface="Courier New" panose="02070309020205020404" pitchFamily="49" charset="0"/>
                <a:ea typeface="Calibri" panose="020F0502020204030204" pitchFamily="34" charset="0"/>
                <a:cs typeface="Times New Roman" panose="02020603050405020304" pitchFamily="18" charset="0"/>
              </a:rPr>
              <a:t>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dequeue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const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    long</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long</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phase =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maxPhase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(TID) + 1;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state[TID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].store(</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new</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5032"/>
                </a:solidFill>
                <a:latin typeface="Courier New" panose="02070309020205020404" pitchFamily="49" charset="0"/>
                <a:ea typeface="Calibri" panose="020F0502020204030204" pitchFamily="34" charset="0"/>
                <a:cs typeface="Times New Roman" panose="02020603050405020304" pitchFamily="18" charset="0"/>
              </a:rPr>
              <a:t>OpDesc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804040"/>
                </a:solidFill>
                <a:latin typeface="Courier New" panose="02070309020205020404" pitchFamily="49" charset="0"/>
                <a:ea typeface="Calibri" panose="020F0502020204030204" pitchFamily="34" charset="0"/>
                <a:cs typeface="Times New Roman" panose="02020603050405020304" pitchFamily="18" charset="0"/>
              </a:rPr>
              <a:t>phase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true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false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nullptr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help(</a:t>
            </a:r>
            <a:r>
              <a:rPr lang="en-US" sz="1000" dirty="0">
                <a:solidFill>
                  <a:srgbClr val="804040"/>
                </a:solidFill>
                <a:latin typeface="Courier New" panose="02070309020205020404" pitchFamily="49" charset="0"/>
                <a:ea typeface="Calibri" panose="020F0502020204030204" pitchFamily="34" charset="0"/>
                <a:cs typeface="Times New Roman" panose="02020603050405020304" pitchFamily="18" charset="0"/>
              </a:rPr>
              <a:t>phase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TID);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help_finish_deq</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5032"/>
                </a:solidFill>
                <a:latin typeface="Courier New" panose="02070309020205020404" pitchFamily="49" charset="0"/>
                <a:ea typeface="Calibri" panose="020F0502020204030204" pitchFamily="34" charset="0"/>
                <a:cs typeface="Times New Roman" panose="02020603050405020304" pitchFamily="18" charset="0"/>
              </a:rPr>
              <a:t>OpDesc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curDesc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hpOpDesc</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.protect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kHpODCurr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state[TID], TID);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5032"/>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node = </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curDesc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-&gt;</a:t>
            </a:r>
            <a:r>
              <a:rPr lang="en-US" sz="10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804040"/>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nullptr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hpOpDesc</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.clear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hpNode</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.clear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5032"/>
                </a:solidFill>
                <a:latin typeface="Courier New" panose="02070309020205020404" pitchFamily="49" charset="0"/>
                <a:ea typeface="Calibri" panose="020F0502020204030204" pitchFamily="34" charset="0"/>
                <a:cs typeface="Times New Roman" panose="02020603050405020304" pitchFamily="18" charset="0"/>
              </a:rPr>
              <a:t>OpDesc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state[TID].load();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for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0; </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&lt; </a:t>
            </a:r>
            <a:r>
              <a:rPr lang="en-US" sz="1000" i="1"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MAX_THREADS</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(state[TID].</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compare_exchange_strong</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OPDESC_END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break</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state[TID].load();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OPDESC_END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break</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hpOpDesc</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.retire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TID);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return</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nullptr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5032"/>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next = </a:t>
            </a:r>
            <a:r>
              <a:rPr lang="en-US" sz="1000" dirty="0">
                <a:solidFill>
                  <a:srgbClr val="804040"/>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-&gt;</a:t>
            </a:r>
            <a:r>
              <a:rPr lang="en-US" sz="10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next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endParaRPr>
          </a:p>
          <a:p>
            <a:pPr>
              <a:lnSpc>
                <a:spcPct val="115000"/>
              </a:lnSpc>
            </a:pPr>
            <a:r>
              <a:rPr lang="en-US" sz="10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644632"/>
                </a:solidFill>
                <a:latin typeface="Courier New" panose="02070309020205020404" pitchFamily="49" charset="0"/>
                <a:ea typeface="Calibri" panose="020F0502020204030204" pitchFamily="34" charset="0"/>
                <a:cs typeface="Times New Roman" panose="02020603050405020304" pitchFamily="18" charset="0"/>
              </a:rPr>
              <a:t>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value = </a:t>
            </a:r>
            <a:r>
              <a:rPr lang="en-US" sz="1000" dirty="0">
                <a:solidFill>
                  <a:srgbClr val="804040"/>
                </a:solidFill>
                <a:latin typeface="Courier New" panose="02070309020205020404" pitchFamily="49" charset="0"/>
                <a:ea typeface="Calibri" panose="020F0502020204030204" pitchFamily="34" charset="0"/>
                <a:cs typeface="Times New Roman" panose="02020603050405020304" pitchFamily="18" charset="0"/>
              </a:rPr>
              <a:t>next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-&gt;</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item</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.load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804040"/>
                </a:solidFill>
                <a:latin typeface="Courier New" panose="02070309020205020404" pitchFamily="49" charset="0"/>
                <a:ea typeface="Calibri" panose="020F0502020204030204" pitchFamily="34" charset="0"/>
                <a:cs typeface="Times New Roman" panose="02020603050405020304" pitchFamily="18" charset="0"/>
              </a:rPr>
              <a:t>next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&gt;</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item</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.store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nullptr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 "next" can be deleted now</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hpOpDesc</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.clear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hpNode</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.clear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hpNode</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.retire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804040"/>
                </a:solidFill>
                <a:latin typeface="Courier New" panose="02070309020205020404" pitchFamily="49" charset="0"/>
                <a:ea typeface="Calibri" panose="020F0502020204030204" pitchFamily="34" charset="0"/>
                <a:cs typeface="Times New Roman" panose="02020603050405020304" pitchFamily="18" charset="0"/>
              </a:rPr>
              <a:t>node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TID); </a:t>
            </a:r>
            <a:endPar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5032"/>
                </a:solidFill>
                <a:latin typeface="Courier New" panose="02070309020205020404" pitchFamily="49" charset="0"/>
                <a:ea typeface="Calibri" panose="020F0502020204030204" pitchFamily="34" charset="0"/>
                <a:cs typeface="Times New Roman" panose="02020603050405020304" pitchFamily="18" charset="0"/>
              </a:rPr>
              <a:t>OpDesc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state[TID].load();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for</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0; </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&lt;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maxThreads</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 </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 Is maxThreads+1 enough?</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0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OPDESC_END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break</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(state[TID].</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compare_exchange_strong</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OPDESC_END</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break</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state[TID].load();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hpOpDesc</a:t>
            </a:r>
            <a:r>
              <a:rPr lang="en-US" sz="1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.retire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desc</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TID);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return</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804040"/>
                </a:solidFill>
                <a:latin typeface="Courier New" panose="02070309020205020404" pitchFamily="49" charset="0"/>
                <a:ea typeface="Calibri" panose="020F0502020204030204" pitchFamily="34" charset="0"/>
                <a:cs typeface="Times New Roman" panose="02020603050405020304" pitchFamily="18" charset="0"/>
              </a:rPr>
              <a:t>value</a:t>
            </a: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000" dirty="0"/>
          </a:p>
        </p:txBody>
      </p:sp>
      <p:sp>
        <p:nvSpPr>
          <p:cNvPr id="7" name="Text Placeholder 1"/>
          <p:cNvSpPr>
            <a:spLocks noGrp="1"/>
          </p:cNvSpPr>
          <p:nvPr>
            <p:ph type="body" sz="quarter" idx="10"/>
          </p:nvPr>
        </p:nvSpPr>
        <p:spPr>
          <a:xfrm>
            <a:off x="48723" y="1375794"/>
            <a:ext cx="6292788" cy="2041422"/>
          </a:xfrm>
        </p:spPr>
        <p:txBody>
          <a:bodyPr/>
          <a:lstStyle/>
          <a:p>
            <a:r>
              <a:rPr lang="en-US" sz="1600" dirty="0"/>
              <a:t>The Java code below uses GC and is the </a:t>
            </a:r>
            <a:r>
              <a:rPr lang="en-US" sz="1600" dirty="0" err="1"/>
              <a:t>dequeue</a:t>
            </a:r>
            <a:r>
              <a:rPr lang="en-US" sz="1600" dirty="0"/>
              <a:t> </a:t>
            </a:r>
            <a:r>
              <a:rPr lang="en-US" sz="1600" dirty="0"/>
              <a:t>method of a wait-free queue by Alex </a:t>
            </a:r>
            <a:r>
              <a:rPr lang="en-US" sz="1600" dirty="0" err="1"/>
              <a:t>Kogan</a:t>
            </a:r>
            <a:r>
              <a:rPr lang="en-US" sz="1600" dirty="0"/>
              <a:t> and </a:t>
            </a:r>
            <a:r>
              <a:rPr lang="en-US" sz="1600" dirty="0" err="1"/>
              <a:t>Erez</a:t>
            </a:r>
            <a:r>
              <a:rPr lang="en-US" sz="1600" dirty="0"/>
              <a:t> </a:t>
            </a:r>
            <a:r>
              <a:rPr lang="en-US" sz="1600" dirty="0" err="1"/>
              <a:t>Petrank</a:t>
            </a:r>
            <a:r>
              <a:rPr lang="en-US" sz="1600" dirty="0"/>
              <a:t> which takes just 9 lines.</a:t>
            </a:r>
          </a:p>
          <a:p>
            <a:r>
              <a:rPr lang="en-US" sz="1600" dirty="0"/>
              <a:t>The C++ code on the right is </a:t>
            </a:r>
            <a:r>
              <a:rPr lang="en-US" sz="1600" b="1" dirty="0"/>
              <a:t>exactly the same algorithm </a:t>
            </a:r>
            <a:r>
              <a:rPr lang="en-US" sz="1600" dirty="0"/>
              <a:t>using Hazard Pointers (30 lines)</a:t>
            </a:r>
            <a:endParaRPr lang="en-US" sz="1600" dirty="0"/>
          </a:p>
          <a:p>
            <a:r>
              <a:rPr lang="en-US" sz="1600" dirty="0"/>
              <a:t>Both listings have the same font</a:t>
            </a:r>
          </a:p>
          <a:p>
            <a:endParaRPr lang="en-US" sz="1600" dirty="0"/>
          </a:p>
        </p:txBody>
      </p:sp>
      <p:sp>
        <p:nvSpPr>
          <p:cNvPr id="4" name="Rectangle 3"/>
          <p:cNvSpPr/>
          <p:nvPr/>
        </p:nvSpPr>
        <p:spPr>
          <a:xfrm rot="20799260">
            <a:off x="8543138" y="5645328"/>
            <a:ext cx="36684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 with HP</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7"/>
          <p:cNvSpPr/>
          <p:nvPr/>
        </p:nvSpPr>
        <p:spPr>
          <a:xfrm rot="20438029">
            <a:off x="2111487" y="5014523"/>
            <a:ext cx="382438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Java with GC</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6646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9" y="1666619"/>
            <a:ext cx="5182777" cy="4354712"/>
          </a:xfrm>
        </p:spPr>
        <p:txBody>
          <a:bodyPr/>
          <a:lstStyle/>
          <a:p>
            <a:pPr marL="76176" indent="0">
              <a:buNone/>
            </a:pPr>
            <a:r>
              <a:rPr lang="en-US" sz="1600" dirty="0"/>
              <a:t>Suppose you have the scenario on the right</a:t>
            </a:r>
          </a:p>
          <a:p>
            <a:pPr marL="76176" indent="0">
              <a:buNone/>
            </a:pPr>
            <a:endParaRPr lang="en-US" sz="1600" dirty="0"/>
          </a:p>
          <a:p>
            <a:pPr marL="76176" indent="0">
              <a:buNone/>
            </a:pPr>
            <a:r>
              <a:rPr lang="en-US" sz="1600" dirty="0"/>
              <a:t>Even though it’s Thread 1 that is creating all the garbage, it will be when Thread 2 is executing that the GC will run, thus impacting latency and throughput of whatever Thread 2 is doing</a:t>
            </a:r>
          </a:p>
          <a:p>
            <a:endParaRPr lang="en-US" sz="1600" dirty="0"/>
          </a:p>
          <a:p>
            <a:pPr marL="76176" indent="0">
              <a:buNone/>
            </a:pPr>
            <a:r>
              <a:rPr lang="en-US" sz="1600" dirty="0"/>
              <a:t>Maybe it is not even doing memory allocation but the GC decides it’s time to do a full run</a:t>
            </a:r>
          </a:p>
        </p:txBody>
      </p:sp>
      <p:sp>
        <p:nvSpPr>
          <p:cNvPr id="3" name="Title 2"/>
          <p:cNvSpPr>
            <a:spLocks noGrp="1"/>
          </p:cNvSpPr>
          <p:nvPr>
            <p:ph type="ctrTitle"/>
          </p:nvPr>
        </p:nvSpPr>
        <p:spPr/>
        <p:txBody>
          <a:bodyPr/>
          <a:lstStyle/>
          <a:p>
            <a:r>
              <a:rPr lang="en-US" dirty="0" smtClean="0"/>
              <a:t>GCs are non-deterministic</a:t>
            </a:r>
            <a:endParaRPr lang="en-US" dirty="0"/>
          </a:p>
        </p:txBody>
      </p:sp>
      <p:sp>
        <p:nvSpPr>
          <p:cNvPr id="4" name="TextBox 3"/>
          <p:cNvSpPr txBox="1"/>
          <p:nvPr/>
        </p:nvSpPr>
        <p:spPr>
          <a:xfrm>
            <a:off x="5417288" y="1758100"/>
            <a:ext cx="6664751" cy="2554545"/>
          </a:xfrm>
          <a:prstGeom prst="rect">
            <a:avLst/>
          </a:prstGeom>
          <a:noFill/>
        </p:spPr>
        <p:txBody>
          <a:bodyPr wrap="square" rtlCol="0">
            <a:spAutoFit/>
          </a:bodyPr>
          <a:lstStyle/>
          <a:p>
            <a:r>
              <a:rPr lang="en-US" sz="1600" dirty="0">
                <a:latin typeface="Consolas" panose="020B0609020204030204" pitchFamily="49" charset="0"/>
              </a:rPr>
              <a:t>Thread 1 -&gt; </a:t>
            </a:r>
            <a:r>
              <a:rPr lang="en-US" sz="1600" dirty="0" err="1">
                <a:latin typeface="Consolas" panose="020B0609020204030204" pitchFamily="49" charset="0"/>
              </a:rPr>
              <a:t>nonCriticalWorkThatCreatesALotOfGarbage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mj-lt"/>
              </a:rPr>
              <a:t>T1 has almost exhausted all memory available to the app and then an outside event (an incoming network packet, or a timer) causes thread 2 to call the method below:</a:t>
            </a:r>
          </a:p>
          <a:p>
            <a:endParaRPr lang="en-US" sz="1600" dirty="0">
              <a:latin typeface="Consolas" panose="020B0609020204030204" pitchFamily="49" charset="0"/>
            </a:endParaRPr>
          </a:p>
          <a:p>
            <a:r>
              <a:rPr lang="en-US" sz="1600" dirty="0">
                <a:latin typeface="Consolas" panose="020B0609020204030204" pitchFamily="49" charset="0"/>
              </a:rPr>
              <a:t>Thread 2 -&gt; </a:t>
            </a:r>
            <a:r>
              <a:rPr lang="en-US" sz="1600" dirty="0" err="1">
                <a:latin typeface="Consolas" panose="020B0609020204030204" pitchFamily="49" charset="0"/>
              </a:rPr>
              <a:t>superImportantWorkThatDoesASingleAllocation</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mj-lt"/>
              </a:rPr>
              <a:t>This method runs out of memory and triggers a full GC run which can take seconds to complete</a:t>
            </a:r>
          </a:p>
        </p:txBody>
      </p:sp>
    </p:spTree>
    <p:extLst>
      <p:ext uri="{BB962C8B-B14F-4D97-AF65-F5344CB8AC3E}">
        <p14:creationId xmlns:p14="http://schemas.microsoft.com/office/powerpoint/2010/main" val="67059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19"/>
            <a:ext cx="8439738" cy="4354712"/>
          </a:xfrm>
        </p:spPr>
        <p:txBody>
          <a:bodyPr/>
          <a:lstStyle/>
          <a:p>
            <a:r>
              <a:rPr lang="en-US" sz="1600" dirty="0"/>
              <a:t>Suppose you have a machine with 64 cores where you have 31 threads doing </a:t>
            </a:r>
            <a:r>
              <a:rPr lang="en-US" sz="1600" dirty="0" err="1"/>
              <a:t>enqueues</a:t>
            </a:r>
            <a:r>
              <a:rPr lang="en-US" sz="1600" dirty="0"/>
              <a:t> in a concurrent queue and 31 threads doing </a:t>
            </a:r>
            <a:r>
              <a:rPr lang="en-US" sz="1600" dirty="0" err="1"/>
              <a:t>dequeues</a:t>
            </a:r>
            <a:r>
              <a:rPr lang="en-US" sz="1600" dirty="0"/>
              <a:t>.</a:t>
            </a:r>
          </a:p>
          <a:p>
            <a:r>
              <a:rPr lang="en-US" sz="1600" dirty="0"/>
              <a:t>There are 2 cores left for the system and the garbage collection to run on.</a:t>
            </a:r>
          </a:p>
          <a:p>
            <a:r>
              <a:rPr lang="en-US" sz="1600" dirty="0"/>
              <a:t>Will the 2 cores be enough to scan the memory searching for unused (</a:t>
            </a:r>
            <a:r>
              <a:rPr lang="en-US" sz="1600" dirty="0" err="1"/>
              <a:t>dequeued</a:t>
            </a:r>
            <a:r>
              <a:rPr lang="en-US" sz="1600" dirty="0"/>
              <a:t>) nodes and reclaim them faster than the 31 cores are at </a:t>
            </a:r>
            <a:r>
              <a:rPr lang="en-US" sz="1600" dirty="0" err="1"/>
              <a:t>dequeueing</a:t>
            </a:r>
            <a:r>
              <a:rPr lang="en-US" sz="1600" dirty="0"/>
              <a:t> the nodes?</a:t>
            </a:r>
          </a:p>
          <a:p>
            <a:r>
              <a:rPr lang="en-US" sz="1600" dirty="0"/>
              <a:t>GC with generation typically only scan the new generation, but eventually will need to scan older generations.</a:t>
            </a:r>
          </a:p>
          <a:p>
            <a:r>
              <a:rPr lang="en-US" sz="1600" dirty="0"/>
              <a:t>How many cores does the GC need? 1, 2, 10, 31, 64, even more ?</a:t>
            </a:r>
          </a:p>
          <a:p>
            <a:r>
              <a:rPr lang="en-US" sz="1600" dirty="0"/>
              <a:t>If we don’t reserve those cores then, there will be moments in time where either the latency is going to be hit pretty badly (tail latency) or the memory is going to blow up</a:t>
            </a:r>
          </a:p>
          <a:p>
            <a:r>
              <a:rPr lang="en-US" sz="1600" dirty="0"/>
              <a:t>It’s a trade-off: either you waste resources or you risk crashing the application</a:t>
            </a:r>
          </a:p>
          <a:p>
            <a:r>
              <a:rPr lang="en-US" sz="1600" dirty="0"/>
              <a:t>Sure, this happens only on high contention scenarios, but suddenly, a GC doesn’t look that good anymore, does it?</a:t>
            </a:r>
          </a:p>
        </p:txBody>
      </p:sp>
      <p:sp>
        <p:nvSpPr>
          <p:cNvPr id="3" name="Title 2"/>
          <p:cNvSpPr>
            <a:spLocks noGrp="1"/>
          </p:cNvSpPr>
          <p:nvPr>
            <p:ph type="ctrTitle"/>
          </p:nvPr>
        </p:nvSpPr>
        <p:spPr/>
        <p:txBody>
          <a:bodyPr/>
          <a:lstStyle/>
          <a:p>
            <a:r>
              <a:rPr lang="en-US" dirty="0" smtClean="0"/>
              <a:t>Can a GC keep up with all the garbage that is produced?</a:t>
            </a:r>
            <a:endParaRPr lang="en-US" dirty="0"/>
          </a:p>
        </p:txBody>
      </p:sp>
      <p:pic>
        <p:nvPicPr>
          <p:cNvPr id="1026" name="Picture 2" descr="http://www.reedprojects.no/artists/dotmasters--uk-/pile-of-trash/Dotmasters_LDN_%202190.jpg?WIDTH=1100&amp;HEIGHT=700&amp;CROP=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8261" y="1332277"/>
            <a:ext cx="3582153" cy="269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33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7820" y="1794931"/>
            <a:ext cx="8655942" cy="4685997"/>
          </a:xfrm>
        </p:spPr>
        <p:txBody>
          <a:bodyPr/>
          <a:lstStyle/>
          <a:p>
            <a:pPr marL="76176" indent="0">
              <a:buNone/>
            </a:pPr>
            <a:r>
              <a:rPr lang="en-US" sz="1600" dirty="0"/>
              <a:t>Which of the following sentences are true of Automatic Garbage Collectors (GC)?</a:t>
            </a:r>
          </a:p>
          <a:p>
            <a:endParaRPr lang="en-US" sz="1600" dirty="0"/>
          </a:p>
          <a:p>
            <a:pPr marL="76176" indent="0">
              <a:buNone/>
            </a:pPr>
            <a:endParaRPr lang="en-US" sz="1600" dirty="0"/>
          </a:p>
          <a:p>
            <a:r>
              <a:rPr lang="en-US" sz="1600" dirty="0"/>
              <a:t>All languages/runtimes with a GC implementation, are blocking</a:t>
            </a:r>
            <a:endParaRPr lang="en-US" sz="1600" dirty="0">
              <a:latin typeface="Consolas" panose="020B0609020204030204" pitchFamily="49" charset="0"/>
              <a:cs typeface="Consolas" panose="020B0609020204030204" pitchFamily="49" charset="0"/>
            </a:endParaRPr>
          </a:p>
          <a:p>
            <a:endParaRPr lang="en-US" sz="1600" dirty="0"/>
          </a:p>
          <a:p>
            <a:r>
              <a:rPr lang="en-US" sz="1600" dirty="0"/>
              <a:t>There is a wait-free GC algorithm but no one uses it because it’s too slow</a:t>
            </a:r>
          </a:p>
          <a:p>
            <a:endParaRPr lang="en-US" sz="1600" dirty="0"/>
          </a:p>
          <a:p>
            <a:r>
              <a:rPr lang="en-US" sz="1600" dirty="0"/>
              <a:t>Implementing a wait-free data structure in a language with a GC may result in having a fat tail in the latency distribution</a:t>
            </a:r>
          </a:p>
          <a:p>
            <a:endParaRPr lang="en-US" sz="1600" dirty="0"/>
          </a:p>
          <a:p>
            <a:r>
              <a:rPr lang="en-US" sz="1600" dirty="0"/>
              <a:t>As long as I don’t do memory allocation or produce garbage in a method of my application, the GC won’t affect it’s latency or throughput</a:t>
            </a:r>
            <a:endParaRPr lang="en-US" sz="1600" dirty="0"/>
          </a:p>
          <a:p>
            <a:endParaRPr lang="en-US" sz="1600" dirty="0"/>
          </a:p>
        </p:txBody>
      </p:sp>
      <p:sp>
        <p:nvSpPr>
          <p:cNvPr id="3" name="Title 2"/>
          <p:cNvSpPr>
            <a:spLocks noGrp="1"/>
          </p:cNvSpPr>
          <p:nvPr>
            <p:ph type="ctrTitle"/>
          </p:nvPr>
        </p:nvSpPr>
        <p:spPr/>
        <p:txBody>
          <a:bodyPr/>
          <a:lstStyle/>
          <a:p>
            <a:r>
              <a:rPr lang="en-US" dirty="0" smtClean="0"/>
              <a:t>Quiz 1</a:t>
            </a:r>
            <a:endParaRPr lang="en-US" dirty="0"/>
          </a:p>
        </p:txBody>
      </p:sp>
      <p:graphicFrame>
        <p:nvGraphicFramePr>
          <p:cNvPr id="4" name="Table 3"/>
          <p:cNvGraphicFramePr>
            <a:graphicFrameLocks noGrp="1"/>
          </p:cNvGraphicFramePr>
          <p:nvPr>
            <p:extLst/>
          </p:nvPr>
        </p:nvGraphicFramePr>
        <p:xfrm>
          <a:off x="9103255" y="1794931"/>
          <a:ext cx="3022600" cy="464820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tblGrid>
              <a:tr h="929640">
                <a:tc>
                  <a:txBody>
                    <a:bodyPr/>
                    <a:lstStyle/>
                    <a:p>
                      <a:pPr algn="ctr"/>
                      <a:endParaRPr lang="en-US" dirty="0" smtClean="0"/>
                    </a:p>
                    <a:p>
                      <a:pPr algn="ctr"/>
                      <a:r>
                        <a:rPr lang="en-US" dirty="0" smtClean="0"/>
                        <a:t>True</a:t>
                      </a:r>
                      <a:endParaRPr lang="en-US" dirty="0"/>
                    </a:p>
                  </a:txBody>
                  <a:tcPr/>
                </a:tc>
                <a:tc>
                  <a:txBody>
                    <a:bodyPr/>
                    <a:lstStyle/>
                    <a:p>
                      <a:pPr algn="ctr"/>
                      <a:endParaRPr lang="en-US" dirty="0" smtClean="0"/>
                    </a:p>
                    <a:p>
                      <a:pPr algn="ctr"/>
                      <a:r>
                        <a:rPr lang="en-US" dirty="0" smtClean="0"/>
                        <a:t>False</a:t>
                      </a:r>
                      <a:endParaRPr lang="en-US" dirty="0"/>
                    </a:p>
                  </a:txBody>
                  <a:tcPr/>
                </a:tc>
                <a:extLst>
                  <a:ext uri="{0D108BD9-81ED-4DB2-BD59-A6C34878D82A}">
                    <a16:rowId xmlns:a16="http://schemas.microsoft.com/office/drawing/2014/main" val="10000"/>
                  </a:ext>
                </a:extLst>
              </a:tr>
              <a:tr h="9296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29640">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2"/>
                  </a:ext>
                </a:extLst>
              </a:tr>
              <a:tr h="9296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929640">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683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7820" y="1794931"/>
            <a:ext cx="8655942" cy="4685997"/>
          </a:xfrm>
        </p:spPr>
        <p:txBody>
          <a:bodyPr/>
          <a:lstStyle/>
          <a:p>
            <a:pPr marL="76176" indent="0">
              <a:buNone/>
            </a:pPr>
            <a:r>
              <a:rPr lang="en-US" sz="1600" dirty="0"/>
              <a:t>Which of the following sentences are true of Automatic Garbage Collectors (GC)?</a:t>
            </a:r>
          </a:p>
          <a:p>
            <a:endParaRPr lang="en-US" sz="1600" dirty="0"/>
          </a:p>
          <a:p>
            <a:pPr marL="76176" indent="0">
              <a:buNone/>
            </a:pPr>
            <a:endParaRPr lang="en-US" sz="1600" dirty="0"/>
          </a:p>
          <a:p>
            <a:r>
              <a:rPr lang="en-US" sz="1600" dirty="0"/>
              <a:t>All languages/runtimes with a GC implementation, are blocking</a:t>
            </a:r>
            <a:endParaRPr lang="en-US" sz="1600" dirty="0">
              <a:latin typeface="Consolas" panose="020B0609020204030204" pitchFamily="49" charset="0"/>
              <a:cs typeface="Consolas" panose="020B0609020204030204" pitchFamily="49" charset="0"/>
            </a:endParaRPr>
          </a:p>
          <a:p>
            <a:endParaRPr lang="en-US" sz="1600" dirty="0"/>
          </a:p>
          <a:p>
            <a:r>
              <a:rPr lang="en-US" sz="1600" dirty="0"/>
              <a:t>There is a wait-free GC algorithm but no one uses it because it’s too slow</a:t>
            </a:r>
          </a:p>
          <a:p>
            <a:endParaRPr lang="en-US" sz="1600" dirty="0"/>
          </a:p>
          <a:p>
            <a:r>
              <a:rPr lang="en-US" sz="1600" dirty="0"/>
              <a:t>Implementing a wait-free data structure in a language with a GC may result in having a fat tail in the latency distribution</a:t>
            </a:r>
          </a:p>
          <a:p>
            <a:endParaRPr lang="en-US" sz="1600" dirty="0"/>
          </a:p>
          <a:p>
            <a:r>
              <a:rPr lang="en-US" sz="1600" dirty="0"/>
              <a:t>As long as I don’t do memory allocation or produce garbage in a method of my application, the GC won’t affect it’s latency or throughput</a:t>
            </a:r>
            <a:endParaRPr lang="en-US" sz="1600" dirty="0"/>
          </a:p>
          <a:p>
            <a:endParaRPr lang="en-US" sz="1600" dirty="0"/>
          </a:p>
        </p:txBody>
      </p:sp>
      <p:sp>
        <p:nvSpPr>
          <p:cNvPr id="3" name="Title 2"/>
          <p:cNvSpPr>
            <a:spLocks noGrp="1"/>
          </p:cNvSpPr>
          <p:nvPr>
            <p:ph type="ctrTitle"/>
          </p:nvPr>
        </p:nvSpPr>
        <p:spPr/>
        <p:txBody>
          <a:bodyPr/>
          <a:lstStyle/>
          <a:p>
            <a:r>
              <a:rPr lang="en-US" dirty="0" smtClean="0"/>
              <a:t>Quiz 1</a:t>
            </a:r>
            <a:endParaRPr lang="en-US" dirty="0"/>
          </a:p>
        </p:txBody>
      </p:sp>
      <p:graphicFrame>
        <p:nvGraphicFramePr>
          <p:cNvPr id="4" name="Table 3"/>
          <p:cNvGraphicFramePr>
            <a:graphicFrameLocks noGrp="1"/>
          </p:cNvGraphicFramePr>
          <p:nvPr>
            <p:extLst/>
          </p:nvPr>
        </p:nvGraphicFramePr>
        <p:xfrm>
          <a:off x="9103255" y="1794931"/>
          <a:ext cx="3022600" cy="464820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tblGrid>
              <a:tr h="929640">
                <a:tc>
                  <a:txBody>
                    <a:bodyPr/>
                    <a:lstStyle/>
                    <a:p>
                      <a:pPr algn="ctr"/>
                      <a:endParaRPr lang="en-US" dirty="0" smtClean="0"/>
                    </a:p>
                    <a:p>
                      <a:pPr algn="ctr"/>
                      <a:r>
                        <a:rPr lang="en-US" dirty="0" smtClean="0"/>
                        <a:t>True</a:t>
                      </a:r>
                      <a:endParaRPr lang="en-US" dirty="0"/>
                    </a:p>
                  </a:txBody>
                  <a:tcPr/>
                </a:tc>
                <a:tc>
                  <a:txBody>
                    <a:bodyPr/>
                    <a:lstStyle/>
                    <a:p>
                      <a:pPr algn="ctr"/>
                      <a:endParaRPr lang="en-US" dirty="0" smtClean="0"/>
                    </a:p>
                    <a:p>
                      <a:pPr algn="ctr"/>
                      <a:r>
                        <a:rPr lang="en-US" dirty="0" smtClean="0"/>
                        <a:t>False</a:t>
                      </a:r>
                      <a:endParaRPr lang="en-US" dirty="0"/>
                    </a:p>
                  </a:txBody>
                  <a:tcPr/>
                </a:tc>
                <a:extLst>
                  <a:ext uri="{0D108BD9-81ED-4DB2-BD59-A6C34878D82A}">
                    <a16:rowId xmlns:a16="http://schemas.microsoft.com/office/drawing/2014/main" val="10000"/>
                  </a:ext>
                </a:extLst>
              </a:tr>
              <a:tr h="9296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29640">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2"/>
                  </a:ext>
                </a:extLst>
              </a:tr>
              <a:tr h="929640">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3"/>
                  </a:ext>
                </a:extLst>
              </a:tr>
              <a:tr h="929640">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5" name="Multiply 4"/>
          <p:cNvSpPr/>
          <p:nvPr/>
        </p:nvSpPr>
        <p:spPr>
          <a:xfrm>
            <a:off x="9450390" y="2830775"/>
            <a:ext cx="752475" cy="633412"/>
          </a:xfrm>
          <a:prstGeom prst="mathMultiply">
            <a:avLst/>
          </a:prstGeom>
          <a:solidFill>
            <a:schemeClr val="accent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Multiply 5"/>
          <p:cNvSpPr/>
          <p:nvPr/>
        </p:nvSpPr>
        <p:spPr>
          <a:xfrm>
            <a:off x="10945814" y="3764225"/>
            <a:ext cx="752475" cy="633412"/>
          </a:xfrm>
          <a:prstGeom prst="mathMultiply">
            <a:avLst/>
          </a:prstGeom>
          <a:solidFill>
            <a:srgbClr val="C0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Multiply 6"/>
          <p:cNvSpPr/>
          <p:nvPr/>
        </p:nvSpPr>
        <p:spPr>
          <a:xfrm>
            <a:off x="9450390" y="4712993"/>
            <a:ext cx="752475" cy="633412"/>
          </a:xfrm>
          <a:prstGeom prst="mathMultiply">
            <a:avLst/>
          </a:prstGeom>
          <a:solidFill>
            <a:schemeClr val="accent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Multiply 7"/>
          <p:cNvSpPr/>
          <p:nvPr/>
        </p:nvSpPr>
        <p:spPr>
          <a:xfrm>
            <a:off x="10945813" y="5613450"/>
            <a:ext cx="752475" cy="633412"/>
          </a:xfrm>
          <a:prstGeom prst="mathMultiply">
            <a:avLst/>
          </a:prstGeom>
          <a:solidFill>
            <a:srgbClr val="C0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254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Counting</a:t>
            </a:r>
            <a:endParaRPr lang="en-US" dirty="0"/>
          </a:p>
        </p:txBody>
      </p:sp>
    </p:spTree>
    <p:extLst>
      <p:ext uri="{BB962C8B-B14F-4D97-AF65-F5344CB8AC3E}">
        <p14:creationId xmlns:p14="http://schemas.microsoft.com/office/powerpoint/2010/main" val="77055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Using reference counting to track the lifetime of an object is a concept that most software developers are familiar with (smart pointers). In the multi-threaded context this means something slightly different, therefore, we’ll call it </a:t>
            </a:r>
            <a:r>
              <a:rPr lang="en-US" sz="1600" b="1" i="1" dirty="0"/>
              <a:t>Atomic Reference Counting </a:t>
            </a:r>
            <a:r>
              <a:rPr lang="en-US" sz="1600" dirty="0"/>
              <a:t>to distinguish the two techniques</a:t>
            </a:r>
          </a:p>
          <a:p>
            <a:r>
              <a:rPr lang="en-US" sz="1600" dirty="0"/>
              <a:t>Atomic Reference Counting was originally presented by John Valois in 1995 in a paper named “Lock-Free Linked Lists Using Compare-And-Swap”</a:t>
            </a:r>
          </a:p>
          <a:p>
            <a:pPr marL="389351" lvl="1" indent="0">
              <a:buNone/>
            </a:pPr>
            <a:r>
              <a:rPr lang="en-US" sz="1300" dirty="0">
                <a:hlinkClick r:id="rId2"/>
              </a:rPr>
              <a:t>http</a:t>
            </a:r>
            <a:r>
              <a:rPr lang="en-US" sz="1300" dirty="0">
                <a:hlinkClick r:id="rId2"/>
              </a:rPr>
              <a:t>://</a:t>
            </a:r>
            <a:r>
              <a:rPr lang="en-US" sz="1300" dirty="0">
                <a:hlinkClick r:id="rId2"/>
              </a:rPr>
              <a:t>people.csail.mit.edu/bushl2/rpi/portfolio/lockfree-grape/documents/lock-free-linked-lists.pdf</a:t>
            </a:r>
            <a:endParaRPr lang="en-US" sz="1300" dirty="0"/>
          </a:p>
          <a:p>
            <a:r>
              <a:rPr lang="en-US" sz="1600" dirty="0"/>
              <a:t>They have been recently introduced in the C++ standard by Herb Sutter under the name </a:t>
            </a:r>
            <a:r>
              <a:rPr lang="en-US" sz="1600" i="1" dirty="0"/>
              <a:t>Atomic Smart Pointers</a:t>
            </a:r>
          </a:p>
          <a:p>
            <a:pPr marL="389351" lvl="1" indent="0">
              <a:buNone/>
            </a:pPr>
            <a:r>
              <a:rPr lang="en-US" sz="1300" dirty="0">
                <a:hlinkClick r:id="rId3"/>
              </a:rPr>
              <a:t>http</a:t>
            </a:r>
            <a:r>
              <a:rPr lang="en-US" sz="1300" dirty="0">
                <a:hlinkClick r:id="rId3"/>
              </a:rPr>
              <a:t>://</a:t>
            </a:r>
            <a:r>
              <a:rPr lang="en-US" sz="1300" dirty="0">
                <a:hlinkClick r:id="rId3"/>
              </a:rPr>
              <a:t>www.open-std.org/jtc1/sc22/wg21/docs/papers/2014/n4058.pdf</a:t>
            </a:r>
            <a:endParaRPr lang="en-US" sz="1300" dirty="0"/>
          </a:p>
          <a:p>
            <a:r>
              <a:rPr lang="en-US" sz="1600" dirty="0"/>
              <a:t>A nice post by </a:t>
            </a:r>
            <a:r>
              <a:rPr lang="en-US" sz="1600" dirty="0" err="1"/>
              <a:t>Bartosz</a:t>
            </a:r>
            <a:r>
              <a:rPr lang="en-US" sz="1600" dirty="0"/>
              <a:t> </a:t>
            </a:r>
            <a:r>
              <a:rPr lang="en-US" sz="1600" dirty="0" err="1"/>
              <a:t>Milewski</a:t>
            </a:r>
            <a:endParaRPr lang="en-US" sz="1600" dirty="0"/>
          </a:p>
          <a:p>
            <a:pPr marL="389351" lvl="1" indent="0">
              <a:buNone/>
            </a:pPr>
            <a:r>
              <a:rPr lang="en-US" sz="1300" dirty="0">
                <a:hlinkClick r:id="rId4"/>
              </a:rPr>
              <a:t>https</a:t>
            </a:r>
            <a:r>
              <a:rPr lang="en-US" sz="1300" dirty="0">
                <a:hlinkClick r:id="rId4"/>
              </a:rPr>
              <a:t>://bartoszmilewski.com/2009/08/19/the-anatomy-of-reference-counting/</a:t>
            </a:r>
            <a:endParaRPr lang="en-US" sz="1300" dirty="0"/>
          </a:p>
          <a:p>
            <a:endParaRPr lang="en-US" sz="1600" dirty="0"/>
          </a:p>
          <a:p>
            <a:endParaRPr lang="en-US" sz="1600" dirty="0"/>
          </a:p>
        </p:txBody>
      </p:sp>
      <p:sp>
        <p:nvSpPr>
          <p:cNvPr id="3" name="Title 2"/>
          <p:cNvSpPr>
            <a:spLocks noGrp="1"/>
          </p:cNvSpPr>
          <p:nvPr>
            <p:ph type="ctrTitle"/>
          </p:nvPr>
        </p:nvSpPr>
        <p:spPr/>
        <p:txBody>
          <a:bodyPr/>
          <a:lstStyle/>
          <a:p>
            <a:r>
              <a:rPr lang="en-US" dirty="0" smtClean="0"/>
              <a:t>Reference Counting</a:t>
            </a:r>
            <a:endParaRPr lang="en-US" dirty="0"/>
          </a:p>
        </p:txBody>
      </p:sp>
    </p:spTree>
    <p:extLst>
      <p:ext uri="{BB962C8B-B14F-4D97-AF65-F5344CB8AC3E}">
        <p14:creationId xmlns:p14="http://schemas.microsoft.com/office/powerpoint/2010/main" val="172196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19"/>
            <a:ext cx="7496010" cy="4354712"/>
          </a:xfrm>
        </p:spPr>
        <p:txBody>
          <a:bodyPr/>
          <a:lstStyle/>
          <a:p>
            <a:r>
              <a:rPr lang="en-US" sz="1600" dirty="0"/>
              <a:t>When we get a pointer to an object that is tracked by </a:t>
            </a:r>
            <a:r>
              <a:rPr lang="en-US" sz="1600" dirty="0" err="1"/>
              <a:t>refcount</a:t>
            </a:r>
            <a:r>
              <a:rPr lang="en-US" sz="1600" dirty="0"/>
              <a:t>, we do an atomic increment in it, for example, with </a:t>
            </a:r>
            <a:r>
              <a:rPr lang="en-US" sz="1600" dirty="0" err="1">
                <a:latin typeface="Consolas" panose="020B0609020204030204" pitchFamily="49" charset="0"/>
                <a:cs typeface="Consolas" panose="020B0609020204030204" pitchFamily="49" charset="0"/>
              </a:rPr>
              <a:t>atomic_fetch_add</a:t>
            </a:r>
            <a:r>
              <a:rPr lang="en-US" sz="1600" dirty="0">
                <a:latin typeface="Consolas" panose="020B0609020204030204" pitchFamily="49" charset="0"/>
                <a:cs typeface="Consolas" panose="020B0609020204030204" pitchFamily="49" charset="0"/>
              </a:rPr>
              <a:t>()</a:t>
            </a:r>
          </a:p>
          <a:p>
            <a:endParaRPr lang="en-US" sz="1600" dirty="0"/>
          </a:p>
          <a:p>
            <a:r>
              <a:rPr lang="en-US" sz="1600" dirty="0"/>
              <a:t>Whenever we’re no longer using it, we decrement it atomically, for example, when the variable goes out of scope.</a:t>
            </a:r>
          </a:p>
          <a:p>
            <a:endParaRPr lang="en-US" sz="1600" dirty="0"/>
          </a:p>
          <a:p>
            <a:r>
              <a:rPr lang="en-US" sz="1600" dirty="0"/>
              <a:t>The thread that decrements the </a:t>
            </a:r>
            <a:r>
              <a:rPr lang="en-US" sz="1600" dirty="0" err="1"/>
              <a:t>refcount</a:t>
            </a:r>
            <a:r>
              <a:rPr lang="en-US" sz="1600" dirty="0"/>
              <a:t> to zero is responsible for deleting the object (i.e. reclaiming the memory).</a:t>
            </a:r>
          </a:p>
          <a:p>
            <a:endParaRPr lang="en-US" sz="1600" dirty="0"/>
          </a:p>
          <a:p>
            <a:endParaRPr lang="en-US" sz="1600" dirty="0"/>
          </a:p>
          <a:p>
            <a:pPr marL="76176" indent="0">
              <a:buNone/>
            </a:pPr>
            <a:r>
              <a:rPr lang="en-US" sz="1600" dirty="0"/>
              <a:t>Notice that the atomic increment and decrement can be done with a CAS </a:t>
            </a:r>
          </a:p>
          <a:p>
            <a:endParaRPr lang="en-US" sz="1600" dirty="0"/>
          </a:p>
        </p:txBody>
      </p:sp>
      <p:sp>
        <p:nvSpPr>
          <p:cNvPr id="3" name="Title 2"/>
          <p:cNvSpPr>
            <a:spLocks noGrp="1"/>
          </p:cNvSpPr>
          <p:nvPr>
            <p:ph type="ctrTitle"/>
          </p:nvPr>
        </p:nvSpPr>
        <p:spPr/>
        <p:txBody>
          <a:bodyPr/>
          <a:lstStyle/>
          <a:p>
            <a:r>
              <a:rPr lang="en-US" dirty="0" smtClean="0"/>
              <a:t>Reference Counting</a:t>
            </a:r>
            <a:br>
              <a:rPr lang="en-US" dirty="0" smtClean="0"/>
            </a:br>
            <a:r>
              <a:rPr lang="en-US" sz="2800" dirty="0"/>
              <a:t>How it works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789" y="647996"/>
            <a:ext cx="4365625" cy="5707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68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Table of Contents</a:t>
            </a:r>
            <a:br>
              <a:rPr lang="en-US" sz="3200" dirty="0"/>
            </a:br>
            <a:r>
              <a:rPr lang="en-US" sz="3200" dirty="0"/>
              <a:t>Lock-Free and Wait-Free </a:t>
            </a:r>
            <a:r>
              <a:rPr lang="en-US" sz="3200" dirty="0"/>
              <a:t>Memory Reclamation</a:t>
            </a:r>
            <a:endParaRPr lang="en-US" sz="3200" dirty="0"/>
          </a:p>
        </p:txBody>
      </p:sp>
      <p:sp>
        <p:nvSpPr>
          <p:cNvPr id="5" name="Text Placeholder 4"/>
          <p:cNvSpPr>
            <a:spLocks noGrp="1"/>
          </p:cNvSpPr>
          <p:nvPr>
            <p:ph type="body" sz="quarter" idx="10"/>
          </p:nvPr>
        </p:nvSpPr>
        <p:spPr>
          <a:xfrm>
            <a:off x="321122" y="1600200"/>
            <a:ext cx="11435488" cy="4709160"/>
          </a:xfrm>
        </p:spPr>
        <p:txBody>
          <a:bodyPr/>
          <a:lstStyle/>
          <a:p>
            <a:r>
              <a:rPr lang="en-US" sz="1700" dirty="0"/>
              <a:t>GC vs reclaiming your own memory</a:t>
            </a:r>
            <a:endParaRPr lang="en-US" sz="1700" dirty="0"/>
          </a:p>
          <a:p>
            <a:r>
              <a:rPr lang="en-US" sz="1700" dirty="0"/>
              <a:t>Reference counting</a:t>
            </a:r>
          </a:p>
          <a:p>
            <a:r>
              <a:rPr lang="en-US" sz="1700" dirty="0"/>
              <a:t>Hazard Pointers</a:t>
            </a:r>
            <a:endParaRPr lang="en-US" sz="1700" dirty="0"/>
          </a:p>
          <a:p>
            <a:r>
              <a:rPr lang="en-US" sz="1700" dirty="0"/>
              <a:t>RCU (Epoch-based)</a:t>
            </a:r>
          </a:p>
          <a:p>
            <a:r>
              <a:rPr lang="en-US" sz="1700" dirty="0"/>
              <a:t>Hazard Eras</a:t>
            </a:r>
          </a:p>
          <a:p>
            <a:r>
              <a:rPr lang="en-US" sz="1700" dirty="0"/>
              <a:t>Other techniques and variations</a:t>
            </a:r>
            <a:endParaRPr lang="en-US" sz="1700" dirty="0"/>
          </a:p>
          <a:p>
            <a:r>
              <a:rPr lang="en-US" sz="1700" dirty="0"/>
              <a:t>Comparison</a:t>
            </a:r>
            <a:endParaRPr lang="en-US" sz="1700" dirty="0"/>
          </a:p>
        </p:txBody>
      </p:sp>
    </p:spTree>
    <p:extLst>
      <p:ext uri="{BB962C8B-B14F-4D97-AF65-F5344CB8AC3E}">
        <p14:creationId xmlns:p14="http://schemas.microsoft.com/office/powerpoint/2010/main" val="383086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9" y="1666619"/>
            <a:ext cx="7106543" cy="4354712"/>
          </a:xfrm>
        </p:spPr>
        <p:txBody>
          <a:bodyPr/>
          <a:lstStyle/>
          <a:p>
            <a:r>
              <a:rPr lang="en-US" sz="1600" dirty="0"/>
              <a:t>What happens if one thread gets a pointer to the object and before it gets a chance to increment </a:t>
            </a:r>
            <a:r>
              <a:rPr lang="en-US" sz="1600" dirty="0" err="1"/>
              <a:t>refcount</a:t>
            </a:r>
            <a:r>
              <a:rPr lang="en-US" sz="1600" dirty="0"/>
              <a:t>, the last thread stops, decrements to zero and deletes the object?</a:t>
            </a:r>
          </a:p>
          <a:p>
            <a:pPr marL="76176" indent="0">
              <a:buNone/>
            </a:pPr>
            <a:r>
              <a:rPr lang="en-US" sz="1600" dirty="0"/>
              <a:t>Answer: a nasty crash!</a:t>
            </a:r>
          </a:p>
          <a:p>
            <a:r>
              <a:rPr lang="en-US" sz="1600" dirty="0"/>
              <a:t>There are two ways around this problem:</a:t>
            </a:r>
          </a:p>
          <a:p>
            <a:pPr marL="419076" indent="-342900">
              <a:buFont typeface="+mj-lt"/>
              <a:buAutoNum type="arabicPeriod"/>
            </a:pPr>
            <a:r>
              <a:rPr lang="en-US" sz="1600" dirty="0"/>
              <a:t>Always access the object through an object that is managed some other way, typically a lock. For example, when the only way to get the pointer to the object is through an </a:t>
            </a:r>
            <a:r>
              <a:rPr lang="en-US" sz="1600" dirty="0" err="1"/>
              <a:t>hashmap</a:t>
            </a:r>
            <a:r>
              <a:rPr lang="en-US" sz="1600" dirty="0"/>
              <a:t> and the </a:t>
            </a:r>
            <a:r>
              <a:rPr lang="en-US" sz="1600" dirty="0" err="1"/>
              <a:t>hashmap</a:t>
            </a:r>
            <a:r>
              <a:rPr lang="en-US" sz="1600" dirty="0"/>
              <a:t> is itself protected by a </a:t>
            </a:r>
            <a:r>
              <a:rPr lang="en-US" sz="1600" dirty="0" err="1"/>
              <a:t>mutex</a:t>
            </a:r>
            <a:r>
              <a:rPr lang="en-US" sz="1600" dirty="0"/>
              <a:t>, then it’s safe. </a:t>
            </a:r>
          </a:p>
          <a:p>
            <a:pPr marL="419076" indent="-342900">
              <a:buFont typeface="+mj-lt"/>
              <a:buAutoNum type="arabicPeriod"/>
            </a:pPr>
            <a:r>
              <a:rPr lang="en-US" sz="1600" dirty="0"/>
              <a:t>Have a wrapper object that encapsulates the </a:t>
            </a:r>
            <a:r>
              <a:rPr lang="en-US" sz="1600" dirty="0" err="1"/>
              <a:t>refcount</a:t>
            </a:r>
            <a:r>
              <a:rPr lang="en-US" sz="1600" dirty="0"/>
              <a:t> variable and the pointer to the object instead of having the </a:t>
            </a:r>
            <a:r>
              <a:rPr lang="en-US" sz="1600" dirty="0" err="1"/>
              <a:t>refcount</a:t>
            </a:r>
            <a:r>
              <a:rPr lang="en-US" sz="1600" dirty="0"/>
              <a:t> inside the object itself. This creates the problem that now you may have to track the lifetime of the wrapper object, and if you do, will you use atomic recount?</a:t>
            </a:r>
          </a:p>
        </p:txBody>
      </p:sp>
      <p:sp>
        <p:nvSpPr>
          <p:cNvPr id="3" name="Title 2"/>
          <p:cNvSpPr>
            <a:spLocks noGrp="1"/>
          </p:cNvSpPr>
          <p:nvPr>
            <p:ph type="ctrTitle"/>
          </p:nvPr>
        </p:nvSpPr>
        <p:spPr/>
        <p:txBody>
          <a:bodyPr/>
          <a:lstStyle/>
          <a:p>
            <a:r>
              <a:rPr lang="en-US" dirty="0" smtClean="0"/>
              <a:t>Reference Counting</a:t>
            </a:r>
            <a:br>
              <a:rPr lang="en-US" dirty="0" smtClean="0"/>
            </a:br>
            <a:r>
              <a:rPr lang="en-US" sz="2800" dirty="0"/>
              <a:t>It’s not as easy as it looks…</a:t>
            </a:r>
            <a:endParaRPr lang="en-US" dirty="0"/>
          </a:p>
        </p:txBody>
      </p:sp>
      <p:sp>
        <p:nvSpPr>
          <p:cNvPr id="4" name="TextBox 3"/>
          <p:cNvSpPr txBox="1"/>
          <p:nvPr/>
        </p:nvSpPr>
        <p:spPr>
          <a:xfrm>
            <a:off x="7373349" y="1052922"/>
            <a:ext cx="4817064" cy="4893647"/>
          </a:xfrm>
          <a:prstGeom prst="rect">
            <a:avLst/>
          </a:prstGeom>
          <a:noFill/>
        </p:spPr>
        <p:txBody>
          <a:bodyPr wrap="square" rtlCol="0">
            <a:spAutoFit/>
          </a:bodyPr>
          <a:lstStyle/>
          <a:p>
            <a:r>
              <a:rPr lang="en-US" sz="1200" dirty="0" err="1">
                <a:solidFill>
                  <a:srgbClr val="000000"/>
                </a:solidFill>
                <a:latin typeface="Courier New" panose="02070309020205020404" pitchFamily="49" charset="0"/>
              </a:rPr>
              <a:t>Value_t</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getBad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Key_t</a:t>
            </a:r>
            <a:r>
              <a:rPr lang="en-US" sz="1200" dirty="0">
                <a:solidFill>
                  <a:srgbClr val="000000"/>
                </a:solidFill>
                <a:latin typeface="Courier New" panose="02070309020205020404" pitchFamily="49" charset="0"/>
              </a:rPr>
              <a:t>* key)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Value_t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findInHashMap</a:t>
            </a:r>
            <a:r>
              <a:rPr lang="en-US" sz="1200" dirty="0">
                <a:solidFill>
                  <a:srgbClr val="000000"/>
                </a:solidFill>
                <a:latin typeface="Courier New" panose="02070309020205020404" pitchFamily="49" charset="0"/>
              </a:rPr>
              <a:t>(key);</a:t>
            </a:r>
          </a:p>
          <a:p>
            <a:r>
              <a:rPr lang="en-US" sz="1200"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atomic_fetch_add</a:t>
            </a:r>
            <a:r>
              <a:rPr lang="en-US" sz="1200" dirty="0">
                <a:solidFill>
                  <a:srgbClr val="000000"/>
                </a:solidFill>
                <a:latin typeface="Courier New" panose="02070309020205020404" pitchFamily="49" charset="0"/>
              </a:rPr>
              <a:t>(&amp;</a:t>
            </a:r>
            <a:r>
              <a:rPr lang="en-US" sz="1200" dirty="0" err="1">
                <a:solidFill>
                  <a:srgbClr val="804040"/>
                </a:solidFill>
                <a:latin typeface="Courier New" panose="02070309020205020404" pitchFamily="49" charset="0"/>
              </a:rPr>
              <a:t>val</a:t>
            </a:r>
            <a:r>
              <a:rPr lang="en-US" sz="1200" dirty="0">
                <a:solidFill>
                  <a:srgbClr val="000000"/>
                </a:solidFill>
                <a:latin typeface="Courier New" panose="02070309020205020404" pitchFamily="49" charset="0"/>
              </a:rPr>
              <a:t>-&gt;</a:t>
            </a:r>
            <a:r>
              <a:rPr lang="en-US" sz="1200" dirty="0" err="1">
                <a:solidFill>
                  <a:srgbClr val="000000"/>
                </a:solidFill>
                <a:latin typeface="Courier New" panose="02070309020205020404" pitchFamily="49" charset="0"/>
              </a:rPr>
              <a:t>refcnt</a:t>
            </a:r>
            <a:r>
              <a:rPr lang="en-US" sz="1200" dirty="0">
                <a:solidFill>
                  <a:srgbClr val="000000"/>
                </a:solidFill>
                <a:latin typeface="Courier New" panose="02070309020205020404" pitchFamily="49" charset="0"/>
              </a:rPr>
              <a:t>, 1);</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return</a:t>
            </a:r>
            <a:r>
              <a:rPr lang="en-US" sz="1200" b="1"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a:p>
            <a:endParaRPr lang="en-US" sz="1200" dirty="0">
              <a:latin typeface="Courier New" panose="02070309020205020404" pitchFamily="49" charset="0"/>
            </a:endParaRPr>
          </a:p>
          <a:p>
            <a:endParaRPr lang="en-US" sz="1200" dirty="0">
              <a:latin typeface="Courier New" panose="02070309020205020404" pitchFamily="49" charset="0"/>
            </a:endParaRPr>
          </a:p>
          <a:p>
            <a:endParaRPr lang="en-US" sz="1200" dirty="0">
              <a:latin typeface="Courier New" panose="02070309020205020404" pitchFamily="49" charset="0"/>
            </a:endParaRPr>
          </a:p>
          <a:p>
            <a:r>
              <a:rPr lang="en-US" sz="1200" dirty="0" err="1">
                <a:solidFill>
                  <a:srgbClr val="000000"/>
                </a:solidFill>
                <a:latin typeface="Courier New" panose="02070309020205020404" pitchFamily="49" charset="0"/>
              </a:rPr>
              <a:t>Value_t</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getGood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Key_t</a:t>
            </a:r>
            <a:r>
              <a:rPr lang="en-US" sz="1200" dirty="0">
                <a:solidFill>
                  <a:srgbClr val="000000"/>
                </a:solidFill>
                <a:latin typeface="Courier New" panose="02070309020205020404" pitchFamily="49" charset="0"/>
              </a:rPr>
              <a:t>* key) {</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pthread_mutex_lock</a:t>
            </a:r>
            <a:r>
              <a:rPr lang="en-US" sz="1200" dirty="0">
                <a:solidFill>
                  <a:srgbClr val="000000"/>
                </a:solidFill>
                <a:latin typeface="Courier New" panose="02070309020205020404" pitchFamily="49" charset="0"/>
              </a:rPr>
              <a:t>(&amp;</a:t>
            </a:r>
            <a:r>
              <a:rPr lang="en-US" sz="1200" dirty="0" err="1">
                <a:solidFill>
                  <a:srgbClr val="000000"/>
                </a:solidFill>
                <a:latin typeface="Courier New" panose="02070309020205020404" pitchFamily="49" charset="0"/>
              </a:rPr>
              <a:t>mutex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Value_t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findInHashMap</a:t>
            </a:r>
            <a:r>
              <a:rPr lang="en-US" sz="1200" dirty="0">
                <a:solidFill>
                  <a:srgbClr val="000000"/>
                </a:solidFill>
                <a:latin typeface="Courier New" panose="02070309020205020404" pitchFamily="49" charset="0"/>
              </a:rPr>
              <a:t>(key);</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atomic_fetch_add</a:t>
            </a:r>
            <a:r>
              <a:rPr lang="en-US" sz="1200" dirty="0">
                <a:solidFill>
                  <a:srgbClr val="000000"/>
                </a:solidFill>
                <a:latin typeface="Courier New" panose="02070309020205020404" pitchFamily="49" charset="0"/>
              </a:rPr>
              <a:t>(&amp;</a:t>
            </a:r>
            <a:r>
              <a:rPr lang="en-US" sz="1200" dirty="0" err="1">
                <a:solidFill>
                  <a:srgbClr val="804040"/>
                </a:solidFill>
                <a:latin typeface="Courier New" panose="02070309020205020404" pitchFamily="49" charset="0"/>
              </a:rPr>
              <a:t>val</a:t>
            </a:r>
            <a:r>
              <a:rPr lang="en-US" sz="1200" dirty="0">
                <a:solidFill>
                  <a:srgbClr val="000000"/>
                </a:solidFill>
                <a:latin typeface="Courier New" panose="02070309020205020404" pitchFamily="49" charset="0"/>
              </a:rPr>
              <a:t>-&gt;</a:t>
            </a:r>
            <a:r>
              <a:rPr lang="en-US" sz="1200" dirty="0" err="1">
                <a:solidFill>
                  <a:srgbClr val="000000"/>
                </a:solidFill>
                <a:latin typeface="Courier New" panose="02070309020205020404" pitchFamily="49" charset="0"/>
              </a:rPr>
              <a:t>refcnt</a:t>
            </a:r>
            <a:r>
              <a:rPr lang="en-US" sz="1200" dirty="0">
                <a:solidFill>
                  <a:srgbClr val="000000"/>
                </a:solidFill>
                <a:latin typeface="Courier New" panose="02070309020205020404" pitchFamily="49" charset="0"/>
              </a:rPr>
              <a:t>, 1);</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pthread_mutex_unlock</a:t>
            </a:r>
            <a:r>
              <a:rPr lang="en-US" sz="1200" dirty="0">
                <a:solidFill>
                  <a:srgbClr val="000000"/>
                </a:solidFill>
                <a:latin typeface="Courier New" panose="02070309020205020404" pitchFamily="49" charset="0"/>
              </a:rPr>
              <a:t>(&amp;</a:t>
            </a:r>
            <a:r>
              <a:rPr lang="en-US" sz="1200" dirty="0" err="1">
                <a:solidFill>
                  <a:srgbClr val="804040"/>
                </a:solidFill>
                <a:latin typeface="Courier New" panose="02070309020205020404" pitchFamily="49" charset="0"/>
              </a:rPr>
              <a:t>mutex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return</a:t>
            </a:r>
            <a:r>
              <a:rPr lang="en-US" sz="1200" b="1"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a:p>
            <a:endParaRPr lang="en-US" sz="1200" dirty="0">
              <a:latin typeface="Courier New" panose="02070309020205020404" pitchFamily="49" charset="0"/>
            </a:endParaRPr>
          </a:p>
          <a:p>
            <a:endParaRPr lang="en-US" sz="1200" dirty="0">
              <a:latin typeface="Courier New" panose="02070309020205020404" pitchFamily="49" charset="0"/>
            </a:endParaRPr>
          </a:p>
          <a:p>
            <a:r>
              <a:rPr lang="en-US" sz="1200" dirty="0" err="1">
                <a:solidFill>
                  <a:srgbClr val="000000"/>
                </a:solidFill>
                <a:latin typeface="Courier New" panose="02070309020205020404" pitchFamily="49" charset="0"/>
              </a:rPr>
              <a:t>Value_t</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removeGood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Key_t</a:t>
            </a:r>
            <a:r>
              <a:rPr lang="en-US" sz="1200" dirty="0">
                <a:solidFill>
                  <a:srgbClr val="000000"/>
                </a:solidFill>
                <a:latin typeface="Courier New" panose="02070309020205020404" pitchFamily="49" charset="0"/>
              </a:rPr>
              <a:t>* key) {</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pthread_mutex_lock</a:t>
            </a:r>
            <a:r>
              <a:rPr lang="en-US" sz="1200" dirty="0">
                <a:solidFill>
                  <a:srgbClr val="000000"/>
                </a:solidFill>
                <a:latin typeface="Courier New" panose="02070309020205020404" pitchFamily="49" charset="0"/>
              </a:rPr>
              <a:t>(&amp;</a:t>
            </a:r>
            <a:r>
              <a:rPr lang="en-US" sz="1200" dirty="0" err="1">
                <a:solidFill>
                  <a:srgbClr val="000000"/>
                </a:solidFill>
                <a:latin typeface="Courier New" panose="02070309020205020404" pitchFamily="49" charset="0"/>
              </a:rPr>
              <a:t>mutex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Value_t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removeFromHashMap</a:t>
            </a:r>
            <a:r>
              <a:rPr lang="en-US" sz="1200" dirty="0">
                <a:solidFill>
                  <a:srgbClr val="000000"/>
                </a:solidFill>
                <a:latin typeface="Courier New" panose="02070309020205020404" pitchFamily="49" charset="0"/>
              </a:rPr>
              <a:t>(key);</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if</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atomic_fetch_add</a:t>
            </a:r>
            <a:r>
              <a:rPr lang="en-US" sz="1200" dirty="0">
                <a:solidFill>
                  <a:srgbClr val="000000"/>
                </a:solidFill>
                <a:latin typeface="Courier New" panose="02070309020205020404" pitchFamily="49" charset="0"/>
              </a:rPr>
              <a:t>(&amp;</a:t>
            </a:r>
            <a:r>
              <a:rPr lang="en-US" sz="1200" dirty="0" err="1">
                <a:solidFill>
                  <a:srgbClr val="000000"/>
                </a:solidFill>
                <a:latin typeface="Courier New" panose="02070309020205020404" pitchFamily="49" charset="0"/>
              </a:rPr>
              <a:t>val</a:t>
            </a:r>
            <a:r>
              <a:rPr lang="en-US" sz="1200" dirty="0">
                <a:solidFill>
                  <a:srgbClr val="000000"/>
                </a:solidFill>
                <a:latin typeface="Courier New" panose="02070309020205020404" pitchFamily="49" charset="0"/>
              </a:rPr>
              <a:t>-&gt;</a:t>
            </a:r>
            <a:r>
              <a:rPr lang="en-US" sz="1200" dirty="0" err="1">
                <a:solidFill>
                  <a:srgbClr val="000000"/>
                </a:solidFill>
                <a:latin typeface="Courier New" panose="02070309020205020404" pitchFamily="49" charset="0"/>
              </a:rPr>
              <a:t>refcnt</a:t>
            </a:r>
            <a:r>
              <a:rPr lang="en-US" sz="1200" dirty="0">
                <a:solidFill>
                  <a:srgbClr val="000000"/>
                </a:solidFill>
                <a:latin typeface="Courier New" panose="02070309020205020404" pitchFamily="49" charset="0"/>
              </a:rPr>
              <a:t>, -1) == 1) {</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free(</a:t>
            </a:r>
            <a:r>
              <a:rPr lang="en-US" sz="1200" dirty="0" err="1">
                <a:solidFill>
                  <a:srgbClr val="000000"/>
                </a:solidFill>
                <a:latin typeface="Courier New" panose="02070309020205020404" pitchFamily="49" charset="0"/>
              </a:rPr>
              <a:t>val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pthread_mutex_unlock</a:t>
            </a:r>
            <a:r>
              <a:rPr lang="en-US" sz="1200" dirty="0">
                <a:solidFill>
                  <a:srgbClr val="000000"/>
                </a:solidFill>
                <a:latin typeface="Courier New" panose="02070309020205020404" pitchFamily="49" charset="0"/>
              </a:rPr>
              <a:t>(&amp;</a:t>
            </a:r>
            <a:r>
              <a:rPr lang="en-US" sz="1200" dirty="0" err="1">
                <a:solidFill>
                  <a:srgbClr val="804040"/>
                </a:solidFill>
                <a:latin typeface="Courier New" panose="02070309020205020404" pitchFamily="49" charset="0"/>
              </a:rPr>
              <a:t>mutex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return</a:t>
            </a:r>
            <a:r>
              <a:rPr lang="en-US" sz="1200" b="1"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val</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endParaRPr lang="en-US" sz="1200" dirty="0"/>
          </a:p>
        </p:txBody>
      </p:sp>
    </p:spTree>
    <p:extLst>
      <p:ext uri="{BB962C8B-B14F-4D97-AF65-F5344CB8AC3E}">
        <p14:creationId xmlns:p14="http://schemas.microsoft.com/office/powerpoint/2010/main" val="40265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6596609" cy="971709"/>
          </a:xfrm>
        </p:spPr>
        <p:txBody>
          <a:bodyPr/>
          <a:lstStyle/>
          <a:p>
            <a:r>
              <a:rPr lang="en-US" dirty="0" smtClean="0"/>
              <a:t>Atomic Reference Counting</a:t>
            </a:r>
            <a:br>
              <a:rPr lang="en-US" dirty="0" smtClean="0"/>
            </a:br>
            <a:r>
              <a:rPr lang="en-US" sz="2800" dirty="0"/>
              <a:t>Example with a linked list</a:t>
            </a:r>
            <a:endParaRPr lang="en-US" dirty="0"/>
          </a:p>
        </p:txBody>
      </p:sp>
      <p:sp>
        <p:nvSpPr>
          <p:cNvPr id="13" name="Rounded Rectangle 12"/>
          <p:cNvSpPr/>
          <p:nvPr/>
        </p:nvSpPr>
        <p:spPr>
          <a:xfrm>
            <a:off x="33152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r>
              <a:rPr lang="en-US" dirty="0"/>
              <a:t>ead</a:t>
            </a:r>
          </a:p>
          <a:p>
            <a:pPr algn="ctr"/>
            <a:endParaRPr lang="en-US" dirty="0"/>
          </a:p>
        </p:txBody>
      </p:sp>
      <p:sp>
        <p:nvSpPr>
          <p:cNvPr id="14" name="Rounded Rectangle 13"/>
          <p:cNvSpPr/>
          <p:nvPr/>
        </p:nvSpPr>
        <p:spPr>
          <a:xfrm>
            <a:off x="210376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a:p>
            <a:pPr algn="ctr"/>
            <a:endParaRPr lang="en-US" dirty="0"/>
          </a:p>
          <a:p>
            <a:pPr algn="ctr"/>
            <a:endParaRPr lang="en-US" dirty="0"/>
          </a:p>
        </p:txBody>
      </p:sp>
      <p:sp>
        <p:nvSpPr>
          <p:cNvPr id="15" name="Rounded Rectangle 14"/>
          <p:cNvSpPr/>
          <p:nvPr/>
        </p:nvSpPr>
        <p:spPr>
          <a:xfrm>
            <a:off x="394356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a:p>
            <a:pPr algn="ctr"/>
            <a:endParaRPr lang="en-US" dirty="0"/>
          </a:p>
          <a:p>
            <a:pPr algn="ctr"/>
            <a:endParaRPr lang="en-US" sz="1600" dirty="0"/>
          </a:p>
        </p:txBody>
      </p:sp>
      <p:sp>
        <p:nvSpPr>
          <p:cNvPr id="16" name="Rounded Rectangle 15"/>
          <p:cNvSpPr/>
          <p:nvPr/>
        </p:nvSpPr>
        <p:spPr>
          <a:xfrm>
            <a:off x="5684383"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a:p>
            <a:pPr algn="ctr"/>
            <a:endParaRPr lang="en-US" dirty="0"/>
          </a:p>
          <a:p>
            <a:pPr algn="ctr"/>
            <a:endParaRPr lang="en-US" dirty="0"/>
          </a:p>
        </p:txBody>
      </p:sp>
      <p:sp>
        <p:nvSpPr>
          <p:cNvPr id="17" name="Rounded Rectangle 16"/>
          <p:cNvSpPr/>
          <p:nvPr/>
        </p:nvSpPr>
        <p:spPr>
          <a:xfrm>
            <a:off x="7378064"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a:p>
            <a:pPr algn="ctr"/>
            <a:endParaRPr lang="en-US" dirty="0"/>
          </a:p>
          <a:p>
            <a:pPr algn="ctr"/>
            <a:endParaRPr lang="en-US" dirty="0"/>
          </a:p>
        </p:txBody>
      </p:sp>
      <p:sp>
        <p:nvSpPr>
          <p:cNvPr id="18" name="Rounded Rectangle 17"/>
          <p:cNvSpPr/>
          <p:nvPr/>
        </p:nvSpPr>
        <p:spPr>
          <a:xfrm>
            <a:off x="9052896"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a:p>
            <a:pPr algn="ctr"/>
            <a:endParaRPr lang="en-US" dirty="0"/>
          </a:p>
          <a:p>
            <a:pPr algn="ctr"/>
            <a:endParaRPr lang="en-US" dirty="0"/>
          </a:p>
        </p:txBody>
      </p:sp>
      <p:sp>
        <p:nvSpPr>
          <p:cNvPr id="19" name="Rounded Rectangle 18"/>
          <p:cNvSpPr/>
          <p:nvPr/>
        </p:nvSpPr>
        <p:spPr>
          <a:xfrm>
            <a:off x="1080313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154864"/>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154864"/>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a:off x="5084211" y="4154864"/>
            <a:ext cx="6001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a:off x="6825028" y="4154864"/>
            <a:ext cx="5530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154864"/>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154864"/>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 name="Group 30"/>
          <p:cNvGrpSpPr>
            <a:grpSpLocks/>
          </p:cNvGrpSpPr>
          <p:nvPr/>
        </p:nvGrpSpPr>
        <p:grpSpPr bwMode="auto">
          <a:xfrm flipH="1">
            <a:off x="331529" y="5646778"/>
            <a:ext cx="751980" cy="459766"/>
            <a:chOff x="1008" y="2720"/>
            <a:chExt cx="856" cy="808"/>
          </a:xfrm>
        </p:grpSpPr>
        <p:sp>
          <p:nvSpPr>
            <p:cNvPr id="38"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R</a:t>
              </a:r>
              <a:endParaRPr lang="en-US" sz="1000" b="1" dirty="0">
                <a:solidFill>
                  <a:srgbClr val="000000"/>
                </a:solidFill>
              </a:endParaRPr>
            </a:p>
          </p:txBody>
        </p:sp>
        <p:sp>
          <p:nvSpPr>
            <p:cNvPr id="4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 name="TextBox 74"/>
          <p:cNvSpPr txBox="1"/>
          <p:nvPr/>
        </p:nvSpPr>
        <p:spPr>
          <a:xfrm>
            <a:off x="7101545" y="5271198"/>
            <a:ext cx="4586140" cy="1415772"/>
          </a:xfrm>
          <a:prstGeom prst="rect">
            <a:avLst/>
          </a:prstGeom>
          <a:noFill/>
        </p:spPr>
        <p:txBody>
          <a:bodyPr wrap="square" rtlCol="0">
            <a:spAutoFit/>
          </a:bodyPr>
          <a:lstStyle/>
          <a:p>
            <a:r>
              <a:rPr lang="en-US" sz="1600" b="1" dirty="0"/>
              <a:t>Readers</a:t>
            </a:r>
          </a:p>
          <a:p>
            <a:pPr marL="342900" indent="-342900">
              <a:buFont typeface="+mj-lt"/>
              <a:buAutoNum type="arabicPeriod"/>
            </a:pPr>
            <a:r>
              <a:rPr lang="en-US" sz="1400" dirty="0"/>
              <a:t>Read pointer</a:t>
            </a:r>
          </a:p>
          <a:p>
            <a:pPr marL="342900" indent="-342900">
              <a:buFont typeface="+mj-lt"/>
              <a:buAutoNum type="arabicPeriod"/>
            </a:pPr>
            <a:r>
              <a:rPr lang="en-US" sz="1400" dirty="0"/>
              <a:t>Increment a </a:t>
            </a:r>
            <a:r>
              <a:rPr lang="en-US" sz="1400" dirty="0" err="1"/>
              <a:t>refct</a:t>
            </a:r>
            <a:r>
              <a:rPr lang="en-US" sz="1400" dirty="0"/>
              <a:t> in the object</a:t>
            </a:r>
          </a:p>
          <a:p>
            <a:pPr marL="342900" indent="-342900">
              <a:buFont typeface="+mj-lt"/>
              <a:buAutoNum type="arabicPeriod"/>
            </a:pPr>
            <a:r>
              <a:rPr lang="en-US" sz="1400" dirty="0"/>
              <a:t>Use the object</a:t>
            </a:r>
          </a:p>
          <a:p>
            <a:pPr marL="342900" indent="-342900">
              <a:buFont typeface="+mj-lt"/>
              <a:buAutoNum type="arabicPeriod"/>
            </a:pPr>
            <a:r>
              <a:rPr lang="en-US" sz="1400" dirty="0"/>
              <a:t>Decrement a </a:t>
            </a:r>
            <a:r>
              <a:rPr lang="en-US" sz="1400" dirty="0" err="1"/>
              <a:t>refct</a:t>
            </a:r>
            <a:r>
              <a:rPr lang="en-US" sz="1400" dirty="0"/>
              <a:t> in the object</a:t>
            </a:r>
          </a:p>
          <a:p>
            <a:pPr marL="342900" indent="-342900">
              <a:buFont typeface="+mj-lt"/>
              <a:buAutoNum type="arabicPeriod"/>
            </a:pPr>
            <a:r>
              <a:rPr lang="en-US" sz="1400" dirty="0"/>
              <a:t>If the </a:t>
            </a:r>
            <a:r>
              <a:rPr lang="en-US" sz="1400" dirty="0" err="1"/>
              <a:t>refct</a:t>
            </a:r>
            <a:r>
              <a:rPr lang="en-US" sz="1400" dirty="0"/>
              <a:t> reaches zero then delete the object</a:t>
            </a:r>
          </a:p>
        </p:txBody>
      </p:sp>
      <p:sp>
        <p:nvSpPr>
          <p:cNvPr id="63" name="TextBox 62"/>
          <p:cNvSpPr txBox="1"/>
          <p:nvPr/>
        </p:nvSpPr>
        <p:spPr>
          <a:xfrm>
            <a:off x="2231031" y="4212618"/>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76" name="TextBox 75"/>
          <p:cNvSpPr txBox="1"/>
          <p:nvPr/>
        </p:nvSpPr>
        <p:spPr>
          <a:xfrm>
            <a:off x="9236718" y="4212617"/>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2</a:t>
            </a:r>
            <a:endParaRPr lang="en-US" sz="1400" b="1" dirty="0"/>
          </a:p>
        </p:txBody>
      </p:sp>
      <p:sp>
        <p:nvSpPr>
          <p:cNvPr id="78" name="TextBox 77"/>
          <p:cNvSpPr txBox="1"/>
          <p:nvPr/>
        </p:nvSpPr>
        <p:spPr>
          <a:xfrm>
            <a:off x="4067689" y="4212617"/>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79" name="TextBox 78"/>
          <p:cNvSpPr txBox="1"/>
          <p:nvPr/>
        </p:nvSpPr>
        <p:spPr>
          <a:xfrm>
            <a:off x="5811645" y="4209797"/>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80" name="TextBox 79"/>
          <p:cNvSpPr txBox="1"/>
          <p:nvPr/>
        </p:nvSpPr>
        <p:spPr>
          <a:xfrm>
            <a:off x="7505326" y="4209796"/>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81" name="TextBox 80"/>
          <p:cNvSpPr txBox="1"/>
          <p:nvPr/>
        </p:nvSpPr>
        <p:spPr>
          <a:xfrm>
            <a:off x="9236718" y="4212617"/>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82" name="TextBox 81"/>
          <p:cNvSpPr txBox="1"/>
          <p:nvPr/>
        </p:nvSpPr>
        <p:spPr>
          <a:xfrm>
            <a:off x="2231031" y="4209794"/>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2</a:t>
            </a:r>
            <a:endParaRPr lang="en-US" sz="1400" b="1" dirty="0"/>
          </a:p>
        </p:txBody>
      </p:sp>
      <p:sp>
        <p:nvSpPr>
          <p:cNvPr id="83" name="TextBox 82"/>
          <p:cNvSpPr txBox="1"/>
          <p:nvPr/>
        </p:nvSpPr>
        <p:spPr>
          <a:xfrm>
            <a:off x="4063764" y="4209793"/>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2</a:t>
            </a:r>
            <a:endParaRPr lang="en-US" sz="1400" b="1" dirty="0"/>
          </a:p>
        </p:txBody>
      </p:sp>
      <p:sp>
        <p:nvSpPr>
          <p:cNvPr id="84" name="TextBox 83"/>
          <p:cNvSpPr txBox="1"/>
          <p:nvPr/>
        </p:nvSpPr>
        <p:spPr>
          <a:xfrm>
            <a:off x="5811645" y="4209792"/>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2</a:t>
            </a:r>
            <a:endParaRPr lang="en-US" sz="1400" b="1" dirty="0"/>
          </a:p>
        </p:txBody>
      </p:sp>
      <p:sp>
        <p:nvSpPr>
          <p:cNvPr id="85" name="TextBox 84"/>
          <p:cNvSpPr txBox="1"/>
          <p:nvPr/>
        </p:nvSpPr>
        <p:spPr>
          <a:xfrm>
            <a:off x="7505326" y="4209793"/>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2</a:t>
            </a:r>
            <a:endParaRPr lang="en-US" sz="1400" b="1" dirty="0"/>
          </a:p>
        </p:txBody>
      </p:sp>
    </p:spTree>
    <p:extLst>
      <p:ext uri="{BB962C8B-B14F-4D97-AF65-F5344CB8AC3E}">
        <p14:creationId xmlns:p14="http://schemas.microsoft.com/office/powerpoint/2010/main" val="378089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98854E-6 2.96296E-6 L 0.00612 -0.24491 L 0.15303 -0.28194 " pathEditMode="relative" ptsTypes="AAA">
                                      <p:cBhvr>
                                        <p:cTn id="6" dur="2000" fill="hold"/>
                                        <p:tgtEl>
                                          <p:spTgt spid="37"/>
                                        </p:tgtEl>
                                        <p:attrNameLst>
                                          <p:attrName>ppt_x</p:attrName>
                                          <p:attrName>ppt_y</p:attrName>
                                        </p:attrNameLst>
                                      </p:cBhvr>
                                    </p:animMotion>
                                  </p:childTnLst>
                                </p:cTn>
                              </p:par>
                            </p:childTnLst>
                          </p:cTn>
                        </p:par>
                        <p:par>
                          <p:cTn id="7" fill="hold">
                            <p:stCondLst>
                              <p:cond delay="2000"/>
                            </p:stCondLst>
                            <p:childTnLst>
                              <p:par>
                                <p:cTn id="8" presetID="42" presetClass="exit" presetSubtype="0" fill="hold" grpId="0" nodeType="afterEffect">
                                  <p:stCondLst>
                                    <p:cond delay="0"/>
                                  </p:stCondLst>
                                  <p:childTnLst>
                                    <p:animEffect transition="out" filter="fade">
                                      <p:cBhvr>
                                        <p:cTn id="9" dur="1000"/>
                                        <p:tgtEl>
                                          <p:spTgt spid="63"/>
                                        </p:tgtEl>
                                      </p:cBhvr>
                                    </p:animEffect>
                                    <p:anim calcmode="lin" valueType="num">
                                      <p:cBhvr>
                                        <p:cTn id="10" dur="1000"/>
                                        <p:tgtEl>
                                          <p:spTgt spid="63"/>
                                        </p:tgtEl>
                                        <p:attrNameLst>
                                          <p:attrName>ppt_x</p:attrName>
                                        </p:attrNameLst>
                                      </p:cBhvr>
                                      <p:tavLst>
                                        <p:tav tm="0">
                                          <p:val>
                                            <p:strVal val="ppt_x"/>
                                          </p:val>
                                        </p:tav>
                                        <p:tav tm="100000">
                                          <p:val>
                                            <p:strVal val="ppt_x"/>
                                          </p:val>
                                        </p:tav>
                                      </p:tavLst>
                                    </p:anim>
                                    <p:anim calcmode="lin" valueType="num">
                                      <p:cBhvr>
                                        <p:cTn id="11" dur="1000"/>
                                        <p:tgtEl>
                                          <p:spTgt spid="63"/>
                                        </p:tgtEl>
                                        <p:attrNameLst>
                                          <p:attrName>ppt_y</p:attrName>
                                        </p:attrNameLst>
                                      </p:cBhvr>
                                      <p:tavLst>
                                        <p:tav tm="0">
                                          <p:val>
                                            <p:strVal val="ppt_y"/>
                                          </p:val>
                                        </p:tav>
                                        <p:tav tm="100000">
                                          <p:val>
                                            <p:strVal val="ppt_y+.1"/>
                                          </p:val>
                                        </p:tav>
                                      </p:tavLst>
                                    </p:anim>
                                    <p:set>
                                      <p:cBhvr>
                                        <p:cTn id="12" dur="1" fill="hold">
                                          <p:stCondLst>
                                            <p:cond delay="999"/>
                                          </p:stCondLst>
                                        </p:cTn>
                                        <p:tgtEl>
                                          <p:spTgt spid="63"/>
                                        </p:tgtEl>
                                        <p:attrNameLst>
                                          <p:attrName>style.visibility</p:attrName>
                                        </p:attrNameLst>
                                      </p:cBhvr>
                                      <p:to>
                                        <p:strVal val="hidden"/>
                                      </p:to>
                                    </p:set>
                                  </p:childTnLst>
                                </p:cTn>
                              </p:par>
                              <p:par>
                                <p:cTn id="13" presetID="47"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1000"/>
                                        <p:tgtEl>
                                          <p:spTgt spid="82"/>
                                        </p:tgtEl>
                                      </p:cBhvr>
                                    </p:animEffect>
                                    <p:anim calcmode="lin" valueType="num">
                                      <p:cBhvr>
                                        <p:cTn id="16" dur="1000" fill="hold"/>
                                        <p:tgtEl>
                                          <p:spTgt spid="82"/>
                                        </p:tgtEl>
                                        <p:attrNameLst>
                                          <p:attrName>ppt_x</p:attrName>
                                        </p:attrNameLst>
                                      </p:cBhvr>
                                      <p:tavLst>
                                        <p:tav tm="0">
                                          <p:val>
                                            <p:strVal val="#ppt_x"/>
                                          </p:val>
                                        </p:tav>
                                        <p:tav tm="100000">
                                          <p:val>
                                            <p:strVal val="#ppt_x"/>
                                          </p:val>
                                        </p:tav>
                                      </p:tavLst>
                                    </p:anim>
                                    <p:anim calcmode="lin" valueType="num">
                                      <p:cBhvr>
                                        <p:cTn id="17"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15303 -0.28194 L 0.19315 -0.25231 L 0.27481 -0.25717 L 0.29995 -0.31064 " pathEditMode="relative" ptsTypes="AAAA">
                                      <p:cBhvr>
                                        <p:cTn id="21" dur="2000" fill="hold"/>
                                        <p:tgtEl>
                                          <p:spTgt spid="37"/>
                                        </p:tgtEl>
                                        <p:attrNameLst>
                                          <p:attrName>ppt_x</p:attrName>
                                          <p:attrName>ppt_y</p:attrName>
                                        </p:attrNameLst>
                                      </p:cBhvr>
                                    </p:animMotion>
                                  </p:childTnLst>
                                </p:cTn>
                              </p:par>
                            </p:childTnLst>
                          </p:cTn>
                        </p:par>
                        <p:par>
                          <p:cTn id="22" fill="hold">
                            <p:stCondLst>
                              <p:cond delay="2000"/>
                            </p:stCondLst>
                            <p:childTnLst>
                              <p:par>
                                <p:cTn id="23" presetID="42" presetClass="exit" presetSubtype="0" fill="hold" grpId="0" nodeType="afterEffect">
                                  <p:stCondLst>
                                    <p:cond delay="0"/>
                                  </p:stCondLst>
                                  <p:childTnLst>
                                    <p:animEffect transition="out" filter="fade">
                                      <p:cBhvr>
                                        <p:cTn id="24" dur="1000"/>
                                        <p:tgtEl>
                                          <p:spTgt spid="78"/>
                                        </p:tgtEl>
                                      </p:cBhvr>
                                    </p:animEffect>
                                    <p:anim calcmode="lin" valueType="num">
                                      <p:cBhvr>
                                        <p:cTn id="25" dur="1000"/>
                                        <p:tgtEl>
                                          <p:spTgt spid="78"/>
                                        </p:tgtEl>
                                        <p:attrNameLst>
                                          <p:attrName>ppt_x</p:attrName>
                                        </p:attrNameLst>
                                      </p:cBhvr>
                                      <p:tavLst>
                                        <p:tav tm="0">
                                          <p:val>
                                            <p:strVal val="ppt_x"/>
                                          </p:val>
                                        </p:tav>
                                        <p:tav tm="100000">
                                          <p:val>
                                            <p:strVal val="ppt_x"/>
                                          </p:val>
                                        </p:tav>
                                      </p:tavLst>
                                    </p:anim>
                                    <p:anim calcmode="lin" valueType="num">
                                      <p:cBhvr>
                                        <p:cTn id="26" dur="1000"/>
                                        <p:tgtEl>
                                          <p:spTgt spid="78"/>
                                        </p:tgtEl>
                                        <p:attrNameLst>
                                          <p:attrName>ppt_y</p:attrName>
                                        </p:attrNameLst>
                                      </p:cBhvr>
                                      <p:tavLst>
                                        <p:tav tm="0">
                                          <p:val>
                                            <p:strVal val="ppt_y"/>
                                          </p:val>
                                        </p:tav>
                                        <p:tav tm="100000">
                                          <p:val>
                                            <p:strVal val="ppt_y+.1"/>
                                          </p:val>
                                        </p:tav>
                                      </p:tavLst>
                                    </p:anim>
                                    <p:set>
                                      <p:cBhvr>
                                        <p:cTn id="27" dur="1" fill="hold">
                                          <p:stCondLst>
                                            <p:cond delay="999"/>
                                          </p:stCondLst>
                                        </p:cTn>
                                        <p:tgtEl>
                                          <p:spTgt spid="78"/>
                                        </p:tgtEl>
                                        <p:attrNameLst>
                                          <p:attrName>style.visibility</p:attrName>
                                        </p:attrNameLst>
                                      </p:cBhvr>
                                      <p:to>
                                        <p:strVal val="hidden"/>
                                      </p:to>
                                    </p:set>
                                  </p:childTnLst>
                                </p:cTn>
                              </p:par>
                              <p:par>
                                <p:cTn id="28" presetID="47" presetClass="entr" presetSubtype="0" fill="hold" grpId="0"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fade">
                                      <p:cBhvr>
                                        <p:cTn id="30" dur="1000"/>
                                        <p:tgtEl>
                                          <p:spTgt spid="83"/>
                                        </p:tgtEl>
                                      </p:cBhvr>
                                    </p:animEffect>
                                    <p:anim calcmode="lin" valueType="num">
                                      <p:cBhvr>
                                        <p:cTn id="31" dur="1000" fill="hold"/>
                                        <p:tgtEl>
                                          <p:spTgt spid="83"/>
                                        </p:tgtEl>
                                        <p:attrNameLst>
                                          <p:attrName>ppt_x</p:attrName>
                                        </p:attrNameLst>
                                      </p:cBhvr>
                                      <p:tavLst>
                                        <p:tav tm="0">
                                          <p:val>
                                            <p:strVal val="#ppt_x"/>
                                          </p:val>
                                        </p:tav>
                                        <p:tav tm="100000">
                                          <p:val>
                                            <p:strVal val="#ppt_x"/>
                                          </p:val>
                                        </p:tav>
                                      </p:tavLst>
                                    </p:anim>
                                    <p:anim calcmode="lin" valueType="num">
                                      <p:cBhvr>
                                        <p:cTn id="3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29747 -0.31064 L 0.16059 -0.30578 " pathEditMode="relative" ptsTypes="AA">
                                      <p:cBhvr>
                                        <p:cTn id="36" dur="2000" fill="hold"/>
                                        <p:tgtEl>
                                          <p:spTgt spid="37"/>
                                        </p:tgtEl>
                                        <p:attrNameLst>
                                          <p:attrName>ppt_x</p:attrName>
                                          <p:attrName>ppt_y</p:attrName>
                                        </p:attrNameLst>
                                      </p:cBhvr>
                                    </p:animMotion>
                                  </p:childTnLst>
                                </p:cTn>
                              </p:par>
                            </p:childTnLst>
                          </p:cTn>
                        </p:par>
                        <p:par>
                          <p:cTn id="37" fill="hold">
                            <p:stCondLst>
                              <p:cond delay="2000"/>
                            </p:stCondLst>
                            <p:childTnLst>
                              <p:par>
                                <p:cTn id="38" presetID="47" presetClass="exit" presetSubtype="0" fill="hold" grpId="1" nodeType="afterEffect">
                                  <p:stCondLst>
                                    <p:cond delay="0"/>
                                  </p:stCondLst>
                                  <p:childTnLst>
                                    <p:animEffect transition="out" filter="fade">
                                      <p:cBhvr>
                                        <p:cTn id="39" dur="1000"/>
                                        <p:tgtEl>
                                          <p:spTgt spid="82"/>
                                        </p:tgtEl>
                                      </p:cBhvr>
                                    </p:animEffect>
                                    <p:anim calcmode="lin" valueType="num">
                                      <p:cBhvr>
                                        <p:cTn id="40" dur="1000"/>
                                        <p:tgtEl>
                                          <p:spTgt spid="82"/>
                                        </p:tgtEl>
                                        <p:attrNameLst>
                                          <p:attrName>ppt_x</p:attrName>
                                        </p:attrNameLst>
                                      </p:cBhvr>
                                      <p:tavLst>
                                        <p:tav tm="0">
                                          <p:val>
                                            <p:strVal val="ppt_x"/>
                                          </p:val>
                                        </p:tav>
                                        <p:tav tm="100000">
                                          <p:val>
                                            <p:strVal val="ppt_x"/>
                                          </p:val>
                                        </p:tav>
                                      </p:tavLst>
                                    </p:anim>
                                    <p:anim calcmode="lin" valueType="num">
                                      <p:cBhvr>
                                        <p:cTn id="41" dur="1000"/>
                                        <p:tgtEl>
                                          <p:spTgt spid="82"/>
                                        </p:tgtEl>
                                        <p:attrNameLst>
                                          <p:attrName>ppt_y</p:attrName>
                                        </p:attrNameLst>
                                      </p:cBhvr>
                                      <p:tavLst>
                                        <p:tav tm="0">
                                          <p:val>
                                            <p:strVal val="ppt_y"/>
                                          </p:val>
                                        </p:tav>
                                        <p:tav tm="100000">
                                          <p:val>
                                            <p:strVal val="ppt_y-.1"/>
                                          </p:val>
                                        </p:tav>
                                      </p:tavLst>
                                    </p:anim>
                                    <p:set>
                                      <p:cBhvr>
                                        <p:cTn id="42" dur="1" fill="hold">
                                          <p:stCondLst>
                                            <p:cond delay="999"/>
                                          </p:stCondLst>
                                        </p:cTn>
                                        <p:tgtEl>
                                          <p:spTgt spid="82"/>
                                        </p:tgtEl>
                                        <p:attrNameLst>
                                          <p:attrName>style.visibility</p:attrName>
                                        </p:attrNameLst>
                                      </p:cBhvr>
                                      <p:to>
                                        <p:strVal val="hidden"/>
                                      </p:to>
                                    </p:set>
                                  </p:childTnLst>
                                </p:cTn>
                              </p:par>
                              <p:par>
                                <p:cTn id="43" presetID="42" presetClass="entr" presetSubtype="0" fill="hold" grpId="1"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1000"/>
                                        <p:tgtEl>
                                          <p:spTgt spid="63"/>
                                        </p:tgtEl>
                                      </p:cBhvr>
                                    </p:animEffect>
                                    <p:anim calcmode="lin" valueType="num">
                                      <p:cBhvr>
                                        <p:cTn id="46" dur="1000" fill="hold"/>
                                        <p:tgtEl>
                                          <p:spTgt spid="63"/>
                                        </p:tgtEl>
                                        <p:attrNameLst>
                                          <p:attrName>ppt_x</p:attrName>
                                        </p:attrNameLst>
                                      </p:cBhvr>
                                      <p:tavLst>
                                        <p:tav tm="0">
                                          <p:val>
                                            <p:strVal val="#ppt_x"/>
                                          </p:val>
                                        </p:tav>
                                        <p:tav tm="100000">
                                          <p:val>
                                            <p:strVal val="#ppt_x"/>
                                          </p:val>
                                        </p:tav>
                                      </p:tavLst>
                                    </p:anim>
                                    <p:anim calcmode="lin" valueType="num">
                                      <p:cBhvr>
                                        <p:cTn id="4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15303 -0.28194 L 0.19588 -0.2331 L 0.30724 -0.22962 L 0.33745 -0.23171 L 0.33394 -0.25161 L 0.41091 -0.22685 L 0.44777 -0.29282 " pathEditMode="relative" ptsTypes="AAAAAAA">
                                      <p:cBhvr>
                                        <p:cTn id="51" dur="2000" fill="hold"/>
                                        <p:tgtEl>
                                          <p:spTgt spid="37"/>
                                        </p:tgtEl>
                                        <p:attrNameLst>
                                          <p:attrName>ppt_x</p:attrName>
                                          <p:attrName>ppt_y</p:attrName>
                                        </p:attrNameLst>
                                      </p:cBhvr>
                                    </p:animMotion>
                                  </p:childTnLst>
                                </p:cTn>
                              </p:par>
                            </p:childTnLst>
                          </p:cTn>
                        </p:par>
                        <p:par>
                          <p:cTn id="52" fill="hold">
                            <p:stCondLst>
                              <p:cond delay="2000"/>
                            </p:stCondLst>
                            <p:childTnLst>
                              <p:par>
                                <p:cTn id="53" presetID="42" presetClass="exit" presetSubtype="0" fill="hold" grpId="0" nodeType="afterEffect">
                                  <p:stCondLst>
                                    <p:cond delay="0"/>
                                  </p:stCondLst>
                                  <p:childTnLst>
                                    <p:animEffect transition="out" filter="fade">
                                      <p:cBhvr>
                                        <p:cTn id="54" dur="1000"/>
                                        <p:tgtEl>
                                          <p:spTgt spid="79"/>
                                        </p:tgtEl>
                                      </p:cBhvr>
                                    </p:animEffect>
                                    <p:anim calcmode="lin" valueType="num">
                                      <p:cBhvr>
                                        <p:cTn id="55" dur="1000"/>
                                        <p:tgtEl>
                                          <p:spTgt spid="79"/>
                                        </p:tgtEl>
                                        <p:attrNameLst>
                                          <p:attrName>ppt_x</p:attrName>
                                        </p:attrNameLst>
                                      </p:cBhvr>
                                      <p:tavLst>
                                        <p:tav tm="0">
                                          <p:val>
                                            <p:strVal val="ppt_x"/>
                                          </p:val>
                                        </p:tav>
                                        <p:tav tm="100000">
                                          <p:val>
                                            <p:strVal val="ppt_x"/>
                                          </p:val>
                                        </p:tav>
                                      </p:tavLst>
                                    </p:anim>
                                    <p:anim calcmode="lin" valueType="num">
                                      <p:cBhvr>
                                        <p:cTn id="56" dur="1000"/>
                                        <p:tgtEl>
                                          <p:spTgt spid="79"/>
                                        </p:tgtEl>
                                        <p:attrNameLst>
                                          <p:attrName>ppt_y</p:attrName>
                                        </p:attrNameLst>
                                      </p:cBhvr>
                                      <p:tavLst>
                                        <p:tav tm="0">
                                          <p:val>
                                            <p:strVal val="ppt_y"/>
                                          </p:val>
                                        </p:tav>
                                        <p:tav tm="100000">
                                          <p:val>
                                            <p:strVal val="ppt_y+.1"/>
                                          </p:val>
                                        </p:tav>
                                      </p:tavLst>
                                    </p:anim>
                                    <p:set>
                                      <p:cBhvr>
                                        <p:cTn id="57" dur="1" fill="hold">
                                          <p:stCondLst>
                                            <p:cond delay="999"/>
                                          </p:stCondLst>
                                        </p:cTn>
                                        <p:tgtEl>
                                          <p:spTgt spid="79"/>
                                        </p:tgtEl>
                                        <p:attrNameLst>
                                          <p:attrName>style.visibility</p:attrName>
                                        </p:attrNameLst>
                                      </p:cBhvr>
                                      <p:to>
                                        <p:strVal val="hidden"/>
                                      </p:to>
                                    </p:set>
                                  </p:childTnLst>
                                </p:cTn>
                              </p:par>
                            </p:childTnLst>
                          </p:cTn>
                        </p:par>
                        <p:par>
                          <p:cTn id="58" fill="hold">
                            <p:stCondLst>
                              <p:cond delay="3000"/>
                            </p:stCondLst>
                            <p:childTnLst>
                              <p:par>
                                <p:cTn id="59" presetID="47" presetClass="entr" presetSubtype="0" fill="hold" grpId="0" nodeType="after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1000"/>
                                        <p:tgtEl>
                                          <p:spTgt spid="84"/>
                                        </p:tgtEl>
                                      </p:cBhvr>
                                    </p:animEffect>
                                    <p:anim calcmode="lin" valueType="num">
                                      <p:cBhvr>
                                        <p:cTn id="62" dur="1000" fill="hold"/>
                                        <p:tgtEl>
                                          <p:spTgt spid="84"/>
                                        </p:tgtEl>
                                        <p:attrNameLst>
                                          <p:attrName>ppt_x</p:attrName>
                                        </p:attrNameLst>
                                      </p:cBhvr>
                                      <p:tavLst>
                                        <p:tav tm="0">
                                          <p:val>
                                            <p:strVal val="#ppt_x"/>
                                          </p:val>
                                        </p:tav>
                                        <p:tav tm="100000">
                                          <p:val>
                                            <p:strVal val="#ppt_x"/>
                                          </p:val>
                                        </p:tav>
                                      </p:tavLst>
                                    </p:anim>
                                    <p:anim calcmode="lin" valueType="num">
                                      <p:cBhvr>
                                        <p:cTn id="63"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nodeType="clickEffect">
                                  <p:stCondLst>
                                    <p:cond delay="0"/>
                                  </p:stCondLst>
                                  <p:childTnLst>
                                    <p:animMotion origin="layout" path="M 0.44855 -0.28935 L 0.31597 -0.32361 " pathEditMode="relative" ptsTypes="AA">
                                      <p:cBhvr>
                                        <p:cTn id="67" dur="2000" fill="hold"/>
                                        <p:tgtEl>
                                          <p:spTgt spid="37"/>
                                        </p:tgtEl>
                                        <p:attrNameLst>
                                          <p:attrName>ppt_x</p:attrName>
                                          <p:attrName>ppt_y</p:attrName>
                                        </p:attrNameLst>
                                      </p:cBhvr>
                                    </p:animMotion>
                                  </p:childTnLst>
                                </p:cTn>
                              </p:par>
                            </p:childTnLst>
                          </p:cTn>
                        </p:par>
                        <p:par>
                          <p:cTn id="68" fill="hold">
                            <p:stCondLst>
                              <p:cond delay="2000"/>
                            </p:stCondLst>
                            <p:childTnLst>
                              <p:par>
                                <p:cTn id="69" presetID="47" presetClass="exit" presetSubtype="0" fill="hold" grpId="1" nodeType="afterEffect">
                                  <p:stCondLst>
                                    <p:cond delay="0"/>
                                  </p:stCondLst>
                                  <p:childTnLst>
                                    <p:animEffect transition="out" filter="fade">
                                      <p:cBhvr>
                                        <p:cTn id="70" dur="1000"/>
                                        <p:tgtEl>
                                          <p:spTgt spid="83"/>
                                        </p:tgtEl>
                                      </p:cBhvr>
                                    </p:animEffect>
                                    <p:anim calcmode="lin" valueType="num">
                                      <p:cBhvr>
                                        <p:cTn id="71" dur="1000"/>
                                        <p:tgtEl>
                                          <p:spTgt spid="83"/>
                                        </p:tgtEl>
                                        <p:attrNameLst>
                                          <p:attrName>ppt_x</p:attrName>
                                        </p:attrNameLst>
                                      </p:cBhvr>
                                      <p:tavLst>
                                        <p:tav tm="0">
                                          <p:val>
                                            <p:strVal val="ppt_x"/>
                                          </p:val>
                                        </p:tav>
                                        <p:tav tm="100000">
                                          <p:val>
                                            <p:strVal val="ppt_x"/>
                                          </p:val>
                                        </p:tav>
                                      </p:tavLst>
                                    </p:anim>
                                    <p:anim calcmode="lin" valueType="num">
                                      <p:cBhvr>
                                        <p:cTn id="72" dur="1000"/>
                                        <p:tgtEl>
                                          <p:spTgt spid="83"/>
                                        </p:tgtEl>
                                        <p:attrNameLst>
                                          <p:attrName>ppt_y</p:attrName>
                                        </p:attrNameLst>
                                      </p:cBhvr>
                                      <p:tavLst>
                                        <p:tav tm="0">
                                          <p:val>
                                            <p:strVal val="ppt_y"/>
                                          </p:val>
                                        </p:tav>
                                        <p:tav tm="100000">
                                          <p:val>
                                            <p:strVal val="ppt_y-.1"/>
                                          </p:val>
                                        </p:tav>
                                      </p:tavLst>
                                    </p:anim>
                                    <p:set>
                                      <p:cBhvr>
                                        <p:cTn id="73" dur="1" fill="hold">
                                          <p:stCondLst>
                                            <p:cond delay="999"/>
                                          </p:stCondLst>
                                        </p:cTn>
                                        <p:tgtEl>
                                          <p:spTgt spid="83"/>
                                        </p:tgtEl>
                                        <p:attrNameLst>
                                          <p:attrName>style.visibility</p:attrName>
                                        </p:attrNameLst>
                                      </p:cBhvr>
                                      <p:to>
                                        <p:strVal val="hidden"/>
                                      </p:to>
                                    </p:set>
                                  </p:childTnLst>
                                </p:cTn>
                              </p:par>
                              <p:par>
                                <p:cTn id="74" presetID="42" presetClass="entr" presetSubtype="0" fill="hold" grpId="1" nodeType="with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fade">
                                      <p:cBhvr>
                                        <p:cTn id="76" dur="1000"/>
                                        <p:tgtEl>
                                          <p:spTgt spid="78"/>
                                        </p:tgtEl>
                                      </p:cBhvr>
                                    </p:animEffect>
                                    <p:anim calcmode="lin" valueType="num">
                                      <p:cBhvr>
                                        <p:cTn id="77" dur="1000" fill="hold"/>
                                        <p:tgtEl>
                                          <p:spTgt spid="78"/>
                                        </p:tgtEl>
                                        <p:attrNameLst>
                                          <p:attrName>ppt_x</p:attrName>
                                        </p:attrNameLst>
                                      </p:cBhvr>
                                      <p:tavLst>
                                        <p:tav tm="0">
                                          <p:val>
                                            <p:strVal val="#ppt_x"/>
                                          </p:val>
                                        </p:tav>
                                        <p:tav tm="100000">
                                          <p:val>
                                            <p:strVal val="#ppt_x"/>
                                          </p:val>
                                        </p:tav>
                                      </p:tavLst>
                                    </p:anim>
                                    <p:anim calcmode="lin" valueType="num">
                                      <p:cBhvr>
                                        <p:cTn id="78"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29995 -0.31065 L 0.35986 -0.24514 L 0.47043 -0.24305 L 0.56551 -0.24375 L 0.58374 -0.3125 " pathEditMode="relative" ptsTypes="AAAAA">
                                      <p:cBhvr>
                                        <p:cTn id="82" dur="2000" fill="hold"/>
                                        <p:tgtEl>
                                          <p:spTgt spid="37"/>
                                        </p:tgtEl>
                                        <p:attrNameLst>
                                          <p:attrName>ppt_x</p:attrName>
                                          <p:attrName>ppt_y</p:attrName>
                                        </p:attrNameLst>
                                      </p:cBhvr>
                                    </p:animMotion>
                                  </p:childTnLst>
                                </p:cTn>
                              </p:par>
                            </p:childTnLst>
                          </p:cTn>
                        </p:par>
                        <p:par>
                          <p:cTn id="83" fill="hold">
                            <p:stCondLst>
                              <p:cond delay="2000"/>
                            </p:stCondLst>
                            <p:childTnLst>
                              <p:par>
                                <p:cTn id="84" presetID="47" presetClass="entr" presetSubtype="0" fill="hold" grpId="0" nodeType="afterEffect">
                                  <p:stCondLst>
                                    <p:cond delay="0"/>
                                  </p:stCondLst>
                                  <p:childTnLst>
                                    <p:set>
                                      <p:cBhvr>
                                        <p:cTn id="85" dur="1" fill="hold">
                                          <p:stCondLst>
                                            <p:cond delay="0"/>
                                          </p:stCondLst>
                                        </p:cTn>
                                        <p:tgtEl>
                                          <p:spTgt spid="85"/>
                                        </p:tgtEl>
                                        <p:attrNameLst>
                                          <p:attrName>style.visibility</p:attrName>
                                        </p:attrNameLst>
                                      </p:cBhvr>
                                      <p:to>
                                        <p:strVal val="visible"/>
                                      </p:to>
                                    </p:set>
                                    <p:animEffect transition="in" filter="fade">
                                      <p:cBhvr>
                                        <p:cTn id="86" dur="1000"/>
                                        <p:tgtEl>
                                          <p:spTgt spid="85"/>
                                        </p:tgtEl>
                                      </p:cBhvr>
                                    </p:animEffect>
                                    <p:anim calcmode="lin" valueType="num">
                                      <p:cBhvr>
                                        <p:cTn id="87" dur="1000" fill="hold"/>
                                        <p:tgtEl>
                                          <p:spTgt spid="85"/>
                                        </p:tgtEl>
                                        <p:attrNameLst>
                                          <p:attrName>ppt_x</p:attrName>
                                        </p:attrNameLst>
                                      </p:cBhvr>
                                      <p:tavLst>
                                        <p:tav tm="0">
                                          <p:val>
                                            <p:strVal val="#ppt_x"/>
                                          </p:val>
                                        </p:tav>
                                        <p:tav tm="100000">
                                          <p:val>
                                            <p:strVal val="#ppt_x"/>
                                          </p:val>
                                        </p:tav>
                                      </p:tavLst>
                                    </p:anim>
                                    <p:anim calcmode="lin" valueType="num">
                                      <p:cBhvr>
                                        <p:cTn id="88" dur="1000" fill="hold"/>
                                        <p:tgtEl>
                                          <p:spTgt spid="85"/>
                                        </p:tgtEl>
                                        <p:attrNameLst>
                                          <p:attrName>ppt_y</p:attrName>
                                        </p:attrNameLst>
                                      </p:cBhvr>
                                      <p:tavLst>
                                        <p:tav tm="0">
                                          <p:val>
                                            <p:strVal val="#ppt_y-.1"/>
                                          </p:val>
                                        </p:tav>
                                        <p:tav tm="100000">
                                          <p:val>
                                            <p:strVal val="#ppt_y"/>
                                          </p:val>
                                        </p:tav>
                                      </p:tavLst>
                                    </p:anim>
                                  </p:childTnLst>
                                </p:cTn>
                              </p:par>
                              <p:par>
                                <p:cTn id="89" presetID="42" presetClass="exit" presetSubtype="0" fill="hold" grpId="0" nodeType="withEffect">
                                  <p:stCondLst>
                                    <p:cond delay="0"/>
                                  </p:stCondLst>
                                  <p:childTnLst>
                                    <p:animEffect transition="out" filter="fade">
                                      <p:cBhvr>
                                        <p:cTn id="90" dur="1000"/>
                                        <p:tgtEl>
                                          <p:spTgt spid="80"/>
                                        </p:tgtEl>
                                      </p:cBhvr>
                                    </p:animEffect>
                                    <p:anim calcmode="lin" valueType="num">
                                      <p:cBhvr>
                                        <p:cTn id="91" dur="1000"/>
                                        <p:tgtEl>
                                          <p:spTgt spid="80"/>
                                        </p:tgtEl>
                                        <p:attrNameLst>
                                          <p:attrName>ppt_x</p:attrName>
                                        </p:attrNameLst>
                                      </p:cBhvr>
                                      <p:tavLst>
                                        <p:tav tm="0">
                                          <p:val>
                                            <p:strVal val="ppt_x"/>
                                          </p:val>
                                        </p:tav>
                                        <p:tav tm="100000">
                                          <p:val>
                                            <p:strVal val="ppt_x"/>
                                          </p:val>
                                        </p:tav>
                                      </p:tavLst>
                                    </p:anim>
                                    <p:anim calcmode="lin" valueType="num">
                                      <p:cBhvr>
                                        <p:cTn id="92" dur="1000"/>
                                        <p:tgtEl>
                                          <p:spTgt spid="80"/>
                                        </p:tgtEl>
                                        <p:attrNameLst>
                                          <p:attrName>ppt_y</p:attrName>
                                        </p:attrNameLst>
                                      </p:cBhvr>
                                      <p:tavLst>
                                        <p:tav tm="0">
                                          <p:val>
                                            <p:strVal val="ppt_y"/>
                                          </p:val>
                                        </p:tav>
                                        <p:tav tm="100000">
                                          <p:val>
                                            <p:strVal val="ppt_y+.1"/>
                                          </p:val>
                                        </p:tav>
                                      </p:tavLst>
                                    </p:anim>
                                    <p:set>
                                      <p:cBhvr>
                                        <p:cTn id="93" dur="1" fill="hold">
                                          <p:stCondLst>
                                            <p:cond delay="999"/>
                                          </p:stCondLst>
                                        </p:cTn>
                                        <p:tgtEl>
                                          <p:spTgt spid="8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0.58361 -0.31597 L 0.45441 -0.31458 " pathEditMode="relative" ptsTypes="AA">
                                      <p:cBhvr>
                                        <p:cTn id="97" dur="2000" fill="hold"/>
                                        <p:tgtEl>
                                          <p:spTgt spid="37"/>
                                        </p:tgtEl>
                                        <p:attrNameLst>
                                          <p:attrName>ppt_x</p:attrName>
                                          <p:attrName>ppt_y</p:attrName>
                                        </p:attrNameLst>
                                      </p:cBhvr>
                                    </p:animMotion>
                                  </p:childTnLst>
                                </p:cTn>
                              </p:par>
                            </p:childTnLst>
                          </p:cTn>
                        </p:par>
                        <p:par>
                          <p:cTn id="98" fill="hold">
                            <p:stCondLst>
                              <p:cond delay="2000"/>
                            </p:stCondLst>
                            <p:childTnLst>
                              <p:par>
                                <p:cTn id="99" presetID="47" presetClass="exit" presetSubtype="0" fill="hold" grpId="1" nodeType="afterEffect">
                                  <p:stCondLst>
                                    <p:cond delay="0"/>
                                  </p:stCondLst>
                                  <p:childTnLst>
                                    <p:animEffect transition="out" filter="fade">
                                      <p:cBhvr>
                                        <p:cTn id="100" dur="1000"/>
                                        <p:tgtEl>
                                          <p:spTgt spid="84"/>
                                        </p:tgtEl>
                                      </p:cBhvr>
                                    </p:animEffect>
                                    <p:anim calcmode="lin" valueType="num">
                                      <p:cBhvr>
                                        <p:cTn id="101" dur="1000"/>
                                        <p:tgtEl>
                                          <p:spTgt spid="84"/>
                                        </p:tgtEl>
                                        <p:attrNameLst>
                                          <p:attrName>ppt_x</p:attrName>
                                        </p:attrNameLst>
                                      </p:cBhvr>
                                      <p:tavLst>
                                        <p:tav tm="0">
                                          <p:val>
                                            <p:strVal val="ppt_x"/>
                                          </p:val>
                                        </p:tav>
                                        <p:tav tm="100000">
                                          <p:val>
                                            <p:strVal val="ppt_x"/>
                                          </p:val>
                                        </p:tav>
                                      </p:tavLst>
                                    </p:anim>
                                    <p:anim calcmode="lin" valueType="num">
                                      <p:cBhvr>
                                        <p:cTn id="102" dur="1000"/>
                                        <p:tgtEl>
                                          <p:spTgt spid="84"/>
                                        </p:tgtEl>
                                        <p:attrNameLst>
                                          <p:attrName>ppt_y</p:attrName>
                                        </p:attrNameLst>
                                      </p:cBhvr>
                                      <p:tavLst>
                                        <p:tav tm="0">
                                          <p:val>
                                            <p:strVal val="ppt_y"/>
                                          </p:val>
                                        </p:tav>
                                        <p:tav tm="100000">
                                          <p:val>
                                            <p:strVal val="ppt_y-.1"/>
                                          </p:val>
                                        </p:tav>
                                      </p:tavLst>
                                    </p:anim>
                                    <p:set>
                                      <p:cBhvr>
                                        <p:cTn id="103" dur="1" fill="hold">
                                          <p:stCondLst>
                                            <p:cond delay="999"/>
                                          </p:stCondLst>
                                        </p:cTn>
                                        <p:tgtEl>
                                          <p:spTgt spid="84"/>
                                        </p:tgtEl>
                                        <p:attrNameLst>
                                          <p:attrName>style.visibility</p:attrName>
                                        </p:attrNameLst>
                                      </p:cBhvr>
                                      <p:to>
                                        <p:strVal val="hidden"/>
                                      </p:to>
                                    </p:set>
                                  </p:childTnLst>
                                </p:cTn>
                              </p:par>
                              <p:par>
                                <p:cTn id="104" presetID="42" presetClass="entr" presetSubtype="0" fill="hold" grpId="1" nodeType="with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1000"/>
                                        <p:tgtEl>
                                          <p:spTgt spid="79"/>
                                        </p:tgtEl>
                                      </p:cBhvr>
                                    </p:animEffect>
                                    <p:anim calcmode="lin" valueType="num">
                                      <p:cBhvr>
                                        <p:cTn id="107" dur="1000" fill="hold"/>
                                        <p:tgtEl>
                                          <p:spTgt spid="79"/>
                                        </p:tgtEl>
                                        <p:attrNameLst>
                                          <p:attrName>ppt_x</p:attrName>
                                        </p:attrNameLst>
                                      </p:cBhvr>
                                      <p:tavLst>
                                        <p:tav tm="0">
                                          <p:val>
                                            <p:strVal val="#ppt_x"/>
                                          </p:val>
                                        </p:tav>
                                        <p:tav tm="100000">
                                          <p:val>
                                            <p:strVal val="#ppt_x"/>
                                          </p:val>
                                        </p:tav>
                                      </p:tavLst>
                                    </p:anim>
                                    <p:anim calcmode="lin" valueType="num">
                                      <p:cBhvr>
                                        <p:cTn id="10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0" presetClass="path" presetSubtype="0" accel="50000" decel="50000" fill="hold" nodeType="clickEffect">
                                  <p:stCondLst>
                                    <p:cond delay="0"/>
                                  </p:stCondLst>
                                  <p:childTnLst>
                                    <p:animMotion origin="layout" path="M 0.58375 -0.31249 L 0.60458 -0.23819 L 0.71516 -0.24027 L 0.71711 -0.31295 " pathEditMode="relative" ptsTypes="AAAA">
                                      <p:cBhvr>
                                        <p:cTn id="112" dur="2000" fill="hold"/>
                                        <p:tgtEl>
                                          <p:spTgt spid="37"/>
                                        </p:tgtEl>
                                        <p:attrNameLst>
                                          <p:attrName>ppt_x</p:attrName>
                                          <p:attrName>ppt_y</p:attrName>
                                        </p:attrNameLst>
                                      </p:cBhvr>
                                    </p:animMotion>
                                  </p:childTnLst>
                                </p:cTn>
                              </p:par>
                            </p:childTnLst>
                          </p:cTn>
                        </p:par>
                        <p:par>
                          <p:cTn id="113" fill="hold">
                            <p:stCondLst>
                              <p:cond delay="2000"/>
                            </p:stCondLst>
                            <p:childTnLst>
                              <p:par>
                                <p:cTn id="114" presetID="47" presetClass="entr" presetSubtype="0" fill="hold" grpId="0" nodeType="after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fade">
                                      <p:cBhvr>
                                        <p:cTn id="116" dur="1000"/>
                                        <p:tgtEl>
                                          <p:spTgt spid="76"/>
                                        </p:tgtEl>
                                      </p:cBhvr>
                                    </p:animEffect>
                                    <p:anim calcmode="lin" valueType="num">
                                      <p:cBhvr>
                                        <p:cTn id="117" dur="1000" fill="hold"/>
                                        <p:tgtEl>
                                          <p:spTgt spid="76"/>
                                        </p:tgtEl>
                                        <p:attrNameLst>
                                          <p:attrName>ppt_x</p:attrName>
                                        </p:attrNameLst>
                                      </p:cBhvr>
                                      <p:tavLst>
                                        <p:tav tm="0">
                                          <p:val>
                                            <p:strVal val="#ppt_x"/>
                                          </p:val>
                                        </p:tav>
                                        <p:tav tm="100000">
                                          <p:val>
                                            <p:strVal val="#ppt_x"/>
                                          </p:val>
                                        </p:tav>
                                      </p:tavLst>
                                    </p:anim>
                                    <p:anim calcmode="lin" valueType="num">
                                      <p:cBhvr>
                                        <p:cTn id="118" dur="1000" fill="hold"/>
                                        <p:tgtEl>
                                          <p:spTgt spid="76"/>
                                        </p:tgtEl>
                                        <p:attrNameLst>
                                          <p:attrName>ppt_y</p:attrName>
                                        </p:attrNameLst>
                                      </p:cBhvr>
                                      <p:tavLst>
                                        <p:tav tm="0">
                                          <p:val>
                                            <p:strVal val="#ppt_y-.1"/>
                                          </p:val>
                                        </p:tav>
                                        <p:tav tm="100000">
                                          <p:val>
                                            <p:strVal val="#ppt_y"/>
                                          </p:val>
                                        </p:tav>
                                      </p:tavLst>
                                    </p:anim>
                                  </p:childTnLst>
                                </p:cTn>
                              </p:par>
                              <p:par>
                                <p:cTn id="119" presetID="42" presetClass="exit" presetSubtype="0" fill="hold" grpId="0" nodeType="withEffect">
                                  <p:stCondLst>
                                    <p:cond delay="0"/>
                                  </p:stCondLst>
                                  <p:childTnLst>
                                    <p:animEffect transition="out" filter="fade">
                                      <p:cBhvr>
                                        <p:cTn id="120" dur="1000"/>
                                        <p:tgtEl>
                                          <p:spTgt spid="81"/>
                                        </p:tgtEl>
                                      </p:cBhvr>
                                    </p:animEffect>
                                    <p:anim calcmode="lin" valueType="num">
                                      <p:cBhvr>
                                        <p:cTn id="121" dur="1000"/>
                                        <p:tgtEl>
                                          <p:spTgt spid="81"/>
                                        </p:tgtEl>
                                        <p:attrNameLst>
                                          <p:attrName>ppt_x</p:attrName>
                                        </p:attrNameLst>
                                      </p:cBhvr>
                                      <p:tavLst>
                                        <p:tav tm="0">
                                          <p:val>
                                            <p:strVal val="ppt_x"/>
                                          </p:val>
                                        </p:tav>
                                        <p:tav tm="100000">
                                          <p:val>
                                            <p:strVal val="ppt_x"/>
                                          </p:val>
                                        </p:tav>
                                      </p:tavLst>
                                    </p:anim>
                                    <p:anim calcmode="lin" valueType="num">
                                      <p:cBhvr>
                                        <p:cTn id="122" dur="1000"/>
                                        <p:tgtEl>
                                          <p:spTgt spid="81"/>
                                        </p:tgtEl>
                                        <p:attrNameLst>
                                          <p:attrName>ppt_y</p:attrName>
                                        </p:attrNameLst>
                                      </p:cBhvr>
                                      <p:tavLst>
                                        <p:tav tm="0">
                                          <p:val>
                                            <p:strVal val="ppt_y"/>
                                          </p:val>
                                        </p:tav>
                                        <p:tav tm="100000">
                                          <p:val>
                                            <p:strVal val="ppt_y+.1"/>
                                          </p:val>
                                        </p:tav>
                                      </p:tavLst>
                                    </p:anim>
                                    <p:set>
                                      <p:cBhvr>
                                        <p:cTn id="123" dur="1" fill="hold">
                                          <p:stCondLst>
                                            <p:cond delay="999"/>
                                          </p:stCondLst>
                                        </p:cTn>
                                        <p:tgtEl>
                                          <p:spTgt spid="81"/>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0" presetClass="path" presetSubtype="0" accel="50000" decel="50000" fill="hold" nodeType="clickEffect">
                                  <p:stCondLst>
                                    <p:cond delay="0"/>
                                  </p:stCondLst>
                                  <p:childTnLst>
                                    <p:animMotion origin="layout" path="M 0.73665 -0.31527 L 0.76061 -0.23911 L 0.89489 -0.24884 " pathEditMode="relative" ptsTypes="AAA">
                                      <p:cBhvr>
                                        <p:cTn id="127" dur="2000" fill="hold"/>
                                        <p:tgtEl>
                                          <p:spTgt spid="37"/>
                                        </p:tgtEl>
                                        <p:attrNameLst>
                                          <p:attrName>ppt_x</p:attrName>
                                          <p:attrName>ppt_y</p:attrName>
                                        </p:attrNameLst>
                                      </p:cBhvr>
                                    </p:animMotion>
                                  </p:childTnLst>
                                </p:cTn>
                              </p:par>
                            </p:childTnLst>
                          </p:cTn>
                        </p:par>
                        <p:par>
                          <p:cTn id="128" fill="hold">
                            <p:stCondLst>
                              <p:cond delay="2000"/>
                            </p:stCondLst>
                            <p:childTnLst>
                              <p:par>
                                <p:cTn id="129" presetID="0" presetClass="path" presetSubtype="0" accel="50000" decel="50000" fill="hold" nodeType="afterEffect">
                                  <p:stCondLst>
                                    <p:cond delay="0"/>
                                  </p:stCondLst>
                                  <p:childTnLst>
                                    <p:animMotion origin="layout" path="M 0.87978 -0.25972 L 0.73665 -0.31527 " pathEditMode="relative" ptsTypes="AA">
                                      <p:cBhvr>
                                        <p:cTn id="130" dur="2000" fill="hold"/>
                                        <p:tgtEl>
                                          <p:spTgt spid="37"/>
                                        </p:tgtEl>
                                        <p:attrNameLst>
                                          <p:attrName>ppt_x</p:attrName>
                                          <p:attrName>ppt_y</p:attrName>
                                        </p:attrNameLst>
                                      </p:cBhvr>
                                    </p:animMotion>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1" nodeType="clickEffect">
                                  <p:stCondLst>
                                    <p:cond delay="0"/>
                                  </p:stCondLst>
                                  <p:childTnLst>
                                    <p:set>
                                      <p:cBhvr>
                                        <p:cTn id="134" dur="1" fill="hold">
                                          <p:stCondLst>
                                            <p:cond delay="0"/>
                                          </p:stCondLst>
                                        </p:cTn>
                                        <p:tgtEl>
                                          <p:spTgt spid="81"/>
                                        </p:tgtEl>
                                        <p:attrNameLst>
                                          <p:attrName>style.visibility</p:attrName>
                                        </p:attrNameLst>
                                      </p:cBhvr>
                                      <p:to>
                                        <p:strVal val="visible"/>
                                      </p:to>
                                    </p:set>
                                    <p:animEffect transition="in" filter="fade">
                                      <p:cBhvr>
                                        <p:cTn id="135" dur="1000"/>
                                        <p:tgtEl>
                                          <p:spTgt spid="81"/>
                                        </p:tgtEl>
                                      </p:cBhvr>
                                    </p:animEffect>
                                    <p:anim calcmode="lin" valueType="num">
                                      <p:cBhvr>
                                        <p:cTn id="136" dur="1000" fill="hold"/>
                                        <p:tgtEl>
                                          <p:spTgt spid="81"/>
                                        </p:tgtEl>
                                        <p:attrNameLst>
                                          <p:attrName>ppt_x</p:attrName>
                                        </p:attrNameLst>
                                      </p:cBhvr>
                                      <p:tavLst>
                                        <p:tav tm="0">
                                          <p:val>
                                            <p:strVal val="#ppt_x"/>
                                          </p:val>
                                        </p:tav>
                                        <p:tav tm="100000">
                                          <p:val>
                                            <p:strVal val="#ppt_x"/>
                                          </p:val>
                                        </p:tav>
                                      </p:tavLst>
                                    </p:anim>
                                    <p:anim calcmode="lin" valueType="num">
                                      <p:cBhvr>
                                        <p:cTn id="137"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7" presetClass="exit" presetSubtype="0" fill="hold" grpId="1" nodeType="clickEffect">
                                  <p:stCondLst>
                                    <p:cond delay="0"/>
                                  </p:stCondLst>
                                  <p:childTnLst>
                                    <p:animEffect transition="out" filter="fade">
                                      <p:cBhvr>
                                        <p:cTn id="141" dur="1000"/>
                                        <p:tgtEl>
                                          <p:spTgt spid="76"/>
                                        </p:tgtEl>
                                      </p:cBhvr>
                                    </p:animEffect>
                                    <p:anim calcmode="lin" valueType="num">
                                      <p:cBhvr>
                                        <p:cTn id="142" dur="1000"/>
                                        <p:tgtEl>
                                          <p:spTgt spid="76"/>
                                        </p:tgtEl>
                                        <p:attrNameLst>
                                          <p:attrName>ppt_x</p:attrName>
                                        </p:attrNameLst>
                                      </p:cBhvr>
                                      <p:tavLst>
                                        <p:tav tm="0">
                                          <p:val>
                                            <p:strVal val="ppt_x"/>
                                          </p:val>
                                        </p:tav>
                                        <p:tav tm="100000">
                                          <p:val>
                                            <p:strVal val="ppt_x"/>
                                          </p:val>
                                        </p:tav>
                                      </p:tavLst>
                                    </p:anim>
                                    <p:anim calcmode="lin" valueType="num">
                                      <p:cBhvr>
                                        <p:cTn id="143" dur="1000"/>
                                        <p:tgtEl>
                                          <p:spTgt spid="76"/>
                                        </p:tgtEl>
                                        <p:attrNameLst>
                                          <p:attrName>ppt_y</p:attrName>
                                        </p:attrNameLst>
                                      </p:cBhvr>
                                      <p:tavLst>
                                        <p:tav tm="0">
                                          <p:val>
                                            <p:strVal val="ppt_y"/>
                                          </p:val>
                                        </p:tav>
                                        <p:tav tm="100000">
                                          <p:val>
                                            <p:strVal val="ppt_y-.1"/>
                                          </p:val>
                                        </p:tav>
                                      </p:tavLst>
                                    </p:anim>
                                    <p:set>
                                      <p:cBhvr>
                                        <p:cTn id="144" dur="1" fill="hold">
                                          <p:stCondLst>
                                            <p:cond delay="9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P spid="76" grpId="0"/>
      <p:bldP spid="76" grpId="1"/>
      <p:bldP spid="78" grpId="0"/>
      <p:bldP spid="78" grpId="1"/>
      <p:bldP spid="79" grpId="0"/>
      <p:bldP spid="79" grpId="1"/>
      <p:bldP spid="80" grpId="0"/>
      <p:bldP spid="81" grpId="0"/>
      <p:bldP spid="81" grpId="1"/>
      <p:bldP spid="82" grpId="0"/>
      <p:bldP spid="82" grpId="1"/>
      <p:bldP spid="83" grpId="0"/>
      <p:bldP spid="83" grpId="1"/>
      <p:bldP spid="84" grpId="0"/>
      <p:bldP spid="84" grpId="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6596609" cy="971709"/>
          </a:xfrm>
        </p:spPr>
        <p:txBody>
          <a:bodyPr/>
          <a:lstStyle/>
          <a:p>
            <a:r>
              <a:rPr lang="en-US" dirty="0" smtClean="0"/>
              <a:t>Atomic Reference Counting</a:t>
            </a:r>
            <a:br>
              <a:rPr lang="en-US" dirty="0" smtClean="0"/>
            </a:br>
            <a:r>
              <a:rPr lang="en-US" sz="2800" dirty="0"/>
              <a:t>Example with a linked list</a:t>
            </a:r>
            <a:endParaRPr lang="en-US" dirty="0"/>
          </a:p>
        </p:txBody>
      </p:sp>
      <p:sp>
        <p:nvSpPr>
          <p:cNvPr id="13" name="Rounded Rectangle 12"/>
          <p:cNvSpPr/>
          <p:nvPr/>
        </p:nvSpPr>
        <p:spPr>
          <a:xfrm>
            <a:off x="33152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r>
              <a:rPr lang="en-US" dirty="0"/>
              <a:t>ead</a:t>
            </a:r>
          </a:p>
          <a:p>
            <a:pPr algn="ctr"/>
            <a:endParaRPr lang="en-US" dirty="0"/>
          </a:p>
        </p:txBody>
      </p:sp>
      <p:sp>
        <p:nvSpPr>
          <p:cNvPr id="14" name="Rounded Rectangle 13"/>
          <p:cNvSpPr/>
          <p:nvPr/>
        </p:nvSpPr>
        <p:spPr>
          <a:xfrm>
            <a:off x="210376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a:p>
            <a:pPr algn="ctr"/>
            <a:endParaRPr lang="en-US" dirty="0"/>
          </a:p>
          <a:p>
            <a:pPr algn="ctr"/>
            <a:endParaRPr lang="en-US" dirty="0"/>
          </a:p>
        </p:txBody>
      </p:sp>
      <p:sp>
        <p:nvSpPr>
          <p:cNvPr id="15" name="Rounded Rectangle 14"/>
          <p:cNvSpPr/>
          <p:nvPr/>
        </p:nvSpPr>
        <p:spPr>
          <a:xfrm>
            <a:off x="394356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a:p>
            <a:pPr algn="ctr"/>
            <a:endParaRPr lang="en-US" dirty="0"/>
          </a:p>
          <a:p>
            <a:pPr algn="ctr"/>
            <a:endParaRPr lang="en-US" sz="1600" dirty="0"/>
          </a:p>
        </p:txBody>
      </p:sp>
      <p:sp>
        <p:nvSpPr>
          <p:cNvPr id="16" name="Rounded Rectangle 15"/>
          <p:cNvSpPr/>
          <p:nvPr/>
        </p:nvSpPr>
        <p:spPr>
          <a:xfrm>
            <a:off x="5693808" y="4317477"/>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a:p>
            <a:pPr algn="ctr"/>
            <a:endParaRPr lang="en-US" dirty="0"/>
          </a:p>
          <a:p>
            <a:pPr algn="ctr"/>
            <a:endParaRPr lang="en-US" dirty="0"/>
          </a:p>
        </p:txBody>
      </p:sp>
      <p:sp>
        <p:nvSpPr>
          <p:cNvPr id="17" name="Rounded Rectangle 16"/>
          <p:cNvSpPr/>
          <p:nvPr/>
        </p:nvSpPr>
        <p:spPr>
          <a:xfrm>
            <a:off x="7378064"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a:p>
            <a:pPr algn="ctr"/>
            <a:endParaRPr lang="en-US" dirty="0"/>
          </a:p>
          <a:p>
            <a:pPr algn="ctr"/>
            <a:endParaRPr lang="en-US" dirty="0"/>
          </a:p>
        </p:txBody>
      </p:sp>
      <p:sp>
        <p:nvSpPr>
          <p:cNvPr id="18" name="Rounded Rectangle 17"/>
          <p:cNvSpPr/>
          <p:nvPr/>
        </p:nvSpPr>
        <p:spPr>
          <a:xfrm>
            <a:off x="9052896"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a:p>
            <a:pPr algn="ctr"/>
            <a:endParaRPr lang="en-US" dirty="0"/>
          </a:p>
          <a:p>
            <a:pPr algn="ctr"/>
            <a:endParaRPr lang="en-US" dirty="0"/>
          </a:p>
        </p:txBody>
      </p:sp>
      <p:sp>
        <p:nvSpPr>
          <p:cNvPr id="19" name="Rounded Rectangle 18"/>
          <p:cNvSpPr/>
          <p:nvPr/>
        </p:nvSpPr>
        <p:spPr>
          <a:xfrm>
            <a:off x="1080313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154864"/>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154864"/>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a:off x="5084212" y="4154864"/>
            <a:ext cx="609597" cy="6033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flipV="1">
            <a:off x="6834452" y="4154864"/>
            <a:ext cx="543612" cy="6033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154864"/>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154864"/>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7101545" y="5271199"/>
            <a:ext cx="4586140" cy="984885"/>
          </a:xfrm>
          <a:prstGeom prst="rect">
            <a:avLst/>
          </a:prstGeom>
          <a:noFill/>
        </p:spPr>
        <p:txBody>
          <a:bodyPr wrap="square" rtlCol="0">
            <a:spAutoFit/>
          </a:bodyPr>
          <a:lstStyle/>
          <a:p>
            <a:r>
              <a:rPr lang="en-US" sz="1600" b="1" dirty="0" err="1"/>
              <a:t>Reclaimers</a:t>
            </a:r>
            <a:endParaRPr lang="en-US" sz="1600" b="1" dirty="0"/>
          </a:p>
          <a:p>
            <a:pPr marL="342900" indent="-342900">
              <a:buFont typeface="+mj-lt"/>
              <a:buAutoNum type="arabicPeriod"/>
            </a:pPr>
            <a:r>
              <a:rPr lang="en-US" sz="1400" dirty="0"/>
              <a:t>Unlink the node</a:t>
            </a:r>
          </a:p>
          <a:p>
            <a:pPr marL="342900" indent="-342900">
              <a:buFont typeface="+mj-lt"/>
              <a:buAutoNum type="arabicPeriod"/>
            </a:pPr>
            <a:r>
              <a:rPr lang="en-US" sz="1400" dirty="0"/>
              <a:t>Decrement the </a:t>
            </a:r>
            <a:r>
              <a:rPr lang="en-US" sz="1400" dirty="0" err="1"/>
              <a:t>refct</a:t>
            </a:r>
            <a:r>
              <a:rPr lang="en-US" sz="1400" dirty="0"/>
              <a:t> in the object</a:t>
            </a:r>
          </a:p>
          <a:p>
            <a:pPr marL="342900" indent="-342900">
              <a:buFont typeface="+mj-lt"/>
              <a:buAutoNum type="arabicPeriod"/>
            </a:pPr>
            <a:r>
              <a:rPr lang="en-US" sz="1400" dirty="0"/>
              <a:t>If it gets to zero, delete the object</a:t>
            </a:r>
          </a:p>
        </p:txBody>
      </p:sp>
      <p:sp>
        <p:nvSpPr>
          <p:cNvPr id="63" name="TextBox 62"/>
          <p:cNvSpPr txBox="1"/>
          <p:nvPr/>
        </p:nvSpPr>
        <p:spPr>
          <a:xfrm>
            <a:off x="2231031" y="4212618"/>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76" name="TextBox 75"/>
          <p:cNvSpPr txBox="1"/>
          <p:nvPr/>
        </p:nvSpPr>
        <p:spPr>
          <a:xfrm>
            <a:off x="9236718" y="4212617"/>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77" name="TextBox 76"/>
          <p:cNvSpPr txBox="1"/>
          <p:nvPr/>
        </p:nvSpPr>
        <p:spPr>
          <a:xfrm>
            <a:off x="5821070" y="4829889"/>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78" name="TextBox 77"/>
          <p:cNvSpPr txBox="1"/>
          <p:nvPr/>
        </p:nvSpPr>
        <p:spPr>
          <a:xfrm>
            <a:off x="4067689" y="4212617"/>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80" name="TextBox 79"/>
          <p:cNvSpPr txBox="1"/>
          <p:nvPr/>
        </p:nvSpPr>
        <p:spPr>
          <a:xfrm>
            <a:off x="7505326" y="4209796"/>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1</a:t>
            </a:r>
            <a:endParaRPr lang="en-US" sz="1400" b="1" dirty="0"/>
          </a:p>
        </p:txBody>
      </p:sp>
      <p:sp>
        <p:nvSpPr>
          <p:cNvPr id="84" name="TextBox 83"/>
          <p:cNvSpPr txBox="1"/>
          <p:nvPr/>
        </p:nvSpPr>
        <p:spPr>
          <a:xfrm>
            <a:off x="5814719" y="4617105"/>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2</a:t>
            </a:r>
            <a:endParaRPr lang="en-US" sz="1400" b="1" dirty="0"/>
          </a:p>
        </p:txBody>
      </p:sp>
      <p:sp>
        <p:nvSpPr>
          <p:cNvPr id="6" name="TextBox 5"/>
          <p:cNvSpPr txBox="1"/>
          <p:nvPr/>
        </p:nvSpPr>
        <p:spPr>
          <a:xfrm>
            <a:off x="2905043" y="1956489"/>
            <a:ext cx="9101580" cy="307777"/>
          </a:xfrm>
          <a:prstGeom prst="rect">
            <a:avLst/>
          </a:prstGeom>
          <a:noFill/>
        </p:spPr>
        <p:txBody>
          <a:bodyPr wrap="square" rtlCol="0">
            <a:spAutoFit/>
          </a:bodyPr>
          <a:lstStyle/>
          <a:p>
            <a:r>
              <a:rPr lang="en-US" sz="1400" dirty="0"/>
              <a:t>We’re not showing the increment/decrement by the </a:t>
            </a:r>
            <a:r>
              <a:rPr lang="en-US" sz="1400" dirty="0" err="1"/>
              <a:t>Reclaimer</a:t>
            </a:r>
            <a:r>
              <a:rPr lang="en-US" sz="1400" dirty="0"/>
              <a:t> as it traverses the list to simplify the animation</a:t>
            </a:r>
            <a:endParaRPr lang="en-US" sz="1400" dirty="0"/>
          </a:p>
        </p:txBody>
      </p:sp>
      <p:cxnSp>
        <p:nvCxnSpPr>
          <p:cNvPr id="57" name="Straight Arrow Connector 56"/>
          <p:cNvCxnSpPr>
            <a:stCxn id="15" idx="3"/>
            <a:endCxn id="17" idx="1"/>
          </p:cNvCxnSpPr>
          <p:nvPr/>
        </p:nvCxnSpPr>
        <p:spPr>
          <a:xfrm>
            <a:off x="5084212" y="4154864"/>
            <a:ext cx="22938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7505326" y="4209795"/>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2</a:t>
            </a:r>
            <a:endParaRPr lang="en-US" sz="1400" b="1" dirty="0"/>
          </a:p>
        </p:txBody>
      </p:sp>
      <p:sp>
        <p:nvSpPr>
          <p:cNvPr id="59" name="TextBox 58"/>
          <p:cNvSpPr txBox="1"/>
          <p:nvPr/>
        </p:nvSpPr>
        <p:spPr>
          <a:xfrm>
            <a:off x="5814719" y="4823280"/>
            <a:ext cx="886120" cy="307777"/>
          </a:xfrm>
          <a:prstGeom prst="rect">
            <a:avLst/>
          </a:prstGeom>
          <a:noFill/>
        </p:spPr>
        <p:txBody>
          <a:bodyPr wrap="square" rtlCol="0">
            <a:spAutoFit/>
          </a:bodyPr>
          <a:lstStyle/>
          <a:p>
            <a:r>
              <a:rPr lang="en-US" sz="1400" dirty="0" err="1"/>
              <a:t>r</a:t>
            </a:r>
            <a:r>
              <a:rPr lang="en-US" sz="1400" dirty="0" err="1"/>
              <a:t>efct</a:t>
            </a:r>
            <a:r>
              <a:rPr lang="en-US" sz="1400" dirty="0"/>
              <a:t> = </a:t>
            </a:r>
            <a:r>
              <a:rPr lang="en-US" sz="1400" b="1" dirty="0"/>
              <a:t>0</a:t>
            </a:r>
            <a:endParaRPr lang="en-US" sz="1400" b="1" dirty="0"/>
          </a:p>
        </p:txBody>
      </p: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 name="Group 30"/>
          <p:cNvGrpSpPr>
            <a:grpSpLocks/>
          </p:cNvGrpSpPr>
          <p:nvPr/>
        </p:nvGrpSpPr>
        <p:grpSpPr bwMode="auto">
          <a:xfrm flipH="1">
            <a:off x="5888140" y="5226651"/>
            <a:ext cx="751980" cy="459766"/>
            <a:chOff x="1008" y="2720"/>
            <a:chExt cx="856" cy="808"/>
          </a:xfrm>
        </p:grpSpPr>
        <p:sp>
          <p:nvSpPr>
            <p:cNvPr id="38"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R</a:t>
              </a:r>
              <a:endParaRPr lang="en-US" sz="1000" b="1" dirty="0">
                <a:solidFill>
                  <a:srgbClr val="000000"/>
                </a:solidFill>
              </a:endParaRPr>
            </a:p>
          </p:txBody>
        </p:sp>
        <p:sp>
          <p:nvSpPr>
            <p:cNvPr id="4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5060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21125E-6 -1.11111E-6 L 0.00534 0.3051 L 0.04363 0.30579 L 0.01771 0.31737 L 0.17778 0.30093 L 0.17778 0.29954 L 0.33954 0.3051 L 0.31818 0.31598 L 0.42693 0.39653 L 0.49388 0.39445 L 0.32873 0.27686 L 0.29148 0.26852 " pathEditMode="relative" ptsTypes="AAAAAAAAAAAA">
                                      <p:cBhvr>
                                        <p:cTn id="6" dur="5000" fill="hold"/>
                                        <p:tgtEl>
                                          <p:spTgt spid="47"/>
                                        </p:tgtEl>
                                        <p:attrNameLst>
                                          <p:attrName>ppt_x</p:attrName>
                                          <p:attrName>ppt_y</p:attrName>
                                        </p:attrNameLst>
                                      </p:cBhvr>
                                    </p:animMotion>
                                  </p:childTnLst>
                                </p:cTn>
                              </p:par>
                            </p:childTnLst>
                          </p:cTn>
                        </p:par>
                        <p:par>
                          <p:cTn id="7" fill="hold">
                            <p:stCondLst>
                              <p:cond delay="5000"/>
                            </p:stCondLst>
                            <p:childTnLst>
                              <p:par>
                                <p:cTn id="8" presetID="26" presetClass="emph" presetSubtype="0" fill="hold" nodeType="after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childTnLst>
                          </p:cTn>
                        </p:par>
                        <p:par>
                          <p:cTn id="11" fill="hold">
                            <p:stCondLst>
                              <p:cond delay="5500"/>
                            </p:stCondLst>
                            <p:childTnLst>
                              <p:par>
                                <p:cTn id="12" presetID="1" presetClass="exit" presetSubtype="0" fill="hold" nodeType="afterEffect">
                                  <p:stCondLst>
                                    <p:cond delay="0"/>
                                  </p:stCondLst>
                                  <p:childTnLst>
                                    <p:set>
                                      <p:cBhvr>
                                        <p:cTn id="13" dur="1" fill="hold">
                                          <p:stCondLst>
                                            <p:cond delay="0"/>
                                          </p:stCondLst>
                                        </p:cTn>
                                        <p:tgtEl>
                                          <p:spTgt spid="25"/>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29174 0.26806 L 0.46106 0.3456 " pathEditMode="relative" ptsTypes="AA">
                                      <p:cBhvr>
                                        <p:cTn id="19" dur="2000" fill="hold"/>
                                        <p:tgtEl>
                                          <p:spTgt spid="47"/>
                                        </p:tgtEl>
                                        <p:attrNameLst>
                                          <p:attrName>ppt_x</p:attrName>
                                          <p:attrName>ppt_y</p:attrName>
                                        </p:attrNameLst>
                                      </p:cBhvr>
                                    </p:animMotion>
                                  </p:childTnLst>
                                </p:cTn>
                              </p:par>
                            </p:childTnLst>
                          </p:cTn>
                        </p:par>
                        <p:par>
                          <p:cTn id="20" fill="hold">
                            <p:stCondLst>
                              <p:cond delay="2000"/>
                            </p:stCondLst>
                            <p:childTnLst>
                              <p:par>
                                <p:cTn id="21" presetID="42" presetClass="exit" presetSubtype="0" fill="hold" grpId="0" nodeType="afterEffect">
                                  <p:stCondLst>
                                    <p:cond delay="0"/>
                                  </p:stCondLst>
                                  <p:childTnLst>
                                    <p:animEffect transition="out" filter="fade">
                                      <p:cBhvr>
                                        <p:cTn id="22" dur="1000"/>
                                        <p:tgtEl>
                                          <p:spTgt spid="84"/>
                                        </p:tgtEl>
                                      </p:cBhvr>
                                    </p:animEffect>
                                    <p:anim calcmode="lin" valueType="num">
                                      <p:cBhvr>
                                        <p:cTn id="23" dur="1000"/>
                                        <p:tgtEl>
                                          <p:spTgt spid="84"/>
                                        </p:tgtEl>
                                        <p:attrNameLst>
                                          <p:attrName>ppt_x</p:attrName>
                                        </p:attrNameLst>
                                      </p:cBhvr>
                                      <p:tavLst>
                                        <p:tav tm="0">
                                          <p:val>
                                            <p:strVal val="ppt_x"/>
                                          </p:val>
                                        </p:tav>
                                        <p:tav tm="100000">
                                          <p:val>
                                            <p:strVal val="ppt_x"/>
                                          </p:val>
                                        </p:tav>
                                      </p:tavLst>
                                    </p:anim>
                                    <p:anim calcmode="lin" valueType="num">
                                      <p:cBhvr>
                                        <p:cTn id="24" dur="1000"/>
                                        <p:tgtEl>
                                          <p:spTgt spid="84"/>
                                        </p:tgtEl>
                                        <p:attrNameLst>
                                          <p:attrName>ppt_y</p:attrName>
                                        </p:attrNameLst>
                                      </p:cBhvr>
                                      <p:tavLst>
                                        <p:tav tm="0">
                                          <p:val>
                                            <p:strVal val="ppt_y"/>
                                          </p:val>
                                        </p:tav>
                                        <p:tav tm="100000">
                                          <p:val>
                                            <p:strVal val="ppt_y+.1"/>
                                          </p:val>
                                        </p:tav>
                                      </p:tavLst>
                                    </p:anim>
                                    <p:set>
                                      <p:cBhvr>
                                        <p:cTn id="25" dur="1" fill="hold">
                                          <p:stCondLst>
                                            <p:cond delay="999"/>
                                          </p:stCondLst>
                                        </p:cTn>
                                        <p:tgtEl>
                                          <p:spTgt spid="84"/>
                                        </p:tgtEl>
                                        <p:attrNameLst>
                                          <p:attrName>style.visibility</p:attrName>
                                        </p:attrNameLst>
                                      </p:cBhvr>
                                      <p:to>
                                        <p:strVal val="hidden"/>
                                      </p:to>
                                    </p:set>
                                  </p:childTnLst>
                                </p:cTn>
                              </p:par>
                              <p:par>
                                <p:cTn id="26" presetID="47" presetClass="entr" presetSubtype="0"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1000"/>
                                        <p:tgtEl>
                                          <p:spTgt spid="77"/>
                                        </p:tgtEl>
                                      </p:cBhvr>
                                    </p:animEffect>
                                    <p:anim calcmode="lin" valueType="num">
                                      <p:cBhvr>
                                        <p:cTn id="29" dur="1000" fill="hold"/>
                                        <p:tgtEl>
                                          <p:spTgt spid="77"/>
                                        </p:tgtEl>
                                        <p:attrNameLst>
                                          <p:attrName>ppt_x</p:attrName>
                                        </p:attrNameLst>
                                      </p:cBhvr>
                                      <p:tavLst>
                                        <p:tav tm="0">
                                          <p:val>
                                            <p:strVal val="#ppt_x"/>
                                          </p:val>
                                        </p:tav>
                                        <p:tav tm="100000">
                                          <p:val>
                                            <p:strVal val="#ppt_x"/>
                                          </p:val>
                                        </p:tav>
                                      </p:tavLst>
                                    </p:anim>
                                    <p:anim calcmode="lin" valueType="num">
                                      <p:cBhvr>
                                        <p:cTn id="30" dur="1000" fill="hold"/>
                                        <p:tgtEl>
                                          <p:spTgt spid="77"/>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10" presetClass="exit" presetSubtype="0" fill="hold" nodeType="afterEffect">
                                  <p:stCondLst>
                                    <p:cond delay="0"/>
                                  </p:stCondLst>
                                  <p:childTnLst>
                                    <p:animEffect transition="out" filter="fade">
                                      <p:cBhvr>
                                        <p:cTn id="33" dur="500"/>
                                        <p:tgtEl>
                                          <p:spTgt spid="47"/>
                                        </p:tgtEl>
                                      </p:cBhvr>
                                    </p:animEffect>
                                    <p:set>
                                      <p:cBhvr>
                                        <p:cTn id="34" dur="1" fill="hold">
                                          <p:stCondLst>
                                            <p:cond delay="499"/>
                                          </p:stCondLst>
                                        </p:cTn>
                                        <p:tgtEl>
                                          <p:spTgt spid="4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8.96327E-6 -1.48148E-6 L 0.10158 -0.18703 L 0.12372 -0.24259 " pathEditMode="relative" ptsTypes="AAA">
                                      <p:cBhvr>
                                        <p:cTn id="38" dur="2000" fill="hold"/>
                                        <p:tgtEl>
                                          <p:spTgt spid="37"/>
                                        </p:tgtEl>
                                        <p:attrNameLst>
                                          <p:attrName>ppt_x</p:attrName>
                                          <p:attrName>ppt_y</p:attrName>
                                        </p:attrNameLst>
                                      </p:cBhvr>
                                    </p:animMotion>
                                  </p:childTnLst>
                                </p:cTn>
                              </p:par>
                            </p:childTnLst>
                          </p:cTn>
                        </p:par>
                        <p:par>
                          <p:cTn id="39" fill="hold">
                            <p:stCondLst>
                              <p:cond delay="2000"/>
                            </p:stCondLst>
                            <p:childTnLst>
                              <p:par>
                                <p:cTn id="40" presetID="42" presetClass="exit" presetSubtype="0" fill="hold" grpId="0" nodeType="afterEffect">
                                  <p:stCondLst>
                                    <p:cond delay="0"/>
                                  </p:stCondLst>
                                  <p:childTnLst>
                                    <p:animEffect transition="out" filter="fade">
                                      <p:cBhvr>
                                        <p:cTn id="41" dur="1000"/>
                                        <p:tgtEl>
                                          <p:spTgt spid="80"/>
                                        </p:tgtEl>
                                      </p:cBhvr>
                                    </p:animEffect>
                                    <p:anim calcmode="lin" valueType="num">
                                      <p:cBhvr>
                                        <p:cTn id="42" dur="1000"/>
                                        <p:tgtEl>
                                          <p:spTgt spid="80"/>
                                        </p:tgtEl>
                                        <p:attrNameLst>
                                          <p:attrName>ppt_x</p:attrName>
                                        </p:attrNameLst>
                                      </p:cBhvr>
                                      <p:tavLst>
                                        <p:tav tm="0">
                                          <p:val>
                                            <p:strVal val="ppt_x"/>
                                          </p:val>
                                        </p:tav>
                                        <p:tav tm="100000">
                                          <p:val>
                                            <p:strVal val="ppt_x"/>
                                          </p:val>
                                        </p:tav>
                                      </p:tavLst>
                                    </p:anim>
                                    <p:anim calcmode="lin" valueType="num">
                                      <p:cBhvr>
                                        <p:cTn id="43" dur="1000"/>
                                        <p:tgtEl>
                                          <p:spTgt spid="80"/>
                                        </p:tgtEl>
                                        <p:attrNameLst>
                                          <p:attrName>ppt_y</p:attrName>
                                        </p:attrNameLst>
                                      </p:cBhvr>
                                      <p:tavLst>
                                        <p:tav tm="0">
                                          <p:val>
                                            <p:strVal val="ppt_y"/>
                                          </p:val>
                                        </p:tav>
                                        <p:tav tm="100000">
                                          <p:val>
                                            <p:strVal val="ppt_y+.1"/>
                                          </p:val>
                                        </p:tav>
                                      </p:tavLst>
                                    </p:anim>
                                    <p:set>
                                      <p:cBhvr>
                                        <p:cTn id="44" dur="1" fill="hold">
                                          <p:stCondLst>
                                            <p:cond delay="999"/>
                                          </p:stCondLst>
                                        </p:cTn>
                                        <p:tgtEl>
                                          <p:spTgt spid="80"/>
                                        </p:tgtEl>
                                        <p:attrNameLst>
                                          <p:attrName>style.visibility</p:attrName>
                                        </p:attrNameLst>
                                      </p:cBhvr>
                                      <p:to>
                                        <p:strVal val="hidden"/>
                                      </p:to>
                                    </p:set>
                                  </p:childTnLst>
                                </p:cTn>
                              </p:par>
                              <p:par>
                                <p:cTn id="45" presetID="47"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1000"/>
                                        <p:tgtEl>
                                          <p:spTgt spid="58"/>
                                        </p:tgtEl>
                                      </p:cBhvr>
                                    </p:animEffect>
                                    <p:anim calcmode="lin" valueType="num">
                                      <p:cBhvr>
                                        <p:cTn id="48" dur="1000" fill="hold"/>
                                        <p:tgtEl>
                                          <p:spTgt spid="58"/>
                                        </p:tgtEl>
                                        <p:attrNameLst>
                                          <p:attrName>ppt_x</p:attrName>
                                        </p:attrNameLst>
                                      </p:cBhvr>
                                      <p:tavLst>
                                        <p:tav tm="0">
                                          <p:val>
                                            <p:strVal val="#ppt_x"/>
                                          </p:val>
                                        </p:tav>
                                        <p:tav tm="100000">
                                          <p:val>
                                            <p:strVal val="#ppt_x"/>
                                          </p:val>
                                        </p:tav>
                                      </p:tavLst>
                                    </p:anim>
                                    <p:anim calcmode="lin" valueType="num">
                                      <p:cBhvr>
                                        <p:cTn id="4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0.12373 -0.24259 L 0.00117 -0.15532 L 0.00417 -0.16643 " pathEditMode="relative" ptsTypes="AAA">
                                      <p:cBhvr>
                                        <p:cTn id="53" dur="2000" fill="hold"/>
                                        <p:tgtEl>
                                          <p:spTgt spid="37"/>
                                        </p:tgtEl>
                                        <p:attrNameLst>
                                          <p:attrName>ppt_x</p:attrName>
                                          <p:attrName>ppt_y</p:attrName>
                                        </p:attrNameLst>
                                      </p:cBhvr>
                                    </p:animMotion>
                                  </p:childTnLst>
                                </p:cTn>
                              </p:par>
                            </p:childTnLst>
                          </p:cTn>
                        </p:par>
                        <p:par>
                          <p:cTn id="54" fill="hold">
                            <p:stCondLst>
                              <p:cond delay="2000"/>
                            </p:stCondLst>
                            <p:childTnLst>
                              <p:par>
                                <p:cTn id="55" presetID="42" presetClass="exit" presetSubtype="0" fill="hold" grpId="1" nodeType="afterEffect">
                                  <p:stCondLst>
                                    <p:cond delay="0"/>
                                  </p:stCondLst>
                                  <p:childTnLst>
                                    <p:animEffect transition="out" filter="fade">
                                      <p:cBhvr>
                                        <p:cTn id="56" dur="1000"/>
                                        <p:tgtEl>
                                          <p:spTgt spid="77"/>
                                        </p:tgtEl>
                                      </p:cBhvr>
                                    </p:animEffect>
                                    <p:anim calcmode="lin" valueType="num">
                                      <p:cBhvr>
                                        <p:cTn id="57" dur="1000"/>
                                        <p:tgtEl>
                                          <p:spTgt spid="77"/>
                                        </p:tgtEl>
                                        <p:attrNameLst>
                                          <p:attrName>ppt_x</p:attrName>
                                        </p:attrNameLst>
                                      </p:cBhvr>
                                      <p:tavLst>
                                        <p:tav tm="0">
                                          <p:val>
                                            <p:strVal val="ppt_x"/>
                                          </p:val>
                                        </p:tav>
                                        <p:tav tm="100000">
                                          <p:val>
                                            <p:strVal val="ppt_x"/>
                                          </p:val>
                                        </p:tav>
                                      </p:tavLst>
                                    </p:anim>
                                    <p:anim calcmode="lin" valueType="num">
                                      <p:cBhvr>
                                        <p:cTn id="58" dur="1000"/>
                                        <p:tgtEl>
                                          <p:spTgt spid="77"/>
                                        </p:tgtEl>
                                        <p:attrNameLst>
                                          <p:attrName>ppt_y</p:attrName>
                                        </p:attrNameLst>
                                      </p:cBhvr>
                                      <p:tavLst>
                                        <p:tav tm="0">
                                          <p:val>
                                            <p:strVal val="ppt_y"/>
                                          </p:val>
                                        </p:tav>
                                        <p:tav tm="100000">
                                          <p:val>
                                            <p:strVal val="ppt_y+.1"/>
                                          </p:val>
                                        </p:tav>
                                      </p:tavLst>
                                    </p:anim>
                                    <p:set>
                                      <p:cBhvr>
                                        <p:cTn id="59" dur="1" fill="hold">
                                          <p:stCondLst>
                                            <p:cond delay="999"/>
                                          </p:stCondLst>
                                        </p:cTn>
                                        <p:tgtEl>
                                          <p:spTgt spid="77"/>
                                        </p:tgtEl>
                                        <p:attrNameLst>
                                          <p:attrName>style.visibility</p:attrName>
                                        </p:attrNameLst>
                                      </p:cBhvr>
                                      <p:to>
                                        <p:strVal val="hidden"/>
                                      </p:to>
                                    </p:set>
                                  </p:childTnLst>
                                </p:cTn>
                              </p:par>
                              <p:par>
                                <p:cTn id="60" presetID="42"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anim calcmode="lin" valueType="num">
                                      <p:cBhvr>
                                        <p:cTn id="63" dur="1000" fill="hold"/>
                                        <p:tgtEl>
                                          <p:spTgt spid="59"/>
                                        </p:tgtEl>
                                        <p:attrNameLst>
                                          <p:attrName>ppt_x</p:attrName>
                                        </p:attrNameLst>
                                      </p:cBhvr>
                                      <p:tavLst>
                                        <p:tav tm="0">
                                          <p:val>
                                            <p:strVal val="#ppt_x"/>
                                          </p:val>
                                        </p:tav>
                                        <p:tav tm="100000">
                                          <p:val>
                                            <p:strVal val="#ppt_x"/>
                                          </p:val>
                                        </p:tav>
                                      </p:tavLst>
                                    </p:anim>
                                    <p:anim calcmode="lin" valueType="num">
                                      <p:cBhvr>
                                        <p:cTn id="64" dur="1000" fill="hold"/>
                                        <p:tgtEl>
                                          <p:spTgt spid="59"/>
                                        </p:tgtEl>
                                        <p:attrNameLst>
                                          <p:attrName>ppt_y</p:attrName>
                                        </p:attrNameLst>
                                      </p:cBhvr>
                                      <p:tavLst>
                                        <p:tav tm="0">
                                          <p:val>
                                            <p:strVal val="#ppt_y+.1"/>
                                          </p:val>
                                        </p:tav>
                                        <p:tav tm="100000">
                                          <p:val>
                                            <p:strVal val="#ppt_y"/>
                                          </p:val>
                                        </p:tav>
                                      </p:tavLst>
                                    </p:anim>
                                  </p:childTnLst>
                                </p:cTn>
                              </p:par>
                            </p:childTnLst>
                          </p:cTn>
                        </p:par>
                        <p:par>
                          <p:cTn id="65" fill="hold">
                            <p:stCondLst>
                              <p:cond delay="3000"/>
                            </p:stCondLst>
                            <p:childTnLst>
                              <p:par>
                                <p:cTn id="66" presetID="10" presetClass="exit" presetSubtype="0" fill="hold" grpId="1" nodeType="afterEffect">
                                  <p:stCondLst>
                                    <p:cond delay="0"/>
                                  </p:stCondLst>
                                  <p:childTnLst>
                                    <p:animEffect transition="out" filter="fade">
                                      <p:cBhvr>
                                        <p:cTn id="67" dur="500"/>
                                        <p:tgtEl>
                                          <p:spTgt spid="59"/>
                                        </p:tgtEl>
                                      </p:cBhvr>
                                    </p:animEffect>
                                    <p:set>
                                      <p:cBhvr>
                                        <p:cTn id="68" dur="1" fill="hold">
                                          <p:stCondLst>
                                            <p:cond delay="499"/>
                                          </p:stCondLst>
                                        </p:cTn>
                                        <p:tgtEl>
                                          <p:spTgt spid="59"/>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16"/>
                                        </p:tgtEl>
                                      </p:cBhvr>
                                    </p:animEffect>
                                    <p:set>
                                      <p:cBhvr>
                                        <p:cTn id="71" dur="1" fill="hold">
                                          <p:stCondLst>
                                            <p:cond delay="499"/>
                                          </p:stCondLst>
                                        </p:cTn>
                                        <p:tgtEl>
                                          <p:spTgt spid="16"/>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8.61422E-6 -3.7037E-7 L 0.14808 -0.24676 L 0.2765 -0.2125 " pathEditMode="relative" ptsTypes="AAA">
                                      <p:cBhvr>
                                        <p:cTn id="78" dur="2000" fill="hold"/>
                                        <p:tgtEl>
                                          <p:spTgt spid="3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7" grpId="0"/>
      <p:bldP spid="77" grpId="1"/>
      <p:bldP spid="80" grpId="0"/>
      <p:bldP spid="84" grpId="0"/>
      <p:bldP spid="58" grpId="0"/>
      <p:bldP spid="59" grpId="0"/>
      <p:bldP spid="5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Atomic Reference Counting is not really generic, if you use it you will still need a way to guarantee that the object is not deleted when the pointer is being read. This can be achieved with a </a:t>
            </a:r>
            <a:r>
              <a:rPr lang="en-US" sz="1600" dirty="0" err="1"/>
              <a:t>mutex</a:t>
            </a:r>
            <a:r>
              <a:rPr lang="en-US" sz="1600" dirty="0"/>
              <a:t>, but it kind of defeats the purpose, which is to have lock-free/wait-free memory reclamation</a:t>
            </a:r>
          </a:p>
          <a:p>
            <a:endParaRPr lang="en-US" sz="1600" dirty="0"/>
          </a:p>
          <a:p>
            <a:r>
              <a:rPr lang="en-US" sz="1600" dirty="0"/>
              <a:t>There are many usages in which atomic reference counting has issues (see section 9.1 of Paul </a:t>
            </a:r>
            <a:r>
              <a:rPr lang="en-US" sz="1600" dirty="0" err="1"/>
              <a:t>McKenney’s</a:t>
            </a:r>
            <a:r>
              <a:rPr lang="en-US" sz="1600" dirty="0"/>
              <a:t> book)</a:t>
            </a:r>
          </a:p>
          <a:p>
            <a:pPr marL="389351" lvl="1" indent="0">
              <a:buNone/>
            </a:pPr>
            <a:r>
              <a:rPr lang="en-US" sz="1300" dirty="0">
                <a:hlinkClick r:id="rId2"/>
              </a:rPr>
              <a:t>https://</a:t>
            </a:r>
            <a:r>
              <a:rPr lang="en-US" sz="1300" dirty="0">
                <a:hlinkClick r:id="rId2"/>
              </a:rPr>
              <a:t>kernel.org/pub/linux/kernel/people/paulmck/perfbook/perfbook.2015.01.31a.pdf</a:t>
            </a:r>
            <a:endParaRPr lang="en-US" sz="1300" dirty="0"/>
          </a:p>
          <a:p>
            <a:endParaRPr lang="en-US" sz="1600" dirty="0"/>
          </a:p>
          <a:p>
            <a:r>
              <a:rPr lang="en-US" sz="1600" dirty="0"/>
              <a:t>Without a Double-Compare-And-Swap (DCAS) instruction, it is not possible to implement this in a non-blocking way, and therefore, this isn’t a portable technique.</a:t>
            </a:r>
          </a:p>
        </p:txBody>
      </p:sp>
      <p:sp>
        <p:nvSpPr>
          <p:cNvPr id="3" name="Title 2"/>
          <p:cNvSpPr>
            <a:spLocks noGrp="1"/>
          </p:cNvSpPr>
          <p:nvPr>
            <p:ph type="ctrTitle"/>
          </p:nvPr>
        </p:nvSpPr>
        <p:spPr/>
        <p:txBody>
          <a:bodyPr/>
          <a:lstStyle/>
          <a:p>
            <a:r>
              <a:rPr lang="en-US" dirty="0" smtClean="0"/>
              <a:t>Reference Counting</a:t>
            </a:r>
            <a:br>
              <a:rPr lang="en-US" dirty="0" smtClean="0"/>
            </a:br>
            <a:r>
              <a:rPr lang="en-US" sz="2400" dirty="0"/>
              <a:t>Disadvantages</a:t>
            </a:r>
            <a:endParaRPr lang="en-US" sz="2400" dirty="0"/>
          </a:p>
        </p:txBody>
      </p:sp>
    </p:spTree>
    <p:extLst>
      <p:ext uri="{BB962C8B-B14F-4D97-AF65-F5344CB8AC3E}">
        <p14:creationId xmlns:p14="http://schemas.microsoft.com/office/powerpoint/2010/main" val="211458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9" y="1666619"/>
            <a:ext cx="8655942" cy="4354712"/>
          </a:xfrm>
        </p:spPr>
        <p:txBody>
          <a:bodyPr/>
          <a:lstStyle/>
          <a:p>
            <a:pPr marL="76176" indent="0">
              <a:buNone/>
            </a:pPr>
            <a:r>
              <a:rPr lang="en-US" sz="1600" dirty="0"/>
              <a:t>Consider the differences between Reference Counting and Atomic Reference Counting. </a:t>
            </a:r>
          </a:p>
          <a:p>
            <a:pPr marL="76176" indent="0">
              <a:buNone/>
            </a:pPr>
            <a:r>
              <a:rPr lang="en-US" sz="1600" dirty="0"/>
              <a:t>Which of the following sentences are true?</a:t>
            </a:r>
          </a:p>
          <a:p>
            <a:endParaRPr lang="en-US" sz="1600" dirty="0"/>
          </a:p>
          <a:p>
            <a:r>
              <a:rPr lang="en-US" sz="1600" dirty="0"/>
              <a:t>I can use a regular </a:t>
            </a:r>
            <a:r>
              <a:rPr lang="en-US" sz="1600" dirty="0" err="1">
                <a:latin typeface="Consolas" panose="020B0609020204030204" pitchFamily="49" charset="0"/>
              </a:rPr>
              <a:t>int</a:t>
            </a:r>
            <a:r>
              <a:rPr lang="en-US" sz="1600" dirty="0"/>
              <a:t> </a:t>
            </a:r>
            <a:r>
              <a:rPr lang="en-US" sz="1600" dirty="0" err="1">
                <a:latin typeface="Consolas" panose="020B0609020204030204" pitchFamily="49" charset="0"/>
                <a:cs typeface="Consolas" panose="020B0609020204030204" pitchFamily="49" charset="0"/>
              </a:rPr>
              <a:t>refcount</a:t>
            </a:r>
            <a:r>
              <a:rPr lang="en-US" sz="1600" dirty="0"/>
              <a:t> to keep track of objet usage in a multi-threaded application by doing </a:t>
            </a:r>
            <a:r>
              <a:rPr lang="en-US" sz="1600" dirty="0" err="1">
                <a:latin typeface="Consolas" panose="020B0609020204030204" pitchFamily="49" charset="0"/>
                <a:cs typeface="Consolas" panose="020B0609020204030204" pitchFamily="49" charset="0"/>
              </a:rPr>
              <a:t>refcount</a:t>
            </a:r>
            <a:r>
              <a:rPr lang="en-US" sz="1600" dirty="0">
                <a:latin typeface="Consolas" panose="020B0609020204030204" pitchFamily="49" charset="0"/>
                <a:cs typeface="Consolas" panose="020B0609020204030204" pitchFamily="49" charset="0"/>
              </a:rPr>
              <a:t>++</a:t>
            </a:r>
            <a:r>
              <a:rPr lang="en-US" sz="1600" dirty="0"/>
              <a:t> and </a:t>
            </a:r>
            <a:r>
              <a:rPr lang="en-US" sz="1600" dirty="0" err="1">
                <a:latin typeface="Consolas" panose="020B0609020204030204" pitchFamily="49" charset="0"/>
                <a:cs typeface="Consolas" panose="020B0609020204030204" pitchFamily="49" charset="0"/>
              </a:rPr>
              <a:t>refcount</a:t>
            </a:r>
            <a:r>
              <a:rPr lang="en-US" sz="1600" dirty="0">
                <a:latin typeface="Consolas" panose="020B0609020204030204" pitchFamily="49" charset="0"/>
                <a:cs typeface="Consolas" panose="020B0609020204030204" pitchFamily="49" charset="0"/>
              </a:rPr>
              <a:t>--</a:t>
            </a:r>
          </a:p>
          <a:p>
            <a:endParaRPr lang="en-US" sz="1600" dirty="0"/>
          </a:p>
          <a:p>
            <a:r>
              <a:rPr lang="en-US" sz="1600" dirty="0"/>
              <a:t>Whomever puts </a:t>
            </a:r>
            <a:r>
              <a:rPr lang="en-US" sz="1600" dirty="0" err="1">
                <a:latin typeface="Consolas" panose="020B0609020204030204" pitchFamily="49" charset="0"/>
                <a:cs typeface="Consolas" panose="020B0609020204030204" pitchFamily="49" charset="0"/>
              </a:rPr>
              <a:t>refcount</a:t>
            </a:r>
            <a:r>
              <a:rPr lang="en-US" sz="1600" dirty="0"/>
              <a:t> at zero is responsible for doing </a:t>
            </a:r>
            <a:r>
              <a:rPr lang="en-US" sz="1600" dirty="0">
                <a:latin typeface="Consolas" panose="020B0609020204030204" pitchFamily="49" charset="0"/>
                <a:cs typeface="Consolas" panose="020B0609020204030204" pitchFamily="49" charset="0"/>
              </a:rPr>
              <a:t>delete</a:t>
            </a:r>
            <a:r>
              <a:rPr lang="en-US" sz="1600" dirty="0"/>
              <a:t> of the object</a:t>
            </a:r>
          </a:p>
          <a:p>
            <a:endParaRPr lang="en-US" sz="1600" dirty="0"/>
          </a:p>
          <a:p>
            <a:r>
              <a:rPr lang="en-US" sz="1600" dirty="0"/>
              <a:t>In Atomic Reference Counting, </a:t>
            </a:r>
            <a:r>
              <a:rPr lang="en-US" sz="1600" i="1" dirty="0" err="1"/>
              <a:t>reclaimers</a:t>
            </a:r>
            <a:r>
              <a:rPr lang="en-US" sz="1600" dirty="0"/>
              <a:t> can be wait-free</a:t>
            </a:r>
          </a:p>
          <a:p>
            <a:endParaRPr lang="en-US" sz="1600" dirty="0"/>
          </a:p>
          <a:p>
            <a:r>
              <a:rPr lang="en-US" sz="1600" dirty="0"/>
              <a:t>In Atomic Reference Counting, </a:t>
            </a:r>
            <a:r>
              <a:rPr lang="en-US" sz="1600" i="1" dirty="0"/>
              <a:t>readers</a:t>
            </a:r>
            <a:r>
              <a:rPr lang="en-US" sz="1600" dirty="0"/>
              <a:t> can be </a:t>
            </a:r>
            <a:r>
              <a:rPr lang="en-US" sz="1600" dirty="0"/>
              <a:t>wait-free</a:t>
            </a:r>
          </a:p>
          <a:p>
            <a:endParaRPr lang="en-US" sz="1600" dirty="0"/>
          </a:p>
        </p:txBody>
      </p:sp>
      <p:sp>
        <p:nvSpPr>
          <p:cNvPr id="3" name="Title 2"/>
          <p:cNvSpPr>
            <a:spLocks noGrp="1"/>
          </p:cNvSpPr>
          <p:nvPr>
            <p:ph type="ctrTitle"/>
          </p:nvPr>
        </p:nvSpPr>
        <p:spPr/>
        <p:txBody>
          <a:bodyPr/>
          <a:lstStyle/>
          <a:p>
            <a:r>
              <a:rPr lang="en-US" dirty="0" smtClean="0"/>
              <a:t>Quiz 2</a:t>
            </a:r>
            <a:endParaRPr lang="en-US" dirty="0"/>
          </a:p>
        </p:txBody>
      </p:sp>
      <p:graphicFrame>
        <p:nvGraphicFramePr>
          <p:cNvPr id="4" name="Table 3"/>
          <p:cNvGraphicFramePr>
            <a:graphicFrameLocks noGrp="1"/>
          </p:cNvGraphicFramePr>
          <p:nvPr>
            <p:extLst/>
          </p:nvPr>
        </p:nvGraphicFramePr>
        <p:xfrm>
          <a:off x="9103255" y="1794931"/>
          <a:ext cx="3022600" cy="464820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tblGrid>
              <a:tr h="929640">
                <a:tc>
                  <a:txBody>
                    <a:bodyPr/>
                    <a:lstStyle/>
                    <a:p>
                      <a:pPr algn="ctr"/>
                      <a:endParaRPr lang="en-US" dirty="0" smtClean="0"/>
                    </a:p>
                    <a:p>
                      <a:pPr algn="ctr"/>
                      <a:r>
                        <a:rPr lang="en-US" dirty="0" smtClean="0"/>
                        <a:t>True</a:t>
                      </a:r>
                      <a:endParaRPr lang="en-US" dirty="0"/>
                    </a:p>
                  </a:txBody>
                  <a:tcPr/>
                </a:tc>
                <a:tc>
                  <a:txBody>
                    <a:bodyPr/>
                    <a:lstStyle/>
                    <a:p>
                      <a:pPr algn="ctr"/>
                      <a:endParaRPr lang="en-US" dirty="0" smtClean="0"/>
                    </a:p>
                    <a:p>
                      <a:pPr algn="ctr"/>
                      <a:r>
                        <a:rPr lang="en-US" dirty="0" smtClean="0"/>
                        <a:t>False</a:t>
                      </a:r>
                      <a:endParaRPr lang="en-US" dirty="0"/>
                    </a:p>
                  </a:txBody>
                  <a:tcPr/>
                </a:tc>
                <a:extLst>
                  <a:ext uri="{0D108BD9-81ED-4DB2-BD59-A6C34878D82A}">
                    <a16:rowId xmlns:a16="http://schemas.microsoft.com/office/drawing/2014/main" val="10000"/>
                  </a:ext>
                </a:extLst>
              </a:tr>
              <a:tr h="9296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29640">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2"/>
                  </a:ext>
                </a:extLst>
              </a:tr>
              <a:tr h="9296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929640">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4117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9" y="1666619"/>
            <a:ext cx="8655942" cy="4354712"/>
          </a:xfrm>
        </p:spPr>
        <p:txBody>
          <a:bodyPr/>
          <a:lstStyle/>
          <a:p>
            <a:pPr marL="76176" indent="0">
              <a:buNone/>
            </a:pPr>
            <a:r>
              <a:rPr lang="en-US" sz="1600" dirty="0"/>
              <a:t>Consider the differences between Reference Counting and Atomic Reference Counting. </a:t>
            </a:r>
          </a:p>
          <a:p>
            <a:pPr marL="76176" indent="0">
              <a:buNone/>
            </a:pPr>
            <a:r>
              <a:rPr lang="en-US" sz="1600" dirty="0"/>
              <a:t>Which of the following sentences are true?</a:t>
            </a:r>
          </a:p>
          <a:p>
            <a:endParaRPr lang="en-US" sz="1600" dirty="0"/>
          </a:p>
          <a:p>
            <a:r>
              <a:rPr lang="en-US" sz="1600" dirty="0"/>
              <a:t>I can use a regular </a:t>
            </a:r>
            <a:r>
              <a:rPr lang="en-US" sz="1600" dirty="0" err="1">
                <a:latin typeface="Consolas" panose="020B0609020204030204" pitchFamily="49" charset="0"/>
              </a:rPr>
              <a:t>int</a:t>
            </a:r>
            <a:r>
              <a:rPr lang="en-US" sz="1600" dirty="0"/>
              <a:t> </a:t>
            </a:r>
            <a:r>
              <a:rPr lang="en-US" sz="1600" dirty="0" err="1">
                <a:latin typeface="Consolas" panose="020B0609020204030204" pitchFamily="49" charset="0"/>
                <a:cs typeface="Consolas" panose="020B0609020204030204" pitchFamily="49" charset="0"/>
              </a:rPr>
              <a:t>refcount</a:t>
            </a:r>
            <a:r>
              <a:rPr lang="en-US" sz="1600" dirty="0"/>
              <a:t> to keep track of objet usage in a multi-threaded application by doing </a:t>
            </a:r>
            <a:r>
              <a:rPr lang="en-US" sz="1600" dirty="0" err="1">
                <a:latin typeface="Consolas" panose="020B0609020204030204" pitchFamily="49" charset="0"/>
                <a:cs typeface="Consolas" panose="020B0609020204030204" pitchFamily="49" charset="0"/>
              </a:rPr>
              <a:t>refcount</a:t>
            </a:r>
            <a:r>
              <a:rPr lang="en-US" sz="1600" dirty="0">
                <a:latin typeface="Consolas" panose="020B0609020204030204" pitchFamily="49" charset="0"/>
                <a:cs typeface="Consolas" panose="020B0609020204030204" pitchFamily="49" charset="0"/>
              </a:rPr>
              <a:t>++</a:t>
            </a:r>
            <a:r>
              <a:rPr lang="en-US" sz="1600" dirty="0"/>
              <a:t> and </a:t>
            </a:r>
            <a:r>
              <a:rPr lang="en-US" sz="1600" dirty="0" err="1">
                <a:latin typeface="Consolas" panose="020B0609020204030204" pitchFamily="49" charset="0"/>
                <a:cs typeface="Consolas" panose="020B0609020204030204" pitchFamily="49" charset="0"/>
              </a:rPr>
              <a:t>refcount</a:t>
            </a:r>
            <a:r>
              <a:rPr lang="en-US" sz="1600" dirty="0">
                <a:latin typeface="Consolas" panose="020B0609020204030204" pitchFamily="49" charset="0"/>
                <a:cs typeface="Consolas" panose="020B0609020204030204" pitchFamily="49" charset="0"/>
              </a:rPr>
              <a:t>--</a:t>
            </a:r>
          </a:p>
          <a:p>
            <a:endParaRPr lang="en-US" sz="1600" dirty="0"/>
          </a:p>
          <a:p>
            <a:r>
              <a:rPr lang="en-US" sz="1600" dirty="0"/>
              <a:t>Whomever puts </a:t>
            </a:r>
            <a:r>
              <a:rPr lang="en-US" sz="1600" dirty="0" err="1">
                <a:latin typeface="Consolas" panose="020B0609020204030204" pitchFamily="49" charset="0"/>
                <a:cs typeface="Consolas" panose="020B0609020204030204" pitchFamily="49" charset="0"/>
              </a:rPr>
              <a:t>refcount</a:t>
            </a:r>
            <a:r>
              <a:rPr lang="en-US" sz="1600" dirty="0"/>
              <a:t> at zero is responsible for doing </a:t>
            </a:r>
            <a:r>
              <a:rPr lang="en-US" sz="1600" dirty="0">
                <a:latin typeface="Consolas" panose="020B0609020204030204" pitchFamily="49" charset="0"/>
                <a:cs typeface="Consolas" panose="020B0609020204030204" pitchFamily="49" charset="0"/>
              </a:rPr>
              <a:t>delete</a:t>
            </a:r>
            <a:r>
              <a:rPr lang="en-US" sz="1600" dirty="0"/>
              <a:t> of the object</a:t>
            </a:r>
          </a:p>
          <a:p>
            <a:endParaRPr lang="en-US" sz="1600" dirty="0"/>
          </a:p>
          <a:p>
            <a:r>
              <a:rPr lang="en-US" sz="1600" dirty="0"/>
              <a:t>In Atomic Reference Counting, </a:t>
            </a:r>
            <a:r>
              <a:rPr lang="en-US" sz="1600" i="1" dirty="0" err="1"/>
              <a:t>reclaimers</a:t>
            </a:r>
            <a:r>
              <a:rPr lang="en-US" sz="1600" dirty="0"/>
              <a:t> can be wait-free</a:t>
            </a:r>
          </a:p>
          <a:p>
            <a:endParaRPr lang="en-US" sz="1600" dirty="0"/>
          </a:p>
          <a:p>
            <a:r>
              <a:rPr lang="en-US" sz="1600" dirty="0"/>
              <a:t>In Atomic Reference Counting, </a:t>
            </a:r>
            <a:r>
              <a:rPr lang="en-US" sz="1600" i="1" dirty="0"/>
              <a:t>readers</a:t>
            </a:r>
            <a:r>
              <a:rPr lang="en-US" sz="1600" dirty="0"/>
              <a:t> can be </a:t>
            </a:r>
            <a:r>
              <a:rPr lang="en-US" sz="1600" dirty="0"/>
              <a:t>wait-free</a:t>
            </a:r>
          </a:p>
          <a:p>
            <a:endParaRPr lang="en-US" sz="1600" dirty="0"/>
          </a:p>
        </p:txBody>
      </p:sp>
      <p:sp>
        <p:nvSpPr>
          <p:cNvPr id="3" name="Title 2"/>
          <p:cNvSpPr>
            <a:spLocks noGrp="1"/>
          </p:cNvSpPr>
          <p:nvPr>
            <p:ph type="ctrTitle"/>
          </p:nvPr>
        </p:nvSpPr>
        <p:spPr/>
        <p:txBody>
          <a:bodyPr/>
          <a:lstStyle/>
          <a:p>
            <a:r>
              <a:rPr lang="en-US" dirty="0" smtClean="0"/>
              <a:t>Quiz 2</a:t>
            </a:r>
            <a:endParaRPr lang="en-US" dirty="0"/>
          </a:p>
        </p:txBody>
      </p:sp>
      <p:graphicFrame>
        <p:nvGraphicFramePr>
          <p:cNvPr id="4" name="Table 3"/>
          <p:cNvGraphicFramePr>
            <a:graphicFrameLocks noGrp="1"/>
          </p:cNvGraphicFramePr>
          <p:nvPr>
            <p:extLst/>
          </p:nvPr>
        </p:nvGraphicFramePr>
        <p:xfrm>
          <a:off x="9103255" y="1794931"/>
          <a:ext cx="3022600" cy="464820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tblGrid>
              <a:tr h="929640">
                <a:tc>
                  <a:txBody>
                    <a:bodyPr/>
                    <a:lstStyle/>
                    <a:p>
                      <a:pPr algn="ctr"/>
                      <a:endParaRPr lang="en-US" dirty="0" smtClean="0"/>
                    </a:p>
                    <a:p>
                      <a:pPr algn="ctr"/>
                      <a:r>
                        <a:rPr lang="en-US" dirty="0" smtClean="0"/>
                        <a:t>True</a:t>
                      </a:r>
                      <a:endParaRPr lang="en-US" dirty="0"/>
                    </a:p>
                  </a:txBody>
                  <a:tcPr/>
                </a:tc>
                <a:tc>
                  <a:txBody>
                    <a:bodyPr/>
                    <a:lstStyle/>
                    <a:p>
                      <a:pPr algn="ctr"/>
                      <a:endParaRPr lang="en-US" dirty="0" smtClean="0"/>
                    </a:p>
                    <a:p>
                      <a:pPr algn="ctr"/>
                      <a:r>
                        <a:rPr lang="en-US" dirty="0" smtClean="0"/>
                        <a:t>False</a:t>
                      </a:r>
                      <a:endParaRPr lang="en-US" dirty="0"/>
                    </a:p>
                  </a:txBody>
                  <a:tcPr/>
                </a:tc>
                <a:extLst>
                  <a:ext uri="{0D108BD9-81ED-4DB2-BD59-A6C34878D82A}">
                    <a16:rowId xmlns:a16="http://schemas.microsoft.com/office/drawing/2014/main" val="10000"/>
                  </a:ext>
                </a:extLst>
              </a:tr>
              <a:tr h="9296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29640">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2"/>
                  </a:ext>
                </a:extLst>
              </a:tr>
              <a:tr h="9296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929640">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5" name="Multiply 4"/>
          <p:cNvSpPr/>
          <p:nvPr/>
        </p:nvSpPr>
        <p:spPr>
          <a:xfrm>
            <a:off x="9440963" y="3726321"/>
            <a:ext cx="752475" cy="633412"/>
          </a:xfrm>
          <a:prstGeom prst="mathMultiply">
            <a:avLst/>
          </a:prstGeom>
          <a:solidFill>
            <a:schemeClr val="accent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Multiply 6"/>
          <p:cNvSpPr/>
          <p:nvPr/>
        </p:nvSpPr>
        <p:spPr>
          <a:xfrm>
            <a:off x="10945813" y="2830775"/>
            <a:ext cx="752475" cy="633412"/>
          </a:xfrm>
          <a:prstGeom prst="mathMultiply">
            <a:avLst/>
          </a:prstGeom>
          <a:solidFill>
            <a:srgbClr val="C0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Multiply 7"/>
          <p:cNvSpPr/>
          <p:nvPr/>
        </p:nvSpPr>
        <p:spPr>
          <a:xfrm>
            <a:off x="9440962" y="4675286"/>
            <a:ext cx="752475" cy="633412"/>
          </a:xfrm>
          <a:prstGeom prst="mathMultiply">
            <a:avLst/>
          </a:prstGeom>
          <a:solidFill>
            <a:schemeClr val="accent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p:cNvSpPr/>
          <p:nvPr/>
        </p:nvSpPr>
        <p:spPr>
          <a:xfrm>
            <a:off x="9440962" y="5657711"/>
            <a:ext cx="752475" cy="633412"/>
          </a:xfrm>
          <a:prstGeom prst="mathMultiply">
            <a:avLst/>
          </a:prstGeom>
          <a:solidFill>
            <a:schemeClr val="accent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267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 Pointers</a:t>
            </a:r>
            <a:endParaRPr lang="en-US" dirty="0"/>
          </a:p>
        </p:txBody>
      </p:sp>
    </p:spTree>
    <p:extLst>
      <p:ext uri="{BB962C8B-B14F-4D97-AF65-F5344CB8AC3E}">
        <p14:creationId xmlns:p14="http://schemas.microsoft.com/office/powerpoint/2010/main" val="1608807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Hazard Pointers were first published in 2004 by </a:t>
            </a:r>
            <a:r>
              <a:rPr lang="en-US" sz="1600" dirty="0" err="1"/>
              <a:t>Maged</a:t>
            </a:r>
            <a:r>
              <a:rPr lang="en-US" sz="1600" dirty="0"/>
              <a:t> Michael</a:t>
            </a:r>
          </a:p>
          <a:p>
            <a:pPr marL="389351" lvl="1" indent="0">
              <a:buNone/>
            </a:pPr>
            <a:r>
              <a:rPr lang="en-US" sz="1300" dirty="0">
                <a:hlinkClick r:id="rId2"/>
              </a:rPr>
              <a:t>https://</a:t>
            </a:r>
            <a:r>
              <a:rPr lang="en-US" sz="1300" dirty="0">
                <a:hlinkClick r:id="rId2"/>
              </a:rPr>
              <a:t>www.research.ibm.com/people/m/michael/ieeetpds-2004.pdf</a:t>
            </a:r>
            <a:endParaRPr lang="en-US" sz="1300" dirty="0"/>
          </a:p>
          <a:p>
            <a:r>
              <a:rPr lang="en-US" sz="1600" dirty="0"/>
              <a:t>This work was inspired by the Pass-The-Buck and the Repeated-Offender-Problem by Maurice </a:t>
            </a:r>
            <a:r>
              <a:rPr lang="en-US" sz="1600" dirty="0" err="1"/>
              <a:t>Herlihy</a:t>
            </a:r>
            <a:r>
              <a:rPr lang="en-US" sz="1600" dirty="0"/>
              <a:t> and Nir </a:t>
            </a:r>
            <a:r>
              <a:rPr lang="en-US" sz="1600" dirty="0" err="1"/>
              <a:t>Shavit</a:t>
            </a:r>
            <a:endParaRPr lang="en-US" sz="1600" dirty="0"/>
          </a:p>
          <a:p>
            <a:r>
              <a:rPr lang="en-US" sz="1600" dirty="0"/>
              <a:t>Hazard Pointers are lock-free for readers but sometimes can be implemented wait-free for readers, and they’re wait-free bounded for </a:t>
            </a:r>
            <a:r>
              <a:rPr lang="en-US" sz="1600" dirty="0" err="1"/>
              <a:t>reclaimers</a:t>
            </a:r>
            <a:endParaRPr lang="en-US" sz="1600" dirty="0"/>
          </a:p>
          <a:p>
            <a:r>
              <a:rPr lang="en-US" sz="1600" dirty="0"/>
              <a:t>HP requires an array of atomic pointers with at least one entry per thread where each thread publishes the pointers that is currently using.</a:t>
            </a:r>
          </a:p>
          <a:p>
            <a:r>
              <a:rPr lang="en-US" sz="1600" dirty="0"/>
              <a:t>HP is memory bounded, which is great in embedded devices. They give the guarantee that at most </a:t>
            </a:r>
            <a:r>
              <a:rPr lang="en-US" sz="1600" dirty="0">
                <a:latin typeface="Consolas" panose="020B0609020204030204" pitchFamily="49" charset="0"/>
              </a:rPr>
              <a:t>MAX_THREADS x MAX_HPS x R </a:t>
            </a:r>
            <a:r>
              <a:rPr lang="en-US" sz="1600" dirty="0"/>
              <a:t>objects are retired and still waiting to be deleted.</a:t>
            </a:r>
          </a:p>
          <a:p>
            <a:r>
              <a:rPr lang="en-US" sz="1600" dirty="0"/>
              <a:t>HP is a pointer-based memory reclamation technique</a:t>
            </a:r>
          </a:p>
        </p:txBody>
      </p:sp>
      <p:sp>
        <p:nvSpPr>
          <p:cNvPr id="3" name="Title 2"/>
          <p:cNvSpPr>
            <a:spLocks noGrp="1"/>
          </p:cNvSpPr>
          <p:nvPr>
            <p:ph type="ctrTitle"/>
          </p:nvPr>
        </p:nvSpPr>
        <p:spPr/>
        <p:txBody>
          <a:bodyPr/>
          <a:lstStyle/>
          <a:p>
            <a:r>
              <a:rPr lang="en-US" dirty="0" smtClean="0"/>
              <a:t>Hazard Pointers (HP)</a:t>
            </a:r>
            <a:endParaRPr lang="en-US" dirty="0"/>
          </a:p>
        </p:txBody>
      </p:sp>
    </p:spTree>
    <p:extLst>
      <p:ext uri="{BB962C8B-B14F-4D97-AF65-F5344CB8AC3E}">
        <p14:creationId xmlns:p14="http://schemas.microsoft.com/office/powerpoint/2010/main" val="4320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Array with NUM_HPS entries per thread</a:t>
            </a:r>
          </a:p>
          <a:p>
            <a:r>
              <a:rPr lang="en-US" sz="1600" dirty="0"/>
              <a:t>Thread-local list of retired objects</a:t>
            </a:r>
          </a:p>
          <a:p>
            <a:r>
              <a:rPr lang="en-US" sz="1600" dirty="0"/>
              <a:t>An </a:t>
            </a:r>
            <a:r>
              <a:rPr lang="en-US" sz="1600" dirty="0">
                <a:latin typeface="Consolas" panose="020B0609020204030204" pitchFamily="49" charset="0"/>
              </a:rPr>
              <a:t>R</a:t>
            </a:r>
            <a:r>
              <a:rPr lang="en-US" sz="1600" dirty="0"/>
              <a:t> factor that is a multiplier to control the number of objects to be in the retired list</a:t>
            </a:r>
          </a:p>
        </p:txBody>
      </p:sp>
      <p:sp>
        <p:nvSpPr>
          <p:cNvPr id="3" name="Title 2"/>
          <p:cNvSpPr>
            <a:spLocks noGrp="1"/>
          </p:cNvSpPr>
          <p:nvPr>
            <p:ph type="ctrTitle"/>
          </p:nvPr>
        </p:nvSpPr>
        <p:spPr/>
        <p:txBody>
          <a:bodyPr/>
          <a:lstStyle/>
          <a:p>
            <a:r>
              <a:rPr lang="en-US" dirty="0" smtClean="0"/>
              <a:t>Hazard Pointers</a:t>
            </a:r>
            <a:br>
              <a:rPr lang="en-US" dirty="0" smtClean="0"/>
            </a:br>
            <a:r>
              <a:rPr lang="en-US" sz="2800" dirty="0"/>
              <a:t>Components</a:t>
            </a:r>
            <a:endParaRPr lang="en-US" dirty="0"/>
          </a:p>
        </p:txBody>
      </p:sp>
      <p:sp>
        <p:nvSpPr>
          <p:cNvPr id="5" name="Rectangle 4"/>
          <p:cNvSpPr/>
          <p:nvPr/>
        </p:nvSpPr>
        <p:spPr>
          <a:xfrm>
            <a:off x="5943618" y="1705857"/>
            <a:ext cx="6491925" cy="523220"/>
          </a:xfrm>
          <a:prstGeom prst="rect">
            <a:avLst/>
          </a:prstGeom>
        </p:spPr>
        <p:txBody>
          <a:bodyPr wrap="square">
            <a:spAutoFit/>
          </a:bodyPr>
          <a:lstStyle/>
          <a:p>
            <a:r>
              <a:rPr lang="en-US" sz="1400" dirty="0" err="1">
                <a:solidFill>
                  <a:srgbClr val="000000"/>
                </a:solidFill>
                <a:latin typeface="Courier New" panose="02070309020205020404" pitchFamily="49" charset="0"/>
              </a:rPr>
              <a:t>std</a:t>
            </a:r>
            <a:r>
              <a:rPr lang="en-US" sz="1400" dirty="0">
                <a:solidFill>
                  <a:srgbClr val="000000"/>
                </a:solidFill>
                <a:latin typeface="Courier New" panose="02070309020205020404" pitchFamily="49" charset="0"/>
              </a:rPr>
              <a:t>::atomic&lt;T*&gt;       </a:t>
            </a:r>
            <a:r>
              <a:rPr lang="en-US" sz="1400" dirty="0" err="1">
                <a:solidFill>
                  <a:srgbClr val="000000"/>
                </a:solidFill>
                <a:latin typeface="Courier New" panose="02070309020205020404" pitchFamily="49" charset="0"/>
              </a:rPr>
              <a:t>hp</a:t>
            </a:r>
            <a:r>
              <a:rPr lang="en-US" sz="1400" dirty="0">
                <a:solidFill>
                  <a:srgbClr val="000000"/>
                </a:solidFill>
                <a:latin typeface="Courier New" panose="02070309020205020404" pitchFamily="49" charset="0"/>
              </a:rPr>
              <a:t>[HP_MAX_THREADS][</a:t>
            </a:r>
            <a:r>
              <a:rPr lang="en-US" sz="1400" dirty="0">
                <a:solidFill>
                  <a:srgbClr val="000000"/>
                </a:solidFill>
                <a:latin typeface="Courier New" panose="02070309020205020404" pitchFamily="49" charset="0"/>
              </a:rPr>
              <a:t>HP_MAX_HPS</a:t>
            </a:r>
            <a:r>
              <a:rPr lang="en-US" sz="1400" dirty="0">
                <a:solidFill>
                  <a:srgbClr val="000000"/>
                </a:solidFill>
                <a:latin typeface="Courier New" panose="02070309020205020404" pitchFamily="49" charset="0"/>
              </a:rPr>
              <a:t>]</a:t>
            </a:r>
            <a:r>
              <a:rPr lang="en-US" sz="1400" b="1" dirty="0">
                <a:solidFill>
                  <a:srgbClr val="00000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dirty="0" err="1">
                <a:solidFill>
                  <a:srgbClr val="000000"/>
                </a:solidFill>
                <a:latin typeface="Courier New" panose="02070309020205020404" pitchFamily="49" charset="0"/>
              </a:rPr>
              <a:t>std</a:t>
            </a:r>
            <a:r>
              <a:rPr lang="en-US" sz="1400" dirty="0">
                <a:solidFill>
                  <a:srgbClr val="000000"/>
                </a:solidFill>
                <a:latin typeface="Courier New" panose="02070309020205020404" pitchFamily="49" charset="0"/>
              </a:rPr>
              <a:t>::vector&lt;T*&gt;       </a:t>
            </a:r>
            <a:r>
              <a:rPr lang="en-US" sz="1400" dirty="0" err="1">
                <a:solidFill>
                  <a:srgbClr val="000000"/>
                </a:solidFill>
                <a:latin typeface="Courier New" panose="02070309020205020404" pitchFamily="49" charset="0"/>
              </a:rPr>
              <a:t>retiredList</a:t>
            </a:r>
            <a:r>
              <a:rPr lang="en-US" sz="1400" dirty="0">
                <a:solidFill>
                  <a:srgbClr val="000000"/>
                </a:solidFill>
                <a:latin typeface="Courier New" panose="02070309020205020404" pitchFamily="49" charset="0"/>
              </a:rPr>
              <a:t>[HP_MAX_THREADS];</a:t>
            </a:r>
            <a:endParaRPr lang="en-US" sz="1400" dirty="0"/>
          </a:p>
        </p:txBody>
      </p:sp>
    </p:spTree>
    <p:extLst>
      <p:ext uri="{BB962C8B-B14F-4D97-AF65-F5344CB8AC3E}">
        <p14:creationId xmlns:p14="http://schemas.microsoft.com/office/powerpoint/2010/main" val="41500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88" y="1666619"/>
            <a:ext cx="5137608" cy="4354712"/>
          </a:xfrm>
        </p:spPr>
        <p:txBody>
          <a:bodyPr/>
          <a:lstStyle/>
          <a:p>
            <a:r>
              <a:rPr lang="en-US" sz="1600" dirty="0"/>
              <a:t>The </a:t>
            </a:r>
            <a:r>
              <a:rPr lang="en-US" sz="1600" dirty="0">
                <a:latin typeface="Consolas" panose="020B0609020204030204" pitchFamily="49" charset="0"/>
              </a:rPr>
              <a:t>protect()</a:t>
            </a:r>
            <a:r>
              <a:rPr lang="en-US" sz="1600" dirty="0"/>
              <a:t> method protects an hazardous pointer</a:t>
            </a:r>
          </a:p>
          <a:p>
            <a:endParaRPr lang="en-US" sz="1600" dirty="0"/>
          </a:p>
          <a:p>
            <a:r>
              <a:rPr lang="en-US" sz="1600" dirty="0"/>
              <a:t>The </a:t>
            </a:r>
            <a:r>
              <a:rPr lang="en-US" sz="1600" dirty="0">
                <a:latin typeface="Consolas" panose="020B0609020204030204" pitchFamily="49" charset="0"/>
              </a:rPr>
              <a:t>clear()</a:t>
            </a:r>
            <a:r>
              <a:rPr lang="en-US" sz="1600" dirty="0"/>
              <a:t> method clears out an entry in the arrays of hazard pointers</a:t>
            </a:r>
          </a:p>
          <a:p>
            <a:endParaRPr lang="en-US" sz="1600" dirty="0"/>
          </a:p>
          <a:p>
            <a:r>
              <a:rPr lang="en-US" sz="1600" dirty="0"/>
              <a:t>The </a:t>
            </a:r>
            <a:r>
              <a:rPr lang="en-US" sz="1600" dirty="0">
                <a:latin typeface="Consolas" panose="020B0609020204030204" pitchFamily="49" charset="0"/>
              </a:rPr>
              <a:t>retire()</a:t>
            </a:r>
            <a:r>
              <a:rPr lang="en-US" sz="1600" dirty="0"/>
              <a:t> method after scanning the array of hazard pointers, will delete the node/object if it’s not being used, otherwise defer its deletion</a:t>
            </a:r>
          </a:p>
        </p:txBody>
      </p:sp>
      <p:sp>
        <p:nvSpPr>
          <p:cNvPr id="3" name="Title 2"/>
          <p:cNvSpPr>
            <a:spLocks noGrp="1"/>
          </p:cNvSpPr>
          <p:nvPr>
            <p:ph type="ctrTitle"/>
          </p:nvPr>
        </p:nvSpPr>
        <p:spPr>
          <a:xfrm>
            <a:off x="347821" y="404086"/>
            <a:ext cx="4122073" cy="971709"/>
          </a:xfrm>
        </p:spPr>
        <p:txBody>
          <a:bodyPr/>
          <a:lstStyle/>
          <a:p>
            <a:r>
              <a:rPr lang="en-US" dirty="0" smtClean="0"/>
              <a:t>Hazard Pointers</a:t>
            </a:r>
            <a:br>
              <a:rPr lang="en-US" dirty="0" smtClean="0"/>
            </a:br>
            <a:r>
              <a:rPr lang="en-US" sz="2800" dirty="0"/>
              <a:t>C++ implementation</a:t>
            </a:r>
            <a:endParaRPr lang="en-US" dirty="0"/>
          </a:p>
        </p:txBody>
      </p:sp>
      <p:sp>
        <p:nvSpPr>
          <p:cNvPr id="4" name="TextBox 3"/>
          <p:cNvSpPr txBox="1"/>
          <p:nvPr/>
        </p:nvSpPr>
        <p:spPr>
          <a:xfrm>
            <a:off x="5186331" y="12776"/>
            <a:ext cx="6853286" cy="1754326"/>
          </a:xfrm>
          <a:prstGeom prst="rect">
            <a:avLst/>
          </a:prstGeom>
          <a:noFill/>
        </p:spPr>
        <p:txBody>
          <a:bodyPr wrap="square" rtlCol="0">
            <a:spAutoFit/>
          </a:bodyPr>
          <a:lstStyle/>
          <a:p>
            <a:r>
              <a:rPr lang="en-US" sz="1200" dirty="0">
                <a:solidFill>
                  <a:srgbClr val="644632"/>
                </a:solidFill>
                <a:latin typeface="Courier New" panose="02070309020205020404" pitchFamily="49" charset="0"/>
              </a:rPr>
              <a:t>T</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protect</a:t>
            </a:r>
            <a:r>
              <a:rPr lang="en-US" sz="1200" dirty="0">
                <a:solidFill>
                  <a:srgbClr val="000000"/>
                </a:solidFill>
                <a:latin typeface="Courier New" panose="02070309020205020404" pitchFamily="49" charset="0"/>
              </a:rPr>
              <a:t>(</a:t>
            </a:r>
            <a:r>
              <a:rPr lang="en-US" sz="1200" dirty="0" err="1">
                <a:solidFill>
                  <a:srgbClr val="7F0055"/>
                </a:solidFill>
                <a:latin typeface="Courier New" panose="02070309020205020404" pitchFamily="49" charset="0"/>
              </a:rPr>
              <a:t>int</a:t>
            </a:r>
            <a:r>
              <a:rPr lang="en-US" sz="1200" dirty="0">
                <a:solidFill>
                  <a:srgbClr val="000000"/>
                </a:solidFill>
                <a:latin typeface="Courier New" panose="02070309020205020404" pitchFamily="49" charset="0"/>
              </a:rPr>
              <a:t> index, </a:t>
            </a:r>
            <a:r>
              <a:rPr lang="en-US" sz="1200" dirty="0" err="1">
                <a:solidFill>
                  <a:srgbClr val="7F0055"/>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005032"/>
                </a:solidFill>
                <a:latin typeface="Courier New" panose="02070309020205020404" pitchFamily="49" charset="0"/>
              </a:rPr>
              <a:t>atomic</a:t>
            </a:r>
            <a:r>
              <a:rPr lang="en-US" sz="1200" dirty="0">
                <a:solidFill>
                  <a:srgbClr val="000000"/>
                </a:solidFill>
                <a:latin typeface="Courier New" panose="02070309020205020404" pitchFamily="49" charset="0"/>
              </a:rPr>
              <a:t>&lt;</a:t>
            </a:r>
            <a:r>
              <a:rPr lang="en-US" sz="1200" dirty="0">
                <a:solidFill>
                  <a:srgbClr val="644632"/>
                </a:solidFill>
                <a:latin typeface="Courier New" panose="02070309020205020404" pitchFamily="49" charset="0"/>
              </a:rPr>
              <a:t>T</a:t>
            </a:r>
            <a:r>
              <a:rPr lang="en-US" sz="1200" dirty="0">
                <a:solidFill>
                  <a:srgbClr val="000000"/>
                </a:solidFill>
                <a:latin typeface="Courier New" panose="02070309020205020404" pitchFamily="49" charset="0"/>
              </a:rPr>
              <a:t>*&gt;&amp; atom, </a:t>
            </a:r>
            <a:r>
              <a:rPr lang="en-US" sz="1200" dirty="0" err="1">
                <a:solidFill>
                  <a:srgbClr val="7F0055"/>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err="1">
                <a:solidFill>
                  <a:srgbClr val="7F0055"/>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644632"/>
                </a:solidFill>
                <a:latin typeface="Courier New" panose="02070309020205020404" pitchFamily="49" charset="0"/>
              </a:rPr>
              <a:t>T</a:t>
            </a:r>
            <a:r>
              <a:rPr lang="en-US" sz="1200" dirty="0">
                <a:solidFill>
                  <a:srgbClr val="000000"/>
                </a:solidFill>
                <a:latin typeface="Courier New" panose="02070309020205020404" pitchFamily="49" charset="0"/>
              </a:rPr>
              <a:t>* n = </a:t>
            </a:r>
            <a:r>
              <a:rPr lang="en-US" sz="1200" dirty="0" err="1">
                <a:solidFill>
                  <a:srgbClr val="7F0055"/>
                </a:solidFill>
                <a:latin typeface="Courier New" panose="02070309020205020404" pitchFamily="49" charset="0"/>
              </a:rPr>
              <a:t>nullptr</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644632"/>
                </a:solidFill>
                <a:latin typeface="Courier New" panose="02070309020205020404" pitchFamily="49" charset="0"/>
              </a:rPr>
              <a:t>T</a:t>
            </a:r>
            <a:r>
              <a:rPr lang="en-US" sz="1200" dirty="0">
                <a:solidFill>
                  <a:srgbClr val="000000"/>
                </a:solidFill>
                <a:latin typeface="Courier New" panose="02070309020205020404" pitchFamily="49" charset="0"/>
              </a:rPr>
              <a:t>* ret;</a:t>
            </a:r>
          </a:p>
          <a:p>
            <a:r>
              <a:rPr lang="en-US" sz="1200" dirty="0">
                <a:solidFill>
                  <a:srgbClr val="7F0055"/>
                </a:solidFill>
                <a:latin typeface="Courier New" panose="02070309020205020404" pitchFamily="49" charset="0"/>
              </a:rPr>
              <a:t>    while</a:t>
            </a:r>
            <a:r>
              <a:rPr lang="en-US" sz="1200"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r>
              <a:rPr lang="en-US" sz="1200" dirty="0">
                <a:solidFill>
                  <a:srgbClr val="804040"/>
                </a:solidFill>
                <a:latin typeface="Courier New" panose="02070309020205020404" pitchFamily="49" charset="0"/>
              </a:rPr>
              <a:t>ret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atom.load</a:t>
            </a:r>
            <a:r>
              <a:rPr lang="en-US" sz="1200" dirty="0">
                <a:solidFill>
                  <a:srgbClr val="000000"/>
                </a:solidFill>
                <a:latin typeface="Courier New" panose="02070309020205020404" pitchFamily="49" charset="0"/>
              </a:rPr>
              <a:t>()) != </a:t>
            </a:r>
            <a:r>
              <a:rPr lang="en-US" sz="1200" dirty="0">
                <a:solidFill>
                  <a:srgbClr val="804040"/>
                </a:solidFill>
                <a:latin typeface="Courier New" panose="02070309020205020404" pitchFamily="49" charset="0"/>
              </a:rPr>
              <a:t>n</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hp</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index].store(</a:t>
            </a:r>
            <a:r>
              <a:rPr lang="en-US" sz="1200" dirty="0">
                <a:solidFill>
                  <a:srgbClr val="804040"/>
                </a:solidFill>
                <a:latin typeface="Courier New" panose="02070309020205020404" pitchFamily="49" charset="0"/>
              </a:rPr>
              <a:t>ret</a:t>
            </a:r>
            <a:r>
              <a:rPr lang="en-US" sz="1200" dirty="0">
                <a:solidFill>
                  <a:srgbClr val="000000"/>
                </a:solidFill>
                <a:latin typeface="Courier New" panose="02070309020205020404" pitchFamily="49" charset="0"/>
              </a:rPr>
              <a:t>);</a:t>
            </a:r>
          </a:p>
          <a:p>
            <a:r>
              <a:rPr lang="en-US" sz="1200" dirty="0">
                <a:solidFill>
                  <a:srgbClr val="804040"/>
                </a:solidFill>
                <a:latin typeface="Courier New" panose="02070309020205020404" pitchFamily="49" charset="0"/>
              </a:rPr>
              <a:t>        n</a:t>
            </a:r>
            <a:r>
              <a:rPr lang="en-US" sz="1200"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a:solidFill>
                  <a:srgbClr val="804040"/>
                </a:solidFill>
                <a:latin typeface="Courier New" panose="02070309020205020404" pitchFamily="49" charset="0"/>
              </a:rPr>
              <a:t>ret</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endParaRPr lang="en-US" sz="1200" dirty="0">
              <a:solidFill>
                <a:srgbClr val="000000"/>
              </a:solidFill>
              <a:latin typeface="Courier New" panose="02070309020205020404" pitchFamily="49" charset="0"/>
            </a:endParaRPr>
          </a:p>
          <a:p>
            <a:r>
              <a:rPr lang="en-US" sz="1200" dirty="0">
                <a:solidFill>
                  <a:srgbClr val="7F0055"/>
                </a:solidFill>
                <a:latin typeface="Courier New" panose="02070309020205020404" pitchFamily="49" charset="0"/>
              </a:rPr>
              <a:t>    return</a:t>
            </a:r>
            <a:r>
              <a:rPr lang="en-US" sz="1200" dirty="0">
                <a:solidFill>
                  <a:srgbClr val="000000"/>
                </a:solidFill>
                <a:latin typeface="Courier New" panose="02070309020205020404" pitchFamily="49" charset="0"/>
              </a:rPr>
              <a:t> </a:t>
            </a:r>
            <a:r>
              <a:rPr lang="en-US" sz="1200" dirty="0">
                <a:solidFill>
                  <a:srgbClr val="804040"/>
                </a:solidFill>
                <a:latin typeface="Courier New" panose="02070309020205020404" pitchFamily="49" charset="0"/>
              </a:rPr>
              <a:t>ret</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endParaRPr lang="en-US" sz="1200" dirty="0"/>
          </a:p>
        </p:txBody>
      </p:sp>
      <p:sp>
        <p:nvSpPr>
          <p:cNvPr id="6" name="TextBox 5"/>
          <p:cNvSpPr txBox="1"/>
          <p:nvPr/>
        </p:nvSpPr>
        <p:spPr>
          <a:xfrm>
            <a:off x="5186332" y="1767103"/>
            <a:ext cx="7037109" cy="646331"/>
          </a:xfrm>
          <a:prstGeom prst="rect">
            <a:avLst/>
          </a:prstGeom>
          <a:noFill/>
        </p:spPr>
        <p:txBody>
          <a:bodyPr wrap="square" rtlCol="0">
            <a:spAutoFit/>
          </a:bodyPr>
          <a:lstStyle/>
          <a:p>
            <a:r>
              <a:rPr lang="en-US" sz="1200" dirty="0">
                <a:solidFill>
                  <a:srgbClr val="7F0055"/>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clear</a:t>
            </a:r>
            <a:r>
              <a:rPr lang="en-US" sz="1200" dirty="0">
                <a:solidFill>
                  <a:srgbClr val="000000"/>
                </a:solidFill>
                <a:latin typeface="Courier New" panose="02070309020205020404" pitchFamily="49" charset="0"/>
              </a:rPr>
              <a:t>(</a:t>
            </a:r>
            <a:r>
              <a:rPr lang="en-US" sz="1200" dirty="0" err="1">
                <a:solidFill>
                  <a:srgbClr val="7F0055"/>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ihp</a:t>
            </a:r>
            <a:r>
              <a:rPr lang="en-US" sz="1200" dirty="0">
                <a:solidFill>
                  <a:srgbClr val="000000"/>
                </a:solidFill>
                <a:latin typeface="Courier New" panose="02070309020205020404" pitchFamily="49" charset="0"/>
              </a:rPr>
              <a:t>, </a:t>
            </a:r>
            <a:r>
              <a:rPr lang="en-US" sz="1200" dirty="0" err="1">
                <a:solidFill>
                  <a:srgbClr val="7F0055"/>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err="1">
                <a:solidFill>
                  <a:srgbClr val="7F0055"/>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hp</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ihp</a:t>
            </a:r>
            <a:r>
              <a:rPr lang="en-US" sz="1200" dirty="0">
                <a:solidFill>
                  <a:srgbClr val="000000"/>
                </a:solidFill>
                <a:latin typeface="Courier New" panose="02070309020205020404" pitchFamily="49" charset="0"/>
              </a:rPr>
              <a:t>].store(</a:t>
            </a:r>
            <a:r>
              <a:rPr lang="en-US" sz="1200" dirty="0" err="1">
                <a:solidFill>
                  <a:srgbClr val="7F0055"/>
                </a:solidFill>
                <a:latin typeface="Courier New" panose="02070309020205020404" pitchFamily="49" charset="0"/>
              </a:rPr>
              <a:t>nullptr</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err="1">
                <a:solidFill>
                  <a:srgbClr val="0000C0"/>
                </a:solidFill>
                <a:latin typeface="Courier New" panose="02070309020205020404" pitchFamily="49" charset="0"/>
              </a:rPr>
              <a:t>memory_order_release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endParaRPr lang="en-US" sz="1200" dirty="0"/>
          </a:p>
        </p:txBody>
      </p:sp>
      <p:sp>
        <p:nvSpPr>
          <p:cNvPr id="7" name="TextBox 6"/>
          <p:cNvSpPr txBox="1"/>
          <p:nvPr/>
        </p:nvSpPr>
        <p:spPr>
          <a:xfrm>
            <a:off x="5160407" y="2413433"/>
            <a:ext cx="6905134" cy="4339650"/>
          </a:xfrm>
          <a:prstGeom prst="rect">
            <a:avLst/>
          </a:prstGeom>
          <a:noFill/>
        </p:spPr>
        <p:txBody>
          <a:bodyPr wrap="square" rtlCol="0">
            <a:spAutoFit/>
          </a:bodyPr>
          <a:lstStyle/>
          <a:p>
            <a:r>
              <a:rPr lang="fr-FR" sz="1200" dirty="0" err="1">
                <a:solidFill>
                  <a:srgbClr val="7F0055"/>
                </a:solidFill>
                <a:latin typeface="Courier New" panose="02070309020205020404" pitchFamily="49" charset="0"/>
              </a:rPr>
              <a:t>void</a:t>
            </a:r>
            <a:r>
              <a:rPr lang="fr-FR" sz="1200" dirty="0">
                <a:solidFill>
                  <a:srgbClr val="000000"/>
                </a:solidFill>
                <a:latin typeface="Courier New" panose="02070309020205020404" pitchFamily="49" charset="0"/>
              </a:rPr>
              <a:t> </a:t>
            </a:r>
            <a:r>
              <a:rPr lang="fr-FR" sz="1200" b="1" dirty="0">
                <a:solidFill>
                  <a:srgbClr val="000000"/>
                </a:solidFill>
                <a:latin typeface="Courier New" panose="02070309020205020404" pitchFamily="49" charset="0"/>
              </a:rPr>
              <a:t>retire</a:t>
            </a:r>
            <a:r>
              <a:rPr lang="fr-FR" sz="1200" dirty="0">
                <a:solidFill>
                  <a:srgbClr val="000000"/>
                </a:solidFill>
                <a:latin typeface="Courier New" panose="02070309020205020404" pitchFamily="49" charset="0"/>
              </a:rPr>
              <a:t>(</a:t>
            </a:r>
            <a:r>
              <a:rPr lang="fr-FR" sz="1200" dirty="0">
                <a:solidFill>
                  <a:srgbClr val="644632"/>
                </a:solidFill>
                <a:latin typeface="Courier New" panose="02070309020205020404" pitchFamily="49" charset="0"/>
              </a:rPr>
              <a:t>T</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ptr</a:t>
            </a:r>
            <a:r>
              <a:rPr lang="fr-FR" sz="1200" dirty="0">
                <a:solidFill>
                  <a:srgbClr val="000000"/>
                </a:solidFill>
                <a:latin typeface="Courier New" panose="02070309020205020404" pitchFamily="49" charset="0"/>
              </a:rPr>
              <a:t>, </a:t>
            </a:r>
            <a:r>
              <a:rPr lang="fr-FR" sz="1200" dirty="0" err="1">
                <a:solidFill>
                  <a:srgbClr val="7F0055"/>
                </a:solidFill>
                <a:latin typeface="Courier New" panose="02070309020205020404" pitchFamily="49" charset="0"/>
              </a:rPr>
              <a:t>const</a:t>
            </a:r>
            <a:r>
              <a:rPr lang="fr-FR" sz="1200" dirty="0">
                <a:solidFill>
                  <a:srgbClr val="000000"/>
                </a:solidFill>
                <a:latin typeface="Courier New" panose="02070309020205020404" pitchFamily="49" charset="0"/>
              </a:rPr>
              <a:t> </a:t>
            </a:r>
            <a:r>
              <a:rPr lang="fr-FR" sz="1200" dirty="0" err="1">
                <a:solidFill>
                  <a:srgbClr val="7F0055"/>
                </a:solidFill>
                <a:latin typeface="Courier New" panose="02070309020205020404" pitchFamily="49" charset="0"/>
              </a:rPr>
              <a:t>int</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tid</a:t>
            </a:r>
            <a:r>
              <a:rPr lang="fr-FR" sz="1200" dirty="0">
                <a:solidFill>
                  <a:srgbClr val="000000"/>
                </a:solidFill>
                <a:latin typeface="Courier New" panose="02070309020205020404" pitchFamily="49" charset="0"/>
              </a:rPr>
              <a:t>) </a:t>
            </a:r>
            <a:r>
              <a:rPr lang="fr-FR"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retiredList</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push_back</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ptr</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retiredList</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size() &lt; </a:t>
            </a:r>
            <a:r>
              <a:rPr lang="en-US" sz="1200" dirty="0">
                <a:solidFill>
                  <a:srgbClr val="0000C0"/>
                </a:solidFill>
                <a:latin typeface="Courier New" panose="02070309020205020404" pitchFamily="49" charset="0"/>
              </a:rPr>
              <a:t>HP_THRESHOLD_R</a:t>
            </a:r>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return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for</a:t>
            </a:r>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iret</a:t>
            </a:r>
            <a:r>
              <a:rPr lang="en-US" sz="1200" dirty="0">
                <a:solidFill>
                  <a:srgbClr val="000000"/>
                </a:solidFill>
                <a:latin typeface="Courier New" panose="02070309020205020404" pitchFamily="49" charset="0"/>
              </a:rPr>
              <a:t> = 0; </a:t>
            </a:r>
            <a:r>
              <a:rPr lang="en-US" sz="1200" dirty="0" err="1">
                <a:solidFill>
                  <a:srgbClr val="804040"/>
                </a:solidFill>
                <a:latin typeface="Courier New" panose="02070309020205020404" pitchFamily="49" charset="0"/>
              </a:rPr>
              <a:t>iret</a:t>
            </a:r>
            <a:r>
              <a:rPr lang="en-US" sz="1200" dirty="0">
                <a:solidFill>
                  <a:srgbClr val="000000"/>
                </a:solidFill>
                <a:latin typeface="Courier New" panose="02070309020205020404" pitchFamily="49" charset="0"/>
              </a:rPr>
              <a:t> &lt; </a:t>
            </a:r>
            <a:r>
              <a:rPr lang="en-US" sz="1200" dirty="0" err="1">
                <a:solidFill>
                  <a:srgbClr val="000000"/>
                </a:solidFill>
                <a:latin typeface="Courier New" panose="02070309020205020404" pitchFamily="49" charset="0"/>
              </a:rPr>
              <a:t>retiredList</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size();) {</a:t>
            </a:r>
          </a:p>
          <a:p>
            <a:r>
              <a:rPr lang="en-US" sz="1200"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auto</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obj</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retiredList</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a:t>
            </a:r>
            <a:r>
              <a:rPr lang="en-US" sz="1200" dirty="0" err="1">
                <a:solidFill>
                  <a:srgbClr val="804040"/>
                </a:solidFill>
                <a:latin typeface="Courier New" panose="02070309020205020404" pitchFamily="49" charset="0"/>
              </a:rPr>
              <a:t>iret</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canDelete</a:t>
            </a:r>
            <a:r>
              <a:rPr lang="en-US" sz="1200" dirty="0">
                <a:solidFill>
                  <a:srgbClr val="000000"/>
                </a:solidFill>
                <a:latin typeface="Courier New" panose="02070309020205020404" pitchFamily="49" charset="0"/>
              </a:rPr>
              <a:t> = </a:t>
            </a:r>
            <a:r>
              <a:rPr lang="en-US" sz="1200" dirty="0">
                <a:solidFill>
                  <a:srgbClr val="7F0055"/>
                </a:solidFill>
                <a:latin typeface="Courier New" panose="02070309020205020404" pitchFamily="49" charset="0"/>
              </a:rPr>
              <a:t>true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for</a:t>
            </a:r>
            <a:r>
              <a:rPr lang="en-US" sz="1200" dirty="0">
                <a:solidFill>
                  <a:srgbClr val="000000"/>
                </a:solidFill>
                <a:latin typeface="Courier New" panose="02070309020205020404" pitchFamily="49" charset="0"/>
              </a:rPr>
              <a:t> (</a:t>
            </a:r>
            <a:r>
              <a:rPr lang="en-US" sz="1200" dirty="0" err="1">
                <a:solidFill>
                  <a:srgbClr val="7F0055"/>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 = 0; </a:t>
            </a:r>
            <a:r>
              <a:rPr lang="en-US" sz="1200" dirty="0" err="1">
                <a:solidFill>
                  <a:srgbClr val="804040"/>
                </a:solidFill>
                <a:latin typeface="Courier New" panose="02070309020205020404" pitchFamily="49" charset="0"/>
              </a:rPr>
              <a:t>tid</a:t>
            </a:r>
            <a:r>
              <a:rPr lang="en-US" sz="1200" dirty="0">
                <a:solidFill>
                  <a:srgbClr val="000000"/>
                </a:solidFill>
                <a:latin typeface="Courier New" panose="02070309020205020404" pitchFamily="49" charset="0"/>
              </a:rPr>
              <a:t> &lt; </a:t>
            </a:r>
            <a:r>
              <a:rPr lang="en-US" sz="1200" dirty="0" err="1">
                <a:solidFill>
                  <a:srgbClr val="0000C0"/>
                </a:solidFill>
                <a:latin typeface="Courier New" panose="02070309020205020404" pitchFamily="49" charset="0"/>
              </a:rPr>
              <a:t>maxThreads</a:t>
            </a:r>
            <a:r>
              <a:rPr lang="en-US" sz="1200" dirty="0">
                <a:solidFill>
                  <a:srgbClr val="000000"/>
                </a:solidFill>
                <a:latin typeface="Courier New" panose="02070309020205020404" pitchFamily="49" charset="0"/>
              </a:rPr>
              <a:t> &amp;&amp; </a:t>
            </a:r>
            <a:r>
              <a:rPr lang="en-US" sz="1200" dirty="0" err="1">
                <a:solidFill>
                  <a:srgbClr val="804040"/>
                </a:solidFill>
                <a:latin typeface="Courier New" panose="02070309020205020404" pitchFamily="49" charset="0"/>
              </a:rPr>
              <a:t>canDelete</a:t>
            </a:r>
            <a:r>
              <a:rPr lang="en-US" sz="1200" dirty="0">
                <a:solidFill>
                  <a:srgbClr val="000000"/>
                </a:solidFill>
                <a:latin typeface="Courier New" panose="02070309020205020404" pitchFamily="49" charset="0"/>
              </a:rPr>
              <a:t>; </a:t>
            </a:r>
            <a:r>
              <a:rPr lang="en-US" sz="1200" dirty="0" err="1">
                <a:solidFill>
                  <a:srgbClr val="804040"/>
                </a:solidFill>
                <a:latin typeface="Courier New" panose="02070309020205020404" pitchFamily="49" charset="0"/>
              </a:rPr>
              <a:t>tid</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for</a:t>
            </a:r>
            <a:r>
              <a:rPr lang="en-US" sz="1200" dirty="0">
                <a:solidFill>
                  <a:srgbClr val="000000"/>
                </a:solidFill>
                <a:latin typeface="Courier New" panose="02070309020205020404" pitchFamily="49" charset="0"/>
              </a:rPr>
              <a:t> (</a:t>
            </a:r>
            <a:r>
              <a:rPr lang="en-US" sz="1200" dirty="0" err="1">
                <a:solidFill>
                  <a:srgbClr val="7F0055"/>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ihp</a:t>
            </a:r>
            <a:r>
              <a:rPr lang="en-US" sz="1200" dirty="0">
                <a:solidFill>
                  <a:srgbClr val="000000"/>
                </a:solidFill>
                <a:latin typeface="Courier New" panose="02070309020205020404" pitchFamily="49" charset="0"/>
              </a:rPr>
              <a:t> = </a:t>
            </a:r>
            <a:r>
              <a:rPr lang="en-US" sz="1200" dirty="0">
                <a:solidFill>
                  <a:srgbClr val="0000C0"/>
                </a:solidFill>
                <a:latin typeface="Courier New" panose="02070309020205020404" pitchFamily="49" charset="0"/>
              </a:rPr>
              <a:t>maxHPs</a:t>
            </a:r>
            <a:r>
              <a:rPr lang="en-US" sz="1200" dirty="0">
                <a:solidFill>
                  <a:srgbClr val="000000"/>
                </a:solidFill>
                <a:latin typeface="Courier New" panose="02070309020205020404" pitchFamily="49" charset="0"/>
              </a:rPr>
              <a:t>-1; </a:t>
            </a:r>
            <a:r>
              <a:rPr lang="en-US" sz="1200" dirty="0" err="1">
                <a:solidFill>
                  <a:srgbClr val="804040"/>
                </a:solidFill>
                <a:latin typeface="Courier New" panose="02070309020205020404" pitchFamily="49" charset="0"/>
              </a:rPr>
              <a:t>ihp</a:t>
            </a:r>
            <a:r>
              <a:rPr lang="en-US" sz="1200" dirty="0">
                <a:solidFill>
                  <a:srgbClr val="000000"/>
                </a:solidFill>
                <a:latin typeface="Courier New" panose="02070309020205020404" pitchFamily="49" charset="0"/>
              </a:rPr>
              <a:t> &gt;= 0; </a:t>
            </a:r>
            <a:r>
              <a:rPr lang="en-US" sz="1200" dirty="0" err="1">
                <a:solidFill>
                  <a:srgbClr val="804040"/>
                </a:solidFill>
                <a:latin typeface="Courier New" panose="02070309020205020404" pitchFamily="49" charset="0"/>
              </a:rPr>
              <a:t>ihp</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hp</a:t>
            </a:r>
            <a:r>
              <a:rPr lang="en-US" sz="1200" dirty="0">
                <a:solidFill>
                  <a:srgbClr val="000000"/>
                </a:solidFill>
                <a:latin typeface="Courier New" panose="02070309020205020404" pitchFamily="49" charset="0"/>
              </a:rPr>
              <a:t>[</a:t>
            </a:r>
            <a:r>
              <a:rPr lang="en-US" sz="1200" dirty="0" err="1">
                <a:solidFill>
                  <a:srgbClr val="804040"/>
                </a:solidFill>
                <a:latin typeface="Courier New" panose="02070309020205020404" pitchFamily="49" charset="0"/>
              </a:rPr>
              <a:t>tid</a:t>
            </a:r>
            <a:r>
              <a:rPr lang="en-US" sz="1200" dirty="0">
                <a:solidFill>
                  <a:srgbClr val="000000"/>
                </a:solidFill>
                <a:latin typeface="Courier New" panose="02070309020205020404" pitchFamily="49" charset="0"/>
              </a:rPr>
              <a:t>][</a:t>
            </a:r>
            <a:r>
              <a:rPr lang="en-US" sz="1200" dirty="0" err="1">
                <a:solidFill>
                  <a:srgbClr val="804040"/>
                </a:solidFill>
                <a:latin typeface="Courier New" panose="02070309020205020404" pitchFamily="49" charset="0"/>
              </a:rPr>
              <a:t>ihp</a:t>
            </a:r>
            <a:r>
              <a:rPr lang="en-US" sz="1200" dirty="0">
                <a:solidFill>
                  <a:srgbClr val="000000"/>
                </a:solidFill>
                <a:latin typeface="Courier New" panose="02070309020205020404" pitchFamily="49" charset="0"/>
              </a:rPr>
              <a:t>].load() == </a:t>
            </a:r>
            <a:r>
              <a:rPr lang="en-US" sz="1200" dirty="0" err="1">
                <a:solidFill>
                  <a:srgbClr val="804040"/>
                </a:solidFill>
                <a:latin typeface="Courier New" panose="02070309020205020404" pitchFamily="49" charset="0"/>
              </a:rPr>
              <a:t>obj</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804040"/>
                </a:solidFill>
                <a:latin typeface="Courier New" panose="02070309020205020404" pitchFamily="49" charset="0"/>
              </a:rPr>
              <a:t>canDelete</a:t>
            </a:r>
            <a:r>
              <a:rPr lang="en-US" sz="1200" dirty="0">
                <a:solidFill>
                  <a:srgbClr val="000000"/>
                </a:solidFill>
                <a:latin typeface="Courier New" panose="02070309020205020404" pitchFamily="49" charset="0"/>
              </a:rPr>
              <a:t> = </a:t>
            </a:r>
            <a:r>
              <a:rPr lang="en-US" sz="1200" dirty="0">
                <a:solidFill>
                  <a:srgbClr val="7F0055"/>
                </a:solidFill>
                <a:latin typeface="Courier New" panose="02070309020205020404" pitchFamily="49" charset="0"/>
              </a:rPr>
              <a:t>false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break</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804040"/>
                </a:solidFill>
                <a:latin typeface="Courier New" panose="02070309020205020404" pitchFamily="49" charset="0"/>
              </a:rPr>
              <a:t>canDelete</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retiredList</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].erase(</a:t>
            </a:r>
            <a:r>
              <a:rPr lang="en-US" sz="1200" dirty="0" err="1">
                <a:solidFill>
                  <a:srgbClr val="000000"/>
                </a:solidFill>
                <a:latin typeface="Courier New" panose="02070309020205020404" pitchFamily="49" charset="0"/>
              </a:rPr>
              <a:t>retiredList</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tid</a:t>
            </a:r>
            <a:r>
              <a:rPr lang="en-US" sz="1200"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begin() + </a:t>
            </a:r>
            <a:r>
              <a:rPr lang="en-US" sz="1200" i="1" dirty="0" err="1">
                <a:solidFill>
                  <a:srgbClr val="804040"/>
                </a:solidFill>
                <a:latin typeface="Courier New" panose="02070309020205020404" pitchFamily="49" charset="0"/>
              </a:rPr>
              <a:t>iret</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delete</a:t>
            </a:r>
            <a:r>
              <a:rPr lang="en-US" sz="1200" dirty="0">
                <a:solidFill>
                  <a:srgbClr val="000000"/>
                </a:solidFill>
                <a:latin typeface="Courier New" panose="02070309020205020404" pitchFamily="49" charset="0"/>
              </a:rPr>
              <a:t> </a:t>
            </a:r>
            <a:r>
              <a:rPr lang="en-US" sz="1200" dirty="0" err="1">
                <a:solidFill>
                  <a:srgbClr val="804040"/>
                </a:solidFill>
                <a:latin typeface="Courier New" panose="02070309020205020404" pitchFamily="49" charset="0"/>
              </a:rPr>
              <a:t>obj</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7F0055"/>
                </a:solidFill>
                <a:latin typeface="Courier New" panose="02070309020205020404" pitchFamily="49" charset="0"/>
              </a:rPr>
              <a:t>continue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804040"/>
                </a:solidFill>
                <a:latin typeface="Courier New" panose="02070309020205020404" pitchFamily="49" charset="0"/>
              </a:rPr>
              <a:t>iret</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endParaRPr lang="en-US" sz="1200" dirty="0"/>
          </a:p>
        </p:txBody>
      </p:sp>
    </p:spTree>
    <p:extLst>
      <p:ext uri="{BB962C8B-B14F-4D97-AF65-F5344CB8AC3E}">
        <p14:creationId xmlns:p14="http://schemas.microsoft.com/office/powerpoint/2010/main" val="216765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b="1" dirty="0"/>
              <a:t>Lock-Free</a:t>
            </a:r>
            <a:r>
              <a:rPr lang="en-US" sz="1600" dirty="0"/>
              <a:t>: A method is Lock-Free if it guarantees that infinitely often some thread calling this method finishes in a finite number of steps.</a:t>
            </a:r>
          </a:p>
          <a:p>
            <a:r>
              <a:rPr lang="en-US" sz="1600" b="1" dirty="0"/>
              <a:t>Wait-Free </a:t>
            </a:r>
            <a:r>
              <a:rPr lang="en-US" sz="1600" b="1" dirty="0"/>
              <a:t>Unbounded</a:t>
            </a:r>
            <a:r>
              <a:rPr lang="en-US" sz="1600" dirty="0"/>
              <a:t>: A method is Wait-Free </a:t>
            </a:r>
            <a:r>
              <a:rPr lang="en-US" sz="1600" dirty="0"/>
              <a:t>Unbounded </a:t>
            </a:r>
            <a:r>
              <a:rPr lang="en-US" sz="1600" dirty="0"/>
              <a:t>if it guarantees that every call finishes its execution in a finite </a:t>
            </a:r>
            <a:r>
              <a:rPr lang="en-US" sz="1600" dirty="0"/>
              <a:t>number </a:t>
            </a:r>
            <a:r>
              <a:rPr lang="en-US" sz="1600" dirty="0"/>
              <a:t>of </a:t>
            </a:r>
            <a:r>
              <a:rPr lang="en-US" sz="1600" dirty="0"/>
              <a:t>steps for which the bound is not known.</a:t>
            </a:r>
          </a:p>
          <a:p>
            <a:r>
              <a:rPr lang="en-US" sz="1600" b="1" dirty="0"/>
              <a:t>Wait-Free </a:t>
            </a:r>
            <a:r>
              <a:rPr lang="en-US" sz="1600" b="1" dirty="0"/>
              <a:t>Bounded</a:t>
            </a:r>
            <a:r>
              <a:rPr lang="en-US" sz="1600" dirty="0"/>
              <a:t>: A method is Wait-Free Bounded if it guarantees that every call finishes its execution in a finite and bounded number of steps. This bound may depend on the number of threads</a:t>
            </a:r>
            <a:r>
              <a:rPr lang="en-US" sz="1600" dirty="0"/>
              <a:t>.</a:t>
            </a:r>
          </a:p>
          <a:p>
            <a:r>
              <a:rPr lang="en-US" sz="1600" b="1" dirty="0"/>
              <a:t>Readers</a:t>
            </a:r>
            <a:r>
              <a:rPr lang="en-US" sz="1600" dirty="0"/>
              <a:t>: In the context of </a:t>
            </a:r>
            <a:r>
              <a:rPr lang="en-US" sz="1600" dirty="0"/>
              <a:t>memory </a:t>
            </a:r>
            <a:r>
              <a:rPr lang="en-US" sz="1600" dirty="0"/>
              <a:t>reclamation, refers to threads executing methods </a:t>
            </a:r>
            <a:r>
              <a:rPr lang="en-US" sz="1600" dirty="0"/>
              <a:t>of the data structure that read or traverse portions of </a:t>
            </a:r>
            <a:r>
              <a:rPr lang="en-US" sz="1600" dirty="0"/>
              <a:t>the data </a:t>
            </a:r>
            <a:r>
              <a:rPr lang="en-US" sz="1600" dirty="0"/>
              <a:t>structure but do not delete any </a:t>
            </a:r>
            <a:r>
              <a:rPr lang="en-US" sz="1600" dirty="0"/>
              <a:t>object</a:t>
            </a:r>
          </a:p>
          <a:p>
            <a:r>
              <a:rPr lang="en-US" sz="1600" b="1" dirty="0" err="1"/>
              <a:t>Reclaimers</a:t>
            </a:r>
            <a:r>
              <a:rPr lang="en-US" sz="1600" dirty="0"/>
              <a:t>: In the context of memory </a:t>
            </a:r>
            <a:r>
              <a:rPr lang="en-US" sz="1600" dirty="0"/>
              <a:t>reclamation, refers to threads executing methods that may </a:t>
            </a:r>
            <a:r>
              <a:rPr lang="en-US" sz="1600" dirty="0"/>
              <a:t>traverse the data structure </a:t>
            </a:r>
            <a:r>
              <a:rPr lang="en-US" sz="1600" dirty="0"/>
              <a:t>and delete objects/nodes </a:t>
            </a:r>
            <a:r>
              <a:rPr lang="en-US" sz="1600" dirty="0"/>
              <a:t>in it</a:t>
            </a:r>
            <a:endParaRPr lang="en-US" sz="1600" dirty="0"/>
          </a:p>
        </p:txBody>
      </p:sp>
      <p:sp>
        <p:nvSpPr>
          <p:cNvPr id="3" name="Title 2"/>
          <p:cNvSpPr>
            <a:spLocks noGrp="1"/>
          </p:cNvSpPr>
          <p:nvPr>
            <p:ph type="ctrTitle"/>
          </p:nvPr>
        </p:nvSpPr>
        <p:spPr/>
        <p:txBody>
          <a:bodyPr/>
          <a:lstStyle/>
          <a:p>
            <a:r>
              <a:rPr lang="en-US" dirty="0" smtClean="0"/>
              <a:t>Terminology</a:t>
            </a:r>
            <a:endParaRPr lang="en-US" dirty="0"/>
          </a:p>
        </p:txBody>
      </p:sp>
    </p:spTree>
    <p:extLst>
      <p:ext uri="{BB962C8B-B14F-4D97-AF65-F5344CB8AC3E}">
        <p14:creationId xmlns:p14="http://schemas.microsoft.com/office/powerpoint/2010/main" val="74848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4918638" cy="971709"/>
          </a:xfrm>
        </p:spPr>
        <p:txBody>
          <a:bodyPr/>
          <a:lstStyle/>
          <a:p>
            <a:r>
              <a:rPr lang="en-US" dirty="0" smtClean="0"/>
              <a:t>Hazard Pointers</a:t>
            </a:r>
            <a:br>
              <a:rPr lang="en-US" dirty="0" smtClean="0"/>
            </a:br>
            <a:r>
              <a:rPr lang="en-US" sz="2800" dirty="0"/>
              <a:t>Example with a linked list</a:t>
            </a:r>
            <a:endParaRPr lang="en-US" dirty="0"/>
          </a:p>
        </p:txBody>
      </p:sp>
      <p:sp>
        <p:nvSpPr>
          <p:cNvPr id="6" name="Rectangle 5"/>
          <p:cNvSpPr/>
          <p:nvPr/>
        </p:nvSpPr>
        <p:spPr>
          <a:xfrm>
            <a:off x="3480078"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p:cNvSpPr/>
          <p:nvPr/>
        </p:nvSpPr>
        <p:spPr>
          <a:xfrm>
            <a:off x="4460466"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9" name="Rectangle 8"/>
          <p:cNvSpPr/>
          <p:nvPr/>
        </p:nvSpPr>
        <p:spPr>
          <a:xfrm>
            <a:off x="5440854"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10" name="Rectangle 9"/>
          <p:cNvSpPr/>
          <p:nvPr/>
        </p:nvSpPr>
        <p:spPr>
          <a:xfrm>
            <a:off x="6421242"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11" name="Rectangle 10"/>
          <p:cNvSpPr/>
          <p:nvPr/>
        </p:nvSpPr>
        <p:spPr>
          <a:xfrm>
            <a:off x="7401630"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12" name="TextBox 11"/>
          <p:cNvSpPr txBox="1"/>
          <p:nvPr/>
        </p:nvSpPr>
        <p:spPr>
          <a:xfrm>
            <a:off x="2330010" y="1796205"/>
            <a:ext cx="1093509" cy="338554"/>
          </a:xfrm>
          <a:prstGeom prst="rect">
            <a:avLst/>
          </a:prstGeom>
          <a:noFill/>
        </p:spPr>
        <p:txBody>
          <a:bodyPr wrap="square" rtlCol="0">
            <a:spAutoFit/>
          </a:bodyPr>
          <a:lstStyle/>
          <a:p>
            <a:r>
              <a:rPr lang="en-US" sz="1600" dirty="0" err="1"/>
              <a:t>hp</a:t>
            </a:r>
            <a:r>
              <a:rPr lang="en-US" sz="1600" dirty="0"/>
              <a:t> array</a:t>
            </a:r>
            <a:endParaRPr lang="en-US" sz="1600" dirty="0"/>
          </a:p>
        </p:txBody>
      </p:sp>
      <p:sp>
        <p:nvSpPr>
          <p:cNvPr id="13" name="Rounded Rectangle 12"/>
          <p:cNvSpPr/>
          <p:nvPr/>
        </p:nvSpPr>
        <p:spPr>
          <a:xfrm>
            <a:off x="33152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head</a:t>
            </a:r>
          </a:p>
        </p:txBody>
      </p:sp>
      <p:sp>
        <p:nvSpPr>
          <p:cNvPr id="14" name="Rounded Rectangle 13"/>
          <p:cNvSpPr/>
          <p:nvPr/>
        </p:nvSpPr>
        <p:spPr>
          <a:xfrm>
            <a:off x="210376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p:txBody>
      </p:sp>
      <p:sp>
        <p:nvSpPr>
          <p:cNvPr id="15" name="Rounded Rectangle 14"/>
          <p:cNvSpPr/>
          <p:nvPr/>
        </p:nvSpPr>
        <p:spPr>
          <a:xfrm>
            <a:off x="394356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p:txBody>
      </p:sp>
      <p:sp>
        <p:nvSpPr>
          <p:cNvPr id="16" name="Rounded Rectangle 15"/>
          <p:cNvSpPr/>
          <p:nvPr/>
        </p:nvSpPr>
        <p:spPr>
          <a:xfrm>
            <a:off x="5684383"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p:txBody>
      </p:sp>
      <p:sp>
        <p:nvSpPr>
          <p:cNvPr id="17" name="Rounded Rectangle 16"/>
          <p:cNvSpPr/>
          <p:nvPr/>
        </p:nvSpPr>
        <p:spPr>
          <a:xfrm>
            <a:off x="7378064"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p:txBody>
      </p:sp>
      <p:sp>
        <p:nvSpPr>
          <p:cNvPr id="18" name="Rounded Rectangle 17"/>
          <p:cNvSpPr/>
          <p:nvPr/>
        </p:nvSpPr>
        <p:spPr>
          <a:xfrm>
            <a:off x="9052896"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p:txBody>
      </p:sp>
      <p:sp>
        <p:nvSpPr>
          <p:cNvPr id="19" name="Rounded Rectangle 18"/>
          <p:cNvSpPr/>
          <p:nvPr/>
        </p:nvSpPr>
        <p:spPr>
          <a:xfrm>
            <a:off x="1080313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154864"/>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154864"/>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a:off x="5084211" y="4154864"/>
            <a:ext cx="6001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a:off x="6825028" y="4154864"/>
            <a:ext cx="5530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154864"/>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154864"/>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 name="TextBox 56"/>
          <p:cNvSpPr txBox="1"/>
          <p:nvPr/>
        </p:nvSpPr>
        <p:spPr>
          <a:xfrm>
            <a:off x="3550780" y="1796205"/>
            <a:ext cx="853126" cy="369332"/>
          </a:xfrm>
          <a:prstGeom prst="rect">
            <a:avLst/>
          </a:prstGeom>
          <a:noFill/>
        </p:spPr>
        <p:txBody>
          <a:bodyPr wrap="square" rtlCol="0">
            <a:spAutoFit/>
          </a:bodyPr>
          <a:lstStyle/>
          <a:p>
            <a:r>
              <a:rPr lang="en-US" dirty="0" err="1"/>
              <a:t>nullptr</a:t>
            </a:r>
            <a:endParaRPr lang="en-US" dirty="0"/>
          </a:p>
        </p:txBody>
      </p:sp>
      <p:sp>
        <p:nvSpPr>
          <p:cNvPr id="58" name="TextBox 57"/>
          <p:cNvSpPr txBox="1"/>
          <p:nvPr/>
        </p:nvSpPr>
        <p:spPr>
          <a:xfrm>
            <a:off x="3531927" y="1802949"/>
            <a:ext cx="966248" cy="369332"/>
          </a:xfrm>
          <a:prstGeom prst="rect">
            <a:avLst/>
          </a:prstGeom>
          <a:noFill/>
        </p:spPr>
        <p:txBody>
          <a:bodyPr wrap="square" rtlCol="0">
            <a:spAutoFit/>
          </a:bodyPr>
          <a:lstStyle/>
          <a:p>
            <a:r>
              <a:rPr lang="en-US" dirty="0"/>
              <a:t>n</a:t>
            </a:r>
            <a:r>
              <a:rPr lang="en-US" dirty="0"/>
              <a:t>ode A</a:t>
            </a:r>
            <a:endParaRPr lang="en-US" dirty="0"/>
          </a:p>
        </p:txBody>
      </p:sp>
      <p:sp>
        <p:nvSpPr>
          <p:cNvPr id="64" name="Rectangle 63"/>
          <p:cNvSpPr/>
          <p:nvPr/>
        </p:nvSpPr>
        <p:spPr>
          <a:xfrm>
            <a:off x="3480078"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5" name="Rectangle 64"/>
          <p:cNvSpPr/>
          <p:nvPr/>
        </p:nvSpPr>
        <p:spPr>
          <a:xfrm>
            <a:off x="4460466"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66" name="Rectangle 65"/>
          <p:cNvSpPr/>
          <p:nvPr/>
        </p:nvSpPr>
        <p:spPr>
          <a:xfrm>
            <a:off x="5440854"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67" name="Rectangle 66"/>
          <p:cNvSpPr/>
          <p:nvPr/>
        </p:nvSpPr>
        <p:spPr>
          <a:xfrm>
            <a:off x="6421242"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68" name="Rectangle 67"/>
          <p:cNvSpPr/>
          <p:nvPr/>
        </p:nvSpPr>
        <p:spPr>
          <a:xfrm>
            <a:off x="7401630"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69" name="TextBox 68"/>
          <p:cNvSpPr txBox="1"/>
          <p:nvPr/>
        </p:nvSpPr>
        <p:spPr>
          <a:xfrm>
            <a:off x="3547443" y="1364929"/>
            <a:ext cx="926968" cy="307777"/>
          </a:xfrm>
          <a:prstGeom prst="rect">
            <a:avLst/>
          </a:prstGeom>
          <a:noFill/>
        </p:spPr>
        <p:txBody>
          <a:bodyPr wrap="square" rtlCol="0">
            <a:spAutoFit/>
          </a:bodyPr>
          <a:lstStyle/>
          <a:p>
            <a:r>
              <a:rPr lang="en-US" sz="1400" dirty="0" err="1"/>
              <a:t>Thead</a:t>
            </a:r>
            <a:r>
              <a:rPr lang="en-US" sz="1400" dirty="0"/>
              <a:t> 1</a:t>
            </a:r>
            <a:endParaRPr lang="en-US" sz="1400" dirty="0"/>
          </a:p>
        </p:txBody>
      </p:sp>
      <p:sp>
        <p:nvSpPr>
          <p:cNvPr id="70" name="TextBox 69"/>
          <p:cNvSpPr txBox="1"/>
          <p:nvPr/>
        </p:nvSpPr>
        <p:spPr>
          <a:xfrm>
            <a:off x="4497680" y="1354066"/>
            <a:ext cx="926968" cy="307777"/>
          </a:xfrm>
          <a:prstGeom prst="rect">
            <a:avLst/>
          </a:prstGeom>
          <a:noFill/>
        </p:spPr>
        <p:txBody>
          <a:bodyPr wrap="square" rtlCol="0">
            <a:spAutoFit/>
          </a:bodyPr>
          <a:lstStyle/>
          <a:p>
            <a:r>
              <a:rPr lang="en-US" sz="1400" dirty="0" err="1"/>
              <a:t>Thead</a:t>
            </a:r>
            <a:r>
              <a:rPr lang="en-US" sz="1400" dirty="0"/>
              <a:t> 2</a:t>
            </a:r>
            <a:endParaRPr lang="en-US" sz="1400" dirty="0"/>
          </a:p>
        </p:txBody>
      </p:sp>
      <p:sp>
        <p:nvSpPr>
          <p:cNvPr id="71" name="TextBox 70"/>
          <p:cNvSpPr txBox="1"/>
          <p:nvPr/>
        </p:nvSpPr>
        <p:spPr>
          <a:xfrm>
            <a:off x="5494274" y="1364931"/>
            <a:ext cx="926968" cy="307777"/>
          </a:xfrm>
          <a:prstGeom prst="rect">
            <a:avLst/>
          </a:prstGeom>
          <a:noFill/>
        </p:spPr>
        <p:txBody>
          <a:bodyPr wrap="square" rtlCol="0">
            <a:spAutoFit/>
          </a:bodyPr>
          <a:lstStyle/>
          <a:p>
            <a:r>
              <a:rPr lang="en-US" sz="1400" dirty="0" err="1"/>
              <a:t>Thead</a:t>
            </a:r>
            <a:r>
              <a:rPr lang="en-US" sz="1400" dirty="0"/>
              <a:t> 3</a:t>
            </a:r>
            <a:endParaRPr lang="en-US" sz="1400" dirty="0"/>
          </a:p>
        </p:txBody>
      </p:sp>
      <p:sp>
        <p:nvSpPr>
          <p:cNvPr id="72" name="TextBox 71"/>
          <p:cNvSpPr txBox="1"/>
          <p:nvPr/>
        </p:nvSpPr>
        <p:spPr>
          <a:xfrm>
            <a:off x="6485168" y="1364930"/>
            <a:ext cx="926968" cy="307777"/>
          </a:xfrm>
          <a:prstGeom prst="rect">
            <a:avLst/>
          </a:prstGeom>
          <a:noFill/>
        </p:spPr>
        <p:txBody>
          <a:bodyPr wrap="square" rtlCol="0">
            <a:spAutoFit/>
          </a:bodyPr>
          <a:lstStyle/>
          <a:p>
            <a:r>
              <a:rPr lang="en-US" sz="1400" dirty="0" err="1"/>
              <a:t>Thead</a:t>
            </a:r>
            <a:r>
              <a:rPr lang="en-US" sz="1400" dirty="0"/>
              <a:t> 4</a:t>
            </a:r>
            <a:endParaRPr lang="en-US" sz="1400" dirty="0"/>
          </a:p>
        </p:txBody>
      </p:sp>
      <p:sp>
        <p:nvSpPr>
          <p:cNvPr id="73" name="TextBox 72"/>
          <p:cNvSpPr txBox="1"/>
          <p:nvPr/>
        </p:nvSpPr>
        <p:spPr>
          <a:xfrm>
            <a:off x="7461817" y="1376626"/>
            <a:ext cx="926968" cy="307777"/>
          </a:xfrm>
          <a:prstGeom prst="rect">
            <a:avLst/>
          </a:prstGeom>
          <a:noFill/>
        </p:spPr>
        <p:txBody>
          <a:bodyPr wrap="square" rtlCol="0">
            <a:spAutoFit/>
          </a:bodyPr>
          <a:lstStyle/>
          <a:p>
            <a:r>
              <a:rPr lang="en-US" sz="1400" dirty="0" err="1"/>
              <a:t>Thead</a:t>
            </a:r>
            <a:r>
              <a:rPr lang="en-US" sz="1400" dirty="0"/>
              <a:t> …</a:t>
            </a:r>
            <a:endParaRPr lang="en-US" sz="1400" dirty="0"/>
          </a:p>
        </p:txBody>
      </p:sp>
      <p:sp>
        <p:nvSpPr>
          <p:cNvPr id="74" name="TextBox 73"/>
          <p:cNvSpPr txBox="1"/>
          <p:nvPr/>
        </p:nvSpPr>
        <p:spPr>
          <a:xfrm>
            <a:off x="3554713" y="2227217"/>
            <a:ext cx="853126" cy="369332"/>
          </a:xfrm>
          <a:prstGeom prst="rect">
            <a:avLst/>
          </a:prstGeom>
          <a:noFill/>
        </p:spPr>
        <p:txBody>
          <a:bodyPr wrap="square" rtlCol="0">
            <a:spAutoFit/>
          </a:bodyPr>
          <a:lstStyle/>
          <a:p>
            <a:r>
              <a:rPr lang="en-US" dirty="0" err="1"/>
              <a:t>nullptr</a:t>
            </a:r>
            <a:endParaRPr lang="en-US" dirty="0"/>
          </a:p>
        </p:txBody>
      </p:sp>
      <p:sp>
        <p:nvSpPr>
          <p:cNvPr id="59" name="TextBox 58"/>
          <p:cNvSpPr txBox="1"/>
          <p:nvPr/>
        </p:nvSpPr>
        <p:spPr>
          <a:xfrm>
            <a:off x="3528010" y="2230065"/>
            <a:ext cx="966248" cy="369332"/>
          </a:xfrm>
          <a:prstGeom prst="rect">
            <a:avLst/>
          </a:prstGeom>
          <a:noFill/>
        </p:spPr>
        <p:txBody>
          <a:bodyPr wrap="square" rtlCol="0">
            <a:spAutoFit/>
          </a:bodyPr>
          <a:lstStyle/>
          <a:p>
            <a:r>
              <a:rPr lang="en-US" dirty="0"/>
              <a:t>n</a:t>
            </a:r>
            <a:r>
              <a:rPr lang="en-US" dirty="0"/>
              <a:t>ode B</a:t>
            </a:r>
            <a:endParaRPr lang="en-US" dirty="0"/>
          </a:p>
        </p:txBody>
      </p:sp>
      <p:sp>
        <p:nvSpPr>
          <p:cNvPr id="60" name="TextBox 59"/>
          <p:cNvSpPr txBox="1"/>
          <p:nvPr/>
        </p:nvSpPr>
        <p:spPr>
          <a:xfrm>
            <a:off x="3538997" y="1804046"/>
            <a:ext cx="966248" cy="369332"/>
          </a:xfrm>
          <a:prstGeom prst="rect">
            <a:avLst/>
          </a:prstGeom>
          <a:noFill/>
        </p:spPr>
        <p:txBody>
          <a:bodyPr wrap="square" rtlCol="0">
            <a:spAutoFit/>
          </a:bodyPr>
          <a:lstStyle/>
          <a:p>
            <a:r>
              <a:rPr lang="en-US" dirty="0"/>
              <a:t>n</a:t>
            </a:r>
            <a:r>
              <a:rPr lang="en-US" dirty="0"/>
              <a:t>ode C</a:t>
            </a:r>
            <a:endParaRPr lang="en-US" dirty="0"/>
          </a:p>
        </p:txBody>
      </p:sp>
      <p:sp>
        <p:nvSpPr>
          <p:cNvPr id="61" name="TextBox 60"/>
          <p:cNvSpPr txBox="1"/>
          <p:nvPr/>
        </p:nvSpPr>
        <p:spPr>
          <a:xfrm>
            <a:off x="3536301" y="2220512"/>
            <a:ext cx="966248" cy="369332"/>
          </a:xfrm>
          <a:prstGeom prst="rect">
            <a:avLst/>
          </a:prstGeom>
          <a:noFill/>
        </p:spPr>
        <p:txBody>
          <a:bodyPr wrap="square" rtlCol="0">
            <a:spAutoFit/>
          </a:bodyPr>
          <a:lstStyle/>
          <a:p>
            <a:r>
              <a:rPr lang="en-US" dirty="0"/>
              <a:t>n</a:t>
            </a:r>
            <a:r>
              <a:rPr lang="en-US" dirty="0"/>
              <a:t>ode D</a:t>
            </a:r>
            <a:endParaRPr lang="en-US" dirty="0"/>
          </a:p>
        </p:txBody>
      </p:sp>
      <p:sp>
        <p:nvSpPr>
          <p:cNvPr id="62" name="TextBox 61"/>
          <p:cNvSpPr txBox="1"/>
          <p:nvPr/>
        </p:nvSpPr>
        <p:spPr>
          <a:xfrm>
            <a:off x="3553137" y="1815495"/>
            <a:ext cx="966248" cy="369332"/>
          </a:xfrm>
          <a:prstGeom prst="rect">
            <a:avLst/>
          </a:prstGeom>
          <a:noFill/>
        </p:spPr>
        <p:txBody>
          <a:bodyPr wrap="square" rtlCol="0">
            <a:spAutoFit/>
          </a:bodyPr>
          <a:lstStyle/>
          <a:p>
            <a:r>
              <a:rPr lang="en-US" dirty="0"/>
              <a:t>n</a:t>
            </a:r>
            <a:r>
              <a:rPr lang="en-US" dirty="0"/>
              <a:t>ode E</a:t>
            </a:r>
            <a:endParaRPr lang="en-US" dirty="0"/>
          </a:p>
        </p:txBody>
      </p:sp>
      <p:grpSp>
        <p:nvGrpSpPr>
          <p:cNvPr id="37" name="Group 30"/>
          <p:cNvGrpSpPr>
            <a:grpSpLocks/>
          </p:cNvGrpSpPr>
          <p:nvPr/>
        </p:nvGrpSpPr>
        <p:grpSpPr bwMode="auto">
          <a:xfrm flipH="1">
            <a:off x="331529" y="5646778"/>
            <a:ext cx="751980" cy="459766"/>
            <a:chOff x="1008" y="2720"/>
            <a:chExt cx="856" cy="808"/>
          </a:xfrm>
        </p:grpSpPr>
        <p:sp>
          <p:nvSpPr>
            <p:cNvPr id="38"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R</a:t>
              </a:r>
              <a:endParaRPr lang="en-US" sz="1000" b="1" dirty="0">
                <a:solidFill>
                  <a:srgbClr val="000000"/>
                </a:solidFill>
              </a:endParaRPr>
            </a:p>
          </p:txBody>
        </p:sp>
        <p:sp>
          <p:nvSpPr>
            <p:cNvPr id="4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 name="TextBox 74"/>
          <p:cNvSpPr txBox="1"/>
          <p:nvPr/>
        </p:nvSpPr>
        <p:spPr>
          <a:xfrm>
            <a:off x="7101545" y="5577685"/>
            <a:ext cx="4586140" cy="984885"/>
          </a:xfrm>
          <a:prstGeom prst="rect">
            <a:avLst/>
          </a:prstGeom>
          <a:noFill/>
        </p:spPr>
        <p:txBody>
          <a:bodyPr wrap="square" rtlCol="0">
            <a:spAutoFit/>
          </a:bodyPr>
          <a:lstStyle/>
          <a:p>
            <a:r>
              <a:rPr lang="en-US" sz="1600" b="1" dirty="0"/>
              <a:t>Readers</a:t>
            </a:r>
          </a:p>
          <a:p>
            <a:pPr marL="342900" indent="-342900">
              <a:buFont typeface="+mj-lt"/>
              <a:buAutoNum type="arabicPeriod"/>
            </a:pPr>
            <a:r>
              <a:rPr lang="en-US" sz="1400" dirty="0"/>
              <a:t>Read pointer</a:t>
            </a:r>
          </a:p>
          <a:p>
            <a:pPr marL="342900" indent="-342900">
              <a:buFont typeface="+mj-lt"/>
              <a:buAutoNum type="arabicPeriod"/>
            </a:pPr>
            <a:r>
              <a:rPr lang="en-US" sz="1400" dirty="0"/>
              <a:t>Store pointer in </a:t>
            </a:r>
            <a:r>
              <a:rPr lang="en-US" sz="1400" dirty="0" err="1"/>
              <a:t>hp</a:t>
            </a:r>
            <a:r>
              <a:rPr lang="en-US" sz="1400" dirty="0"/>
              <a:t> array</a:t>
            </a:r>
          </a:p>
          <a:p>
            <a:pPr marL="342900" indent="-342900">
              <a:buFont typeface="+mj-lt"/>
              <a:buAutoNum type="arabicPeriod"/>
            </a:pPr>
            <a:r>
              <a:rPr lang="en-US" sz="1400" dirty="0"/>
              <a:t>Read pointer again to check it hasn’t changed</a:t>
            </a:r>
            <a:endParaRPr lang="en-US" sz="1400" dirty="0"/>
          </a:p>
        </p:txBody>
      </p:sp>
    </p:spTree>
    <p:extLst>
      <p:ext uri="{BB962C8B-B14F-4D97-AF65-F5344CB8AC3E}">
        <p14:creationId xmlns:p14="http://schemas.microsoft.com/office/powerpoint/2010/main" val="195803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7.26752E-7 8.88889E-6 L 0.03594 -0.28124 L 0.03816 -0.25786 L 0.0293 -0.24536 C 0.02943 -0.24768 0.0293 -0.25023 0.02969 -0.25231 C 0.02995 -0.25347 0.03073 -0.2537 0.03126 -0.25439 C 0.03178 -0.25486 0.03282 -0.25578 0.03282 -0.25578 L 0.04832 -0.28124 L 0.22662 -0.57661 " pathEditMode="relative" ptsTypes="AAAAAAAAA">
                                      <p:cBhvr>
                                        <p:cTn id="6" dur="3000" fill="hold"/>
                                        <p:tgtEl>
                                          <p:spTgt spid="37"/>
                                        </p:tgtEl>
                                        <p:attrNameLst>
                                          <p:attrName>ppt_x</p:attrName>
                                          <p:attrName>ppt_y</p:attrName>
                                        </p:attrNameLst>
                                      </p:cBhvr>
                                    </p:animMotion>
                                  </p:childTnLst>
                                </p:cTn>
                              </p:par>
                            </p:childTnLst>
                          </p:cTn>
                        </p:par>
                        <p:par>
                          <p:cTn id="7" fill="hold">
                            <p:stCondLst>
                              <p:cond delay="3000"/>
                            </p:stCondLst>
                            <p:childTnLst>
                              <p:par>
                                <p:cTn id="8" presetID="10" presetClass="exit" presetSubtype="0" fill="hold" grpId="0" nodeType="afterEffect">
                                  <p:stCondLst>
                                    <p:cond delay="0"/>
                                  </p:stCondLst>
                                  <p:childTnLst>
                                    <p:animEffect transition="out" filter="fade">
                                      <p:cBhvr>
                                        <p:cTn id="9" dur="500"/>
                                        <p:tgtEl>
                                          <p:spTgt spid="57"/>
                                        </p:tgtEl>
                                      </p:cBhvr>
                                    </p:animEffect>
                                    <p:set>
                                      <p:cBhvr>
                                        <p:cTn id="10" dur="1" fill="hold">
                                          <p:stCondLst>
                                            <p:cond delay="499"/>
                                          </p:stCondLst>
                                        </p:cTn>
                                        <p:tgtEl>
                                          <p:spTgt spid="5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261 -0.55671 L 0.261 -0.55671 C 0.25983 -0.55532 0.25866 -0.55347 0.25749 -0.55208 C 0.25605 -0.55023 0.25436 -0.5493 0.25319 -0.54722 C 0.25241 -0.54583 0.25176 -0.54421 0.25084 -0.54305 C 0.25019 -0.54213 0.24928 -0.54143 0.24863 -0.54027 C 0.24785 -0.53912 0.24733 -0.5375 0.24668 -0.53611 C 0.2442 -0.53194 0.24173 -0.528 0.23925 -0.52384 C 0.23808 -0.52175 0.23704 -0.51898 0.23587 -0.51689 C 0.23014 -0.50787 0.23248 -0.51342 0.22649 -0.50601 C 0.21907 -0.49652 0.2248 -0.50092 0.21607 -0.49213 C 0.21425 -0.49027 0.21216 -0.48935 0.21034 -0.4875 C 0.20826 -0.48541 0.20656 -0.4824 0.20448 -0.48055 C 0.20226 -0.47847 0.19979 -0.47708 0.19758 -0.475 C 0.19276 -0.4706 0.18794 -0.4655 0.18325 -0.46064 C 0.1813 -0.45856 0.17947 -0.45555 0.17739 -0.4537 C 0.17569 -0.45208 0.17374 -0.45162 0.17205 -0.45023 C 0.16918 -0.44814 0.1671 -0.44537 0.16423 -0.44282 C 0.16059 -0.43935 0.15941 -0.43888 0.15538 -0.43657 C 0.15069 -0.42986 0.15681 -0.43819 0.15043 -0.43101 C 0.14756 -0.428 0.14457 -0.42546 0.14222 -0.42152 C 0.1417 -0.4206 0.14131 -0.41944 0.14066 -0.41875 C 0.13897 -0.4162 0.13753 -0.41597 0.13571 -0.41388 C 0.13441 -0.4125 0.1335 -0.41041 0.13219 -0.40902 C 0.13128 -0.40787 0.13011 -0.4074 0.12907 -0.40625 C 0.12607 -0.40324 0.12334 -0.39953 0.12021 -0.39675 C 0.11774 -0.39444 0.11526 -0.39236 0.11292 -0.38981 C 0.11175 -0.38842 0.11083 -0.38657 0.10979 -0.38495 C 0.1068 -0.38055 0.10562 -0.37939 0.1025 -0.37546 C 0.10068 -0.36898 0.10224 -0.37291 0.09898 -0.36851 C 0.09429 -0.36226 0.09013 -0.35463 0.08505 -0.3493 C 0.08348 -0.34768 0.08179 -0.34652 0.08036 -0.34444 C 0.07762 -0.34027 0.0672 -0.3199 0.06499 -0.31689 C 0.0603 -0.31064 0.06173 -0.31319 0.05678 -0.30254 C 0.056 -0.30069 0.05327 -0.29236 0.05301 -0.29143 C 0.05275 -0.2905 0.05262 -0.28958 0.05222 -0.28865 C 0.05118 -0.28703 0.04975 -0.28588 0.04871 -0.28402 C 0.04754 -0.28194 0.0461 -0.27916 0.0448 -0.27777 C 0.04428 -0.27708 0.0435 -0.27708 0.04298 -0.27638 C 0.04024 -0.27384 0.04128 -0.27361 0.03868 -0.27222 C 0.03621 -0.27106 0.03126 -0.26875 0.03126 -0.26875 C 0.03087 -0.26828 0.03021 -0.26828 0.03021 -0.26736 C 0.03008 -0.26666 0.03087 -0.2662 0.03087 -0.2655 C 0.0323 -0.25578 0.03021 -0.26273 0.03204 -0.2537 C 0.0323 -0.253 0.03256 -0.25231 0.03282 -0.25162 C 0.03295 -0.25046 0.03308 -0.2493 0.03321 -0.24814 C 0.03347 -0.24745 0.03386 -0.24699 0.03399 -0.24606 C 0.03425 -0.2456 0.03425 -0.24467 0.03438 -0.24398 C 0.03881 -0.24444 0.04324 -0.24444 0.04754 -0.24537 C 0.04819 -0.2456 0.04858 -0.24699 0.0491 -0.24745 C 0.04949 -0.24791 0.04988 -0.24791 0.05027 -0.24814 C 0.05066 -0.24884 0.05118 -0.2493 0.05144 -0.25023 C 0.0517 -0.25138 0.05183 -0.25254 0.05183 -0.2537 C 0.05183 -0.2625 0.05157 -0.27106 0.05144 -0.27986 C 0.05066 -0.27963 0.04845 -0.27916 0.04754 -0.27847 C 0.04702 -0.278 0.04649 -0.27754 0.04597 -0.27708 C 0.04558 -0.27638 0.04519 -0.27592 0.0448 -0.275 C 0.04467 -0.27453 0.04467 -0.27361 0.04441 -0.27291 C 0.04415 -0.27222 0.04363 -0.27199 0.04324 -0.27152 C 0.0435 -0.26805 0.04376 -0.26481 0.04402 -0.26134 C 0.04415 -0.26064 0.04402 -0.25925 0.04441 -0.25925 C 0.05249 -0.25879 0.06043 -0.25972 0.06837 -0.25995 C 0.06968 -0.26041 0.07098 -0.26064 0.07228 -0.26134 C 0.0728 -0.26157 0.07332 -0.2625 0.07385 -0.26273 C 0.07814 -0.26319 0.08231 -0.26319 0.08661 -0.26342 L 0.10823 -0.26203 L 0.16007 -0.26134 L 0.19093 -0.2537 L 0.20031 -0.25856 L 0.19523 -0.27986 L 0.1964 -0.25162 L 0.25397 -0.47222 " pathEditMode="relative" ptsTypes="AAAAAAAAAAAAAAAAAAAAAAAAAAAAAAAAAAAAAAAAAAAAAAAAAAAAAAAAAAAAAAAAAAAAAAAA">
                                      <p:cBhvr>
                                        <p:cTn id="17" dur="3000" fill="hold"/>
                                        <p:tgtEl>
                                          <p:spTgt spid="37"/>
                                        </p:tgtEl>
                                        <p:attrNameLst>
                                          <p:attrName>ppt_x</p:attrName>
                                          <p:attrName>ppt_y</p:attrName>
                                        </p:attrNameLst>
                                      </p:cBhvr>
                                    </p:animMotion>
                                  </p:childTnLst>
                                </p:cTn>
                              </p:par>
                            </p:childTnLst>
                          </p:cTn>
                        </p:par>
                        <p:par>
                          <p:cTn id="18" fill="hold">
                            <p:stCondLst>
                              <p:cond delay="3000"/>
                            </p:stCondLst>
                            <p:childTnLst>
                              <p:par>
                                <p:cTn id="19" presetID="10" presetClass="exit" presetSubtype="0" fill="hold" grpId="0" nodeType="afterEffect">
                                  <p:stCondLst>
                                    <p:cond delay="0"/>
                                  </p:stCondLst>
                                  <p:childTnLst>
                                    <p:animEffect transition="out" filter="fade">
                                      <p:cBhvr>
                                        <p:cTn id="20" dur="500"/>
                                        <p:tgtEl>
                                          <p:spTgt spid="74"/>
                                        </p:tgtEl>
                                      </p:cBhvr>
                                    </p:animEffect>
                                    <p:set>
                                      <p:cBhvr>
                                        <p:cTn id="21" dur="1" fill="hold">
                                          <p:stCondLst>
                                            <p:cond delay="499"/>
                                          </p:stCondLst>
                                        </p:cTn>
                                        <p:tgtEl>
                                          <p:spTgt spid="7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25397 -0.47221 L 0.19067 -0.25138 L 0.20565 -0.25485 L 0.1964 -0.27083 L 0.34996 -0.25694 L 0.21841 -0.57314 " pathEditMode="relative" ptsTypes="AAAAAA">
                                      <p:cBhvr>
                                        <p:cTn id="28" dur="3000" fill="hold"/>
                                        <p:tgtEl>
                                          <p:spTgt spid="37"/>
                                        </p:tgtEl>
                                        <p:attrNameLst>
                                          <p:attrName>ppt_x</p:attrName>
                                          <p:attrName>ppt_y</p:attrName>
                                        </p:attrNameLst>
                                      </p:cBhvr>
                                    </p:animMotion>
                                  </p:childTnLst>
                                </p:cTn>
                              </p:par>
                            </p:childTnLst>
                          </p:cTn>
                        </p:par>
                        <p:par>
                          <p:cTn id="29" fill="hold">
                            <p:stCondLst>
                              <p:cond delay="3000"/>
                            </p:stCondLst>
                            <p:childTnLst>
                              <p:par>
                                <p:cTn id="30" presetID="10" presetClass="exit" presetSubtype="0" fill="hold" grpId="1" nodeType="afterEffect">
                                  <p:stCondLst>
                                    <p:cond delay="0"/>
                                  </p:stCondLst>
                                  <p:childTnLst>
                                    <p:animEffect transition="out" filter="fade">
                                      <p:cBhvr>
                                        <p:cTn id="31" dur="500"/>
                                        <p:tgtEl>
                                          <p:spTgt spid="58"/>
                                        </p:tgtEl>
                                      </p:cBhvr>
                                    </p:animEffect>
                                    <p:set>
                                      <p:cBhvr>
                                        <p:cTn id="32" dur="1" fill="hold">
                                          <p:stCondLst>
                                            <p:cond delay="499"/>
                                          </p:stCondLst>
                                        </p:cTn>
                                        <p:tgtEl>
                                          <p:spTgt spid="5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0.22662 -0.57662 L 0.35608 -0.26805 L 0.34488 -0.23773 L 0.35686 -0.27847 L 0.49921 -0.26111 L 0.50312 -0.28055 L 0.49257 -0.26527 L 0.28145 -0.47777 " pathEditMode="relative" ptsTypes="AAAAAAAA">
                                      <p:cBhvr>
                                        <p:cTn id="39" dur="3000" fill="hold"/>
                                        <p:tgtEl>
                                          <p:spTgt spid="37"/>
                                        </p:tgtEl>
                                        <p:attrNameLst>
                                          <p:attrName>ppt_x</p:attrName>
                                          <p:attrName>ppt_y</p:attrName>
                                        </p:attrNameLst>
                                      </p:cBhvr>
                                    </p:animMotion>
                                  </p:childTnLst>
                                </p:cTn>
                              </p:par>
                            </p:childTnLst>
                          </p:cTn>
                        </p:par>
                        <p:par>
                          <p:cTn id="40" fill="hold">
                            <p:stCondLst>
                              <p:cond delay="3000"/>
                            </p:stCondLst>
                            <p:childTnLst>
                              <p:par>
                                <p:cTn id="41" presetID="10" presetClass="exit" presetSubtype="0" fill="hold" grpId="1" nodeType="afterEffect">
                                  <p:stCondLst>
                                    <p:cond delay="0"/>
                                  </p:stCondLst>
                                  <p:childTnLst>
                                    <p:animEffect transition="out" filter="fade">
                                      <p:cBhvr>
                                        <p:cTn id="42" dur="500"/>
                                        <p:tgtEl>
                                          <p:spTgt spid="59"/>
                                        </p:tgtEl>
                                      </p:cBhvr>
                                    </p:animEffect>
                                    <p:set>
                                      <p:cBhvr>
                                        <p:cTn id="43" dur="1" fill="hold">
                                          <p:stCondLst>
                                            <p:cond delay="499"/>
                                          </p:stCondLst>
                                        </p:cTn>
                                        <p:tgtEl>
                                          <p:spTgt spid="59"/>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25397 -0.47222 L 0.46209 -0.25509 L 0.4729 -0.28657 L 0.46939 -0.25162 L 0.61057 -0.25301 L 0.6051 -0.27569 L 0.61135 -0.23356 L 0.19184 -0.55532 " pathEditMode="relative" ptsTypes="AAAAAAAA">
                                      <p:cBhvr>
                                        <p:cTn id="50" dur="3000" fill="hold"/>
                                        <p:tgtEl>
                                          <p:spTgt spid="37"/>
                                        </p:tgtEl>
                                        <p:attrNameLst>
                                          <p:attrName>ppt_x</p:attrName>
                                          <p:attrName>ppt_y</p:attrName>
                                        </p:attrNameLst>
                                      </p:cBhvr>
                                    </p:animMotion>
                                  </p:childTnLst>
                                </p:cTn>
                              </p:par>
                            </p:childTnLst>
                          </p:cTn>
                        </p:par>
                        <p:par>
                          <p:cTn id="51" fill="hold">
                            <p:stCondLst>
                              <p:cond delay="3000"/>
                            </p:stCondLst>
                            <p:childTnLst>
                              <p:par>
                                <p:cTn id="52" presetID="10" presetClass="exit" presetSubtype="0" fill="hold" grpId="1" nodeType="afterEffect">
                                  <p:stCondLst>
                                    <p:cond delay="0"/>
                                  </p:stCondLst>
                                  <p:childTnLst>
                                    <p:animEffect transition="out" filter="fade">
                                      <p:cBhvr>
                                        <p:cTn id="53" dur="500"/>
                                        <p:tgtEl>
                                          <p:spTgt spid="60"/>
                                        </p:tgtEl>
                                      </p:cBhvr>
                                    </p:animEffect>
                                    <p:set>
                                      <p:cBhvr>
                                        <p:cTn id="54" dur="1" fill="hold">
                                          <p:stCondLst>
                                            <p:cond delay="499"/>
                                          </p:stCondLst>
                                        </p:cTn>
                                        <p:tgtEl>
                                          <p:spTgt spid="60"/>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nodeType="clickEffect">
                                  <p:stCondLst>
                                    <p:cond delay="0"/>
                                  </p:stCondLst>
                                  <p:childTnLst>
                                    <p:animMotion origin="layout" path="M 0.22662 -0.57661 L 0.65226 -0.26735 L 0.65812 -0.28795 L 0.64301 -0.2743 L 0.78419 -0.2736 L 0.79774 -0.29976 L 0.78953 -0.27013 L 0.94035 -0.28332 L 0.94778 -0.10439 " pathEditMode="relative" ptsTypes="AAAAAAAAA">
                                      <p:cBhvr>
                                        <p:cTn id="61" dur="3000" fill="hold"/>
                                        <p:tgtEl>
                                          <p:spTgt spid="37"/>
                                        </p:tgtEl>
                                        <p:attrNameLst>
                                          <p:attrName>ppt_x</p:attrName>
                                          <p:attrName>ppt_y</p:attrName>
                                        </p:attrNameLst>
                                      </p:cBhvr>
                                    </p:animMotion>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500"/>
                                        <p:tgtEl>
                                          <p:spTgt spid="61"/>
                                        </p:tgtEl>
                                      </p:cBhvr>
                                    </p:animEffect>
                                    <p:set>
                                      <p:cBhvr>
                                        <p:cTn id="65" dur="1" fill="hold">
                                          <p:stCondLst>
                                            <p:cond delay="499"/>
                                          </p:stCondLst>
                                        </p:cTn>
                                        <p:tgtEl>
                                          <p:spTgt spid="61"/>
                                        </p:tgtEl>
                                        <p:attrNameLst>
                                          <p:attrName>style.visibility</p:attrName>
                                        </p:attrNameLst>
                                      </p:cBhvr>
                                      <p:to>
                                        <p:strVal val="hidden"/>
                                      </p:to>
                                    </p:set>
                                  </p:childTnLst>
                                </p:cTn>
                              </p:par>
                              <p:par>
                                <p:cTn id="66" presetID="10" presetClass="entr" presetSubtype="0" fill="hold" grpId="1"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500"/>
                                        <p:tgtEl>
                                          <p:spTgt spid="57"/>
                                        </p:tgtEl>
                                      </p:cBhvr>
                                    </p:animEffect>
                                  </p:childTnLst>
                                </p:cTn>
                              </p:par>
                            </p:childTnLst>
                          </p:cTn>
                        </p:par>
                        <p:par>
                          <p:cTn id="69" fill="hold">
                            <p:stCondLst>
                              <p:cond delay="3500"/>
                            </p:stCondLst>
                            <p:childTnLst>
                              <p:par>
                                <p:cTn id="70" presetID="10" presetClass="exit" presetSubtype="0" fill="hold" grpId="1" nodeType="afterEffect">
                                  <p:stCondLst>
                                    <p:cond delay="0"/>
                                  </p:stCondLst>
                                  <p:childTnLst>
                                    <p:animEffect transition="out" filter="fade">
                                      <p:cBhvr>
                                        <p:cTn id="71" dur="500"/>
                                        <p:tgtEl>
                                          <p:spTgt spid="62"/>
                                        </p:tgtEl>
                                      </p:cBhvr>
                                    </p:animEffect>
                                    <p:set>
                                      <p:cBhvr>
                                        <p:cTn id="72" dur="1" fill="hold">
                                          <p:stCondLst>
                                            <p:cond delay="499"/>
                                          </p:stCondLst>
                                        </p:cTn>
                                        <p:tgtEl>
                                          <p:spTgt spid="62"/>
                                        </p:tgtEl>
                                        <p:attrNameLst>
                                          <p:attrName>style.visibility</p:attrName>
                                        </p:attrNameLst>
                                      </p:cBhvr>
                                      <p:to>
                                        <p:strVal val="hidden"/>
                                      </p:to>
                                    </p:set>
                                  </p:childTnLst>
                                </p:cTn>
                              </p:par>
                              <p:par>
                                <p:cTn id="73" presetID="10" presetClass="entr" presetSubtype="0" fill="hold" grpId="1" nodeType="with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fade">
                                      <p:cBhvr>
                                        <p:cTn id="7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7" grpId="1"/>
      <p:bldP spid="58" grpId="0"/>
      <p:bldP spid="58" grpId="1"/>
      <p:bldP spid="74" grpId="0"/>
      <p:bldP spid="74" grpId="1"/>
      <p:bldP spid="59" grpId="0"/>
      <p:bldP spid="59" grpId="1"/>
      <p:bldP spid="60" grpId="0"/>
      <p:bldP spid="60" grpId="1"/>
      <p:bldP spid="61" grpId="0"/>
      <p:bldP spid="61" grpId="1"/>
      <p:bldP spid="62" grpId="0"/>
      <p:bldP spid="6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4918638" cy="971709"/>
          </a:xfrm>
        </p:spPr>
        <p:txBody>
          <a:bodyPr/>
          <a:lstStyle/>
          <a:p>
            <a:r>
              <a:rPr lang="en-US" dirty="0" smtClean="0"/>
              <a:t>Hazard Pointers</a:t>
            </a:r>
            <a:br>
              <a:rPr lang="en-US" dirty="0" smtClean="0"/>
            </a:br>
            <a:r>
              <a:rPr lang="en-US" sz="2800" dirty="0"/>
              <a:t>Example with a linked list</a:t>
            </a:r>
            <a:endParaRPr lang="en-US" dirty="0"/>
          </a:p>
        </p:txBody>
      </p:sp>
      <p:sp>
        <p:nvSpPr>
          <p:cNvPr id="6" name="Rectangle 5"/>
          <p:cNvSpPr/>
          <p:nvPr/>
        </p:nvSpPr>
        <p:spPr>
          <a:xfrm>
            <a:off x="3480078"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p:cNvSpPr/>
          <p:nvPr/>
        </p:nvSpPr>
        <p:spPr>
          <a:xfrm>
            <a:off x="4460466"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9" name="Rectangle 8"/>
          <p:cNvSpPr/>
          <p:nvPr/>
        </p:nvSpPr>
        <p:spPr>
          <a:xfrm>
            <a:off x="5440854"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10" name="Rectangle 9"/>
          <p:cNvSpPr/>
          <p:nvPr/>
        </p:nvSpPr>
        <p:spPr>
          <a:xfrm>
            <a:off x="6421242"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11" name="Rectangle 10"/>
          <p:cNvSpPr/>
          <p:nvPr/>
        </p:nvSpPr>
        <p:spPr>
          <a:xfrm>
            <a:off x="7401630"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12" name="TextBox 11"/>
          <p:cNvSpPr txBox="1"/>
          <p:nvPr/>
        </p:nvSpPr>
        <p:spPr>
          <a:xfrm>
            <a:off x="2330010" y="1796205"/>
            <a:ext cx="1093509" cy="338554"/>
          </a:xfrm>
          <a:prstGeom prst="rect">
            <a:avLst/>
          </a:prstGeom>
          <a:noFill/>
        </p:spPr>
        <p:txBody>
          <a:bodyPr wrap="square" rtlCol="0">
            <a:spAutoFit/>
          </a:bodyPr>
          <a:lstStyle/>
          <a:p>
            <a:r>
              <a:rPr lang="en-US" sz="1600" dirty="0" err="1"/>
              <a:t>hp</a:t>
            </a:r>
            <a:r>
              <a:rPr lang="en-US" sz="1600" dirty="0"/>
              <a:t> array</a:t>
            </a:r>
            <a:endParaRPr lang="en-US" sz="1600" dirty="0"/>
          </a:p>
        </p:txBody>
      </p:sp>
      <p:sp>
        <p:nvSpPr>
          <p:cNvPr id="13" name="Rounded Rectangle 12"/>
          <p:cNvSpPr/>
          <p:nvPr/>
        </p:nvSpPr>
        <p:spPr>
          <a:xfrm>
            <a:off x="33152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head</a:t>
            </a:r>
          </a:p>
        </p:txBody>
      </p:sp>
      <p:sp>
        <p:nvSpPr>
          <p:cNvPr id="14" name="Rounded Rectangle 13"/>
          <p:cNvSpPr/>
          <p:nvPr/>
        </p:nvSpPr>
        <p:spPr>
          <a:xfrm>
            <a:off x="210376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p:txBody>
      </p:sp>
      <p:sp>
        <p:nvSpPr>
          <p:cNvPr id="15" name="Rounded Rectangle 14"/>
          <p:cNvSpPr/>
          <p:nvPr/>
        </p:nvSpPr>
        <p:spPr>
          <a:xfrm>
            <a:off x="394356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p:txBody>
      </p:sp>
      <p:sp>
        <p:nvSpPr>
          <p:cNvPr id="16" name="Rounded Rectangle 15"/>
          <p:cNvSpPr/>
          <p:nvPr/>
        </p:nvSpPr>
        <p:spPr>
          <a:xfrm>
            <a:off x="5618399" y="2832755"/>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p:txBody>
      </p:sp>
      <p:sp>
        <p:nvSpPr>
          <p:cNvPr id="17" name="Rounded Rectangle 16"/>
          <p:cNvSpPr/>
          <p:nvPr/>
        </p:nvSpPr>
        <p:spPr>
          <a:xfrm>
            <a:off x="7378064"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p:txBody>
      </p:sp>
      <p:sp>
        <p:nvSpPr>
          <p:cNvPr id="18" name="Rounded Rectangle 17"/>
          <p:cNvSpPr/>
          <p:nvPr/>
        </p:nvSpPr>
        <p:spPr>
          <a:xfrm>
            <a:off x="9052896"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p:txBody>
      </p:sp>
      <p:sp>
        <p:nvSpPr>
          <p:cNvPr id="19" name="Rounded Rectangle 18"/>
          <p:cNvSpPr/>
          <p:nvPr/>
        </p:nvSpPr>
        <p:spPr>
          <a:xfrm>
            <a:off x="1080313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154864"/>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154864"/>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flipV="1">
            <a:off x="5084211" y="3273458"/>
            <a:ext cx="534188" cy="881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a:off x="6759044" y="3273458"/>
            <a:ext cx="619021" cy="881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154864"/>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154864"/>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3480078"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5" name="Rectangle 64"/>
          <p:cNvSpPr/>
          <p:nvPr/>
        </p:nvSpPr>
        <p:spPr>
          <a:xfrm>
            <a:off x="4460466"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66" name="Rectangle 65"/>
          <p:cNvSpPr/>
          <p:nvPr/>
        </p:nvSpPr>
        <p:spPr>
          <a:xfrm>
            <a:off x="5440854"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67" name="Rectangle 66"/>
          <p:cNvSpPr/>
          <p:nvPr/>
        </p:nvSpPr>
        <p:spPr>
          <a:xfrm>
            <a:off x="6421242"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68" name="Rectangle 67"/>
          <p:cNvSpPr/>
          <p:nvPr/>
        </p:nvSpPr>
        <p:spPr>
          <a:xfrm>
            <a:off x="7401630"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nullptr</a:t>
            </a:r>
            <a:endParaRPr lang="en-US" dirty="0"/>
          </a:p>
        </p:txBody>
      </p:sp>
      <p:sp>
        <p:nvSpPr>
          <p:cNvPr id="69" name="TextBox 68"/>
          <p:cNvSpPr txBox="1"/>
          <p:nvPr/>
        </p:nvSpPr>
        <p:spPr>
          <a:xfrm>
            <a:off x="3547443" y="1364929"/>
            <a:ext cx="926968" cy="307777"/>
          </a:xfrm>
          <a:prstGeom prst="rect">
            <a:avLst/>
          </a:prstGeom>
          <a:noFill/>
        </p:spPr>
        <p:txBody>
          <a:bodyPr wrap="square" rtlCol="0">
            <a:spAutoFit/>
          </a:bodyPr>
          <a:lstStyle/>
          <a:p>
            <a:r>
              <a:rPr lang="en-US" sz="1400" dirty="0" err="1"/>
              <a:t>Thead</a:t>
            </a:r>
            <a:r>
              <a:rPr lang="en-US" sz="1400" dirty="0"/>
              <a:t> 1</a:t>
            </a:r>
            <a:endParaRPr lang="en-US" sz="1400" dirty="0"/>
          </a:p>
        </p:txBody>
      </p:sp>
      <p:sp>
        <p:nvSpPr>
          <p:cNvPr id="70" name="TextBox 69"/>
          <p:cNvSpPr txBox="1"/>
          <p:nvPr/>
        </p:nvSpPr>
        <p:spPr>
          <a:xfrm>
            <a:off x="4497680" y="1354066"/>
            <a:ext cx="926968" cy="307777"/>
          </a:xfrm>
          <a:prstGeom prst="rect">
            <a:avLst/>
          </a:prstGeom>
          <a:noFill/>
        </p:spPr>
        <p:txBody>
          <a:bodyPr wrap="square" rtlCol="0">
            <a:spAutoFit/>
          </a:bodyPr>
          <a:lstStyle/>
          <a:p>
            <a:r>
              <a:rPr lang="en-US" sz="1400" dirty="0" err="1"/>
              <a:t>Thead</a:t>
            </a:r>
            <a:r>
              <a:rPr lang="en-US" sz="1400" dirty="0"/>
              <a:t> 2</a:t>
            </a:r>
            <a:endParaRPr lang="en-US" sz="1400" dirty="0"/>
          </a:p>
        </p:txBody>
      </p:sp>
      <p:sp>
        <p:nvSpPr>
          <p:cNvPr id="71" name="TextBox 70"/>
          <p:cNvSpPr txBox="1"/>
          <p:nvPr/>
        </p:nvSpPr>
        <p:spPr>
          <a:xfrm>
            <a:off x="5494274" y="1364931"/>
            <a:ext cx="926968" cy="307777"/>
          </a:xfrm>
          <a:prstGeom prst="rect">
            <a:avLst/>
          </a:prstGeom>
          <a:noFill/>
        </p:spPr>
        <p:txBody>
          <a:bodyPr wrap="square" rtlCol="0">
            <a:spAutoFit/>
          </a:bodyPr>
          <a:lstStyle/>
          <a:p>
            <a:r>
              <a:rPr lang="en-US" sz="1400" dirty="0" err="1"/>
              <a:t>Thead</a:t>
            </a:r>
            <a:r>
              <a:rPr lang="en-US" sz="1400" dirty="0"/>
              <a:t> 3</a:t>
            </a:r>
            <a:endParaRPr lang="en-US" sz="1400" dirty="0"/>
          </a:p>
        </p:txBody>
      </p:sp>
      <p:sp>
        <p:nvSpPr>
          <p:cNvPr id="72" name="TextBox 71"/>
          <p:cNvSpPr txBox="1"/>
          <p:nvPr/>
        </p:nvSpPr>
        <p:spPr>
          <a:xfrm>
            <a:off x="6485168" y="1364930"/>
            <a:ext cx="926968" cy="307777"/>
          </a:xfrm>
          <a:prstGeom prst="rect">
            <a:avLst/>
          </a:prstGeom>
          <a:noFill/>
        </p:spPr>
        <p:txBody>
          <a:bodyPr wrap="square" rtlCol="0">
            <a:spAutoFit/>
          </a:bodyPr>
          <a:lstStyle/>
          <a:p>
            <a:r>
              <a:rPr lang="en-US" sz="1400" dirty="0" err="1"/>
              <a:t>Thead</a:t>
            </a:r>
            <a:r>
              <a:rPr lang="en-US" sz="1400" dirty="0"/>
              <a:t> 4</a:t>
            </a:r>
            <a:endParaRPr lang="en-US" sz="1400" dirty="0"/>
          </a:p>
        </p:txBody>
      </p:sp>
      <p:sp>
        <p:nvSpPr>
          <p:cNvPr id="73" name="TextBox 72"/>
          <p:cNvSpPr txBox="1"/>
          <p:nvPr/>
        </p:nvSpPr>
        <p:spPr>
          <a:xfrm>
            <a:off x="7461817" y="1376626"/>
            <a:ext cx="926968" cy="307777"/>
          </a:xfrm>
          <a:prstGeom prst="rect">
            <a:avLst/>
          </a:prstGeom>
          <a:noFill/>
        </p:spPr>
        <p:txBody>
          <a:bodyPr wrap="square" rtlCol="0">
            <a:spAutoFit/>
          </a:bodyPr>
          <a:lstStyle/>
          <a:p>
            <a:r>
              <a:rPr lang="en-US" sz="1400" dirty="0" err="1"/>
              <a:t>Thead</a:t>
            </a:r>
            <a:r>
              <a:rPr lang="en-US" sz="1400" dirty="0"/>
              <a:t> …</a:t>
            </a:r>
            <a:endParaRPr lang="en-US" sz="1400" dirty="0"/>
          </a:p>
        </p:txBody>
      </p:sp>
      <p:sp>
        <p:nvSpPr>
          <p:cNvPr id="59" name="TextBox 58"/>
          <p:cNvSpPr txBox="1"/>
          <p:nvPr/>
        </p:nvSpPr>
        <p:spPr>
          <a:xfrm>
            <a:off x="3508163" y="2211408"/>
            <a:ext cx="966248" cy="369332"/>
          </a:xfrm>
          <a:prstGeom prst="rect">
            <a:avLst/>
          </a:prstGeom>
          <a:noFill/>
        </p:spPr>
        <p:txBody>
          <a:bodyPr wrap="square" rtlCol="0">
            <a:spAutoFit/>
          </a:bodyPr>
          <a:lstStyle/>
          <a:p>
            <a:r>
              <a:rPr lang="en-US" dirty="0"/>
              <a:t>n</a:t>
            </a:r>
            <a:r>
              <a:rPr lang="en-US" dirty="0"/>
              <a:t>ode B</a:t>
            </a:r>
            <a:endParaRPr lang="en-US" dirty="0"/>
          </a:p>
        </p:txBody>
      </p:sp>
      <p:sp>
        <p:nvSpPr>
          <p:cNvPr id="60" name="TextBox 59"/>
          <p:cNvSpPr txBox="1"/>
          <p:nvPr/>
        </p:nvSpPr>
        <p:spPr>
          <a:xfrm>
            <a:off x="3480078" y="1776182"/>
            <a:ext cx="966248" cy="369332"/>
          </a:xfrm>
          <a:prstGeom prst="rect">
            <a:avLst/>
          </a:prstGeom>
          <a:noFill/>
        </p:spPr>
        <p:txBody>
          <a:bodyPr wrap="square" rtlCol="0">
            <a:spAutoFit/>
          </a:bodyPr>
          <a:lstStyle/>
          <a:p>
            <a:r>
              <a:rPr lang="en-US" dirty="0"/>
              <a:t>n</a:t>
            </a:r>
            <a:r>
              <a:rPr lang="en-US" dirty="0"/>
              <a:t>ode C</a:t>
            </a:r>
            <a:endParaRPr lang="en-US" dirty="0"/>
          </a:p>
        </p:txBody>
      </p:sp>
      <p:grpSp>
        <p:nvGrpSpPr>
          <p:cNvPr id="37" name="Group 30"/>
          <p:cNvGrpSpPr>
            <a:grpSpLocks/>
          </p:cNvGrpSpPr>
          <p:nvPr/>
        </p:nvGrpSpPr>
        <p:grpSpPr bwMode="auto">
          <a:xfrm flipH="1">
            <a:off x="4517874" y="4515561"/>
            <a:ext cx="751980" cy="459766"/>
            <a:chOff x="1008" y="2720"/>
            <a:chExt cx="856" cy="808"/>
          </a:xfrm>
        </p:grpSpPr>
        <p:sp>
          <p:nvSpPr>
            <p:cNvPr id="38"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R</a:t>
              </a:r>
              <a:endParaRPr lang="en-US" sz="1000" b="1" dirty="0">
                <a:solidFill>
                  <a:srgbClr val="000000"/>
                </a:solidFill>
              </a:endParaRPr>
            </a:p>
          </p:txBody>
        </p:sp>
        <p:sp>
          <p:nvSpPr>
            <p:cNvPr id="4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 name="TextBox 74"/>
          <p:cNvSpPr txBox="1"/>
          <p:nvPr/>
        </p:nvSpPr>
        <p:spPr>
          <a:xfrm>
            <a:off x="7101545" y="5577685"/>
            <a:ext cx="4586140" cy="984885"/>
          </a:xfrm>
          <a:prstGeom prst="rect">
            <a:avLst/>
          </a:prstGeom>
          <a:noFill/>
        </p:spPr>
        <p:txBody>
          <a:bodyPr wrap="square" rtlCol="0">
            <a:spAutoFit/>
          </a:bodyPr>
          <a:lstStyle/>
          <a:p>
            <a:r>
              <a:rPr lang="en-US" sz="1600" b="1" dirty="0" err="1"/>
              <a:t>Reclaimers</a:t>
            </a:r>
            <a:endParaRPr lang="en-US" sz="1600" b="1" dirty="0"/>
          </a:p>
          <a:p>
            <a:pPr marL="342900" indent="-342900">
              <a:buFont typeface="+mj-lt"/>
              <a:buAutoNum type="arabicPeriod"/>
            </a:pPr>
            <a:r>
              <a:rPr lang="en-US" sz="1400" dirty="0"/>
              <a:t>Unlink the node</a:t>
            </a:r>
          </a:p>
          <a:p>
            <a:pPr marL="342900" indent="-342900">
              <a:buFont typeface="+mj-lt"/>
              <a:buAutoNum type="arabicPeriod"/>
            </a:pPr>
            <a:r>
              <a:rPr lang="en-US" sz="1400" dirty="0"/>
              <a:t>Scan </a:t>
            </a:r>
            <a:r>
              <a:rPr lang="en-US" sz="1400" dirty="0" err="1"/>
              <a:t>arry</a:t>
            </a:r>
            <a:r>
              <a:rPr lang="en-US" sz="1400" dirty="0"/>
              <a:t> of hazard pointers looking for the node</a:t>
            </a:r>
          </a:p>
          <a:p>
            <a:pPr marL="342900" indent="-342900">
              <a:buFont typeface="+mj-lt"/>
              <a:buAutoNum type="arabicPeriod"/>
            </a:pPr>
            <a:r>
              <a:rPr lang="en-US" sz="1400" dirty="0"/>
              <a:t>If node is being used, put it in retired list</a:t>
            </a:r>
            <a:endParaRPr lang="en-US" sz="1400" dirty="0"/>
          </a:p>
        </p:txBody>
      </p:sp>
      <p:cxnSp>
        <p:nvCxnSpPr>
          <p:cNvPr id="63" name="Straight Arrow Connector 62"/>
          <p:cNvCxnSpPr>
            <a:endCxn id="17" idx="1"/>
          </p:cNvCxnSpPr>
          <p:nvPr/>
        </p:nvCxnSpPr>
        <p:spPr>
          <a:xfrm>
            <a:off x="5041796" y="4154864"/>
            <a:ext cx="23362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3155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9.69002E-7 2.22222E-6 L 0.03126 0.31204 L 0.04442 0.31482 L 0.18482 0.31759 L 0.18013 0.29884 C 0.17883 0.30509 0.17896 0.30255 0.17896 0.30648 L 0.32978 0.3162 L 0.33407 0.29745 C 0.33329 0.29907 0.33251 0.3007 0.33173 0.30232 C 0.33069 0.30463 0.33147 0.3044 0.33056 0.3044 L 0.40206 0.16968 L 0.4733 0.18125 L 0.45351 0.16829 C 0.45377 0.17083 0.45377 0.17361 0.45429 0.17593 C 0.45442 0.17662 0.45507 0.17616 0.45546 0.17662 C 0.45624 0.17755 0.45702 0.1787 0.4578 0.18009 C 0.45859 0.18148 0.45924 0.18333 0.46015 0.18472 C 0.46054 0.18565 0.46158 0.18681 0.46158 0.18681 L 0.28615 0.29537 " pathEditMode="relative" ptsTypes="AAAAAAAAAAAAAAAAAAA">
                                      <p:cBhvr>
                                        <p:cTn id="6" dur="5000" fill="hold"/>
                                        <p:tgtEl>
                                          <p:spTgt spid="47"/>
                                        </p:tgtEl>
                                        <p:attrNameLst>
                                          <p:attrName>ppt_x</p:attrName>
                                          <p:attrName>ppt_y</p:attrName>
                                        </p:attrNameLst>
                                      </p:cBhvr>
                                    </p:animMotion>
                                  </p:childTnLst>
                                </p:cTn>
                              </p:par>
                            </p:childTnLst>
                          </p:cTn>
                        </p:par>
                        <p:par>
                          <p:cTn id="7" fill="hold">
                            <p:stCondLst>
                              <p:cond delay="5000"/>
                            </p:stCondLst>
                            <p:childTnLst>
                              <p:par>
                                <p:cTn id="8" presetID="26" presetClass="emph" presetSubtype="0" fill="hold" nodeType="after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childTnLst>
                          </p:cTn>
                        </p:par>
                        <p:par>
                          <p:cTn id="11" fill="hold">
                            <p:stCondLst>
                              <p:cond delay="5500"/>
                            </p:stCondLst>
                            <p:childTnLst>
                              <p:par>
                                <p:cTn id="12" presetID="1" presetClass="exit" presetSubtype="0" fill="hold" nodeType="afterEffect">
                                  <p:stCondLst>
                                    <p:cond delay="0"/>
                                  </p:stCondLst>
                                  <p:childTnLst>
                                    <p:set>
                                      <p:cBhvr>
                                        <p:cTn id="13" dur="1" fill="hold">
                                          <p:stCondLst>
                                            <p:cond delay="0"/>
                                          </p:stCondLst>
                                        </p:cTn>
                                        <p:tgtEl>
                                          <p:spTgt spid="25"/>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28601 0.29537 L 0.236 0.05949 L 0.25957 0.06644 L 0.24954 0.05949 L 0.22714 -0.02847 L 0.25267 -0.02847 L 0.21906 -0.0338 " pathEditMode="relative" ptsTypes="AAAAAAA">
                                      <p:cBhvr>
                                        <p:cTn id="19" dur="2000" fill="hold"/>
                                        <p:tgtEl>
                                          <p:spTgt spid="47"/>
                                        </p:tgtEl>
                                        <p:attrNameLst>
                                          <p:attrName>ppt_x</p:attrName>
                                          <p:attrName>ppt_y</p:attrName>
                                        </p:attrNameLst>
                                      </p:cBhvr>
                                    </p:animMotion>
                                  </p:childTnLst>
                                </p:cTn>
                              </p:par>
                            </p:childTnLst>
                          </p:cTn>
                        </p:par>
                        <p:par>
                          <p:cTn id="20" fill="hold">
                            <p:stCondLst>
                              <p:cond delay="2000"/>
                            </p:stCondLst>
                            <p:childTnLst>
                              <p:par>
                                <p:cTn id="21" presetID="26" presetClass="emph" presetSubtype="0" fill="hold" nodeType="afterEffect">
                                  <p:stCondLst>
                                    <p:cond delay="0"/>
                                  </p:stCondLst>
                                  <p:childTnLst>
                                    <p:animEffect transition="out" filter="fade">
                                      <p:cBhvr>
                                        <p:cTn id="22" dur="500" tmFilter="0, 0; .2, .5; .8, .5; 1, 0"/>
                                        <p:tgtEl>
                                          <p:spTgt spid="47"/>
                                        </p:tgtEl>
                                      </p:cBhvr>
                                    </p:animEffect>
                                    <p:animScale>
                                      <p:cBhvr>
                                        <p:cTn id="23"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We’ve talked about </a:t>
            </a:r>
            <a:r>
              <a:rPr lang="en-US" sz="1600" dirty="0"/>
              <a:t>ABA before </a:t>
            </a:r>
            <a:r>
              <a:rPr lang="en-US" sz="1600" dirty="0">
                <a:hlinkClick r:id="rId2"/>
              </a:rPr>
              <a:t>https://</a:t>
            </a:r>
            <a:r>
              <a:rPr lang="en-US" sz="1600" dirty="0">
                <a:hlinkClick r:id="rId2"/>
              </a:rPr>
              <a:t>en.wikipedia.org/wiki/ABA_problem</a:t>
            </a:r>
            <a:endParaRPr lang="en-US" sz="1600" dirty="0"/>
          </a:p>
          <a:p>
            <a:r>
              <a:rPr lang="en-US" sz="1600" dirty="0"/>
              <a:t>Hazard Pointers are capable of preventing ABA issues with memory reclamation due to an object getting </a:t>
            </a:r>
            <a:r>
              <a:rPr lang="en-US" sz="1600" b="1" i="1" dirty="0"/>
              <a:t>removed-deleted-created-inserted</a:t>
            </a:r>
          </a:p>
          <a:p>
            <a:r>
              <a:rPr lang="en-US" sz="1600" dirty="0"/>
              <a:t>An object that is protected by a (validated) hazard pointer can not be deleted, and therefore, a new different object can not be created in the same memory location and then inserted back in the data structure, causing a CAS to succeed when it shouldn’t</a:t>
            </a:r>
          </a:p>
          <a:p>
            <a:endParaRPr lang="en-US" sz="1600" dirty="0"/>
          </a:p>
          <a:p>
            <a:endParaRPr lang="en-US" sz="1600" dirty="0"/>
          </a:p>
          <a:p>
            <a:r>
              <a:rPr lang="en-US" sz="1600" dirty="0"/>
              <a:t>Hazard Pointers do not prevent all ABA issues, only the issues pertaining to memory reclamation. It is up to each algorithm or data structure to take care of ABA on its own.</a:t>
            </a:r>
          </a:p>
        </p:txBody>
      </p:sp>
      <p:sp>
        <p:nvSpPr>
          <p:cNvPr id="3" name="Title 2"/>
          <p:cNvSpPr>
            <a:spLocks noGrp="1"/>
          </p:cNvSpPr>
          <p:nvPr>
            <p:ph type="ctrTitle"/>
          </p:nvPr>
        </p:nvSpPr>
        <p:spPr/>
        <p:txBody>
          <a:bodyPr/>
          <a:lstStyle/>
          <a:p>
            <a:r>
              <a:rPr lang="en-US" dirty="0" smtClean="0"/>
              <a:t>Hazard Pointers</a:t>
            </a:r>
            <a:br>
              <a:rPr lang="en-US" dirty="0" smtClean="0"/>
            </a:br>
            <a:r>
              <a:rPr lang="en-US" sz="2800" dirty="0"/>
              <a:t>Preventing the ABA problem</a:t>
            </a:r>
            <a:endParaRPr lang="en-US" dirty="0"/>
          </a:p>
        </p:txBody>
      </p:sp>
    </p:spTree>
    <p:extLst>
      <p:ext uri="{BB962C8B-B14F-4D97-AF65-F5344CB8AC3E}">
        <p14:creationId xmlns:p14="http://schemas.microsoft.com/office/powerpoint/2010/main" val="138738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Hazard Pointers require a deep knowledge of the algorithm where they’re being embedded on. Many designers of lock-free/wait-free data structures don’t bother to put the code for the HPs (unless it’s really easy like in the Michael-Scott list), and instead assume that there is a GC, or that the implementer is smart enough to add the HPs in the appropriate places… i.e. smarter than them</a:t>
            </a:r>
          </a:p>
          <a:p>
            <a:endParaRPr lang="en-US" sz="1600" dirty="0"/>
          </a:p>
          <a:p>
            <a:r>
              <a:rPr lang="en-US" sz="1600" dirty="0"/>
              <a:t>Hazard Pointers require at least one entry in an array per thread. This means we need to know a-priori the maximum number of threads in the application. If threads are created/destroyed at runtime, then we need another mechanism to give unique entries in the array to each thread, and the mechanism must be lock-free. Not impossible but it starts to get complicated.</a:t>
            </a:r>
          </a:p>
          <a:p>
            <a:endParaRPr lang="en-US" sz="1600" dirty="0"/>
          </a:p>
          <a:p>
            <a:r>
              <a:rPr lang="en-US" sz="1600" dirty="0"/>
              <a:t>Hazard Pointers are lock-free for readers, and we already showed that for </a:t>
            </a:r>
            <a:r>
              <a:rPr lang="en-US" sz="1600" i="1" dirty="0"/>
              <a:t>tail latency</a:t>
            </a:r>
            <a:r>
              <a:rPr lang="en-US" sz="1600" dirty="0"/>
              <a:t>, lock-free isn’t good enough.</a:t>
            </a:r>
          </a:p>
        </p:txBody>
      </p:sp>
      <p:sp>
        <p:nvSpPr>
          <p:cNvPr id="3" name="Title 2"/>
          <p:cNvSpPr>
            <a:spLocks noGrp="1"/>
          </p:cNvSpPr>
          <p:nvPr>
            <p:ph type="ctrTitle"/>
          </p:nvPr>
        </p:nvSpPr>
        <p:spPr/>
        <p:txBody>
          <a:bodyPr/>
          <a:lstStyle/>
          <a:p>
            <a:r>
              <a:rPr lang="en-US" dirty="0" smtClean="0"/>
              <a:t>Hazard Pointers</a:t>
            </a:r>
            <a:br>
              <a:rPr lang="en-US" dirty="0" smtClean="0"/>
            </a:br>
            <a:r>
              <a:rPr lang="en-US" sz="2800" dirty="0"/>
              <a:t>Disadvantages</a:t>
            </a:r>
            <a:endParaRPr lang="en-US" sz="2800" dirty="0"/>
          </a:p>
        </p:txBody>
      </p:sp>
    </p:spTree>
    <p:extLst>
      <p:ext uri="{BB962C8B-B14F-4D97-AF65-F5344CB8AC3E}">
        <p14:creationId xmlns:p14="http://schemas.microsoft.com/office/powerpoint/2010/main" val="183555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20"/>
            <a:ext cx="11440688" cy="1025781"/>
          </a:xfrm>
        </p:spPr>
        <p:txBody>
          <a:bodyPr/>
          <a:lstStyle/>
          <a:p>
            <a:pPr marL="76176" indent="0">
              <a:buNone/>
            </a:pPr>
            <a:r>
              <a:rPr lang="en-US" sz="1600" dirty="0"/>
              <a:t>Suppose you’re using a Harris list where all three method where </a:t>
            </a:r>
            <a:r>
              <a:rPr lang="en-US" sz="1600" dirty="0">
                <a:latin typeface="Consolas" panose="020B0609020204030204" pitchFamily="49" charset="0"/>
                <a:cs typeface="Consolas" panose="020B0609020204030204" pitchFamily="49" charset="0"/>
              </a:rPr>
              <a:t>contains()</a:t>
            </a:r>
            <a:r>
              <a:rPr lang="en-US" sz="1600" dirty="0"/>
              <a:t>/</a:t>
            </a:r>
            <a:r>
              <a:rPr lang="en-US" sz="1600" dirty="0">
                <a:latin typeface="Consolas" panose="020B0609020204030204" pitchFamily="49" charset="0"/>
                <a:cs typeface="Consolas" panose="020B0609020204030204" pitchFamily="49" charset="0"/>
              </a:rPr>
              <a:t>add()</a:t>
            </a:r>
            <a:r>
              <a:rPr lang="en-US" sz="1600" dirty="0"/>
              <a:t>/</a:t>
            </a:r>
            <a:r>
              <a:rPr lang="en-US" sz="1600" dirty="0">
                <a:latin typeface="Consolas" panose="020B0609020204030204" pitchFamily="49" charset="0"/>
                <a:cs typeface="Consolas" panose="020B0609020204030204" pitchFamily="49" charset="0"/>
              </a:rPr>
              <a:t>remove()</a:t>
            </a:r>
            <a:r>
              <a:rPr lang="en-US" sz="1600" dirty="0"/>
              <a:t> are </a:t>
            </a:r>
            <a:r>
              <a:rPr lang="en-US" sz="1600" b="1" dirty="0"/>
              <a:t>lock-free</a:t>
            </a:r>
            <a:r>
              <a:rPr lang="en-US" sz="1600" dirty="0"/>
              <a:t> and you are implementing it in C/C++, and decide to use Hazard Pointers. What are the progress conditions of each method after you have added Hazard Pointers to Harris list</a:t>
            </a:r>
            <a:r>
              <a:rPr lang="en-US" sz="1600" dirty="0"/>
              <a:t>?</a:t>
            </a:r>
            <a:endParaRPr lang="en-US" sz="1600" dirty="0"/>
          </a:p>
        </p:txBody>
      </p:sp>
      <p:sp>
        <p:nvSpPr>
          <p:cNvPr id="3" name="Title 2"/>
          <p:cNvSpPr>
            <a:spLocks noGrp="1"/>
          </p:cNvSpPr>
          <p:nvPr>
            <p:ph type="ctrTitle"/>
          </p:nvPr>
        </p:nvSpPr>
        <p:spPr/>
        <p:txBody>
          <a:bodyPr/>
          <a:lstStyle/>
          <a:p>
            <a:r>
              <a:rPr lang="en-US" dirty="0" smtClean="0"/>
              <a:t>Quiz 4</a:t>
            </a:r>
            <a:endParaRPr lang="en-US" dirty="0"/>
          </a:p>
        </p:txBody>
      </p:sp>
      <p:graphicFrame>
        <p:nvGraphicFramePr>
          <p:cNvPr id="6" name="Table 5"/>
          <p:cNvGraphicFramePr>
            <a:graphicFrameLocks noGrp="1"/>
          </p:cNvGraphicFramePr>
          <p:nvPr>
            <p:extLst/>
          </p:nvPr>
        </p:nvGraphicFramePr>
        <p:xfrm>
          <a:off x="5123922" y="2388303"/>
          <a:ext cx="6931554" cy="3741556"/>
        </p:xfrm>
        <a:graphic>
          <a:graphicData uri="http://schemas.openxmlformats.org/drawingml/2006/table">
            <a:tbl>
              <a:tblPr firstRow="1" bandRow="1">
                <a:tableStyleId>{93296810-A885-4BE3-A3E7-6D5BEEA58F35}</a:tableStyleId>
              </a:tblPr>
              <a:tblGrid>
                <a:gridCol w="2310518">
                  <a:extLst>
                    <a:ext uri="{9D8B030D-6E8A-4147-A177-3AD203B41FA5}">
                      <a16:colId xmlns:a16="http://schemas.microsoft.com/office/drawing/2014/main" val="20000"/>
                    </a:ext>
                  </a:extLst>
                </a:gridCol>
                <a:gridCol w="2310518">
                  <a:extLst>
                    <a:ext uri="{9D8B030D-6E8A-4147-A177-3AD203B41FA5}">
                      <a16:colId xmlns:a16="http://schemas.microsoft.com/office/drawing/2014/main" val="20001"/>
                    </a:ext>
                  </a:extLst>
                </a:gridCol>
                <a:gridCol w="2310518">
                  <a:extLst>
                    <a:ext uri="{9D8B030D-6E8A-4147-A177-3AD203B41FA5}">
                      <a16:colId xmlns:a16="http://schemas.microsoft.com/office/drawing/2014/main" val="20002"/>
                    </a:ext>
                  </a:extLst>
                </a:gridCol>
              </a:tblGrid>
              <a:tr h="752830">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Blocking</a:t>
                      </a:r>
                    </a:p>
                    <a:p>
                      <a:pPr algn="ct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Lock-Free</a:t>
                      </a:r>
                    </a:p>
                    <a:p>
                      <a:pPr algn="ctr"/>
                      <a:endParaRPr lang="en-US" dirty="0"/>
                    </a:p>
                  </a:txBody>
                  <a:tcPr/>
                </a:tc>
                <a:tc>
                  <a:txBody>
                    <a:bodyPr/>
                    <a:lstStyle/>
                    <a:p>
                      <a:pPr algn="ctr"/>
                      <a:r>
                        <a:rPr lang="en-US" dirty="0" smtClean="0"/>
                        <a:t>Wait-Free </a:t>
                      </a:r>
                    </a:p>
                    <a:p>
                      <a:pPr algn="ctr"/>
                      <a:r>
                        <a:rPr lang="en-US" dirty="0" smtClean="0"/>
                        <a:t>Bounded</a:t>
                      </a:r>
                    </a:p>
                  </a:txBody>
                  <a:tcPr/>
                </a:tc>
                <a:extLst>
                  <a:ext uri="{0D108BD9-81ED-4DB2-BD59-A6C34878D82A}">
                    <a16:rowId xmlns:a16="http://schemas.microsoft.com/office/drawing/2014/main" val="10000"/>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996242">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534989" y="3285067"/>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contains()</a:t>
            </a:r>
            <a:r>
              <a:rPr lang="en-US" sz="3200" dirty="0"/>
              <a:t>    </a:t>
            </a:r>
            <a:r>
              <a:rPr lang="en-US" dirty="0">
                <a:solidFill>
                  <a:schemeClr val="bg1">
                    <a:lumMod val="65000"/>
                  </a:schemeClr>
                </a:solidFill>
              </a:rPr>
              <a:t>(read-only)</a:t>
            </a:r>
            <a:endParaRPr lang="en-US" dirty="0">
              <a:solidFill>
                <a:schemeClr val="bg1">
                  <a:lumMod val="65000"/>
                </a:schemeClr>
              </a:solidFill>
            </a:endParaRPr>
          </a:p>
        </p:txBody>
      </p:sp>
      <p:sp>
        <p:nvSpPr>
          <p:cNvPr id="8" name="TextBox 7"/>
          <p:cNvSpPr txBox="1"/>
          <p:nvPr/>
        </p:nvSpPr>
        <p:spPr>
          <a:xfrm>
            <a:off x="534988" y="4402667"/>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add()</a:t>
            </a:r>
            <a:r>
              <a:rPr lang="en-US" sz="3200" dirty="0"/>
              <a:t>              </a:t>
            </a:r>
            <a:r>
              <a:rPr lang="en-US" dirty="0">
                <a:solidFill>
                  <a:schemeClr val="bg1">
                    <a:lumMod val="65000"/>
                  </a:schemeClr>
                </a:solidFill>
              </a:rPr>
              <a:t>(mutative)</a:t>
            </a:r>
            <a:endParaRPr lang="en-US" dirty="0">
              <a:solidFill>
                <a:schemeClr val="bg1">
                  <a:lumMod val="65000"/>
                </a:schemeClr>
              </a:solidFill>
            </a:endParaRPr>
          </a:p>
        </p:txBody>
      </p:sp>
      <p:sp>
        <p:nvSpPr>
          <p:cNvPr id="9" name="TextBox 8"/>
          <p:cNvSpPr txBox="1"/>
          <p:nvPr/>
        </p:nvSpPr>
        <p:spPr>
          <a:xfrm>
            <a:off x="534989" y="5350933"/>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remove()</a:t>
            </a:r>
            <a:r>
              <a:rPr lang="en-US" sz="3200" dirty="0"/>
              <a:t>        </a:t>
            </a:r>
            <a:r>
              <a:rPr lang="en-US" dirty="0">
                <a:solidFill>
                  <a:schemeClr val="bg1">
                    <a:lumMod val="65000"/>
                  </a:schemeClr>
                </a:solidFill>
              </a:rPr>
              <a:t>(mutative)</a:t>
            </a:r>
            <a:endParaRPr lang="en-US" dirty="0">
              <a:solidFill>
                <a:schemeClr val="bg1">
                  <a:lumMod val="65000"/>
                </a:schemeClr>
              </a:solidFill>
            </a:endParaRPr>
          </a:p>
        </p:txBody>
      </p:sp>
    </p:spTree>
    <p:extLst>
      <p:ext uri="{BB962C8B-B14F-4D97-AF65-F5344CB8AC3E}">
        <p14:creationId xmlns:p14="http://schemas.microsoft.com/office/powerpoint/2010/main" val="127229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20"/>
            <a:ext cx="11440688" cy="1025781"/>
          </a:xfrm>
        </p:spPr>
        <p:txBody>
          <a:bodyPr/>
          <a:lstStyle/>
          <a:p>
            <a:pPr marL="76176" indent="0">
              <a:buNone/>
            </a:pPr>
            <a:r>
              <a:rPr lang="en-US" sz="1600" dirty="0"/>
              <a:t>Suppose you’re using a Harris list where all three method where </a:t>
            </a:r>
            <a:r>
              <a:rPr lang="en-US" sz="1600" dirty="0">
                <a:latin typeface="Consolas" panose="020B0609020204030204" pitchFamily="49" charset="0"/>
                <a:cs typeface="Consolas" panose="020B0609020204030204" pitchFamily="49" charset="0"/>
              </a:rPr>
              <a:t>contains()</a:t>
            </a:r>
            <a:r>
              <a:rPr lang="en-US" sz="1600" dirty="0"/>
              <a:t>/</a:t>
            </a:r>
            <a:r>
              <a:rPr lang="en-US" sz="1600" dirty="0">
                <a:latin typeface="Consolas" panose="020B0609020204030204" pitchFamily="49" charset="0"/>
                <a:cs typeface="Consolas" panose="020B0609020204030204" pitchFamily="49" charset="0"/>
              </a:rPr>
              <a:t>add()</a:t>
            </a:r>
            <a:r>
              <a:rPr lang="en-US" sz="1600" dirty="0"/>
              <a:t>/</a:t>
            </a:r>
            <a:r>
              <a:rPr lang="en-US" sz="1600" dirty="0">
                <a:latin typeface="Consolas" panose="020B0609020204030204" pitchFamily="49" charset="0"/>
                <a:cs typeface="Consolas" panose="020B0609020204030204" pitchFamily="49" charset="0"/>
              </a:rPr>
              <a:t>remove()</a:t>
            </a:r>
            <a:r>
              <a:rPr lang="en-US" sz="1600" dirty="0"/>
              <a:t> are </a:t>
            </a:r>
            <a:r>
              <a:rPr lang="en-US" sz="1600" b="1" dirty="0"/>
              <a:t>lock-free</a:t>
            </a:r>
            <a:r>
              <a:rPr lang="en-US" sz="1600" dirty="0"/>
              <a:t> and you are implementing it in C/C++, and decide to use Hazard Pointers. What are the progress conditions of each method after you have added Hazard Pointers to Harris list?</a:t>
            </a:r>
          </a:p>
          <a:p>
            <a:endParaRPr lang="en-US" sz="1600" dirty="0"/>
          </a:p>
        </p:txBody>
      </p:sp>
      <p:sp>
        <p:nvSpPr>
          <p:cNvPr id="3" name="Title 2"/>
          <p:cNvSpPr>
            <a:spLocks noGrp="1"/>
          </p:cNvSpPr>
          <p:nvPr>
            <p:ph type="ctrTitle"/>
          </p:nvPr>
        </p:nvSpPr>
        <p:spPr/>
        <p:txBody>
          <a:bodyPr/>
          <a:lstStyle/>
          <a:p>
            <a:r>
              <a:rPr lang="en-US" dirty="0" smtClean="0"/>
              <a:t>Quiz 4</a:t>
            </a:r>
            <a:endParaRPr lang="en-US" dirty="0"/>
          </a:p>
        </p:txBody>
      </p:sp>
      <p:graphicFrame>
        <p:nvGraphicFramePr>
          <p:cNvPr id="6" name="Table 5"/>
          <p:cNvGraphicFramePr>
            <a:graphicFrameLocks noGrp="1"/>
          </p:cNvGraphicFramePr>
          <p:nvPr>
            <p:extLst/>
          </p:nvPr>
        </p:nvGraphicFramePr>
        <p:xfrm>
          <a:off x="5123922" y="2388303"/>
          <a:ext cx="6931554" cy="3741556"/>
        </p:xfrm>
        <a:graphic>
          <a:graphicData uri="http://schemas.openxmlformats.org/drawingml/2006/table">
            <a:tbl>
              <a:tblPr firstRow="1" bandRow="1">
                <a:tableStyleId>{93296810-A885-4BE3-A3E7-6D5BEEA58F35}</a:tableStyleId>
              </a:tblPr>
              <a:tblGrid>
                <a:gridCol w="2310518">
                  <a:extLst>
                    <a:ext uri="{9D8B030D-6E8A-4147-A177-3AD203B41FA5}">
                      <a16:colId xmlns:a16="http://schemas.microsoft.com/office/drawing/2014/main" val="20000"/>
                    </a:ext>
                  </a:extLst>
                </a:gridCol>
                <a:gridCol w="2310518">
                  <a:extLst>
                    <a:ext uri="{9D8B030D-6E8A-4147-A177-3AD203B41FA5}">
                      <a16:colId xmlns:a16="http://schemas.microsoft.com/office/drawing/2014/main" val="20001"/>
                    </a:ext>
                  </a:extLst>
                </a:gridCol>
                <a:gridCol w="2310518">
                  <a:extLst>
                    <a:ext uri="{9D8B030D-6E8A-4147-A177-3AD203B41FA5}">
                      <a16:colId xmlns:a16="http://schemas.microsoft.com/office/drawing/2014/main" val="20002"/>
                    </a:ext>
                  </a:extLst>
                </a:gridCol>
              </a:tblGrid>
              <a:tr h="752830">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Blocking</a:t>
                      </a:r>
                    </a:p>
                    <a:p>
                      <a:pPr algn="ct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Lock-Free</a:t>
                      </a:r>
                    </a:p>
                    <a:p>
                      <a:pPr algn="ctr"/>
                      <a:endParaRPr lang="en-US" dirty="0"/>
                    </a:p>
                  </a:txBody>
                  <a:tcPr/>
                </a:tc>
                <a:tc>
                  <a:txBody>
                    <a:bodyPr/>
                    <a:lstStyle/>
                    <a:p>
                      <a:pPr algn="ctr"/>
                      <a:r>
                        <a:rPr lang="en-US" dirty="0" smtClean="0"/>
                        <a:t>Wait-Free </a:t>
                      </a:r>
                    </a:p>
                    <a:p>
                      <a:pPr algn="ctr"/>
                      <a:r>
                        <a:rPr lang="en-US" dirty="0" smtClean="0"/>
                        <a:t>Bounded</a:t>
                      </a:r>
                    </a:p>
                  </a:txBody>
                  <a:tcPr/>
                </a:tc>
                <a:extLst>
                  <a:ext uri="{0D108BD9-81ED-4DB2-BD59-A6C34878D82A}">
                    <a16:rowId xmlns:a16="http://schemas.microsoft.com/office/drawing/2014/main" val="10000"/>
                  </a:ext>
                </a:extLst>
              </a:tr>
              <a:tr h="996242">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1"/>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996242">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534989" y="3285067"/>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contains()</a:t>
            </a:r>
            <a:r>
              <a:rPr lang="en-US" sz="3200" dirty="0"/>
              <a:t>    </a:t>
            </a:r>
            <a:r>
              <a:rPr lang="en-US" dirty="0">
                <a:solidFill>
                  <a:schemeClr val="bg1">
                    <a:lumMod val="65000"/>
                  </a:schemeClr>
                </a:solidFill>
              </a:rPr>
              <a:t>(read-only)</a:t>
            </a:r>
            <a:endParaRPr lang="en-US" dirty="0">
              <a:solidFill>
                <a:schemeClr val="bg1">
                  <a:lumMod val="65000"/>
                </a:schemeClr>
              </a:solidFill>
            </a:endParaRPr>
          </a:p>
        </p:txBody>
      </p:sp>
      <p:sp>
        <p:nvSpPr>
          <p:cNvPr id="8" name="TextBox 7"/>
          <p:cNvSpPr txBox="1"/>
          <p:nvPr/>
        </p:nvSpPr>
        <p:spPr>
          <a:xfrm>
            <a:off x="534988" y="4402667"/>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add()</a:t>
            </a:r>
            <a:r>
              <a:rPr lang="en-US" sz="3200" dirty="0"/>
              <a:t>              </a:t>
            </a:r>
            <a:r>
              <a:rPr lang="en-US" dirty="0">
                <a:solidFill>
                  <a:schemeClr val="bg1">
                    <a:lumMod val="65000"/>
                  </a:schemeClr>
                </a:solidFill>
              </a:rPr>
              <a:t>(mutative)</a:t>
            </a:r>
            <a:endParaRPr lang="en-US" dirty="0">
              <a:solidFill>
                <a:schemeClr val="bg1">
                  <a:lumMod val="65000"/>
                </a:schemeClr>
              </a:solidFill>
            </a:endParaRPr>
          </a:p>
        </p:txBody>
      </p:sp>
      <p:sp>
        <p:nvSpPr>
          <p:cNvPr id="9" name="TextBox 8"/>
          <p:cNvSpPr txBox="1"/>
          <p:nvPr/>
        </p:nvSpPr>
        <p:spPr>
          <a:xfrm>
            <a:off x="534989" y="5350933"/>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remove()</a:t>
            </a:r>
            <a:r>
              <a:rPr lang="en-US" sz="3200" dirty="0"/>
              <a:t>        </a:t>
            </a:r>
            <a:r>
              <a:rPr lang="en-US" dirty="0">
                <a:solidFill>
                  <a:schemeClr val="bg1">
                    <a:lumMod val="65000"/>
                  </a:schemeClr>
                </a:solidFill>
              </a:rPr>
              <a:t>(mutative)</a:t>
            </a:r>
            <a:endParaRPr lang="en-US" dirty="0">
              <a:solidFill>
                <a:schemeClr val="bg1">
                  <a:lumMod val="65000"/>
                </a:schemeClr>
              </a:solidFill>
            </a:endParaRPr>
          </a:p>
        </p:txBody>
      </p:sp>
      <p:sp>
        <p:nvSpPr>
          <p:cNvPr id="10" name="Multiply 9"/>
          <p:cNvSpPr/>
          <p:nvPr/>
        </p:nvSpPr>
        <p:spPr>
          <a:xfrm>
            <a:off x="8213462" y="3285066"/>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Multiply 10"/>
          <p:cNvSpPr/>
          <p:nvPr/>
        </p:nvSpPr>
        <p:spPr>
          <a:xfrm>
            <a:off x="8213462" y="4323456"/>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ultiply 11"/>
          <p:cNvSpPr/>
          <p:nvPr/>
        </p:nvSpPr>
        <p:spPr>
          <a:xfrm>
            <a:off x="8213462" y="5361846"/>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552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URCU Memory Reclamation</a:t>
            </a:r>
            <a:endParaRPr lang="en-US" dirty="0"/>
          </a:p>
        </p:txBody>
      </p:sp>
    </p:spTree>
    <p:extLst>
      <p:ext uri="{BB962C8B-B14F-4D97-AF65-F5344CB8AC3E}">
        <p14:creationId xmlns:p14="http://schemas.microsoft.com/office/powerpoint/2010/main" val="3245802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When people talk about RCU it usually means one (or both) of two things: </a:t>
            </a:r>
            <a:r>
              <a:rPr lang="en-US" sz="1600" b="1" dirty="0"/>
              <a:t>RCU-technique</a:t>
            </a:r>
            <a:r>
              <a:rPr lang="en-US" sz="1600" dirty="0"/>
              <a:t> and </a:t>
            </a:r>
            <a:r>
              <a:rPr lang="en-US" sz="1600" b="1" dirty="0"/>
              <a:t>RCU-epoch</a:t>
            </a:r>
            <a:r>
              <a:rPr lang="en-US" sz="1600" dirty="0"/>
              <a:t>. The RCU-technique is what we talked on a previous presentation and named it Copy-On-Write (COW), and the RCU-epoch is what allows to do concurrent memory reclamation. From now on, all mentioning of RCU refers to RCU-epoch</a:t>
            </a:r>
          </a:p>
          <a:p>
            <a:r>
              <a:rPr lang="en-US" sz="1600" dirty="0"/>
              <a:t>RCU is the oldest of memory reclamation techniques and also the simplest</a:t>
            </a:r>
          </a:p>
          <a:p>
            <a:r>
              <a:rPr lang="en-US" sz="1600" dirty="0"/>
              <a:t>Although there are previous papers with similar ideas dating back to 1970, in its present form, it was originally designed by Paul </a:t>
            </a:r>
            <a:r>
              <a:rPr lang="en-US" sz="1600" dirty="0" err="1"/>
              <a:t>McKenney</a:t>
            </a:r>
            <a:r>
              <a:rPr lang="en-US" sz="1600" dirty="0"/>
              <a:t> and John </a:t>
            </a:r>
            <a:r>
              <a:rPr lang="en-US" sz="1600" dirty="0" err="1"/>
              <a:t>Slingwine</a:t>
            </a:r>
            <a:r>
              <a:rPr lang="en-US" sz="1600" dirty="0"/>
              <a:t> </a:t>
            </a:r>
            <a:r>
              <a:rPr lang="en-US" sz="1600" dirty="0"/>
              <a:t>and published in 1998 </a:t>
            </a:r>
            <a:r>
              <a:rPr lang="en-US" sz="1600" dirty="0">
                <a:hlinkClick r:id="rId2"/>
              </a:rPr>
              <a:t>http</a:t>
            </a:r>
            <a:r>
              <a:rPr lang="en-US" sz="1600" dirty="0">
                <a:hlinkClick r:id="rId2"/>
              </a:rPr>
              <a:t>://www.rdrop.com/~</a:t>
            </a:r>
            <a:r>
              <a:rPr lang="en-US" sz="1600" dirty="0">
                <a:hlinkClick r:id="rId2"/>
              </a:rPr>
              <a:t>paulmck/RCU/rclockpdcsproof.pdf</a:t>
            </a:r>
            <a:endParaRPr lang="en-US" sz="1600" dirty="0"/>
          </a:p>
          <a:p>
            <a:r>
              <a:rPr lang="en-US" sz="1600" dirty="0"/>
              <a:t>Trivia: One of the first persons that Paul </a:t>
            </a:r>
            <a:r>
              <a:rPr lang="en-US" sz="1600" dirty="0" err="1"/>
              <a:t>McKenney</a:t>
            </a:r>
            <a:r>
              <a:rPr lang="en-US" sz="1600" dirty="0"/>
              <a:t> showed RCU to was </a:t>
            </a:r>
            <a:r>
              <a:rPr lang="en-US" sz="1600" dirty="0" err="1"/>
              <a:t>Maged</a:t>
            </a:r>
            <a:r>
              <a:rPr lang="en-US" sz="1600" dirty="0"/>
              <a:t> Michael (the guy who later invented Hazard Pointers)</a:t>
            </a:r>
          </a:p>
          <a:p>
            <a:r>
              <a:rPr lang="en-US" sz="1600" dirty="0"/>
              <a:t>We’re going to talk about </a:t>
            </a:r>
            <a:r>
              <a:rPr lang="en-US" sz="1600" b="1" dirty="0" err="1"/>
              <a:t>Userspace</a:t>
            </a:r>
            <a:r>
              <a:rPr lang="en-US" sz="1600" b="1" dirty="0"/>
              <a:t> RCU</a:t>
            </a:r>
            <a:r>
              <a:rPr lang="en-US" sz="1600" dirty="0"/>
              <a:t>. There is also the Linux Kernel implementation but that is slightly different beast.</a:t>
            </a:r>
          </a:p>
          <a:p>
            <a:r>
              <a:rPr lang="en-US" sz="1600" dirty="0"/>
              <a:t>There are many algorithms for implementing RCU. Depending on the algorithm chosen, RCU can be wait-free population oblivious for readers and it’s always blocking for </a:t>
            </a:r>
            <a:r>
              <a:rPr lang="en-US" sz="1600" dirty="0" err="1"/>
              <a:t>reclaimers</a:t>
            </a:r>
            <a:r>
              <a:rPr lang="en-US" sz="1600" dirty="0"/>
              <a:t> (can be starvation-free).</a:t>
            </a:r>
          </a:p>
        </p:txBody>
      </p:sp>
      <p:sp>
        <p:nvSpPr>
          <p:cNvPr id="3" name="Title 2"/>
          <p:cNvSpPr>
            <a:spLocks noGrp="1"/>
          </p:cNvSpPr>
          <p:nvPr>
            <p:ph type="ctrTitle"/>
          </p:nvPr>
        </p:nvSpPr>
        <p:spPr/>
        <p:txBody>
          <a:bodyPr/>
          <a:lstStyle/>
          <a:p>
            <a:r>
              <a:rPr lang="en-US" dirty="0" smtClean="0"/>
              <a:t>RCU</a:t>
            </a:r>
            <a:endParaRPr lang="en-US" dirty="0"/>
          </a:p>
        </p:txBody>
      </p:sp>
    </p:spTree>
    <p:extLst>
      <p:ext uri="{BB962C8B-B14F-4D97-AF65-F5344CB8AC3E}">
        <p14:creationId xmlns:p14="http://schemas.microsoft.com/office/powerpoint/2010/main" val="282709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RCU’s </a:t>
            </a:r>
            <a:r>
              <a:rPr lang="en-US" sz="1600" i="1" dirty="0"/>
              <a:t>true magic </a:t>
            </a:r>
            <a:r>
              <a:rPr lang="en-US" sz="1600" dirty="0"/>
              <a:t>comes from three characteristics:</a:t>
            </a:r>
          </a:p>
          <a:p>
            <a:pPr lvl="1"/>
            <a:r>
              <a:rPr lang="en-US" sz="1300" dirty="0"/>
              <a:t>It does very little synchronization (providing excellent throughput for the readers);</a:t>
            </a:r>
          </a:p>
          <a:p>
            <a:pPr lvl="1"/>
            <a:r>
              <a:rPr lang="en-US" sz="1300" dirty="0"/>
              <a:t>It has wait-free population oblivious progress for the readers (providing excellent tail latency for the readers);</a:t>
            </a:r>
          </a:p>
          <a:p>
            <a:pPr lvl="1"/>
            <a:r>
              <a:rPr lang="en-US" sz="1300" dirty="0"/>
              <a:t>It is very easy to deploy it in any new algorithm you chose to;</a:t>
            </a:r>
          </a:p>
          <a:p>
            <a:r>
              <a:rPr lang="en-US" sz="1600" dirty="0"/>
              <a:t>Throughput </a:t>
            </a:r>
          </a:p>
          <a:p>
            <a:pPr marL="389351" lvl="1" indent="0">
              <a:buNone/>
            </a:pPr>
            <a:r>
              <a:rPr lang="en-US" sz="1300" dirty="0"/>
              <a:t>The amount of synchronization is small and constant, i.e. does not depend on the number of nodes/objects traversed</a:t>
            </a:r>
          </a:p>
          <a:p>
            <a:r>
              <a:rPr lang="en-US" sz="1600" dirty="0"/>
              <a:t>Latency</a:t>
            </a:r>
          </a:p>
          <a:p>
            <a:pPr lvl="1"/>
            <a:r>
              <a:rPr lang="en-US" sz="1300" dirty="0"/>
              <a:t>Readers are wait-free population oblivious. They have very deterministic latency and no fat tail</a:t>
            </a:r>
          </a:p>
          <a:p>
            <a:pPr lvl="1"/>
            <a:r>
              <a:rPr lang="en-US" sz="1300" dirty="0" err="1"/>
              <a:t>Reclaimers</a:t>
            </a:r>
            <a:r>
              <a:rPr lang="en-US" sz="1300" dirty="0"/>
              <a:t> are blocking but they can be scalable and starvation-free, which provides good latency for several usages</a:t>
            </a:r>
          </a:p>
          <a:p>
            <a:r>
              <a:rPr lang="en-US" sz="1600" dirty="0"/>
              <a:t>Deploying RCU on your own algorithm or data structure is just a matter of</a:t>
            </a:r>
          </a:p>
          <a:p>
            <a:pPr lvl="1"/>
            <a:r>
              <a:rPr lang="en-US" sz="1300" dirty="0"/>
              <a:t>Calling </a:t>
            </a:r>
            <a:r>
              <a:rPr lang="en-US" sz="1300" dirty="0" err="1">
                <a:latin typeface="Consolas" panose="020B0609020204030204" pitchFamily="49" charset="0"/>
              </a:rPr>
              <a:t>rcu_read_lock</a:t>
            </a:r>
            <a:r>
              <a:rPr lang="en-US" sz="1300" dirty="0">
                <a:latin typeface="Consolas" panose="020B0609020204030204" pitchFamily="49" charset="0"/>
              </a:rPr>
              <a:t>()</a:t>
            </a:r>
            <a:r>
              <a:rPr lang="en-US" sz="1300" dirty="0"/>
              <a:t> at the beginning of each </a:t>
            </a:r>
            <a:r>
              <a:rPr lang="en-US" sz="1300" dirty="0"/>
              <a:t>method</a:t>
            </a:r>
            <a:r>
              <a:rPr lang="en-US" sz="1300" dirty="0"/>
              <a:t>;</a:t>
            </a:r>
            <a:endParaRPr lang="en-US" sz="1300" dirty="0"/>
          </a:p>
          <a:p>
            <a:pPr lvl="1"/>
            <a:r>
              <a:rPr lang="en-US" sz="1300" dirty="0"/>
              <a:t>Calling </a:t>
            </a:r>
            <a:r>
              <a:rPr lang="en-US" sz="1300" dirty="0" err="1">
                <a:latin typeface="Consolas" panose="020B0609020204030204" pitchFamily="49" charset="0"/>
              </a:rPr>
              <a:t>rcu_read_unlock</a:t>
            </a:r>
            <a:r>
              <a:rPr lang="en-US" sz="1300" dirty="0">
                <a:latin typeface="Consolas" panose="020B0609020204030204" pitchFamily="49" charset="0"/>
              </a:rPr>
              <a:t>()</a:t>
            </a:r>
            <a:r>
              <a:rPr lang="en-US" sz="1300" dirty="0"/>
              <a:t> in every exit </a:t>
            </a:r>
            <a:r>
              <a:rPr lang="en-US" sz="1300" dirty="0"/>
              <a:t>path;</a:t>
            </a:r>
          </a:p>
          <a:p>
            <a:pPr lvl="1"/>
            <a:r>
              <a:rPr lang="en-US" sz="1300" dirty="0"/>
              <a:t>When memory reclamation is needed, after the object is no longer accessible, call </a:t>
            </a:r>
            <a:r>
              <a:rPr lang="en-US" sz="1300" dirty="0" err="1">
                <a:latin typeface="Consolas" panose="020B0609020204030204" pitchFamily="49" charset="0"/>
              </a:rPr>
              <a:t>synchronize_rcu</a:t>
            </a:r>
            <a:r>
              <a:rPr lang="en-US" sz="1300" dirty="0">
                <a:latin typeface="Consolas" panose="020B0609020204030204" pitchFamily="49" charset="0"/>
              </a:rPr>
              <a:t>()</a:t>
            </a:r>
            <a:r>
              <a:rPr lang="en-US" sz="1300" dirty="0"/>
              <a:t> and then it will be safe to call free() or delete on the object;</a:t>
            </a:r>
            <a:endParaRPr lang="en-US" sz="1300" dirty="0"/>
          </a:p>
        </p:txBody>
      </p:sp>
      <p:sp>
        <p:nvSpPr>
          <p:cNvPr id="3" name="Title 2"/>
          <p:cNvSpPr>
            <a:spLocks noGrp="1"/>
          </p:cNvSpPr>
          <p:nvPr>
            <p:ph type="ctrTitle"/>
          </p:nvPr>
        </p:nvSpPr>
        <p:spPr/>
        <p:txBody>
          <a:bodyPr/>
          <a:lstStyle/>
          <a:p>
            <a:r>
              <a:rPr lang="en-US" dirty="0" smtClean="0"/>
              <a:t>What makes RCU so special?</a:t>
            </a:r>
            <a:endParaRPr lang="en-US" dirty="0"/>
          </a:p>
        </p:txBody>
      </p:sp>
    </p:spTree>
    <p:extLst>
      <p:ext uri="{BB962C8B-B14F-4D97-AF65-F5344CB8AC3E}">
        <p14:creationId xmlns:p14="http://schemas.microsoft.com/office/powerpoint/2010/main" val="336587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Simple URCU implementation in C++</a:t>
            </a:r>
            <a:endParaRPr lang="en-US" i="1" dirty="0"/>
          </a:p>
        </p:txBody>
      </p:sp>
      <p:sp>
        <p:nvSpPr>
          <p:cNvPr id="6" name="Rectangle 5"/>
          <p:cNvSpPr/>
          <p:nvPr/>
        </p:nvSpPr>
        <p:spPr>
          <a:xfrm>
            <a:off x="157132" y="992745"/>
            <a:ext cx="11034073" cy="5737725"/>
          </a:xfrm>
          <a:prstGeom prst="rect">
            <a:avLst/>
          </a:prstGeom>
        </p:spPr>
        <p:txBody>
          <a:bodyPr wrap="square">
            <a:spAutoFit/>
          </a:bodyPr>
          <a:lstStyle/>
          <a:p>
            <a:pPr>
              <a:lnSpc>
                <a:spcPct val="115000"/>
              </a:lnSpc>
            </a:pP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class</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5032"/>
                </a:solidFill>
                <a:latin typeface="Courier New" panose="02070309020205020404" pitchFamily="49" charset="0"/>
                <a:ea typeface="Calibri" panose="020F0502020204030204" pitchFamily="34" charset="0"/>
                <a:cs typeface="Times New Roman" panose="02020603050405020304" pitchFamily="18" charset="0"/>
              </a:rPr>
              <a:t>URCUReadersVersion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const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5032"/>
                </a:solidFill>
                <a:latin typeface="Courier New" panose="02070309020205020404" pitchFamily="49" charset="0"/>
                <a:ea typeface="Calibri" panose="020F0502020204030204" pitchFamily="34" charset="0"/>
                <a:cs typeface="Times New Roman" panose="02020603050405020304" pitchFamily="18" charset="0"/>
              </a:rPr>
              <a:t>int64_t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NOT_READING</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std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err="1">
                <a:solidFill>
                  <a:srgbClr val="005032"/>
                </a:solidFill>
                <a:latin typeface="Courier New" panose="02070309020205020404" pitchFamily="49" charset="0"/>
                <a:ea typeface="Calibri" panose="020F0502020204030204" pitchFamily="34" charset="0"/>
                <a:cs typeface="Times New Roman" panose="02020603050405020304" pitchFamily="18" charset="0"/>
              </a:rPr>
              <a:t>numeric_limits</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&lt;</a:t>
            </a:r>
            <a:r>
              <a:rPr lang="en-US" sz="1100" dirty="0">
                <a:solidFill>
                  <a:srgbClr val="005032"/>
                </a:solidFill>
                <a:latin typeface="Courier New" panose="02070309020205020404" pitchFamily="49" charset="0"/>
                <a:ea typeface="Calibri" panose="020F0502020204030204" pitchFamily="34" charset="0"/>
                <a:cs typeface="Times New Roman" panose="02020603050405020304" pitchFamily="18" charset="0"/>
              </a:rPr>
              <a:t>int64_t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&gt;::</a:t>
            </a:r>
            <a:r>
              <a:rPr lang="en-US" sz="1100" i="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max</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std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::atomic&lt;int64_t&gt;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reclaimerVersion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0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std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::atomic&lt;int64_t&gt;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readersVersion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[URCU_MAX_THREADS]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public</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URCUReadersVersion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for</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=0; </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&lt; URCU_MAX_THREADS; </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readersVersion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store(</a:t>
            </a:r>
            <a:r>
              <a:rPr lang="en-US" sz="11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NOT_READING</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std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i="1"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memory_order_relaxed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void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read_lock</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const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1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3F7F5F"/>
                </a:solidFill>
                <a:latin typeface="Courier New" panose="02070309020205020404" pitchFamily="49" charset="0"/>
                <a:ea typeface="Calibri" panose="020F0502020204030204" pitchFamily="34" charset="0"/>
                <a:cs typeface="Times New Roman" panose="02020603050405020304" pitchFamily="18" charset="0"/>
              </a:rPr>
              <a:t>rcu_read_lock</a:t>
            </a:r>
            <a:r>
              <a:rPr lang="en-US" sz="11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const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5032"/>
                </a:solidFill>
                <a:latin typeface="Courier New" panose="02070309020205020404" pitchFamily="49" charset="0"/>
                <a:ea typeface="Calibri" panose="020F0502020204030204" pitchFamily="34" charset="0"/>
                <a:cs typeface="Times New Roman" panose="02020603050405020304" pitchFamily="18" charset="0"/>
              </a:rPr>
              <a:t>int64_t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rv</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reclaimerVersion.load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readersVersion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store(</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rv</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const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5032"/>
                </a:solidFill>
                <a:latin typeface="Courier New" panose="02070309020205020404" pitchFamily="49" charset="0"/>
                <a:ea typeface="Calibri" panose="020F0502020204030204" pitchFamily="34" charset="0"/>
                <a:cs typeface="Times New Roman" panose="02020603050405020304" pitchFamily="18" charset="0"/>
              </a:rPr>
              <a:t>int64_t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nrv</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reclaimerVersion.load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rv</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nrv</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readersVersion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store(</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nrv</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std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i="1"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memory_order_relaxed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void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read_unlock</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const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1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3F7F5F"/>
                </a:solidFill>
                <a:latin typeface="Courier New" panose="02070309020205020404" pitchFamily="49" charset="0"/>
                <a:ea typeface="Calibri" panose="020F0502020204030204" pitchFamily="34" charset="0"/>
                <a:cs typeface="Times New Roman" panose="02020603050405020304" pitchFamily="18" charset="0"/>
              </a:rPr>
              <a:t>rcu_read_unlock</a:t>
            </a:r>
            <a:r>
              <a:rPr lang="en-US" sz="11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readersVersion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tid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store(</a:t>
            </a:r>
            <a:r>
              <a:rPr lang="en-US" sz="1100" dirty="0">
                <a:solidFill>
                  <a:srgbClr val="0000C0"/>
                </a:solidFill>
                <a:latin typeface="Courier New" panose="02070309020205020404" pitchFamily="49" charset="0"/>
                <a:ea typeface="Calibri" panose="020F0502020204030204" pitchFamily="34" charset="0"/>
                <a:cs typeface="Times New Roman" panose="02020603050405020304" pitchFamily="18" charset="0"/>
              </a:rPr>
              <a:t>NOT_READING</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std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i="1" dirty="0" err="1">
                <a:solidFill>
                  <a:srgbClr val="0000C0"/>
                </a:solidFill>
                <a:latin typeface="Courier New" panose="02070309020205020404" pitchFamily="49" charset="0"/>
                <a:ea typeface="Calibri" panose="020F0502020204030204" pitchFamily="34" charset="0"/>
                <a:cs typeface="Times New Roman" panose="02020603050405020304" pitchFamily="18" charset="0"/>
              </a:rPr>
              <a:t>memory_order_release</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void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synchronize_rcu</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const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a:solidFill>
                  <a:srgbClr val="005032"/>
                </a:solidFill>
                <a:latin typeface="Courier New" panose="02070309020205020404" pitchFamily="49" charset="0"/>
                <a:ea typeface="Calibri" panose="020F0502020204030204" pitchFamily="34" charset="0"/>
                <a:cs typeface="Times New Roman" panose="02020603050405020304" pitchFamily="18" charset="0"/>
              </a:rPr>
              <a:t>int64_t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waitForVersion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reclaimerVersion.fetch_add</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for</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=0; </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&lt; URCU_MAX_THREADS; </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while</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readersVersion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load() &lt; </a:t>
            </a:r>
            <a:r>
              <a:rPr lang="en-US" sz="11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waitForVersion</a:t>
            </a: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 </a:t>
            </a:r>
            <a:r>
              <a:rPr lang="en-US" sz="11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 spin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7538319" y="1640264"/>
            <a:ext cx="4652095" cy="738664"/>
          </a:xfrm>
          <a:prstGeom prst="rect">
            <a:avLst/>
          </a:prstGeom>
          <a:noFill/>
        </p:spPr>
        <p:txBody>
          <a:bodyPr wrap="square" rtlCol="0">
            <a:spAutoFit/>
          </a:bodyPr>
          <a:lstStyle/>
          <a:p>
            <a:r>
              <a:rPr lang="en-US" sz="1400" dirty="0"/>
              <a:t>With just these 10 lines of code we get a working concurrent memory reclamation API that scales well, is easy to deploy, and needs just the C11/C++11 memory model to be used.</a:t>
            </a:r>
            <a:endParaRPr lang="en-US" sz="1400" dirty="0"/>
          </a:p>
        </p:txBody>
      </p:sp>
    </p:spTree>
    <p:extLst>
      <p:ext uri="{BB962C8B-B14F-4D97-AF65-F5344CB8AC3E}">
        <p14:creationId xmlns:p14="http://schemas.microsoft.com/office/powerpoint/2010/main" val="266674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a:t>
            </a:r>
            <a:endParaRPr lang="en-US" dirty="0"/>
          </a:p>
        </p:txBody>
      </p:sp>
    </p:spTree>
    <p:extLst>
      <p:ext uri="{BB962C8B-B14F-4D97-AF65-F5344CB8AC3E}">
        <p14:creationId xmlns:p14="http://schemas.microsoft.com/office/powerpoint/2010/main" val="2704160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Deploying URCU in a </a:t>
            </a:r>
            <a:r>
              <a:rPr lang="en-US" i="1" dirty="0" smtClean="0"/>
              <a:t>set</a:t>
            </a:r>
            <a:endParaRPr lang="en-US" i="1" dirty="0"/>
          </a:p>
        </p:txBody>
      </p:sp>
      <p:sp>
        <p:nvSpPr>
          <p:cNvPr id="5" name="Rectangle 4"/>
          <p:cNvSpPr/>
          <p:nvPr/>
        </p:nvSpPr>
        <p:spPr>
          <a:xfrm>
            <a:off x="6699334" y="1563067"/>
            <a:ext cx="5335569" cy="2640723"/>
          </a:xfrm>
          <a:prstGeom prst="rect">
            <a:avLst/>
          </a:prstGeom>
        </p:spPr>
        <p:txBody>
          <a:bodyPr wrap="square">
            <a:spAutoFit/>
          </a:bodyPr>
          <a:lstStyle/>
          <a:p>
            <a:pPr>
              <a:lnSpc>
                <a:spcPct val="115000"/>
              </a:lnSpc>
            </a:pP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bool</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remove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200" b="1" dirty="0">
                <a:solidFill>
                  <a:srgbClr val="644632"/>
                </a:solidFill>
                <a:latin typeface="Courier New" panose="02070309020205020404" pitchFamily="49" charset="0"/>
                <a:ea typeface="Calibri" panose="020F0502020204030204" pitchFamily="34" charset="0"/>
                <a:cs typeface="Times New Roman" panose="02020603050405020304" pitchFamily="18" charset="0"/>
              </a:rPr>
              <a:t>T</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item</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rcu_read_lock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Node&lt;T*&gt; node =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removeAlgorithmCode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(item);</a:t>
            </a:r>
            <a:endPar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endParaRP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(node == </a:t>
            </a:r>
            <a:r>
              <a:rPr lang="en-US" sz="12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nullptr</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rcu_read_unlock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return</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false;</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rcu_read_unlock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synchronize_rcu</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delete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node;</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return</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true;</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p:txBody>
      </p:sp>
      <p:sp>
        <p:nvSpPr>
          <p:cNvPr id="6" name="Rectangle 5"/>
          <p:cNvSpPr/>
          <p:nvPr/>
        </p:nvSpPr>
        <p:spPr>
          <a:xfrm>
            <a:off x="392802" y="1622981"/>
            <a:ext cx="4765248" cy="1366528"/>
          </a:xfrm>
          <a:prstGeom prst="rect">
            <a:avLst/>
          </a:prstGeom>
        </p:spPr>
        <p:txBody>
          <a:bodyPr wrap="square">
            <a:spAutoFit/>
          </a:bodyPr>
          <a:lstStyle/>
          <a:p>
            <a:pPr>
              <a:lnSpc>
                <a:spcPct val="115000"/>
              </a:lnSpc>
            </a:pP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bool </a:t>
            </a:r>
            <a:r>
              <a:rPr lang="en-US" sz="12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contains</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200" b="1" dirty="0">
                <a:solidFill>
                  <a:srgbClr val="644632"/>
                </a:solidFill>
                <a:latin typeface="Courier New" panose="02070309020205020404" pitchFamily="49" charset="0"/>
                <a:ea typeface="Calibri" panose="020F0502020204030204" pitchFamily="34" charset="0"/>
                <a:cs typeface="Times New Roman" panose="02020603050405020304" pitchFamily="18" charset="0"/>
              </a:rPr>
              <a:t>T</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item) {</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rcu_read_lock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bool</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foundItem</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containsAlgorithmCode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(item);</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rcu_read_unlock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return</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foundItem</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p:txBody>
      </p:sp>
      <p:sp>
        <p:nvSpPr>
          <p:cNvPr id="7" name="Rectangle 6"/>
          <p:cNvSpPr/>
          <p:nvPr/>
        </p:nvSpPr>
        <p:spPr>
          <a:xfrm>
            <a:off x="392802" y="4121084"/>
            <a:ext cx="4458877" cy="1366528"/>
          </a:xfrm>
          <a:prstGeom prst="rect">
            <a:avLst/>
          </a:prstGeom>
        </p:spPr>
        <p:txBody>
          <a:bodyPr wrap="square">
            <a:spAutoFit/>
          </a:bodyPr>
          <a:lstStyle/>
          <a:p>
            <a:pPr>
              <a:lnSpc>
                <a:spcPct val="115000"/>
              </a:lnSpc>
            </a:pP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bool </a:t>
            </a:r>
            <a:r>
              <a:rPr lang="en-US" sz="12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add</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200" b="1" dirty="0">
                <a:solidFill>
                  <a:srgbClr val="644632"/>
                </a:solidFill>
                <a:latin typeface="Courier New" panose="02070309020205020404" pitchFamily="49" charset="0"/>
                <a:ea typeface="Calibri" panose="020F0502020204030204" pitchFamily="34" charset="0"/>
                <a:cs typeface="Times New Roman" panose="02020603050405020304" pitchFamily="18" charset="0"/>
              </a:rPr>
              <a:t>T</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item</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rcu_read_lock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bool</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foundItem</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addAlgorithmCode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(item);</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rcu_read_unlock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return</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foundItem</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a:lnSpc>
                <a:spcPct val="115000"/>
              </a:lnSpc>
            </a:pP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69174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1000" autoRev="1" fill="remove"/>
                                        <p:tgtEl>
                                          <p:spTgt spid="6">
                                            <p:txEl>
                                              <p:pRg st="1" end="1"/>
                                            </p:txEl>
                                          </p:spTgt>
                                        </p:tgtEl>
                                        <p:attrNameLst>
                                          <p:attrName>style.color</p:attrName>
                                        </p:attrNameLst>
                                      </p:cBhvr>
                                      <p:to>
                                        <a:schemeClr val="bg1"/>
                                      </p:to>
                                    </p:animClr>
                                    <p:animClr clrSpc="rgb" dir="cw">
                                      <p:cBhvr>
                                        <p:cTn id="7" dur="1000" autoRev="1" fill="remove"/>
                                        <p:tgtEl>
                                          <p:spTgt spid="6">
                                            <p:txEl>
                                              <p:pRg st="1" end="1"/>
                                            </p:txEl>
                                          </p:spTgt>
                                        </p:tgtEl>
                                        <p:attrNameLst>
                                          <p:attrName>fillcolor</p:attrName>
                                        </p:attrNameLst>
                                      </p:cBhvr>
                                      <p:to>
                                        <a:schemeClr val="bg1"/>
                                      </p:to>
                                    </p:animClr>
                                    <p:set>
                                      <p:cBhvr>
                                        <p:cTn id="8" dur="1000" autoRev="1" fill="remove"/>
                                        <p:tgtEl>
                                          <p:spTgt spid="6">
                                            <p:txEl>
                                              <p:pRg st="1" end="1"/>
                                            </p:txEl>
                                          </p:spTgt>
                                        </p:tgtEl>
                                        <p:attrNameLst>
                                          <p:attrName>fill.type</p:attrName>
                                        </p:attrNameLst>
                                      </p:cBhvr>
                                      <p:to>
                                        <p:strVal val="solid"/>
                                      </p:to>
                                    </p:set>
                                    <p:set>
                                      <p:cBhvr>
                                        <p:cTn id="9" dur="1000" autoRev="1" fill="remove"/>
                                        <p:tgtEl>
                                          <p:spTgt spid="6">
                                            <p:txEl>
                                              <p:pRg st="1" end="1"/>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1000" autoRev="1" fill="remove"/>
                                        <p:tgtEl>
                                          <p:spTgt spid="6">
                                            <p:txEl>
                                              <p:pRg st="3" end="3"/>
                                            </p:txEl>
                                          </p:spTgt>
                                        </p:tgtEl>
                                        <p:attrNameLst>
                                          <p:attrName>style.color</p:attrName>
                                        </p:attrNameLst>
                                      </p:cBhvr>
                                      <p:to>
                                        <a:schemeClr val="bg1"/>
                                      </p:to>
                                    </p:animClr>
                                    <p:animClr clrSpc="rgb" dir="cw">
                                      <p:cBhvr>
                                        <p:cTn id="12" dur="1000" autoRev="1" fill="remove"/>
                                        <p:tgtEl>
                                          <p:spTgt spid="6">
                                            <p:txEl>
                                              <p:pRg st="3" end="3"/>
                                            </p:txEl>
                                          </p:spTgt>
                                        </p:tgtEl>
                                        <p:attrNameLst>
                                          <p:attrName>fillcolor</p:attrName>
                                        </p:attrNameLst>
                                      </p:cBhvr>
                                      <p:to>
                                        <a:schemeClr val="bg1"/>
                                      </p:to>
                                    </p:animClr>
                                    <p:set>
                                      <p:cBhvr>
                                        <p:cTn id="13" dur="1000" autoRev="1" fill="remove"/>
                                        <p:tgtEl>
                                          <p:spTgt spid="6">
                                            <p:txEl>
                                              <p:pRg st="3" end="3"/>
                                            </p:txEl>
                                          </p:spTgt>
                                        </p:tgtEl>
                                        <p:attrNameLst>
                                          <p:attrName>fill.type</p:attrName>
                                        </p:attrNameLst>
                                      </p:cBhvr>
                                      <p:to>
                                        <p:strVal val="solid"/>
                                      </p:to>
                                    </p:set>
                                    <p:set>
                                      <p:cBhvr>
                                        <p:cTn id="14" dur="1000" autoRev="1" fill="remove"/>
                                        <p:tgtEl>
                                          <p:spTgt spid="6">
                                            <p:txEl>
                                              <p:pRg st="3" end="3"/>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nodeType="clickEffect">
                                  <p:stCondLst>
                                    <p:cond delay="0"/>
                                  </p:stCondLst>
                                  <p:childTnLst>
                                    <p:animClr clrSpc="rgb" dir="cw">
                                      <p:cBhvr override="childStyle">
                                        <p:cTn id="18" dur="1000" autoRev="1" fill="remove"/>
                                        <p:tgtEl>
                                          <p:spTgt spid="7">
                                            <p:txEl>
                                              <p:pRg st="1" end="1"/>
                                            </p:txEl>
                                          </p:spTgt>
                                        </p:tgtEl>
                                        <p:attrNameLst>
                                          <p:attrName>style.color</p:attrName>
                                        </p:attrNameLst>
                                      </p:cBhvr>
                                      <p:to>
                                        <a:schemeClr val="bg1"/>
                                      </p:to>
                                    </p:animClr>
                                    <p:animClr clrSpc="rgb" dir="cw">
                                      <p:cBhvr>
                                        <p:cTn id="19" dur="1000" autoRev="1" fill="remove"/>
                                        <p:tgtEl>
                                          <p:spTgt spid="7">
                                            <p:txEl>
                                              <p:pRg st="1" end="1"/>
                                            </p:txEl>
                                          </p:spTgt>
                                        </p:tgtEl>
                                        <p:attrNameLst>
                                          <p:attrName>fillcolor</p:attrName>
                                        </p:attrNameLst>
                                      </p:cBhvr>
                                      <p:to>
                                        <a:schemeClr val="bg1"/>
                                      </p:to>
                                    </p:animClr>
                                    <p:set>
                                      <p:cBhvr>
                                        <p:cTn id="20" dur="1000" autoRev="1" fill="remove"/>
                                        <p:tgtEl>
                                          <p:spTgt spid="7">
                                            <p:txEl>
                                              <p:pRg st="1" end="1"/>
                                            </p:txEl>
                                          </p:spTgt>
                                        </p:tgtEl>
                                        <p:attrNameLst>
                                          <p:attrName>fill.type</p:attrName>
                                        </p:attrNameLst>
                                      </p:cBhvr>
                                      <p:to>
                                        <p:strVal val="solid"/>
                                      </p:to>
                                    </p:set>
                                    <p:set>
                                      <p:cBhvr>
                                        <p:cTn id="21" dur="1000" autoRev="1" fill="remove"/>
                                        <p:tgtEl>
                                          <p:spTgt spid="7">
                                            <p:txEl>
                                              <p:pRg st="1" end="1"/>
                                            </p:txEl>
                                          </p:spTgt>
                                        </p:tgtEl>
                                        <p:attrNameLst>
                                          <p:attrName>fill.on</p:attrName>
                                        </p:attrNameLst>
                                      </p:cBhvr>
                                      <p:to>
                                        <p:strVal val="true"/>
                                      </p:to>
                                    </p:set>
                                  </p:childTnLst>
                                </p:cTn>
                              </p:par>
                              <p:par>
                                <p:cTn id="22" presetID="27" presetClass="emph" presetSubtype="0" fill="remove" nodeType="withEffect">
                                  <p:stCondLst>
                                    <p:cond delay="0"/>
                                  </p:stCondLst>
                                  <p:childTnLst>
                                    <p:animClr clrSpc="rgb" dir="cw">
                                      <p:cBhvr override="childStyle">
                                        <p:cTn id="23" dur="1000" autoRev="1" fill="remove"/>
                                        <p:tgtEl>
                                          <p:spTgt spid="7">
                                            <p:txEl>
                                              <p:pRg st="3" end="3"/>
                                            </p:txEl>
                                          </p:spTgt>
                                        </p:tgtEl>
                                        <p:attrNameLst>
                                          <p:attrName>style.color</p:attrName>
                                        </p:attrNameLst>
                                      </p:cBhvr>
                                      <p:to>
                                        <a:schemeClr val="bg1"/>
                                      </p:to>
                                    </p:animClr>
                                    <p:animClr clrSpc="rgb" dir="cw">
                                      <p:cBhvr>
                                        <p:cTn id="24" dur="1000" autoRev="1" fill="remove"/>
                                        <p:tgtEl>
                                          <p:spTgt spid="7">
                                            <p:txEl>
                                              <p:pRg st="3" end="3"/>
                                            </p:txEl>
                                          </p:spTgt>
                                        </p:tgtEl>
                                        <p:attrNameLst>
                                          <p:attrName>fillcolor</p:attrName>
                                        </p:attrNameLst>
                                      </p:cBhvr>
                                      <p:to>
                                        <a:schemeClr val="bg1"/>
                                      </p:to>
                                    </p:animClr>
                                    <p:set>
                                      <p:cBhvr>
                                        <p:cTn id="25" dur="1000" autoRev="1" fill="remove"/>
                                        <p:tgtEl>
                                          <p:spTgt spid="7">
                                            <p:txEl>
                                              <p:pRg st="3" end="3"/>
                                            </p:txEl>
                                          </p:spTgt>
                                        </p:tgtEl>
                                        <p:attrNameLst>
                                          <p:attrName>fill.type</p:attrName>
                                        </p:attrNameLst>
                                      </p:cBhvr>
                                      <p:to>
                                        <p:strVal val="solid"/>
                                      </p:to>
                                    </p:set>
                                    <p:set>
                                      <p:cBhvr>
                                        <p:cTn id="26" dur="1000" autoRev="1" fill="remove"/>
                                        <p:tgtEl>
                                          <p:spTgt spid="7">
                                            <p:txEl>
                                              <p:pRg st="3" end="3"/>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7" presetClass="emph" presetSubtype="0" fill="remove" nodeType="clickEffect">
                                  <p:stCondLst>
                                    <p:cond delay="0"/>
                                  </p:stCondLst>
                                  <p:childTnLst>
                                    <p:animClr clrSpc="rgb" dir="cw">
                                      <p:cBhvr override="childStyle">
                                        <p:cTn id="30" dur="1000" autoRev="1" fill="remove"/>
                                        <p:tgtEl>
                                          <p:spTgt spid="5">
                                            <p:txEl>
                                              <p:pRg st="1" end="1"/>
                                            </p:txEl>
                                          </p:spTgt>
                                        </p:tgtEl>
                                        <p:attrNameLst>
                                          <p:attrName>style.color</p:attrName>
                                        </p:attrNameLst>
                                      </p:cBhvr>
                                      <p:to>
                                        <a:schemeClr val="bg1"/>
                                      </p:to>
                                    </p:animClr>
                                    <p:animClr clrSpc="rgb" dir="cw">
                                      <p:cBhvr>
                                        <p:cTn id="31" dur="1000" autoRev="1" fill="remove"/>
                                        <p:tgtEl>
                                          <p:spTgt spid="5">
                                            <p:txEl>
                                              <p:pRg st="1" end="1"/>
                                            </p:txEl>
                                          </p:spTgt>
                                        </p:tgtEl>
                                        <p:attrNameLst>
                                          <p:attrName>fillcolor</p:attrName>
                                        </p:attrNameLst>
                                      </p:cBhvr>
                                      <p:to>
                                        <a:schemeClr val="bg1"/>
                                      </p:to>
                                    </p:animClr>
                                    <p:set>
                                      <p:cBhvr>
                                        <p:cTn id="32" dur="1000" autoRev="1" fill="remove"/>
                                        <p:tgtEl>
                                          <p:spTgt spid="5">
                                            <p:txEl>
                                              <p:pRg st="1" end="1"/>
                                            </p:txEl>
                                          </p:spTgt>
                                        </p:tgtEl>
                                        <p:attrNameLst>
                                          <p:attrName>fill.type</p:attrName>
                                        </p:attrNameLst>
                                      </p:cBhvr>
                                      <p:to>
                                        <p:strVal val="solid"/>
                                      </p:to>
                                    </p:set>
                                    <p:set>
                                      <p:cBhvr>
                                        <p:cTn id="33" dur="1000" autoRev="1" fill="remove"/>
                                        <p:tgtEl>
                                          <p:spTgt spid="5">
                                            <p:txEl>
                                              <p:pRg st="1" end="1"/>
                                            </p:txEl>
                                          </p:spTgt>
                                        </p:tgtEl>
                                        <p:attrNameLst>
                                          <p:attrName>fill.on</p:attrName>
                                        </p:attrNameLst>
                                      </p:cBhvr>
                                      <p:to>
                                        <p:strVal val="true"/>
                                      </p:to>
                                    </p:set>
                                  </p:childTnLst>
                                </p:cTn>
                              </p:par>
                              <p:par>
                                <p:cTn id="34" presetID="27" presetClass="emph" presetSubtype="0" fill="remove" nodeType="withEffect">
                                  <p:stCondLst>
                                    <p:cond delay="0"/>
                                  </p:stCondLst>
                                  <p:childTnLst>
                                    <p:animClr clrSpc="rgb" dir="cw">
                                      <p:cBhvr override="childStyle">
                                        <p:cTn id="35" dur="1000" autoRev="1" fill="remove"/>
                                        <p:tgtEl>
                                          <p:spTgt spid="5">
                                            <p:txEl>
                                              <p:pRg st="4" end="4"/>
                                            </p:txEl>
                                          </p:spTgt>
                                        </p:tgtEl>
                                        <p:attrNameLst>
                                          <p:attrName>style.color</p:attrName>
                                        </p:attrNameLst>
                                      </p:cBhvr>
                                      <p:to>
                                        <a:schemeClr val="bg1"/>
                                      </p:to>
                                    </p:animClr>
                                    <p:animClr clrSpc="rgb" dir="cw">
                                      <p:cBhvr>
                                        <p:cTn id="36" dur="1000" autoRev="1" fill="remove"/>
                                        <p:tgtEl>
                                          <p:spTgt spid="5">
                                            <p:txEl>
                                              <p:pRg st="4" end="4"/>
                                            </p:txEl>
                                          </p:spTgt>
                                        </p:tgtEl>
                                        <p:attrNameLst>
                                          <p:attrName>fillcolor</p:attrName>
                                        </p:attrNameLst>
                                      </p:cBhvr>
                                      <p:to>
                                        <a:schemeClr val="bg1"/>
                                      </p:to>
                                    </p:animClr>
                                    <p:set>
                                      <p:cBhvr>
                                        <p:cTn id="37" dur="1000" autoRev="1" fill="remove"/>
                                        <p:tgtEl>
                                          <p:spTgt spid="5">
                                            <p:txEl>
                                              <p:pRg st="4" end="4"/>
                                            </p:txEl>
                                          </p:spTgt>
                                        </p:tgtEl>
                                        <p:attrNameLst>
                                          <p:attrName>fill.type</p:attrName>
                                        </p:attrNameLst>
                                      </p:cBhvr>
                                      <p:to>
                                        <p:strVal val="solid"/>
                                      </p:to>
                                    </p:set>
                                    <p:set>
                                      <p:cBhvr>
                                        <p:cTn id="38" dur="1000" autoRev="1" fill="remove"/>
                                        <p:tgtEl>
                                          <p:spTgt spid="5">
                                            <p:txEl>
                                              <p:pRg st="4" end="4"/>
                                            </p:txEl>
                                          </p:spTgt>
                                        </p:tgtEl>
                                        <p:attrNameLst>
                                          <p:attrName>fill.on</p:attrName>
                                        </p:attrNameLst>
                                      </p:cBhvr>
                                      <p:to>
                                        <p:strVal val="true"/>
                                      </p:to>
                                    </p:set>
                                  </p:childTnLst>
                                </p:cTn>
                              </p:par>
                              <p:par>
                                <p:cTn id="39" presetID="27" presetClass="emph" presetSubtype="0" fill="remove" nodeType="withEffect">
                                  <p:stCondLst>
                                    <p:cond delay="0"/>
                                  </p:stCondLst>
                                  <p:childTnLst>
                                    <p:animClr clrSpc="rgb" dir="cw">
                                      <p:cBhvr override="childStyle">
                                        <p:cTn id="40" dur="1000" autoRev="1" fill="remove"/>
                                        <p:tgtEl>
                                          <p:spTgt spid="5">
                                            <p:txEl>
                                              <p:pRg st="7" end="7"/>
                                            </p:txEl>
                                          </p:spTgt>
                                        </p:tgtEl>
                                        <p:attrNameLst>
                                          <p:attrName>style.color</p:attrName>
                                        </p:attrNameLst>
                                      </p:cBhvr>
                                      <p:to>
                                        <a:schemeClr val="bg1"/>
                                      </p:to>
                                    </p:animClr>
                                    <p:animClr clrSpc="rgb" dir="cw">
                                      <p:cBhvr>
                                        <p:cTn id="41" dur="1000" autoRev="1" fill="remove"/>
                                        <p:tgtEl>
                                          <p:spTgt spid="5">
                                            <p:txEl>
                                              <p:pRg st="7" end="7"/>
                                            </p:txEl>
                                          </p:spTgt>
                                        </p:tgtEl>
                                        <p:attrNameLst>
                                          <p:attrName>fillcolor</p:attrName>
                                        </p:attrNameLst>
                                      </p:cBhvr>
                                      <p:to>
                                        <a:schemeClr val="bg1"/>
                                      </p:to>
                                    </p:animClr>
                                    <p:set>
                                      <p:cBhvr>
                                        <p:cTn id="42" dur="1000" autoRev="1" fill="remove"/>
                                        <p:tgtEl>
                                          <p:spTgt spid="5">
                                            <p:txEl>
                                              <p:pRg st="7" end="7"/>
                                            </p:txEl>
                                          </p:spTgt>
                                        </p:tgtEl>
                                        <p:attrNameLst>
                                          <p:attrName>fill.type</p:attrName>
                                        </p:attrNameLst>
                                      </p:cBhvr>
                                      <p:to>
                                        <p:strVal val="solid"/>
                                      </p:to>
                                    </p:set>
                                    <p:set>
                                      <p:cBhvr>
                                        <p:cTn id="43" dur="1000" autoRev="1" fill="remove"/>
                                        <p:tgtEl>
                                          <p:spTgt spid="5">
                                            <p:txEl>
                                              <p:pRg st="7" end="7"/>
                                            </p:txEl>
                                          </p:spTgt>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27" presetClass="emph" presetSubtype="0" fill="remove" nodeType="clickEffect">
                                  <p:stCondLst>
                                    <p:cond delay="0"/>
                                  </p:stCondLst>
                                  <p:childTnLst>
                                    <p:animClr clrSpc="rgb" dir="cw">
                                      <p:cBhvr override="childStyle">
                                        <p:cTn id="47" dur="1000" autoRev="1" fill="remove"/>
                                        <p:tgtEl>
                                          <p:spTgt spid="5">
                                            <p:txEl>
                                              <p:pRg st="8" end="8"/>
                                            </p:txEl>
                                          </p:spTgt>
                                        </p:tgtEl>
                                        <p:attrNameLst>
                                          <p:attrName>style.color</p:attrName>
                                        </p:attrNameLst>
                                      </p:cBhvr>
                                      <p:to>
                                        <a:schemeClr val="bg1"/>
                                      </p:to>
                                    </p:animClr>
                                    <p:animClr clrSpc="rgb" dir="cw">
                                      <p:cBhvr>
                                        <p:cTn id="48" dur="1000" autoRev="1" fill="remove"/>
                                        <p:tgtEl>
                                          <p:spTgt spid="5">
                                            <p:txEl>
                                              <p:pRg st="8" end="8"/>
                                            </p:txEl>
                                          </p:spTgt>
                                        </p:tgtEl>
                                        <p:attrNameLst>
                                          <p:attrName>fillcolor</p:attrName>
                                        </p:attrNameLst>
                                      </p:cBhvr>
                                      <p:to>
                                        <a:schemeClr val="bg1"/>
                                      </p:to>
                                    </p:animClr>
                                    <p:set>
                                      <p:cBhvr>
                                        <p:cTn id="49" dur="1000" autoRev="1" fill="remove"/>
                                        <p:tgtEl>
                                          <p:spTgt spid="5">
                                            <p:txEl>
                                              <p:pRg st="8" end="8"/>
                                            </p:txEl>
                                          </p:spTgt>
                                        </p:tgtEl>
                                        <p:attrNameLst>
                                          <p:attrName>fill.type</p:attrName>
                                        </p:attrNameLst>
                                      </p:cBhvr>
                                      <p:to>
                                        <p:strVal val="solid"/>
                                      </p:to>
                                    </p:set>
                                    <p:set>
                                      <p:cBhvr>
                                        <p:cTn id="50" dur="1000" autoRev="1" fill="remove"/>
                                        <p:tgtEl>
                                          <p:spTgt spid="5">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4918638" cy="971709"/>
          </a:xfrm>
        </p:spPr>
        <p:txBody>
          <a:bodyPr/>
          <a:lstStyle/>
          <a:p>
            <a:r>
              <a:rPr lang="en-US" dirty="0" smtClean="0"/>
              <a:t>URCU</a:t>
            </a:r>
            <a:br>
              <a:rPr lang="en-US" dirty="0" smtClean="0"/>
            </a:br>
            <a:r>
              <a:rPr lang="en-US" sz="2800" dirty="0"/>
              <a:t>Example with a linked list</a:t>
            </a:r>
            <a:endParaRPr lang="en-US" dirty="0"/>
          </a:p>
        </p:txBody>
      </p:sp>
      <p:sp>
        <p:nvSpPr>
          <p:cNvPr id="6" name="Rectangle 5"/>
          <p:cNvSpPr/>
          <p:nvPr/>
        </p:nvSpPr>
        <p:spPr>
          <a:xfrm>
            <a:off x="3480078"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p:cNvSpPr/>
          <p:nvPr/>
        </p:nvSpPr>
        <p:spPr>
          <a:xfrm>
            <a:off x="4460466"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9" name="Rectangle 8"/>
          <p:cNvSpPr/>
          <p:nvPr/>
        </p:nvSpPr>
        <p:spPr>
          <a:xfrm>
            <a:off x="5440854"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0" name="Rectangle 9"/>
          <p:cNvSpPr/>
          <p:nvPr/>
        </p:nvSpPr>
        <p:spPr>
          <a:xfrm>
            <a:off x="6421242"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1" name="Rectangle 10"/>
          <p:cNvSpPr/>
          <p:nvPr/>
        </p:nvSpPr>
        <p:spPr>
          <a:xfrm>
            <a:off x="7401630"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2" name="TextBox 11"/>
          <p:cNvSpPr txBox="1"/>
          <p:nvPr/>
        </p:nvSpPr>
        <p:spPr>
          <a:xfrm>
            <a:off x="1885631" y="1796205"/>
            <a:ext cx="1537888" cy="338554"/>
          </a:xfrm>
          <a:prstGeom prst="rect">
            <a:avLst/>
          </a:prstGeom>
          <a:noFill/>
        </p:spPr>
        <p:txBody>
          <a:bodyPr wrap="square" rtlCol="0">
            <a:spAutoFit/>
          </a:bodyPr>
          <a:lstStyle/>
          <a:p>
            <a:r>
              <a:rPr lang="en-US" sz="1600" dirty="0"/>
              <a:t>versions array</a:t>
            </a:r>
            <a:endParaRPr lang="en-US" sz="1600" dirty="0"/>
          </a:p>
        </p:txBody>
      </p:sp>
      <p:sp>
        <p:nvSpPr>
          <p:cNvPr id="13" name="Rounded Rectangle 12"/>
          <p:cNvSpPr/>
          <p:nvPr/>
        </p:nvSpPr>
        <p:spPr>
          <a:xfrm>
            <a:off x="33152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head</a:t>
            </a:r>
          </a:p>
        </p:txBody>
      </p:sp>
      <p:sp>
        <p:nvSpPr>
          <p:cNvPr id="14" name="Rounded Rectangle 13"/>
          <p:cNvSpPr/>
          <p:nvPr/>
        </p:nvSpPr>
        <p:spPr>
          <a:xfrm>
            <a:off x="210376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p:txBody>
      </p:sp>
      <p:sp>
        <p:nvSpPr>
          <p:cNvPr id="15" name="Rounded Rectangle 14"/>
          <p:cNvSpPr/>
          <p:nvPr/>
        </p:nvSpPr>
        <p:spPr>
          <a:xfrm>
            <a:off x="394356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p:txBody>
      </p:sp>
      <p:sp>
        <p:nvSpPr>
          <p:cNvPr id="16" name="Rounded Rectangle 15"/>
          <p:cNvSpPr/>
          <p:nvPr/>
        </p:nvSpPr>
        <p:spPr>
          <a:xfrm>
            <a:off x="5684383"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p:txBody>
      </p:sp>
      <p:sp>
        <p:nvSpPr>
          <p:cNvPr id="17" name="Rounded Rectangle 16"/>
          <p:cNvSpPr/>
          <p:nvPr/>
        </p:nvSpPr>
        <p:spPr>
          <a:xfrm>
            <a:off x="7378064"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p:txBody>
      </p:sp>
      <p:sp>
        <p:nvSpPr>
          <p:cNvPr id="18" name="Rounded Rectangle 17"/>
          <p:cNvSpPr/>
          <p:nvPr/>
        </p:nvSpPr>
        <p:spPr>
          <a:xfrm>
            <a:off x="9052896"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p:txBody>
      </p:sp>
      <p:sp>
        <p:nvSpPr>
          <p:cNvPr id="19" name="Rounded Rectangle 18"/>
          <p:cNvSpPr/>
          <p:nvPr/>
        </p:nvSpPr>
        <p:spPr>
          <a:xfrm>
            <a:off x="1080313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154864"/>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154864"/>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a:off x="5084211" y="4154864"/>
            <a:ext cx="6001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a:off x="6825028" y="4154864"/>
            <a:ext cx="5530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154864"/>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154864"/>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 name="TextBox 56"/>
          <p:cNvSpPr txBox="1"/>
          <p:nvPr/>
        </p:nvSpPr>
        <p:spPr>
          <a:xfrm>
            <a:off x="3697486" y="1788059"/>
            <a:ext cx="626882" cy="369332"/>
          </a:xfrm>
          <a:prstGeom prst="rect">
            <a:avLst/>
          </a:prstGeom>
          <a:noFill/>
        </p:spPr>
        <p:txBody>
          <a:bodyPr wrap="square" rtlCol="0">
            <a:spAutoFit/>
          </a:bodyPr>
          <a:lstStyle/>
          <a:p>
            <a:r>
              <a:rPr lang="en-US" dirty="0"/>
              <a:t>-1</a:t>
            </a:r>
            <a:endParaRPr lang="en-US" dirty="0"/>
          </a:p>
        </p:txBody>
      </p:sp>
      <p:sp>
        <p:nvSpPr>
          <p:cNvPr id="69" name="TextBox 68"/>
          <p:cNvSpPr txBox="1"/>
          <p:nvPr/>
        </p:nvSpPr>
        <p:spPr>
          <a:xfrm>
            <a:off x="3547443" y="1364929"/>
            <a:ext cx="926968" cy="307777"/>
          </a:xfrm>
          <a:prstGeom prst="rect">
            <a:avLst/>
          </a:prstGeom>
          <a:noFill/>
        </p:spPr>
        <p:txBody>
          <a:bodyPr wrap="square" rtlCol="0">
            <a:spAutoFit/>
          </a:bodyPr>
          <a:lstStyle/>
          <a:p>
            <a:r>
              <a:rPr lang="en-US" sz="1400" dirty="0" err="1"/>
              <a:t>Thead</a:t>
            </a:r>
            <a:r>
              <a:rPr lang="en-US" sz="1400" dirty="0"/>
              <a:t> 1</a:t>
            </a:r>
            <a:endParaRPr lang="en-US" sz="1400" dirty="0"/>
          </a:p>
        </p:txBody>
      </p:sp>
      <p:sp>
        <p:nvSpPr>
          <p:cNvPr id="70" name="TextBox 69"/>
          <p:cNvSpPr txBox="1"/>
          <p:nvPr/>
        </p:nvSpPr>
        <p:spPr>
          <a:xfrm>
            <a:off x="4497680" y="1354066"/>
            <a:ext cx="926968" cy="307777"/>
          </a:xfrm>
          <a:prstGeom prst="rect">
            <a:avLst/>
          </a:prstGeom>
          <a:noFill/>
        </p:spPr>
        <p:txBody>
          <a:bodyPr wrap="square" rtlCol="0">
            <a:spAutoFit/>
          </a:bodyPr>
          <a:lstStyle/>
          <a:p>
            <a:r>
              <a:rPr lang="en-US" sz="1400" dirty="0" err="1"/>
              <a:t>Thead</a:t>
            </a:r>
            <a:r>
              <a:rPr lang="en-US" sz="1400" dirty="0"/>
              <a:t> 2</a:t>
            </a:r>
            <a:endParaRPr lang="en-US" sz="1400" dirty="0"/>
          </a:p>
        </p:txBody>
      </p:sp>
      <p:sp>
        <p:nvSpPr>
          <p:cNvPr id="71" name="TextBox 70"/>
          <p:cNvSpPr txBox="1"/>
          <p:nvPr/>
        </p:nvSpPr>
        <p:spPr>
          <a:xfrm>
            <a:off x="5494274" y="1364931"/>
            <a:ext cx="926968" cy="307777"/>
          </a:xfrm>
          <a:prstGeom prst="rect">
            <a:avLst/>
          </a:prstGeom>
          <a:noFill/>
        </p:spPr>
        <p:txBody>
          <a:bodyPr wrap="square" rtlCol="0">
            <a:spAutoFit/>
          </a:bodyPr>
          <a:lstStyle/>
          <a:p>
            <a:r>
              <a:rPr lang="en-US" sz="1400" dirty="0" err="1"/>
              <a:t>Thead</a:t>
            </a:r>
            <a:r>
              <a:rPr lang="en-US" sz="1400" dirty="0"/>
              <a:t> 3</a:t>
            </a:r>
            <a:endParaRPr lang="en-US" sz="1400" dirty="0"/>
          </a:p>
        </p:txBody>
      </p:sp>
      <p:sp>
        <p:nvSpPr>
          <p:cNvPr id="72" name="TextBox 71"/>
          <p:cNvSpPr txBox="1"/>
          <p:nvPr/>
        </p:nvSpPr>
        <p:spPr>
          <a:xfrm>
            <a:off x="6485168" y="1364930"/>
            <a:ext cx="926968" cy="307777"/>
          </a:xfrm>
          <a:prstGeom prst="rect">
            <a:avLst/>
          </a:prstGeom>
          <a:noFill/>
        </p:spPr>
        <p:txBody>
          <a:bodyPr wrap="square" rtlCol="0">
            <a:spAutoFit/>
          </a:bodyPr>
          <a:lstStyle/>
          <a:p>
            <a:r>
              <a:rPr lang="en-US" sz="1400" dirty="0" err="1"/>
              <a:t>Thead</a:t>
            </a:r>
            <a:r>
              <a:rPr lang="en-US" sz="1400" dirty="0"/>
              <a:t> 4</a:t>
            </a:r>
            <a:endParaRPr lang="en-US" sz="1400" dirty="0"/>
          </a:p>
        </p:txBody>
      </p:sp>
      <p:sp>
        <p:nvSpPr>
          <p:cNvPr id="73" name="TextBox 72"/>
          <p:cNvSpPr txBox="1"/>
          <p:nvPr/>
        </p:nvSpPr>
        <p:spPr>
          <a:xfrm>
            <a:off x="7461817" y="1376626"/>
            <a:ext cx="926968" cy="307777"/>
          </a:xfrm>
          <a:prstGeom prst="rect">
            <a:avLst/>
          </a:prstGeom>
          <a:noFill/>
        </p:spPr>
        <p:txBody>
          <a:bodyPr wrap="square" rtlCol="0">
            <a:spAutoFit/>
          </a:bodyPr>
          <a:lstStyle/>
          <a:p>
            <a:r>
              <a:rPr lang="en-US" sz="1400" dirty="0" err="1"/>
              <a:t>Thead</a:t>
            </a:r>
            <a:r>
              <a:rPr lang="en-US" sz="1400" dirty="0"/>
              <a:t> …</a:t>
            </a:r>
            <a:endParaRPr lang="en-US" sz="1400" dirty="0"/>
          </a:p>
        </p:txBody>
      </p:sp>
      <p:sp>
        <p:nvSpPr>
          <p:cNvPr id="75" name="TextBox 74"/>
          <p:cNvSpPr txBox="1"/>
          <p:nvPr/>
        </p:nvSpPr>
        <p:spPr>
          <a:xfrm>
            <a:off x="7101545" y="5469963"/>
            <a:ext cx="4586140" cy="1200329"/>
          </a:xfrm>
          <a:prstGeom prst="rect">
            <a:avLst/>
          </a:prstGeom>
          <a:noFill/>
        </p:spPr>
        <p:txBody>
          <a:bodyPr wrap="square" rtlCol="0">
            <a:spAutoFit/>
          </a:bodyPr>
          <a:lstStyle/>
          <a:p>
            <a:r>
              <a:rPr lang="en-US" sz="1600" b="1" dirty="0"/>
              <a:t>Readers</a:t>
            </a:r>
          </a:p>
          <a:p>
            <a:pPr marL="342900" indent="-342900">
              <a:buFont typeface="+mj-lt"/>
              <a:buAutoNum type="arabicPeriod"/>
            </a:pPr>
            <a:r>
              <a:rPr lang="en-US" sz="1400" dirty="0"/>
              <a:t>Read a global version</a:t>
            </a:r>
          </a:p>
          <a:p>
            <a:pPr marL="342900" indent="-342900">
              <a:buFont typeface="+mj-lt"/>
              <a:buAutoNum type="arabicPeriod"/>
            </a:pPr>
            <a:r>
              <a:rPr lang="en-US" sz="1400" dirty="0"/>
              <a:t>Store the version in the versions array</a:t>
            </a:r>
          </a:p>
          <a:p>
            <a:pPr marL="342900" indent="-342900">
              <a:buFont typeface="+mj-lt"/>
              <a:buAutoNum type="arabicPeriod"/>
            </a:pPr>
            <a:r>
              <a:rPr lang="en-US" sz="1400" dirty="0"/>
              <a:t>Read whatever is needed without worries</a:t>
            </a:r>
          </a:p>
          <a:p>
            <a:pPr marL="342900" indent="-342900">
              <a:buFont typeface="+mj-lt"/>
              <a:buAutoNum type="arabicPeriod"/>
            </a:pPr>
            <a:r>
              <a:rPr lang="en-US" sz="1400" dirty="0"/>
              <a:t>Remove the version from the versions array</a:t>
            </a:r>
            <a:endParaRPr lang="en-US" sz="1400" dirty="0"/>
          </a:p>
        </p:txBody>
      </p:sp>
      <p:sp>
        <p:nvSpPr>
          <p:cNvPr id="63" name="Rectangle 62"/>
          <p:cNvSpPr/>
          <p:nvPr/>
        </p:nvSpPr>
        <p:spPr>
          <a:xfrm>
            <a:off x="5384297" y="2611822"/>
            <a:ext cx="980388" cy="461914"/>
          </a:xfrm>
          <a:prstGeom prst="rect">
            <a:avLst/>
          </a:prstGeom>
          <a:solidFill>
            <a:srgbClr val="00A2BF"/>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3260</a:t>
            </a:r>
          </a:p>
        </p:txBody>
      </p:sp>
      <p:sp>
        <p:nvSpPr>
          <p:cNvPr id="76" name="TextBox 75"/>
          <p:cNvSpPr txBox="1"/>
          <p:nvPr/>
        </p:nvSpPr>
        <p:spPr>
          <a:xfrm>
            <a:off x="3846409" y="2637759"/>
            <a:ext cx="1537888" cy="338554"/>
          </a:xfrm>
          <a:prstGeom prst="rect">
            <a:avLst/>
          </a:prstGeom>
          <a:noFill/>
        </p:spPr>
        <p:txBody>
          <a:bodyPr wrap="square" rtlCol="0">
            <a:spAutoFit/>
          </a:bodyPr>
          <a:lstStyle/>
          <a:p>
            <a:r>
              <a:rPr lang="en-US" sz="1600" dirty="0"/>
              <a:t>Global version</a:t>
            </a:r>
            <a:endParaRPr lang="en-US" sz="1600" dirty="0"/>
          </a:p>
        </p:txBody>
      </p:sp>
      <p:sp>
        <p:nvSpPr>
          <p:cNvPr id="77" name="TextBox 76"/>
          <p:cNvSpPr txBox="1"/>
          <p:nvPr/>
        </p:nvSpPr>
        <p:spPr>
          <a:xfrm>
            <a:off x="3651339" y="1760137"/>
            <a:ext cx="862551" cy="369332"/>
          </a:xfrm>
          <a:prstGeom prst="rect">
            <a:avLst/>
          </a:prstGeom>
          <a:noFill/>
        </p:spPr>
        <p:txBody>
          <a:bodyPr wrap="square" rtlCol="0">
            <a:spAutoFit/>
          </a:bodyPr>
          <a:lstStyle/>
          <a:p>
            <a:r>
              <a:rPr lang="en-US" dirty="0"/>
              <a:t>3260</a:t>
            </a:r>
            <a:endParaRPr lang="en-US" dirty="0"/>
          </a:p>
        </p:txBody>
      </p:sp>
      <p:grpSp>
        <p:nvGrpSpPr>
          <p:cNvPr id="37" name="Group 30"/>
          <p:cNvGrpSpPr>
            <a:grpSpLocks/>
          </p:cNvGrpSpPr>
          <p:nvPr/>
        </p:nvGrpSpPr>
        <p:grpSpPr bwMode="auto">
          <a:xfrm flipH="1">
            <a:off x="331529" y="5646778"/>
            <a:ext cx="751980" cy="459766"/>
            <a:chOff x="1008" y="2720"/>
            <a:chExt cx="856" cy="808"/>
          </a:xfrm>
        </p:grpSpPr>
        <p:sp>
          <p:nvSpPr>
            <p:cNvPr id="38"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R</a:t>
              </a:r>
              <a:endParaRPr lang="en-US" sz="1000" b="1" dirty="0">
                <a:solidFill>
                  <a:srgbClr val="000000"/>
                </a:solidFill>
              </a:endParaRPr>
            </a:p>
          </p:txBody>
        </p:sp>
        <p:sp>
          <p:nvSpPr>
            <p:cNvPr id="4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989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81401E-6 -4.44444E-6 L -0.0564 -0.18217 L -0.04715 -0.36898 L 0.19445 -0.42546 L 0.36623 -0.41782 L 0.39489 -0.43148 L 0.38134 -0.39166 L 0.36272 -0.41643 " pathEditMode="relative" ptsTypes="AAAAAAAA">
                                      <p:cBhvr>
                                        <p:cTn id="6" dur="2000" fill="hold"/>
                                        <p:tgtEl>
                                          <p:spTgt spid="37"/>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0.36429 -0.41157 L 0.23821 -0.52222 " pathEditMode="relative" ptsTypes="AA">
                                      <p:cBhvr>
                                        <p:cTn id="9" dur="2000" fill="hold"/>
                                        <p:tgtEl>
                                          <p:spTgt spid="37"/>
                                        </p:tgtEl>
                                        <p:attrNameLst>
                                          <p:attrName>ppt_x</p:attrName>
                                          <p:attrName>ppt_y</p:attrName>
                                        </p:attrNameLst>
                                      </p:cBhvr>
                                    </p:animMotion>
                                  </p:childTnLst>
                                </p:cTn>
                              </p:par>
                            </p:childTnLst>
                          </p:cTn>
                        </p:par>
                        <p:par>
                          <p:cTn id="10" fill="hold">
                            <p:stCondLst>
                              <p:cond delay="4000"/>
                            </p:stCondLst>
                            <p:childTnLst>
                              <p:par>
                                <p:cTn id="11" presetID="10" presetClass="exit" presetSubtype="0" fill="hold" grpId="0" nodeType="afterEffect">
                                  <p:stCondLst>
                                    <p:cond delay="0"/>
                                  </p:stCondLst>
                                  <p:childTnLst>
                                    <p:animEffect transition="out" filter="fade">
                                      <p:cBhvr>
                                        <p:cTn id="12" dur="500"/>
                                        <p:tgtEl>
                                          <p:spTgt spid="57"/>
                                        </p:tgtEl>
                                      </p:cBhvr>
                                    </p:animEffect>
                                    <p:set>
                                      <p:cBhvr>
                                        <p:cTn id="13" dur="1" fill="hold">
                                          <p:stCondLst>
                                            <p:cond delay="499"/>
                                          </p:stCondLst>
                                        </p:cTn>
                                        <p:tgtEl>
                                          <p:spTgt spid="5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23821 -0.52222 L 0.01055 -0.32985 L 0.03985 -0.2412 L 0.05222 -0.26134 L 0.04024 -0.25786 L 0.19263 -0.24953 L 0.18025 -0.26874 L 0.17986 -0.2412 L 0.33798 -0.25786 L 0.32521 -0.27083 L 0.32521 -0.26458 L 0.3329 -0.2405 L 0.48802 -0.25022 L 0.46718 -0.26527 C 0.46874 -0.25601 0.46744 -0.25856 0.469 -0.25578 L 0.4845 -0.2405 L 0.62138 -0.253 L 0.60054 -0.26597 C 0.60263 -0.26087 0.60146 -0.26203 0.60328 -0.26064 L 0.61669 -0.24745 L 0.76908 -0.253 L 0.7571 -0.27152 L 0.76178 -0.24536 L 0.89398 -0.26203 L 0.91261 -0.3905 " pathEditMode="relative" ptsTypes="AAAAAAAAAAAAAAAAAAAAAAAAA">
                                      <p:cBhvr>
                                        <p:cTn id="20" dur="5000" fill="hold"/>
                                        <p:tgtEl>
                                          <p:spTgt spid="37"/>
                                        </p:tgtEl>
                                        <p:attrNameLst>
                                          <p:attrName>ppt_x</p:attrName>
                                          <p:attrName>ppt_y</p:attrName>
                                        </p:attrNameLst>
                                      </p:cBhvr>
                                    </p:animMotion>
                                  </p:childTnLst>
                                </p:cTn>
                              </p:par>
                            </p:childTnLst>
                          </p:cTn>
                        </p:par>
                        <p:par>
                          <p:cTn id="21" fill="hold">
                            <p:stCondLst>
                              <p:cond delay="5000"/>
                            </p:stCondLst>
                            <p:childTnLst>
                              <p:par>
                                <p:cTn id="22" presetID="0" presetClass="path" presetSubtype="0" accel="50000" decel="50000" fill="hold" nodeType="afterEffect">
                                  <p:stCondLst>
                                    <p:cond delay="0"/>
                                  </p:stCondLst>
                                  <p:childTnLst>
                                    <p:animMotion origin="layout" path="M 0.91495 -0.3875 L 0.26608 -0.52222 " pathEditMode="relative" ptsTypes="AA">
                                      <p:cBhvr>
                                        <p:cTn id="23" dur="2000" fill="hold"/>
                                        <p:tgtEl>
                                          <p:spTgt spid="37"/>
                                        </p:tgtEl>
                                        <p:attrNameLst>
                                          <p:attrName>ppt_x</p:attrName>
                                          <p:attrName>ppt_y</p:attrName>
                                        </p:attrNameLst>
                                      </p:cBhvr>
                                    </p:animMotion>
                                  </p:childTnLst>
                                </p:cTn>
                              </p:par>
                            </p:childTnLst>
                          </p:cTn>
                        </p:par>
                        <p:par>
                          <p:cTn id="24" fill="hold">
                            <p:stCondLst>
                              <p:cond delay="7000"/>
                            </p:stCondLst>
                            <p:childTnLst>
                              <p:par>
                                <p:cTn id="25" presetID="10" presetClass="exit" presetSubtype="0" fill="hold" grpId="1" nodeType="afterEffect">
                                  <p:stCondLst>
                                    <p:cond delay="0"/>
                                  </p:stCondLst>
                                  <p:childTnLst>
                                    <p:animEffect transition="out" filter="fade">
                                      <p:cBhvr>
                                        <p:cTn id="26" dur="500"/>
                                        <p:tgtEl>
                                          <p:spTgt spid="77"/>
                                        </p:tgtEl>
                                      </p:cBhvr>
                                    </p:animEffect>
                                    <p:set>
                                      <p:cBhvr>
                                        <p:cTn id="27" dur="1" fill="hold">
                                          <p:stCondLst>
                                            <p:cond delay="499"/>
                                          </p:stCondLst>
                                        </p:cTn>
                                        <p:tgtEl>
                                          <p:spTgt spid="77"/>
                                        </p:tgtEl>
                                        <p:attrNameLst>
                                          <p:attrName>style.visibility</p:attrName>
                                        </p:attrNameLst>
                                      </p:cBhvr>
                                      <p:to>
                                        <p:strVal val="hidden"/>
                                      </p:to>
                                    </p:set>
                                  </p:childTnLst>
                                </p:cTn>
                              </p:par>
                              <p:par>
                                <p:cTn id="28" presetID="10" presetClass="entr" presetSubtype="0" fill="hold" grpId="1"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7" grpId="1"/>
      <p:bldP spid="77" grpId="0"/>
      <p:bldP spid="77"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4918638" cy="971709"/>
          </a:xfrm>
        </p:spPr>
        <p:txBody>
          <a:bodyPr/>
          <a:lstStyle/>
          <a:p>
            <a:r>
              <a:rPr lang="en-US" dirty="0" smtClean="0"/>
              <a:t>URCU</a:t>
            </a:r>
            <a:br>
              <a:rPr lang="en-US" dirty="0" smtClean="0"/>
            </a:br>
            <a:r>
              <a:rPr lang="en-US" sz="2800" dirty="0"/>
              <a:t>Example with a linked list</a:t>
            </a:r>
            <a:endParaRPr lang="en-US" dirty="0"/>
          </a:p>
        </p:txBody>
      </p:sp>
      <p:sp>
        <p:nvSpPr>
          <p:cNvPr id="6" name="Rectangle 5"/>
          <p:cNvSpPr/>
          <p:nvPr/>
        </p:nvSpPr>
        <p:spPr>
          <a:xfrm>
            <a:off x="3480078"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p:cNvSpPr/>
          <p:nvPr/>
        </p:nvSpPr>
        <p:spPr>
          <a:xfrm>
            <a:off x="4460466"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9" name="Rectangle 8"/>
          <p:cNvSpPr/>
          <p:nvPr/>
        </p:nvSpPr>
        <p:spPr>
          <a:xfrm>
            <a:off x="5440854"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0" name="Rectangle 9"/>
          <p:cNvSpPr/>
          <p:nvPr/>
        </p:nvSpPr>
        <p:spPr>
          <a:xfrm>
            <a:off x="6421242"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1" name="Rectangle 10"/>
          <p:cNvSpPr/>
          <p:nvPr/>
        </p:nvSpPr>
        <p:spPr>
          <a:xfrm>
            <a:off x="7401630"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2" name="TextBox 11"/>
          <p:cNvSpPr txBox="1"/>
          <p:nvPr/>
        </p:nvSpPr>
        <p:spPr>
          <a:xfrm>
            <a:off x="1885631" y="1796205"/>
            <a:ext cx="1537888" cy="338554"/>
          </a:xfrm>
          <a:prstGeom prst="rect">
            <a:avLst/>
          </a:prstGeom>
          <a:noFill/>
        </p:spPr>
        <p:txBody>
          <a:bodyPr wrap="square" rtlCol="0">
            <a:spAutoFit/>
          </a:bodyPr>
          <a:lstStyle/>
          <a:p>
            <a:r>
              <a:rPr lang="en-US" sz="1600" dirty="0"/>
              <a:t>versions array</a:t>
            </a:r>
            <a:endParaRPr lang="en-US" sz="1600" dirty="0"/>
          </a:p>
        </p:txBody>
      </p:sp>
      <p:sp>
        <p:nvSpPr>
          <p:cNvPr id="13" name="Rounded Rectangle 12"/>
          <p:cNvSpPr/>
          <p:nvPr/>
        </p:nvSpPr>
        <p:spPr>
          <a:xfrm>
            <a:off x="33152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head</a:t>
            </a:r>
          </a:p>
        </p:txBody>
      </p:sp>
      <p:sp>
        <p:nvSpPr>
          <p:cNvPr id="14" name="Rounded Rectangle 13"/>
          <p:cNvSpPr/>
          <p:nvPr/>
        </p:nvSpPr>
        <p:spPr>
          <a:xfrm>
            <a:off x="2103769"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p:txBody>
      </p:sp>
      <p:sp>
        <p:nvSpPr>
          <p:cNvPr id="15" name="Rounded Rectangle 14"/>
          <p:cNvSpPr/>
          <p:nvPr/>
        </p:nvSpPr>
        <p:spPr>
          <a:xfrm>
            <a:off x="394356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p:txBody>
      </p:sp>
      <p:sp>
        <p:nvSpPr>
          <p:cNvPr id="16" name="Rounded Rectangle 15"/>
          <p:cNvSpPr/>
          <p:nvPr/>
        </p:nvSpPr>
        <p:spPr>
          <a:xfrm>
            <a:off x="5703232" y="4316990"/>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p:txBody>
      </p:sp>
      <p:sp>
        <p:nvSpPr>
          <p:cNvPr id="17" name="Rounded Rectangle 16"/>
          <p:cNvSpPr/>
          <p:nvPr/>
        </p:nvSpPr>
        <p:spPr>
          <a:xfrm>
            <a:off x="7378064"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p:txBody>
      </p:sp>
      <p:sp>
        <p:nvSpPr>
          <p:cNvPr id="18" name="Rounded Rectangle 17"/>
          <p:cNvSpPr/>
          <p:nvPr/>
        </p:nvSpPr>
        <p:spPr>
          <a:xfrm>
            <a:off x="9052896"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p:txBody>
      </p:sp>
      <p:sp>
        <p:nvSpPr>
          <p:cNvPr id="19" name="Rounded Rectangle 18"/>
          <p:cNvSpPr/>
          <p:nvPr/>
        </p:nvSpPr>
        <p:spPr>
          <a:xfrm>
            <a:off x="10803137" y="3714161"/>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154864"/>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154864"/>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a:off x="5084212" y="4154865"/>
            <a:ext cx="619021" cy="6028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flipV="1">
            <a:off x="6843876" y="4154865"/>
            <a:ext cx="534188" cy="6028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154864"/>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154864"/>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547443" y="1364929"/>
            <a:ext cx="926968" cy="307777"/>
          </a:xfrm>
          <a:prstGeom prst="rect">
            <a:avLst/>
          </a:prstGeom>
          <a:noFill/>
        </p:spPr>
        <p:txBody>
          <a:bodyPr wrap="square" rtlCol="0">
            <a:spAutoFit/>
          </a:bodyPr>
          <a:lstStyle/>
          <a:p>
            <a:r>
              <a:rPr lang="en-US" sz="1400" dirty="0" err="1"/>
              <a:t>Thead</a:t>
            </a:r>
            <a:r>
              <a:rPr lang="en-US" sz="1400" dirty="0"/>
              <a:t> 1</a:t>
            </a:r>
            <a:endParaRPr lang="en-US" sz="1400" dirty="0"/>
          </a:p>
        </p:txBody>
      </p:sp>
      <p:sp>
        <p:nvSpPr>
          <p:cNvPr id="70" name="TextBox 69"/>
          <p:cNvSpPr txBox="1"/>
          <p:nvPr/>
        </p:nvSpPr>
        <p:spPr>
          <a:xfrm>
            <a:off x="4497680" y="1354066"/>
            <a:ext cx="926968" cy="307777"/>
          </a:xfrm>
          <a:prstGeom prst="rect">
            <a:avLst/>
          </a:prstGeom>
          <a:noFill/>
        </p:spPr>
        <p:txBody>
          <a:bodyPr wrap="square" rtlCol="0">
            <a:spAutoFit/>
          </a:bodyPr>
          <a:lstStyle/>
          <a:p>
            <a:r>
              <a:rPr lang="en-US" sz="1400" dirty="0" err="1"/>
              <a:t>Thead</a:t>
            </a:r>
            <a:r>
              <a:rPr lang="en-US" sz="1400" dirty="0"/>
              <a:t> 2</a:t>
            </a:r>
            <a:endParaRPr lang="en-US" sz="1400" dirty="0"/>
          </a:p>
        </p:txBody>
      </p:sp>
      <p:sp>
        <p:nvSpPr>
          <p:cNvPr id="71" name="TextBox 70"/>
          <p:cNvSpPr txBox="1"/>
          <p:nvPr/>
        </p:nvSpPr>
        <p:spPr>
          <a:xfrm>
            <a:off x="5494274" y="1364931"/>
            <a:ext cx="926968" cy="307777"/>
          </a:xfrm>
          <a:prstGeom prst="rect">
            <a:avLst/>
          </a:prstGeom>
          <a:noFill/>
        </p:spPr>
        <p:txBody>
          <a:bodyPr wrap="square" rtlCol="0">
            <a:spAutoFit/>
          </a:bodyPr>
          <a:lstStyle/>
          <a:p>
            <a:r>
              <a:rPr lang="en-US" sz="1400" dirty="0" err="1"/>
              <a:t>Thead</a:t>
            </a:r>
            <a:r>
              <a:rPr lang="en-US" sz="1400" dirty="0"/>
              <a:t> 3</a:t>
            </a:r>
            <a:endParaRPr lang="en-US" sz="1400" dirty="0"/>
          </a:p>
        </p:txBody>
      </p:sp>
      <p:sp>
        <p:nvSpPr>
          <p:cNvPr id="72" name="TextBox 71"/>
          <p:cNvSpPr txBox="1"/>
          <p:nvPr/>
        </p:nvSpPr>
        <p:spPr>
          <a:xfrm>
            <a:off x="6485168" y="1364930"/>
            <a:ext cx="926968" cy="307777"/>
          </a:xfrm>
          <a:prstGeom prst="rect">
            <a:avLst/>
          </a:prstGeom>
          <a:noFill/>
        </p:spPr>
        <p:txBody>
          <a:bodyPr wrap="square" rtlCol="0">
            <a:spAutoFit/>
          </a:bodyPr>
          <a:lstStyle/>
          <a:p>
            <a:r>
              <a:rPr lang="en-US" sz="1400" dirty="0" err="1"/>
              <a:t>Thead</a:t>
            </a:r>
            <a:r>
              <a:rPr lang="en-US" sz="1400" dirty="0"/>
              <a:t> 4</a:t>
            </a:r>
            <a:endParaRPr lang="en-US" sz="1400" dirty="0"/>
          </a:p>
        </p:txBody>
      </p:sp>
      <p:sp>
        <p:nvSpPr>
          <p:cNvPr id="73" name="TextBox 72"/>
          <p:cNvSpPr txBox="1"/>
          <p:nvPr/>
        </p:nvSpPr>
        <p:spPr>
          <a:xfrm>
            <a:off x="7461817" y="1376626"/>
            <a:ext cx="926968" cy="307777"/>
          </a:xfrm>
          <a:prstGeom prst="rect">
            <a:avLst/>
          </a:prstGeom>
          <a:noFill/>
        </p:spPr>
        <p:txBody>
          <a:bodyPr wrap="square" rtlCol="0">
            <a:spAutoFit/>
          </a:bodyPr>
          <a:lstStyle/>
          <a:p>
            <a:r>
              <a:rPr lang="en-US" sz="1400" dirty="0" err="1"/>
              <a:t>Thead</a:t>
            </a:r>
            <a:r>
              <a:rPr lang="en-US" sz="1400" dirty="0"/>
              <a:t> …</a:t>
            </a:r>
            <a:endParaRPr lang="en-US" sz="1400" dirty="0"/>
          </a:p>
        </p:txBody>
      </p:sp>
      <p:sp>
        <p:nvSpPr>
          <p:cNvPr id="75" name="TextBox 74"/>
          <p:cNvSpPr txBox="1"/>
          <p:nvPr/>
        </p:nvSpPr>
        <p:spPr>
          <a:xfrm>
            <a:off x="6628631" y="5469963"/>
            <a:ext cx="5561782" cy="1200329"/>
          </a:xfrm>
          <a:prstGeom prst="rect">
            <a:avLst/>
          </a:prstGeom>
          <a:noFill/>
        </p:spPr>
        <p:txBody>
          <a:bodyPr wrap="square" rtlCol="0">
            <a:spAutoFit/>
          </a:bodyPr>
          <a:lstStyle/>
          <a:p>
            <a:r>
              <a:rPr lang="en-US" sz="1600" b="1" dirty="0" err="1"/>
              <a:t>Reclaimers</a:t>
            </a:r>
            <a:endParaRPr lang="en-US" sz="1600" b="1" dirty="0"/>
          </a:p>
          <a:p>
            <a:pPr marL="342900" indent="-342900">
              <a:buFont typeface="+mj-lt"/>
              <a:buAutoNum type="arabicPeriod"/>
            </a:pPr>
            <a:r>
              <a:rPr lang="en-US" sz="1400" dirty="0"/>
              <a:t>Unlink the node</a:t>
            </a:r>
          </a:p>
          <a:p>
            <a:pPr marL="342900" indent="-342900">
              <a:buFont typeface="+mj-lt"/>
              <a:buAutoNum type="arabicPeriod"/>
            </a:pPr>
            <a:r>
              <a:rPr lang="en-US" sz="1400" dirty="0"/>
              <a:t>Increment the global version</a:t>
            </a:r>
          </a:p>
          <a:p>
            <a:pPr marL="342900" indent="-342900">
              <a:buFont typeface="+mj-lt"/>
              <a:buAutoNum type="arabicPeriod"/>
            </a:pPr>
            <a:r>
              <a:rPr lang="en-US" sz="1400" dirty="0"/>
              <a:t>Wait for all readers to complete or have a higher version</a:t>
            </a:r>
          </a:p>
          <a:p>
            <a:pPr marL="342900" indent="-342900">
              <a:buFont typeface="+mj-lt"/>
              <a:buAutoNum type="arabicPeriod"/>
            </a:pPr>
            <a:r>
              <a:rPr lang="en-US" sz="1400" dirty="0"/>
              <a:t>Delete the node</a:t>
            </a:r>
            <a:endParaRPr lang="en-US" sz="1400" dirty="0"/>
          </a:p>
        </p:txBody>
      </p:sp>
      <p:sp>
        <p:nvSpPr>
          <p:cNvPr id="63" name="Rectangle 62"/>
          <p:cNvSpPr/>
          <p:nvPr/>
        </p:nvSpPr>
        <p:spPr>
          <a:xfrm>
            <a:off x="5384297" y="2611822"/>
            <a:ext cx="980388" cy="461914"/>
          </a:xfrm>
          <a:prstGeom prst="rect">
            <a:avLst/>
          </a:prstGeom>
          <a:solidFill>
            <a:srgbClr val="00A2BF"/>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6" name="TextBox 75"/>
          <p:cNvSpPr txBox="1"/>
          <p:nvPr/>
        </p:nvSpPr>
        <p:spPr>
          <a:xfrm>
            <a:off x="3846409" y="2637759"/>
            <a:ext cx="1537888" cy="338554"/>
          </a:xfrm>
          <a:prstGeom prst="rect">
            <a:avLst/>
          </a:prstGeom>
          <a:noFill/>
        </p:spPr>
        <p:txBody>
          <a:bodyPr wrap="square" rtlCol="0">
            <a:spAutoFit/>
          </a:bodyPr>
          <a:lstStyle/>
          <a:p>
            <a:r>
              <a:rPr lang="en-US" sz="1600" dirty="0"/>
              <a:t>Global version</a:t>
            </a:r>
            <a:endParaRPr lang="en-US" sz="1600" dirty="0"/>
          </a:p>
        </p:txBody>
      </p:sp>
      <p:sp>
        <p:nvSpPr>
          <p:cNvPr id="77" name="TextBox 76"/>
          <p:cNvSpPr txBox="1"/>
          <p:nvPr/>
        </p:nvSpPr>
        <p:spPr>
          <a:xfrm>
            <a:off x="3611861" y="1755054"/>
            <a:ext cx="862551" cy="369332"/>
          </a:xfrm>
          <a:prstGeom prst="rect">
            <a:avLst/>
          </a:prstGeom>
          <a:noFill/>
        </p:spPr>
        <p:txBody>
          <a:bodyPr wrap="square" rtlCol="0">
            <a:spAutoFit/>
          </a:bodyPr>
          <a:lstStyle/>
          <a:p>
            <a:r>
              <a:rPr lang="en-US" dirty="0"/>
              <a:t>3260</a:t>
            </a:r>
            <a:endParaRPr lang="en-US" dirty="0"/>
          </a:p>
        </p:txBody>
      </p:sp>
      <p:grpSp>
        <p:nvGrpSpPr>
          <p:cNvPr id="37" name="Group 30"/>
          <p:cNvGrpSpPr>
            <a:grpSpLocks/>
          </p:cNvGrpSpPr>
          <p:nvPr/>
        </p:nvGrpSpPr>
        <p:grpSpPr bwMode="auto">
          <a:xfrm flipH="1">
            <a:off x="9394615" y="3610588"/>
            <a:ext cx="751980" cy="459766"/>
            <a:chOff x="1008" y="2720"/>
            <a:chExt cx="856" cy="808"/>
          </a:xfrm>
        </p:grpSpPr>
        <p:sp>
          <p:nvSpPr>
            <p:cNvPr id="38"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R</a:t>
              </a:r>
              <a:endParaRPr lang="en-US" sz="1000" b="1" dirty="0">
                <a:solidFill>
                  <a:srgbClr val="000000"/>
                </a:solidFill>
              </a:endParaRPr>
            </a:p>
          </p:txBody>
        </p:sp>
        <p:sp>
          <p:nvSpPr>
            <p:cNvPr id="4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58" name="Straight Arrow Connector 57"/>
          <p:cNvCxnSpPr>
            <a:stCxn id="15" idx="3"/>
            <a:endCxn id="17" idx="1"/>
          </p:cNvCxnSpPr>
          <p:nvPr/>
        </p:nvCxnSpPr>
        <p:spPr>
          <a:xfrm>
            <a:off x="5084212" y="4154864"/>
            <a:ext cx="22938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502233" y="2642265"/>
            <a:ext cx="862551" cy="369332"/>
          </a:xfrm>
          <a:prstGeom prst="rect">
            <a:avLst/>
          </a:prstGeom>
          <a:noFill/>
        </p:spPr>
        <p:txBody>
          <a:bodyPr wrap="square" rtlCol="0">
            <a:spAutoFit/>
          </a:bodyPr>
          <a:lstStyle/>
          <a:p>
            <a:r>
              <a:rPr lang="en-US" dirty="0"/>
              <a:t>3260</a:t>
            </a:r>
            <a:endParaRPr lang="en-US" dirty="0"/>
          </a:p>
        </p:txBody>
      </p:sp>
      <p:sp>
        <p:nvSpPr>
          <p:cNvPr id="62" name="TextBox 61"/>
          <p:cNvSpPr txBox="1"/>
          <p:nvPr/>
        </p:nvSpPr>
        <p:spPr>
          <a:xfrm>
            <a:off x="5494275" y="2631308"/>
            <a:ext cx="862551" cy="369332"/>
          </a:xfrm>
          <a:prstGeom prst="rect">
            <a:avLst/>
          </a:prstGeom>
          <a:noFill/>
        </p:spPr>
        <p:txBody>
          <a:bodyPr wrap="square" rtlCol="0">
            <a:spAutoFit/>
          </a:bodyPr>
          <a:lstStyle/>
          <a:p>
            <a:r>
              <a:rPr lang="en-US" dirty="0"/>
              <a:t>3261</a:t>
            </a:r>
            <a:endParaRPr lang="en-US" dirty="0"/>
          </a:p>
        </p:txBody>
      </p: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028" name="Picture 4" descr="Image result for zzz"/>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6062" y="1437614"/>
            <a:ext cx="596569" cy="681474"/>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743643" y="1744076"/>
            <a:ext cx="862551" cy="369332"/>
          </a:xfrm>
          <a:prstGeom prst="rect">
            <a:avLst/>
          </a:prstGeom>
          <a:noFill/>
        </p:spPr>
        <p:txBody>
          <a:bodyPr wrap="square" rtlCol="0">
            <a:spAutoFit/>
          </a:bodyPr>
          <a:lstStyle/>
          <a:p>
            <a:r>
              <a:rPr lang="en-US" dirty="0"/>
              <a:t>-1</a:t>
            </a:r>
            <a:endParaRPr lang="en-US" dirty="0"/>
          </a:p>
        </p:txBody>
      </p:sp>
    </p:spTree>
    <p:extLst>
      <p:ext uri="{BB962C8B-B14F-4D97-AF65-F5344CB8AC3E}">
        <p14:creationId xmlns:p14="http://schemas.microsoft.com/office/powerpoint/2010/main" val="329224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63949E-6 2.22222E-6 L -0.00221 0.30232 L 0.0465 0.32222 L 0.02514 0.30718 L 0.19185 0.31343 L 0.15864 0.29745 L 0.33603 0.31597 L 0.30985 0.31065 L 0.413 0.40556 L 0.48464 0.40208 L 0.45481 0.38958 L 0.32913 0.30232 L 0.32913 0.30232 L 0.32913 0.29213 " pathEditMode="relative" ptsTypes="AAAAAAAAAAAAAA">
                                      <p:cBhvr>
                                        <p:cTn id="6" dur="5000" fill="hold"/>
                                        <p:tgtEl>
                                          <p:spTgt spid="47"/>
                                        </p:tgtEl>
                                        <p:attrNameLst>
                                          <p:attrName>ppt_x</p:attrName>
                                          <p:attrName>ppt_y</p:attrName>
                                        </p:attrNameLst>
                                      </p:cBhvr>
                                    </p:animMotion>
                                  </p:childTnLst>
                                </p:cTn>
                              </p:par>
                            </p:childTnLst>
                          </p:cTn>
                        </p:par>
                        <p:par>
                          <p:cTn id="7" fill="hold">
                            <p:stCondLst>
                              <p:cond delay="5000"/>
                            </p:stCondLst>
                            <p:childTnLst>
                              <p:par>
                                <p:cTn id="8" presetID="26" presetClass="emph" presetSubtype="0" fill="hold" nodeType="after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childTnLst>
                          </p:cTn>
                        </p:par>
                        <p:par>
                          <p:cTn id="11" fill="hold">
                            <p:stCondLst>
                              <p:cond delay="5500"/>
                            </p:stCondLst>
                            <p:childTnLst>
                              <p:par>
                                <p:cTn id="12" presetID="1"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32847 0.29676 L 0.35244 0.13056 " pathEditMode="relative" ptsTypes="AA">
                                      <p:cBhvr>
                                        <p:cTn id="19" dur="2000" fill="hold"/>
                                        <p:tgtEl>
                                          <p:spTgt spid="47"/>
                                        </p:tgtEl>
                                        <p:attrNameLst>
                                          <p:attrName>ppt_x</p:attrName>
                                          <p:attrName>ppt_y</p:attrName>
                                        </p:attrNameLst>
                                      </p:cBhvr>
                                    </p:animMotion>
                                  </p:childTnLst>
                                </p:cTn>
                              </p:par>
                            </p:childTnLst>
                          </p:cTn>
                        </p:par>
                        <p:par>
                          <p:cTn id="20" fill="hold">
                            <p:stCondLst>
                              <p:cond delay="2000"/>
                            </p:stCondLst>
                            <p:childTnLst>
                              <p:par>
                                <p:cTn id="21" presetID="42" presetClass="exit" presetSubtype="0" fill="hold" grpId="0" nodeType="afterEffect">
                                  <p:stCondLst>
                                    <p:cond delay="0"/>
                                  </p:stCondLst>
                                  <p:childTnLst>
                                    <p:animEffect transition="out" filter="fade">
                                      <p:cBhvr>
                                        <p:cTn id="22" dur="1000"/>
                                        <p:tgtEl>
                                          <p:spTgt spid="61"/>
                                        </p:tgtEl>
                                      </p:cBhvr>
                                    </p:animEffect>
                                    <p:anim calcmode="lin" valueType="num">
                                      <p:cBhvr>
                                        <p:cTn id="23" dur="1000"/>
                                        <p:tgtEl>
                                          <p:spTgt spid="61"/>
                                        </p:tgtEl>
                                        <p:attrNameLst>
                                          <p:attrName>ppt_x</p:attrName>
                                        </p:attrNameLst>
                                      </p:cBhvr>
                                      <p:tavLst>
                                        <p:tav tm="0">
                                          <p:val>
                                            <p:strVal val="ppt_x"/>
                                          </p:val>
                                        </p:tav>
                                        <p:tav tm="100000">
                                          <p:val>
                                            <p:strVal val="ppt_x"/>
                                          </p:val>
                                        </p:tav>
                                      </p:tavLst>
                                    </p:anim>
                                    <p:anim calcmode="lin" valueType="num">
                                      <p:cBhvr>
                                        <p:cTn id="24" dur="1000"/>
                                        <p:tgtEl>
                                          <p:spTgt spid="61"/>
                                        </p:tgtEl>
                                        <p:attrNameLst>
                                          <p:attrName>ppt_y</p:attrName>
                                        </p:attrNameLst>
                                      </p:cBhvr>
                                      <p:tavLst>
                                        <p:tav tm="0">
                                          <p:val>
                                            <p:strVal val="ppt_y"/>
                                          </p:val>
                                        </p:tav>
                                        <p:tav tm="100000">
                                          <p:val>
                                            <p:strVal val="ppt_y+.1"/>
                                          </p:val>
                                        </p:tav>
                                      </p:tavLst>
                                    </p:anim>
                                    <p:set>
                                      <p:cBhvr>
                                        <p:cTn id="25" dur="1" fill="hold">
                                          <p:stCondLst>
                                            <p:cond delay="999"/>
                                          </p:stCondLst>
                                        </p:cTn>
                                        <p:tgtEl>
                                          <p:spTgt spid="61"/>
                                        </p:tgtEl>
                                        <p:attrNameLst>
                                          <p:attrName>style.visibility</p:attrName>
                                        </p:attrNameLst>
                                      </p:cBhvr>
                                      <p:to>
                                        <p:strVal val="hidden"/>
                                      </p:to>
                                    </p:set>
                                  </p:childTnLst>
                                </p:cTn>
                              </p:par>
                              <p:par>
                                <p:cTn id="26" presetID="47" presetClass="entr" presetSubtype="0"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1000"/>
                                        <p:tgtEl>
                                          <p:spTgt spid="62"/>
                                        </p:tgtEl>
                                      </p:cBhvr>
                                    </p:animEffect>
                                    <p:anim calcmode="lin" valueType="num">
                                      <p:cBhvr>
                                        <p:cTn id="29" dur="1000" fill="hold"/>
                                        <p:tgtEl>
                                          <p:spTgt spid="62"/>
                                        </p:tgtEl>
                                        <p:attrNameLst>
                                          <p:attrName>ppt_x</p:attrName>
                                        </p:attrNameLst>
                                      </p:cBhvr>
                                      <p:tavLst>
                                        <p:tav tm="0">
                                          <p:val>
                                            <p:strVal val="#ppt_x"/>
                                          </p:val>
                                        </p:tav>
                                        <p:tav tm="100000">
                                          <p:val>
                                            <p:strVal val="#ppt_x"/>
                                          </p:val>
                                        </p:tav>
                                      </p:tavLst>
                                    </p:anim>
                                    <p:anim calcmode="lin" valueType="num">
                                      <p:cBhvr>
                                        <p:cTn id="30"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35127 0.12917 L 0.23952 0.04676 " pathEditMode="relative" ptsTypes="AA">
                                      <p:cBhvr>
                                        <p:cTn id="34" dur="2000" fill="hold"/>
                                        <p:tgtEl>
                                          <p:spTgt spid="47"/>
                                        </p:tgtEl>
                                        <p:attrNameLst>
                                          <p:attrName>ppt_x</p:attrName>
                                          <p:attrName>ppt_y</p:attrName>
                                        </p:attrNameLst>
                                      </p:cBhvr>
                                    </p:animMotion>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fade">
                                      <p:cBhvr>
                                        <p:cTn id="38" dur="500"/>
                                        <p:tgtEl>
                                          <p:spTgt spid="1028"/>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1.83121E-6 2.96296E-6 L 0.02084 0.04468 L 0.13415 0.04815 L 0.16476 -0.04815 " pathEditMode="relative" ptsTypes="AAAA">
                                      <p:cBhvr>
                                        <p:cTn id="42" dur="2000" fill="hold"/>
                                        <p:tgtEl>
                                          <p:spTgt spid="37"/>
                                        </p:tgtEl>
                                        <p:attrNameLst>
                                          <p:attrName>ppt_x</p:attrName>
                                          <p:attrName>ppt_y</p:attrName>
                                        </p:attrNameLst>
                                      </p:cBhvr>
                                    </p:animMotion>
                                  </p:childTnLst>
                                </p:cTn>
                              </p:par>
                            </p:childTnLst>
                          </p:cTn>
                        </p:par>
                        <p:par>
                          <p:cTn id="43" fill="hold">
                            <p:stCondLst>
                              <p:cond delay="2000"/>
                            </p:stCondLst>
                            <p:childTnLst>
                              <p:par>
                                <p:cTn id="44" presetID="0" presetClass="path" presetSubtype="0" accel="50000" decel="50000" fill="hold" nodeType="afterEffect">
                                  <p:stCondLst>
                                    <p:cond delay="0"/>
                                  </p:stCondLst>
                                  <p:childTnLst>
                                    <p:animMotion origin="layout" path="M 0.16476 -0.04815 L 0.01159 -0.32269 L -0.4664 -0.32593 " pathEditMode="relative" ptsTypes="AAA">
                                      <p:cBhvr>
                                        <p:cTn id="45" dur="2000" fill="hold"/>
                                        <p:tgtEl>
                                          <p:spTgt spid="37"/>
                                        </p:tgtEl>
                                        <p:attrNameLst>
                                          <p:attrName>ppt_x</p:attrName>
                                          <p:attrName>ppt_y</p:attrName>
                                        </p:attrNameLst>
                                      </p:cBhvr>
                                    </p:animMotion>
                                  </p:childTnLst>
                                </p:cTn>
                              </p:par>
                            </p:childTnLst>
                          </p:cTn>
                        </p:par>
                        <p:par>
                          <p:cTn id="46" fill="hold">
                            <p:stCondLst>
                              <p:cond delay="4000"/>
                            </p:stCondLst>
                            <p:childTnLst>
                              <p:par>
                                <p:cTn id="47" presetID="10" presetClass="exit" presetSubtype="0" fill="hold" grpId="0" nodeType="afterEffect">
                                  <p:stCondLst>
                                    <p:cond delay="0"/>
                                  </p:stCondLst>
                                  <p:childTnLst>
                                    <p:animEffect transition="out" filter="fade">
                                      <p:cBhvr>
                                        <p:cTn id="48" dur="500"/>
                                        <p:tgtEl>
                                          <p:spTgt spid="77"/>
                                        </p:tgtEl>
                                      </p:cBhvr>
                                    </p:animEffect>
                                    <p:set>
                                      <p:cBhvr>
                                        <p:cTn id="49" dur="1" fill="hold">
                                          <p:stCondLst>
                                            <p:cond delay="499"/>
                                          </p:stCondLst>
                                        </p:cTn>
                                        <p:tgtEl>
                                          <p:spTgt spid="77"/>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childTnLst>
                                </p:cTn>
                              </p:par>
                            </p:childTnLst>
                          </p:cTn>
                        </p:par>
                        <p:par>
                          <p:cTn id="53" fill="hold">
                            <p:stCondLst>
                              <p:cond delay="4500"/>
                            </p:stCondLst>
                            <p:childTnLst>
                              <p:par>
                                <p:cTn id="54" presetID="10" presetClass="exit" presetSubtype="0" fill="hold" nodeType="afterEffect">
                                  <p:stCondLst>
                                    <p:cond delay="0"/>
                                  </p:stCondLst>
                                  <p:childTnLst>
                                    <p:animEffect transition="out" filter="fade">
                                      <p:cBhvr>
                                        <p:cTn id="55" dur="500"/>
                                        <p:tgtEl>
                                          <p:spTgt spid="1028"/>
                                        </p:tgtEl>
                                      </p:cBhvr>
                                    </p:animEffect>
                                    <p:set>
                                      <p:cBhvr>
                                        <p:cTn id="56" dur="1" fill="hold">
                                          <p:stCondLst>
                                            <p:cond delay="499"/>
                                          </p:stCondLst>
                                        </p:cTn>
                                        <p:tgtEl>
                                          <p:spTgt spid="1028"/>
                                        </p:tgtEl>
                                        <p:attrNameLst>
                                          <p:attrName>style.visibility</p:attrName>
                                        </p:attrNameLst>
                                      </p:cBhvr>
                                      <p:to>
                                        <p:strVal val="hidden"/>
                                      </p:to>
                                    </p:set>
                                  </p:childTnLst>
                                </p:cTn>
                              </p:par>
                            </p:childTnLst>
                          </p:cTn>
                        </p:par>
                        <p:par>
                          <p:cTn id="57" fill="hold">
                            <p:stCondLst>
                              <p:cond delay="5000"/>
                            </p:stCondLst>
                            <p:childTnLst>
                              <p:par>
                                <p:cTn id="58" presetID="10" presetClass="exit" presetSubtype="0" fill="hold" nodeType="afterEffect">
                                  <p:stCondLst>
                                    <p:cond delay="0"/>
                                  </p:stCondLst>
                                  <p:childTnLst>
                                    <p:animEffect transition="out" filter="fade">
                                      <p:cBhvr>
                                        <p:cTn id="59" dur="500"/>
                                        <p:tgtEl>
                                          <p:spTgt spid="37"/>
                                        </p:tgtEl>
                                      </p:cBhvr>
                                    </p:animEffect>
                                    <p:set>
                                      <p:cBhvr>
                                        <p:cTn id="60" dur="1" fill="hold">
                                          <p:stCondLst>
                                            <p:cond delay="499"/>
                                          </p:stCondLst>
                                        </p:cTn>
                                        <p:tgtEl>
                                          <p:spTgt spid="37"/>
                                        </p:tgtEl>
                                        <p:attrNameLst>
                                          <p:attrName>style.visibility</p:attrName>
                                        </p:attrNameLst>
                                      </p:cBhvr>
                                      <p:to>
                                        <p:strVal val="hidden"/>
                                      </p:to>
                                    </p:set>
                                  </p:childTnLst>
                                </p:cTn>
                              </p:par>
                            </p:childTnLst>
                          </p:cTn>
                        </p:par>
                        <p:par>
                          <p:cTn id="61" fill="hold">
                            <p:stCondLst>
                              <p:cond delay="5500"/>
                            </p:stCondLst>
                            <p:childTnLst>
                              <p:par>
                                <p:cTn id="62" presetID="0" presetClass="path" presetSubtype="0" accel="50000" decel="50000" fill="hold" nodeType="afterEffect">
                                  <p:stCondLst>
                                    <p:cond delay="0"/>
                                  </p:stCondLst>
                                  <p:childTnLst>
                                    <p:animMotion origin="layout" path="M 0.23952 0.04676 L 0.40272 0.47824 L 0.40272 0.47824 " pathEditMode="relative" ptsTypes="AAA">
                                      <p:cBhvr>
                                        <p:cTn id="63" dur="2000" fill="hold"/>
                                        <p:tgtEl>
                                          <p:spTgt spid="47"/>
                                        </p:tgtEl>
                                        <p:attrNameLst>
                                          <p:attrName>ppt_x</p:attrName>
                                          <p:attrName>ppt_y</p:attrName>
                                        </p:attrNameLst>
                                      </p:cBhvr>
                                    </p:animMotion>
                                  </p:childTnLst>
                                </p:cTn>
                              </p:par>
                            </p:childTnLst>
                          </p:cTn>
                        </p:par>
                        <p:par>
                          <p:cTn id="64" fill="hold">
                            <p:stCondLst>
                              <p:cond delay="7500"/>
                            </p:stCondLst>
                            <p:childTnLst>
                              <p:par>
                                <p:cTn id="65" presetID="10" presetClass="exit" presetSubtype="0" fill="hold" grpId="0" nodeType="afterEffect">
                                  <p:stCondLst>
                                    <p:cond delay="0"/>
                                  </p:stCondLst>
                                  <p:childTnLst>
                                    <p:animEffect transition="out" filter="fade">
                                      <p:cBhvr>
                                        <p:cTn id="66" dur="500"/>
                                        <p:tgtEl>
                                          <p:spTgt spid="16"/>
                                        </p:tgtEl>
                                      </p:cBhvr>
                                    </p:animEffect>
                                    <p:set>
                                      <p:cBhvr>
                                        <p:cTn id="67" dur="1" fill="hold">
                                          <p:stCondLst>
                                            <p:cond delay="499"/>
                                          </p:stCondLst>
                                        </p:cTn>
                                        <p:tgtEl>
                                          <p:spTgt spid="16"/>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8"/>
                                        </p:tgtEl>
                                      </p:cBhvr>
                                    </p:animEffect>
                                    <p:set>
                                      <p:cBhvr>
                                        <p:cTn id="70"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7" grpId="0"/>
      <p:bldP spid="61" grpId="0"/>
      <p:bldP spid="62" grpId="0"/>
      <p:bldP spid="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Why wait for all the readers to complete? Why not use the same technique as Hazard Pointers of putting the node/object in a list of retired object?</a:t>
            </a:r>
          </a:p>
          <a:p>
            <a:r>
              <a:rPr lang="en-US" sz="1600" dirty="0"/>
              <a:t>We </a:t>
            </a:r>
            <a:r>
              <a:rPr lang="en-US" sz="1600" i="1" dirty="0"/>
              <a:t>can</a:t>
            </a:r>
            <a:r>
              <a:rPr lang="en-US" sz="1600" dirty="0"/>
              <a:t> do it, and URCU supports it with the API </a:t>
            </a:r>
            <a:r>
              <a:rPr lang="en-US" sz="1600" dirty="0" err="1">
                <a:latin typeface="Consolas" panose="020B0609020204030204" pitchFamily="49" charset="0"/>
              </a:rPr>
              <a:t>call_rcu</a:t>
            </a:r>
            <a:r>
              <a:rPr lang="en-US" sz="1600" dirty="0">
                <a:latin typeface="Consolas" panose="020B0609020204030204" pitchFamily="49" charset="0"/>
              </a:rPr>
              <a:t>()</a:t>
            </a:r>
          </a:p>
          <a:p>
            <a:r>
              <a:rPr lang="en-US" sz="1600" dirty="0"/>
              <a:t>… the problem is that there is no bound on the number of objects that may be passed to </a:t>
            </a:r>
            <a:r>
              <a:rPr lang="en-US" sz="1600" dirty="0" err="1">
                <a:latin typeface="Consolas" panose="020B0609020204030204" pitchFamily="49" charset="0"/>
              </a:rPr>
              <a:t>call_rcu</a:t>
            </a:r>
            <a:r>
              <a:rPr lang="en-US" sz="1600" dirty="0">
                <a:latin typeface="Consolas" panose="020B0609020204030204" pitchFamily="49" charset="0"/>
              </a:rPr>
              <a:t>()</a:t>
            </a:r>
            <a:r>
              <a:rPr lang="en-US" sz="1600" dirty="0"/>
              <a:t>, and no bound means no limit on the amount of memory that is needed to store all these nodes (and the associated list)</a:t>
            </a:r>
          </a:p>
          <a:p>
            <a:endParaRPr lang="en-US" sz="1600" dirty="0"/>
          </a:p>
          <a:p>
            <a:r>
              <a:rPr lang="en-US" sz="2000" dirty="0"/>
              <a:t>Pop quiz: How much memory do we need to store the </a:t>
            </a:r>
            <a:r>
              <a:rPr lang="en-US" sz="2000" dirty="0" err="1"/>
              <a:t>undeleteable</a:t>
            </a:r>
            <a:r>
              <a:rPr lang="en-US" sz="2000" dirty="0"/>
              <a:t> nodes passed to </a:t>
            </a:r>
            <a:r>
              <a:rPr lang="en-US" sz="2000" dirty="0" err="1"/>
              <a:t>call_rcu</a:t>
            </a:r>
            <a:r>
              <a:rPr lang="en-US" sz="2000" dirty="0"/>
              <a:t>() ?</a:t>
            </a:r>
          </a:p>
          <a:p>
            <a:pPr lvl="1">
              <a:buFont typeface="+mj-lt"/>
              <a:buAutoNum type="alphaLcParenR"/>
            </a:pPr>
            <a:r>
              <a:rPr lang="en-US" sz="1600" dirty="0"/>
              <a:t>None</a:t>
            </a:r>
          </a:p>
          <a:p>
            <a:pPr lvl="1">
              <a:buFont typeface="+mj-lt"/>
              <a:buAutoNum type="alphaLcParenR"/>
            </a:pPr>
            <a:r>
              <a:rPr lang="en-US" sz="1600" dirty="0"/>
              <a:t>MAX_THREADS </a:t>
            </a:r>
          </a:p>
          <a:p>
            <a:pPr lvl="1">
              <a:buFont typeface="+mj-lt"/>
              <a:buAutoNum type="alphaLcParenR"/>
            </a:pPr>
            <a:r>
              <a:rPr lang="en-US" sz="1600" dirty="0"/>
              <a:t>The number of objects in the linked list that is being traversed</a:t>
            </a:r>
          </a:p>
          <a:p>
            <a:pPr lvl="1">
              <a:buFont typeface="+mj-lt"/>
              <a:buAutoNum type="alphaLcParenR"/>
            </a:pPr>
            <a:r>
              <a:rPr lang="en-US" sz="1600" dirty="0"/>
              <a:t>Infinite</a:t>
            </a:r>
            <a:endParaRPr lang="en-US" sz="1600" dirty="0"/>
          </a:p>
        </p:txBody>
      </p:sp>
      <p:sp>
        <p:nvSpPr>
          <p:cNvPr id="3" name="Title 2"/>
          <p:cNvSpPr>
            <a:spLocks noGrp="1"/>
          </p:cNvSpPr>
          <p:nvPr>
            <p:ph type="ctrTitle"/>
          </p:nvPr>
        </p:nvSpPr>
        <p:spPr/>
        <p:txBody>
          <a:bodyPr/>
          <a:lstStyle/>
          <a:p>
            <a:r>
              <a:rPr lang="en-US" dirty="0" smtClean="0"/>
              <a:t>URCU with deferral</a:t>
            </a:r>
            <a:endParaRPr lang="en-US" dirty="0"/>
          </a:p>
        </p:txBody>
      </p:sp>
    </p:spTree>
    <p:extLst>
      <p:ext uri="{BB962C8B-B14F-4D97-AF65-F5344CB8AC3E}">
        <p14:creationId xmlns:p14="http://schemas.microsoft.com/office/powerpoint/2010/main" val="21887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2" presetClass="emph" presetSubtype="0" fill="hold" nodeType="clickEffect">
                                  <p:stCondLst>
                                    <p:cond delay="0"/>
                                  </p:stCondLst>
                                  <p:childTnLst>
                                    <p:animRot by="120000">
                                      <p:cBhvr>
                                        <p:cTn id="33" dur="100" fill="hold">
                                          <p:stCondLst>
                                            <p:cond delay="0"/>
                                          </p:stCondLst>
                                        </p:cTn>
                                        <p:tgtEl>
                                          <p:spTgt spid="2">
                                            <p:txEl>
                                              <p:pRg st="8" end="8"/>
                                            </p:txEl>
                                          </p:spTgt>
                                        </p:tgtEl>
                                        <p:attrNameLst>
                                          <p:attrName>r</p:attrName>
                                        </p:attrNameLst>
                                      </p:cBhvr>
                                    </p:animRot>
                                    <p:animRot by="-240000">
                                      <p:cBhvr>
                                        <p:cTn id="34" dur="200" fill="hold">
                                          <p:stCondLst>
                                            <p:cond delay="200"/>
                                          </p:stCondLst>
                                        </p:cTn>
                                        <p:tgtEl>
                                          <p:spTgt spid="2">
                                            <p:txEl>
                                              <p:pRg st="8" end="8"/>
                                            </p:txEl>
                                          </p:spTgt>
                                        </p:tgtEl>
                                        <p:attrNameLst>
                                          <p:attrName>r</p:attrName>
                                        </p:attrNameLst>
                                      </p:cBhvr>
                                    </p:animRot>
                                    <p:animRot by="240000">
                                      <p:cBhvr>
                                        <p:cTn id="35" dur="200" fill="hold">
                                          <p:stCondLst>
                                            <p:cond delay="400"/>
                                          </p:stCondLst>
                                        </p:cTn>
                                        <p:tgtEl>
                                          <p:spTgt spid="2">
                                            <p:txEl>
                                              <p:pRg st="8" end="8"/>
                                            </p:txEl>
                                          </p:spTgt>
                                        </p:tgtEl>
                                        <p:attrNameLst>
                                          <p:attrName>r</p:attrName>
                                        </p:attrNameLst>
                                      </p:cBhvr>
                                    </p:animRot>
                                    <p:animRot by="-240000">
                                      <p:cBhvr>
                                        <p:cTn id="36" dur="200" fill="hold">
                                          <p:stCondLst>
                                            <p:cond delay="600"/>
                                          </p:stCondLst>
                                        </p:cTn>
                                        <p:tgtEl>
                                          <p:spTgt spid="2">
                                            <p:txEl>
                                              <p:pRg st="8" end="8"/>
                                            </p:txEl>
                                          </p:spTgt>
                                        </p:tgtEl>
                                        <p:attrNameLst>
                                          <p:attrName>r</p:attrName>
                                        </p:attrNameLst>
                                      </p:cBhvr>
                                    </p:animRot>
                                    <p:animRot by="120000">
                                      <p:cBhvr>
                                        <p:cTn id="37" dur="200" fill="hold">
                                          <p:stCondLst>
                                            <p:cond delay="800"/>
                                          </p:stCondLst>
                                        </p:cTn>
                                        <p:tgtEl>
                                          <p:spTgt spid="2">
                                            <p:txEl>
                                              <p:pRg st="8" end="8"/>
                                            </p:txEl>
                                          </p:spTgt>
                                        </p:tgtEl>
                                        <p:attrNameLst>
                                          <p:attrName>r</p:attrName>
                                        </p:attrNameLst>
                                      </p:cBhvr>
                                    </p:animRot>
                                  </p:childTnLst>
                                </p:cTn>
                              </p:par>
                            </p:childTnLst>
                          </p:cTn>
                        </p:par>
                        <p:par>
                          <p:cTn id="38" fill="hold">
                            <p:stCondLst>
                              <p:cond delay="1000"/>
                            </p:stCondLst>
                            <p:childTnLst>
                              <p:par>
                                <p:cTn id="39" presetID="6" presetClass="emph" presetSubtype="0" fill="hold" nodeType="afterEffect">
                                  <p:stCondLst>
                                    <p:cond delay="0"/>
                                  </p:stCondLst>
                                  <p:childTnLst>
                                    <p:animScale>
                                      <p:cBhvr>
                                        <p:cTn id="40" dur="2000" fill="hold"/>
                                        <p:tgtEl>
                                          <p:spTgt spid="2">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One sleepy or dead Reader is enough to prevent </a:t>
            </a:r>
            <a:r>
              <a:rPr lang="en-US" sz="1600" b="1" dirty="0"/>
              <a:t>all </a:t>
            </a:r>
            <a:r>
              <a:rPr lang="en-US" sz="1600" dirty="0"/>
              <a:t>further memory reclamation</a:t>
            </a:r>
          </a:p>
          <a:p>
            <a:endParaRPr lang="en-US" sz="1600" dirty="0"/>
          </a:p>
          <a:p>
            <a:r>
              <a:rPr lang="en-US" sz="1600" dirty="0" err="1"/>
              <a:t>Reclaimers</a:t>
            </a:r>
            <a:r>
              <a:rPr lang="en-US" sz="1600" dirty="0"/>
              <a:t> are blocking because they call </a:t>
            </a:r>
            <a:r>
              <a:rPr lang="en-US" sz="1600" dirty="0" err="1"/>
              <a:t>synchronize_rcu</a:t>
            </a:r>
            <a:r>
              <a:rPr lang="en-US" sz="1600" dirty="0"/>
              <a:t>() and although it is possible to defer memory reclamation to a later time, it is just making the tail latency worse</a:t>
            </a:r>
          </a:p>
          <a:p>
            <a:endParaRPr lang="en-US" sz="1600" dirty="0"/>
          </a:p>
          <a:p>
            <a:endParaRPr lang="en-US" sz="1600" dirty="0"/>
          </a:p>
        </p:txBody>
      </p:sp>
      <p:sp>
        <p:nvSpPr>
          <p:cNvPr id="3" name="Title 2"/>
          <p:cNvSpPr>
            <a:spLocks noGrp="1"/>
          </p:cNvSpPr>
          <p:nvPr>
            <p:ph type="ctrTitle"/>
          </p:nvPr>
        </p:nvSpPr>
        <p:spPr/>
        <p:txBody>
          <a:bodyPr/>
          <a:lstStyle/>
          <a:p>
            <a:r>
              <a:rPr lang="en-US" dirty="0" smtClean="0"/>
              <a:t>URCU</a:t>
            </a:r>
            <a:br>
              <a:rPr lang="en-US" dirty="0" smtClean="0"/>
            </a:br>
            <a:r>
              <a:rPr lang="en-US" sz="2800" dirty="0"/>
              <a:t>Disadvantages</a:t>
            </a:r>
            <a:endParaRPr lang="en-US" sz="2800" dirty="0"/>
          </a:p>
        </p:txBody>
      </p:sp>
    </p:spTree>
    <p:extLst>
      <p:ext uri="{BB962C8B-B14F-4D97-AF65-F5344CB8AC3E}">
        <p14:creationId xmlns:p14="http://schemas.microsoft.com/office/powerpoint/2010/main" val="32392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20"/>
            <a:ext cx="11440688" cy="1025781"/>
          </a:xfrm>
        </p:spPr>
        <p:txBody>
          <a:bodyPr/>
          <a:lstStyle/>
          <a:p>
            <a:pPr marL="76176" indent="0">
              <a:buNone/>
            </a:pPr>
            <a:r>
              <a:rPr lang="en-US" sz="1600" dirty="0"/>
              <a:t>Suppose you’re using a Michael-Scott lock-free list (all methods are </a:t>
            </a:r>
            <a:r>
              <a:rPr lang="en-US" sz="1600" b="1" dirty="0"/>
              <a:t>lock-free</a:t>
            </a:r>
            <a:r>
              <a:rPr lang="en-US" sz="1600" dirty="0"/>
              <a:t>) and you are implementing it in C/C++, and decide to use URCU. What are the progress conditions of each method after you have added URCU to the Michael-Scott list?</a:t>
            </a:r>
          </a:p>
          <a:p>
            <a:endParaRPr lang="en-US" sz="1600" dirty="0"/>
          </a:p>
        </p:txBody>
      </p:sp>
      <p:sp>
        <p:nvSpPr>
          <p:cNvPr id="3" name="Title 2"/>
          <p:cNvSpPr>
            <a:spLocks noGrp="1"/>
          </p:cNvSpPr>
          <p:nvPr>
            <p:ph type="ctrTitle"/>
          </p:nvPr>
        </p:nvSpPr>
        <p:spPr/>
        <p:txBody>
          <a:bodyPr/>
          <a:lstStyle/>
          <a:p>
            <a:r>
              <a:rPr lang="en-US" dirty="0" smtClean="0"/>
              <a:t>Quiz 5</a:t>
            </a:r>
            <a:endParaRPr lang="en-US" dirty="0"/>
          </a:p>
        </p:txBody>
      </p:sp>
      <p:graphicFrame>
        <p:nvGraphicFramePr>
          <p:cNvPr id="6" name="Table 5"/>
          <p:cNvGraphicFramePr>
            <a:graphicFrameLocks noGrp="1"/>
          </p:cNvGraphicFramePr>
          <p:nvPr>
            <p:extLst/>
          </p:nvPr>
        </p:nvGraphicFramePr>
        <p:xfrm>
          <a:off x="5123922" y="2388303"/>
          <a:ext cx="6931554" cy="3741556"/>
        </p:xfrm>
        <a:graphic>
          <a:graphicData uri="http://schemas.openxmlformats.org/drawingml/2006/table">
            <a:tbl>
              <a:tblPr firstRow="1" bandRow="1">
                <a:tableStyleId>{93296810-A885-4BE3-A3E7-6D5BEEA58F35}</a:tableStyleId>
              </a:tblPr>
              <a:tblGrid>
                <a:gridCol w="2310518">
                  <a:extLst>
                    <a:ext uri="{9D8B030D-6E8A-4147-A177-3AD203B41FA5}">
                      <a16:colId xmlns:a16="http://schemas.microsoft.com/office/drawing/2014/main" val="20000"/>
                    </a:ext>
                  </a:extLst>
                </a:gridCol>
                <a:gridCol w="2310518">
                  <a:extLst>
                    <a:ext uri="{9D8B030D-6E8A-4147-A177-3AD203B41FA5}">
                      <a16:colId xmlns:a16="http://schemas.microsoft.com/office/drawing/2014/main" val="20001"/>
                    </a:ext>
                  </a:extLst>
                </a:gridCol>
                <a:gridCol w="2310518">
                  <a:extLst>
                    <a:ext uri="{9D8B030D-6E8A-4147-A177-3AD203B41FA5}">
                      <a16:colId xmlns:a16="http://schemas.microsoft.com/office/drawing/2014/main" val="20002"/>
                    </a:ext>
                  </a:extLst>
                </a:gridCol>
              </a:tblGrid>
              <a:tr h="752830">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Blocking</a:t>
                      </a:r>
                    </a:p>
                    <a:p>
                      <a:pPr algn="ct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Lock-Free</a:t>
                      </a:r>
                    </a:p>
                    <a:p>
                      <a:pPr algn="ctr"/>
                      <a:endParaRPr lang="en-US" dirty="0"/>
                    </a:p>
                  </a:txBody>
                  <a:tcPr/>
                </a:tc>
                <a:tc>
                  <a:txBody>
                    <a:bodyPr/>
                    <a:lstStyle/>
                    <a:p>
                      <a:pPr algn="ctr"/>
                      <a:r>
                        <a:rPr lang="en-US" dirty="0" smtClean="0"/>
                        <a:t>Wait-Free </a:t>
                      </a:r>
                    </a:p>
                    <a:p>
                      <a:pPr algn="ctr"/>
                      <a:r>
                        <a:rPr lang="en-US" dirty="0" smtClean="0"/>
                        <a:t>Bounded</a:t>
                      </a:r>
                    </a:p>
                  </a:txBody>
                  <a:tcPr/>
                </a:tc>
                <a:extLst>
                  <a:ext uri="{0D108BD9-81ED-4DB2-BD59-A6C34878D82A}">
                    <a16:rowId xmlns:a16="http://schemas.microsoft.com/office/drawing/2014/main" val="10000"/>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996242">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534989" y="3285067"/>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contains()</a:t>
            </a:r>
            <a:r>
              <a:rPr lang="en-US" sz="3200" dirty="0"/>
              <a:t>    </a:t>
            </a:r>
            <a:r>
              <a:rPr lang="en-US" dirty="0">
                <a:solidFill>
                  <a:schemeClr val="bg1">
                    <a:lumMod val="65000"/>
                  </a:schemeClr>
                </a:solidFill>
              </a:rPr>
              <a:t>(read-only)</a:t>
            </a:r>
            <a:endParaRPr lang="en-US" dirty="0">
              <a:solidFill>
                <a:schemeClr val="bg1">
                  <a:lumMod val="65000"/>
                </a:schemeClr>
              </a:solidFill>
            </a:endParaRPr>
          </a:p>
        </p:txBody>
      </p:sp>
      <p:sp>
        <p:nvSpPr>
          <p:cNvPr id="8" name="TextBox 7"/>
          <p:cNvSpPr txBox="1"/>
          <p:nvPr/>
        </p:nvSpPr>
        <p:spPr>
          <a:xfrm>
            <a:off x="534988" y="4402667"/>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add()</a:t>
            </a:r>
            <a:r>
              <a:rPr lang="en-US" sz="3200" dirty="0"/>
              <a:t>              </a:t>
            </a:r>
            <a:r>
              <a:rPr lang="en-US" dirty="0">
                <a:solidFill>
                  <a:schemeClr val="bg1">
                    <a:lumMod val="65000"/>
                  </a:schemeClr>
                </a:solidFill>
              </a:rPr>
              <a:t>(mutative)</a:t>
            </a:r>
            <a:endParaRPr lang="en-US" dirty="0">
              <a:solidFill>
                <a:schemeClr val="bg1">
                  <a:lumMod val="65000"/>
                </a:schemeClr>
              </a:solidFill>
            </a:endParaRPr>
          </a:p>
        </p:txBody>
      </p:sp>
      <p:sp>
        <p:nvSpPr>
          <p:cNvPr id="9" name="TextBox 8"/>
          <p:cNvSpPr txBox="1"/>
          <p:nvPr/>
        </p:nvSpPr>
        <p:spPr>
          <a:xfrm>
            <a:off x="534989" y="5350933"/>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remove()</a:t>
            </a:r>
            <a:r>
              <a:rPr lang="en-US" sz="3200" dirty="0"/>
              <a:t>        </a:t>
            </a:r>
            <a:r>
              <a:rPr lang="en-US" dirty="0">
                <a:solidFill>
                  <a:schemeClr val="bg1">
                    <a:lumMod val="65000"/>
                  </a:schemeClr>
                </a:solidFill>
              </a:rPr>
              <a:t>(mutative)</a:t>
            </a:r>
            <a:endParaRPr lang="en-US" dirty="0">
              <a:solidFill>
                <a:schemeClr val="bg1">
                  <a:lumMod val="65000"/>
                </a:schemeClr>
              </a:solidFill>
            </a:endParaRPr>
          </a:p>
        </p:txBody>
      </p:sp>
    </p:spTree>
    <p:extLst>
      <p:ext uri="{BB962C8B-B14F-4D97-AF65-F5344CB8AC3E}">
        <p14:creationId xmlns:p14="http://schemas.microsoft.com/office/powerpoint/2010/main" val="398677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20"/>
            <a:ext cx="11440688" cy="1025781"/>
          </a:xfrm>
        </p:spPr>
        <p:txBody>
          <a:bodyPr/>
          <a:lstStyle/>
          <a:p>
            <a:pPr marL="76176" indent="0">
              <a:buNone/>
            </a:pPr>
            <a:r>
              <a:rPr lang="en-US" sz="1600" dirty="0"/>
              <a:t>Suppose you’re using a Michael-Scott lock-free list (all methods are </a:t>
            </a:r>
            <a:r>
              <a:rPr lang="en-US" sz="1600" b="1" dirty="0"/>
              <a:t>lock-free</a:t>
            </a:r>
            <a:r>
              <a:rPr lang="en-US" sz="1600" dirty="0"/>
              <a:t>) and you are implementing it in C/C++, and decide to use URCU. What are the progress conditions of each method after you have added URCU to the Michael-Scott list?</a:t>
            </a:r>
          </a:p>
          <a:p>
            <a:endParaRPr lang="en-US" sz="1600" dirty="0"/>
          </a:p>
        </p:txBody>
      </p:sp>
      <p:sp>
        <p:nvSpPr>
          <p:cNvPr id="3" name="Title 2"/>
          <p:cNvSpPr>
            <a:spLocks noGrp="1"/>
          </p:cNvSpPr>
          <p:nvPr>
            <p:ph type="ctrTitle"/>
          </p:nvPr>
        </p:nvSpPr>
        <p:spPr/>
        <p:txBody>
          <a:bodyPr/>
          <a:lstStyle/>
          <a:p>
            <a:r>
              <a:rPr lang="en-US" dirty="0" smtClean="0"/>
              <a:t>Quiz 5</a:t>
            </a:r>
            <a:endParaRPr lang="en-US" dirty="0"/>
          </a:p>
        </p:txBody>
      </p:sp>
      <p:graphicFrame>
        <p:nvGraphicFramePr>
          <p:cNvPr id="6" name="Table 5"/>
          <p:cNvGraphicFramePr>
            <a:graphicFrameLocks noGrp="1"/>
          </p:cNvGraphicFramePr>
          <p:nvPr>
            <p:extLst/>
          </p:nvPr>
        </p:nvGraphicFramePr>
        <p:xfrm>
          <a:off x="5123922" y="2388303"/>
          <a:ext cx="6931554" cy="3741556"/>
        </p:xfrm>
        <a:graphic>
          <a:graphicData uri="http://schemas.openxmlformats.org/drawingml/2006/table">
            <a:tbl>
              <a:tblPr firstRow="1" bandRow="1">
                <a:tableStyleId>{93296810-A885-4BE3-A3E7-6D5BEEA58F35}</a:tableStyleId>
              </a:tblPr>
              <a:tblGrid>
                <a:gridCol w="2310518">
                  <a:extLst>
                    <a:ext uri="{9D8B030D-6E8A-4147-A177-3AD203B41FA5}">
                      <a16:colId xmlns:a16="http://schemas.microsoft.com/office/drawing/2014/main" val="20000"/>
                    </a:ext>
                  </a:extLst>
                </a:gridCol>
                <a:gridCol w="2310518">
                  <a:extLst>
                    <a:ext uri="{9D8B030D-6E8A-4147-A177-3AD203B41FA5}">
                      <a16:colId xmlns:a16="http://schemas.microsoft.com/office/drawing/2014/main" val="20001"/>
                    </a:ext>
                  </a:extLst>
                </a:gridCol>
                <a:gridCol w="2310518">
                  <a:extLst>
                    <a:ext uri="{9D8B030D-6E8A-4147-A177-3AD203B41FA5}">
                      <a16:colId xmlns:a16="http://schemas.microsoft.com/office/drawing/2014/main" val="20002"/>
                    </a:ext>
                  </a:extLst>
                </a:gridCol>
              </a:tblGrid>
              <a:tr h="752830">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Blocking</a:t>
                      </a:r>
                    </a:p>
                    <a:p>
                      <a:pPr algn="ct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Lock-Free</a:t>
                      </a:r>
                    </a:p>
                    <a:p>
                      <a:pPr algn="ctr"/>
                      <a:endParaRPr lang="en-US" dirty="0"/>
                    </a:p>
                  </a:txBody>
                  <a:tcPr/>
                </a:tc>
                <a:tc>
                  <a:txBody>
                    <a:bodyPr/>
                    <a:lstStyle/>
                    <a:p>
                      <a:pPr algn="ctr"/>
                      <a:r>
                        <a:rPr lang="en-US" dirty="0" smtClean="0"/>
                        <a:t>Wait-Free </a:t>
                      </a:r>
                    </a:p>
                    <a:p>
                      <a:pPr algn="ctr"/>
                      <a:r>
                        <a:rPr lang="en-US" dirty="0" smtClean="0"/>
                        <a:t>Bounded</a:t>
                      </a:r>
                    </a:p>
                  </a:txBody>
                  <a:tcPr/>
                </a:tc>
                <a:extLst>
                  <a:ext uri="{0D108BD9-81ED-4DB2-BD59-A6C34878D82A}">
                    <a16:rowId xmlns:a16="http://schemas.microsoft.com/office/drawing/2014/main" val="10000"/>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996242">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534989" y="3285067"/>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contains()</a:t>
            </a:r>
            <a:r>
              <a:rPr lang="en-US" sz="3200" dirty="0"/>
              <a:t>    </a:t>
            </a:r>
            <a:r>
              <a:rPr lang="en-US" dirty="0">
                <a:solidFill>
                  <a:schemeClr val="bg1">
                    <a:lumMod val="65000"/>
                  </a:schemeClr>
                </a:solidFill>
              </a:rPr>
              <a:t>(read-only)</a:t>
            </a:r>
            <a:endParaRPr lang="en-US" dirty="0">
              <a:solidFill>
                <a:schemeClr val="bg1">
                  <a:lumMod val="65000"/>
                </a:schemeClr>
              </a:solidFill>
            </a:endParaRPr>
          </a:p>
        </p:txBody>
      </p:sp>
      <p:sp>
        <p:nvSpPr>
          <p:cNvPr id="8" name="TextBox 7"/>
          <p:cNvSpPr txBox="1"/>
          <p:nvPr/>
        </p:nvSpPr>
        <p:spPr>
          <a:xfrm>
            <a:off x="534988" y="4402667"/>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add()</a:t>
            </a:r>
            <a:r>
              <a:rPr lang="en-US" sz="3200" dirty="0"/>
              <a:t>              </a:t>
            </a:r>
            <a:r>
              <a:rPr lang="en-US" dirty="0">
                <a:solidFill>
                  <a:schemeClr val="bg1">
                    <a:lumMod val="65000"/>
                  </a:schemeClr>
                </a:solidFill>
              </a:rPr>
              <a:t>(mutative)</a:t>
            </a:r>
            <a:endParaRPr lang="en-US" dirty="0">
              <a:solidFill>
                <a:schemeClr val="bg1">
                  <a:lumMod val="65000"/>
                </a:schemeClr>
              </a:solidFill>
            </a:endParaRPr>
          </a:p>
        </p:txBody>
      </p:sp>
      <p:sp>
        <p:nvSpPr>
          <p:cNvPr id="9" name="TextBox 8"/>
          <p:cNvSpPr txBox="1"/>
          <p:nvPr/>
        </p:nvSpPr>
        <p:spPr>
          <a:xfrm>
            <a:off x="534989" y="5350933"/>
            <a:ext cx="4478867" cy="584775"/>
          </a:xfrm>
          <a:prstGeom prst="rect">
            <a:avLst/>
          </a:prstGeom>
          <a:noFill/>
        </p:spPr>
        <p:txBody>
          <a:bodyPr wrap="square" rtlCol="0">
            <a:spAutoFit/>
          </a:bodyPr>
          <a:lstStyle/>
          <a:p>
            <a:r>
              <a:rPr lang="en-US" sz="3200" dirty="0">
                <a:latin typeface="Consolas" panose="020B0609020204030204" pitchFamily="49" charset="0"/>
                <a:cs typeface="Consolas" panose="020B0609020204030204" pitchFamily="49" charset="0"/>
              </a:rPr>
              <a:t>remove()</a:t>
            </a:r>
            <a:r>
              <a:rPr lang="en-US" sz="3200" dirty="0"/>
              <a:t>        </a:t>
            </a:r>
            <a:r>
              <a:rPr lang="en-US" dirty="0">
                <a:solidFill>
                  <a:schemeClr val="bg1">
                    <a:lumMod val="65000"/>
                  </a:schemeClr>
                </a:solidFill>
              </a:rPr>
              <a:t>(mutative)</a:t>
            </a:r>
            <a:endParaRPr lang="en-US" dirty="0">
              <a:solidFill>
                <a:schemeClr val="bg1">
                  <a:lumMod val="65000"/>
                </a:schemeClr>
              </a:solidFill>
            </a:endParaRPr>
          </a:p>
        </p:txBody>
      </p:sp>
      <p:sp>
        <p:nvSpPr>
          <p:cNvPr id="10" name="Multiply 9"/>
          <p:cNvSpPr/>
          <p:nvPr/>
        </p:nvSpPr>
        <p:spPr>
          <a:xfrm>
            <a:off x="8213461" y="3285066"/>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Multiply 10"/>
          <p:cNvSpPr/>
          <p:nvPr/>
        </p:nvSpPr>
        <p:spPr>
          <a:xfrm>
            <a:off x="8213462" y="4354029"/>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ultiply 11"/>
          <p:cNvSpPr/>
          <p:nvPr/>
        </p:nvSpPr>
        <p:spPr>
          <a:xfrm>
            <a:off x="5929033" y="5336967"/>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439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 Eras</a:t>
            </a:r>
            <a:endParaRPr lang="en-US" dirty="0"/>
          </a:p>
        </p:txBody>
      </p:sp>
    </p:spTree>
    <p:extLst>
      <p:ext uri="{BB962C8B-B14F-4D97-AF65-F5344CB8AC3E}">
        <p14:creationId xmlns:p14="http://schemas.microsoft.com/office/powerpoint/2010/main" val="530959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Hazard Eras were made by </a:t>
            </a:r>
            <a:r>
              <a:rPr lang="en-US" sz="1600" dirty="0"/>
              <a:t>Pedro Ramalhete </a:t>
            </a:r>
            <a:r>
              <a:rPr lang="en-US" sz="1600" dirty="0"/>
              <a:t>and </a:t>
            </a:r>
            <a:r>
              <a:rPr lang="en-US" sz="1600" dirty="0" err="1"/>
              <a:t>Andreia</a:t>
            </a:r>
            <a:r>
              <a:rPr lang="en-US" sz="1600" dirty="0"/>
              <a:t> </a:t>
            </a:r>
            <a:r>
              <a:rPr lang="en-US" sz="1600" dirty="0" err="1"/>
              <a:t>Correia</a:t>
            </a:r>
            <a:r>
              <a:rPr lang="en-US" sz="1600" dirty="0"/>
              <a:t> </a:t>
            </a:r>
            <a:r>
              <a:rPr lang="en-US" sz="1600" dirty="0"/>
              <a:t>and has not yet been published but it will be made public in </a:t>
            </a:r>
            <a:r>
              <a:rPr lang="en-US" sz="1600" dirty="0">
                <a:hlinkClick r:id="rId2"/>
              </a:rPr>
              <a:t>http://www.concurrencyfreaks.com</a:t>
            </a:r>
            <a:r>
              <a:rPr lang="en-US" sz="1600" dirty="0"/>
              <a:t> soon</a:t>
            </a:r>
          </a:p>
          <a:p>
            <a:r>
              <a:rPr lang="en-US" sz="1600" dirty="0"/>
              <a:t>Hazard Eras are a combination of Hazard Pointers with an epoch-based technique</a:t>
            </a:r>
          </a:p>
          <a:p>
            <a:r>
              <a:rPr lang="en-US" sz="1600" dirty="0"/>
              <a:t>They have the same API as Hazard Pointers and therefore can be used as a drop-in replacement to Hazard Pointers</a:t>
            </a:r>
          </a:p>
          <a:p>
            <a:r>
              <a:rPr lang="en-US" sz="1600" dirty="0"/>
              <a:t>They are lock-free (sometimes wait-free) for Readers, and wait-free unbounded for </a:t>
            </a:r>
            <a:r>
              <a:rPr lang="en-US" sz="1600" dirty="0" err="1"/>
              <a:t>Reclaimers</a:t>
            </a:r>
            <a:endParaRPr lang="en-US" sz="1600" dirty="0"/>
          </a:p>
          <a:p>
            <a:r>
              <a:rPr lang="en-US" sz="1600" dirty="0"/>
              <a:t>Similarly to Hazard Pointers, Hazard Eras are memory bounded although with a higher bound</a:t>
            </a:r>
          </a:p>
          <a:p>
            <a:r>
              <a:rPr lang="en-US" sz="1600" dirty="0"/>
              <a:t>Hazard Eras are just as easy (hard) to use as Hazard Pointers</a:t>
            </a:r>
          </a:p>
          <a:p>
            <a:endParaRPr lang="en-US" sz="1600" dirty="0"/>
          </a:p>
          <a:p>
            <a:endParaRPr lang="en-US" sz="1600" dirty="0"/>
          </a:p>
        </p:txBody>
      </p:sp>
      <p:sp>
        <p:nvSpPr>
          <p:cNvPr id="3" name="Title 2"/>
          <p:cNvSpPr>
            <a:spLocks noGrp="1"/>
          </p:cNvSpPr>
          <p:nvPr>
            <p:ph type="ctrTitle"/>
          </p:nvPr>
        </p:nvSpPr>
        <p:spPr/>
        <p:txBody>
          <a:bodyPr/>
          <a:lstStyle/>
          <a:p>
            <a:r>
              <a:rPr lang="en-US" dirty="0" smtClean="0"/>
              <a:t>Hazard Eras</a:t>
            </a:r>
            <a:endParaRPr lang="en-US" dirty="0"/>
          </a:p>
        </p:txBody>
      </p:sp>
    </p:spTree>
    <p:extLst>
      <p:ext uri="{BB962C8B-B14F-4D97-AF65-F5344CB8AC3E}">
        <p14:creationId xmlns:p14="http://schemas.microsoft.com/office/powerpoint/2010/main" val="86928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4918638" cy="971709"/>
          </a:xfrm>
        </p:spPr>
        <p:txBody>
          <a:bodyPr/>
          <a:lstStyle/>
          <a:p>
            <a:r>
              <a:rPr lang="en-US" dirty="0" smtClean="0"/>
              <a:t>Hazard Eras</a:t>
            </a:r>
            <a:br>
              <a:rPr lang="en-US" dirty="0" smtClean="0"/>
            </a:br>
            <a:r>
              <a:rPr lang="en-US" sz="2800" dirty="0"/>
              <a:t>Example with a linked list</a:t>
            </a:r>
            <a:endParaRPr lang="en-US" dirty="0"/>
          </a:p>
        </p:txBody>
      </p:sp>
      <p:sp>
        <p:nvSpPr>
          <p:cNvPr id="6" name="Rectangle 5"/>
          <p:cNvSpPr/>
          <p:nvPr/>
        </p:nvSpPr>
        <p:spPr>
          <a:xfrm>
            <a:off x="3480078"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p:cNvSpPr/>
          <p:nvPr/>
        </p:nvSpPr>
        <p:spPr>
          <a:xfrm>
            <a:off x="4460466"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9" name="Rectangle 8"/>
          <p:cNvSpPr/>
          <p:nvPr/>
        </p:nvSpPr>
        <p:spPr>
          <a:xfrm>
            <a:off x="5440854"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0" name="Rectangle 9"/>
          <p:cNvSpPr/>
          <p:nvPr/>
        </p:nvSpPr>
        <p:spPr>
          <a:xfrm>
            <a:off x="6421242"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1" name="Rectangle 10"/>
          <p:cNvSpPr/>
          <p:nvPr/>
        </p:nvSpPr>
        <p:spPr>
          <a:xfrm>
            <a:off x="7401630"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2" name="TextBox 11"/>
          <p:cNvSpPr txBox="1"/>
          <p:nvPr/>
        </p:nvSpPr>
        <p:spPr>
          <a:xfrm>
            <a:off x="2330010" y="1796205"/>
            <a:ext cx="1093509" cy="338554"/>
          </a:xfrm>
          <a:prstGeom prst="rect">
            <a:avLst/>
          </a:prstGeom>
          <a:noFill/>
        </p:spPr>
        <p:txBody>
          <a:bodyPr wrap="square" rtlCol="0">
            <a:spAutoFit/>
          </a:bodyPr>
          <a:lstStyle/>
          <a:p>
            <a:r>
              <a:rPr lang="en-US" sz="1600" dirty="0"/>
              <a:t>he array</a:t>
            </a:r>
            <a:endParaRPr lang="en-US" sz="1600" dirty="0"/>
          </a:p>
        </p:txBody>
      </p:sp>
      <p:sp>
        <p:nvSpPr>
          <p:cNvPr id="13" name="Rounded Rectangle 12"/>
          <p:cNvSpPr/>
          <p:nvPr/>
        </p:nvSpPr>
        <p:spPr>
          <a:xfrm>
            <a:off x="331529"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head</a:t>
            </a:r>
          </a:p>
        </p:txBody>
      </p:sp>
      <p:sp>
        <p:nvSpPr>
          <p:cNvPr id="14" name="Rounded Rectangle 13"/>
          <p:cNvSpPr/>
          <p:nvPr/>
        </p:nvSpPr>
        <p:spPr>
          <a:xfrm>
            <a:off x="2103769"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p:txBody>
      </p:sp>
      <p:sp>
        <p:nvSpPr>
          <p:cNvPr id="15" name="Rounded Rectangle 14"/>
          <p:cNvSpPr/>
          <p:nvPr/>
        </p:nvSpPr>
        <p:spPr>
          <a:xfrm>
            <a:off x="3943567"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p:txBody>
      </p:sp>
      <p:sp>
        <p:nvSpPr>
          <p:cNvPr id="16" name="Rounded Rectangle 15"/>
          <p:cNvSpPr/>
          <p:nvPr/>
        </p:nvSpPr>
        <p:spPr>
          <a:xfrm>
            <a:off x="5684383"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p:txBody>
      </p:sp>
      <p:sp>
        <p:nvSpPr>
          <p:cNvPr id="17" name="Rounded Rectangle 16"/>
          <p:cNvSpPr/>
          <p:nvPr/>
        </p:nvSpPr>
        <p:spPr>
          <a:xfrm>
            <a:off x="7378064"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p:txBody>
      </p:sp>
      <p:sp>
        <p:nvSpPr>
          <p:cNvPr id="18" name="Rounded Rectangle 17"/>
          <p:cNvSpPr/>
          <p:nvPr/>
        </p:nvSpPr>
        <p:spPr>
          <a:xfrm>
            <a:off x="9052896"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p:txBody>
      </p:sp>
      <p:sp>
        <p:nvSpPr>
          <p:cNvPr id="19" name="Rounded Rectangle 18"/>
          <p:cNvSpPr/>
          <p:nvPr/>
        </p:nvSpPr>
        <p:spPr>
          <a:xfrm>
            <a:off x="10803137"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546052"/>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546052"/>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a:off x="5084211" y="4546052"/>
            <a:ext cx="6001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a:off x="6825028" y="4546052"/>
            <a:ext cx="5530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546052"/>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546052"/>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 name="TextBox 56"/>
          <p:cNvSpPr txBox="1"/>
          <p:nvPr/>
        </p:nvSpPr>
        <p:spPr>
          <a:xfrm>
            <a:off x="3550780" y="1796205"/>
            <a:ext cx="853126" cy="369332"/>
          </a:xfrm>
          <a:prstGeom prst="rect">
            <a:avLst/>
          </a:prstGeom>
          <a:noFill/>
        </p:spPr>
        <p:txBody>
          <a:bodyPr wrap="square" rtlCol="0">
            <a:spAutoFit/>
          </a:bodyPr>
          <a:lstStyle/>
          <a:p>
            <a:pPr algn="ctr"/>
            <a:r>
              <a:rPr lang="en-US" dirty="0"/>
              <a:t>-1</a:t>
            </a:r>
            <a:endParaRPr lang="en-US" dirty="0"/>
          </a:p>
        </p:txBody>
      </p:sp>
      <p:sp>
        <p:nvSpPr>
          <p:cNvPr id="64" name="Rectangle 63"/>
          <p:cNvSpPr/>
          <p:nvPr/>
        </p:nvSpPr>
        <p:spPr>
          <a:xfrm>
            <a:off x="3480078"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5" name="Rectangle 64"/>
          <p:cNvSpPr/>
          <p:nvPr/>
        </p:nvSpPr>
        <p:spPr>
          <a:xfrm>
            <a:off x="4460466"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6" name="Rectangle 65"/>
          <p:cNvSpPr/>
          <p:nvPr/>
        </p:nvSpPr>
        <p:spPr>
          <a:xfrm>
            <a:off x="5440854"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7" name="Rectangle 66"/>
          <p:cNvSpPr/>
          <p:nvPr/>
        </p:nvSpPr>
        <p:spPr>
          <a:xfrm>
            <a:off x="6421242"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8" name="Rectangle 67"/>
          <p:cNvSpPr/>
          <p:nvPr/>
        </p:nvSpPr>
        <p:spPr>
          <a:xfrm>
            <a:off x="7401630"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9" name="TextBox 68"/>
          <p:cNvSpPr txBox="1"/>
          <p:nvPr/>
        </p:nvSpPr>
        <p:spPr>
          <a:xfrm>
            <a:off x="3547443" y="1364929"/>
            <a:ext cx="926968" cy="307777"/>
          </a:xfrm>
          <a:prstGeom prst="rect">
            <a:avLst/>
          </a:prstGeom>
          <a:noFill/>
        </p:spPr>
        <p:txBody>
          <a:bodyPr wrap="square" rtlCol="0">
            <a:spAutoFit/>
          </a:bodyPr>
          <a:lstStyle/>
          <a:p>
            <a:r>
              <a:rPr lang="en-US" sz="1400" dirty="0" err="1"/>
              <a:t>Thead</a:t>
            </a:r>
            <a:r>
              <a:rPr lang="en-US" sz="1400" dirty="0"/>
              <a:t> 1</a:t>
            </a:r>
            <a:endParaRPr lang="en-US" sz="1400" dirty="0"/>
          </a:p>
        </p:txBody>
      </p:sp>
      <p:sp>
        <p:nvSpPr>
          <p:cNvPr id="70" name="TextBox 69"/>
          <p:cNvSpPr txBox="1"/>
          <p:nvPr/>
        </p:nvSpPr>
        <p:spPr>
          <a:xfrm>
            <a:off x="4497680" y="1354066"/>
            <a:ext cx="926968" cy="307777"/>
          </a:xfrm>
          <a:prstGeom prst="rect">
            <a:avLst/>
          </a:prstGeom>
          <a:noFill/>
        </p:spPr>
        <p:txBody>
          <a:bodyPr wrap="square" rtlCol="0">
            <a:spAutoFit/>
          </a:bodyPr>
          <a:lstStyle/>
          <a:p>
            <a:r>
              <a:rPr lang="en-US" sz="1400" dirty="0" err="1"/>
              <a:t>Thead</a:t>
            </a:r>
            <a:r>
              <a:rPr lang="en-US" sz="1400" dirty="0"/>
              <a:t> 2</a:t>
            </a:r>
            <a:endParaRPr lang="en-US" sz="1400" dirty="0"/>
          </a:p>
        </p:txBody>
      </p:sp>
      <p:sp>
        <p:nvSpPr>
          <p:cNvPr id="71" name="TextBox 70"/>
          <p:cNvSpPr txBox="1"/>
          <p:nvPr/>
        </p:nvSpPr>
        <p:spPr>
          <a:xfrm>
            <a:off x="5494274" y="1364931"/>
            <a:ext cx="926968" cy="307777"/>
          </a:xfrm>
          <a:prstGeom prst="rect">
            <a:avLst/>
          </a:prstGeom>
          <a:noFill/>
        </p:spPr>
        <p:txBody>
          <a:bodyPr wrap="square" rtlCol="0">
            <a:spAutoFit/>
          </a:bodyPr>
          <a:lstStyle/>
          <a:p>
            <a:r>
              <a:rPr lang="en-US" sz="1400" dirty="0" err="1"/>
              <a:t>Thead</a:t>
            </a:r>
            <a:r>
              <a:rPr lang="en-US" sz="1400" dirty="0"/>
              <a:t> 3</a:t>
            </a:r>
            <a:endParaRPr lang="en-US" sz="1400" dirty="0"/>
          </a:p>
        </p:txBody>
      </p:sp>
      <p:sp>
        <p:nvSpPr>
          <p:cNvPr id="72" name="TextBox 71"/>
          <p:cNvSpPr txBox="1"/>
          <p:nvPr/>
        </p:nvSpPr>
        <p:spPr>
          <a:xfrm>
            <a:off x="6485168" y="1364930"/>
            <a:ext cx="926968" cy="307777"/>
          </a:xfrm>
          <a:prstGeom prst="rect">
            <a:avLst/>
          </a:prstGeom>
          <a:noFill/>
        </p:spPr>
        <p:txBody>
          <a:bodyPr wrap="square" rtlCol="0">
            <a:spAutoFit/>
          </a:bodyPr>
          <a:lstStyle/>
          <a:p>
            <a:r>
              <a:rPr lang="en-US" sz="1400" dirty="0" err="1"/>
              <a:t>Thead</a:t>
            </a:r>
            <a:r>
              <a:rPr lang="en-US" sz="1400" dirty="0"/>
              <a:t> 4</a:t>
            </a:r>
            <a:endParaRPr lang="en-US" sz="1400" dirty="0"/>
          </a:p>
        </p:txBody>
      </p:sp>
      <p:sp>
        <p:nvSpPr>
          <p:cNvPr id="73" name="TextBox 72"/>
          <p:cNvSpPr txBox="1"/>
          <p:nvPr/>
        </p:nvSpPr>
        <p:spPr>
          <a:xfrm>
            <a:off x="7461817" y="1376626"/>
            <a:ext cx="926968" cy="307777"/>
          </a:xfrm>
          <a:prstGeom prst="rect">
            <a:avLst/>
          </a:prstGeom>
          <a:noFill/>
        </p:spPr>
        <p:txBody>
          <a:bodyPr wrap="square" rtlCol="0">
            <a:spAutoFit/>
          </a:bodyPr>
          <a:lstStyle/>
          <a:p>
            <a:r>
              <a:rPr lang="en-US" sz="1400" dirty="0" err="1"/>
              <a:t>Thead</a:t>
            </a:r>
            <a:r>
              <a:rPr lang="en-US" sz="1400" dirty="0"/>
              <a:t> …</a:t>
            </a:r>
            <a:endParaRPr lang="en-US" sz="1400" dirty="0"/>
          </a:p>
        </p:txBody>
      </p:sp>
      <p:sp>
        <p:nvSpPr>
          <p:cNvPr id="74" name="TextBox 73"/>
          <p:cNvSpPr txBox="1"/>
          <p:nvPr/>
        </p:nvSpPr>
        <p:spPr>
          <a:xfrm>
            <a:off x="3554713" y="2227217"/>
            <a:ext cx="853126" cy="369332"/>
          </a:xfrm>
          <a:prstGeom prst="rect">
            <a:avLst/>
          </a:prstGeom>
          <a:noFill/>
        </p:spPr>
        <p:txBody>
          <a:bodyPr wrap="square" rtlCol="0">
            <a:spAutoFit/>
          </a:bodyPr>
          <a:lstStyle/>
          <a:p>
            <a:pPr algn="ctr"/>
            <a:r>
              <a:rPr lang="en-US" dirty="0"/>
              <a:t>-1</a:t>
            </a:r>
            <a:endParaRPr lang="en-US" dirty="0"/>
          </a:p>
        </p:txBody>
      </p:sp>
      <p:sp>
        <p:nvSpPr>
          <p:cNvPr id="75" name="TextBox 74"/>
          <p:cNvSpPr txBox="1"/>
          <p:nvPr/>
        </p:nvSpPr>
        <p:spPr>
          <a:xfrm>
            <a:off x="7101545" y="5479067"/>
            <a:ext cx="4586140" cy="1200329"/>
          </a:xfrm>
          <a:prstGeom prst="rect">
            <a:avLst/>
          </a:prstGeom>
          <a:noFill/>
        </p:spPr>
        <p:txBody>
          <a:bodyPr wrap="square" rtlCol="0">
            <a:spAutoFit/>
          </a:bodyPr>
          <a:lstStyle/>
          <a:p>
            <a:r>
              <a:rPr lang="en-US" sz="1600" b="1" dirty="0"/>
              <a:t>Readers</a:t>
            </a:r>
          </a:p>
          <a:p>
            <a:pPr marL="342900" indent="-342900">
              <a:buFont typeface="+mj-lt"/>
              <a:buAutoNum type="arabicPeriod"/>
            </a:pPr>
            <a:r>
              <a:rPr lang="en-US" sz="1400" dirty="0"/>
              <a:t>Read Pointer</a:t>
            </a:r>
          </a:p>
          <a:p>
            <a:pPr marL="342900" indent="-342900">
              <a:buFont typeface="+mj-lt"/>
              <a:buAutoNum type="arabicPeriod"/>
            </a:pPr>
            <a:r>
              <a:rPr lang="en-US" sz="1400" dirty="0"/>
              <a:t>Read global era</a:t>
            </a:r>
          </a:p>
          <a:p>
            <a:pPr marL="342900" indent="-342900">
              <a:buFont typeface="+mj-lt"/>
              <a:buAutoNum type="arabicPeriod"/>
            </a:pPr>
            <a:r>
              <a:rPr lang="en-US" sz="1400" dirty="0"/>
              <a:t>If era is different from the previously published era, publish the new era and go to 1.</a:t>
            </a:r>
          </a:p>
        </p:txBody>
      </p:sp>
      <p:sp>
        <p:nvSpPr>
          <p:cNvPr id="63" name="Rectangle 62"/>
          <p:cNvSpPr/>
          <p:nvPr/>
        </p:nvSpPr>
        <p:spPr>
          <a:xfrm>
            <a:off x="5931048" y="2871772"/>
            <a:ext cx="980388" cy="461914"/>
          </a:xfrm>
          <a:prstGeom prst="rect">
            <a:avLst/>
          </a:prstGeom>
          <a:solidFill>
            <a:srgbClr val="00A2BF"/>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3260</a:t>
            </a:r>
          </a:p>
        </p:txBody>
      </p:sp>
      <p:sp>
        <p:nvSpPr>
          <p:cNvPr id="76" name="TextBox 75"/>
          <p:cNvSpPr txBox="1"/>
          <p:nvPr/>
        </p:nvSpPr>
        <p:spPr>
          <a:xfrm>
            <a:off x="4393160" y="2897709"/>
            <a:ext cx="1537888" cy="338554"/>
          </a:xfrm>
          <a:prstGeom prst="rect">
            <a:avLst/>
          </a:prstGeom>
          <a:noFill/>
        </p:spPr>
        <p:txBody>
          <a:bodyPr wrap="square" rtlCol="0">
            <a:spAutoFit/>
          </a:bodyPr>
          <a:lstStyle/>
          <a:p>
            <a:r>
              <a:rPr lang="en-US" sz="1600" dirty="0"/>
              <a:t>Global era</a:t>
            </a:r>
            <a:endParaRPr lang="en-US" sz="1600" dirty="0"/>
          </a:p>
        </p:txBody>
      </p:sp>
      <p:sp>
        <p:nvSpPr>
          <p:cNvPr id="77" name="TextBox 76"/>
          <p:cNvSpPr txBox="1"/>
          <p:nvPr/>
        </p:nvSpPr>
        <p:spPr>
          <a:xfrm>
            <a:off x="3559521" y="2215863"/>
            <a:ext cx="853126" cy="369332"/>
          </a:xfrm>
          <a:prstGeom prst="rect">
            <a:avLst/>
          </a:prstGeom>
          <a:noFill/>
        </p:spPr>
        <p:txBody>
          <a:bodyPr wrap="square" rtlCol="0">
            <a:spAutoFit/>
          </a:bodyPr>
          <a:lstStyle/>
          <a:p>
            <a:pPr algn="ctr"/>
            <a:r>
              <a:rPr lang="en-US" dirty="0"/>
              <a:t>3260</a:t>
            </a:r>
            <a:endParaRPr lang="en-US" dirty="0"/>
          </a:p>
        </p:txBody>
      </p:sp>
      <p:sp>
        <p:nvSpPr>
          <p:cNvPr id="78" name="TextBox 77"/>
          <p:cNvSpPr txBox="1"/>
          <p:nvPr/>
        </p:nvSpPr>
        <p:spPr>
          <a:xfrm>
            <a:off x="3550780" y="1762718"/>
            <a:ext cx="853126" cy="369332"/>
          </a:xfrm>
          <a:prstGeom prst="rect">
            <a:avLst/>
          </a:prstGeom>
          <a:noFill/>
        </p:spPr>
        <p:txBody>
          <a:bodyPr wrap="square" rtlCol="0">
            <a:spAutoFit/>
          </a:bodyPr>
          <a:lstStyle/>
          <a:p>
            <a:pPr algn="ctr"/>
            <a:r>
              <a:rPr lang="en-US" dirty="0"/>
              <a:t>3260</a:t>
            </a:r>
            <a:endParaRPr lang="en-US" dirty="0"/>
          </a:p>
        </p:txBody>
      </p:sp>
      <p:grpSp>
        <p:nvGrpSpPr>
          <p:cNvPr id="37" name="Group 30"/>
          <p:cNvGrpSpPr>
            <a:grpSpLocks/>
          </p:cNvGrpSpPr>
          <p:nvPr/>
        </p:nvGrpSpPr>
        <p:grpSpPr bwMode="auto">
          <a:xfrm flipH="1">
            <a:off x="331529" y="5646778"/>
            <a:ext cx="751980" cy="459766"/>
            <a:chOff x="1008" y="2720"/>
            <a:chExt cx="856" cy="808"/>
          </a:xfrm>
        </p:grpSpPr>
        <p:sp>
          <p:nvSpPr>
            <p:cNvPr id="38"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R</a:t>
              </a:r>
              <a:endParaRPr lang="en-US" sz="1000" b="1" dirty="0">
                <a:solidFill>
                  <a:srgbClr val="000000"/>
                </a:solidFill>
              </a:endParaRPr>
            </a:p>
          </p:txBody>
        </p:sp>
        <p:sp>
          <p:nvSpPr>
            <p:cNvPr id="4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extBox 1"/>
          <p:cNvSpPr txBox="1"/>
          <p:nvPr/>
        </p:nvSpPr>
        <p:spPr>
          <a:xfrm>
            <a:off x="2103769" y="4725145"/>
            <a:ext cx="1168924" cy="261610"/>
          </a:xfrm>
          <a:prstGeom prst="rect">
            <a:avLst/>
          </a:prstGeom>
          <a:noFill/>
        </p:spPr>
        <p:txBody>
          <a:bodyPr wrap="square" rtlCol="0">
            <a:spAutoFit/>
          </a:bodyPr>
          <a:lstStyle/>
          <a:p>
            <a:r>
              <a:rPr lang="en-US" sz="1100" dirty="0" err="1"/>
              <a:t>newEra</a:t>
            </a:r>
            <a:r>
              <a:rPr lang="en-US" sz="1100" dirty="0"/>
              <a:t> = 3200 </a:t>
            </a:r>
            <a:endParaRPr lang="en-US" sz="1100" dirty="0"/>
          </a:p>
        </p:txBody>
      </p:sp>
      <p:sp>
        <p:nvSpPr>
          <p:cNvPr id="79" name="TextBox 78"/>
          <p:cNvSpPr txBox="1"/>
          <p:nvPr/>
        </p:nvSpPr>
        <p:spPr>
          <a:xfrm>
            <a:off x="3929427" y="4692028"/>
            <a:ext cx="1168924" cy="261610"/>
          </a:xfrm>
          <a:prstGeom prst="rect">
            <a:avLst/>
          </a:prstGeom>
          <a:noFill/>
        </p:spPr>
        <p:txBody>
          <a:bodyPr wrap="square" rtlCol="0">
            <a:spAutoFit/>
          </a:bodyPr>
          <a:lstStyle/>
          <a:p>
            <a:r>
              <a:rPr lang="en-US" sz="1100" dirty="0" err="1"/>
              <a:t>newEra</a:t>
            </a:r>
            <a:r>
              <a:rPr lang="en-US" sz="1100" dirty="0"/>
              <a:t> = 123 </a:t>
            </a:r>
            <a:endParaRPr lang="en-US" sz="1100" dirty="0"/>
          </a:p>
        </p:txBody>
      </p:sp>
      <p:sp>
        <p:nvSpPr>
          <p:cNvPr id="80" name="TextBox 79"/>
          <p:cNvSpPr txBox="1"/>
          <p:nvPr/>
        </p:nvSpPr>
        <p:spPr>
          <a:xfrm>
            <a:off x="5684383" y="4725145"/>
            <a:ext cx="1168924" cy="261610"/>
          </a:xfrm>
          <a:prstGeom prst="rect">
            <a:avLst/>
          </a:prstGeom>
          <a:noFill/>
        </p:spPr>
        <p:txBody>
          <a:bodyPr wrap="square" rtlCol="0">
            <a:spAutoFit/>
          </a:bodyPr>
          <a:lstStyle/>
          <a:p>
            <a:r>
              <a:rPr lang="en-US" sz="1100" dirty="0" err="1"/>
              <a:t>newEra</a:t>
            </a:r>
            <a:r>
              <a:rPr lang="en-US" sz="1100" dirty="0"/>
              <a:t> = 1 </a:t>
            </a:r>
            <a:endParaRPr lang="en-US" sz="1100" dirty="0"/>
          </a:p>
        </p:txBody>
      </p:sp>
      <p:sp>
        <p:nvSpPr>
          <p:cNvPr id="81" name="TextBox 80"/>
          <p:cNvSpPr txBox="1"/>
          <p:nvPr/>
        </p:nvSpPr>
        <p:spPr>
          <a:xfrm>
            <a:off x="7381210" y="4676557"/>
            <a:ext cx="1168924" cy="261610"/>
          </a:xfrm>
          <a:prstGeom prst="rect">
            <a:avLst/>
          </a:prstGeom>
          <a:noFill/>
        </p:spPr>
        <p:txBody>
          <a:bodyPr wrap="square" rtlCol="0">
            <a:spAutoFit/>
          </a:bodyPr>
          <a:lstStyle/>
          <a:p>
            <a:r>
              <a:rPr lang="en-US" sz="1100" dirty="0" err="1"/>
              <a:t>newEra</a:t>
            </a:r>
            <a:r>
              <a:rPr lang="en-US" sz="1100" dirty="0"/>
              <a:t> = 3259 </a:t>
            </a:r>
            <a:endParaRPr lang="en-US" sz="1100" dirty="0"/>
          </a:p>
        </p:txBody>
      </p:sp>
      <p:sp>
        <p:nvSpPr>
          <p:cNvPr id="82" name="TextBox 81"/>
          <p:cNvSpPr txBox="1"/>
          <p:nvPr/>
        </p:nvSpPr>
        <p:spPr>
          <a:xfrm>
            <a:off x="9038756" y="4676557"/>
            <a:ext cx="1168924" cy="261610"/>
          </a:xfrm>
          <a:prstGeom prst="rect">
            <a:avLst/>
          </a:prstGeom>
          <a:noFill/>
        </p:spPr>
        <p:txBody>
          <a:bodyPr wrap="square" rtlCol="0">
            <a:spAutoFit/>
          </a:bodyPr>
          <a:lstStyle/>
          <a:p>
            <a:r>
              <a:rPr lang="en-US" sz="1100" dirty="0" err="1"/>
              <a:t>newEra</a:t>
            </a:r>
            <a:r>
              <a:rPr lang="en-US" sz="1100" dirty="0"/>
              <a:t> = 2300 </a:t>
            </a:r>
            <a:endParaRPr lang="en-US" sz="1100" dirty="0"/>
          </a:p>
        </p:txBody>
      </p:sp>
    </p:spTree>
    <p:extLst>
      <p:ext uri="{BB962C8B-B14F-4D97-AF65-F5344CB8AC3E}">
        <p14:creationId xmlns:p14="http://schemas.microsoft.com/office/powerpoint/2010/main" val="2297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7.09299E-6 2.96296E-6 L -0.05015 -0.15694 L -0.04168 -0.31504 L 0.22076 -0.41667 L 0.42966 -0.39954 " pathEditMode="relative" ptsTypes="AAAAA">
                                      <p:cBhvr>
                                        <p:cTn id="6" dur="2000" fill="hold"/>
                                        <p:tgtEl>
                                          <p:spTgt spid="37"/>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0.42967 -0.39954 L 0.21034 -0.43611 L 0.23274 -0.58796 " pathEditMode="relative" ptsTypes="AAA">
                                      <p:cBhvr>
                                        <p:cTn id="9" dur="2000" fill="hold"/>
                                        <p:tgtEl>
                                          <p:spTgt spid="37"/>
                                        </p:tgtEl>
                                        <p:attrNameLst>
                                          <p:attrName>ppt_x</p:attrName>
                                          <p:attrName>ppt_y</p:attrName>
                                        </p:attrNameLst>
                                      </p:cBhvr>
                                    </p:animMotion>
                                  </p:childTnLst>
                                </p:cTn>
                              </p:par>
                            </p:childTnLst>
                          </p:cTn>
                        </p:par>
                        <p:par>
                          <p:cTn id="10" fill="hold">
                            <p:stCondLst>
                              <p:cond delay="4000"/>
                            </p:stCondLst>
                            <p:childTnLst>
                              <p:par>
                                <p:cTn id="11" presetID="10" presetClass="exit" presetSubtype="0" fill="hold" grpId="0" nodeType="afterEffect">
                                  <p:stCondLst>
                                    <p:cond delay="0"/>
                                  </p:stCondLst>
                                  <p:childTnLst>
                                    <p:animEffect transition="out" filter="fade">
                                      <p:cBhvr>
                                        <p:cTn id="12" dur="500"/>
                                        <p:tgtEl>
                                          <p:spTgt spid="57"/>
                                        </p:tgtEl>
                                      </p:cBhvr>
                                    </p:animEffect>
                                    <p:set>
                                      <p:cBhvr>
                                        <p:cTn id="13" dur="1" fill="hold">
                                          <p:stCondLst>
                                            <p:cond delay="499"/>
                                          </p:stCondLst>
                                        </p:cTn>
                                        <p:tgtEl>
                                          <p:spTgt spid="5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par>
                          <p:cTn id="17" fill="hold">
                            <p:stCondLst>
                              <p:cond delay="4500"/>
                            </p:stCondLst>
                            <p:childTnLst>
                              <p:par>
                                <p:cTn id="18" presetID="10" presetClass="exit" presetSubtype="0" fill="hold" grpId="0" nodeType="afterEffect">
                                  <p:stCondLst>
                                    <p:cond delay="0"/>
                                  </p:stCondLst>
                                  <p:childTnLst>
                                    <p:animEffect transition="out" filter="fade">
                                      <p:cBhvr>
                                        <p:cTn id="19" dur="500"/>
                                        <p:tgtEl>
                                          <p:spTgt spid="74"/>
                                        </p:tgtEl>
                                      </p:cBhvr>
                                    </p:animEffect>
                                    <p:set>
                                      <p:cBhvr>
                                        <p:cTn id="20" dur="1" fill="hold">
                                          <p:stCondLst>
                                            <p:cond delay="499"/>
                                          </p:stCondLst>
                                        </p:cTn>
                                        <p:tgtEl>
                                          <p:spTgt spid="74"/>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0.23274 -0.58796 L 0.02084 -0.24861 L 0.05874 -0.20046 L 0.04168 -0.20393 L 0.0857 -0.3243 L 0.42537 -0.39027 " pathEditMode="relative" ptsTypes="AAAAAA">
                                      <p:cBhvr>
                                        <p:cTn id="27" dur="2000" fill="hold"/>
                                        <p:tgtEl>
                                          <p:spTgt spid="37"/>
                                        </p:tgtEl>
                                        <p:attrNameLst>
                                          <p:attrName>ppt_x</p:attrName>
                                          <p:attrName>ppt_y</p:attrName>
                                        </p:attrNameLst>
                                      </p:cBhvr>
                                    </p:animMotion>
                                  </p:childTnLst>
                                </p:cTn>
                              </p:par>
                            </p:childTnLst>
                          </p:cTn>
                        </p:par>
                        <p:par>
                          <p:cTn id="28" fill="hold">
                            <p:stCondLst>
                              <p:cond delay="2000"/>
                            </p:stCondLst>
                            <p:childTnLst>
                              <p:par>
                                <p:cTn id="29" presetID="0" presetClass="path" presetSubtype="0" accel="50000" decel="50000" fill="hold" nodeType="afterEffect">
                                  <p:stCondLst>
                                    <p:cond delay="0"/>
                                  </p:stCondLst>
                                  <p:childTnLst>
                                    <p:animMotion origin="layout" path="M 0.42967 -0.39953 L 0.16984 -0.23726 L 0.20266 -0.18981 L 0.18442 -0.19745 L 0.43774 -0.38935 " pathEditMode="relative" ptsTypes="AAAAA">
                                      <p:cBhvr>
                                        <p:cTn id="30" dur="2000" fill="hold"/>
                                        <p:tgtEl>
                                          <p:spTgt spid="37"/>
                                        </p:tgtEl>
                                        <p:attrNameLst>
                                          <p:attrName>ppt_x</p:attrName>
                                          <p:attrName>ppt_y</p:attrName>
                                        </p:attrNameLst>
                                      </p:cBhvr>
                                    </p:animMotion>
                                  </p:childTnLst>
                                </p:cTn>
                              </p:par>
                            </p:childTnLst>
                          </p:cTn>
                        </p:par>
                        <p:par>
                          <p:cTn id="31" fill="hold">
                            <p:stCondLst>
                              <p:cond delay="4000"/>
                            </p:stCondLst>
                            <p:childTnLst>
                              <p:par>
                                <p:cTn id="32" presetID="0" presetClass="path" presetSubtype="0" accel="50000" decel="50000" fill="hold" nodeType="afterEffect">
                                  <p:stCondLst>
                                    <p:cond delay="0"/>
                                  </p:stCondLst>
                                  <p:childTnLst>
                                    <p:animMotion origin="layout" path="M 0.42966 -0.39953 L 0.30906 -0.22361 L 0.34305 -0.21874 L 0.32286 -0.21458 L 0.43657 -0.39398 L 0.45753 -0.21458 L 0.49075 -0.20972 L 0.47069 -0.21874 L 0.44672 -0.40578 L 0.60953 -0.20624 L 0.62607 -0.22083 L 0.60757 -0.22083 L 0.48567 -0.39814 L 0.7468 -0.20763 L 0.75996 -0.21111 L 0.75097 -0.21527 L 0.4703 -0.41666 L 0.88799 -0.21944 " pathEditMode="relative" ptsTypes="AAAAAAAAAAAAAAAAAA">
                                      <p:cBhvr>
                                        <p:cTn id="33" dur="5000" fill="hold"/>
                                        <p:tgtEl>
                                          <p:spTgt spid="37"/>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88799 -0.21944 L 0.18689 -0.35555 L 0.21229 -0.53749 " pathEditMode="relative" ptsTypes="AAA">
                                      <p:cBhvr>
                                        <p:cTn id="37" dur="2000" fill="hold"/>
                                        <p:tgtEl>
                                          <p:spTgt spid="37"/>
                                        </p:tgtEl>
                                        <p:attrNameLst>
                                          <p:attrName>ppt_x</p:attrName>
                                          <p:attrName>ppt_y</p:attrName>
                                        </p:attrNameLst>
                                      </p:cBhvr>
                                    </p:animMotion>
                                  </p:childTnLst>
                                </p:cTn>
                              </p:par>
                            </p:childTnLst>
                          </p:cTn>
                        </p:par>
                        <p:par>
                          <p:cTn id="38" fill="hold">
                            <p:stCondLst>
                              <p:cond delay="2000"/>
                            </p:stCondLst>
                            <p:childTnLst>
                              <p:par>
                                <p:cTn id="39" presetID="10" presetClass="entr" presetSubtype="0" fill="hold" grpId="1"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xit" presetSubtype="0" fill="hold" grpId="1" nodeType="withEffect">
                                  <p:stCondLst>
                                    <p:cond delay="0"/>
                                  </p:stCondLst>
                                  <p:childTnLst>
                                    <p:animEffect transition="out" filter="fade">
                                      <p:cBhvr>
                                        <p:cTn id="43" dur="500"/>
                                        <p:tgtEl>
                                          <p:spTgt spid="78"/>
                                        </p:tgtEl>
                                      </p:cBhvr>
                                    </p:animEffect>
                                    <p:set>
                                      <p:cBhvr>
                                        <p:cTn id="44" dur="1" fill="hold">
                                          <p:stCondLst>
                                            <p:cond delay="499"/>
                                          </p:stCondLst>
                                        </p:cTn>
                                        <p:tgtEl>
                                          <p:spTgt spid="78"/>
                                        </p:tgtEl>
                                        <p:attrNameLst>
                                          <p:attrName>style.visibility</p:attrName>
                                        </p:attrNameLst>
                                      </p:cBhvr>
                                      <p:to>
                                        <p:strVal val="hidden"/>
                                      </p:to>
                                    </p:set>
                                  </p:childTnLst>
                                </p:cTn>
                              </p:par>
                            </p:childTnLst>
                          </p:cTn>
                        </p:par>
                        <p:par>
                          <p:cTn id="45" fill="hold">
                            <p:stCondLst>
                              <p:cond delay="2500"/>
                            </p:stCondLst>
                            <p:childTnLst>
                              <p:par>
                                <p:cTn id="46" presetID="10" presetClass="entr" presetSubtype="0" fill="hold" grpId="1" nodeType="after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par>
                                <p:cTn id="49" presetID="10" presetClass="exit" presetSubtype="0" fill="hold" grpId="1" nodeType="withEffect">
                                  <p:stCondLst>
                                    <p:cond delay="0"/>
                                  </p:stCondLst>
                                  <p:childTnLst>
                                    <p:animEffect transition="out" filter="fade">
                                      <p:cBhvr>
                                        <p:cTn id="50" dur="500"/>
                                        <p:tgtEl>
                                          <p:spTgt spid="77"/>
                                        </p:tgtEl>
                                      </p:cBhvr>
                                    </p:animEffect>
                                    <p:set>
                                      <p:cBhvr>
                                        <p:cTn id="51" dur="1" fill="hold">
                                          <p:stCondLst>
                                            <p:cond delay="499"/>
                                          </p:stCondLst>
                                        </p:cTn>
                                        <p:tgtEl>
                                          <p:spTgt spid="77"/>
                                        </p:tgtEl>
                                        <p:attrNameLst>
                                          <p:attrName>style.visibility</p:attrName>
                                        </p:attrNameLst>
                                      </p:cBhvr>
                                      <p:to>
                                        <p:strVal val="hidden"/>
                                      </p:to>
                                    </p:set>
                                  </p:childTnLst>
                                </p:cTn>
                              </p:par>
                            </p:childTnLst>
                          </p:cTn>
                        </p:par>
                        <p:par>
                          <p:cTn id="52" fill="hold">
                            <p:stCondLst>
                              <p:cond delay="3000"/>
                            </p:stCondLst>
                            <p:childTnLst>
                              <p:par>
                                <p:cTn id="53" presetID="10" presetClass="exit" presetSubtype="0" fill="hold" nodeType="afterEffect">
                                  <p:stCondLst>
                                    <p:cond delay="0"/>
                                  </p:stCondLst>
                                  <p:childTnLst>
                                    <p:animEffect transition="out" filter="fade">
                                      <p:cBhvr>
                                        <p:cTn id="54" dur="500"/>
                                        <p:tgtEl>
                                          <p:spTgt spid="37"/>
                                        </p:tgtEl>
                                      </p:cBhvr>
                                    </p:animEffect>
                                    <p:set>
                                      <p:cBhvr>
                                        <p:cTn id="5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7" grpId="1"/>
      <p:bldP spid="74" grpId="0"/>
      <p:bldP spid="74" grpId="1"/>
      <p:bldP spid="77" grpId="0"/>
      <p:bldP spid="77" grpId="1"/>
      <p:bldP spid="78" grpId="0"/>
      <p:bldP spid="7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b="1" dirty="0"/>
              <a:t>Memory Reclamation</a:t>
            </a:r>
            <a:r>
              <a:rPr lang="en-US" sz="1600" dirty="0"/>
              <a:t> or </a:t>
            </a:r>
            <a:r>
              <a:rPr lang="en-US" sz="1600" b="1" dirty="0"/>
              <a:t>Object Lifetime Tracking </a:t>
            </a:r>
            <a:r>
              <a:rPr lang="en-US" sz="1600" dirty="0"/>
              <a:t>or </a:t>
            </a:r>
            <a:r>
              <a:rPr lang="en-US" sz="1600" b="1" dirty="0"/>
              <a:t>Memory </a:t>
            </a:r>
            <a:r>
              <a:rPr lang="en-US" sz="1600" b="1" dirty="0" err="1"/>
              <a:t>Reusage</a:t>
            </a:r>
            <a:r>
              <a:rPr lang="en-US" sz="1600" b="1" dirty="0"/>
              <a:t> </a:t>
            </a:r>
            <a:r>
              <a:rPr lang="en-US" sz="1600" dirty="0"/>
              <a:t>or </a:t>
            </a:r>
            <a:r>
              <a:rPr lang="en-US" sz="1600" b="1" dirty="0"/>
              <a:t>Memory Management</a:t>
            </a:r>
            <a:r>
              <a:rPr lang="en-US" sz="1600" dirty="0"/>
              <a:t> is the problem of </a:t>
            </a:r>
            <a:r>
              <a:rPr lang="en-US" sz="1600" i="1" dirty="0"/>
              <a:t>when</a:t>
            </a:r>
            <a:r>
              <a:rPr lang="en-US" sz="1600" dirty="0"/>
              <a:t> is it safe to </a:t>
            </a:r>
            <a:r>
              <a:rPr lang="en-US" sz="1600" dirty="0">
                <a:latin typeface="Consolas" panose="020B0609020204030204" pitchFamily="49" charset="0"/>
              </a:rPr>
              <a:t>free()/delete</a:t>
            </a:r>
            <a:r>
              <a:rPr lang="en-US" sz="1600" dirty="0"/>
              <a:t> an object in a multithreaded application.</a:t>
            </a:r>
          </a:p>
          <a:p>
            <a:endParaRPr lang="en-US" sz="1600" dirty="0"/>
          </a:p>
          <a:p>
            <a:r>
              <a:rPr lang="en-US" sz="1600" dirty="0"/>
              <a:t>According to Concurrency experts like Maurice </a:t>
            </a:r>
            <a:r>
              <a:rPr lang="en-US" sz="1600" dirty="0" err="1"/>
              <a:t>Herlihy</a:t>
            </a:r>
            <a:r>
              <a:rPr lang="en-US" sz="1600" dirty="0"/>
              <a:t> and </a:t>
            </a:r>
            <a:r>
              <a:rPr lang="en-US" sz="1600" dirty="0" err="1"/>
              <a:t>Erez</a:t>
            </a:r>
            <a:r>
              <a:rPr lang="en-US" sz="1600" dirty="0"/>
              <a:t> </a:t>
            </a:r>
            <a:r>
              <a:rPr lang="en-US" sz="1600" dirty="0" err="1"/>
              <a:t>Petrank</a:t>
            </a:r>
            <a:r>
              <a:rPr lang="en-US" sz="1600" dirty="0"/>
              <a:t>, this is the biggest open problem in Concurrency, and probably the hardest.</a:t>
            </a:r>
          </a:p>
          <a:p>
            <a:pPr marL="389351" lvl="1" indent="0">
              <a:buNone/>
            </a:pPr>
            <a:r>
              <a:rPr lang="en-US" sz="1300" dirty="0"/>
              <a:t>Can Parallel data structures rely on automatic memory </a:t>
            </a:r>
            <a:r>
              <a:rPr lang="en-US" sz="1300" dirty="0"/>
              <a:t>managers? - </a:t>
            </a:r>
            <a:r>
              <a:rPr lang="en-US" sz="1300" dirty="0">
                <a:hlinkClick r:id="rId2"/>
              </a:rPr>
              <a:t>http</a:t>
            </a:r>
            <a:r>
              <a:rPr lang="en-US" sz="1300" dirty="0">
                <a:hlinkClick r:id="rId2"/>
              </a:rPr>
              <a:t>://</a:t>
            </a:r>
            <a:r>
              <a:rPr lang="en-US" sz="1300" dirty="0">
                <a:hlinkClick r:id="rId2"/>
              </a:rPr>
              <a:t>safari.ece.cmu.edu/MSPC2012/erez_abstract.pdf</a:t>
            </a:r>
            <a:endParaRPr lang="en-US" sz="1300" dirty="0"/>
          </a:p>
          <a:p>
            <a:pPr marL="389351" lvl="1" indent="0">
              <a:buNone/>
            </a:pPr>
            <a:r>
              <a:rPr lang="en-US" sz="1300" dirty="0"/>
              <a:t>Why Concurrent Data structures are </a:t>
            </a:r>
            <a:r>
              <a:rPr lang="en-US" sz="1300" dirty="0"/>
              <a:t>still hard - </a:t>
            </a:r>
            <a:r>
              <a:rPr lang="en-US" sz="1300" dirty="0">
                <a:hlinkClick r:id="rId3"/>
              </a:rPr>
              <a:t>http://</a:t>
            </a:r>
            <a:r>
              <a:rPr lang="en-US" sz="1300" dirty="0">
                <a:hlinkClick r:id="rId3"/>
              </a:rPr>
              <a:t>www.etaps.org/index.php/2014/invited-speakers#ESOP</a:t>
            </a:r>
            <a:endParaRPr lang="en-US" sz="1300" dirty="0"/>
          </a:p>
          <a:p>
            <a:pPr marL="389351" lvl="1" indent="0">
              <a:buNone/>
            </a:pPr>
            <a:endParaRPr lang="en-US" sz="1300" dirty="0"/>
          </a:p>
          <a:p>
            <a:r>
              <a:rPr lang="en-US" sz="1600" dirty="0"/>
              <a:t>If this isn’t the hardest problem in Concurrency, it is certainly one of the hardest</a:t>
            </a:r>
          </a:p>
          <a:p>
            <a:endParaRPr lang="en-US" sz="1600" dirty="0"/>
          </a:p>
        </p:txBody>
      </p:sp>
      <p:sp>
        <p:nvSpPr>
          <p:cNvPr id="3" name="Title 2"/>
          <p:cNvSpPr>
            <a:spLocks noGrp="1"/>
          </p:cNvSpPr>
          <p:nvPr>
            <p:ph type="ctrTitle"/>
          </p:nvPr>
        </p:nvSpPr>
        <p:spPr/>
        <p:txBody>
          <a:bodyPr/>
          <a:lstStyle/>
          <a:p>
            <a:r>
              <a:rPr lang="en-US" dirty="0" smtClean="0"/>
              <a:t>Memory Reclamation</a:t>
            </a:r>
            <a:endParaRPr lang="en-US" dirty="0"/>
          </a:p>
        </p:txBody>
      </p:sp>
    </p:spTree>
    <p:extLst>
      <p:ext uri="{BB962C8B-B14F-4D97-AF65-F5344CB8AC3E}">
        <p14:creationId xmlns:p14="http://schemas.microsoft.com/office/powerpoint/2010/main" val="157624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6422213" cy="971709"/>
          </a:xfrm>
        </p:spPr>
        <p:txBody>
          <a:bodyPr/>
          <a:lstStyle/>
          <a:p>
            <a:r>
              <a:rPr lang="en-US" dirty="0" smtClean="0"/>
              <a:t>Hazard Eras</a:t>
            </a:r>
            <a:br>
              <a:rPr lang="en-US" dirty="0" smtClean="0"/>
            </a:br>
            <a:r>
              <a:rPr lang="en-US" sz="2800" dirty="0"/>
              <a:t>Example with a linked list (insertion)</a:t>
            </a:r>
            <a:endParaRPr lang="en-US" dirty="0"/>
          </a:p>
        </p:txBody>
      </p:sp>
      <p:sp>
        <p:nvSpPr>
          <p:cNvPr id="6" name="Rectangle 5"/>
          <p:cNvSpPr/>
          <p:nvPr/>
        </p:nvSpPr>
        <p:spPr>
          <a:xfrm>
            <a:off x="3480078"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p:cNvSpPr/>
          <p:nvPr/>
        </p:nvSpPr>
        <p:spPr>
          <a:xfrm>
            <a:off x="4460466"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9" name="Rectangle 8"/>
          <p:cNvSpPr/>
          <p:nvPr/>
        </p:nvSpPr>
        <p:spPr>
          <a:xfrm>
            <a:off x="5440854"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0" name="Rectangle 9"/>
          <p:cNvSpPr/>
          <p:nvPr/>
        </p:nvSpPr>
        <p:spPr>
          <a:xfrm>
            <a:off x="6421242"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1" name="Rectangle 10"/>
          <p:cNvSpPr/>
          <p:nvPr/>
        </p:nvSpPr>
        <p:spPr>
          <a:xfrm>
            <a:off x="7401630"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2" name="TextBox 11"/>
          <p:cNvSpPr txBox="1"/>
          <p:nvPr/>
        </p:nvSpPr>
        <p:spPr>
          <a:xfrm>
            <a:off x="2330010" y="1796205"/>
            <a:ext cx="1093509" cy="338554"/>
          </a:xfrm>
          <a:prstGeom prst="rect">
            <a:avLst/>
          </a:prstGeom>
          <a:noFill/>
        </p:spPr>
        <p:txBody>
          <a:bodyPr wrap="square" rtlCol="0">
            <a:spAutoFit/>
          </a:bodyPr>
          <a:lstStyle/>
          <a:p>
            <a:r>
              <a:rPr lang="en-US" sz="1600" dirty="0"/>
              <a:t>he array</a:t>
            </a:r>
            <a:endParaRPr lang="en-US" sz="1600" dirty="0"/>
          </a:p>
        </p:txBody>
      </p:sp>
      <p:sp>
        <p:nvSpPr>
          <p:cNvPr id="13" name="Rounded Rectangle 12"/>
          <p:cNvSpPr/>
          <p:nvPr/>
        </p:nvSpPr>
        <p:spPr>
          <a:xfrm>
            <a:off x="331529"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head</a:t>
            </a:r>
          </a:p>
        </p:txBody>
      </p:sp>
      <p:sp>
        <p:nvSpPr>
          <p:cNvPr id="14" name="Rounded Rectangle 13"/>
          <p:cNvSpPr/>
          <p:nvPr/>
        </p:nvSpPr>
        <p:spPr>
          <a:xfrm>
            <a:off x="2103769"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p:txBody>
      </p:sp>
      <p:sp>
        <p:nvSpPr>
          <p:cNvPr id="15" name="Rounded Rectangle 14"/>
          <p:cNvSpPr/>
          <p:nvPr/>
        </p:nvSpPr>
        <p:spPr>
          <a:xfrm>
            <a:off x="3943567"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p:txBody>
      </p:sp>
      <p:sp>
        <p:nvSpPr>
          <p:cNvPr id="16" name="Rounded Rectangle 15"/>
          <p:cNvSpPr/>
          <p:nvPr/>
        </p:nvSpPr>
        <p:spPr>
          <a:xfrm>
            <a:off x="5684383" y="5197825"/>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p:txBody>
      </p:sp>
      <p:sp>
        <p:nvSpPr>
          <p:cNvPr id="17" name="Rounded Rectangle 16"/>
          <p:cNvSpPr/>
          <p:nvPr/>
        </p:nvSpPr>
        <p:spPr>
          <a:xfrm>
            <a:off x="7378064"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p:txBody>
      </p:sp>
      <p:sp>
        <p:nvSpPr>
          <p:cNvPr id="18" name="Rounded Rectangle 17"/>
          <p:cNvSpPr/>
          <p:nvPr/>
        </p:nvSpPr>
        <p:spPr>
          <a:xfrm>
            <a:off x="9052896"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p:txBody>
      </p:sp>
      <p:sp>
        <p:nvSpPr>
          <p:cNvPr id="19" name="Rounded Rectangle 18"/>
          <p:cNvSpPr/>
          <p:nvPr/>
        </p:nvSpPr>
        <p:spPr>
          <a:xfrm>
            <a:off x="10803137"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546052"/>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546052"/>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a:off x="5084211" y="4546052"/>
            <a:ext cx="600172" cy="1092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flipV="1">
            <a:off x="6825028" y="4546052"/>
            <a:ext cx="553037" cy="1092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546052"/>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546052"/>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 name="TextBox 56"/>
          <p:cNvSpPr txBox="1"/>
          <p:nvPr/>
        </p:nvSpPr>
        <p:spPr>
          <a:xfrm>
            <a:off x="3550780" y="1796205"/>
            <a:ext cx="853126" cy="369332"/>
          </a:xfrm>
          <a:prstGeom prst="rect">
            <a:avLst/>
          </a:prstGeom>
          <a:noFill/>
        </p:spPr>
        <p:txBody>
          <a:bodyPr wrap="square" rtlCol="0">
            <a:spAutoFit/>
          </a:bodyPr>
          <a:lstStyle/>
          <a:p>
            <a:pPr algn="ctr"/>
            <a:r>
              <a:rPr lang="en-US" dirty="0"/>
              <a:t>-1</a:t>
            </a:r>
            <a:endParaRPr lang="en-US" dirty="0"/>
          </a:p>
        </p:txBody>
      </p:sp>
      <p:sp>
        <p:nvSpPr>
          <p:cNvPr id="64" name="Rectangle 63"/>
          <p:cNvSpPr/>
          <p:nvPr/>
        </p:nvSpPr>
        <p:spPr>
          <a:xfrm>
            <a:off x="3480078"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5" name="Rectangle 64"/>
          <p:cNvSpPr/>
          <p:nvPr/>
        </p:nvSpPr>
        <p:spPr>
          <a:xfrm>
            <a:off x="4460466"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6" name="Rectangle 65"/>
          <p:cNvSpPr/>
          <p:nvPr/>
        </p:nvSpPr>
        <p:spPr>
          <a:xfrm>
            <a:off x="5440854"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7" name="Rectangle 66"/>
          <p:cNvSpPr/>
          <p:nvPr/>
        </p:nvSpPr>
        <p:spPr>
          <a:xfrm>
            <a:off x="6421242"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8" name="Rectangle 67"/>
          <p:cNvSpPr/>
          <p:nvPr/>
        </p:nvSpPr>
        <p:spPr>
          <a:xfrm>
            <a:off x="7401630"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9" name="TextBox 68"/>
          <p:cNvSpPr txBox="1"/>
          <p:nvPr/>
        </p:nvSpPr>
        <p:spPr>
          <a:xfrm>
            <a:off x="3547443" y="1364929"/>
            <a:ext cx="926968" cy="307777"/>
          </a:xfrm>
          <a:prstGeom prst="rect">
            <a:avLst/>
          </a:prstGeom>
          <a:noFill/>
        </p:spPr>
        <p:txBody>
          <a:bodyPr wrap="square" rtlCol="0">
            <a:spAutoFit/>
          </a:bodyPr>
          <a:lstStyle/>
          <a:p>
            <a:r>
              <a:rPr lang="en-US" sz="1400" dirty="0" err="1"/>
              <a:t>Thead</a:t>
            </a:r>
            <a:r>
              <a:rPr lang="en-US" sz="1400" dirty="0"/>
              <a:t> 1</a:t>
            </a:r>
            <a:endParaRPr lang="en-US" sz="1400" dirty="0"/>
          </a:p>
        </p:txBody>
      </p:sp>
      <p:sp>
        <p:nvSpPr>
          <p:cNvPr id="70" name="TextBox 69"/>
          <p:cNvSpPr txBox="1"/>
          <p:nvPr/>
        </p:nvSpPr>
        <p:spPr>
          <a:xfrm>
            <a:off x="4497680" y="1354066"/>
            <a:ext cx="926968" cy="307777"/>
          </a:xfrm>
          <a:prstGeom prst="rect">
            <a:avLst/>
          </a:prstGeom>
          <a:noFill/>
        </p:spPr>
        <p:txBody>
          <a:bodyPr wrap="square" rtlCol="0">
            <a:spAutoFit/>
          </a:bodyPr>
          <a:lstStyle/>
          <a:p>
            <a:r>
              <a:rPr lang="en-US" sz="1400" dirty="0" err="1"/>
              <a:t>Thead</a:t>
            </a:r>
            <a:r>
              <a:rPr lang="en-US" sz="1400" dirty="0"/>
              <a:t> 2</a:t>
            </a:r>
            <a:endParaRPr lang="en-US" sz="1400" dirty="0"/>
          </a:p>
        </p:txBody>
      </p:sp>
      <p:sp>
        <p:nvSpPr>
          <p:cNvPr id="71" name="TextBox 70"/>
          <p:cNvSpPr txBox="1"/>
          <p:nvPr/>
        </p:nvSpPr>
        <p:spPr>
          <a:xfrm>
            <a:off x="5494274" y="1364931"/>
            <a:ext cx="926968" cy="307777"/>
          </a:xfrm>
          <a:prstGeom prst="rect">
            <a:avLst/>
          </a:prstGeom>
          <a:noFill/>
        </p:spPr>
        <p:txBody>
          <a:bodyPr wrap="square" rtlCol="0">
            <a:spAutoFit/>
          </a:bodyPr>
          <a:lstStyle/>
          <a:p>
            <a:r>
              <a:rPr lang="en-US" sz="1400" dirty="0" err="1"/>
              <a:t>Thead</a:t>
            </a:r>
            <a:r>
              <a:rPr lang="en-US" sz="1400" dirty="0"/>
              <a:t> 3</a:t>
            </a:r>
            <a:endParaRPr lang="en-US" sz="1400" dirty="0"/>
          </a:p>
        </p:txBody>
      </p:sp>
      <p:sp>
        <p:nvSpPr>
          <p:cNvPr id="72" name="TextBox 71"/>
          <p:cNvSpPr txBox="1"/>
          <p:nvPr/>
        </p:nvSpPr>
        <p:spPr>
          <a:xfrm>
            <a:off x="6485168" y="1364930"/>
            <a:ext cx="926968" cy="307777"/>
          </a:xfrm>
          <a:prstGeom prst="rect">
            <a:avLst/>
          </a:prstGeom>
          <a:noFill/>
        </p:spPr>
        <p:txBody>
          <a:bodyPr wrap="square" rtlCol="0">
            <a:spAutoFit/>
          </a:bodyPr>
          <a:lstStyle/>
          <a:p>
            <a:r>
              <a:rPr lang="en-US" sz="1400" dirty="0" err="1"/>
              <a:t>Thead</a:t>
            </a:r>
            <a:r>
              <a:rPr lang="en-US" sz="1400" dirty="0"/>
              <a:t> 4</a:t>
            </a:r>
            <a:endParaRPr lang="en-US" sz="1400" dirty="0"/>
          </a:p>
        </p:txBody>
      </p:sp>
      <p:sp>
        <p:nvSpPr>
          <p:cNvPr id="73" name="TextBox 72"/>
          <p:cNvSpPr txBox="1"/>
          <p:nvPr/>
        </p:nvSpPr>
        <p:spPr>
          <a:xfrm>
            <a:off x="7461817" y="1376626"/>
            <a:ext cx="926968" cy="307777"/>
          </a:xfrm>
          <a:prstGeom prst="rect">
            <a:avLst/>
          </a:prstGeom>
          <a:noFill/>
        </p:spPr>
        <p:txBody>
          <a:bodyPr wrap="square" rtlCol="0">
            <a:spAutoFit/>
          </a:bodyPr>
          <a:lstStyle/>
          <a:p>
            <a:r>
              <a:rPr lang="en-US" sz="1400" dirty="0" err="1"/>
              <a:t>Thead</a:t>
            </a:r>
            <a:r>
              <a:rPr lang="en-US" sz="1400" dirty="0"/>
              <a:t> …</a:t>
            </a:r>
            <a:endParaRPr lang="en-US" sz="1400" dirty="0"/>
          </a:p>
        </p:txBody>
      </p:sp>
      <p:sp>
        <p:nvSpPr>
          <p:cNvPr id="74" name="TextBox 73"/>
          <p:cNvSpPr txBox="1"/>
          <p:nvPr/>
        </p:nvSpPr>
        <p:spPr>
          <a:xfrm>
            <a:off x="3554713" y="2227217"/>
            <a:ext cx="853126" cy="369332"/>
          </a:xfrm>
          <a:prstGeom prst="rect">
            <a:avLst/>
          </a:prstGeom>
          <a:noFill/>
        </p:spPr>
        <p:txBody>
          <a:bodyPr wrap="square" rtlCol="0">
            <a:spAutoFit/>
          </a:bodyPr>
          <a:lstStyle/>
          <a:p>
            <a:pPr algn="ctr"/>
            <a:r>
              <a:rPr lang="en-US" dirty="0"/>
              <a:t>-1</a:t>
            </a:r>
            <a:endParaRPr lang="en-US" dirty="0"/>
          </a:p>
        </p:txBody>
      </p:sp>
      <p:sp>
        <p:nvSpPr>
          <p:cNvPr id="63" name="Rectangle 62"/>
          <p:cNvSpPr/>
          <p:nvPr/>
        </p:nvSpPr>
        <p:spPr>
          <a:xfrm>
            <a:off x="5931048" y="2871772"/>
            <a:ext cx="980388" cy="461914"/>
          </a:xfrm>
          <a:prstGeom prst="rect">
            <a:avLst/>
          </a:prstGeom>
          <a:solidFill>
            <a:srgbClr val="00A2BF"/>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3261</a:t>
            </a:r>
          </a:p>
        </p:txBody>
      </p:sp>
      <p:sp>
        <p:nvSpPr>
          <p:cNvPr id="76" name="TextBox 75"/>
          <p:cNvSpPr txBox="1"/>
          <p:nvPr/>
        </p:nvSpPr>
        <p:spPr>
          <a:xfrm>
            <a:off x="4393160" y="2897709"/>
            <a:ext cx="1537888" cy="338554"/>
          </a:xfrm>
          <a:prstGeom prst="rect">
            <a:avLst/>
          </a:prstGeom>
          <a:noFill/>
        </p:spPr>
        <p:txBody>
          <a:bodyPr wrap="square" rtlCol="0">
            <a:spAutoFit/>
          </a:bodyPr>
          <a:lstStyle/>
          <a:p>
            <a:r>
              <a:rPr lang="en-US" sz="1600" dirty="0"/>
              <a:t>Global era</a:t>
            </a:r>
            <a:endParaRPr lang="en-US" sz="1600" dirty="0"/>
          </a:p>
        </p:txBody>
      </p:sp>
      <p:sp>
        <p:nvSpPr>
          <p:cNvPr id="59" name="TextBox 58"/>
          <p:cNvSpPr txBox="1"/>
          <p:nvPr/>
        </p:nvSpPr>
        <p:spPr>
          <a:xfrm>
            <a:off x="2103769" y="4725145"/>
            <a:ext cx="1168924" cy="261610"/>
          </a:xfrm>
          <a:prstGeom prst="rect">
            <a:avLst/>
          </a:prstGeom>
          <a:noFill/>
        </p:spPr>
        <p:txBody>
          <a:bodyPr wrap="square" rtlCol="0">
            <a:spAutoFit/>
          </a:bodyPr>
          <a:lstStyle/>
          <a:p>
            <a:r>
              <a:rPr lang="en-US" sz="1100" dirty="0" err="1"/>
              <a:t>newEra</a:t>
            </a:r>
            <a:r>
              <a:rPr lang="en-US" sz="1100" dirty="0"/>
              <a:t> = 3200 </a:t>
            </a:r>
            <a:endParaRPr lang="en-US" sz="1100" dirty="0"/>
          </a:p>
        </p:txBody>
      </p:sp>
      <p:sp>
        <p:nvSpPr>
          <p:cNvPr id="60" name="TextBox 59"/>
          <p:cNvSpPr txBox="1"/>
          <p:nvPr/>
        </p:nvSpPr>
        <p:spPr>
          <a:xfrm>
            <a:off x="3929427" y="4692028"/>
            <a:ext cx="1168924" cy="261610"/>
          </a:xfrm>
          <a:prstGeom prst="rect">
            <a:avLst/>
          </a:prstGeom>
          <a:noFill/>
        </p:spPr>
        <p:txBody>
          <a:bodyPr wrap="square" rtlCol="0">
            <a:spAutoFit/>
          </a:bodyPr>
          <a:lstStyle/>
          <a:p>
            <a:r>
              <a:rPr lang="en-US" sz="1100" dirty="0" err="1"/>
              <a:t>newEra</a:t>
            </a:r>
            <a:r>
              <a:rPr lang="en-US" sz="1100" dirty="0"/>
              <a:t> = 123 </a:t>
            </a:r>
            <a:endParaRPr lang="en-US" sz="1100" dirty="0"/>
          </a:p>
        </p:txBody>
      </p:sp>
      <p:sp>
        <p:nvSpPr>
          <p:cNvPr id="62" name="TextBox 61"/>
          <p:cNvSpPr txBox="1"/>
          <p:nvPr/>
        </p:nvSpPr>
        <p:spPr>
          <a:xfrm>
            <a:off x="7381210" y="4676557"/>
            <a:ext cx="1168924" cy="261610"/>
          </a:xfrm>
          <a:prstGeom prst="rect">
            <a:avLst/>
          </a:prstGeom>
          <a:noFill/>
        </p:spPr>
        <p:txBody>
          <a:bodyPr wrap="square" rtlCol="0">
            <a:spAutoFit/>
          </a:bodyPr>
          <a:lstStyle/>
          <a:p>
            <a:r>
              <a:rPr lang="en-US" sz="1100" dirty="0" err="1"/>
              <a:t>newEra</a:t>
            </a:r>
            <a:r>
              <a:rPr lang="en-US" sz="1100" dirty="0"/>
              <a:t> = 3259 </a:t>
            </a:r>
            <a:endParaRPr lang="en-US" sz="1100" dirty="0"/>
          </a:p>
        </p:txBody>
      </p:sp>
      <p:sp>
        <p:nvSpPr>
          <p:cNvPr id="79" name="TextBox 78"/>
          <p:cNvSpPr txBox="1"/>
          <p:nvPr/>
        </p:nvSpPr>
        <p:spPr>
          <a:xfrm>
            <a:off x="9038756" y="4676557"/>
            <a:ext cx="1168924" cy="261610"/>
          </a:xfrm>
          <a:prstGeom prst="rect">
            <a:avLst/>
          </a:prstGeom>
          <a:noFill/>
        </p:spPr>
        <p:txBody>
          <a:bodyPr wrap="square" rtlCol="0">
            <a:spAutoFit/>
          </a:bodyPr>
          <a:lstStyle/>
          <a:p>
            <a:r>
              <a:rPr lang="en-US" sz="1100" dirty="0" err="1"/>
              <a:t>newEra</a:t>
            </a:r>
            <a:r>
              <a:rPr lang="en-US" sz="1100" dirty="0"/>
              <a:t> = 2300 </a:t>
            </a:r>
            <a:endParaRPr lang="en-US" sz="1100" dirty="0"/>
          </a:p>
        </p:txBody>
      </p:sp>
      <p:cxnSp>
        <p:nvCxnSpPr>
          <p:cNvPr id="80" name="Straight Arrow Connector 79"/>
          <p:cNvCxnSpPr>
            <a:stCxn id="15" idx="3"/>
            <a:endCxn id="17" idx="1"/>
          </p:cNvCxnSpPr>
          <p:nvPr/>
        </p:nvCxnSpPr>
        <p:spPr>
          <a:xfrm>
            <a:off x="5084212" y="4546052"/>
            <a:ext cx="22938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670243" y="5758419"/>
            <a:ext cx="1168924" cy="261610"/>
          </a:xfrm>
          <a:prstGeom prst="rect">
            <a:avLst/>
          </a:prstGeom>
          <a:noFill/>
        </p:spPr>
        <p:txBody>
          <a:bodyPr wrap="square" rtlCol="0">
            <a:spAutoFit/>
          </a:bodyPr>
          <a:lstStyle/>
          <a:p>
            <a:r>
              <a:rPr lang="en-US" sz="1100" dirty="0" err="1"/>
              <a:t>newEra</a:t>
            </a:r>
            <a:r>
              <a:rPr lang="en-US" sz="1100" dirty="0"/>
              <a:t> = 3261 </a:t>
            </a:r>
            <a:endParaRPr lang="en-US" sz="1100" dirty="0"/>
          </a:p>
        </p:txBody>
      </p:sp>
    </p:spTree>
    <p:extLst>
      <p:ext uri="{BB962C8B-B14F-4D97-AF65-F5344CB8AC3E}">
        <p14:creationId xmlns:p14="http://schemas.microsoft.com/office/powerpoint/2010/main" val="167895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6.85074E-6 1.11111E-6 L -0.00729 0.33241 L 0.01121 0.35648 L 0.16242 0.36204 L 0.30777 0.36065 L 0.329 0.35718 L 0.57034 0.36968 L 0.32861 0.3463 " pathEditMode="relative" ptsTypes="AAAAAAAA">
                                      <p:cBhvr>
                                        <p:cTn id="6" dur="2000" fill="hold"/>
                                        <p:tgtEl>
                                          <p:spTgt spid="47"/>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0.3286 0.3463 L 0.41782 0.14907 L 0.38877 0.53681 " pathEditMode="relative" ptsTypes="AAA">
                                      <p:cBhvr>
                                        <p:cTn id="9" dur="2000" fill="hold"/>
                                        <p:tgtEl>
                                          <p:spTgt spid="47"/>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par>
                                <p:cTn id="18" presetID="10"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38721 0.53681 L 0.32144 0.3382 " pathEditMode="relative" ptsTypes="AA">
                                      <p:cBhvr>
                                        <p:cTn id="24" dur="2000" fill="hold"/>
                                        <p:tgtEl>
                                          <p:spTgt spid="47"/>
                                        </p:tgtEl>
                                        <p:attrNameLst>
                                          <p:attrName>ppt_x</p:attrName>
                                          <p:attrName>ppt_y</p:attrName>
                                        </p:attrNameLst>
                                      </p:cBhvr>
                                    </p:animMotion>
                                  </p:childTnLst>
                                </p:cTn>
                              </p:par>
                            </p:childTnLst>
                          </p:cTn>
                        </p:par>
                        <p:par>
                          <p:cTn id="25" fill="hold">
                            <p:stCondLst>
                              <p:cond delay="2000"/>
                            </p:stCondLst>
                            <p:childTnLst>
                              <p:par>
                                <p:cTn id="26" presetID="26" presetClass="emph" presetSubtype="0" fill="hold" nodeType="afterEffect">
                                  <p:stCondLst>
                                    <p:cond delay="0"/>
                                  </p:stCondLst>
                                  <p:childTnLst>
                                    <p:animEffect transition="out" filter="fade">
                                      <p:cBhvr>
                                        <p:cTn id="27" dur="500" tmFilter="0, 0; .2, .5; .8, .5; 1, 0"/>
                                        <p:tgtEl>
                                          <p:spTgt spid="80"/>
                                        </p:tgtEl>
                                      </p:cBhvr>
                                    </p:animEffect>
                                    <p:animScale>
                                      <p:cBhvr>
                                        <p:cTn id="28" dur="250" autoRev="1" fill="hold"/>
                                        <p:tgtEl>
                                          <p:spTgt spid="80"/>
                                        </p:tgtEl>
                                      </p:cBhvr>
                                      <p:by x="105000" y="105000"/>
                                    </p:animScale>
                                  </p:childTnLst>
                                </p:cTn>
                              </p:par>
                            </p:childTnLst>
                          </p:cTn>
                        </p:par>
                        <p:par>
                          <p:cTn id="29" fill="hold">
                            <p:stCondLst>
                              <p:cond delay="2500"/>
                            </p:stCondLst>
                            <p:childTnLst>
                              <p:par>
                                <p:cTn id="30" presetID="1" presetClass="exit" presetSubtype="0" fill="hold" nodeType="afterEffect">
                                  <p:stCondLst>
                                    <p:cond delay="0"/>
                                  </p:stCondLst>
                                  <p:childTnLst>
                                    <p:set>
                                      <p:cBhvr>
                                        <p:cTn id="31" dur="1" fill="hold">
                                          <p:stCondLst>
                                            <p:cond delay="0"/>
                                          </p:stCondLst>
                                        </p:cTn>
                                        <p:tgtEl>
                                          <p:spTgt spid="80"/>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par>
                          <p:cTn id="34" fill="hold">
                            <p:stCondLst>
                              <p:cond delay="2500"/>
                            </p:stCondLst>
                            <p:childTnLst>
                              <p:par>
                                <p:cTn id="35" presetID="10" presetClass="exit" presetSubtype="0" fill="hold" nodeType="afterEffect">
                                  <p:stCondLst>
                                    <p:cond delay="0"/>
                                  </p:stCondLst>
                                  <p:childTnLst>
                                    <p:animEffect transition="out" filter="fade">
                                      <p:cBhvr>
                                        <p:cTn id="36" dur="500"/>
                                        <p:tgtEl>
                                          <p:spTgt spid="47"/>
                                        </p:tgtEl>
                                      </p:cBhvr>
                                    </p:animEffect>
                                    <p:set>
                                      <p:cBhvr>
                                        <p:cTn id="37"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6422213" cy="971709"/>
          </a:xfrm>
        </p:spPr>
        <p:txBody>
          <a:bodyPr/>
          <a:lstStyle/>
          <a:p>
            <a:r>
              <a:rPr lang="en-US" dirty="0" smtClean="0"/>
              <a:t>Hazard Eras</a:t>
            </a:r>
            <a:br>
              <a:rPr lang="en-US" dirty="0" smtClean="0"/>
            </a:br>
            <a:r>
              <a:rPr lang="en-US" sz="2800" dirty="0"/>
              <a:t>Example with a linked list (removal)</a:t>
            </a:r>
            <a:endParaRPr lang="en-US" dirty="0"/>
          </a:p>
        </p:txBody>
      </p:sp>
      <p:sp>
        <p:nvSpPr>
          <p:cNvPr id="6" name="Rectangle 5"/>
          <p:cNvSpPr/>
          <p:nvPr/>
        </p:nvSpPr>
        <p:spPr>
          <a:xfrm>
            <a:off x="3480078"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p:cNvSpPr/>
          <p:nvPr/>
        </p:nvSpPr>
        <p:spPr>
          <a:xfrm>
            <a:off x="4460466"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9" name="Rectangle 8"/>
          <p:cNvSpPr/>
          <p:nvPr/>
        </p:nvSpPr>
        <p:spPr>
          <a:xfrm>
            <a:off x="5440854"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0" name="Rectangle 9"/>
          <p:cNvSpPr/>
          <p:nvPr/>
        </p:nvSpPr>
        <p:spPr>
          <a:xfrm>
            <a:off x="6421242"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1" name="Rectangle 10"/>
          <p:cNvSpPr/>
          <p:nvPr/>
        </p:nvSpPr>
        <p:spPr>
          <a:xfrm>
            <a:off x="7401630" y="1734525"/>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2" name="TextBox 11"/>
          <p:cNvSpPr txBox="1"/>
          <p:nvPr/>
        </p:nvSpPr>
        <p:spPr>
          <a:xfrm>
            <a:off x="2330010" y="1796205"/>
            <a:ext cx="1093509" cy="338554"/>
          </a:xfrm>
          <a:prstGeom prst="rect">
            <a:avLst/>
          </a:prstGeom>
          <a:noFill/>
        </p:spPr>
        <p:txBody>
          <a:bodyPr wrap="square" rtlCol="0">
            <a:spAutoFit/>
          </a:bodyPr>
          <a:lstStyle/>
          <a:p>
            <a:r>
              <a:rPr lang="en-US" sz="1600" dirty="0"/>
              <a:t>he array</a:t>
            </a:r>
            <a:endParaRPr lang="en-US" sz="1600" dirty="0"/>
          </a:p>
        </p:txBody>
      </p:sp>
      <p:sp>
        <p:nvSpPr>
          <p:cNvPr id="13" name="Rounded Rectangle 12"/>
          <p:cNvSpPr/>
          <p:nvPr/>
        </p:nvSpPr>
        <p:spPr>
          <a:xfrm>
            <a:off x="331529"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head</a:t>
            </a:r>
          </a:p>
        </p:txBody>
      </p:sp>
      <p:sp>
        <p:nvSpPr>
          <p:cNvPr id="14" name="Rounded Rectangle 13"/>
          <p:cNvSpPr/>
          <p:nvPr/>
        </p:nvSpPr>
        <p:spPr>
          <a:xfrm>
            <a:off x="2103769"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A</a:t>
            </a:r>
          </a:p>
        </p:txBody>
      </p:sp>
      <p:sp>
        <p:nvSpPr>
          <p:cNvPr id="15" name="Rounded Rectangle 14"/>
          <p:cNvSpPr/>
          <p:nvPr/>
        </p:nvSpPr>
        <p:spPr>
          <a:xfrm>
            <a:off x="3943567"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B</a:t>
            </a:r>
          </a:p>
        </p:txBody>
      </p:sp>
      <p:sp>
        <p:nvSpPr>
          <p:cNvPr id="16" name="Rounded Rectangle 15"/>
          <p:cNvSpPr/>
          <p:nvPr/>
        </p:nvSpPr>
        <p:spPr>
          <a:xfrm>
            <a:off x="5684383" y="5197825"/>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C</a:t>
            </a:r>
          </a:p>
        </p:txBody>
      </p:sp>
      <p:sp>
        <p:nvSpPr>
          <p:cNvPr id="17" name="Rounded Rectangle 16"/>
          <p:cNvSpPr/>
          <p:nvPr/>
        </p:nvSpPr>
        <p:spPr>
          <a:xfrm>
            <a:off x="7378064"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D</a:t>
            </a:r>
          </a:p>
        </p:txBody>
      </p:sp>
      <p:sp>
        <p:nvSpPr>
          <p:cNvPr id="18" name="Rounded Rectangle 17"/>
          <p:cNvSpPr/>
          <p:nvPr/>
        </p:nvSpPr>
        <p:spPr>
          <a:xfrm>
            <a:off x="9052896"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 E</a:t>
            </a:r>
          </a:p>
        </p:txBody>
      </p:sp>
      <p:sp>
        <p:nvSpPr>
          <p:cNvPr id="19" name="Rounded Rectangle 18"/>
          <p:cNvSpPr/>
          <p:nvPr/>
        </p:nvSpPr>
        <p:spPr>
          <a:xfrm>
            <a:off x="10803137" y="4105349"/>
            <a:ext cx="1140644" cy="88140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tail</a:t>
            </a:r>
          </a:p>
        </p:txBody>
      </p:sp>
      <p:cxnSp>
        <p:nvCxnSpPr>
          <p:cNvPr id="21" name="Straight Arrow Connector 20"/>
          <p:cNvCxnSpPr>
            <a:stCxn id="13" idx="3"/>
            <a:endCxn id="14" idx="1"/>
          </p:cNvCxnSpPr>
          <p:nvPr/>
        </p:nvCxnSpPr>
        <p:spPr>
          <a:xfrm>
            <a:off x="1472173" y="4546052"/>
            <a:ext cx="6315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a:off x="3244413" y="4546052"/>
            <a:ext cx="6991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3"/>
            <a:endCxn id="16" idx="1"/>
          </p:cNvCxnSpPr>
          <p:nvPr/>
        </p:nvCxnSpPr>
        <p:spPr>
          <a:xfrm>
            <a:off x="5084211" y="4546052"/>
            <a:ext cx="600172" cy="1092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3"/>
            <a:endCxn id="17" idx="1"/>
          </p:cNvCxnSpPr>
          <p:nvPr/>
        </p:nvCxnSpPr>
        <p:spPr>
          <a:xfrm flipV="1">
            <a:off x="6825028" y="4546052"/>
            <a:ext cx="553037" cy="1092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3"/>
            <a:endCxn id="18" idx="1"/>
          </p:cNvCxnSpPr>
          <p:nvPr/>
        </p:nvCxnSpPr>
        <p:spPr>
          <a:xfrm>
            <a:off x="8518708" y="4546052"/>
            <a:ext cx="53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8" idx="3"/>
            <a:endCxn id="19" idx="1"/>
          </p:cNvCxnSpPr>
          <p:nvPr/>
        </p:nvCxnSpPr>
        <p:spPr>
          <a:xfrm>
            <a:off x="10193541" y="4546052"/>
            <a:ext cx="6095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3480078"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5" name="Rectangle 64"/>
          <p:cNvSpPr/>
          <p:nvPr/>
        </p:nvSpPr>
        <p:spPr>
          <a:xfrm>
            <a:off x="4460466"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6" name="Rectangle 65"/>
          <p:cNvSpPr/>
          <p:nvPr/>
        </p:nvSpPr>
        <p:spPr>
          <a:xfrm>
            <a:off x="5440854"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7" name="Rectangle 66"/>
          <p:cNvSpPr/>
          <p:nvPr/>
        </p:nvSpPr>
        <p:spPr>
          <a:xfrm>
            <a:off x="6421242"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8" name="Rectangle 67"/>
          <p:cNvSpPr/>
          <p:nvPr/>
        </p:nvSpPr>
        <p:spPr>
          <a:xfrm>
            <a:off x="7401630" y="2187670"/>
            <a:ext cx="980388" cy="461914"/>
          </a:xfrm>
          <a:prstGeom prst="rect">
            <a:avLst/>
          </a:prstGeom>
          <a:solidFill>
            <a:schemeClr val="accent5"/>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69" name="TextBox 68"/>
          <p:cNvSpPr txBox="1"/>
          <p:nvPr/>
        </p:nvSpPr>
        <p:spPr>
          <a:xfrm>
            <a:off x="3547443" y="1364929"/>
            <a:ext cx="926968" cy="307777"/>
          </a:xfrm>
          <a:prstGeom prst="rect">
            <a:avLst/>
          </a:prstGeom>
          <a:noFill/>
        </p:spPr>
        <p:txBody>
          <a:bodyPr wrap="square" rtlCol="0">
            <a:spAutoFit/>
          </a:bodyPr>
          <a:lstStyle/>
          <a:p>
            <a:r>
              <a:rPr lang="en-US" sz="1400" dirty="0" err="1"/>
              <a:t>Thead</a:t>
            </a:r>
            <a:r>
              <a:rPr lang="en-US" sz="1400" dirty="0"/>
              <a:t> 1</a:t>
            </a:r>
            <a:endParaRPr lang="en-US" sz="1400" dirty="0"/>
          </a:p>
        </p:txBody>
      </p:sp>
      <p:sp>
        <p:nvSpPr>
          <p:cNvPr id="70" name="TextBox 69"/>
          <p:cNvSpPr txBox="1"/>
          <p:nvPr/>
        </p:nvSpPr>
        <p:spPr>
          <a:xfrm>
            <a:off x="4497680" y="1354066"/>
            <a:ext cx="926968" cy="307777"/>
          </a:xfrm>
          <a:prstGeom prst="rect">
            <a:avLst/>
          </a:prstGeom>
          <a:noFill/>
        </p:spPr>
        <p:txBody>
          <a:bodyPr wrap="square" rtlCol="0">
            <a:spAutoFit/>
          </a:bodyPr>
          <a:lstStyle/>
          <a:p>
            <a:r>
              <a:rPr lang="en-US" sz="1400" dirty="0" err="1"/>
              <a:t>Thead</a:t>
            </a:r>
            <a:r>
              <a:rPr lang="en-US" sz="1400" dirty="0"/>
              <a:t> 2</a:t>
            </a:r>
            <a:endParaRPr lang="en-US" sz="1400" dirty="0"/>
          </a:p>
        </p:txBody>
      </p:sp>
      <p:sp>
        <p:nvSpPr>
          <p:cNvPr id="71" name="TextBox 70"/>
          <p:cNvSpPr txBox="1"/>
          <p:nvPr/>
        </p:nvSpPr>
        <p:spPr>
          <a:xfrm>
            <a:off x="5494274" y="1364931"/>
            <a:ext cx="926968" cy="307777"/>
          </a:xfrm>
          <a:prstGeom prst="rect">
            <a:avLst/>
          </a:prstGeom>
          <a:noFill/>
        </p:spPr>
        <p:txBody>
          <a:bodyPr wrap="square" rtlCol="0">
            <a:spAutoFit/>
          </a:bodyPr>
          <a:lstStyle/>
          <a:p>
            <a:r>
              <a:rPr lang="en-US" sz="1400" dirty="0" err="1"/>
              <a:t>Thead</a:t>
            </a:r>
            <a:r>
              <a:rPr lang="en-US" sz="1400" dirty="0"/>
              <a:t> 3</a:t>
            </a:r>
            <a:endParaRPr lang="en-US" sz="1400" dirty="0"/>
          </a:p>
        </p:txBody>
      </p:sp>
      <p:sp>
        <p:nvSpPr>
          <p:cNvPr id="72" name="TextBox 71"/>
          <p:cNvSpPr txBox="1"/>
          <p:nvPr/>
        </p:nvSpPr>
        <p:spPr>
          <a:xfrm>
            <a:off x="6485168" y="1364930"/>
            <a:ext cx="926968" cy="307777"/>
          </a:xfrm>
          <a:prstGeom prst="rect">
            <a:avLst/>
          </a:prstGeom>
          <a:noFill/>
        </p:spPr>
        <p:txBody>
          <a:bodyPr wrap="square" rtlCol="0">
            <a:spAutoFit/>
          </a:bodyPr>
          <a:lstStyle/>
          <a:p>
            <a:r>
              <a:rPr lang="en-US" sz="1400" dirty="0" err="1"/>
              <a:t>Thead</a:t>
            </a:r>
            <a:r>
              <a:rPr lang="en-US" sz="1400" dirty="0"/>
              <a:t> 4</a:t>
            </a:r>
            <a:endParaRPr lang="en-US" sz="1400" dirty="0"/>
          </a:p>
        </p:txBody>
      </p:sp>
      <p:sp>
        <p:nvSpPr>
          <p:cNvPr id="73" name="TextBox 72"/>
          <p:cNvSpPr txBox="1"/>
          <p:nvPr/>
        </p:nvSpPr>
        <p:spPr>
          <a:xfrm>
            <a:off x="7461817" y="1376626"/>
            <a:ext cx="926968" cy="307777"/>
          </a:xfrm>
          <a:prstGeom prst="rect">
            <a:avLst/>
          </a:prstGeom>
          <a:noFill/>
        </p:spPr>
        <p:txBody>
          <a:bodyPr wrap="square" rtlCol="0">
            <a:spAutoFit/>
          </a:bodyPr>
          <a:lstStyle/>
          <a:p>
            <a:r>
              <a:rPr lang="en-US" sz="1400" dirty="0" err="1"/>
              <a:t>Thead</a:t>
            </a:r>
            <a:r>
              <a:rPr lang="en-US" sz="1400" dirty="0"/>
              <a:t> …</a:t>
            </a:r>
            <a:endParaRPr lang="en-US" sz="1400" dirty="0"/>
          </a:p>
        </p:txBody>
      </p:sp>
      <p:sp>
        <p:nvSpPr>
          <p:cNvPr id="75" name="TextBox 74"/>
          <p:cNvSpPr txBox="1"/>
          <p:nvPr/>
        </p:nvSpPr>
        <p:spPr>
          <a:xfrm>
            <a:off x="7101545" y="5388024"/>
            <a:ext cx="5088868" cy="1200329"/>
          </a:xfrm>
          <a:prstGeom prst="rect">
            <a:avLst/>
          </a:prstGeom>
          <a:noFill/>
        </p:spPr>
        <p:txBody>
          <a:bodyPr wrap="square" rtlCol="0">
            <a:spAutoFit/>
          </a:bodyPr>
          <a:lstStyle/>
          <a:p>
            <a:r>
              <a:rPr lang="en-US" sz="1600" b="1" dirty="0" err="1"/>
              <a:t>Reclaimers</a:t>
            </a:r>
            <a:endParaRPr lang="en-US" sz="1600" b="1" dirty="0"/>
          </a:p>
          <a:p>
            <a:pPr marL="342900" indent="-342900">
              <a:buFont typeface="+mj-lt"/>
              <a:buAutoNum type="arabicPeriod"/>
            </a:pPr>
            <a:r>
              <a:rPr lang="en-US" sz="1400" dirty="0"/>
              <a:t>Unlink the node</a:t>
            </a:r>
          </a:p>
          <a:p>
            <a:pPr marL="342900" indent="-342900">
              <a:buFont typeface="+mj-lt"/>
              <a:buAutoNum type="arabicPeriod"/>
            </a:pPr>
            <a:r>
              <a:rPr lang="en-US" sz="1400" dirty="0"/>
              <a:t>Save the current era as </a:t>
            </a:r>
            <a:r>
              <a:rPr lang="en-US" sz="1400" dirty="0" err="1"/>
              <a:t>delEra</a:t>
            </a:r>
            <a:r>
              <a:rPr lang="en-US" sz="1400" dirty="0"/>
              <a:t> and increment the era</a:t>
            </a:r>
          </a:p>
          <a:p>
            <a:pPr marL="342900" indent="-342900">
              <a:buFont typeface="+mj-lt"/>
              <a:buAutoNum type="arabicPeriod"/>
            </a:pPr>
            <a:r>
              <a:rPr lang="en-US" sz="1400" dirty="0"/>
              <a:t>If there are no entries in the HE array with a value in the range between [</a:t>
            </a:r>
            <a:r>
              <a:rPr lang="en-US" sz="1400" dirty="0" err="1"/>
              <a:t>newEra</a:t>
            </a:r>
            <a:r>
              <a:rPr lang="en-US" sz="1400" dirty="0"/>
              <a:t> ; </a:t>
            </a:r>
            <a:r>
              <a:rPr lang="en-US" sz="1400" dirty="0" err="1"/>
              <a:t>delEra</a:t>
            </a:r>
            <a:r>
              <a:rPr lang="en-US" sz="1400" dirty="0"/>
              <a:t>] then it is safe to delete</a:t>
            </a:r>
          </a:p>
        </p:txBody>
      </p:sp>
      <p:sp>
        <p:nvSpPr>
          <p:cNvPr id="63" name="Rectangle 62"/>
          <p:cNvSpPr/>
          <p:nvPr/>
        </p:nvSpPr>
        <p:spPr>
          <a:xfrm>
            <a:off x="5931048" y="2871772"/>
            <a:ext cx="980388" cy="461914"/>
          </a:xfrm>
          <a:prstGeom prst="rect">
            <a:avLst/>
          </a:prstGeom>
          <a:solidFill>
            <a:srgbClr val="00A2BF"/>
          </a:solidFill>
          <a:ln w="254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6" name="TextBox 75"/>
          <p:cNvSpPr txBox="1"/>
          <p:nvPr/>
        </p:nvSpPr>
        <p:spPr>
          <a:xfrm>
            <a:off x="4393160" y="2897709"/>
            <a:ext cx="1537888" cy="338554"/>
          </a:xfrm>
          <a:prstGeom prst="rect">
            <a:avLst/>
          </a:prstGeom>
          <a:noFill/>
        </p:spPr>
        <p:txBody>
          <a:bodyPr wrap="square" rtlCol="0">
            <a:spAutoFit/>
          </a:bodyPr>
          <a:lstStyle/>
          <a:p>
            <a:r>
              <a:rPr lang="en-US" sz="1600" dirty="0"/>
              <a:t>Global era</a:t>
            </a:r>
            <a:endParaRPr lang="en-US" sz="1600" dirty="0"/>
          </a:p>
        </p:txBody>
      </p:sp>
      <p:sp>
        <p:nvSpPr>
          <p:cNvPr id="77" name="TextBox 76"/>
          <p:cNvSpPr txBox="1"/>
          <p:nvPr/>
        </p:nvSpPr>
        <p:spPr>
          <a:xfrm>
            <a:off x="3517004" y="2251607"/>
            <a:ext cx="853126" cy="369332"/>
          </a:xfrm>
          <a:prstGeom prst="rect">
            <a:avLst/>
          </a:prstGeom>
          <a:noFill/>
        </p:spPr>
        <p:txBody>
          <a:bodyPr wrap="square" rtlCol="0">
            <a:spAutoFit/>
          </a:bodyPr>
          <a:lstStyle/>
          <a:p>
            <a:pPr algn="ctr"/>
            <a:r>
              <a:rPr lang="en-US" dirty="0"/>
              <a:t>3260</a:t>
            </a:r>
            <a:endParaRPr lang="en-US" dirty="0"/>
          </a:p>
        </p:txBody>
      </p:sp>
      <p:sp>
        <p:nvSpPr>
          <p:cNvPr id="78" name="TextBox 77"/>
          <p:cNvSpPr txBox="1"/>
          <p:nvPr/>
        </p:nvSpPr>
        <p:spPr>
          <a:xfrm>
            <a:off x="3540034" y="1776432"/>
            <a:ext cx="853126" cy="369332"/>
          </a:xfrm>
          <a:prstGeom prst="rect">
            <a:avLst/>
          </a:prstGeom>
          <a:noFill/>
        </p:spPr>
        <p:txBody>
          <a:bodyPr wrap="square" rtlCol="0">
            <a:spAutoFit/>
          </a:bodyPr>
          <a:lstStyle/>
          <a:p>
            <a:pPr algn="ctr"/>
            <a:r>
              <a:rPr lang="en-US" dirty="0"/>
              <a:t>3260</a:t>
            </a:r>
            <a:endParaRPr lang="en-US" dirty="0"/>
          </a:p>
        </p:txBody>
      </p:sp>
      <p:grpSp>
        <p:nvGrpSpPr>
          <p:cNvPr id="37" name="Group 30"/>
          <p:cNvGrpSpPr>
            <a:grpSpLocks/>
          </p:cNvGrpSpPr>
          <p:nvPr/>
        </p:nvGrpSpPr>
        <p:grpSpPr bwMode="auto">
          <a:xfrm flipH="1">
            <a:off x="2312241" y="4967942"/>
            <a:ext cx="751980" cy="459766"/>
            <a:chOff x="1008" y="2720"/>
            <a:chExt cx="856" cy="808"/>
          </a:xfrm>
        </p:grpSpPr>
        <p:sp>
          <p:nvSpPr>
            <p:cNvPr id="38"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R</a:t>
              </a:r>
              <a:endParaRPr lang="en-US" sz="1000" b="1" dirty="0">
                <a:solidFill>
                  <a:srgbClr val="000000"/>
                </a:solidFill>
              </a:endParaRPr>
            </a:p>
          </p:txBody>
        </p:sp>
        <p:sp>
          <p:nvSpPr>
            <p:cNvPr id="4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 name="TextBox 58"/>
          <p:cNvSpPr txBox="1"/>
          <p:nvPr/>
        </p:nvSpPr>
        <p:spPr>
          <a:xfrm>
            <a:off x="2103769" y="4725145"/>
            <a:ext cx="1168924" cy="261610"/>
          </a:xfrm>
          <a:prstGeom prst="rect">
            <a:avLst/>
          </a:prstGeom>
          <a:noFill/>
        </p:spPr>
        <p:txBody>
          <a:bodyPr wrap="square" rtlCol="0">
            <a:spAutoFit/>
          </a:bodyPr>
          <a:lstStyle/>
          <a:p>
            <a:r>
              <a:rPr lang="en-US" sz="1100" dirty="0" err="1"/>
              <a:t>newEra</a:t>
            </a:r>
            <a:r>
              <a:rPr lang="en-US" sz="1100" dirty="0"/>
              <a:t> = 3200 </a:t>
            </a:r>
            <a:endParaRPr lang="en-US" sz="1100" dirty="0"/>
          </a:p>
        </p:txBody>
      </p:sp>
      <p:sp>
        <p:nvSpPr>
          <p:cNvPr id="60" name="TextBox 59"/>
          <p:cNvSpPr txBox="1"/>
          <p:nvPr/>
        </p:nvSpPr>
        <p:spPr>
          <a:xfrm>
            <a:off x="3929427" y="4692028"/>
            <a:ext cx="1168924" cy="261610"/>
          </a:xfrm>
          <a:prstGeom prst="rect">
            <a:avLst/>
          </a:prstGeom>
          <a:noFill/>
        </p:spPr>
        <p:txBody>
          <a:bodyPr wrap="square" rtlCol="0">
            <a:spAutoFit/>
          </a:bodyPr>
          <a:lstStyle/>
          <a:p>
            <a:r>
              <a:rPr lang="en-US" sz="1100" dirty="0" err="1"/>
              <a:t>newEra</a:t>
            </a:r>
            <a:r>
              <a:rPr lang="en-US" sz="1100" dirty="0"/>
              <a:t> = 123 </a:t>
            </a:r>
            <a:endParaRPr lang="en-US" sz="1100" dirty="0"/>
          </a:p>
        </p:txBody>
      </p:sp>
      <p:sp>
        <p:nvSpPr>
          <p:cNvPr id="62" name="TextBox 61"/>
          <p:cNvSpPr txBox="1"/>
          <p:nvPr/>
        </p:nvSpPr>
        <p:spPr>
          <a:xfrm>
            <a:off x="7381210" y="4676557"/>
            <a:ext cx="1168924" cy="261610"/>
          </a:xfrm>
          <a:prstGeom prst="rect">
            <a:avLst/>
          </a:prstGeom>
          <a:noFill/>
        </p:spPr>
        <p:txBody>
          <a:bodyPr wrap="square" rtlCol="0">
            <a:spAutoFit/>
          </a:bodyPr>
          <a:lstStyle/>
          <a:p>
            <a:r>
              <a:rPr lang="en-US" sz="1100" dirty="0" err="1"/>
              <a:t>newEra</a:t>
            </a:r>
            <a:r>
              <a:rPr lang="en-US" sz="1100" dirty="0"/>
              <a:t> = 3259 </a:t>
            </a:r>
            <a:endParaRPr lang="en-US" sz="1100" dirty="0"/>
          </a:p>
        </p:txBody>
      </p:sp>
      <p:sp>
        <p:nvSpPr>
          <p:cNvPr id="79" name="TextBox 78"/>
          <p:cNvSpPr txBox="1"/>
          <p:nvPr/>
        </p:nvSpPr>
        <p:spPr>
          <a:xfrm>
            <a:off x="9038756" y="4676557"/>
            <a:ext cx="1168924" cy="261610"/>
          </a:xfrm>
          <a:prstGeom prst="rect">
            <a:avLst/>
          </a:prstGeom>
          <a:noFill/>
        </p:spPr>
        <p:txBody>
          <a:bodyPr wrap="square" rtlCol="0">
            <a:spAutoFit/>
          </a:bodyPr>
          <a:lstStyle/>
          <a:p>
            <a:r>
              <a:rPr lang="en-US" sz="1100" dirty="0" err="1"/>
              <a:t>newEra</a:t>
            </a:r>
            <a:r>
              <a:rPr lang="en-US" sz="1100" dirty="0"/>
              <a:t> = 2300 </a:t>
            </a:r>
            <a:endParaRPr lang="en-US" sz="1100" dirty="0"/>
          </a:p>
        </p:txBody>
      </p:sp>
      <p:cxnSp>
        <p:nvCxnSpPr>
          <p:cNvPr id="80" name="Straight Arrow Connector 79"/>
          <p:cNvCxnSpPr>
            <a:stCxn id="15" idx="3"/>
            <a:endCxn id="17" idx="1"/>
          </p:cNvCxnSpPr>
          <p:nvPr/>
        </p:nvCxnSpPr>
        <p:spPr>
          <a:xfrm>
            <a:off x="5084212" y="4546052"/>
            <a:ext cx="22938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670243" y="5758419"/>
            <a:ext cx="1168924" cy="261610"/>
          </a:xfrm>
          <a:prstGeom prst="rect">
            <a:avLst/>
          </a:prstGeom>
          <a:noFill/>
        </p:spPr>
        <p:txBody>
          <a:bodyPr wrap="square" rtlCol="0">
            <a:spAutoFit/>
          </a:bodyPr>
          <a:lstStyle/>
          <a:p>
            <a:r>
              <a:rPr lang="en-US" sz="1100" dirty="0" err="1"/>
              <a:t>newEra</a:t>
            </a:r>
            <a:r>
              <a:rPr lang="en-US" sz="1100" dirty="0"/>
              <a:t> = 3261 </a:t>
            </a:r>
            <a:endParaRPr lang="en-US" sz="1100" dirty="0"/>
          </a:p>
        </p:txBody>
      </p:sp>
      <p:sp>
        <p:nvSpPr>
          <p:cNvPr id="82" name="TextBox 81"/>
          <p:cNvSpPr txBox="1"/>
          <p:nvPr/>
        </p:nvSpPr>
        <p:spPr>
          <a:xfrm>
            <a:off x="5690662" y="5246114"/>
            <a:ext cx="1168924" cy="261610"/>
          </a:xfrm>
          <a:prstGeom prst="rect">
            <a:avLst/>
          </a:prstGeom>
          <a:noFill/>
        </p:spPr>
        <p:txBody>
          <a:bodyPr wrap="square" rtlCol="0">
            <a:spAutoFit/>
          </a:bodyPr>
          <a:lstStyle/>
          <a:p>
            <a:r>
              <a:rPr lang="en-US" sz="1100" dirty="0" err="1"/>
              <a:t>delEra</a:t>
            </a:r>
            <a:r>
              <a:rPr lang="en-US" sz="1100" dirty="0"/>
              <a:t> = 3261 </a:t>
            </a:r>
            <a:endParaRPr lang="en-US" sz="1100" dirty="0"/>
          </a:p>
        </p:txBody>
      </p:sp>
      <p:sp>
        <p:nvSpPr>
          <p:cNvPr id="84" name="TextBox 83"/>
          <p:cNvSpPr txBox="1"/>
          <p:nvPr/>
        </p:nvSpPr>
        <p:spPr>
          <a:xfrm>
            <a:off x="6006460" y="2905621"/>
            <a:ext cx="853126" cy="369332"/>
          </a:xfrm>
          <a:prstGeom prst="rect">
            <a:avLst/>
          </a:prstGeom>
          <a:noFill/>
        </p:spPr>
        <p:txBody>
          <a:bodyPr wrap="square" rtlCol="0">
            <a:spAutoFit/>
          </a:bodyPr>
          <a:lstStyle/>
          <a:p>
            <a:pPr algn="ctr"/>
            <a:r>
              <a:rPr lang="en-US" dirty="0"/>
              <a:t>3261</a:t>
            </a:r>
            <a:endParaRPr lang="en-US" dirty="0"/>
          </a:p>
        </p:txBody>
      </p:sp>
      <p:sp>
        <p:nvSpPr>
          <p:cNvPr id="85" name="TextBox 84"/>
          <p:cNvSpPr txBox="1"/>
          <p:nvPr/>
        </p:nvSpPr>
        <p:spPr>
          <a:xfrm>
            <a:off x="6006460" y="2910137"/>
            <a:ext cx="853126" cy="369332"/>
          </a:xfrm>
          <a:prstGeom prst="rect">
            <a:avLst/>
          </a:prstGeom>
          <a:noFill/>
        </p:spPr>
        <p:txBody>
          <a:bodyPr wrap="square" rtlCol="0">
            <a:spAutoFit/>
          </a:bodyPr>
          <a:lstStyle/>
          <a:p>
            <a:pPr algn="ctr"/>
            <a:r>
              <a:rPr lang="en-US" dirty="0"/>
              <a:t>3262</a:t>
            </a:r>
            <a:endParaRPr lang="en-US" dirty="0"/>
          </a:p>
        </p:txBody>
      </p:sp>
      <p:grpSp>
        <p:nvGrpSpPr>
          <p:cNvPr id="47" name="Group 30"/>
          <p:cNvGrpSpPr>
            <a:grpSpLocks/>
          </p:cNvGrpSpPr>
          <p:nvPr/>
        </p:nvGrpSpPr>
        <p:grpSpPr bwMode="auto">
          <a:xfrm flipH="1">
            <a:off x="359640" y="1788059"/>
            <a:ext cx="751980" cy="459766"/>
            <a:chOff x="1008" y="2720"/>
            <a:chExt cx="856" cy="808"/>
          </a:xfrm>
        </p:grpSpPr>
        <p:sp>
          <p:nvSpPr>
            <p:cNvPr id="48"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rgbClr val="000000"/>
                  </a:solidFill>
                </a:rPr>
                <a:t>   </a:t>
              </a:r>
              <a:r>
                <a:rPr lang="en-US" sz="1000" b="1" dirty="0">
                  <a:solidFill>
                    <a:srgbClr val="000000"/>
                  </a:solidFill>
                </a:rPr>
                <a:t>W</a:t>
              </a:r>
              <a:endParaRPr lang="en-US" sz="1000" b="1" dirty="0">
                <a:solidFill>
                  <a:srgbClr val="000000"/>
                </a:solidFill>
              </a:endParaRPr>
            </a:p>
          </p:txBody>
        </p:sp>
        <p:sp>
          <p:nvSpPr>
            <p:cNvPr id="53"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35237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42251E-6 -2.96296E-6 L 0.00495 0.18889 L 0.00495 0.35301 L 0.3217 0.36065 L 0.43566 0.54838 L 0.46015 0.53797 L 0.32209 0.36412 " pathEditMode="relative" ptsTypes="AAAAAAA">
                                      <p:cBhvr>
                                        <p:cTn id="6" dur="5000" fill="hold"/>
                                        <p:tgtEl>
                                          <p:spTgt spid="47"/>
                                        </p:tgtEl>
                                        <p:attrNameLst>
                                          <p:attrName>ppt_x</p:attrName>
                                          <p:attrName>ppt_y</p:attrName>
                                        </p:attrNameLst>
                                      </p:cBhvr>
                                    </p:animMotion>
                                  </p:childTnLst>
                                </p:cTn>
                              </p:par>
                            </p:childTnLst>
                          </p:cTn>
                        </p:par>
                        <p:par>
                          <p:cTn id="7" fill="hold">
                            <p:stCondLst>
                              <p:cond delay="5000"/>
                            </p:stCondLst>
                            <p:childTnLst>
                              <p:par>
                                <p:cTn id="8" presetID="26" presetClass="emph" presetSubtype="0" fill="hold" nodeType="after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childTnLst>
                          </p:cTn>
                        </p:par>
                        <p:par>
                          <p:cTn id="11" fill="hold">
                            <p:stCondLst>
                              <p:cond delay="5500"/>
                            </p:stCondLst>
                            <p:childTnLst>
                              <p:par>
                                <p:cTn id="12" presetID="1" presetClass="entr" presetSubtype="0" fill="hold"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32417 0.3588 L 0.39229 0.1463 " pathEditMode="relative" ptsTypes="AA">
                                      <p:cBhvr>
                                        <p:cTn id="19" dur="2000" fill="hold"/>
                                        <p:tgtEl>
                                          <p:spTgt spid="47"/>
                                        </p:tgtEl>
                                        <p:attrNameLst>
                                          <p:attrName>ppt_x</p:attrName>
                                          <p:attrName>ppt_y</p:attrName>
                                        </p:attrNameLst>
                                      </p:cBhvr>
                                    </p:animMotion>
                                  </p:childTnLst>
                                </p:cTn>
                              </p:par>
                            </p:childTnLst>
                          </p:cTn>
                        </p:par>
                        <p:par>
                          <p:cTn id="20" fill="hold">
                            <p:stCondLst>
                              <p:cond delay="2000"/>
                            </p:stCondLst>
                            <p:childTnLst>
                              <p:par>
                                <p:cTn id="21" presetID="42" presetClass="exit" presetSubtype="0" fill="hold" grpId="0" nodeType="afterEffect">
                                  <p:stCondLst>
                                    <p:cond delay="0"/>
                                  </p:stCondLst>
                                  <p:childTnLst>
                                    <p:animEffect transition="out" filter="fade">
                                      <p:cBhvr>
                                        <p:cTn id="22" dur="1000"/>
                                        <p:tgtEl>
                                          <p:spTgt spid="84"/>
                                        </p:tgtEl>
                                      </p:cBhvr>
                                    </p:animEffect>
                                    <p:anim calcmode="lin" valueType="num">
                                      <p:cBhvr>
                                        <p:cTn id="23" dur="1000"/>
                                        <p:tgtEl>
                                          <p:spTgt spid="84"/>
                                        </p:tgtEl>
                                        <p:attrNameLst>
                                          <p:attrName>ppt_x</p:attrName>
                                        </p:attrNameLst>
                                      </p:cBhvr>
                                      <p:tavLst>
                                        <p:tav tm="0">
                                          <p:val>
                                            <p:strVal val="ppt_x"/>
                                          </p:val>
                                        </p:tav>
                                        <p:tav tm="100000">
                                          <p:val>
                                            <p:strVal val="ppt_x"/>
                                          </p:val>
                                        </p:tav>
                                      </p:tavLst>
                                    </p:anim>
                                    <p:anim calcmode="lin" valueType="num">
                                      <p:cBhvr>
                                        <p:cTn id="24" dur="1000"/>
                                        <p:tgtEl>
                                          <p:spTgt spid="84"/>
                                        </p:tgtEl>
                                        <p:attrNameLst>
                                          <p:attrName>ppt_y</p:attrName>
                                        </p:attrNameLst>
                                      </p:cBhvr>
                                      <p:tavLst>
                                        <p:tav tm="0">
                                          <p:val>
                                            <p:strVal val="ppt_y"/>
                                          </p:val>
                                        </p:tav>
                                        <p:tav tm="100000">
                                          <p:val>
                                            <p:strVal val="ppt_y+.1"/>
                                          </p:val>
                                        </p:tav>
                                      </p:tavLst>
                                    </p:anim>
                                    <p:set>
                                      <p:cBhvr>
                                        <p:cTn id="25" dur="1" fill="hold">
                                          <p:stCondLst>
                                            <p:cond delay="999"/>
                                          </p:stCondLst>
                                        </p:cTn>
                                        <p:tgtEl>
                                          <p:spTgt spid="84"/>
                                        </p:tgtEl>
                                        <p:attrNameLst>
                                          <p:attrName>style.visibility</p:attrName>
                                        </p:attrNameLst>
                                      </p:cBhvr>
                                      <p:to>
                                        <p:strVal val="hidden"/>
                                      </p:to>
                                    </p:set>
                                  </p:childTnLst>
                                </p:cTn>
                              </p:par>
                              <p:par>
                                <p:cTn id="26" presetID="47" presetClass="entr" presetSubtype="0"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1000"/>
                                        <p:tgtEl>
                                          <p:spTgt spid="85"/>
                                        </p:tgtEl>
                                      </p:cBhvr>
                                    </p:animEffect>
                                    <p:anim calcmode="lin" valueType="num">
                                      <p:cBhvr>
                                        <p:cTn id="29" dur="1000" fill="hold"/>
                                        <p:tgtEl>
                                          <p:spTgt spid="85"/>
                                        </p:tgtEl>
                                        <p:attrNameLst>
                                          <p:attrName>ppt_x</p:attrName>
                                        </p:attrNameLst>
                                      </p:cBhvr>
                                      <p:tavLst>
                                        <p:tav tm="0">
                                          <p:val>
                                            <p:strVal val="#ppt_x"/>
                                          </p:val>
                                        </p:tav>
                                        <p:tav tm="100000">
                                          <p:val>
                                            <p:strVal val="#ppt_x"/>
                                          </p:val>
                                        </p:tav>
                                      </p:tavLst>
                                    </p:anim>
                                    <p:anim calcmode="lin" valueType="num">
                                      <p:cBhvr>
                                        <p:cTn id="30" dur="1000" fill="hold"/>
                                        <p:tgtEl>
                                          <p:spTgt spid="85"/>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0" presetClass="path" presetSubtype="0" accel="50000" decel="50000" fill="hold" nodeType="afterEffect">
                                  <p:stCondLst>
                                    <p:cond delay="0"/>
                                  </p:stCondLst>
                                  <p:childTnLst>
                                    <p:animMotion origin="layout" path="M 0.39151 0.14699 L 0.44335 0.42477 " pathEditMode="relative" ptsTypes="AA">
                                      <p:cBhvr>
                                        <p:cTn id="33" dur="2000" fill="hold"/>
                                        <p:tgtEl>
                                          <p:spTgt spid="47"/>
                                        </p:tgtEl>
                                        <p:attrNameLst>
                                          <p:attrName>ppt_x</p:attrName>
                                          <p:attrName>ppt_y</p:attrName>
                                        </p:attrNameLst>
                                      </p:cBhvr>
                                    </p:animMotion>
                                  </p:childTnLst>
                                </p:cTn>
                              </p:par>
                            </p:childTnLst>
                          </p:cTn>
                        </p:par>
                        <p:par>
                          <p:cTn id="34" fill="hold">
                            <p:stCondLst>
                              <p:cond delay="5000"/>
                            </p:stCondLst>
                            <p:childTnLst>
                              <p:par>
                                <p:cTn id="35" presetID="10" presetClass="entr" presetSubtype="0" fill="hold" grpId="0"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44335 0.42478 L 0.20944 0.01112 L 0.26974 0.01297 L 0.24109 0.022 L 0.35322 0.01644 L 0.33278 0.01112 L 0.43515 -0.01018 L 0.42434 0.02547 L 0.52098 0.01042 L 0.49896 0.03103 L 0.60811 0.01783 " pathEditMode="relative" ptsTypes="AAAAAAAAAAA">
                                      <p:cBhvr>
                                        <p:cTn id="41" dur="3000" fill="hold"/>
                                        <p:tgtEl>
                                          <p:spTgt spid="47"/>
                                        </p:tgtEl>
                                        <p:attrNameLst>
                                          <p:attrName>ppt_x</p:attrName>
                                          <p:attrName>ppt_y</p:attrName>
                                        </p:attrNameLst>
                                      </p:cBhvr>
                                    </p:animMotion>
                                  </p:childTnLst>
                                </p:cTn>
                              </p:par>
                            </p:childTnLst>
                          </p:cTn>
                        </p:par>
                        <p:par>
                          <p:cTn id="42" fill="hold">
                            <p:stCondLst>
                              <p:cond delay="3000"/>
                            </p:stCondLst>
                            <p:childTnLst>
                              <p:par>
                                <p:cTn id="43" presetID="0" presetClass="path" presetSubtype="0" accel="50000" decel="50000" fill="hold" nodeType="afterEffect">
                                  <p:stCondLst>
                                    <p:cond delay="0"/>
                                  </p:stCondLst>
                                  <p:childTnLst>
                                    <p:animMotion origin="layout" path="M 0.60811 0.01782 L 0.65109 0.01528 L 0.4496 0.44421 " pathEditMode="relative" ptsTypes="AAA">
                                      <p:cBhvr>
                                        <p:cTn id="44" dur="2000" fill="hold"/>
                                        <p:tgtEl>
                                          <p:spTgt spid="47"/>
                                        </p:tgtEl>
                                        <p:attrNameLst>
                                          <p:attrName>ppt_x</p:attrName>
                                          <p:attrName>ppt_y</p:attrName>
                                        </p:attrNameLst>
                                      </p:cBhvr>
                                    </p:animMotion>
                                  </p:childTnLst>
                                </p:cTn>
                              </p:par>
                            </p:childTnLst>
                          </p:cTn>
                        </p:par>
                        <p:par>
                          <p:cTn id="45" fill="hold">
                            <p:stCondLst>
                              <p:cond delay="5000"/>
                            </p:stCondLst>
                            <p:childTnLst>
                              <p:par>
                                <p:cTn id="46" presetID="10" presetClass="exit" presetSubtype="0" fill="hold" grpId="1" nodeType="afterEffect">
                                  <p:stCondLst>
                                    <p:cond delay="0"/>
                                  </p:stCondLst>
                                  <p:childTnLst>
                                    <p:animEffect transition="out" filter="fade">
                                      <p:cBhvr>
                                        <p:cTn id="47" dur="500"/>
                                        <p:tgtEl>
                                          <p:spTgt spid="82"/>
                                        </p:tgtEl>
                                      </p:cBhvr>
                                    </p:animEffect>
                                    <p:set>
                                      <p:cBhvr>
                                        <p:cTn id="48" dur="1" fill="hold">
                                          <p:stCondLst>
                                            <p:cond delay="499"/>
                                          </p:stCondLst>
                                        </p:cTn>
                                        <p:tgtEl>
                                          <p:spTgt spid="82"/>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81"/>
                                        </p:tgtEl>
                                      </p:cBhvr>
                                    </p:animEffect>
                                    <p:set>
                                      <p:cBhvr>
                                        <p:cTn id="54" dur="1" fill="hold">
                                          <p:stCondLst>
                                            <p:cond delay="499"/>
                                          </p:stCondLst>
                                        </p:cTn>
                                        <p:tgtEl>
                                          <p:spTgt spid="81"/>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47"/>
                                        </p:tgtEl>
                                      </p:cBhvr>
                                    </p:animEffect>
                                    <p:set>
                                      <p:cBhvr>
                                        <p:cTn id="6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1" grpId="0"/>
      <p:bldP spid="82" grpId="0"/>
      <p:bldP spid="82" grpId="1"/>
      <p:bldP spid="84" grpId="0"/>
      <p:bldP spid="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8100184" cy="971709"/>
          </a:xfrm>
        </p:spPr>
        <p:txBody>
          <a:bodyPr/>
          <a:lstStyle/>
          <a:p>
            <a:r>
              <a:rPr lang="en-US" sz="4000" b="1" dirty="0"/>
              <a:t>URCU/Epoch</a:t>
            </a:r>
            <a:r>
              <a:rPr lang="en-US" dirty="0" smtClean="0"/>
              <a:t> versus Hazard Eras</a:t>
            </a:r>
            <a:endParaRPr lang="en-US" dirty="0"/>
          </a:p>
        </p:txBody>
      </p:sp>
      <p:sp>
        <p:nvSpPr>
          <p:cNvPr id="4" name="TextBox 3"/>
          <p:cNvSpPr txBox="1"/>
          <p:nvPr/>
        </p:nvSpPr>
        <p:spPr>
          <a:xfrm>
            <a:off x="75432" y="1358102"/>
            <a:ext cx="1444655" cy="2246769"/>
          </a:xfrm>
          <a:prstGeom prst="rect">
            <a:avLst/>
          </a:prstGeom>
          <a:noFill/>
        </p:spPr>
        <p:txBody>
          <a:bodyPr wrap="square" rtlCol="0">
            <a:spAutoFit/>
          </a:bodyPr>
          <a:lstStyle/>
          <a:p>
            <a:r>
              <a:rPr lang="en-US" sz="2000" dirty="0">
                <a:latin typeface="Consolas" panose="020B0609020204030204" pitchFamily="49" charset="0"/>
              </a:rPr>
              <a:t>Time</a:t>
            </a:r>
          </a:p>
          <a:p>
            <a:endParaRPr lang="en-US" sz="2000" dirty="0">
              <a:latin typeface="Consolas" panose="020B0609020204030204" pitchFamily="49" charset="0"/>
            </a:endParaRPr>
          </a:p>
          <a:p>
            <a:r>
              <a:rPr lang="en-US" sz="2000" dirty="0">
                <a:latin typeface="Consolas" panose="020B0609020204030204" pitchFamily="49" charset="0"/>
              </a:rPr>
              <a:t>Reader A</a:t>
            </a:r>
          </a:p>
          <a:p>
            <a:r>
              <a:rPr lang="en-US" sz="2000" dirty="0">
                <a:latin typeface="Consolas" panose="020B0609020204030204" pitchFamily="49" charset="0"/>
              </a:rPr>
              <a:t>Reader B</a:t>
            </a:r>
          </a:p>
          <a:p>
            <a:r>
              <a:rPr lang="en-US" sz="2000" dirty="0">
                <a:latin typeface="Consolas" panose="020B0609020204030204" pitchFamily="49" charset="0"/>
              </a:rPr>
              <a:t>Reader </a:t>
            </a:r>
            <a:r>
              <a:rPr lang="en-US" sz="2000" dirty="0">
                <a:latin typeface="Consolas" panose="020B0609020204030204" pitchFamily="49" charset="0"/>
              </a:rPr>
              <a:t>C</a:t>
            </a:r>
            <a:endParaRPr lang="en-US" sz="2000" dirty="0">
              <a:latin typeface="Consolas" panose="020B0609020204030204" pitchFamily="49" charset="0"/>
            </a:endParaRPr>
          </a:p>
          <a:p>
            <a:r>
              <a:rPr lang="en-US" sz="2000" dirty="0">
                <a:latin typeface="Consolas" panose="020B0609020204030204" pitchFamily="49" charset="0"/>
              </a:rPr>
              <a:t>Reader D</a:t>
            </a:r>
          </a:p>
          <a:p>
            <a:r>
              <a:rPr lang="en-US" sz="2000" dirty="0">
                <a:latin typeface="Consolas" panose="020B0609020204030204" pitchFamily="49" charset="0"/>
              </a:rPr>
              <a:t>Reader </a:t>
            </a:r>
            <a:r>
              <a:rPr lang="en-US" sz="2000" dirty="0">
                <a:latin typeface="Consolas" panose="020B0609020204030204" pitchFamily="49" charset="0"/>
              </a:rPr>
              <a:t>E</a:t>
            </a:r>
            <a:endParaRPr lang="en-US" sz="2000" dirty="0">
              <a:latin typeface="Consolas" panose="020B0609020204030204" pitchFamily="49" charset="0"/>
            </a:endParaRPr>
          </a:p>
        </p:txBody>
      </p:sp>
      <p:cxnSp>
        <p:nvCxnSpPr>
          <p:cNvPr id="6" name="Straight Connector 5"/>
          <p:cNvCxnSpPr/>
          <p:nvPr/>
        </p:nvCxnSpPr>
        <p:spPr>
          <a:xfrm>
            <a:off x="1564078" y="2161876"/>
            <a:ext cx="10327370" cy="34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64078" y="2480031"/>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64078" y="2800766"/>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4078" y="3106870"/>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64078" y="3398343"/>
            <a:ext cx="10327370" cy="1463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844528" y="2083320"/>
            <a:ext cx="947394" cy="197963"/>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053489" y="2385139"/>
            <a:ext cx="3981254" cy="193872"/>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657617" y="2693409"/>
            <a:ext cx="1712536" cy="191706"/>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293980" y="3002433"/>
            <a:ext cx="1291472" cy="207604"/>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110157" y="3314473"/>
            <a:ext cx="5816338" cy="187037"/>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1564078" y="1548121"/>
            <a:ext cx="10327370" cy="14631"/>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086" y="1247502"/>
            <a:ext cx="10249380" cy="276999"/>
          </a:xfrm>
          <a:prstGeom prst="rect">
            <a:avLst/>
          </a:prstGeom>
          <a:noFill/>
        </p:spPr>
        <p:txBody>
          <a:bodyPr wrap="square" rtlCol="0">
            <a:spAutoFit/>
          </a:bodyPr>
          <a:lstStyle/>
          <a:p>
            <a:r>
              <a:rPr lang="en-US" sz="1200" dirty="0">
                <a:latin typeface="Consolas" panose="020B0609020204030204" pitchFamily="49" charset="0"/>
              </a:rPr>
              <a:t>1   2   3   4   5   6   7   8   9   10  11  12  13  14  15  16  17  18  19  20  21  22  23  24  25  26  27  28  29  30</a:t>
            </a:r>
            <a:endParaRPr lang="en-US" sz="1200" dirty="0">
              <a:latin typeface="Consolas" panose="020B0609020204030204" pitchFamily="49" charset="0"/>
            </a:endParaRPr>
          </a:p>
        </p:txBody>
      </p:sp>
      <p:sp>
        <p:nvSpPr>
          <p:cNvPr id="34" name="Text Placeholder 1"/>
          <p:cNvSpPr>
            <a:spLocks noGrp="1"/>
          </p:cNvSpPr>
          <p:nvPr>
            <p:ph type="body" sz="quarter" idx="10"/>
          </p:nvPr>
        </p:nvSpPr>
        <p:spPr>
          <a:xfrm>
            <a:off x="328778" y="3826624"/>
            <a:ext cx="11440688" cy="2194707"/>
          </a:xfrm>
        </p:spPr>
        <p:txBody>
          <a:bodyPr/>
          <a:lstStyle/>
          <a:p>
            <a:r>
              <a:rPr lang="en-US" sz="1600" dirty="0"/>
              <a:t>With URCU/Epoch the readers publish the latest global epoch they have seen, and in the end they publish some special value to indicate they’re no longer active (-1 for example)</a:t>
            </a:r>
          </a:p>
          <a:p>
            <a:r>
              <a:rPr lang="en-US" sz="1600" dirty="0"/>
              <a:t>The algorithms can be slightly different but they always revolve around this concept</a:t>
            </a:r>
          </a:p>
          <a:p>
            <a:r>
              <a:rPr lang="en-US" sz="1600" dirty="0"/>
              <a:t>Reader C has published the epoch 4 even though there was a delay and by the time it published it was already at 7</a:t>
            </a:r>
          </a:p>
          <a:p>
            <a:r>
              <a:rPr lang="en-US" sz="1600" dirty="0"/>
              <a:t>Reader E has published 13 and then went to sleep for a </a:t>
            </a:r>
            <a:r>
              <a:rPr lang="en-US" sz="1600" dirty="0" err="1"/>
              <a:t>a</a:t>
            </a:r>
            <a:r>
              <a:rPr lang="en-US" sz="1600" dirty="0"/>
              <a:t> very long </a:t>
            </a:r>
            <a:r>
              <a:rPr lang="en-US" sz="1600" dirty="0" err="1"/>
              <a:t>long</a:t>
            </a:r>
            <a:r>
              <a:rPr lang="en-US" sz="1600" dirty="0"/>
              <a:t> time…</a:t>
            </a:r>
          </a:p>
          <a:p>
            <a:endParaRPr lang="en-US" sz="1300" dirty="0"/>
          </a:p>
        </p:txBody>
      </p:sp>
      <p:sp>
        <p:nvSpPr>
          <p:cNvPr id="5" name="TextBox 4"/>
          <p:cNvSpPr txBox="1"/>
          <p:nvPr/>
        </p:nvSpPr>
        <p:spPr>
          <a:xfrm>
            <a:off x="1794253" y="2035427"/>
            <a:ext cx="259237"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6" name="TextBox 35"/>
          <p:cNvSpPr txBox="1"/>
          <p:nvPr/>
        </p:nvSpPr>
        <p:spPr>
          <a:xfrm>
            <a:off x="2461984" y="2043801"/>
            <a:ext cx="37078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7" name="TextBox 36"/>
          <p:cNvSpPr txBox="1"/>
          <p:nvPr/>
        </p:nvSpPr>
        <p:spPr>
          <a:xfrm>
            <a:off x="2009498" y="2352201"/>
            <a:ext cx="259237" cy="276999"/>
          </a:xfrm>
          <a:prstGeom prst="rect">
            <a:avLst/>
          </a:prstGeom>
          <a:noFill/>
        </p:spPr>
        <p:txBody>
          <a:bodyPr wrap="square" rtlCol="0">
            <a:spAutoFit/>
          </a:bodyPr>
          <a:lstStyle/>
          <a:p>
            <a:r>
              <a:rPr lang="en-US" sz="1200" dirty="0">
                <a:latin typeface="Consolas" panose="020B0609020204030204" pitchFamily="49" charset="0"/>
              </a:rPr>
              <a:t>2</a:t>
            </a:r>
            <a:endParaRPr lang="en-US" sz="1200" dirty="0">
              <a:latin typeface="Consolas" panose="020B0609020204030204" pitchFamily="49" charset="0"/>
            </a:endParaRPr>
          </a:p>
        </p:txBody>
      </p:sp>
      <p:sp>
        <p:nvSpPr>
          <p:cNvPr id="39" name="TextBox 38"/>
          <p:cNvSpPr txBox="1"/>
          <p:nvPr/>
        </p:nvSpPr>
        <p:spPr>
          <a:xfrm>
            <a:off x="5707163" y="2324257"/>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0" name="TextBox 39"/>
          <p:cNvSpPr txBox="1"/>
          <p:nvPr/>
        </p:nvSpPr>
        <p:spPr>
          <a:xfrm>
            <a:off x="3613626" y="2647337"/>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1" name="TextBox 40"/>
          <p:cNvSpPr txBox="1"/>
          <p:nvPr/>
        </p:nvSpPr>
        <p:spPr>
          <a:xfrm>
            <a:off x="5077138" y="2647336"/>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2" name="TextBox 41"/>
          <p:cNvSpPr txBox="1"/>
          <p:nvPr/>
        </p:nvSpPr>
        <p:spPr>
          <a:xfrm>
            <a:off x="7279868" y="2948938"/>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3" name="TextBox 42"/>
          <p:cNvSpPr txBox="1"/>
          <p:nvPr/>
        </p:nvSpPr>
        <p:spPr>
          <a:xfrm>
            <a:off x="6249989" y="2968826"/>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4" name="TextBox 43"/>
          <p:cNvSpPr txBox="1"/>
          <p:nvPr/>
        </p:nvSpPr>
        <p:spPr>
          <a:xfrm>
            <a:off x="6080305" y="3274474"/>
            <a:ext cx="428920" cy="276999"/>
          </a:xfrm>
          <a:prstGeom prst="rect">
            <a:avLst/>
          </a:prstGeom>
          <a:noFill/>
        </p:spPr>
        <p:txBody>
          <a:bodyPr wrap="square" rtlCol="0">
            <a:spAutoFit/>
          </a:bodyPr>
          <a:lstStyle/>
          <a:p>
            <a:r>
              <a:rPr lang="en-US" sz="1200" dirty="0">
                <a:latin typeface="Consolas" panose="020B0609020204030204" pitchFamily="49" charset="0"/>
              </a:rPr>
              <a:t>13</a:t>
            </a:r>
            <a:endParaRPr lang="en-US" sz="1200" dirty="0">
              <a:latin typeface="Consolas" panose="020B0609020204030204" pitchFamily="49" charset="0"/>
            </a:endParaRPr>
          </a:p>
        </p:txBody>
      </p:sp>
      <p:sp>
        <p:nvSpPr>
          <p:cNvPr id="45" name="TextBox 44"/>
          <p:cNvSpPr txBox="1"/>
          <p:nvPr/>
        </p:nvSpPr>
        <p:spPr>
          <a:xfrm>
            <a:off x="11577002" y="3270498"/>
            <a:ext cx="384929" cy="276999"/>
          </a:xfrm>
          <a:prstGeom prst="rect">
            <a:avLst/>
          </a:prstGeom>
          <a:noFill/>
        </p:spPr>
        <p:txBody>
          <a:bodyPr wrap="square" rtlCol="0">
            <a:spAutoFit/>
          </a:bodyPr>
          <a:lstStyle/>
          <a:p>
            <a:r>
              <a:rPr lang="en-US" sz="1200" dirty="0">
                <a:latin typeface="Consolas" panose="020B0609020204030204" pitchFamily="49" charset="0"/>
              </a:rPr>
              <a:t>…</a:t>
            </a:r>
            <a:endParaRPr lang="en-US" sz="1200" dirty="0">
              <a:latin typeface="Consolas" panose="020B0609020204030204" pitchFamily="49" charset="0"/>
            </a:endParaRPr>
          </a:p>
        </p:txBody>
      </p:sp>
    </p:spTree>
    <p:extLst>
      <p:ext uri="{BB962C8B-B14F-4D97-AF65-F5344CB8AC3E}">
        <p14:creationId xmlns:p14="http://schemas.microsoft.com/office/powerpoint/2010/main" val="122767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8100184" cy="971709"/>
          </a:xfrm>
        </p:spPr>
        <p:txBody>
          <a:bodyPr/>
          <a:lstStyle/>
          <a:p>
            <a:r>
              <a:rPr lang="en-US" sz="4000" b="1" dirty="0"/>
              <a:t>URCU/Epoch</a:t>
            </a:r>
            <a:r>
              <a:rPr lang="en-US" dirty="0" smtClean="0"/>
              <a:t> versus Hazard Eras</a:t>
            </a:r>
            <a:endParaRPr lang="en-US" dirty="0"/>
          </a:p>
        </p:txBody>
      </p:sp>
      <p:sp>
        <p:nvSpPr>
          <p:cNvPr id="4" name="TextBox 3"/>
          <p:cNvSpPr txBox="1"/>
          <p:nvPr/>
        </p:nvSpPr>
        <p:spPr>
          <a:xfrm>
            <a:off x="75432" y="1358101"/>
            <a:ext cx="1444655" cy="3785652"/>
          </a:xfrm>
          <a:prstGeom prst="rect">
            <a:avLst/>
          </a:prstGeom>
          <a:noFill/>
        </p:spPr>
        <p:txBody>
          <a:bodyPr wrap="square" rtlCol="0">
            <a:spAutoFit/>
          </a:bodyPr>
          <a:lstStyle/>
          <a:p>
            <a:r>
              <a:rPr lang="en-US" sz="2000" dirty="0">
                <a:latin typeface="Consolas" panose="020B0609020204030204" pitchFamily="49" charset="0"/>
              </a:rPr>
              <a:t>Time</a:t>
            </a:r>
          </a:p>
          <a:p>
            <a:endParaRPr lang="en-US" sz="2000" dirty="0">
              <a:latin typeface="Consolas" panose="020B0609020204030204" pitchFamily="49" charset="0"/>
            </a:endParaRPr>
          </a:p>
          <a:p>
            <a:r>
              <a:rPr lang="en-US" sz="2000" dirty="0">
                <a:latin typeface="Consolas" panose="020B0609020204030204" pitchFamily="49" charset="0"/>
              </a:rPr>
              <a:t>Reader </a:t>
            </a:r>
            <a:r>
              <a:rPr lang="en-US" sz="2000" b="1" dirty="0">
                <a:latin typeface="Consolas" panose="020B0609020204030204" pitchFamily="49" charset="0"/>
              </a:rPr>
              <a:t>A</a:t>
            </a:r>
          </a:p>
          <a:p>
            <a:r>
              <a:rPr lang="en-US" sz="2000" dirty="0">
                <a:latin typeface="Consolas" panose="020B0609020204030204" pitchFamily="49" charset="0"/>
              </a:rPr>
              <a:t>Reader </a:t>
            </a:r>
            <a:r>
              <a:rPr lang="en-US" sz="2000" b="1" dirty="0">
                <a:latin typeface="Consolas" panose="020B0609020204030204" pitchFamily="49" charset="0"/>
              </a:rPr>
              <a:t>B</a:t>
            </a:r>
          </a:p>
          <a:p>
            <a:r>
              <a:rPr lang="en-US" sz="2000" dirty="0">
                <a:latin typeface="Consolas" panose="020B0609020204030204" pitchFamily="49" charset="0"/>
              </a:rPr>
              <a:t>Reader </a:t>
            </a:r>
            <a:r>
              <a:rPr lang="en-US" sz="2000" b="1" dirty="0">
                <a:latin typeface="Consolas" panose="020B0609020204030204" pitchFamily="49" charset="0"/>
              </a:rPr>
              <a:t>C</a:t>
            </a:r>
            <a:endParaRPr lang="en-US" sz="2000" b="1" dirty="0">
              <a:latin typeface="Consolas" panose="020B0609020204030204" pitchFamily="49" charset="0"/>
            </a:endParaRPr>
          </a:p>
          <a:p>
            <a:r>
              <a:rPr lang="en-US" sz="2000" dirty="0">
                <a:latin typeface="Consolas" panose="020B0609020204030204" pitchFamily="49" charset="0"/>
              </a:rPr>
              <a:t>Reader </a:t>
            </a:r>
            <a:r>
              <a:rPr lang="en-US" sz="2000" b="1" dirty="0">
                <a:latin typeface="Consolas" panose="020B0609020204030204" pitchFamily="49" charset="0"/>
              </a:rPr>
              <a:t>D</a:t>
            </a:r>
          </a:p>
          <a:p>
            <a:r>
              <a:rPr lang="en-US" sz="2000" dirty="0">
                <a:latin typeface="Consolas" panose="020B0609020204030204" pitchFamily="49" charset="0"/>
              </a:rPr>
              <a:t>Reader </a:t>
            </a:r>
            <a:r>
              <a:rPr lang="en-US" sz="2000" b="1" dirty="0">
                <a:latin typeface="Consolas" panose="020B0609020204030204" pitchFamily="49" charset="0"/>
              </a:rPr>
              <a:t>E</a:t>
            </a:r>
            <a:endParaRPr lang="en-US" sz="2000" dirty="0">
              <a:latin typeface="Consolas" panose="020B0609020204030204" pitchFamily="49" charset="0"/>
            </a:endParaRPr>
          </a:p>
          <a:p>
            <a:endParaRPr lang="en-US" sz="2000" b="1" dirty="0">
              <a:latin typeface="Consolas" panose="020B0609020204030204" pitchFamily="49" charset="0"/>
            </a:endParaRPr>
          </a:p>
          <a:p>
            <a:r>
              <a:rPr lang="en-US" sz="2000" dirty="0">
                <a:latin typeface="Consolas" panose="020B0609020204030204" pitchFamily="49" charset="0"/>
              </a:rPr>
              <a:t>Node x</a:t>
            </a:r>
          </a:p>
          <a:p>
            <a:r>
              <a:rPr lang="en-US" sz="2000" dirty="0">
                <a:latin typeface="Consolas" panose="020B0609020204030204" pitchFamily="49" charset="0"/>
              </a:rPr>
              <a:t>Node y</a:t>
            </a:r>
          </a:p>
          <a:p>
            <a:r>
              <a:rPr lang="en-US" sz="2000" dirty="0">
                <a:latin typeface="Consolas" panose="020B0609020204030204" pitchFamily="49" charset="0"/>
              </a:rPr>
              <a:t>Node z</a:t>
            </a:r>
          </a:p>
          <a:p>
            <a:r>
              <a:rPr lang="en-US" sz="2000" dirty="0">
                <a:latin typeface="Consolas" panose="020B0609020204030204" pitchFamily="49" charset="0"/>
              </a:rPr>
              <a:t>Node w</a:t>
            </a:r>
            <a:endParaRPr lang="en-US" sz="2000" dirty="0">
              <a:latin typeface="Consolas" panose="020B0609020204030204" pitchFamily="49" charset="0"/>
            </a:endParaRPr>
          </a:p>
        </p:txBody>
      </p:sp>
      <p:cxnSp>
        <p:nvCxnSpPr>
          <p:cNvPr id="6" name="Straight Connector 5"/>
          <p:cNvCxnSpPr/>
          <p:nvPr/>
        </p:nvCxnSpPr>
        <p:spPr>
          <a:xfrm>
            <a:off x="1564078" y="2161876"/>
            <a:ext cx="10327370" cy="34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64078" y="2480031"/>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64078" y="2800766"/>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4078" y="3106870"/>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64078" y="3398343"/>
            <a:ext cx="10327370" cy="1463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844528" y="2083320"/>
            <a:ext cx="947394" cy="197963"/>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053489" y="2385139"/>
            <a:ext cx="3981254" cy="193872"/>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657617" y="2693409"/>
            <a:ext cx="1712536" cy="191706"/>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293980" y="3002433"/>
            <a:ext cx="1291472" cy="207604"/>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110157" y="3314473"/>
            <a:ext cx="5816338" cy="187037"/>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1564078" y="1548121"/>
            <a:ext cx="10327370" cy="14631"/>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086" y="1247502"/>
            <a:ext cx="10371362" cy="276999"/>
          </a:xfrm>
          <a:prstGeom prst="rect">
            <a:avLst/>
          </a:prstGeom>
          <a:noFill/>
        </p:spPr>
        <p:txBody>
          <a:bodyPr wrap="square" rtlCol="0">
            <a:spAutoFit/>
          </a:bodyPr>
          <a:lstStyle/>
          <a:p>
            <a:r>
              <a:rPr lang="en-US" sz="1200" dirty="0">
                <a:latin typeface="Consolas" panose="020B0609020204030204" pitchFamily="49" charset="0"/>
              </a:rPr>
              <a:t>1   2   3   4   5   6   7   8   9   10  11  12  13  14  15  16  17  18  19  20  21  22  23  24  25  26  27  28  29  30</a:t>
            </a:r>
            <a:endParaRPr lang="en-US" sz="1200" dirty="0">
              <a:latin typeface="Consolas" panose="020B0609020204030204" pitchFamily="49" charset="0"/>
            </a:endParaRPr>
          </a:p>
        </p:txBody>
      </p:sp>
      <p:sp>
        <p:nvSpPr>
          <p:cNvPr id="5" name="TextBox 4"/>
          <p:cNvSpPr txBox="1"/>
          <p:nvPr/>
        </p:nvSpPr>
        <p:spPr>
          <a:xfrm>
            <a:off x="1794253" y="2035427"/>
            <a:ext cx="259237"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6" name="TextBox 35"/>
          <p:cNvSpPr txBox="1"/>
          <p:nvPr/>
        </p:nvSpPr>
        <p:spPr>
          <a:xfrm>
            <a:off x="2461984" y="2043801"/>
            <a:ext cx="37078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7" name="TextBox 36"/>
          <p:cNvSpPr txBox="1"/>
          <p:nvPr/>
        </p:nvSpPr>
        <p:spPr>
          <a:xfrm>
            <a:off x="2009498" y="2352201"/>
            <a:ext cx="259237" cy="276999"/>
          </a:xfrm>
          <a:prstGeom prst="rect">
            <a:avLst/>
          </a:prstGeom>
          <a:noFill/>
        </p:spPr>
        <p:txBody>
          <a:bodyPr wrap="square" rtlCol="0">
            <a:spAutoFit/>
          </a:bodyPr>
          <a:lstStyle/>
          <a:p>
            <a:r>
              <a:rPr lang="en-US" sz="1200" dirty="0">
                <a:latin typeface="Consolas" panose="020B0609020204030204" pitchFamily="49" charset="0"/>
              </a:rPr>
              <a:t>2</a:t>
            </a:r>
            <a:endParaRPr lang="en-US" sz="1200" dirty="0">
              <a:latin typeface="Consolas" panose="020B0609020204030204" pitchFamily="49" charset="0"/>
            </a:endParaRPr>
          </a:p>
        </p:txBody>
      </p:sp>
      <p:sp>
        <p:nvSpPr>
          <p:cNvPr id="39" name="TextBox 38"/>
          <p:cNvSpPr txBox="1"/>
          <p:nvPr/>
        </p:nvSpPr>
        <p:spPr>
          <a:xfrm>
            <a:off x="5707163" y="2324257"/>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0" name="TextBox 39"/>
          <p:cNvSpPr txBox="1"/>
          <p:nvPr/>
        </p:nvSpPr>
        <p:spPr>
          <a:xfrm>
            <a:off x="3613626" y="2647337"/>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1" name="TextBox 40"/>
          <p:cNvSpPr txBox="1"/>
          <p:nvPr/>
        </p:nvSpPr>
        <p:spPr>
          <a:xfrm>
            <a:off x="5077138" y="2647336"/>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2" name="TextBox 41"/>
          <p:cNvSpPr txBox="1"/>
          <p:nvPr/>
        </p:nvSpPr>
        <p:spPr>
          <a:xfrm>
            <a:off x="7279868" y="2948938"/>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3" name="TextBox 42"/>
          <p:cNvSpPr txBox="1"/>
          <p:nvPr/>
        </p:nvSpPr>
        <p:spPr>
          <a:xfrm>
            <a:off x="6249989" y="2968826"/>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4" name="TextBox 43"/>
          <p:cNvSpPr txBox="1"/>
          <p:nvPr/>
        </p:nvSpPr>
        <p:spPr>
          <a:xfrm>
            <a:off x="6080305" y="3274474"/>
            <a:ext cx="428920" cy="276999"/>
          </a:xfrm>
          <a:prstGeom prst="rect">
            <a:avLst/>
          </a:prstGeom>
          <a:noFill/>
        </p:spPr>
        <p:txBody>
          <a:bodyPr wrap="square" rtlCol="0">
            <a:spAutoFit/>
          </a:bodyPr>
          <a:lstStyle/>
          <a:p>
            <a:r>
              <a:rPr lang="en-US" sz="1200" dirty="0">
                <a:latin typeface="Consolas" panose="020B0609020204030204" pitchFamily="49" charset="0"/>
              </a:rPr>
              <a:t>13</a:t>
            </a:r>
            <a:endParaRPr lang="en-US" sz="1200" dirty="0">
              <a:latin typeface="Consolas" panose="020B0609020204030204" pitchFamily="49" charset="0"/>
            </a:endParaRPr>
          </a:p>
        </p:txBody>
      </p:sp>
      <p:sp>
        <p:nvSpPr>
          <p:cNvPr id="45" name="TextBox 44"/>
          <p:cNvSpPr txBox="1"/>
          <p:nvPr/>
        </p:nvSpPr>
        <p:spPr>
          <a:xfrm>
            <a:off x="11577002" y="3270498"/>
            <a:ext cx="384929" cy="276999"/>
          </a:xfrm>
          <a:prstGeom prst="rect">
            <a:avLst/>
          </a:prstGeom>
          <a:noFill/>
        </p:spPr>
        <p:txBody>
          <a:bodyPr wrap="square" rtlCol="0">
            <a:spAutoFit/>
          </a:bodyPr>
          <a:lstStyle/>
          <a:p>
            <a:r>
              <a:rPr lang="en-US" sz="1200" dirty="0">
                <a:latin typeface="Consolas" panose="020B0609020204030204" pitchFamily="49" charset="0"/>
              </a:rPr>
              <a:t>…</a:t>
            </a:r>
            <a:endParaRPr lang="en-US" sz="1200" dirty="0">
              <a:latin typeface="Consolas" panose="020B0609020204030204" pitchFamily="49" charset="0"/>
            </a:endParaRPr>
          </a:p>
        </p:txBody>
      </p:sp>
      <p:sp>
        <p:nvSpPr>
          <p:cNvPr id="8" name="Text Placeholder 7"/>
          <p:cNvSpPr>
            <a:spLocks noGrp="1"/>
          </p:cNvSpPr>
          <p:nvPr>
            <p:ph type="body" sz="quarter" idx="10"/>
          </p:nvPr>
        </p:nvSpPr>
        <p:spPr>
          <a:xfrm>
            <a:off x="328778" y="5312616"/>
            <a:ext cx="11440688" cy="708715"/>
          </a:xfrm>
        </p:spPr>
        <p:txBody>
          <a:bodyPr/>
          <a:lstStyle/>
          <a:p>
            <a:pPr marL="76176" indent="0">
              <a:buNone/>
            </a:pPr>
            <a:r>
              <a:rPr lang="en-US" sz="1600" dirty="0"/>
              <a:t>Which nodes are being prevented from being deleted by which readers?</a:t>
            </a:r>
            <a:endParaRPr lang="en-US" sz="1600" dirty="0"/>
          </a:p>
        </p:txBody>
      </p:sp>
      <p:cxnSp>
        <p:nvCxnSpPr>
          <p:cNvPr id="28" name="Straight Connector 27"/>
          <p:cNvCxnSpPr/>
          <p:nvPr/>
        </p:nvCxnSpPr>
        <p:spPr>
          <a:xfrm>
            <a:off x="1564078" y="3989089"/>
            <a:ext cx="10327370" cy="3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64078" y="4298762"/>
            <a:ext cx="10327370" cy="3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68791" y="4586259"/>
            <a:ext cx="10327370" cy="3589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49095" y="3867552"/>
            <a:ext cx="2225512" cy="231828"/>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600675" y="4535073"/>
            <a:ext cx="958935" cy="214706"/>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a:off x="1564078" y="4873756"/>
            <a:ext cx="10327370" cy="35898"/>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0810531" y="4806436"/>
            <a:ext cx="616345" cy="214706"/>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090125" y="4191967"/>
            <a:ext cx="766713" cy="201208"/>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460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8100184" cy="971709"/>
          </a:xfrm>
        </p:spPr>
        <p:txBody>
          <a:bodyPr/>
          <a:lstStyle/>
          <a:p>
            <a:r>
              <a:rPr lang="en-US" sz="4000" b="1" dirty="0"/>
              <a:t>URCU/Epoch</a:t>
            </a:r>
            <a:r>
              <a:rPr lang="en-US" dirty="0" smtClean="0"/>
              <a:t> versus Hazard Eras</a:t>
            </a:r>
            <a:endParaRPr lang="en-US" dirty="0"/>
          </a:p>
        </p:txBody>
      </p:sp>
      <p:sp>
        <p:nvSpPr>
          <p:cNvPr id="4" name="TextBox 3"/>
          <p:cNvSpPr txBox="1"/>
          <p:nvPr/>
        </p:nvSpPr>
        <p:spPr>
          <a:xfrm>
            <a:off x="75432" y="1358101"/>
            <a:ext cx="1444655" cy="3785652"/>
          </a:xfrm>
          <a:prstGeom prst="rect">
            <a:avLst/>
          </a:prstGeom>
          <a:noFill/>
        </p:spPr>
        <p:txBody>
          <a:bodyPr wrap="square" rtlCol="0">
            <a:spAutoFit/>
          </a:bodyPr>
          <a:lstStyle/>
          <a:p>
            <a:r>
              <a:rPr lang="en-US" sz="2000" dirty="0">
                <a:latin typeface="Consolas" panose="020B0609020204030204" pitchFamily="49" charset="0"/>
              </a:rPr>
              <a:t>Time</a:t>
            </a:r>
          </a:p>
          <a:p>
            <a:endParaRPr lang="en-US" sz="2000" dirty="0">
              <a:latin typeface="Consolas" panose="020B0609020204030204" pitchFamily="49" charset="0"/>
            </a:endParaRPr>
          </a:p>
          <a:p>
            <a:r>
              <a:rPr lang="en-US" sz="2000" dirty="0">
                <a:latin typeface="Consolas" panose="020B0609020204030204" pitchFamily="49" charset="0"/>
              </a:rPr>
              <a:t>Reader </a:t>
            </a:r>
            <a:r>
              <a:rPr lang="en-US" sz="2000" b="1" dirty="0">
                <a:latin typeface="Consolas" panose="020B0609020204030204" pitchFamily="49" charset="0"/>
              </a:rPr>
              <a:t>A</a:t>
            </a:r>
          </a:p>
          <a:p>
            <a:r>
              <a:rPr lang="en-US" sz="2000" dirty="0">
                <a:latin typeface="Consolas" panose="020B0609020204030204" pitchFamily="49" charset="0"/>
              </a:rPr>
              <a:t>Reader </a:t>
            </a:r>
            <a:r>
              <a:rPr lang="en-US" sz="2000" b="1" dirty="0">
                <a:latin typeface="Consolas" panose="020B0609020204030204" pitchFamily="49" charset="0"/>
              </a:rPr>
              <a:t>B</a:t>
            </a:r>
          </a:p>
          <a:p>
            <a:r>
              <a:rPr lang="en-US" sz="2000" dirty="0">
                <a:latin typeface="Consolas" panose="020B0609020204030204" pitchFamily="49" charset="0"/>
              </a:rPr>
              <a:t>Reader </a:t>
            </a:r>
            <a:r>
              <a:rPr lang="en-US" sz="2000" b="1" dirty="0">
                <a:latin typeface="Consolas" panose="020B0609020204030204" pitchFamily="49" charset="0"/>
              </a:rPr>
              <a:t>C</a:t>
            </a:r>
            <a:endParaRPr lang="en-US" sz="2000" b="1" dirty="0">
              <a:latin typeface="Consolas" panose="020B0609020204030204" pitchFamily="49" charset="0"/>
            </a:endParaRPr>
          </a:p>
          <a:p>
            <a:r>
              <a:rPr lang="en-US" sz="2000" dirty="0">
                <a:latin typeface="Consolas" panose="020B0609020204030204" pitchFamily="49" charset="0"/>
              </a:rPr>
              <a:t>Reader </a:t>
            </a:r>
            <a:r>
              <a:rPr lang="en-US" sz="2000" b="1" dirty="0">
                <a:latin typeface="Consolas" panose="020B0609020204030204" pitchFamily="49" charset="0"/>
              </a:rPr>
              <a:t>D</a:t>
            </a:r>
          </a:p>
          <a:p>
            <a:r>
              <a:rPr lang="en-US" sz="2000" dirty="0">
                <a:latin typeface="Consolas" panose="020B0609020204030204" pitchFamily="49" charset="0"/>
              </a:rPr>
              <a:t>Reader </a:t>
            </a:r>
            <a:r>
              <a:rPr lang="en-US" sz="2000" b="1" dirty="0">
                <a:latin typeface="Consolas" panose="020B0609020204030204" pitchFamily="49" charset="0"/>
              </a:rPr>
              <a:t>E</a:t>
            </a:r>
            <a:endParaRPr lang="en-US" sz="2000" dirty="0">
              <a:latin typeface="Consolas" panose="020B0609020204030204" pitchFamily="49" charset="0"/>
            </a:endParaRPr>
          </a:p>
          <a:p>
            <a:endParaRPr lang="en-US" sz="2000" b="1" dirty="0">
              <a:latin typeface="Consolas" panose="020B0609020204030204" pitchFamily="49" charset="0"/>
            </a:endParaRPr>
          </a:p>
          <a:p>
            <a:r>
              <a:rPr lang="en-US" sz="2000" dirty="0">
                <a:latin typeface="Consolas" panose="020B0609020204030204" pitchFamily="49" charset="0"/>
              </a:rPr>
              <a:t>Node x</a:t>
            </a:r>
          </a:p>
          <a:p>
            <a:r>
              <a:rPr lang="en-US" sz="2000" dirty="0">
                <a:latin typeface="Consolas" panose="020B0609020204030204" pitchFamily="49" charset="0"/>
              </a:rPr>
              <a:t>Node y</a:t>
            </a:r>
          </a:p>
          <a:p>
            <a:r>
              <a:rPr lang="en-US" sz="2000" dirty="0">
                <a:latin typeface="Consolas" panose="020B0609020204030204" pitchFamily="49" charset="0"/>
              </a:rPr>
              <a:t>Node z</a:t>
            </a:r>
          </a:p>
          <a:p>
            <a:r>
              <a:rPr lang="en-US" sz="2000" dirty="0">
                <a:latin typeface="Consolas" panose="020B0609020204030204" pitchFamily="49" charset="0"/>
              </a:rPr>
              <a:t>Node w</a:t>
            </a:r>
            <a:endParaRPr lang="en-US" sz="2000" dirty="0">
              <a:latin typeface="Consolas" panose="020B0609020204030204" pitchFamily="49" charset="0"/>
            </a:endParaRPr>
          </a:p>
        </p:txBody>
      </p:sp>
      <p:cxnSp>
        <p:nvCxnSpPr>
          <p:cNvPr id="6" name="Straight Connector 5"/>
          <p:cNvCxnSpPr/>
          <p:nvPr/>
        </p:nvCxnSpPr>
        <p:spPr>
          <a:xfrm>
            <a:off x="1564078" y="2161876"/>
            <a:ext cx="10327370" cy="34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64078" y="2480031"/>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64078" y="2800766"/>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4078" y="3106870"/>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64078" y="3398343"/>
            <a:ext cx="10327370" cy="1463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844528" y="2083320"/>
            <a:ext cx="947394" cy="197963"/>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053489" y="2385139"/>
            <a:ext cx="3981254" cy="193872"/>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657617" y="2693409"/>
            <a:ext cx="1712536" cy="191706"/>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293980" y="3002433"/>
            <a:ext cx="1291472" cy="207604"/>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110157" y="3314473"/>
            <a:ext cx="5816338" cy="187037"/>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1564078" y="1548121"/>
            <a:ext cx="10327370" cy="14631"/>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086" y="1247502"/>
            <a:ext cx="10371362" cy="276999"/>
          </a:xfrm>
          <a:prstGeom prst="rect">
            <a:avLst/>
          </a:prstGeom>
          <a:noFill/>
        </p:spPr>
        <p:txBody>
          <a:bodyPr wrap="square" rtlCol="0">
            <a:spAutoFit/>
          </a:bodyPr>
          <a:lstStyle/>
          <a:p>
            <a:r>
              <a:rPr lang="en-US" sz="1200" dirty="0">
                <a:latin typeface="Consolas" panose="020B0609020204030204" pitchFamily="49" charset="0"/>
              </a:rPr>
              <a:t>1   2   3   4   5   6   7   8   9   10  11  12  13  14  15  16  17  18  19  20  21  22  23  24  25  26  27  28  29  30</a:t>
            </a:r>
            <a:endParaRPr lang="en-US" sz="1200" dirty="0">
              <a:latin typeface="Consolas" panose="020B0609020204030204" pitchFamily="49" charset="0"/>
            </a:endParaRPr>
          </a:p>
        </p:txBody>
      </p:sp>
      <p:sp>
        <p:nvSpPr>
          <p:cNvPr id="5" name="TextBox 4"/>
          <p:cNvSpPr txBox="1"/>
          <p:nvPr/>
        </p:nvSpPr>
        <p:spPr>
          <a:xfrm>
            <a:off x="1794253" y="2035427"/>
            <a:ext cx="259237"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6" name="TextBox 35"/>
          <p:cNvSpPr txBox="1"/>
          <p:nvPr/>
        </p:nvSpPr>
        <p:spPr>
          <a:xfrm>
            <a:off x="2461984" y="2043801"/>
            <a:ext cx="37078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7" name="TextBox 36"/>
          <p:cNvSpPr txBox="1"/>
          <p:nvPr/>
        </p:nvSpPr>
        <p:spPr>
          <a:xfrm>
            <a:off x="2009498" y="2352201"/>
            <a:ext cx="259237" cy="276999"/>
          </a:xfrm>
          <a:prstGeom prst="rect">
            <a:avLst/>
          </a:prstGeom>
          <a:noFill/>
        </p:spPr>
        <p:txBody>
          <a:bodyPr wrap="square" rtlCol="0">
            <a:spAutoFit/>
          </a:bodyPr>
          <a:lstStyle/>
          <a:p>
            <a:r>
              <a:rPr lang="en-US" sz="1200" dirty="0">
                <a:latin typeface="Consolas" panose="020B0609020204030204" pitchFamily="49" charset="0"/>
              </a:rPr>
              <a:t>2</a:t>
            </a:r>
            <a:endParaRPr lang="en-US" sz="1200" dirty="0">
              <a:latin typeface="Consolas" panose="020B0609020204030204" pitchFamily="49" charset="0"/>
            </a:endParaRPr>
          </a:p>
        </p:txBody>
      </p:sp>
      <p:sp>
        <p:nvSpPr>
          <p:cNvPr id="39" name="TextBox 38"/>
          <p:cNvSpPr txBox="1"/>
          <p:nvPr/>
        </p:nvSpPr>
        <p:spPr>
          <a:xfrm>
            <a:off x="5707163" y="2324257"/>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0" name="TextBox 39"/>
          <p:cNvSpPr txBox="1"/>
          <p:nvPr/>
        </p:nvSpPr>
        <p:spPr>
          <a:xfrm>
            <a:off x="3613626" y="2647337"/>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1" name="TextBox 40"/>
          <p:cNvSpPr txBox="1"/>
          <p:nvPr/>
        </p:nvSpPr>
        <p:spPr>
          <a:xfrm>
            <a:off x="5077138" y="2647336"/>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2" name="TextBox 41"/>
          <p:cNvSpPr txBox="1"/>
          <p:nvPr/>
        </p:nvSpPr>
        <p:spPr>
          <a:xfrm>
            <a:off x="7279868" y="2948938"/>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3" name="TextBox 42"/>
          <p:cNvSpPr txBox="1"/>
          <p:nvPr/>
        </p:nvSpPr>
        <p:spPr>
          <a:xfrm>
            <a:off x="6249989" y="2968826"/>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4" name="TextBox 43"/>
          <p:cNvSpPr txBox="1"/>
          <p:nvPr/>
        </p:nvSpPr>
        <p:spPr>
          <a:xfrm>
            <a:off x="6080305" y="3274474"/>
            <a:ext cx="428920" cy="276999"/>
          </a:xfrm>
          <a:prstGeom prst="rect">
            <a:avLst/>
          </a:prstGeom>
          <a:noFill/>
        </p:spPr>
        <p:txBody>
          <a:bodyPr wrap="square" rtlCol="0">
            <a:spAutoFit/>
          </a:bodyPr>
          <a:lstStyle/>
          <a:p>
            <a:r>
              <a:rPr lang="en-US" sz="1200" dirty="0">
                <a:latin typeface="Consolas" panose="020B0609020204030204" pitchFamily="49" charset="0"/>
              </a:rPr>
              <a:t>13</a:t>
            </a:r>
            <a:endParaRPr lang="en-US" sz="1200" dirty="0">
              <a:latin typeface="Consolas" panose="020B0609020204030204" pitchFamily="49" charset="0"/>
            </a:endParaRPr>
          </a:p>
        </p:txBody>
      </p:sp>
      <p:sp>
        <p:nvSpPr>
          <p:cNvPr id="45" name="TextBox 44"/>
          <p:cNvSpPr txBox="1"/>
          <p:nvPr/>
        </p:nvSpPr>
        <p:spPr>
          <a:xfrm>
            <a:off x="11577002" y="3270498"/>
            <a:ext cx="384929" cy="276999"/>
          </a:xfrm>
          <a:prstGeom prst="rect">
            <a:avLst/>
          </a:prstGeom>
          <a:noFill/>
        </p:spPr>
        <p:txBody>
          <a:bodyPr wrap="square" rtlCol="0">
            <a:spAutoFit/>
          </a:bodyPr>
          <a:lstStyle/>
          <a:p>
            <a:r>
              <a:rPr lang="en-US" sz="1200" dirty="0">
                <a:latin typeface="Consolas" panose="020B0609020204030204" pitchFamily="49" charset="0"/>
              </a:rPr>
              <a:t>…</a:t>
            </a:r>
            <a:endParaRPr lang="en-US" sz="1200" dirty="0">
              <a:latin typeface="Consolas" panose="020B0609020204030204" pitchFamily="49" charset="0"/>
            </a:endParaRPr>
          </a:p>
        </p:txBody>
      </p:sp>
      <p:sp>
        <p:nvSpPr>
          <p:cNvPr id="8" name="Text Placeholder 7"/>
          <p:cNvSpPr>
            <a:spLocks noGrp="1"/>
          </p:cNvSpPr>
          <p:nvPr>
            <p:ph type="body" sz="quarter" idx="10"/>
          </p:nvPr>
        </p:nvSpPr>
        <p:spPr>
          <a:xfrm>
            <a:off x="328777" y="5254354"/>
            <a:ext cx="11440688" cy="708715"/>
          </a:xfrm>
        </p:spPr>
        <p:txBody>
          <a:bodyPr/>
          <a:lstStyle/>
          <a:p>
            <a:pPr marL="76176" indent="0">
              <a:buNone/>
            </a:pPr>
            <a:r>
              <a:rPr lang="en-US" sz="1600" dirty="0"/>
              <a:t>x is being blocked by A, B, C</a:t>
            </a:r>
          </a:p>
          <a:p>
            <a:pPr marL="76176" indent="0">
              <a:buNone/>
            </a:pPr>
            <a:r>
              <a:rPr lang="en-US" sz="1600" dirty="0"/>
              <a:t>y is being blocked by D and E</a:t>
            </a:r>
          </a:p>
          <a:p>
            <a:pPr marL="76176" indent="0">
              <a:buNone/>
            </a:pPr>
            <a:r>
              <a:rPr lang="en-US" sz="1600" dirty="0" err="1"/>
              <a:t>z,w</a:t>
            </a:r>
            <a:r>
              <a:rPr lang="en-US" sz="1600" dirty="0"/>
              <a:t> are being blocked by E</a:t>
            </a:r>
            <a:endParaRPr lang="en-US" sz="1600" dirty="0"/>
          </a:p>
        </p:txBody>
      </p:sp>
      <p:cxnSp>
        <p:nvCxnSpPr>
          <p:cNvPr id="28" name="Straight Connector 27"/>
          <p:cNvCxnSpPr/>
          <p:nvPr/>
        </p:nvCxnSpPr>
        <p:spPr>
          <a:xfrm>
            <a:off x="1564078" y="3989089"/>
            <a:ext cx="10327370" cy="3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64078" y="4298762"/>
            <a:ext cx="10327370" cy="3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68791" y="4586259"/>
            <a:ext cx="10327370" cy="3589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49095" y="3867552"/>
            <a:ext cx="2225512" cy="231828"/>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600675" y="4535073"/>
            <a:ext cx="958935" cy="214706"/>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a:off x="1564078" y="4873756"/>
            <a:ext cx="10327370" cy="35898"/>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0810531" y="4806436"/>
            <a:ext cx="616345" cy="214706"/>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094446" y="4191967"/>
            <a:ext cx="766713" cy="201208"/>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5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8100184" cy="971709"/>
          </a:xfrm>
        </p:spPr>
        <p:txBody>
          <a:bodyPr/>
          <a:lstStyle/>
          <a:p>
            <a:r>
              <a:rPr lang="en-US" dirty="0" smtClean="0"/>
              <a:t>URCU/Epoch versus </a:t>
            </a:r>
            <a:r>
              <a:rPr lang="en-US" sz="4000" b="1" dirty="0"/>
              <a:t>Hazard Eras</a:t>
            </a:r>
            <a:endParaRPr lang="en-US" b="1" dirty="0"/>
          </a:p>
        </p:txBody>
      </p:sp>
      <p:sp>
        <p:nvSpPr>
          <p:cNvPr id="4" name="TextBox 3"/>
          <p:cNvSpPr txBox="1"/>
          <p:nvPr/>
        </p:nvSpPr>
        <p:spPr>
          <a:xfrm>
            <a:off x="75432" y="1358101"/>
            <a:ext cx="1444655" cy="3785652"/>
          </a:xfrm>
          <a:prstGeom prst="rect">
            <a:avLst/>
          </a:prstGeom>
          <a:noFill/>
        </p:spPr>
        <p:txBody>
          <a:bodyPr wrap="square" rtlCol="0">
            <a:spAutoFit/>
          </a:bodyPr>
          <a:lstStyle/>
          <a:p>
            <a:r>
              <a:rPr lang="en-US" sz="2000" dirty="0">
                <a:latin typeface="Consolas" panose="020B0609020204030204" pitchFamily="49" charset="0"/>
              </a:rPr>
              <a:t>Time</a:t>
            </a:r>
          </a:p>
          <a:p>
            <a:endParaRPr lang="en-US" sz="2000" dirty="0">
              <a:latin typeface="Consolas" panose="020B0609020204030204" pitchFamily="49" charset="0"/>
            </a:endParaRPr>
          </a:p>
          <a:p>
            <a:r>
              <a:rPr lang="en-US" sz="2000" dirty="0">
                <a:latin typeface="Consolas" panose="020B0609020204030204" pitchFamily="49" charset="0"/>
              </a:rPr>
              <a:t>Reader </a:t>
            </a:r>
            <a:r>
              <a:rPr lang="en-US" sz="2000" b="1" dirty="0">
                <a:latin typeface="Consolas" panose="020B0609020204030204" pitchFamily="49" charset="0"/>
              </a:rPr>
              <a:t>A</a:t>
            </a:r>
          </a:p>
          <a:p>
            <a:r>
              <a:rPr lang="en-US" sz="2000" dirty="0">
                <a:latin typeface="Consolas" panose="020B0609020204030204" pitchFamily="49" charset="0"/>
              </a:rPr>
              <a:t>Reader </a:t>
            </a:r>
            <a:r>
              <a:rPr lang="en-US" sz="2000" b="1" dirty="0">
                <a:latin typeface="Consolas" panose="020B0609020204030204" pitchFamily="49" charset="0"/>
              </a:rPr>
              <a:t>B</a:t>
            </a:r>
          </a:p>
          <a:p>
            <a:r>
              <a:rPr lang="en-US" sz="2000" dirty="0">
                <a:latin typeface="Consolas" panose="020B0609020204030204" pitchFamily="49" charset="0"/>
              </a:rPr>
              <a:t>Reader </a:t>
            </a:r>
            <a:r>
              <a:rPr lang="en-US" sz="2000" b="1" dirty="0">
                <a:latin typeface="Consolas" panose="020B0609020204030204" pitchFamily="49" charset="0"/>
              </a:rPr>
              <a:t>C</a:t>
            </a:r>
            <a:endParaRPr lang="en-US" sz="2000" b="1" dirty="0">
              <a:latin typeface="Consolas" panose="020B0609020204030204" pitchFamily="49" charset="0"/>
            </a:endParaRPr>
          </a:p>
          <a:p>
            <a:r>
              <a:rPr lang="en-US" sz="2000" dirty="0">
                <a:latin typeface="Consolas" panose="020B0609020204030204" pitchFamily="49" charset="0"/>
              </a:rPr>
              <a:t>Reader </a:t>
            </a:r>
            <a:r>
              <a:rPr lang="en-US" sz="2000" b="1" dirty="0">
                <a:latin typeface="Consolas" panose="020B0609020204030204" pitchFamily="49" charset="0"/>
              </a:rPr>
              <a:t>D</a:t>
            </a:r>
          </a:p>
          <a:p>
            <a:r>
              <a:rPr lang="en-US" sz="2000" dirty="0">
                <a:latin typeface="Consolas" panose="020B0609020204030204" pitchFamily="49" charset="0"/>
              </a:rPr>
              <a:t>Reader </a:t>
            </a:r>
            <a:r>
              <a:rPr lang="en-US" sz="2000" b="1" dirty="0">
                <a:latin typeface="Consolas" panose="020B0609020204030204" pitchFamily="49" charset="0"/>
              </a:rPr>
              <a:t>E</a:t>
            </a:r>
            <a:endParaRPr lang="en-US" sz="2000" dirty="0">
              <a:latin typeface="Consolas" panose="020B0609020204030204" pitchFamily="49" charset="0"/>
            </a:endParaRPr>
          </a:p>
          <a:p>
            <a:endParaRPr lang="en-US" sz="2000" b="1" dirty="0">
              <a:latin typeface="Consolas" panose="020B0609020204030204" pitchFamily="49" charset="0"/>
            </a:endParaRPr>
          </a:p>
          <a:p>
            <a:r>
              <a:rPr lang="en-US" sz="2000" dirty="0">
                <a:latin typeface="Consolas" panose="020B0609020204030204" pitchFamily="49" charset="0"/>
              </a:rPr>
              <a:t>Node x</a:t>
            </a:r>
          </a:p>
          <a:p>
            <a:r>
              <a:rPr lang="en-US" sz="2000" dirty="0">
                <a:latin typeface="Consolas" panose="020B0609020204030204" pitchFamily="49" charset="0"/>
              </a:rPr>
              <a:t>Node y</a:t>
            </a:r>
          </a:p>
          <a:p>
            <a:r>
              <a:rPr lang="en-US" sz="2000" dirty="0">
                <a:latin typeface="Consolas" panose="020B0609020204030204" pitchFamily="49" charset="0"/>
              </a:rPr>
              <a:t>Node z</a:t>
            </a:r>
          </a:p>
          <a:p>
            <a:r>
              <a:rPr lang="en-US" sz="2000" dirty="0">
                <a:latin typeface="Consolas" panose="020B0609020204030204" pitchFamily="49" charset="0"/>
              </a:rPr>
              <a:t>Node w</a:t>
            </a:r>
            <a:endParaRPr lang="en-US" sz="2000" dirty="0">
              <a:latin typeface="Consolas" panose="020B0609020204030204" pitchFamily="49" charset="0"/>
            </a:endParaRPr>
          </a:p>
        </p:txBody>
      </p:sp>
      <p:cxnSp>
        <p:nvCxnSpPr>
          <p:cNvPr id="6" name="Straight Connector 5"/>
          <p:cNvCxnSpPr/>
          <p:nvPr/>
        </p:nvCxnSpPr>
        <p:spPr>
          <a:xfrm>
            <a:off x="1564078" y="2161876"/>
            <a:ext cx="10327370" cy="34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64078" y="2480031"/>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64078" y="2800766"/>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4078" y="3106870"/>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64078" y="3398343"/>
            <a:ext cx="10327370" cy="1463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844528" y="2083320"/>
            <a:ext cx="947394" cy="197963"/>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053489" y="2385139"/>
            <a:ext cx="3981254" cy="193872"/>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657617" y="2693409"/>
            <a:ext cx="1712536" cy="191706"/>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293980" y="3002433"/>
            <a:ext cx="1291472" cy="207604"/>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110157" y="3314473"/>
            <a:ext cx="5816338" cy="187037"/>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1564078" y="1548121"/>
            <a:ext cx="10327370" cy="14631"/>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086" y="1247502"/>
            <a:ext cx="10288574" cy="276999"/>
          </a:xfrm>
          <a:prstGeom prst="rect">
            <a:avLst/>
          </a:prstGeom>
          <a:noFill/>
        </p:spPr>
        <p:txBody>
          <a:bodyPr wrap="square" rtlCol="0">
            <a:spAutoFit/>
          </a:bodyPr>
          <a:lstStyle/>
          <a:p>
            <a:r>
              <a:rPr lang="en-US" sz="1200" dirty="0">
                <a:latin typeface="Consolas" panose="020B0609020204030204" pitchFamily="49" charset="0"/>
              </a:rPr>
              <a:t>1   2   3   4   5   6   7   8   9   10  11  12  13  14  15  16  17  18  19  20  21  22  23  24  25  26  27  28  29  30</a:t>
            </a:r>
            <a:endParaRPr lang="en-US" sz="1200" dirty="0">
              <a:latin typeface="Consolas" panose="020B0609020204030204" pitchFamily="49" charset="0"/>
            </a:endParaRPr>
          </a:p>
        </p:txBody>
      </p:sp>
      <p:sp>
        <p:nvSpPr>
          <p:cNvPr id="5" name="TextBox 4"/>
          <p:cNvSpPr txBox="1"/>
          <p:nvPr/>
        </p:nvSpPr>
        <p:spPr>
          <a:xfrm>
            <a:off x="1794253" y="2035427"/>
            <a:ext cx="259237"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6" name="TextBox 35"/>
          <p:cNvSpPr txBox="1"/>
          <p:nvPr/>
        </p:nvSpPr>
        <p:spPr>
          <a:xfrm>
            <a:off x="2461984" y="2043801"/>
            <a:ext cx="37078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7" name="TextBox 36"/>
          <p:cNvSpPr txBox="1"/>
          <p:nvPr/>
        </p:nvSpPr>
        <p:spPr>
          <a:xfrm>
            <a:off x="2009498" y="2352201"/>
            <a:ext cx="259237" cy="276999"/>
          </a:xfrm>
          <a:prstGeom prst="rect">
            <a:avLst/>
          </a:prstGeom>
          <a:noFill/>
        </p:spPr>
        <p:txBody>
          <a:bodyPr wrap="square" rtlCol="0">
            <a:spAutoFit/>
          </a:bodyPr>
          <a:lstStyle/>
          <a:p>
            <a:r>
              <a:rPr lang="en-US" sz="1200" dirty="0">
                <a:latin typeface="Consolas" panose="020B0609020204030204" pitchFamily="49" charset="0"/>
              </a:rPr>
              <a:t>2</a:t>
            </a:r>
            <a:endParaRPr lang="en-US" sz="1200" dirty="0">
              <a:latin typeface="Consolas" panose="020B0609020204030204" pitchFamily="49" charset="0"/>
            </a:endParaRPr>
          </a:p>
        </p:txBody>
      </p:sp>
      <p:sp>
        <p:nvSpPr>
          <p:cNvPr id="39" name="TextBox 38"/>
          <p:cNvSpPr txBox="1"/>
          <p:nvPr/>
        </p:nvSpPr>
        <p:spPr>
          <a:xfrm>
            <a:off x="5707163" y="2324257"/>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0" name="TextBox 39"/>
          <p:cNvSpPr txBox="1"/>
          <p:nvPr/>
        </p:nvSpPr>
        <p:spPr>
          <a:xfrm>
            <a:off x="3613626" y="2647337"/>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1" name="TextBox 40"/>
          <p:cNvSpPr txBox="1"/>
          <p:nvPr/>
        </p:nvSpPr>
        <p:spPr>
          <a:xfrm>
            <a:off x="5077138" y="2647336"/>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2" name="TextBox 41"/>
          <p:cNvSpPr txBox="1"/>
          <p:nvPr/>
        </p:nvSpPr>
        <p:spPr>
          <a:xfrm>
            <a:off x="7279868" y="2948938"/>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3" name="TextBox 42"/>
          <p:cNvSpPr txBox="1"/>
          <p:nvPr/>
        </p:nvSpPr>
        <p:spPr>
          <a:xfrm>
            <a:off x="6249989" y="2968826"/>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4" name="TextBox 43"/>
          <p:cNvSpPr txBox="1"/>
          <p:nvPr/>
        </p:nvSpPr>
        <p:spPr>
          <a:xfrm>
            <a:off x="6080305" y="3274474"/>
            <a:ext cx="428920" cy="276999"/>
          </a:xfrm>
          <a:prstGeom prst="rect">
            <a:avLst/>
          </a:prstGeom>
          <a:noFill/>
        </p:spPr>
        <p:txBody>
          <a:bodyPr wrap="square" rtlCol="0">
            <a:spAutoFit/>
          </a:bodyPr>
          <a:lstStyle/>
          <a:p>
            <a:r>
              <a:rPr lang="en-US" sz="1200" dirty="0">
                <a:latin typeface="Consolas" panose="020B0609020204030204" pitchFamily="49" charset="0"/>
              </a:rPr>
              <a:t>13</a:t>
            </a:r>
            <a:endParaRPr lang="en-US" sz="1200" dirty="0">
              <a:latin typeface="Consolas" panose="020B0609020204030204" pitchFamily="49" charset="0"/>
            </a:endParaRPr>
          </a:p>
        </p:txBody>
      </p:sp>
      <p:sp>
        <p:nvSpPr>
          <p:cNvPr id="45" name="TextBox 44"/>
          <p:cNvSpPr txBox="1"/>
          <p:nvPr/>
        </p:nvSpPr>
        <p:spPr>
          <a:xfrm>
            <a:off x="11577002" y="3270498"/>
            <a:ext cx="384929" cy="276999"/>
          </a:xfrm>
          <a:prstGeom prst="rect">
            <a:avLst/>
          </a:prstGeom>
          <a:noFill/>
        </p:spPr>
        <p:txBody>
          <a:bodyPr wrap="square" rtlCol="0">
            <a:spAutoFit/>
          </a:bodyPr>
          <a:lstStyle/>
          <a:p>
            <a:r>
              <a:rPr lang="en-US" sz="1200" dirty="0">
                <a:latin typeface="Consolas" panose="020B0609020204030204" pitchFamily="49" charset="0"/>
              </a:rPr>
              <a:t>…</a:t>
            </a:r>
            <a:endParaRPr lang="en-US" sz="1200" dirty="0">
              <a:latin typeface="Consolas" panose="020B0609020204030204" pitchFamily="49" charset="0"/>
            </a:endParaRPr>
          </a:p>
        </p:txBody>
      </p:sp>
      <p:sp>
        <p:nvSpPr>
          <p:cNvPr id="8" name="Text Placeholder 7"/>
          <p:cNvSpPr>
            <a:spLocks noGrp="1"/>
          </p:cNvSpPr>
          <p:nvPr>
            <p:ph type="body" sz="quarter" idx="10"/>
          </p:nvPr>
        </p:nvSpPr>
        <p:spPr>
          <a:xfrm>
            <a:off x="328778" y="5312616"/>
            <a:ext cx="11440688" cy="708715"/>
          </a:xfrm>
        </p:spPr>
        <p:txBody>
          <a:bodyPr/>
          <a:lstStyle/>
          <a:p>
            <a:pPr marL="76176" indent="0">
              <a:buNone/>
            </a:pPr>
            <a:r>
              <a:rPr lang="en-US" sz="1600" dirty="0"/>
              <a:t>Which nodes are being prevented from being deleted by which readers?</a:t>
            </a:r>
          </a:p>
        </p:txBody>
      </p:sp>
      <p:cxnSp>
        <p:nvCxnSpPr>
          <p:cNvPr id="28" name="Straight Connector 27"/>
          <p:cNvCxnSpPr/>
          <p:nvPr/>
        </p:nvCxnSpPr>
        <p:spPr>
          <a:xfrm>
            <a:off x="1564078" y="3989089"/>
            <a:ext cx="10327370" cy="3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64078" y="4298762"/>
            <a:ext cx="10327370" cy="3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68791" y="4586259"/>
            <a:ext cx="10327370" cy="3589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49095" y="3867552"/>
            <a:ext cx="2225512" cy="231828"/>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110158" y="4191967"/>
            <a:ext cx="766713" cy="201208"/>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600675" y="4535073"/>
            <a:ext cx="958935" cy="214706"/>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a:off x="1564078" y="4873756"/>
            <a:ext cx="10327370" cy="35898"/>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0810531" y="4806436"/>
            <a:ext cx="616345" cy="214706"/>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2139116" y="2050332"/>
            <a:ext cx="259237" cy="276999"/>
          </a:xfrm>
          <a:prstGeom prst="rect">
            <a:avLst/>
          </a:prstGeom>
          <a:noFill/>
        </p:spPr>
        <p:txBody>
          <a:bodyPr wrap="square" rtlCol="0">
            <a:spAutoFit/>
          </a:bodyPr>
          <a:lstStyle/>
          <a:p>
            <a:r>
              <a:rPr lang="en-US" sz="1200" dirty="0">
                <a:latin typeface="Consolas" panose="020B0609020204030204" pitchFamily="49" charset="0"/>
              </a:rPr>
              <a:t>3</a:t>
            </a:r>
            <a:endParaRPr lang="en-US" sz="1200" dirty="0">
              <a:latin typeface="Consolas" panose="020B0609020204030204" pitchFamily="49" charset="0"/>
            </a:endParaRPr>
          </a:p>
        </p:txBody>
      </p:sp>
      <p:sp>
        <p:nvSpPr>
          <p:cNvPr id="48" name="TextBox 47"/>
          <p:cNvSpPr txBox="1"/>
          <p:nvPr/>
        </p:nvSpPr>
        <p:spPr>
          <a:xfrm>
            <a:off x="2437238" y="2348419"/>
            <a:ext cx="259237" cy="276999"/>
          </a:xfrm>
          <a:prstGeom prst="rect">
            <a:avLst/>
          </a:prstGeom>
          <a:noFill/>
        </p:spPr>
        <p:txBody>
          <a:bodyPr wrap="square" rtlCol="0">
            <a:spAutoFit/>
          </a:bodyPr>
          <a:lstStyle/>
          <a:p>
            <a:r>
              <a:rPr lang="en-US" sz="1200" dirty="0">
                <a:latin typeface="Consolas" panose="020B0609020204030204" pitchFamily="49" charset="0"/>
              </a:rPr>
              <a:t>3</a:t>
            </a:r>
            <a:endParaRPr lang="en-US" sz="1200" dirty="0">
              <a:latin typeface="Consolas" panose="020B0609020204030204" pitchFamily="49" charset="0"/>
            </a:endParaRPr>
          </a:p>
        </p:txBody>
      </p:sp>
      <p:sp>
        <p:nvSpPr>
          <p:cNvPr id="49" name="TextBox 48"/>
          <p:cNvSpPr txBox="1"/>
          <p:nvPr/>
        </p:nvSpPr>
        <p:spPr>
          <a:xfrm>
            <a:off x="3167423" y="2328304"/>
            <a:ext cx="259237" cy="276999"/>
          </a:xfrm>
          <a:prstGeom prst="rect">
            <a:avLst/>
          </a:prstGeom>
          <a:noFill/>
        </p:spPr>
        <p:txBody>
          <a:bodyPr wrap="square" rtlCol="0">
            <a:spAutoFit/>
          </a:bodyPr>
          <a:lstStyle/>
          <a:p>
            <a:r>
              <a:rPr lang="en-US" sz="1200" dirty="0">
                <a:latin typeface="Consolas" panose="020B0609020204030204" pitchFamily="49" charset="0"/>
              </a:rPr>
              <a:t>5</a:t>
            </a:r>
            <a:endParaRPr lang="en-US" sz="1200" dirty="0">
              <a:latin typeface="Consolas" panose="020B0609020204030204" pitchFamily="49" charset="0"/>
            </a:endParaRPr>
          </a:p>
        </p:txBody>
      </p:sp>
      <p:sp>
        <p:nvSpPr>
          <p:cNvPr id="50" name="TextBox 49"/>
          <p:cNvSpPr txBox="1"/>
          <p:nvPr/>
        </p:nvSpPr>
        <p:spPr>
          <a:xfrm>
            <a:off x="3408594" y="2339031"/>
            <a:ext cx="259237" cy="276999"/>
          </a:xfrm>
          <a:prstGeom prst="rect">
            <a:avLst/>
          </a:prstGeom>
          <a:noFill/>
        </p:spPr>
        <p:txBody>
          <a:bodyPr wrap="square" rtlCol="0">
            <a:spAutoFit/>
          </a:bodyPr>
          <a:lstStyle/>
          <a:p>
            <a:r>
              <a:rPr lang="en-US" sz="1200" dirty="0">
                <a:latin typeface="Consolas" panose="020B0609020204030204" pitchFamily="49" charset="0"/>
              </a:rPr>
              <a:t>6</a:t>
            </a:r>
            <a:endParaRPr lang="en-US" sz="1200" dirty="0">
              <a:latin typeface="Consolas" panose="020B0609020204030204" pitchFamily="49" charset="0"/>
            </a:endParaRPr>
          </a:p>
        </p:txBody>
      </p:sp>
      <p:sp>
        <p:nvSpPr>
          <p:cNvPr id="51" name="TextBox 50"/>
          <p:cNvSpPr txBox="1"/>
          <p:nvPr/>
        </p:nvSpPr>
        <p:spPr>
          <a:xfrm>
            <a:off x="4215371" y="2349019"/>
            <a:ext cx="259237" cy="276999"/>
          </a:xfrm>
          <a:prstGeom prst="rect">
            <a:avLst/>
          </a:prstGeom>
          <a:noFill/>
        </p:spPr>
        <p:txBody>
          <a:bodyPr wrap="square" rtlCol="0">
            <a:spAutoFit/>
          </a:bodyPr>
          <a:lstStyle/>
          <a:p>
            <a:r>
              <a:rPr lang="en-US" sz="1200" dirty="0">
                <a:latin typeface="Consolas" panose="020B0609020204030204" pitchFamily="49" charset="0"/>
              </a:rPr>
              <a:t>7</a:t>
            </a:r>
            <a:endParaRPr lang="en-US" sz="1200" dirty="0">
              <a:latin typeface="Consolas" panose="020B0609020204030204" pitchFamily="49" charset="0"/>
            </a:endParaRPr>
          </a:p>
        </p:txBody>
      </p:sp>
      <p:sp>
        <p:nvSpPr>
          <p:cNvPr id="52" name="TextBox 51"/>
          <p:cNvSpPr txBox="1"/>
          <p:nvPr/>
        </p:nvSpPr>
        <p:spPr>
          <a:xfrm>
            <a:off x="4712639" y="2341531"/>
            <a:ext cx="464269" cy="276999"/>
          </a:xfrm>
          <a:prstGeom prst="rect">
            <a:avLst/>
          </a:prstGeom>
          <a:noFill/>
        </p:spPr>
        <p:txBody>
          <a:bodyPr wrap="square" rtlCol="0">
            <a:spAutoFit/>
          </a:bodyPr>
          <a:lstStyle/>
          <a:p>
            <a:r>
              <a:rPr lang="en-US" sz="1200" dirty="0">
                <a:latin typeface="Consolas" panose="020B0609020204030204" pitchFamily="49" charset="0"/>
              </a:rPr>
              <a:t>10</a:t>
            </a:r>
            <a:endParaRPr lang="en-US" sz="1200" dirty="0">
              <a:latin typeface="Consolas" panose="020B0609020204030204" pitchFamily="49" charset="0"/>
            </a:endParaRPr>
          </a:p>
        </p:txBody>
      </p:sp>
      <p:sp>
        <p:nvSpPr>
          <p:cNvPr id="53" name="TextBox 52"/>
          <p:cNvSpPr txBox="1"/>
          <p:nvPr/>
        </p:nvSpPr>
        <p:spPr>
          <a:xfrm>
            <a:off x="4815154" y="2650436"/>
            <a:ext cx="259237" cy="276999"/>
          </a:xfrm>
          <a:prstGeom prst="rect">
            <a:avLst/>
          </a:prstGeom>
          <a:noFill/>
        </p:spPr>
        <p:txBody>
          <a:bodyPr wrap="square" rtlCol="0">
            <a:spAutoFit/>
          </a:bodyPr>
          <a:lstStyle/>
          <a:p>
            <a:r>
              <a:rPr lang="en-US" sz="1200" dirty="0">
                <a:latin typeface="Consolas" panose="020B0609020204030204" pitchFamily="49" charset="0"/>
              </a:rPr>
              <a:t>7</a:t>
            </a:r>
            <a:endParaRPr lang="en-US" sz="1200" dirty="0">
              <a:latin typeface="Consolas" panose="020B0609020204030204" pitchFamily="49" charset="0"/>
            </a:endParaRPr>
          </a:p>
        </p:txBody>
      </p:sp>
      <p:sp>
        <p:nvSpPr>
          <p:cNvPr id="54" name="TextBox 53"/>
          <p:cNvSpPr txBox="1"/>
          <p:nvPr/>
        </p:nvSpPr>
        <p:spPr>
          <a:xfrm>
            <a:off x="2214136" y="3829867"/>
            <a:ext cx="259237" cy="276999"/>
          </a:xfrm>
          <a:prstGeom prst="rect">
            <a:avLst/>
          </a:prstGeom>
          <a:noFill/>
        </p:spPr>
        <p:txBody>
          <a:bodyPr wrap="square" rtlCol="0">
            <a:spAutoFit/>
          </a:bodyPr>
          <a:lstStyle/>
          <a:p>
            <a:r>
              <a:rPr lang="en-US" sz="1200" dirty="0">
                <a:latin typeface="Consolas" panose="020B0609020204030204" pitchFamily="49" charset="0"/>
              </a:rPr>
              <a:t>3</a:t>
            </a:r>
            <a:endParaRPr lang="en-US" sz="1200" dirty="0">
              <a:latin typeface="Consolas" panose="020B0609020204030204" pitchFamily="49" charset="0"/>
            </a:endParaRPr>
          </a:p>
        </p:txBody>
      </p:sp>
      <p:sp>
        <p:nvSpPr>
          <p:cNvPr id="55" name="TextBox 54"/>
          <p:cNvSpPr txBox="1"/>
          <p:nvPr/>
        </p:nvSpPr>
        <p:spPr>
          <a:xfrm>
            <a:off x="4218904" y="3850246"/>
            <a:ext cx="259237" cy="276999"/>
          </a:xfrm>
          <a:prstGeom prst="rect">
            <a:avLst/>
          </a:prstGeom>
          <a:noFill/>
        </p:spPr>
        <p:txBody>
          <a:bodyPr wrap="square" rtlCol="0">
            <a:spAutoFit/>
          </a:bodyPr>
          <a:lstStyle/>
          <a:p>
            <a:r>
              <a:rPr lang="en-US" sz="1200" dirty="0">
                <a:latin typeface="Consolas" panose="020B0609020204030204" pitchFamily="49" charset="0"/>
              </a:rPr>
              <a:t>8</a:t>
            </a:r>
            <a:endParaRPr lang="en-US" sz="1200" dirty="0">
              <a:latin typeface="Consolas" panose="020B0609020204030204" pitchFamily="49" charset="0"/>
            </a:endParaRPr>
          </a:p>
        </p:txBody>
      </p:sp>
      <p:sp>
        <p:nvSpPr>
          <p:cNvPr id="56" name="TextBox 55"/>
          <p:cNvSpPr txBox="1"/>
          <p:nvPr/>
        </p:nvSpPr>
        <p:spPr>
          <a:xfrm>
            <a:off x="6049122" y="4146525"/>
            <a:ext cx="381546" cy="276999"/>
          </a:xfrm>
          <a:prstGeom prst="rect">
            <a:avLst/>
          </a:prstGeom>
          <a:noFill/>
        </p:spPr>
        <p:txBody>
          <a:bodyPr wrap="square" rtlCol="0">
            <a:spAutoFit/>
          </a:bodyPr>
          <a:lstStyle/>
          <a:p>
            <a:r>
              <a:rPr lang="en-US" sz="1200" dirty="0">
                <a:latin typeface="Consolas" panose="020B0609020204030204" pitchFamily="49" charset="0"/>
              </a:rPr>
              <a:t>12</a:t>
            </a:r>
            <a:endParaRPr lang="en-US" sz="1200" dirty="0">
              <a:latin typeface="Consolas" panose="020B0609020204030204" pitchFamily="49" charset="0"/>
            </a:endParaRPr>
          </a:p>
        </p:txBody>
      </p:sp>
      <p:sp>
        <p:nvSpPr>
          <p:cNvPr id="57" name="TextBox 56"/>
          <p:cNvSpPr txBox="1"/>
          <p:nvPr/>
        </p:nvSpPr>
        <p:spPr>
          <a:xfrm>
            <a:off x="6556359" y="4154072"/>
            <a:ext cx="381546" cy="276999"/>
          </a:xfrm>
          <a:prstGeom prst="rect">
            <a:avLst/>
          </a:prstGeom>
          <a:noFill/>
        </p:spPr>
        <p:txBody>
          <a:bodyPr wrap="square" rtlCol="0">
            <a:spAutoFit/>
          </a:bodyPr>
          <a:lstStyle/>
          <a:p>
            <a:r>
              <a:rPr lang="en-US" sz="1200" dirty="0">
                <a:latin typeface="Consolas" panose="020B0609020204030204" pitchFamily="49" charset="0"/>
              </a:rPr>
              <a:t>16</a:t>
            </a:r>
            <a:endParaRPr lang="en-US" sz="1200" dirty="0">
              <a:latin typeface="Consolas" panose="020B0609020204030204" pitchFamily="49" charset="0"/>
            </a:endParaRPr>
          </a:p>
        </p:txBody>
      </p:sp>
      <p:sp>
        <p:nvSpPr>
          <p:cNvPr id="58" name="TextBox 57"/>
          <p:cNvSpPr txBox="1"/>
          <p:nvPr/>
        </p:nvSpPr>
        <p:spPr>
          <a:xfrm>
            <a:off x="9547016" y="4526558"/>
            <a:ext cx="381546" cy="276999"/>
          </a:xfrm>
          <a:prstGeom prst="rect">
            <a:avLst/>
          </a:prstGeom>
          <a:noFill/>
        </p:spPr>
        <p:txBody>
          <a:bodyPr wrap="square" rtlCol="0">
            <a:spAutoFit/>
          </a:bodyPr>
          <a:lstStyle/>
          <a:p>
            <a:r>
              <a:rPr lang="en-US" sz="1200" dirty="0">
                <a:latin typeface="Consolas" panose="020B0609020204030204" pitchFamily="49" charset="0"/>
              </a:rPr>
              <a:t>24</a:t>
            </a:r>
            <a:endParaRPr lang="en-US" sz="1200" dirty="0">
              <a:latin typeface="Consolas" panose="020B0609020204030204" pitchFamily="49" charset="0"/>
            </a:endParaRPr>
          </a:p>
        </p:txBody>
      </p:sp>
      <p:sp>
        <p:nvSpPr>
          <p:cNvPr id="59" name="TextBox 58"/>
          <p:cNvSpPr txBox="1"/>
          <p:nvPr/>
        </p:nvSpPr>
        <p:spPr>
          <a:xfrm>
            <a:off x="10260311" y="4501782"/>
            <a:ext cx="381546" cy="276999"/>
          </a:xfrm>
          <a:prstGeom prst="rect">
            <a:avLst/>
          </a:prstGeom>
          <a:noFill/>
        </p:spPr>
        <p:txBody>
          <a:bodyPr wrap="square" rtlCol="0">
            <a:spAutoFit/>
          </a:bodyPr>
          <a:lstStyle/>
          <a:p>
            <a:r>
              <a:rPr lang="en-US" sz="1200" dirty="0">
                <a:latin typeface="Consolas" panose="020B0609020204030204" pitchFamily="49" charset="0"/>
              </a:rPr>
              <a:t>28</a:t>
            </a:r>
            <a:endParaRPr lang="en-US" sz="1200" dirty="0">
              <a:latin typeface="Consolas" panose="020B0609020204030204" pitchFamily="49" charset="0"/>
            </a:endParaRPr>
          </a:p>
        </p:txBody>
      </p:sp>
      <p:sp>
        <p:nvSpPr>
          <p:cNvPr id="60" name="TextBox 59"/>
          <p:cNvSpPr txBox="1"/>
          <p:nvPr/>
        </p:nvSpPr>
        <p:spPr>
          <a:xfrm>
            <a:off x="10778749" y="4771155"/>
            <a:ext cx="381546" cy="276999"/>
          </a:xfrm>
          <a:prstGeom prst="rect">
            <a:avLst/>
          </a:prstGeom>
          <a:noFill/>
        </p:spPr>
        <p:txBody>
          <a:bodyPr wrap="square" rtlCol="0">
            <a:spAutoFit/>
          </a:bodyPr>
          <a:lstStyle/>
          <a:p>
            <a:r>
              <a:rPr lang="en-US" sz="1200" dirty="0">
                <a:latin typeface="Consolas" panose="020B0609020204030204" pitchFamily="49" charset="0"/>
              </a:rPr>
              <a:t>25</a:t>
            </a:r>
            <a:endParaRPr lang="en-US" sz="1200" dirty="0">
              <a:latin typeface="Consolas" panose="020B0609020204030204" pitchFamily="49" charset="0"/>
            </a:endParaRPr>
          </a:p>
        </p:txBody>
      </p:sp>
      <p:sp>
        <p:nvSpPr>
          <p:cNvPr id="61" name="TextBox 60"/>
          <p:cNvSpPr txBox="1"/>
          <p:nvPr/>
        </p:nvSpPr>
        <p:spPr>
          <a:xfrm>
            <a:off x="11156758" y="4778781"/>
            <a:ext cx="381546" cy="276999"/>
          </a:xfrm>
          <a:prstGeom prst="rect">
            <a:avLst/>
          </a:prstGeom>
          <a:noFill/>
        </p:spPr>
        <p:txBody>
          <a:bodyPr wrap="square" rtlCol="0">
            <a:spAutoFit/>
          </a:bodyPr>
          <a:lstStyle/>
          <a:p>
            <a:r>
              <a:rPr lang="en-US" sz="1200" dirty="0">
                <a:latin typeface="Consolas" panose="020B0609020204030204" pitchFamily="49" charset="0"/>
              </a:rPr>
              <a:t>29</a:t>
            </a:r>
            <a:endParaRPr lang="en-US" sz="1200" dirty="0">
              <a:latin typeface="Consolas" panose="020B0609020204030204" pitchFamily="49" charset="0"/>
            </a:endParaRPr>
          </a:p>
        </p:txBody>
      </p:sp>
    </p:spTree>
    <p:extLst>
      <p:ext uri="{BB962C8B-B14F-4D97-AF65-F5344CB8AC3E}">
        <p14:creationId xmlns:p14="http://schemas.microsoft.com/office/powerpoint/2010/main" val="28584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8100184" cy="971709"/>
          </a:xfrm>
        </p:spPr>
        <p:txBody>
          <a:bodyPr/>
          <a:lstStyle/>
          <a:p>
            <a:r>
              <a:rPr lang="en-US" dirty="0" smtClean="0"/>
              <a:t>URCU/Epoch versus </a:t>
            </a:r>
            <a:r>
              <a:rPr lang="en-US" sz="4000" b="1" dirty="0"/>
              <a:t>Hazard Eras</a:t>
            </a:r>
            <a:endParaRPr lang="en-US" b="1" dirty="0"/>
          </a:p>
        </p:txBody>
      </p:sp>
      <p:sp>
        <p:nvSpPr>
          <p:cNvPr id="4" name="TextBox 3"/>
          <p:cNvSpPr txBox="1"/>
          <p:nvPr/>
        </p:nvSpPr>
        <p:spPr>
          <a:xfrm>
            <a:off x="75432" y="1358101"/>
            <a:ext cx="1444655" cy="3785652"/>
          </a:xfrm>
          <a:prstGeom prst="rect">
            <a:avLst/>
          </a:prstGeom>
          <a:noFill/>
        </p:spPr>
        <p:txBody>
          <a:bodyPr wrap="square" rtlCol="0">
            <a:spAutoFit/>
          </a:bodyPr>
          <a:lstStyle/>
          <a:p>
            <a:r>
              <a:rPr lang="en-US" sz="2000" dirty="0">
                <a:latin typeface="Consolas" panose="020B0609020204030204" pitchFamily="49" charset="0"/>
              </a:rPr>
              <a:t>Time</a:t>
            </a:r>
          </a:p>
          <a:p>
            <a:endParaRPr lang="en-US" sz="2000" dirty="0">
              <a:latin typeface="Consolas" panose="020B0609020204030204" pitchFamily="49" charset="0"/>
            </a:endParaRPr>
          </a:p>
          <a:p>
            <a:r>
              <a:rPr lang="en-US" sz="2000" dirty="0">
                <a:latin typeface="Consolas" panose="020B0609020204030204" pitchFamily="49" charset="0"/>
              </a:rPr>
              <a:t>Reader </a:t>
            </a:r>
            <a:r>
              <a:rPr lang="en-US" sz="2000" b="1" dirty="0">
                <a:latin typeface="Consolas" panose="020B0609020204030204" pitchFamily="49" charset="0"/>
              </a:rPr>
              <a:t>A</a:t>
            </a:r>
          </a:p>
          <a:p>
            <a:r>
              <a:rPr lang="en-US" sz="2000" dirty="0">
                <a:latin typeface="Consolas" panose="020B0609020204030204" pitchFamily="49" charset="0"/>
              </a:rPr>
              <a:t>Reader </a:t>
            </a:r>
            <a:r>
              <a:rPr lang="en-US" sz="2000" b="1" dirty="0">
                <a:latin typeface="Consolas" panose="020B0609020204030204" pitchFamily="49" charset="0"/>
              </a:rPr>
              <a:t>B</a:t>
            </a:r>
          </a:p>
          <a:p>
            <a:r>
              <a:rPr lang="en-US" sz="2000" dirty="0">
                <a:latin typeface="Consolas" panose="020B0609020204030204" pitchFamily="49" charset="0"/>
              </a:rPr>
              <a:t>Reader </a:t>
            </a:r>
            <a:r>
              <a:rPr lang="en-US" sz="2000" b="1" dirty="0">
                <a:latin typeface="Consolas" panose="020B0609020204030204" pitchFamily="49" charset="0"/>
              </a:rPr>
              <a:t>C</a:t>
            </a:r>
            <a:endParaRPr lang="en-US" sz="2000" b="1" dirty="0">
              <a:latin typeface="Consolas" panose="020B0609020204030204" pitchFamily="49" charset="0"/>
            </a:endParaRPr>
          </a:p>
          <a:p>
            <a:r>
              <a:rPr lang="en-US" sz="2000" dirty="0">
                <a:latin typeface="Consolas" panose="020B0609020204030204" pitchFamily="49" charset="0"/>
              </a:rPr>
              <a:t>Reader </a:t>
            </a:r>
            <a:r>
              <a:rPr lang="en-US" sz="2000" b="1" dirty="0">
                <a:latin typeface="Consolas" panose="020B0609020204030204" pitchFamily="49" charset="0"/>
              </a:rPr>
              <a:t>D</a:t>
            </a:r>
          </a:p>
          <a:p>
            <a:r>
              <a:rPr lang="en-US" sz="2000" dirty="0">
                <a:latin typeface="Consolas" panose="020B0609020204030204" pitchFamily="49" charset="0"/>
              </a:rPr>
              <a:t>Reader </a:t>
            </a:r>
            <a:r>
              <a:rPr lang="en-US" sz="2000" b="1" dirty="0">
                <a:latin typeface="Consolas" panose="020B0609020204030204" pitchFamily="49" charset="0"/>
              </a:rPr>
              <a:t>E</a:t>
            </a:r>
            <a:endParaRPr lang="en-US" sz="2000" dirty="0">
              <a:latin typeface="Consolas" panose="020B0609020204030204" pitchFamily="49" charset="0"/>
            </a:endParaRPr>
          </a:p>
          <a:p>
            <a:endParaRPr lang="en-US" sz="2000" b="1" dirty="0">
              <a:latin typeface="Consolas" panose="020B0609020204030204" pitchFamily="49" charset="0"/>
            </a:endParaRPr>
          </a:p>
          <a:p>
            <a:r>
              <a:rPr lang="en-US" sz="2000" dirty="0">
                <a:latin typeface="Consolas" panose="020B0609020204030204" pitchFamily="49" charset="0"/>
              </a:rPr>
              <a:t>Node x</a:t>
            </a:r>
          </a:p>
          <a:p>
            <a:r>
              <a:rPr lang="en-US" sz="2000" dirty="0">
                <a:latin typeface="Consolas" panose="020B0609020204030204" pitchFamily="49" charset="0"/>
              </a:rPr>
              <a:t>Node y</a:t>
            </a:r>
          </a:p>
          <a:p>
            <a:r>
              <a:rPr lang="en-US" sz="2000" dirty="0">
                <a:latin typeface="Consolas" panose="020B0609020204030204" pitchFamily="49" charset="0"/>
              </a:rPr>
              <a:t>Node z</a:t>
            </a:r>
          </a:p>
          <a:p>
            <a:r>
              <a:rPr lang="en-US" sz="2000" dirty="0">
                <a:latin typeface="Consolas" panose="020B0609020204030204" pitchFamily="49" charset="0"/>
              </a:rPr>
              <a:t>Node w</a:t>
            </a:r>
            <a:endParaRPr lang="en-US" sz="2000" dirty="0">
              <a:latin typeface="Consolas" panose="020B0609020204030204" pitchFamily="49" charset="0"/>
            </a:endParaRPr>
          </a:p>
        </p:txBody>
      </p:sp>
      <p:cxnSp>
        <p:nvCxnSpPr>
          <p:cNvPr id="6" name="Straight Connector 5"/>
          <p:cNvCxnSpPr/>
          <p:nvPr/>
        </p:nvCxnSpPr>
        <p:spPr>
          <a:xfrm>
            <a:off x="1564078" y="2161876"/>
            <a:ext cx="10327370" cy="34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64078" y="2480031"/>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64078" y="2800766"/>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4078" y="3106870"/>
            <a:ext cx="10327370" cy="1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64078" y="3398343"/>
            <a:ext cx="10327370" cy="1463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844528" y="2083320"/>
            <a:ext cx="947394" cy="197963"/>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053489" y="2385139"/>
            <a:ext cx="3981254" cy="193872"/>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657617" y="2693409"/>
            <a:ext cx="1712536" cy="191706"/>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293980" y="3002433"/>
            <a:ext cx="1291472" cy="207604"/>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110157" y="3314473"/>
            <a:ext cx="5816338" cy="187037"/>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1564078" y="1548121"/>
            <a:ext cx="10327370" cy="14631"/>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086" y="1247502"/>
            <a:ext cx="10288574" cy="276999"/>
          </a:xfrm>
          <a:prstGeom prst="rect">
            <a:avLst/>
          </a:prstGeom>
          <a:noFill/>
        </p:spPr>
        <p:txBody>
          <a:bodyPr wrap="square" rtlCol="0">
            <a:spAutoFit/>
          </a:bodyPr>
          <a:lstStyle/>
          <a:p>
            <a:r>
              <a:rPr lang="en-US" sz="1200" dirty="0">
                <a:latin typeface="Consolas" panose="020B0609020204030204" pitchFamily="49" charset="0"/>
              </a:rPr>
              <a:t>1   2   3   4   5   6   7   8   9   10  11  12  13  14  15  16  17  18  19  20  21  22  23  24  25  26  27  28  29  30</a:t>
            </a:r>
            <a:endParaRPr lang="en-US" sz="1200" dirty="0">
              <a:latin typeface="Consolas" panose="020B0609020204030204" pitchFamily="49" charset="0"/>
            </a:endParaRPr>
          </a:p>
        </p:txBody>
      </p:sp>
      <p:sp>
        <p:nvSpPr>
          <p:cNvPr id="5" name="TextBox 4"/>
          <p:cNvSpPr txBox="1"/>
          <p:nvPr/>
        </p:nvSpPr>
        <p:spPr>
          <a:xfrm>
            <a:off x="1794253" y="2035427"/>
            <a:ext cx="259237"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6" name="TextBox 35"/>
          <p:cNvSpPr txBox="1"/>
          <p:nvPr/>
        </p:nvSpPr>
        <p:spPr>
          <a:xfrm>
            <a:off x="2461984" y="2043801"/>
            <a:ext cx="37078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37" name="TextBox 36"/>
          <p:cNvSpPr txBox="1"/>
          <p:nvPr/>
        </p:nvSpPr>
        <p:spPr>
          <a:xfrm>
            <a:off x="2009498" y="2352201"/>
            <a:ext cx="259237" cy="276999"/>
          </a:xfrm>
          <a:prstGeom prst="rect">
            <a:avLst/>
          </a:prstGeom>
          <a:noFill/>
        </p:spPr>
        <p:txBody>
          <a:bodyPr wrap="square" rtlCol="0">
            <a:spAutoFit/>
          </a:bodyPr>
          <a:lstStyle/>
          <a:p>
            <a:r>
              <a:rPr lang="en-US" sz="1200" dirty="0">
                <a:latin typeface="Consolas" panose="020B0609020204030204" pitchFamily="49" charset="0"/>
              </a:rPr>
              <a:t>2</a:t>
            </a:r>
            <a:endParaRPr lang="en-US" sz="1200" dirty="0">
              <a:latin typeface="Consolas" panose="020B0609020204030204" pitchFamily="49" charset="0"/>
            </a:endParaRPr>
          </a:p>
        </p:txBody>
      </p:sp>
      <p:sp>
        <p:nvSpPr>
          <p:cNvPr id="39" name="TextBox 38"/>
          <p:cNvSpPr txBox="1"/>
          <p:nvPr/>
        </p:nvSpPr>
        <p:spPr>
          <a:xfrm>
            <a:off x="5707163" y="2324257"/>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0" name="TextBox 39"/>
          <p:cNvSpPr txBox="1"/>
          <p:nvPr/>
        </p:nvSpPr>
        <p:spPr>
          <a:xfrm>
            <a:off x="3613626" y="2647337"/>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1" name="TextBox 40"/>
          <p:cNvSpPr txBox="1"/>
          <p:nvPr/>
        </p:nvSpPr>
        <p:spPr>
          <a:xfrm>
            <a:off x="5077138" y="2647336"/>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2" name="TextBox 41"/>
          <p:cNvSpPr txBox="1"/>
          <p:nvPr/>
        </p:nvSpPr>
        <p:spPr>
          <a:xfrm>
            <a:off x="7279868" y="2948938"/>
            <a:ext cx="384929" cy="276999"/>
          </a:xfrm>
          <a:prstGeom prst="rect">
            <a:avLst/>
          </a:prstGeom>
          <a:noFill/>
        </p:spPr>
        <p:txBody>
          <a:bodyPr wrap="square" rtlCol="0">
            <a:spAutoFit/>
          </a:bodyPr>
          <a:lstStyle/>
          <a:p>
            <a:r>
              <a:rPr lang="en-US" sz="1200" dirty="0">
                <a:latin typeface="Consolas" panose="020B0609020204030204" pitchFamily="49" charset="0"/>
              </a:rPr>
              <a:t>-1</a:t>
            </a:r>
            <a:endParaRPr lang="en-US" sz="1200" dirty="0">
              <a:latin typeface="Consolas" panose="020B0609020204030204" pitchFamily="49" charset="0"/>
            </a:endParaRPr>
          </a:p>
        </p:txBody>
      </p:sp>
      <p:sp>
        <p:nvSpPr>
          <p:cNvPr id="43" name="TextBox 42"/>
          <p:cNvSpPr txBox="1"/>
          <p:nvPr/>
        </p:nvSpPr>
        <p:spPr>
          <a:xfrm>
            <a:off x="6249989" y="2968826"/>
            <a:ext cx="259237" cy="276999"/>
          </a:xfrm>
          <a:prstGeom prst="rect">
            <a:avLst/>
          </a:prstGeom>
          <a:noFill/>
        </p:spPr>
        <p:txBody>
          <a:bodyPr wrap="square" rtlCol="0">
            <a:spAutoFit/>
          </a:bodyPr>
          <a:lstStyle/>
          <a:p>
            <a:r>
              <a:rPr lang="en-US" sz="1200" dirty="0">
                <a:latin typeface="Consolas" panose="020B0609020204030204" pitchFamily="49" charset="0"/>
              </a:rPr>
              <a:t>4</a:t>
            </a:r>
            <a:endParaRPr lang="en-US" sz="1200" dirty="0">
              <a:latin typeface="Consolas" panose="020B0609020204030204" pitchFamily="49" charset="0"/>
            </a:endParaRPr>
          </a:p>
        </p:txBody>
      </p:sp>
      <p:sp>
        <p:nvSpPr>
          <p:cNvPr id="44" name="TextBox 43"/>
          <p:cNvSpPr txBox="1"/>
          <p:nvPr/>
        </p:nvSpPr>
        <p:spPr>
          <a:xfrm>
            <a:off x="6080305" y="3274474"/>
            <a:ext cx="428920" cy="276999"/>
          </a:xfrm>
          <a:prstGeom prst="rect">
            <a:avLst/>
          </a:prstGeom>
          <a:noFill/>
        </p:spPr>
        <p:txBody>
          <a:bodyPr wrap="square" rtlCol="0">
            <a:spAutoFit/>
          </a:bodyPr>
          <a:lstStyle/>
          <a:p>
            <a:r>
              <a:rPr lang="en-US" sz="1200" dirty="0">
                <a:latin typeface="Consolas" panose="020B0609020204030204" pitchFamily="49" charset="0"/>
              </a:rPr>
              <a:t>13</a:t>
            </a:r>
            <a:endParaRPr lang="en-US" sz="1200" dirty="0">
              <a:latin typeface="Consolas" panose="020B0609020204030204" pitchFamily="49" charset="0"/>
            </a:endParaRPr>
          </a:p>
        </p:txBody>
      </p:sp>
      <p:sp>
        <p:nvSpPr>
          <p:cNvPr id="45" name="TextBox 44"/>
          <p:cNvSpPr txBox="1"/>
          <p:nvPr/>
        </p:nvSpPr>
        <p:spPr>
          <a:xfrm>
            <a:off x="11577002" y="3270498"/>
            <a:ext cx="384929" cy="276999"/>
          </a:xfrm>
          <a:prstGeom prst="rect">
            <a:avLst/>
          </a:prstGeom>
          <a:noFill/>
        </p:spPr>
        <p:txBody>
          <a:bodyPr wrap="square" rtlCol="0">
            <a:spAutoFit/>
          </a:bodyPr>
          <a:lstStyle/>
          <a:p>
            <a:r>
              <a:rPr lang="en-US" sz="1200" dirty="0">
                <a:latin typeface="Consolas" panose="020B0609020204030204" pitchFamily="49" charset="0"/>
              </a:rPr>
              <a:t>…</a:t>
            </a:r>
            <a:endParaRPr lang="en-US" sz="1200" dirty="0">
              <a:latin typeface="Consolas" panose="020B0609020204030204" pitchFamily="49" charset="0"/>
            </a:endParaRPr>
          </a:p>
        </p:txBody>
      </p:sp>
      <p:sp>
        <p:nvSpPr>
          <p:cNvPr id="8" name="Text Placeholder 7"/>
          <p:cNvSpPr>
            <a:spLocks noGrp="1"/>
          </p:cNvSpPr>
          <p:nvPr>
            <p:ph type="body" sz="quarter" idx="10"/>
          </p:nvPr>
        </p:nvSpPr>
        <p:spPr>
          <a:xfrm>
            <a:off x="328778" y="5189197"/>
            <a:ext cx="11440688" cy="708715"/>
          </a:xfrm>
        </p:spPr>
        <p:txBody>
          <a:bodyPr/>
          <a:lstStyle/>
          <a:p>
            <a:pPr marL="76176" indent="0">
              <a:buNone/>
            </a:pPr>
            <a:r>
              <a:rPr lang="en-US" sz="1600" dirty="0"/>
              <a:t>x is blocked by A, B, C, D</a:t>
            </a:r>
          </a:p>
          <a:p>
            <a:pPr marL="76176" indent="0">
              <a:buNone/>
            </a:pPr>
            <a:r>
              <a:rPr lang="en-US" sz="1600" dirty="0"/>
              <a:t>y is blocked by E</a:t>
            </a:r>
          </a:p>
          <a:p>
            <a:pPr marL="76176" indent="0">
              <a:buNone/>
            </a:pPr>
            <a:r>
              <a:rPr lang="en-US" sz="1600" dirty="0"/>
              <a:t>z and w are not blocked by any reader</a:t>
            </a:r>
            <a:endParaRPr lang="en-US" sz="1600" dirty="0"/>
          </a:p>
        </p:txBody>
      </p:sp>
      <p:cxnSp>
        <p:nvCxnSpPr>
          <p:cNvPr id="28" name="Straight Connector 27"/>
          <p:cNvCxnSpPr/>
          <p:nvPr/>
        </p:nvCxnSpPr>
        <p:spPr>
          <a:xfrm>
            <a:off x="1564078" y="3989089"/>
            <a:ext cx="10327370" cy="3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64078" y="4298762"/>
            <a:ext cx="10327370" cy="3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68791" y="4586259"/>
            <a:ext cx="10327370" cy="3589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49095" y="3867552"/>
            <a:ext cx="2225512" cy="231828"/>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110158" y="4191967"/>
            <a:ext cx="766713" cy="201208"/>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600675" y="4535073"/>
            <a:ext cx="958935" cy="214706"/>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a:off x="1564078" y="4873756"/>
            <a:ext cx="10327370" cy="35898"/>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0810531" y="4806436"/>
            <a:ext cx="616345" cy="214706"/>
          </a:xfrm>
          <a:prstGeom prst="rect">
            <a:avLst/>
          </a:prstGeom>
          <a:solidFill>
            <a:srgbClr val="39BBB9"/>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2139116" y="2050332"/>
            <a:ext cx="259237" cy="276999"/>
          </a:xfrm>
          <a:prstGeom prst="rect">
            <a:avLst/>
          </a:prstGeom>
          <a:noFill/>
        </p:spPr>
        <p:txBody>
          <a:bodyPr wrap="square" rtlCol="0">
            <a:spAutoFit/>
          </a:bodyPr>
          <a:lstStyle/>
          <a:p>
            <a:r>
              <a:rPr lang="en-US" sz="1200" dirty="0">
                <a:latin typeface="Consolas" panose="020B0609020204030204" pitchFamily="49" charset="0"/>
              </a:rPr>
              <a:t>3</a:t>
            </a:r>
            <a:endParaRPr lang="en-US" sz="1200" dirty="0">
              <a:latin typeface="Consolas" panose="020B0609020204030204" pitchFamily="49" charset="0"/>
            </a:endParaRPr>
          </a:p>
        </p:txBody>
      </p:sp>
      <p:sp>
        <p:nvSpPr>
          <p:cNvPr id="48" name="TextBox 47"/>
          <p:cNvSpPr txBox="1"/>
          <p:nvPr/>
        </p:nvSpPr>
        <p:spPr>
          <a:xfrm>
            <a:off x="2437238" y="2348419"/>
            <a:ext cx="259237" cy="276999"/>
          </a:xfrm>
          <a:prstGeom prst="rect">
            <a:avLst/>
          </a:prstGeom>
          <a:noFill/>
        </p:spPr>
        <p:txBody>
          <a:bodyPr wrap="square" rtlCol="0">
            <a:spAutoFit/>
          </a:bodyPr>
          <a:lstStyle/>
          <a:p>
            <a:r>
              <a:rPr lang="en-US" sz="1200" dirty="0">
                <a:latin typeface="Consolas" panose="020B0609020204030204" pitchFamily="49" charset="0"/>
              </a:rPr>
              <a:t>3</a:t>
            </a:r>
            <a:endParaRPr lang="en-US" sz="1200" dirty="0">
              <a:latin typeface="Consolas" panose="020B0609020204030204" pitchFamily="49" charset="0"/>
            </a:endParaRPr>
          </a:p>
        </p:txBody>
      </p:sp>
      <p:sp>
        <p:nvSpPr>
          <p:cNvPr id="49" name="TextBox 48"/>
          <p:cNvSpPr txBox="1"/>
          <p:nvPr/>
        </p:nvSpPr>
        <p:spPr>
          <a:xfrm>
            <a:off x="3167423" y="2328304"/>
            <a:ext cx="259237" cy="276999"/>
          </a:xfrm>
          <a:prstGeom prst="rect">
            <a:avLst/>
          </a:prstGeom>
          <a:noFill/>
        </p:spPr>
        <p:txBody>
          <a:bodyPr wrap="square" rtlCol="0">
            <a:spAutoFit/>
          </a:bodyPr>
          <a:lstStyle/>
          <a:p>
            <a:r>
              <a:rPr lang="en-US" sz="1200" dirty="0">
                <a:latin typeface="Consolas" panose="020B0609020204030204" pitchFamily="49" charset="0"/>
              </a:rPr>
              <a:t>5</a:t>
            </a:r>
            <a:endParaRPr lang="en-US" sz="1200" dirty="0">
              <a:latin typeface="Consolas" panose="020B0609020204030204" pitchFamily="49" charset="0"/>
            </a:endParaRPr>
          </a:p>
        </p:txBody>
      </p:sp>
      <p:sp>
        <p:nvSpPr>
          <p:cNvPr id="50" name="TextBox 49"/>
          <p:cNvSpPr txBox="1"/>
          <p:nvPr/>
        </p:nvSpPr>
        <p:spPr>
          <a:xfrm>
            <a:off x="3408594" y="2339031"/>
            <a:ext cx="259237" cy="276999"/>
          </a:xfrm>
          <a:prstGeom prst="rect">
            <a:avLst/>
          </a:prstGeom>
          <a:noFill/>
        </p:spPr>
        <p:txBody>
          <a:bodyPr wrap="square" rtlCol="0">
            <a:spAutoFit/>
          </a:bodyPr>
          <a:lstStyle/>
          <a:p>
            <a:r>
              <a:rPr lang="en-US" sz="1200" dirty="0">
                <a:latin typeface="Consolas" panose="020B0609020204030204" pitchFamily="49" charset="0"/>
              </a:rPr>
              <a:t>6</a:t>
            </a:r>
            <a:endParaRPr lang="en-US" sz="1200" dirty="0">
              <a:latin typeface="Consolas" panose="020B0609020204030204" pitchFamily="49" charset="0"/>
            </a:endParaRPr>
          </a:p>
        </p:txBody>
      </p:sp>
      <p:sp>
        <p:nvSpPr>
          <p:cNvPr id="51" name="TextBox 50"/>
          <p:cNvSpPr txBox="1"/>
          <p:nvPr/>
        </p:nvSpPr>
        <p:spPr>
          <a:xfrm>
            <a:off x="4215371" y="2349019"/>
            <a:ext cx="259237" cy="276999"/>
          </a:xfrm>
          <a:prstGeom prst="rect">
            <a:avLst/>
          </a:prstGeom>
          <a:noFill/>
        </p:spPr>
        <p:txBody>
          <a:bodyPr wrap="square" rtlCol="0">
            <a:spAutoFit/>
          </a:bodyPr>
          <a:lstStyle/>
          <a:p>
            <a:r>
              <a:rPr lang="en-US" sz="1200" dirty="0">
                <a:latin typeface="Consolas" panose="020B0609020204030204" pitchFamily="49" charset="0"/>
              </a:rPr>
              <a:t>7</a:t>
            </a:r>
            <a:endParaRPr lang="en-US" sz="1200" dirty="0">
              <a:latin typeface="Consolas" panose="020B0609020204030204" pitchFamily="49" charset="0"/>
            </a:endParaRPr>
          </a:p>
        </p:txBody>
      </p:sp>
      <p:sp>
        <p:nvSpPr>
          <p:cNvPr id="52" name="TextBox 51"/>
          <p:cNvSpPr txBox="1"/>
          <p:nvPr/>
        </p:nvSpPr>
        <p:spPr>
          <a:xfrm>
            <a:off x="4712639" y="2341531"/>
            <a:ext cx="464269" cy="276999"/>
          </a:xfrm>
          <a:prstGeom prst="rect">
            <a:avLst/>
          </a:prstGeom>
          <a:noFill/>
        </p:spPr>
        <p:txBody>
          <a:bodyPr wrap="square" rtlCol="0">
            <a:spAutoFit/>
          </a:bodyPr>
          <a:lstStyle/>
          <a:p>
            <a:r>
              <a:rPr lang="en-US" sz="1200" dirty="0">
                <a:latin typeface="Consolas" panose="020B0609020204030204" pitchFamily="49" charset="0"/>
              </a:rPr>
              <a:t>10</a:t>
            </a:r>
            <a:endParaRPr lang="en-US" sz="1200" dirty="0">
              <a:latin typeface="Consolas" panose="020B0609020204030204" pitchFamily="49" charset="0"/>
            </a:endParaRPr>
          </a:p>
        </p:txBody>
      </p:sp>
      <p:sp>
        <p:nvSpPr>
          <p:cNvPr id="53" name="TextBox 52"/>
          <p:cNvSpPr txBox="1"/>
          <p:nvPr/>
        </p:nvSpPr>
        <p:spPr>
          <a:xfrm>
            <a:off x="4815154" y="2650436"/>
            <a:ext cx="259237" cy="276999"/>
          </a:xfrm>
          <a:prstGeom prst="rect">
            <a:avLst/>
          </a:prstGeom>
          <a:noFill/>
        </p:spPr>
        <p:txBody>
          <a:bodyPr wrap="square" rtlCol="0">
            <a:spAutoFit/>
          </a:bodyPr>
          <a:lstStyle/>
          <a:p>
            <a:r>
              <a:rPr lang="en-US" sz="1200" dirty="0">
                <a:latin typeface="Consolas" panose="020B0609020204030204" pitchFamily="49" charset="0"/>
              </a:rPr>
              <a:t>7</a:t>
            </a:r>
            <a:endParaRPr lang="en-US" sz="1200" dirty="0">
              <a:latin typeface="Consolas" panose="020B0609020204030204" pitchFamily="49" charset="0"/>
            </a:endParaRPr>
          </a:p>
        </p:txBody>
      </p:sp>
      <p:sp>
        <p:nvSpPr>
          <p:cNvPr id="54" name="TextBox 53"/>
          <p:cNvSpPr txBox="1"/>
          <p:nvPr/>
        </p:nvSpPr>
        <p:spPr>
          <a:xfrm>
            <a:off x="2214136" y="3829867"/>
            <a:ext cx="259237" cy="276999"/>
          </a:xfrm>
          <a:prstGeom prst="rect">
            <a:avLst/>
          </a:prstGeom>
          <a:noFill/>
        </p:spPr>
        <p:txBody>
          <a:bodyPr wrap="square" rtlCol="0">
            <a:spAutoFit/>
          </a:bodyPr>
          <a:lstStyle/>
          <a:p>
            <a:r>
              <a:rPr lang="en-US" sz="1200" dirty="0">
                <a:latin typeface="Consolas" panose="020B0609020204030204" pitchFamily="49" charset="0"/>
              </a:rPr>
              <a:t>3</a:t>
            </a:r>
            <a:endParaRPr lang="en-US" sz="1200" dirty="0">
              <a:latin typeface="Consolas" panose="020B0609020204030204" pitchFamily="49" charset="0"/>
            </a:endParaRPr>
          </a:p>
        </p:txBody>
      </p:sp>
      <p:sp>
        <p:nvSpPr>
          <p:cNvPr id="55" name="TextBox 54"/>
          <p:cNvSpPr txBox="1"/>
          <p:nvPr/>
        </p:nvSpPr>
        <p:spPr>
          <a:xfrm>
            <a:off x="4218904" y="3850246"/>
            <a:ext cx="259237" cy="276999"/>
          </a:xfrm>
          <a:prstGeom prst="rect">
            <a:avLst/>
          </a:prstGeom>
          <a:noFill/>
        </p:spPr>
        <p:txBody>
          <a:bodyPr wrap="square" rtlCol="0">
            <a:spAutoFit/>
          </a:bodyPr>
          <a:lstStyle/>
          <a:p>
            <a:r>
              <a:rPr lang="en-US" sz="1200" dirty="0">
                <a:latin typeface="Consolas" panose="020B0609020204030204" pitchFamily="49" charset="0"/>
              </a:rPr>
              <a:t>8</a:t>
            </a:r>
            <a:endParaRPr lang="en-US" sz="1200" dirty="0">
              <a:latin typeface="Consolas" panose="020B0609020204030204" pitchFamily="49" charset="0"/>
            </a:endParaRPr>
          </a:p>
        </p:txBody>
      </p:sp>
      <p:sp>
        <p:nvSpPr>
          <p:cNvPr id="56" name="TextBox 55"/>
          <p:cNvSpPr txBox="1"/>
          <p:nvPr/>
        </p:nvSpPr>
        <p:spPr>
          <a:xfrm>
            <a:off x="6049122" y="4146525"/>
            <a:ext cx="381546" cy="276999"/>
          </a:xfrm>
          <a:prstGeom prst="rect">
            <a:avLst/>
          </a:prstGeom>
          <a:noFill/>
        </p:spPr>
        <p:txBody>
          <a:bodyPr wrap="square" rtlCol="0">
            <a:spAutoFit/>
          </a:bodyPr>
          <a:lstStyle/>
          <a:p>
            <a:r>
              <a:rPr lang="en-US" sz="1200" dirty="0">
                <a:latin typeface="Consolas" panose="020B0609020204030204" pitchFamily="49" charset="0"/>
              </a:rPr>
              <a:t>12</a:t>
            </a:r>
            <a:endParaRPr lang="en-US" sz="1200" dirty="0">
              <a:latin typeface="Consolas" panose="020B0609020204030204" pitchFamily="49" charset="0"/>
            </a:endParaRPr>
          </a:p>
        </p:txBody>
      </p:sp>
      <p:sp>
        <p:nvSpPr>
          <p:cNvPr id="57" name="TextBox 56"/>
          <p:cNvSpPr txBox="1"/>
          <p:nvPr/>
        </p:nvSpPr>
        <p:spPr>
          <a:xfrm>
            <a:off x="6556359" y="4154072"/>
            <a:ext cx="381546" cy="276999"/>
          </a:xfrm>
          <a:prstGeom prst="rect">
            <a:avLst/>
          </a:prstGeom>
          <a:noFill/>
        </p:spPr>
        <p:txBody>
          <a:bodyPr wrap="square" rtlCol="0">
            <a:spAutoFit/>
          </a:bodyPr>
          <a:lstStyle/>
          <a:p>
            <a:r>
              <a:rPr lang="en-US" sz="1200" dirty="0">
                <a:latin typeface="Consolas" panose="020B0609020204030204" pitchFamily="49" charset="0"/>
              </a:rPr>
              <a:t>16</a:t>
            </a:r>
            <a:endParaRPr lang="en-US" sz="1200" dirty="0">
              <a:latin typeface="Consolas" panose="020B0609020204030204" pitchFamily="49" charset="0"/>
            </a:endParaRPr>
          </a:p>
        </p:txBody>
      </p:sp>
      <p:sp>
        <p:nvSpPr>
          <p:cNvPr id="58" name="TextBox 57"/>
          <p:cNvSpPr txBox="1"/>
          <p:nvPr/>
        </p:nvSpPr>
        <p:spPr>
          <a:xfrm>
            <a:off x="9547016" y="4526558"/>
            <a:ext cx="381546" cy="276999"/>
          </a:xfrm>
          <a:prstGeom prst="rect">
            <a:avLst/>
          </a:prstGeom>
          <a:noFill/>
        </p:spPr>
        <p:txBody>
          <a:bodyPr wrap="square" rtlCol="0">
            <a:spAutoFit/>
          </a:bodyPr>
          <a:lstStyle/>
          <a:p>
            <a:r>
              <a:rPr lang="en-US" sz="1200" dirty="0">
                <a:latin typeface="Consolas" panose="020B0609020204030204" pitchFamily="49" charset="0"/>
              </a:rPr>
              <a:t>24</a:t>
            </a:r>
            <a:endParaRPr lang="en-US" sz="1200" dirty="0">
              <a:latin typeface="Consolas" panose="020B0609020204030204" pitchFamily="49" charset="0"/>
            </a:endParaRPr>
          </a:p>
        </p:txBody>
      </p:sp>
      <p:sp>
        <p:nvSpPr>
          <p:cNvPr id="59" name="TextBox 58"/>
          <p:cNvSpPr txBox="1"/>
          <p:nvPr/>
        </p:nvSpPr>
        <p:spPr>
          <a:xfrm>
            <a:off x="10260311" y="4501782"/>
            <a:ext cx="381546" cy="276999"/>
          </a:xfrm>
          <a:prstGeom prst="rect">
            <a:avLst/>
          </a:prstGeom>
          <a:noFill/>
        </p:spPr>
        <p:txBody>
          <a:bodyPr wrap="square" rtlCol="0">
            <a:spAutoFit/>
          </a:bodyPr>
          <a:lstStyle/>
          <a:p>
            <a:r>
              <a:rPr lang="en-US" sz="1200" dirty="0">
                <a:latin typeface="Consolas" panose="020B0609020204030204" pitchFamily="49" charset="0"/>
              </a:rPr>
              <a:t>28</a:t>
            </a:r>
            <a:endParaRPr lang="en-US" sz="1200" dirty="0">
              <a:latin typeface="Consolas" panose="020B0609020204030204" pitchFamily="49" charset="0"/>
            </a:endParaRPr>
          </a:p>
        </p:txBody>
      </p:sp>
      <p:sp>
        <p:nvSpPr>
          <p:cNvPr id="60" name="TextBox 59"/>
          <p:cNvSpPr txBox="1"/>
          <p:nvPr/>
        </p:nvSpPr>
        <p:spPr>
          <a:xfrm>
            <a:off x="10778749" y="4771155"/>
            <a:ext cx="381546" cy="276999"/>
          </a:xfrm>
          <a:prstGeom prst="rect">
            <a:avLst/>
          </a:prstGeom>
          <a:noFill/>
        </p:spPr>
        <p:txBody>
          <a:bodyPr wrap="square" rtlCol="0">
            <a:spAutoFit/>
          </a:bodyPr>
          <a:lstStyle/>
          <a:p>
            <a:r>
              <a:rPr lang="en-US" sz="1200" dirty="0">
                <a:latin typeface="Consolas" panose="020B0609020204030204" pitchFamily="49" charset="0"/>
              </a:rPr>
              <a:t>25</a:t>
            </a:r>
            <a:endParaRPr lang="en-US" sz="1200" dirty="0">
              <a:latin typeface="Consolas" panose="020B0609020204030204" pitchFamily="49" charset="0"/>
            </a:endParaRPr>
          </a:p>
        </p:txBody>
      </p:sp>
      <p:sp>
        <p:nvSpPr>
          <p:cNvPr id="61" name="TextBox 60"/>
          <p:cNvSpPr txBox="1"/>
          <p:nvPr/>
        </p:nvSpPr>
        <p:spPr>
          <a:xfrm>
            <a:off x="11156758" y="4778781"/>
            <a:ext cx="381546" cy="276999"/>
          </a:xfrm>
          <a:prstGeom prst="rect">
            <a:avLst/>
          </a:prstGeom>
          <a:noFill/>
        </p:spPr>
        <p:txBody>
          <a:bodyPr wrap="square" rtlCol="0">
            <a:spAutoFit/>
          </a:bodyPr>
          <a:lstStyle/>
          <a:p>
            <a:r>
              <a:rPr lang="en-US" sz="1200" dirty="0">
                <a:latin typeface="Consolas" panose="020B0609020204030204" pitchFamily="49" charset="0"/>
              </a:rPr>
              <a:t>29</a:t>
            </a:r>
            <a:endParaRPr lang="en-US" sz="1200" dirty="0">
              <a:latin typeface="Consolas" panose="020B0609020204030204" pitchFamily="49" charset="0"/>
            </a:endParaRPr>
          </a:p>
        </p:txBody>
      </p:sp>
      <p:sp>
        <p:nvSpPr>
          <p:cNvPr id="9" name="TextBox 8"/>
          <p:cNvSpPr txBox="1"/>
          <p:nvPr/>
        </p:nvSpPr>
        <p:spPr>
          <a:xfrm>
            <a:off x="6619204" y="5377992"/>
            <a:ext cx="5342726" cy="523220"/>
          </a:xfrm>
          <a:prstGeom prst="rect">
            <a:avLst/>
          </a:prstGeom>
          <a:noFill/>
        </p:spPr>
        <p:txBody>
          <a:bodyPr wrap="square" rtlCol="0">
            <a:spAutoFit/>
          </a:bodyPr>
          <a:lstStyle/>
          <a:p>
            <a:r>
              <a:rPr lang="en-US" sz="1400" dirty="0"/>
              <a:t>Even if reader E sleeps forever, no node created after era 13 will be blocked by it</a:t>
            </a:r>
            <a:endParaRPr lang="en-US" sz="1400" dirty="0"/>
          </a:p>
        </p:txBody>
      </p:sp>
    </p:spTree>
    <p:extLst>
      <p:ext uri="{BB962C8B-B14F-4D97-AF65-F5344CB8AC3E}">
        <p14:creationId xmlns:p14="http://schemas.microsoft.com/office/powerpoint/2010/main" val="9187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Just like Hazard Pointers, Hazard Eras require a deep knowledge of the algorithm where it is being deployed</a:t>
            </a:r>
          </a:p>
          <a:p>
            <a:endParaRPr lang="en-US" sz="1600" dirty="0"/>
          </a:p>
          <a:p>
            <a:r>
              <a:rPr lang="en-US" sz="1600" dirty="0"/>
              <a:t>The memory bound is not as strong for Hazard Eras as for Hazard Pointers. The </a:t>
            </a:r>
            <a:r>
              <a:rPr lang="en-US" sz="1600" dirty="0" err="1"/>
              <a:t>wrost</a:t>
            </a:r>
            <a:r>
              <a:rPr lang="en-US" sz="1600" dirty="0"/>
              <a:t>-case bound for HE is the number of tracked objects allocated at a given time times MAX_THREADS.</a:t>
            </a:r>
          </a:p>
          <a:p>
            <a:endParaRPr lang="en-US" sz="1600" dirty="0"/>
          </a:p>
          <a:p>
            <a:r>
              <a:rPr lang="en-US" sz="1600" dirty="0"/>
              <a:t>An object tracked by HE needs a field named “</a:t>
            </a:r>
            <a:r>
              <a:rPr lang="en-US" sz="1600" dirty="0" err="1">
                <a:latin typeface="Consolas" panose="020B0609020204030204" pitchFamily="49" charset="0"/>
              </a:rPr>
              <a:t>newEra</a:t>
            </a:r>
            <a:r>
              <a:rPr lang="en-US" sz="1600" dirty="0"/>
              <a:t>” to store the  era of when it was created. The </a:t>
            </a:r>
            <a:r>
              <a:rPr lang="en-US" sz="1600" dirty="0" err="1">
                <a:latin typeface="Consolas" panose="020B0609020204030204" pitchFamily="49" charset="0"/>
              </a:rPr>
              <a:t>delEra</a:t>
            </a:r>
            <a:r>
              <a:rPr lang="en-US" sz="1600" dirty="0"/>
              <a:t> can also be store in the object, or on a separate data structure.</a:t>
            </a:r>
          </a:p>
        </p:txBody>
      </p:sp>
      <p:sp>
        <p:nvSpPr>
          <p:cNvPr id="3" name="Title 2"/>
          <p:cNvSpPr>
            <a:spLocks noGrp="1"/>
          </p:cNvSpPr>
          <p:nvPr>
            <p:ph type="ctrTitle"/>
          </p:nvPr>
        </p:nvSpPr>
        <p:spPr/>
        <p:txBody>
          <a:bodyPr/>
          <a:lstStyle/>
          <a:p>
            <a:r>
              <a:rPr lang="en-US" dirty="0" smtClean="0"/>
              <a:t>Hazard Eras</a:t>
            </a:r>
            <a:br>
              <a:rPr lang="en-US" dirty="0" smtClean="0"/>
            </a:br>
            <a:r>
              <a:rPr lang="en-US" sz="2800" dirty="0"/>
              <a:t>Disadvantages</a:t>
            </a:r>
            <a:endParaRPr lang="en-US" sz="2800" dirty="0"/>
          </a:p>
        </p:txBody>
      </p:sp>
    </p:spTree>
    <p:extLst>
      <p:ext uri="{BB962C8B-B14F-4D97-AF65-F5344CB8AC3E}">
        <p14:creationId xmlns:p14="http://schemas.microsoft.com/office/powerpoint/2010/main" val="33276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techniques</a:t>
            </a:r>
            <a:endParaRPr lang="en-US" dirty="0"/>
          </a:p>
        </p:txBody>
      </p:sp>
    </p:spTree>
    <p:extLst>
      <p:ext uri="{BB962C8B-B14F-4D97-AF65-F5344CB8AC3E}">
        <p14:creationId xmlns:p14="http://schemas.microsoft.com/office/powerpoint/2010/main" val="2593676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Pass the </a:t>
            </a:r>
            <a:r>
              <a:rPr lang="en-US" sz="1600" dirty="0"/>
              <a:t>Buck </a:t>
            </a:r>
            <a:r>
              <a:rPr lang="en-US" sz="1600" dirty="0">
                <a:hlinkClick r:id="rId2"/>
              </a:rPr>
              <a:t>http://</a:t>
            </a:r>
            <a:r>
              <a:rPr lang="en-US" sz="1600" dirty="0">
                <a:hlinkClick r:id="rId2"/>
              </a:rPr>
              <a:t>citeseerx.ist.psu.edu/viewdoc/download?doi=10.1.1.111.1952&amp;rep=rep1&amp;type=pdf</a:t>
            </a:r>
            <a:endParaRPr lang="en-US" sz="1600" dirty="0"/>
          </a:p>
          <a:p>
            <a:pPr marL="389351" lvl="1" indent="0">
              <a:buNone/>
            </a:pPr>
            <a:r>
              <a:rPr lang="en-US" sz="1300" dirty="0"/>
              <a:t>Similar to Hazard Pointers. Has two variants, one of them is not memory bounded.</a:t>
            </a:r>
          </a:p>
          <a:p>
            <a:r>
              <a:rPr lang="en-US" sz="1600" dirty="0"/>
              <a:t>Drop The Anchor </a:t>
            </a:r>
            <a:r>
              <a:rPr lang="en-US" sz="1600" dirty="0">
                <a:hlinkClick r:id="rId3"/>
              </a:rPr>
              <a:t>http://www.cs.technion.ac.il/~sakogan/papers/spaa13.pdf</a:t>
            </a:r>
            <a:endParaRPr lang="en-US" sz="1600" dirty="0"/>
          </a:p>
          <a:p>
            <a:pPr marL="389351" lvl="1" indent="0">
              <a:buNone/>
            </a:pPr>
            <a:r>
              <a:rPr lang="en-US" sz="1300" dirty="0"/>
              <a:t>It’s a lightweight variation on Hazard Pointers. Even more difficult to apply than HP and maybe not possible in all data structures</a:t>
            </a:r>
          </a:p>
          <a:p>
            <a:r>
              <a:rPr lang="en-US" sz="1600" dirty="0"/>
              <a:t>Epoch-based by </a:t>
            </a:r>
            <a:r>
              <a:rPr lang="en-US" sz="1600" dirty="0"/>
              <a:t>Harris </a:t>
            </a:r>
            <a:r>
              <a:rPr lang="en-US" sz="1600" dirty="0">
                <a:hlinkClick r:id="rId4"/>
              </a:rPr>
              <a:t>https://</a:t>
            </a:r>
            <a:r>
              <a:rPr lang="en-US" sz="1600" dirty="0">
                <a:hlinkClick r:id="rId4"/>
              </a:rPr>
              <a:t>timharris.uk/papers/2001-disc.pdf</a:t>
            </a:r>
            <a:endParaRPr lang="en-US" sz="1600" dirty="0"/>
          </a:p>
          <a:p>
            <a:pPr marL="389351" lvl="1" indent="0">
              <a:buNone/>
            </a:pPr>
            <a:r>
              <a:rPr lang="en-US" sz="1300" dirty="0"/>
              <a:t>A simplistic </a:t>
            </a:r>
            <a:r>
              <a:rPr lang="en-US" sz="1300" dirty="0" err="1"/>
              <a:t>Userspace</a:t>
            </a:r>
            <a:r>
              <a:rPr lang="en-US" sz="1300" dirty="0"/>
              <a:t> RCU approach where each thread publishes which global epoch that have seen. Nodes retired at a certain epoch may only be deleted if all active threads publish an higher epoch.</a:t>
            </a:r>
          </a:p>
          <a:p>
            <a:r>
              <a:rPr lang="en-US" sz="1600" dirty="0" err="1"/>
              <a:t>StackTrack</a:t>
            </a:r>
            <a:r>
              <a:rPr lang="en-US" sz="1600" dirty="0"/>
              <a:t> </a:t>
            </a:r>
            <a:r>
              <a:rPr lang="en-US" sz="1600" dirty="0">
                <a:hlinkClick r:id="rId5"/>
              </a:rPr>
              <a:t>http://people.csail.mit.edu/amatveev/StackTrack_EuroSys2014.pdf</a:t>
            </a:r>
            <a:endParaRPr lang="en-US" sz="1600" dirty="0"/>
          </a:p>
          <a:p>
            <a:pPr marL="389351" lvl="1" indent="0">
              <a:buNone/>
            </a:pPr>
            <a:r>
              <a:rPr lang="en-US" sz="1300" dirty="0"/>
              <a:t>Uses Hardware Transactional Memory (HTM)</a:t>
            </a:r>
          </a:p>
          <a:p>
            <a:r>
              <a:rPr lang="en-US" sz="1600" dirty="0" err="1"/>
              <a:t>ThreadScan</a:t>
            </a:r>
            <a:r>
              <a:rPr lang="en-US" sz="1600" dirty="0"/>
              <a:t> </a:t>
            </a:r>
            <a:r>
              <a:rPr lang="en-US" sz="1600" dirty="0">
                <a:hlinkClick r:id="rId6"/>
              </a:rPr>
              <a:t>http://</a:t>
            </a:r>
            <a:r>
              <a:rPr lang="en-US" sz="1600" dirty="0">
                <a:hlinkClick r:id="rId6"/>
              </a:rPr>
              <a:t>people.csail.mit.edu/amatveev/ThreadScan_SPAA2015.pdf</a:t>
            </a:r>
            <a:endParaRPr lang="en-US" sz="1600" dirty="0"/>
          </a:p>
          <a:p>
            <a:pPr marL="389351" lvl="1" indent="0">
              <a:buNone/>
            </a:pPr>
            <a:r>
              <a:rPr lang="en-US" sz="1300" dirty="0"/>
              <a:t>Uses signals provided by the operating system (like </a:t>
            </a:r>
            <a:r>
              <a:rPr lang="en-US" sz="1300" dirty="0" err="1"/>
              <a:t>Posix</a:t>
            </a:r>
            <a:r>
              <a:rPr lang="en-US" sz="1300" dirty="0"/>
              <a:t> signals)</a:t>
            </a:r>
          </a:p>
          <a:p>
            <a:endParaRPr lang="en-US" sz="1600" dirty="0"/>
          </a:p>
          <a:p>
            <a:endParaRPr lang="en-US" sz="1600" dirty="0"/>
          </a:p>
        </p:txBody>
      </p:sp>
      <p:sp>
        <p:nvSpPr>
          <p:cNvPr id="3" name="Title 2"/>
          <p:cNvSpPr>
            <a:spLocks noGrp="1"/>
          </p:cNvSpPr>
          <p:nvPr>
            <p:ph type="ctrTitle"/>
          </p:nvPr>
        </p:nvSpPr>
        <p:spPr/>
        <p:txBody>
          <a:bodyPr/>
          <a:lstStyle/>
          <a:p>
            <a:r>
              <a:rPr lang="en-US" dirty="0" smtClean="0"/>
              <a:t>Other techniques in the literature</a:t>
            </a:r>
            <a:endParaRPr lang="en-US" dirty="0"/>
          </a:p>
        </p:txBody>
      </p:sp>
    </p:spTree>
    <p:extLst>
      <p:ext uri="{BB962C8B-B14F-4D97-AF65-F5344CB8AC3E}">
        <p14:creationId xmlns:p14="http://schemas.microsoft.com/office/powerpoint/2010/main" val="404610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9" y="1666620"/>
            <a:ext cx="11314913" cy="2796973"/>
          </a:xfrm>
        </p:spPr>
        <p:txBody>
          <a:bodyPr/>
          <a:lstStyle/>
          <a:p>
            <a:r>
              <a:rPr lang="en-US" sz="1800" dirty="0"/>
              <a:t>Memory Reclamation divides into </a:t>
            </a:r>
            <a:r>
              <a:rPr lang="en-US" sz="1800" i="1" dirty="0"/>
              <a:t>automatic</a:t>
            </a:r>
            <a:r>
              <a:rPr lang="en-US" sz="1800" dirty="0"/>
              <a:t> and </a:t>
            </a:r>
            <a:r>
              <a:rPr lang="en-US" sz="1800" i="1" dirty="0"/>
              <a:t>manual</a:t>
            </a:r>
            <a:r>
              <a:rPr lang="en-US" sz="1800" dirty="0"/>
              <a:t>.</a:t>
            </a:r>
          </a:p>
          <a:p>
            <a:r>
              <a:rPr lang="en-US" sz="1800" i="1" dirty="0"/>
              <a:t>Automatic</a:t>
            </a:r>
            <a:r>
              <a:rPr lang="en-US" sz="1800" dirty="0"/>
              <a:t> is what we call Garbage Collection.</a:t>
            </a:r>
          </a:p>
          <a:p>
            <a:r>
              <a:rPr lang="en-US" sz="1800" i="1" dirty="0"/>
              <a:t>Manual</a:t>
            </a:r>
            <a:r>
              <a:rPr lang="en-US" sz="1800" dirty="0"/>
              <a:t> is divided into three main groups:</a:t>
            </a:r>
          </a:p>
          <a:p>
            <a:pPr lvl="1"/>
            <a:r>
              <a:rPr lang="en-US" sz="1500" b="1" dirty="0"/>
              <a:t>Reference Counting</a:t>
            </a:r>
            <a:r>
              <a:rPr lang="en-US" sz="1500" dirty="0"/>
              <a:t>: Counts the number of references to an object being held by the other threads (Atomic </a:t>
            </a:r>
            <a:r>
              <a:rPr lang="en-US" sz="1500" dirty="0"/>
              <a:t>R</a:t>
            </a:r>
            <a:r>
              <a:rPr lang="en-US" sz="1500" dirty="0"/>
              <a:t>eference Counting)</a:t>
            </a:r>
          </a:p>
          <a:p>
            <a:pPr lvl="1"/>
            <a:r>
              <a:rPr lang="en-US" sz="1500" b="1" dirty="0"/>
              <a:t>Pointer-based</a:t>
            </a:r>
            <a:r>
              <a:rPr lang="en-US" sz="1500" dirty="0"/>
              <a:t>: Tracks which pointers are being used by other threads (Hazard Pointers, Pass The Buck, Drop The Anchor)</a:t>
            </a:r>
          </a:p>
          <a:p>
            <a:pPr lvl="1"/>
            <a:r>
              <a:rPr lang="en-US" sz="1500" b="1" dirty="0"/>
              <a:t>Quiescent-based</a:t>
            </a:r>
            <a:r>
              <a:rPr lang="en-US" sz="1500" dirty="0"/>
              <a:t>: Waits for other threads to complete or enter a quiescent state (RCUs, Epoch)</a:t>
            </a:r>
          </a:p>
          <a:p>
            <a:endParaRPr lang="en-US" sz="1800" dirty="0"/>
          </a:p>
        </p:txBody>
      </p:sp>
      <p:sp>
        <p:nvSpPr>
          <p:cNvPr id="3" name="Title 2"/>
          <p:cNvSpPr>
            <a:spLocks noGrp="1"/>
          </p:cNvSpPr>
          <p:nvPr>
            <p:ph type="ctrTitle"/>
          </p:nvPr>
        </p:nvSpPr>
        <p:spPr/>
        <p:txBody>
          <a:bodyPr/>
          <a:lstStyle/>
          <a:p>
            <a:r>
              <a:rPr lang="en-US" dirty="0" smtClean="0"/>
              <a:t>Types of Memory Reclamation</a:t>
            </a:r>
            <a:endParaRPr lang="en-US" dirty="0"/>
          </a:p>
        </p:txBody>
      </p:sp>
      <p:pic>
        <p:nvPicPr>
          <p:cNvPr id="3074" name="Picture 2" descr="http://blog.takipi.com/wp-content/uploads/2014/09/Blog_Trash-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752" y="4331835"/>
            <a:ext cx="4430565" cy="229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84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9" y="1666619"/>
            <a:ext cx="6313994" cy="4354712"/>
          </a:xfrm>
        </p:spPr>
        <p:txBody>
          <a:bodyPr/>
          <a:lstStyle/>
          <a:p>
            <a:pPr marL="76176" indent="0">
              <a:buNone/>
            </a:pPr>
            <a:r>
              <a:rPr lang="en-US" sz="1600" dirty="0"/>
              <a:t>In situations where a wait-free data structure has an </a:t>
            </a:r>
            <a:r>
              <a:rPr lang="en-US" sz="1600" i="1" dirty="0"/>
              <a:t>helping mechanism </a:t>
            </a:r>
            <a:r>
              <a:rPr lang="en-US" sz="1600" dirty="0"/>
              <a:t>(all of wait-free data structures?) we can apply Hazard Pointers in a wait-free way even for readers</a:t>
            </a:r>
          </a:p>
          <a:p>
            <a:pPr marL="76176" indent="0">
              <a:buNone/>
            </a:pPr>
            <a:endParaRPr lang="en-US" sz="1600" dirty="0"/>
          </a:p>
          <a:p>
            <a:pPr marL="76176" indent="0">
              <a:buNone/>
            </a:pPr>
            <a:r>
              <a:rPr lang="en-US" sz="1600" dirty="0"/>
              <a:t>Hazard Pointers are typically applied in a lock-free loop of publishing/validation. </a:t>
            </a:r>
          </a:p>
          <a:p>
            <a:pPr marL="76176" indent="0">
              <a:buNone/>
            </a:pPr>
            <a:endParaRPr lang="en-US" sz="1600" dirty="0"/>
          </a:p>
          <a:p>
            <a:pPr marL="76176" indent="0">
              <a:buNone/>
            </a:pPr>
            <a:r>
              <a:rPr lang="en-US" sz="1600" dirty="0"/>
              <a:t>The trick to make them wait-free is to have the data structure’s algorithm provide the guarantee that the loop has a bound</a:t>
            </a:r>
          </a:p>
        </p:txBody>
      </p:sp>
      <p:sp>
        <p:nvSpPr>
          <p:cNvPr id="3" name="Title 2"/>
          <p:cNvSpPr>
            <a:spLocks noGrp="1"/>
          </p:cNvSpPr>
          <p:nvPr>
            <p:ph type="ctrTitle"/>
          </p:nvPr>
        </p:nvSpPr>
        <p:spPr/>
        <p:txBody>
          <a:bodyPr/>
          <a:lstStyle/>
          <a:p>
            <a:r>
              <a:rPr lang="en-US" dirty="0" smtClean="0"/>
              <a:t>Wait-Free Hazard Pointers</a:t>
            </a:r>
            <a:br>
              <a:rPr lang="en-US" dirty="0" smtClean="0"/>
            </a:br>
            <a:endParaRPr lang="en-US" sz="2800" dirty="0"/>
          </a:p>
        </p:txBody>
      </p:sp>
      <p:sp>
        <p:nvSpPr>
          <p:cNvPr id="4" name="TextBox 3"/>
          <p:cNvSpPr txBox="1"/>
          <p:nvPr/>
        </p:nvSpPr>
        <p:spPr>
          <a:xfrm>
            <a:off x="6685193" y="1150767"/>
            <a:ext cx="5505221" cy="4870564"/>
          </a:xfrm>
          <a:prstGeom prst="rect">
            <a:avLst/>
          </a:prstGeom>
          <a:noFill/>
        </p:spPr>
        <p:txBody>
          <a:bodyPr wrap="square" rtlCol="0">
            <a:spAutoFit/>
          </a:bodyPr>
          <a:lstStyle/>
          <a:p>
            <a:pPr>
              <a:lnSpc>
                <a:spcPct val="115000"/>
              </a:lnSpc>
            </a:pPr>
            <a:r>
              <a:rPr lang="en-US" sz="14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lockFreeMethod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Node</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head.load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do</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hp</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mytid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].store(</a:t>
            </a:r>
            <a:r>
              <a:rPr lang="en-US" sz="14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lhead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while</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lhead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head.load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doSomethingWithHead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4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lhead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 May need infinite steps to complete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latin typeface="Courier New" panose="02070309020205020404" pitchFamily="49" charset="0"/>
                <a:ea typeface="Calibri" panose="020F0502020204030204" pitchFamily="34" charset="0"/>
                <a:cs typeface="Times New Roman" panose="02020603050405020304" pitchFamily="18" charset="0"/>
              </a:rPr>
              <a:t> </a:t>
            </a:r>
            <a:endParaRPr lang="en-US" sz="1400" dirty="0">
              <a:latin typeface="Courier New" panose="02070309020205020404" pitchFamily="49" charset="0"/>
              <a:ea typeface="Calibri" panose="020F0502020204030204" pitchFamily="34" charset="0"/>
              <a:cs typeface="Times New Roman" panose="02020603050405020304" pitchFamily="18" charset="0"/>
            </a:endParaRPr>
          </a:p>
          <a:p>
            <a:pPr>
              <a:lnSpc>
                <a:spcPct val="115000"/>
              </a:lnSpc>
            </a:pPr>
            <a:endParaRPr lang="en-US" sz="1400" dirty="0">
              <a:latin typeface="Courier New" panose="02070309020205020404" pitchFamily="49" charset="0"/>
              <a:ea typeface="Calibri" panose="020F0502020204030204" pitchFamily="34" charset="0"/>
              <a:cs typeface="Times New Roman" panose="02020603050405020304" pitchFamily="18" charset="0"/>
            </a:endParaRPr>
          </a:p>
          <a:p>
            <a:pPr>
              <a:lnSpc>
                <a:spcPct val="115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waitFreeBoundedMethod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    for</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400" b="1" dirty="0" err="1">
                <a:solidFill>
                  <a:srgbClr val="7F0055"/>
                </a:solidFill>
                <a:latin typeface="Courier New" panose="02070309020205020404" pitchFamily="49" charset="0"/>
                <a:ea typeface="Calibri" panose="020F0502020204030204" pitchFamily="34" charset="0"/>
                <a:cs typeface="Times New Roman" panose="02020603050405020304" pitchFamily="18" charset="0"/>
              </a:rPr>
              <a:t>int</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istep</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=0; </a:t>
            </a:r>
            <a:r>
              <a:rPr lang="en-US" sz="14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istep</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&lt;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maxSteps</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istep</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Node*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head.load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hp</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mytid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].store(</a:t>
            </a:r>
            <a:r>
              <a:rPr lang="en-US" sz="14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lhead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if</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lhead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head.load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continue</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doSomethingWithHead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400" dirty="0" err="1">
                <a:solidFill>
                  <a:srgbClr val="804040"/>
                </a:solidFill>
                <a:latin typeface="Courier New" panose="02070309020205020404" pitchFamily="49" charset="0"/>
                <a:ea typeface="Calibri" panose="020F0502020204030204" pitchFamily="34" charset="0"/>
                <a:cs typeface="Times New Roman" panose="02020603050405020304" pitchFamily="18" charset="0"/>
              </a:rPr>
              <a:t>lhead</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break</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400" dirty="0">
                <a:solidFill>
                  <a:srgbClr val="3F7F5F"/>
                </a:solidFill>
                <a:latin typeface="Courier New" panose="02070309020205020404" pitchFamily="49" charset="0"/>
                <a:ea typeface="Calibri" panose="020F0502020204030204" pitchFamily="34" charset="0"/>
                <a:cs typeface="Times New Roman" panose="02020603050405020304" pitchFamily="18" charset="0"/>
              </a:rPr>
              <a:t>// Completes in </a:t>
            </a:r>
            <a:r>
              <a:rPr lang="en-US" sz="1400" dirty="0" err="1">
                <a:solidFill>
                  <a:srgbClr val="3F7F5F"/>
                </a:solidFill>
                <a:latin typeface="Courier New" panose="02070309020205020404" pitchFamily="49" charset="0"/>
                <a:ea typeface="Calibri" panose="020F0502020204030204" pitchFamily="34" charset="0"/>
                <a:cs typeface="Times New Roman" panose="02020603050405020304" pitchFamily="18" charset="0"/>
              </a:rPr>
              <a:t>maxSteps</a:t>
            </a:r>
            <a:endParaRPr lang="en-US" sz="1400" dirty="0"/>
          </a:p>
        </p:txBody>
      </p:sp>
    </p:spTree>
    <p:extLst>
      <p:ext uri="{BB962C8B-B14F-4D97-AF65-F5344CB8AC3E}">
        <p14:creationId xmlns:p14="http://schemas.microsoft.com/office/powerpoint/2010/main" val="4583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20"/>
            <a:ext cx="11440688" cy="1025781"/>
          </a:xfrm>
        </p:spPr>
        <p:txBody>
          <a:bodyPr/>
          <a:lstStyle/>
          <a:p>
            <a:pPr marL="76176" indent="0">
              <a:buNone/>
            </a:pPr>
            <a:r>
              <a:rPr lang="en-US" sz="1600" dirty="0"/>
              <a:t>Suppose you’re using a wait-free queue which uses a helping mechanism where threads help each other to complete in a bounded number of steps.</a:t>
            </a:r>
          </a:p>
          <a:p>
            <a:pPr marL="76176" indent="0">
              <a:buNone/>
            </a:pPr>
            <a:r>
              <a:rPr lang="en-US" sz="1600" dirty="0"/>
              <a:t>From an algorithmic point of view, both </a:t>
            </a:r>
            <a:r>
              <a:rPr lang="en-US" sz="1600" dirty="0" err="1">
                <a:latin typeface="Consolas" panose="020B0609020204030204" pitchFamily="49" charset="0"/>
              </a:rPr>
              <a:t>enqueue</a:t>
            </a:r>
            <a:r>
              <a:rPr lang="en-US" sz="1600" dirty="0">
                <a:latin typeface="Consolas" panose="020B0609020204030204" pitchFamily="49" charset="0"/>
              </a:rPr>
              <a:t>()</a:t>
            </a:r>
            <a:r>
              <a:rPr lang="en-US" sz="1600" dirty="0"/>
              <a:t> and </a:t>
            </a:r>
            <a:r>
              <a:rPr lang="en-US" sz="1600" dirty="0" err="1">
                <a:latin typeface="Consolas" panose="020B0609020204030204" pitchFamily="49" charset="0"/>
              </a:rPr>
              <a:t>dequeue</a:t>
            </a:r>
            <a:r>
              <a:rPr lang="en-US" sz="1600" dirty="0">
                <a:latin typeface="Consolas" panose="020B0609020204030204" pitchFamily="49" charset="0"/>
              </a:rPr>
              <a:t>()</a:t>
            </a:r>
            <a:r>
              <a:rPr lang="en-US" sz="1600" dirty="0"/>
              <a:t> are wait-free bounded</a:t>
            </a:r>
          </a:p>
          <a:p>
            <a:pPr marL="76176" indent="0">
              <a:buNone/>
            </a:pPr>
            <a:r>
              <a:rPr lang="en-US" sz="1600" dirty="0"/>
              <a:t>What is the </a:t>
            </a:r>
            <a:r>
              <a:rPr lang="en-US" sz="1600" i="1" dirty="0"/>
              <a:t>best possible</a:t>
            </a:r>
            <a:r>
              <a:rPr lang="en-US" sz="1600" dirty="0"/>
              <a:t> progress conditions of each method after you have added Hazard Pointers to a wait-free queue?</a:t>
            </a:r>
          </a:p>
          <a:p>
            <a:endParaRPr lang="en-US" sz="1600" dirty="0"/>
          </a:p>
        </p:txBody>
      </p:sp>
      <p:sp>
        <p:nvSpPr>
          <p:cNvPr id="3" name="Title 2"/>
          <p:cNvSpPr>
            <a:spLocks noGrp="1"/>
          </p:cNvSpPr>
          <p:nvPr>
            <p:ph type="ctrTitle"/>
          </p:nvPr>
        </p:nvSpPr>
        <p:spPr/>
        <p:txBody>
          <a:bodyPr/>
          <a:lstStyle/>
          <a:p>
            <a:r>
              <a:rPr lang="en-US" dirty="0" smtClean="0"/>
              <a:t>Quiz 6</a:t>
            </a:r>
            <a:endParaRPr lang="en-US" dirty="0"/>
          </a:p>
        </p:txBody>
      </p:sp>
      <p:graphicFrame>
        <p:nvGraphicFramePr>
          <p:cNvPr id="6" name="Table 5"/>
          <p:cNvGraphicFramePr>
            <a:graphicFrameLocks noGrp="1"/>
          </p:cNvGraphicFramePr>
          <p:nvPr>
            <p:extLst/>
          </p:nvPr>
        </p:nvGraphicFramePr>
        <p:xfrm>
          <a:off x="5119208" y="3577453"/>
          <a:ext cx="6931554" cy="2745314"/>
        </p:xfrm>
        <a:graphic>
          <a:graphicData uri="http://schemas.openxmlformats.org/drawingml/2006/table">
            <a:tbl>
              <a:tblPr firstRow="1" bandRow="1">
                <a:tableStyleId>{93296810-A885-4BE3-A3E7-6D5BEEA58F35}</a:tableStyleId>
              </a:tblPr>
              <a:tblGrid>
                <a:gridCol w="2310518">
                  <a:extLst>
                    <a:ext uri="{9D8B030D-6E8A-4147-A177-3AD203B41FA5}">
                      <a16:colId xmlns:a16="http://schemas.microsoft.com/office/drawing/2014/main" val="20000"/>
                    </a:ext>
                  </a:extLst>
                </a:gridCol>
                <a:gridCol w="2310518">
                  <a:extLst>
                    <a:ext uri="{9D8B030D-6E8A-4147-A177-3AD203B41FA5}">
                      <a16:colId xmlns:a16="http://schemas.microsoft.com/office/drawing/2014/main" val="20001"/>
                    </a:ext>
                  </a:extLst>
                </a:gridCol>
                <a:gridCol w="2310518">
                  <a:extLst>
                    <a:ext uri="{9D8B030D-6E8A-4147-A177-3AD203B41FA5}">
                      <a16:colId xmlns:a16="http://schemas.microsoft.com/office/drawing/2014/main" val="20002"/>
                    </a:ext>
                  </a:extLst>
                </a:gridCol>
              </a:tblGrid>
              <a:tr h="752830">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Blocking</a:t>
                      </a:r>
                    </a:p>
                    <a:p>
                      <a:pPr algn="ct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Lock-Free</a:t>
                      </a:r>
                    </a:p>
                    <a:p>
                      <a:pPr algn="ctr"/>
                      <a:endParaRPr lang="en-US" dirty="0"/>
                    </a:p>
                  </a:txBody>
                  <a:tcPr/>
                </a:tc>
                <a:tc>
                  <a:txBody>
                    <a:bodyPr/>
                    <a:lstStyle/>
                    <a:p>
                      <a:pPr algn="ctr"/>
                      <a:r>
                        <a:rPr lang="en-US" dirty="0" smtClean="0"/>
                        <a:t>Wait-Free </a:t>
                      </a:r>
                    </a:p>
                    <a:p>
                      <a:pPr algn="ctr"/>
                      <a:r>
                        <a:rPr lang="en-US" dirty="0" smtClean="0"/>
                        <a:t>Bounded</a:t>
                      </a:r>
                    </a:p>
                  </a:txBody>
                  <a:tcPr/>
                </a:tc>
                <a:extLst>
                  <a:ext uri="{0D108BD9-81ED-4DB2-BD59-A6C34878D82A}">
                    <a16:rowId xmlns:a16="http://schemas.microsoft.com/office/drawing/2014/main" val="10000"/>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96242">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534988" y="4459227"/>
            <a:ext cx="4478867" cy="584775"/>
          </a:xfrm>
          <a:prstGeom prst="rect">
            <a:avLst/>
          </a:prstGeom>
          <a:noFill/>
        </p:spPr>
        <p:txBody>
          <a:bodyPr wrap="square" rtlCol="0">
            <a:spAutoFit/>
          </a:bodyPr>
          <a:lstStyle/>
          <a:p>
            <a:r>
              <a:rPr lang="en-US" sz="3200" dirty="0" err="1">
                <a:latin typeface="Consolas" panose="020B0609020204030204" pitchFamily="49" charset="0"/>
                <a:cs typeface="Consolas" panose="020B0609020204030204" pitchFamily="49" charset="0"/>
              </a:rPr>
              <a:t>enqueue</a:t>
            </a:r>
            <a:r>
              <a:rPr lang="en-US" sz="3200" dirty="0">
                <a:latin typeface="Consolas" panose="020B0609020204030204" pitchFamily="49" charset="0"/>
                <a:cs typeface="Consolas" panose="020B0609020204030204" pitchFamily="49" charset="0"/>
              </a:rPr>
              <a:t>()</a:t>
            </a:r>
            <a:r>
              <a:rPr lang="en-US" sz="3200" dirty="0"/>
              <a:t>      </a:t>
            </a:r>
            <a:r>
              <a:rPr lang="en-US" dirty="0">
                <a:solidFill>
                  <a:schemeClr val="bg1">
                    <a:lumMod val="65000"/>
                  </a:schemeClr>
                </a:solidFill>
              </a:rPr>
              <a:t>(reader)</a:t>
            </a:r>
            <a:endParaRPr lang="en-US" dirty="0">
              <a:solidFill>
                <a:schemeClr val="bg1">
                  <a:lumMod val="65000"/>
                </a:schemeClr>
              </a:solidFill>
            </a:endParaRPr>
          </a:p>
        </p:txBody>
      </p:sp>
      <p:sp>
        <p:nvSpPr>
          <p:cNvPr id="9" name="TextBox 8"/>
          <p:cNvSpPr txBox="1"/>
          <p:nvPr/>
        </p:nvSpPr>
        <p:spPr>
          <a:xfrm>
            <a:off x="534988" y="5473482"/>
            <a:ext cx="4478867" cy="584775"/>
          </a:xfrm>
          <a:prstGeom prst="rect">
            <a:avLst/>
          </a:prstGeom>
          <a:noFill/>
        </p:spPr>
        <p:txBody>
          <a:bodyPr wrap="square" rtlCol="0">
            <a:spAutoFit/>
          </a:bodyPr>
          <a:lstStyle/>
          <a:p>
            <a:r>
              <a:rPr lang="en-US" sz="3200" dirty="0" err="1">
                <a:latin typeface="Consolas" panose="020B0609020204030204" pitchFamily="49" charset="0"/>
                <a:cs typeface="Consolas" panose="020B0609020204030204" pitchFamily="49" charset="0"/>
              </a:rPr>
              <a:t>dequeue</a:t>
            </a:r>
            <a:r>
              <a:rPr lang="en-US" sz="3200" dirty="0">
                <a:latin typeface="Consolas" panose="020B0609020204030204" pitchFamily="49" charset="0"/>
                <a:cs typeface="Consolas" panose="020B0609020204030204" pitchFamily="49" charset="0"/>
              </a:rPr>
              <a:t>()</a:t>
            </a:r>
            <a:r>
              <a:rPr lang="en-US" sz="3200" dirty="0"/>
              <a:t>      </a:t>
            </a:r>
            <a:r>
              <a:rPr lang="en-US" dirty="0">
                <a:solidFill>
                  <a:schemeClr val="bg1">
                    <a:lumMod val="65000"/>
                  </a:schemeClr>
                </a:solidFill>
              </a:rPr>
              <a:t>(reclaims)</a:t>
            </a:r>
            <a:endParaRPr lang="en-US" dirty="0">
              <a:solidFill>
                <a:schemeClr val="bg1">
                  <a:lumMod val="65000"/>
                </a:schemeClr>
              </a:solidFill>
            </a:endParaRPr>
          </a:p>
        </p:txBody>
      </p:sp>
    </p:spTree>
    <p:extLst>
      <p:ext uri="{BB962C8B-B14F-4D97-AF65-F5344CB8AC3E}">
        <p14:creationId xmlns:p14="http://schemas.microsoft.com/office/powerpoint/2010/main" val="323602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19"/>
            <a:ext cx="11440688" cy="1740698"/>
          </a:xfrm>
        </p:spPr>
        <p:txBody>
          <a:bodyPr/>
          <a:lstStyle/>
          <a:p>
            <a:pPr marL="76176" indent="0">
              <a:buNone/>
            </a:pPr>
            <a:r>
              <a:rPr lang="en-US" sz="1600" dirty="0"/>
              <a:t>Suppose you’re using a wait-free queue which uses a helping mechanism where threads help each other to complete in a bounded number of steps.</a:t>
            </a:r>
          </a:p>
          <a:p>
            <a:pPr marL="76176" indent="0">
              <a:buNone/>
            </a:pPr>
            <a:r>
              <a:rPr lang="en-US" sz="1600" dirty="0"/>
              <a:t>From an algorithmic point of view, both </a:t>
            </a:r>
            <a:r>
              <a:rPr lang="en-US" sz="1600" dirty="0" err="1">
                <a:latin typeface="Consolas" panose="020B0609020204030204" pitchFamily="49" charset="0"/>
              </a:rPr>
              <a:t>enqueue</a:t>
            </a:r>
            <a:r>
              <a:rPr lang="en-US" sz="1600" dirty="0">
                <a:latin typeface="Consolas" panose="020B0609020204030204" pitchFamily="49" charset="0"/>
              </a:rPr>
              <a:t>()</a:t>
            </a:r>
            <a:r>
              <a:rPr lang="en-US" sz="1600" dirty="0"/>
              <a:t> and </a:t>
            </a:r>
            <a:r>
              <a:rPr lang="en-US" sz="1600" dirty="0" err="1">
                <a:latin typeface="Consolas" panose="020B0609020204030204" pitchFamily="49" charset="0"/>
              </a:rPr>
              <a:t>dequeue</a:t>
            </a:r>
            <a:r>
              <a:rPr lang="en-US" sz="1600" dirty="0">
                <a:latin typeface="Consolas" panose="020B0609020204030204" pitchFamily="49" charset="0"/>
              </a:rPr>
              <a:t>()</a:t>
            </a:r>
            <a:r>
              <a:rPr lang="en-US" sz="1600" dirty="0"/>
              <a:t> are wait-free bounded</a:t>
            </a:r>
          </a:p>
          <a:p>
            <a:pPr marL="76176" indent="0">
              <a:buNone/>
            </a:pPr>
            <a:r>
              <a:rPr lang="en-US" sz="1600" dirty="0"/>
              <a:t>What is the </a:t>
            </a:r>
            <a:r>
              <a:rPr lang="en-US" sz="1600" i="1" dirty="0"/>
              <a:t>best possible</a:t>
            </a:r>
            <a:r>
              <a:rPr lang="en-US" sz="1600" dirty="0"/>
              <a:t> progress conditions of each method after you have added Hazard Pointers to a wait-free queue?</a:t>
            </a:r>
          </a:p>
          <a:p>
            <a:endParaRPr lang="en-US" sz="1600" dirty="0"/>
          </a:p>
        </p:txBody>
      </p:sp>
      <p:sp>
        <p:nvSpPr>
          <p:cNvPr id="3" name="Title 2"/>
          <p:cNvSpPr>
            <a:spLocks noGrp="1"/>
          </p:cNvSpPr>
          <p:nvPr>
            <p:ph type="ctrTitle"/>
          </p:nvPr>
        </p:nvSpPr>
        <p:spPr/>
        <p:txBody>
          <a:bodyPr/>
          <a:lstStyle/>
          <a:p>
            <a:r>
              <a:rPr lang="en-US" dirty="0" smtClean="0"/>
              <a:t>Quiz 6</a:t>
            </a:r>
            <a:endParaRPr lang="en-US" dirty="0"/>
          </a:p>
        </p:txBody>
      </p:sp>
      <p:graphicFrame>
        <p:nvGraphicFramePr>
          <p:cNvPr id="6" name="Table 5"/>
          <p:cNvGraphicFramePr>
            <a:graphicFrameLocks noGrp="1"/>
          </p:cNvGraphicFramePr>
          <p:nvPr>
            <p:extLst/>
          </p:nvPr>
        </p:nvGraphicFramePr>
        <p:xfrm>
          <a:off x="5119208" y="3577453"/>
          <a:ext cx="6931554" cy="2745314"/>
        </p:xfrm>
        <a:graphic>
          <a:graphicData uri="http://schemas.openxmlformats.org/drawingml/2006/table">
            <a:tbl>
              <a:tblPr firstRow="1" bandRow="1">
                <a:tableStyleId>{93296810-A885-4BE3-A3E7-6D5BEEA58F35}</a:tableStyleId>
              </a:tblPr>
              <a:tblGrid>
                <a:gridCol w="2310518">
                  <a:extLst>
                    <a:ext uri="{9D8B030D-6E8A-4147-A177-3AD203B41FA5}">
                      <a16:colId xmlns:a16="http://schemas.microsoft.com/office/drawing/2014/main" val="20000"/>
                    </a:ext>
                  </a:extLst>
                </a:gridCol>
                <a:gridCol w="2310518">
                  <a:extLst>
                    <a:ext uri="{9D8B030D-6E8A-4147-A177-3AD203B41FA5}">
                      <a16:colId xmlns:a16="http://schemas.microsoft.com/office/drawing/2014/main" val="20001"/>
                    </a:ext>
                  </a:extLst>
                </a:gridCol>
                <a:gridCol w="2310518">
                  <a:extLst>
                    <a:ext uri="{9D8B030D-6E8A-4147-A177-3AD203B41FA5}">
                      <a16:colId xmlns:a16="http://schemas.microsoft.com/office/drawing/2014/main" val="20002"/>
                    </a:ext>
                  </a:extLst>
                </a:gridCol>
              </a:tblGrid>
              <a:tr h="752830">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Blocking</a:t>
                      </a:r>
                    </a:p>
                    <a:p>
                      <a:pPr algn="ct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Lock-Free</a:t>
                      </a:r>
                    </a:p>
                    <a:p>
                      <a:pPr algn="ctr"/>
                      <a:endParaRPr lang="en-US" dirty="0"/>
                    </a:p>
                  </a:txBody>
                  <a:tcPr/>
                </a:tc>
                <a:tc>
                  <a:txBody>
                    <a:bodyPr/>
                    <a:lstStyle/>
                    <a:p>
                      <a:pPr algn="ctr"/>
                      <a:r>
                        <a:rPr lang="en-US" dirty="0" smtClean="0"/>
                        <a:t>Wait-Free </a:t>
                      </a:r>
                    </a:p>
                    <a:p>
                      <a:pPr algn="ctr"/>
                      <a:r>
                        <a:rPr lang="en-US" dirty="0" smtClean="0"/>
                        <a:t>Bounded</a:t>
                      </a:r>
                    </a:p>
                  </a:txBody>
                  <a:tcPr/>
                </a:tc>
                <a:extLst>
                  <a:ext uri="{0D108BD9-81ED-4DB2-BD59-A6C34878D82A}">
                    <a16:rowId xmlns:a16="http://schemas.microsoft.com/office/drawing/2014/main" val="10000"/>
                  </a:ext>
                </a:extLst>
              </a:tr>
              <a:tr h="996242">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996242">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534988" y="4459227"/>
            <a:ext cx="4478867" cy="584775"/>
          </a:xfrm>
          <a:prstGeom prst="rect">
            <a:avLst/>
          </a:prstGeom>
          <a:noFill/>
        </p:spPr>
        <p:txBody>
          <a:bodyPr wrap="square" rtlCol="0">
            <a:spAutoFit/>
          </a:bodyPr>
          <a:lstStyle/>
          <a:p>
            <a:r>
              <a:rPr lang="en-US" sz="3200" dirty="0" err="1">
                <a:latin typeface="Consolas" panose="020B0609020204030204" pitchFamily="49" charset="0"/>
                <a:cs typeface="Consolas" panose="020B0609020204030204" pitchFamily="49" charset="0"/>
              </a:rPr>
              <a:t>enqueue</a:t>
            </a:r>
            <a:r>
              <a:rPr lang="en-US" sz="3200" dirty="0">
                <a:latin typeface="Consolas" panose="020B0609020204030204" pitchFamily="49" charset="0"/>
                <a:cs typeface="Consolas" panose="020B0609020204030204" pitchFamily="49" charset="0"/>
              </a:rPr>
              <a:t>()</a:t>
            </a:r>
            <a:r>
              <a:rPr lang="en-US" sz="3200" dirty="0"/>
              <a:t>      </a:t>
            </a:r>
            <a:r>
              <a:rPr lang="en-US" dirty="0">
                <a:solidFill>
                  <a:schemeClr val="bg1">
                    <a:lumMod val="65000"/>
                  </a:schemeClr>
                </a:solidFill>
              </a:rPr>
              <a:t>(reader)</a:t>
            </a:r>
          </a:p>
        </p:txBody>
      </p:sp>
      <p:sp>
        <p:nvSpPr>
          <p:cNvPr id="9" name="TextBox 8"/>
          <p:cNvSpPr txBox="1"/>
          <p:nvPr/>
        </p:nvSpPr>
        <p:spPr>
          <a:xfrm>
            <a:off x="534988" y="5473482"/>
            <a:ext cx="4478867" cy="584775"/>
          </a:xfrm>
          <a:prstGeom prst="rect">
            <a:avLst/>
          </a:prstGeom>
          <a:noFill/>
        </p:spPr>
        <p:txBody>
          <a:bodyPr wrap="square" rtlCol="0">
            <a:spAutoFit/>
          </a:bodyPr>
          <a:lstStyle/>
          <a:p>
            <a:r>
              <a:rPr lang="en-US" sz="3200" dirty="0" err="1">
                <a:latin typeface="Consolas" panose="020B0609020204030204" pitchFamily="49" charset="0"/>
                <a:cs typeface="Consolas" panose="020B0609020204030204" pitchFamily="49" charset="0"/>
              </a:rPr>
              <a:t>dequeue</a:t>
            </a:r>
            <a:r>
              <a:rPr lang="en-US" sz="3200" dirty="0">
                <a:latin typeface="Consolas" panose="020B0609020204030204" pitchFamily="49" charset="0"/>
                <a:cs typeface="Consolas" panose="020B0609020204030204" pitchFamily="49" charset="0"/>
              </a:rPr>
              <a:t>()</a:t>
            </a:r>
            <a:r>
              <a:rPr lang="en-US" sz="3200" dirty="0"/>
              <a:t>      </a:t>
            </a:r>
            <a:r>
              <a:rPr lang="en-US" dirty="0">
                <a:solidFill>
                  <a:schemeClr val="bg1">
                    <a:lumMod val="65000"/>
                  </a:schemeClr>
                </a:solidFill>
              </a:rPr>
              <a:t>(reclaims)</a:t>
            </a:r>
          </a:p>
        </p:txBody>
      </p:sp>
      <p:sp>
        <p:nvSpPr>
          <p:cNvPr id="7" name="Multiply 6"/>
          <p:cNvSpPr/>
          <p:nvPr/>
        </p:nvSpPr>
        <p:spPr>
          <a:xfrm>
            <a:off x="10499462" y="4510551"/>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Multiply 9"/>
          <p:cNvSpPr/>
          <p:nvPr/>
        </p:nvSpPr>
        <p:spPr>
          <a:xfrm>
            <a:off x="10499462" y="5519219"/>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641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20"/>
            <a:ext cx="11440688" cy="510973"/>
          </a:xfrm>
        </p:spPr>
        <p:txBody>
          <a:bodyPr/>
          <a:lstStyle/>
          <a:p>
            <a:pPr marL="76176" indent="0">
              <a:buNone/>
            </a:pPr>
            <a:r>
              <a:rPr lang="en-US" sz="1600" dirty="0"/>
              <a:t>For the following manual memory reclamation techniques, classify each based on their family</a:t>
            </a:r>
          </a:p>
          <a:p>
            <a:endParaRPr lang="en-US" sz="1600" dirty="0"/>
          </a:p>
        </p:txBody>
      </p:sp>
      <p:sp>
        <p:nvSpPr>
          <p:cNvPr id="3" name="Title 2"/>
          <p:cNvSpPr>
            <a:spLocks noGrp="1"/>
          </p:cNvSpPr>
          <p:nvPr>
            <p:ph type="ctrTitle"/>
          </p:nvPr>
        </p:nvSpPr>
        <p:spPr/>
        <p:txBody>
          <a:bodyPr/>
          <a:lstStyle/>
          <a:p>
            <a:r>
              <a:rPr lang="en-US" dirty="0" smtClean="0"/>
              <a:t>Quiz 7</a:t>
            </a:r>
            <a:endParaRPr lang="en-US" dirty="0"/>
          </a:p>
        </p:txBody>
      </p:sp>
      <p:graphicFrame>
        <p:nvGraphicFramePr>
          <p:cNvPr id="6" name="Table 5"/>
          <p:cNvGraphicFramePr>
            <a:graphicFrameLocks noGrp="1"/>
          </p:cNvGraphicFramePr>
          <p:nvPr>
            <p:extLst/>
          </p:nvPr>
        </p:nvGraphicFramePr>
        <p:xfrm>
          <a:off x="5156915" y="2077218"/>
          <a:ext cx="6931554" cy="4106015"/>
        </p:xfrm>
        <a:graphic>
          <a:graphicData uri="http://schemas.openxmlformats.org/drawingml/2006/table">
            <a:tbl>
              <a:tblPr firstRow="1" bandRow="1">
                <a:tableStyleId>{93296810-A885-4BE3-A3E7-6D5BEEA58F35}</a:tableStyleId>
              </a:tblPr>
              <a:tblGrid>
                <a:gridCol w="2310518">
                  <a:extLst>
                    <a:ext uri="{9D8B030D-6E8A-4147-A177-3AD203B41FA5}">
                      <a16:colId xmlns:a16="http://schemas.microsoft.com/office/drawing/2014/main" val="20000"/>
                    </a:ext>
                  </a:extLst>
                </a:gridCol>
                <a:gridCol w="2310518">
                  <a:extLst>
                    <a:ext uri="{9D8B030D-6E8A-4147-A177-3AD203B41FA5}">
                      <a16:colId xmlns:a16="http://schemas.microsoft.com/office/drawing/2014/main" val="20001"/>
                    </a:ext>
                  </a:extLst>
                </a:gridCol>
                <a:gridCol w="2310518">
                  <a:extLst>
                    <a:ext uri="{9D8B030D-6E8A-4147-A177-3AD203B41FA5}">
                      <a16:colId xmlns:a16="http://schemas.microsoft.com/office/drawing/2014/main" val="20002"/>
                    </a:ext>
                  </a:extLst>
                </a:gridCol>
              </a:tblGrid>
              <a:tr h="929901">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Reference Counter based</a:t>
                      </a: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Pointer based</a:t>
                      </a:r>
                    </a:p>
                    <a:p>
                      <a:pPr algn="ctr"/>
                      <a:endParaRPr lang="en-US" dirty="0"/>
                    </a:p>
                  </a:txBody>
                  <a:tcPr/>
                </a:tc>
                <a:tc>
                  <a:txBody>
                    <a:bodyPr/>
                    <a:lstStyle/>
                    <a:p>
                      <a:pPr algn="ctr"/>
                      <a:r>
                        <a:rPr lang="en-US" dirty="0" smtClean="0"/>
                        <a:t>Epoch based</a:t>
                      </a:r>
                    </a:p>
                  </a:txBody>
                  <a:tcPr/>
                </a:tc>
                <a:extLst>
                  <a:ext uri="{0D108BD9-81ED-4DB2-BD59-A6C34878D82A}">
                    <a16:rowId xmlns:a16="http://schemas.microsoft.com/office/drawing/2014/main" val="10000"/>
                  </a:ext>
                </a:extLst>
              </a:tr>
              <a:tr h="857872">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1"/>
                  </a:ext>
                </a:extLst>
              </a:tr>
              <a:tr h="749431">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2"/>
                  </a:ext>
                </a:extLst>
              </a:tr>
              <a:tr h="758858">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809953">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36162938"/>
                  </a:ext>
                </a:extLst>
              </a:tr>
            </a:tbl>
          </a:graphicData>
        </a:graphic>
      </p:graphicFrame>
      <p:sp>
        <p:nvSpPr>
          <p:cNvPr id="7" name="TextBox 6"/>
          <p:cNvSpPr txBox="1"/>
          <p:nvPr/>
        </p:nvSpPr>
        <p:spPr>
          <a:xfrm>
            <a:off x="503414" y="3204939"/>
            <a:ext cx="44788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Atomic Reference Counting</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10" name="TextBox 9"/>
          <p:cNvSpPr txBox="1"/>
          <p:nvPr/>
        </p:nvSpPr>
        <p:spPr>
          <a:xfrm>
            <a:off x="503413" y="4067765"/>
            <a:ext cx="44788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Hazard Pointers</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11" name="TextBox 10"/>
          <p:cNvSpPr txBox="1"/>
          <p:nvPr/>
        </p:nvSpPr>
        <p:spPr>
          <a:xfrm>
            <a:off x="503413" y="4797924"/>
            <a:ext cx="44788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RCU</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503413" y="5563190"/>
            <a:ext cx="44788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Hazard Eras</a:t>
            </a:r>
            <a:endParaRPr lang="en-US"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0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8778" y="1666620"/>
            <a:ext cx="11440688" cy="510973"/>
          </a:xfrm>
        </p:spPr>
        <p:txBody>
          <a:bodyPr/>
          <a:lstStyle/>
          <a:p>
            <a:pPr marL="76176" indent="0">
              <a:buNone/>
            </a:pPr>
            <a:r>
              <a:rPr lang="en-US" sz="1600" dirty="0"/>
              <a:t>For the following manual memory reclamation techniques, classify each based on their family</a:t>
            </a:r>
          </a:p>
          <a:p>
            <a:endParaRPr lang="en-US" sz="1600" dirty="0"/>
          </a:p>
        </p:txBody>
      </p:sp>
      <p:sp>
        <p:nvSpPr>
          <p:cNvPr id="3" name="Title 2"/>
          <p:cNvSpPr>
            <a:spLocks noGrp="1"/>
          </p:cNvSpPr>
          <p:nvPr>
            <p:ph type="ctrTitle"/>
          </p:nvPr>
        </p:nvSpPr>
        <p:spPr/>
        <p:txBody>
          <a:bodyPr/>
          <a:lstStyle/>
          <a:p>
            <a:r>
              <a:rPr lang="en-US" dirty="0" smtClean="0"/>
              <a:t>Quiz 7</a:t>
            </a:r>
            <a:endParaRPr lang="en-US" dirty="0"/>
          </a:p>
        </p:txBody>
      </p:sp>
      <p:graphicFrame>
        <p:nvGraphicFramePr>
          <p:cNvPr id="6" name="Table 5"/>
          <p:cNvGraphicFramePr>
            <a:graphicFrameLocks noGrp="1"/>
          </p:cNvGraphicFramePr>
          <p:nvPr>
            <p:extLst/>
          </p:nvPr>
        </p:nvGraphicFramePr>
        <p:xfrm>
          <a:off x="5156915" y="2077218"/>
          <a:ext cx="6931554" cy="4106015"/>
        </p:xfrm>
        <a:graphic>
          <a:graphicData uri="http://schemas.openxmlformats.org/drawingml/2006/table">
            <a:tbl>
              <a:tblPr firstRow="1" bandRow="1">
                <a:tableStyleId>{93296810-A885-4BE3-A3E7-6D5BEEA58F35}</a:tableStyleId>
              </a:tblPr>
              <a:tblGrid>
                <a:gridCol w="2310518">
                  <a:extLst>
                    <a:ext uri="{9D8B030D-6E8A-4147-A177-3AD203B41FA5}">
                      <a16:colId xmlns:a16="http://schemas.microsoft.com/office/drawing/2014/main" val="20000"/>
                    </a:ext>
                  </a:extLst>
                </a:gridCol>
                <a:gridCol w="2310518">
                  <a:extLst>
                    <a:ext uri="{9D8B030D-6E8A-4147-A177-3AD203B41FA5}">
                      <a16:colId xmlns:a16="http://schemas.microsoft.com/office/drawing/2014/main" val="20001"/>
                    </a:ext>
                  </a:extLst>
                </a:gridCol>
                <a:gridCol w="2310518">
                  <a:extLst>
                    <a:ext uri="{9D8B030D-6E8A-4147-A177-3AD203B41FA5}">
                      <a16:colId xmlns:a16="http://schemas.microsoft.com/office/drawing/2014/main" val="20002"/>
                    </a:ext>
                  </a:extLst>
                </a:gridCol>
              </a:tblGrid>
              <a:tr h="929901">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Reference Counter based</a:t>
                      </a: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dirty="0" smtClean="0"/>
                        <a:t>Pointer based</a:t>
                      </a:r>
                    </a:p>
                    <a:p>
                      <a:pPr algn="ctr"/>
                      <a:endParaRPr lang="en-US" dirty="0"/>
                    </a:p>
                  </a:txBody>
                  <a:tcPr/>
                </a:tc>
                <a:tc>
                  <a:txBody>
                    <a:bodyPr/>
                    <a:lstStyle/>
                    <a:p>
                      <a:pPr algn="ctr"/>
                      <a:r>
                        <a:rPr lang="en-US" dirty="0" smtClean="0"/>
                        <a:t>Epoch based</a:t>
                      </a:r>
                    </a:p>
                  </a:txBody>
                  <a:tcPr/>
                </a:tc>
                <a:extLst>
                  <a:ext uri="{0D108BD9-81ED-4DB2-BD59-A6C34878D82A}">
                    <a16:rowId xmlns:a16="http://schemas.microsoft.com/office/drawing/2014/main" val="10000"/>
                  </a:ext>
                </a:extLst>
              </a:tr>
              <a:tr h="857872">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1"/>
                  </a:ext>
                </a:extLst>
              </a:tr>
              <a:tr h="749431">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2"/>
                  </a:ext>
                </a:extLst>
              </a:tr>
              <a:tr h="758858">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809953">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36162938"/>
                  </a:ext>
                </a:extLst>
              </a:tr>
            </a:tbl>
          </a:graphicData>
        </a:graphic>
      </p:graphicFrame>
      <p:sp>
        <p:nvSpPr>
          <p:cNvPr id="7" name="TextBox 6"/>
          <p:cNvSpPr txBox="1"/>
          <p:nvPr/>
        </p:nvSpPr>
        <p:spPr>
          <a:xfrm>
            <a:off x="503414" y="3204939"/>
            <a:ext cx="44788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Atomic Reference Counting</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10" name="TextBox 9"/>
          <p:cNvSpPr txBox="1"/>
          <p:nvPr/>
        </p:nvSpPr>
        <p:spPr>
          <a:xfrm>
            <a:off x="503413" y="4067765"/>
            <a:ext cx="44788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Hazard Pointers</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11" name="TextBox 10"/>
          <p:cNvSpPr txBox="1"/>
          <p:nvPr/>
        </p:nvSpPr>
        <p:spPr>
          <a:xfrm>
            <a:off x="503413" y="4797924"/>
            <a:ext cx="44788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RCU</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503413" y="5563190"/>
            <a:ext cx="44788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Hazard Eras</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9" name="Multiply 8"/>
          <p:cNvSpPr/>
          <p:nvPr/>
        </p:nvSpPr>
        <p:spPr>
          <a:xfrm>
            <a:off x="5936888" y="3119065"/>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ultiply 12"/>
          <p:cNvSpPr/>
          <p:nvPr/>
        </p:nvSpPr>
        <p:spPr>
          <a:xfrm>
            <a:off x="8246455" y="3896018"/>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Multiply 13"/>
          <p:cNvSpPr/>
          <p:nvPr/>
        </p:nvSpPr>
        <p:spPr>
          <a:xfrm>
            <a:off x="10562305" y="4680470"/>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Multiply 14"/>
          <p:cNvSpPr/>
          <p:nvPr/>
        </p:nvSpPr>
        <p:spPr>
          <a:xfrm>
            <a:off x="10562305" y="5443585"/>
            <a:ext cx="752475" cy="633412"/>
          </a:xfrm>
          <a:prstGeom prst="mathMultiply">
            <a:avLst/>
          </a:prstGeom>
          <a:solidFill>
            <a:schemeClr val="tx1">
              <a:lumMod val="65000"/>
              <a:lumOff val="3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ultiply 15"/>
          <p:cNvSpPr/>
          <p:nvPr/>
        </p:nvSpPr>
        <p:spPr>
          <a:xfrm>
            <a:off x="8246454" y="5462050"/>
            <a:ext cx="752475" cy="633412"/>
          </a:xfrm>
          <a:prstGeom prst="mathMultiply">
            <a:avLst/>
          </a:prstGeom>
          <a:solidFill>
            <a:schemeClr val="tx1">
              <a:lumMod val="65000"/>
              <a:lumOff val="35000"/>
              <a:alpha val="46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601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Tree>
    <p:extLst>
      <p:ext uri="{BB962C8B-B14F-4D97-AF65-F5344CB8AC3E}">
        <p14:creationId xmlns:p14="http://schemas.microsoft.com/office/powerpoint/2010/main" val="481414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Comparing Hazard Pointers, URCU, and Hazard Eras applied to a Harris-</a:t>
            </a:r>
            <a:r>
              <a:rPr lang="en-US" dirty="0" err="1" smtClean="0"/>
              <a:t>Maged</a:t>
            </a:r>
            <a:r>
              <a:rPr lang="en-US" dirty="0" smtClean="0"/>
              <a:t> lock-free linked list</a:t>
            </a:r>
            <a:endParaRPr lang="en-US" dirty="0"/>
          </a:p>
        </p:txBody>
      </p:sp>
      <p:pic>
        <p:nvPicPr>
          <p:cNvPr id="5" name="Picture 4"/>
          <p:cNvPicPr>
            <a:picLocks noChangeAspect="1"/>
          </p:cNvPicPr>
          <p:nvPr/>
        </p:nvPicPr>
        <p:blipFill>
          <a:blip r:embed="rId2"/>
          <a:stretch>
            <a:fillRect/>
          </a:stretch>
        </p:blipFill>
        <p:spPr>
          <a:xfrm>
            <a:off x="817008" y="-9939"/>
            <a:ext cx="11147194" cy="6867940"/>
          </a:xfrm>
          <a:prstGeom prst="rect">
            <a:avLst/>
          </a:prstGeom>
        </p:spPr>
      </p:pic>
    </p:spTree>
    <p:extLst>
      <p:ext uri="{BB962C8B-B14F-4D97-AF65-F5344CB8AC3E}">
        <p14:creationId xmlns:p14="http://schemas.microsoft.com/office/powerpoint/2010/main" val="96747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Comparison</a:t>
            </a:r>
            <a:endParaRPr lang="en-US" dirty="0"/>
          </a:p>
        </p:txBody>
      </p:sp>
      <p:graphicFrame>
        <p:nvGraphicFramePr>
          <p:cNvPr id="4" name="Table 3"/>
          <p:cNvGraphicFramePr>
            <a:graphicFrameLocks noGrp="1"/>
          </p:cNvGraphicFramePr>
          <p:nvPr>
            <p:extLst/>
          </p:nvPr>
        </p:nvGraphicFramePr>
        <p:xfrm>
          <a:off x="307954" y="1375794"/>
          <a:ext cx="11684528" cy="4439920"/>
        </p:xfrm>
        <a:graphic>
          <a:graphicData uri="http://schemas.openxmlformats.org/drawingml/2006/table">
            <a:tbl>
              <a:tblPr firstRow="1" bandRow="1">
                <a:tableStyleId>{5C22544A-7EE6-4342-B048-85BDC9FD1C3A}</a:tableStyleId>
              </a:tblPr>
              <a:tblGrid>
                <a:gridCol w="2389700">
                  <a:extLst>
                    <a:ext uri="{9D8B030D-6E8A-4147-A177-3AD203B41FA5}">
                      <a16:colId xmlns:a16="http://schemas.microsoft.com/office/drawing/2014/main" val="21440038"/>
                    </a:ext>
                  </a:extLst>
                </a:gridCol>
                <a:gridCol w="1154783">
                  <a:extLst>
                    <a:ext uri="{9D8B030D-6E8A-4147-A177-3AD203B41FA5}">
                      <a16:colId xmlns:a16="http://schemas.microsoft.com/office/drawing/2014/main" val="3115472170"/>
                    </a:ext>
                  </a:extLst>
                </a:gridCol>
                <a:gridCol w="1366887">
                  <a:extLst>
                    <a:ext uri="{9D8B030D-6E8A-4147-A177-3AD203B41FA5}">
                      <a16:colId xmlns:a16="http://schemas.microsoft.com/office/drawing/2014/main" val="1178112857"/>
                    </a:ext>
                  </a:extLst>
                </a:gridCol>
                <a:gridCol w="1404594">
                  <a:extLst>
                    <a:ext uri="{9D8B030D-6E8A-4147-A177-3AD203B41FA5}">
                      <a16:colId xmlns:a16="http://schemas.microsoft.com/office/drawing/2014/main" val="1531008833"/>
                    </a:ext>
                  </a:extLst>
                </a:gridCol>
                <a:gridCol w="1390454">
                  <a:extLst>
                    <a:ext uri="{9D8B030D-6E8A-4147-A177-3AD203B41FA5}">
                      <a16:colId xmlns:a16="http://schemas.microsoft.com/office/drawing/2014/main" val="296870413"/>
                    </a:ext>
                  </a:extLst>
                </a:gridCol>
                <a:gridCol w="1357459">
                  <a:extLst>
                    <a:ext uri="{9D8B030D-6E8A-4147-A177-3AD203B41FA5}">
                      <a16:colId xmlns:a16="http://schemas.microsoft.com/office/drawing/2014/main" val="815644981"/>
                    </a:ext>
                  </a:extLst>
                </a:gridCol>
                <a:gridCol w="1399881">
                  <a:extLst>
                    <a:ext uri="{9D8B030D-6E8A-4147-A177-3AD203B41FA5}">
                      <a16:colId xmlns:a16="http://schemas.microsoft.com/office/drawing/2014/main" val="3887371110"/>
                    </a:ext>
                  </a:extLst>
                </a:gridCol>
                <a:gridCol w="1220770">
                  <a:extLst>
                    <a:ext uri="{9D8B030D-6E8A-4147-A177-3AD203B41FA5}">
                      <a16:colId xmlns:a16="http://schemas.microsoft.com/office/drawing/2014/main" val="1262128600"/>
                    </a:ext>
                  </a:extLst>
                </a:gridCol>
              </a:tblGrid>
              <a:tr h="370840">
                <a:tc>
                  <a:txBody>
                    <a:bodyPr/>
                    <a:lstStyle/>
                    <a:p>
                      <a:endParaRPr lang="en-US" sz="1400" dirty="0"/>
                    </a:p>
                  </a:txBody>
                  <a:tcPr/>
                </a:tc>
                <a:tc>
                  <a:txBody>
                    <a:bodyPr/>
                    <a:lstStyle/>
                    <a:p>
                      <a:pPr algn="ctr"/>
                      <a:r>
                        <a:rPr lang="en-US" sz="1400" dirty="0" smtClean="0"/>
                        <a:t>Atomic</a:t>
                      </a:r>
                    </a:p>
                    <a:p>
                      <a:pPr algn="ctr"/>
                      <a:r>
                        <a:rPr lang="en-US" sz="1400" dirty="0" smtClean="0"/>
                        <a:t>Reference</a:t>
                      </a:r>
                    </a:p>
                    <a:p>
                      <a:pPr algn="ctr"/>
                      <a:r>
                        <a:rPr lang="en-US" sz="1400" dirty="0" smtClean="0"/>
                        <a:t>Counting</a:t>
                      </a:r>
                      <a:endParaRPr lang="en-US" sz="1400" dirty="0"/>
                    </a:p>
                  </a:txBody>
                  <a:tcPr/>
                </a:tc>
                <a:tc>
                  <a:txBody>
                    <a:bodyPr/>
                    <a:lstStyle/>
                    <a:p>
                      <a:pPr algn="ctr"/>
                      <a:r>
                        <a:rPr lang="en-US" sz="1400" dirty="0" smtClean="0"/>
                        <a:t>RCU / Epoch</a:t>
                      </a:r>
                      <a:endParaRPr lang="en-US" sz="1400" dirty="0"/>
                    </a:p>
                  </a:txBody>
                  <a:tcPr/>
                </a:tc>
                <a:tc>
                  <a:txBody>
                    <a:bodyPr/>
                    <a:lstStyle/>
                    <a:p>
                      <a:pPr algn="ctr"/>
                      <a:r>
                        <a:rPr lang="en-US" sz="1400" dirty="0" smtClean="0"/>
                        <a:t>RCU / Epoch</a:t>
                      </a:r>
                    </a:p>
                    <a:p>
                      <a:pPr algn="ctr"/>
                      <a:r>
                        <a:rPr lang="en-US" sz="1400" dirty="0" smtClean="0"/>
                        <a:t>with</a:t>
                      </a:r>
                      <a:r>
                        <a:rPr lang="en-US" sz="1400" baseline="0" dirty="0" smtClean="0"/>
                        <a:t> deferral</a:t>
                      </a:r>
                      <a:endParaRPr lang="en-US" sz="1400" dirty="0" smtClean="0"/>
                    </a:p>
                  </a:txBody>
                  <a:tcPr/>
                </a:tc>
                <a:tc>
                  <a:txBody>
                    <a:bodyPr/>
                    <a:lstStyle/>
                    <a:p>
                      <a:pPr algn="ctr"/>
                      <a:r>
                        <a:rPr lang="en-US" sz="1400" dirty="0" smtClean="0"/>
                        <a:t>Hazard Pointers</a:t>
                      </a:r>
                      <a:endParaRPr lang="en-US" sz="1400" dirty="0"/>
                    </a:p>
                  </a:txBody>
                  <a:tcPr/>
                </a:tc>
                <a:tc>
                  <a:txBody>
                    <a:bodyPr/>
                    <a:lstStyle/>
                    <a:p>
                      <a:pPr algn="ctr"/>
                      <a:r>
                        <a:rPr lang="en-US" sz="1400" dirty="0" smtClean="0"/>
                        <a:t>Pass The</a:t>
                      </a:r>
                      <a:r>
                        <a:rPr lang="en-US" sz="1400" baseline="0" dirty="0" smtClean="0"/>
                        <a:t> Buck</a:t>
                      </a:r>
                      <a:endParaRPr lang="en-US" sz="1400" dirty="0"/>
                    </a:p>
                  </a:txBody>
                  <a:tcPr/>
                </a:tc>
                <a:tc>
                  <a:txBody>
                    <a:bodyPr/>
                    <a:lstStyle/>
                    <a:p>
                      <a:pPr algn="ctr"/>
                      <a:r>
                        <a:rPr lang="en-US" sz="1400" dirty="0" smtClean="0"/>
                        <a:t>Drop The Anchor</a:t>
                      </a:r>
                      <a:endParaRPr lang="en-US" sz="1400" dirty="0"/>
                    </a:p>
                  </a:txBody>
                  <a:tcPr/>
                </a:tc>
                <a:tc>
                  <a:txBody>
                    <a:bodyPr/>
                    <a:lstStyle/>
                    <a:p>
                      <a:pPr algn="ctr"/>
                      <a:r>
                        <a:rPr lang="en-US" sz="1400" dirty="0" smtClean="0"/>
                        <a:t>Hazard Eras</a:t>
                      </a:r>
                      <a:endParaRPr lang="en-US" sz="1400" dirty="0"/>
                    </a:p>
                  </a:txBody>
                  <a:tcPr/>
                </a:tc>
                <a:extLst>
                  <a:ext uri="{0D108BD9-81ED-4DB2-BD59-A6C34878D82A}">
                    <a16:rowId xmlns:a16="http://schemas.microsoft.com/office/drawing/2014/main" val="3182318591"/>
                  </a:ext>
                </a:extLst>
              </a:tr>
              <a:tr h="370840">
                <a:tc>
                  <a:txBody>
                    <a:bodyPr/>
                    <a:lstStyle/>
                    <a:p>
                      <a:r>
                        <a:rPr lang="en-US" sz="1400" dirty="0" smtClean="0"/>
                        <a:t>Readers Progress</a:t>
                      </a:r>
                      <a:endParaRPr lang="en-US" sz="1400" dirty="0"/>
                    </a:p>
                  </a:txBody>
                  <a:tcPr/>
                </a:tc>
                <a:tc>
                  <a:txBody>
                    <a:bodyPr/>
                    <a:lstStyle/>
                    <a:p>
                      <a:pPr algn="ctr"/>
                      <a:r>
                        <a:rPr lang="en-US" sz="1200" dirty="0" smtClean="0"/>
                        <a:t>wait-free population</a:t>
                      </a:r>
                      <a:r>
                        <a:rPr lang="en-US" sz="1200" baseline="0" dirty="0" smtClean="0"/>
                        <a:t> oblivious</a:t>
                      </a:r>
                      <a:endParaRPr lang="en-US" sz="1200" dirty="0"/>
                    </a:p>
                  </a:txBody>
                  <a:tcPr/>
                </a:tc>
                <a:tc>
                  <a:txBody>
                    <a:bodyPr/>
                    <a:lstStyle/>
                    <a:p>
                      <a:pPr algn="ctr"/>
                      <a:r>
                        <a:rPr lang="en-US" sz="1200" dirty="0" smtClean="0"/>
                        <a:t>wait-free population</a:t>
                      </a:r>
                      <a:r>
                        <a:rPr lang="en-US" sz="1200" baseline="0" dirty="0" smtClean="0"/>
                        <a:t> oblivious</a:t>
                      </a:r>
                      <a:endParaRPr lang="en-US" sz="1200"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1200" dirty="0" smtClean="0"/>
                        <a:t>wait-free population</a:t>
                      </a:r>
                      <a:r>
                        <a:rPr lang="en-US" sz="1200" baseline="0" dirty="0" smtClean="0"/>
                        <a:t> oblivious</a:t>
                      </a:r>
                      <a:endParaRPr lang="en-US" sz="1200" dirty="0" smtClean="0"/>
                    </a:p>
                  </a:txBody>
                  <a:tcPr/>
                </a:tc>
                <a:tc>
                  <a:txBody>
                    <a:bodyPr/>
                    <a:lstStyle/>
                    <a:p>
                      <a:pPr algn="ctr"/>
                      <a:r>
                        <a:rPr lang="en-US" sz="1200" dirty="0" smtClean="0"/>
                        <a:t>lock-free (sometimes wait-free)</a:t>
                      </a:r>
                      <a:endParaRPr lang="en-US" sz="1200" dirty="0"/>
                    </a:p>
                  </a:txBody>
                  <a:tcPr/>
                </a:tc>
                <a:tc>
                  <a:txBody>
                    <a:bodyPr/>
                    <a:lstStyle/>
                    <a:p>
                      <a:pPr algn="ctr"/>
                      <a:r>
                        <a:rPr lang="en-US" sz="1200" dirty="0" smtClean="0"/>
                        <a:t>lock-free</a:t>
                      </a:r>
                      <a:endParaRPr lang="en-US" sz="1200" dirty="0"/>
                    </a:p>
                  </a:txBody>
                  <a:tcPr/>
                </a:tc>
                <a:tc>
                  <a:txBody>
                    <a:bodyPr/>
                    <a:lstStyle/>
                    <a:p>
                      <a:pPr algn="ctr"/>
                      <a:r>
                        <a:rPr lang="en-US" sz="1200" dirty="0" smtClean="0"/>
                        <a:t>lock-free (sometimes wait-free)</a:t>
                      </a:r>
                      <a:endParaRPr lang="en-US" sz="1200" dirty="0"/>
                    </a:p>
                  </a:txBody>
                  <a:tcPr/>
                </a:tc>
                <a:tc>
                  <a:txBody>
                    <a:bodyPr/>
                    <a:lstStyle/>
                    <a:p>
                      <a:pPr algn="ctr"/>
                      <a:r>
                        <a:rPr lang="en-US" sz="1200" dirty="0" smtClean="0"/>
                        <a:t>lock-free (sometimes wait-free)</a:t>
                      </a:r>
                      <a:endParaRPr lang="en-US" sz="1200" dirty="0"/>
                    </a:p>
                  </a:txBody>
                  <a:tcPr/>
                </a:tc>
                <a:extLst>
                  <a:ext uri="{0D108BD9-81ED-4DB2-BD59-A6C34878D82A}">
                    <a16:rowId xmlns:a16="http://schemas.microsoft.com/office/drawing/2014/main" val="3121139979"/>
                  </a:ext>
                </a:extLst>
              </a:tr>
              <a:tr h="370840">
                <a:tc>
                  <a:txBody>
                    <a:bodyPr/>
                    <a:lstStyle/>
                    <a:p>
                      <a:r>
                        <a:rPr lang="en-US" sz="1400" dirty="0" err="1" smtClean="0"/>
                        <a:t>Reclaimer</a:t>
                      </a:r>
                      <a:r>
                        <a:rPr lang="en-US" sz="1400" dirty="0" smtClean="0"/>
                        <a:t> Progress</a:t>
                      </a:r>
                      <a:endParaRPr lang="en-US" sz="1400"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1200" dirty="0" smtClean="0"/>
                        <a:t>wait-free</a:t>
                      </a:r>
                    </a:p>
                  </a:txBody>
                  <a:tcPr/>
                </a:tc>
                <a:tc>
                  <a:txBody>
                    <a:bodyPr/>
                    <a:lstStyle/>
                    <a:p>
                      <a:pPr algn="ctr"/>
                      <a:r>
                        <a:rPr lang="en-US" sz="1200" kern="1200" dirty="0" smtClean="0">
                          <a:solidFill>
                            <a:srgbClr val="C00000"/>
                          </a:solidFill>
                          <a:latin typeface="+mn-lt"/>
                          <a:ea typeface="+mn-ea"/>
                          <a:cs typeface="+mn-cs"/>
                        </a:rPr>
                        <a:t>blocking</a:t>
                      </a:r>
                      <a:endParaRPr lang="en-US" sz="1200" kern="1200" dirty="0">
                        <a:solidFill>
                          <a:srgbClr val="C00000"/>
                        </a:solidFill>
                        <a:latin typeface="+mn-lt"/>
                        <a:ea typeface="+mn-ea"/>
                        <a:cs typeface="+mn-cs"/>
                      </a:endParaRPr>
                    </a:p>
                  </a:txBody>
                  <a:tcPr/>
                </a:tc>
                <a:tc>
                  <a:txBody>
                    <a:bodyPr/>
                    <a:lstStyle/>
                    <a:p>
                      <a:pPr algn="ctr"/>
                      <a:r>
                        <a:rPr lang="en-US" sz="1200" kern="1200" dirty="0" smtClean="0">
                          <a:solidFill>
                            <a:srgbClr val="C00000"/>
                          </a:solidFill>
                          <a:latin typeface="+mn-lt"/>
                          <a:ea typeface="+mn-ea"/>
                          <a:cs typeface="+mn-cs"/>
                        </a:rPr>
                        <a:t>blocking</a:t>
                      </a:r>
                      <a:endParaRPr lang="en-US" sz="1200" kern="1200" dirty="0">
                        <a:solidFill>
                          <a:srgbClr val="C00000"/>
                        </a:solidFill>
                        <a:latin typeface="+mn-lt"/>
                        <a:ea typeface="+mn-ea"/>
                        <a:cs typeface="+mn-cs"/>
                      </a:endParaRPr>
                    </a:p>
                  </a:txBody>
                  <a:tcPr/>
                </a:tc>
                <a:tc>
                  <a:txBody>
                    <a:bodyPr/>
                    <a:lstStyle/>
                    <a:p>
                      <a:pPr algn="ctr"/>
                      <a:r>
                        <a:rPr lang="en-US" sz="1200" dirty="0" smtClean="0"/>
                        <a:t>wait-free bounded</a:t>
                      </a:r>
                      <a:endParaRPr lang="en-US" sz="1200" dirty="0"/>
                    </a:p>
                  </a:txBody>
                  <a:tcPr/>
                </a:tc>
                <a:tc>
                  <a:txBody>
                    <a:bodyPr/>
                    <a:lstStyle/>
                    <a:p>
                      <a:pPr algn="ctr"/>
                      <a:r>
                        <a:rPr lang="en-US" sz="1200" dirty="0" smtClean="0"/>
                        <a:t>lock-free</a:t>
                      </a:r>
                      <a:endParaRPr lang="en-US" sz="1200" dirty="0"/>
                    </a:p>
                  </a:txBody>
                  <a:tcPr/>
                </a:tc>
                <a:tc>
                  <a:txBody>
                    <a:bodyPr/>
                    <a:lstStyle/>
                    <a:p>
                      <a:pPr algn="ctr"/>
                      <a:r>
                        <a:rPr lang="en-US" sz="1200" dirty="0" smtClean="0"/>
                        <a:t>wait-free bounded</a:t>
                      </a:r>
                      <a:endParaRPr lang="en-US" sz="1200" dirty="0"/>
                    </a:p>
                  </a:txBody>
                  <a:tcPr/>
                </a:tc>
                <a:tc>
                  <a:txBody>
                    <a:bodyPr/>
                    <a:lstStyle/>
                    <a:p>
                      <a:pPr algn="ctr"/>
                      <a:r>
                        <a:rPr lang="en-US" sz="1200" dirty="0" smtClean="0"/>
                        <a:t>wait-free unbounded</a:t>
                      </a:r>
                      <a:endParaRPr lang="en-US" sz="1200" dirty="0"/>
                    </a:p>
                  </a:txBody>
                  <a:tcPr/>
                </a:tc>
                <a:extLst>
                  <a:ext uri="{0D108BD9-81ED-4DB2-BD59-A6C34878D82A}">
                    <a16:rowId xmlns:a16="http://schemas.microsoft.com/office/drawing/2014/main" val="1727630010"/>
                  </a:ext>
                </a:extLst>
              </a:tr>
              <a:tr h="370840">
                <a:tc>
                  <a:txBody>
                    <a:bodyPr/>
                    <a:lstStyle/>
                    <a:p>
                      <a:r>
                        <a:rPr lang="en-US" sz="1400" dirty="0" smtClean="0"/>
                        <a:t>Readers Synchronization </a:t>
                      </a:r>
                    </a:p>
                    <a:p>
                      <a:r>
                        <a:rPr lang="en-US" sz="1400" dirty="0" smtClean="0"/>
                        <a:t>per node</a:t>
                      </a:r>
                      <a:endParaRPr lang="en-US" sz="1400" dirty="0"/>
                    </a:p>
                  </a:txBody>
                  <a:tcPr/>
                </a:tc>
                <a:tc>
                  <a:txBody>
                    <a:bodyPr/>
                    <a:lstStyle/>
                    <a:p>
                      <a:pPr algn="ctr"/>
                      <a:r>
                        <a:rPr lang="en-US" sz="1200" dirty="0" smtClean="0">
                          <a:solidFill>
                            <a:srgbClr val="C00000"/>
                          </a:solidFill>
                        </a:rPr>
                        <a:t>2 </a:t>
                      </a:r>
                      <a:r>
                        <a:rPr lang="en-US" sz="1200" dirty="0" err="1" smtClean="0">
                          <a:solidFill>
                            <a:srgbClr val="C00000"/>
                          </a:solidFill>
                        </a:rPr>
                        <a:t>fetch_add</a:t>
                      </a:r>
                      <a:r>
                        <a:rPr lang="en-US" sz="1200" dirty="0" smtClean="0">
                          <a:solidFill>
                            <a:srgbClr val="C00000"/>
                          </a:solidFill>
                        </a:rPr>
                        <a:t>()</a:t>
                      </a:r>
                      <a:endParaRPr lang="en-US" sz="1200" dirty="0">
                        <a:solidFill>
                          <a:srgbClr val="C00000"/>
                        </a:solidFill>
                      </a:endParaRPr>
                    </a:p>
                  </a:txBody>
                  <a:tcPr/>
                </a:tc>
                <a:tc>
                  <a:txBody>
                    <a:bodyPr/>
                    <a:lstStyle/>
                    <a:p>
                      <a:pPr algn="ctr"/>
                      <a:r>
                        <a:rPr lang="en-US" sz="1200" dirty="0" smtClean="0">
                          <a:solidFill>
                            <a:schemeClr val="accent6">
                              <a:lumMod val="75000"/>
                            </a:schemeClr>
                          </a:solidFill>
                        </a:rPr>
                        <a:t>none</a:t>
                      </a:r>
                      <a:endParaRPr lang="en-US" sz="1200" dirty="0">
                        <a:solidFill>
                          <a:schemeClr val="accent6">
                            <a:lumMod val="75000"/>
                          </a:schemeClr>
                        </a:solidFill>
                      </a:endParaRPr>
                    </a:p>
                  </a:txBody>
                  <a:tcPr/>
                </a:tc>
                <a:tc>
                  <a:txBody>
                    <a:bodyPr/>
                    <a:lstStyle/>
                    <a:p>
                      <a:pPr algn="ctr"/>
                      <a:r>
                        <a:rPr lang="en-US" sz="1200" dirty="0" smtClean="0">
                          <a:solidFill>
                            <a:schemeClr val="accent6">
                              <a:lumMod val="75000"/>
                            </a:schemeClr>
                          </a:solidFill>
                        </a:rPr>
                        <a:t>none</a:t>
                      </a:r>
                      <a:endParaRPr lang="en-US" sz="1200" dirty="0">
                        <a:solidFill>
                          <a:schemeClr val="accent6">
                            <a:lumMod val="75000"/>
                          </a:schemeClr>
                        </a:solidFill>
                      </a:endParaRPr>
                    </a:p>
                  </a:txBody>
                  <a:tcPr/>
                </a:tc>
                <a:tc>
                  <a:txBody>
                    <a:bodyPr/>
                    <a:lstStyle/>
                    <a:p>
                      <a:pPr marL="0" algn="ctr" defTabSz="914247" rtl="0" eaLnBrk="1" latinLnBrk="0" hangingPunct="1"/>
                      <a:r>
                        <a:rPr lang="en-US" sz="1200" kern="1200" dirty="0" smtClean="0">
                          <a:solidFill>
                            <a:schemeClr val="dk1"/>
                          </a:solidFill>
                          <a:latin typeface="+mn-lt"/>
                          <a:ea typeface="+mn-ea"/>
                          <a:cs typeface="+mn-cs"/>
                        </a:rPr>
                        <a:t>2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load</a:t>
                      </a:r>
                    </a:p>
                    <a:p>
                      <a:pPr algn="ctr"/>
                      <a:r>
                        <a:rPr lang="en-US" sz="1200" dirty="0" smtClean="0">
                          <a:solidFill>
                            <a:srgbClr val="C00000"/>
                          </a:solidFill>
                        </a:rPr>
                        <a:t>1 </a:t>
                      </a:r>
                      <a:r>
                        <a:rPr lang="en-US" sz="1200" dirty="0" err="1" smtClean="0">
                          <a:solidFill>
                            <a:srgbClr val="C00000"/>
                          </a:solidFill>
                        </a:rPr>
                        <a:t>seq-cst</a:t>
                      </a:r>
                      <a:r>
                        <a:rPr lang="en-US" sz="1200" dirty="0" smtClean="0">
                          <a:solidFill>
                            <a:srgbClr val="C00000"/>
                          </a:solidFill>
                        </a:rPr>
                        <a:t> store</a:t>
                      </a:r>
                      <a:r>
                        <a:rPr lang="en-US" sz="1200" baseline="0" dirty="0" smtClean="0">
                          <a:solidFill>
                            <a:srgbClr val="C00000"/>
                          </a:solidFill>
                        </a:rPr>
                        <a:t> </a:t>
                      </a:r>
                    </a:p>
                  </a:txBody>
                  <a:tcPr/>
                </a:tc>
                <a:tc>
                  <a:txBody>
                    <a:bodyPr/>
                    <a:lstStyle/>
                    <a:p>
                      <a:pPr algn="ctr"/>
                      <a:r>
                        <a:rPr lang="en-US" sz="1200" kern="1200" dirty="0" smtClean="0">
                          <a:solidFill>
                            <a:schemeClr val="dk1"/>
                          </a:solidFill>
                          <a:latin typeface="+mn-lt"/>
                          <a:ea typeface="+mn-ea"/>
                          <a:cs typeface="+mn-cs"/>
                        </a:rPr>
                        <a:t>2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load</a:t>
                      </a:r>
                    </a:p>
                    <a:p>
                      <a:pPr algn="ctr"/>
                      <a:r>
                        <a:rPr lang="en-US" sz="1200" dirty="0" smtClean="0">
                          <a:solidFill>
                            <a:srgbClr val="C00000"/>
                          </a:solidFill>
                        </a:rPr>
                        <a:t>1 </a:t>
                      </a:r>
                      <a:r>
                        <a:rPr lang="en-US" sz="1200" dirty="0" err="1" smtClean="0">
                          <a:solidFill>
                            <a:srgbClr val="C00000"/>
                          </a:solidFill>
                        </a:rPr>
                        <a:t>seq-cst</a:t>
                      </a:r>
                      <a:r>
                        <a:rPr lang="en-US" sz="1200" dirty="0" smtClean="0">
                          <a:solidFill>
                            <a:srgbClr val="C00000"/>
                          </a:solidFill>
                        </a:rPr>
                        <a:t> store</a:t>
                      </a:r>
                      <a:r>
                        <a:rPr lang="en-US" sz="1200" baseline="0" dirty="0" smtClean="0">
                          <a:solidFill>
                            <a:srgbClr val="C00000"/>
                          </a:solidFill>
                        </a:rPr>
                        <a:t> </a:t>
                      </a:r>
                    </a:p>
                  </a:txBody>
                  <a:tcPr/>
                </a:tc>
                <a:tc>
                  <a:txBody>
                    <a:bodyPr/>
                    <a:lstStyle/>
                    <a:p>
                      <a:pPr algn="ctr"/>
                      <a:r>
                        <a:rPr lang="en-US" sz="1200" dirty="0" smtClean="0"/>
                        <a:t>1 </a:t>
                      </a:r>
                      <a:r>
                        <a:rPr lang="en-US" sz="1200" dirty="0" err="1" smtClean="0"/>
                        <a:t>seq-cst</a:t>
                      </a:r>
                      <a:r>
                        <a:rPr lang="en-US" sz="1200" dirty="0" smtClean="0"/>
                        <a:t> load for regular nodes</a:t>
                      </a:r>
                      <a:endParaRPr lang="en-US" sz="1200" dirty="0"/>
                    </a:p>
                  </a:txBody>
                  <a:tcPr/>
                </a:tc>
                <a:tc>
                  <a:txBody>
                    <a:bodyPr/>
                    <a:lstStyle/>
                    <a:p>
                      <a:pPr algn="ctr"/>
                      <a:r>
                        <a:rPr lang="en-US" sz="1200" dirty="0" smtClean="0">
                          <a:solidFill>
                            <a:schemeClr val="accent5">
                              <a:lumMod val="75000"/>
                            </a:schemeClr>
                          </a:solidFill>
                        </a:rPr>
                        <a:t>3 </a:t>
                      </a:r>
                      <a:r>
                        <a:rPr lang="en-US" sz="1200" dirty="0" err="1" smtClean="0">
                          <a:solidFill>
                            <a:schemeClr val="accent5">
                              <a:lumMod val="75000"/>
                            </a:schemeClr>
                          </a:solidFill>
                        </a:rPr>
                        <a:t>seq-cst</a:t>
                      </a:r>
                      <a:r>
                        <a:rPr lang="en-US" sz="1200" baseline="0" dirty="0" smtClean="0">
                          <a:solidFill>
                            <a:schemeClr val="accent5">
                              <a:lumMod val="75000"/>
                            </a:schemeClr>
                          </a:solidFill>
                        </a:rPr>
                        <a:t> load</a:t>
                      </a:r>
                    </a:p>
                  </a:txBody>
                  <a:tcPr/>
                </a:tc>
                <a:extLst>
                  <a:ext uri="{0D108BD9-81ED-4DB2-BD59-A6C34878D82A}">
                    <a16:rowId xmlns:a16="http://schemas.microsoft.com/office/drawing/2014/main" val="847236962"/>
                  </a:ext>
                </a:extLst>
              </a:tr>
              <a:tr h="370840">
                <a:tc>
                  <a:txBody>
                    <a:bodyPr/>
                    <a:lstStyle/>
                    <a:p>
                      <a:r>
                        <a:rPr lang="en-US" sz="1400" dirty="0" smtClean="0"/>
                        <a:t>Read Synchronization</a:t>
                      </a:r>
                      <a:r>
                        <a:rPr lang="en-US" sz="1400" baseline="0" dirty="0" smtClean="0"/>
                        <a:t> overhead</a:t>
                      </a:r>
                      <a:endParaRPr lang="en-US" sz="1400" dirty="0"/>
                    </a:p>
                  </a:txBody>
                  <a:tcPr/>
                </a:tc>
                <a:tc>
                  <a:txBody>
                    <a:bodyPr/>
                    <a:lstStyle/>
                    <a:p>
                      <a:pPr algn="ctr"/>
                      <a:r>
                        <a:rPr lang="en-US" sz="1200" kern="1200" dirty="0" smtClean="0">
                          <a:solidFill>
                            <a:schemeClr val="dk1"/>
                          </a:solidFill>
                          <a:latin typeface="+mn-lt"/>
                          <a:ea typeface="+mn-ea"/>
                          <a:cs typeface="+mn-cs"/>
                        </a:rPr>
                        <a:t>none</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2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loads</a:t>
                      </a:r>
                    </a:p>
                    <a:p>
                      <a:pPr algn="ctr"/>
                      <a:r>
                        <a:rPr lang="en-US" sz="1200" kern="1200" dirty="0" smtClean="0">
                          <a:solidFill>
                            <a:schemeClr val="dk1"/>
                          </a:solidFill>
                          <a:latin typeface="+mn-lt"/>
                          <a:ea typeface="+mn-ea"/>
                          <a:cs typeface="+mn-cs"/>
                        </a:rPr>
                        <a:t>2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stores</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2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loads</a:t>
                      </a:r>
                    </a:p>
                    <a:p>
                      <a:pPr algn="ctr"/>
                      <a:r>
                        <a:rPr lang="en-US" sz="1200" kern="1200" dirty="0" smtClean="0">
                          <a:solidFill>
                            <a:schemeClr val="dk1"/>
                          </a:solidFill>
                          <a:latin typeface="+mn-lt"/>
                          <a:ea typeface="+mn-ea"/>
                          <a:cs typeface="+mn-cs"/>
                        </a:rPr>
                        <a:t>2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stores</a:t>
                      </a: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none</a:t>
                      </a:r>
                    </a:p>
                    <a:p>
                      <a:pPr algn="ctr"/>
                      <a:endParaRPr lang="en-US" sz="1200" dirty="0">
                        <a:solidFill>
                          <a:srgbClr val="C0000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none</a:t>
                      </a:r>
                    </a:p>
                    <a:p>
                      <a:pPr algn="ctr"/>
                      <a:endParaRPr lang="en-US" sz="1200" dirty="0"/>
                    </a:p>
                  </a:txBody>
                  <a:tcPr/>
                </a:tc>
                <a:tc>
                  <a:txBody>
                    <a:bodyPr/>
                    <a:lstStyle/>
                    <a:p>
                      <a:pPr algn="ctr"/>
                      <a:r>
                        <a:rPr lang="en-US" sz="1200" kern="1200" dirty="0" smtClean="0">
                          <a:solidFill>
                            <a:schemeClr val="dk1"/>
                          </a:solidFill>
                          <a:latin typeface="+mn-lt"/>
                          <a:ea typeface="+mn-ea"/>
                          <a:cs typeface="+mn-cs"/>
                        </a:rPr>
                        <a:t>2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load</a:t>
                      </a:r>
                    </a:p>
                    <a:p>
                      <a:pPr algn="ctr"/>
                      <a:r>
                        <a:rPr lang="en-US" sz="1200" kern="1200" dirty="0" smtClean="0">
                          <a:solidFill>
                            <a:schemeClr val="dk1"/>
                          </a:solidFill>
                          <a:latin typeface="+mn-lt"/>
                          <a:ea typeface="+mn-ea"/>
                          <a:cs typeface="+mn-cs"/>
                        </a:rPr>
                        <a:t>1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store </a:t>
                      </a:r>
                    </a:p>
                  </a:txBody>
                  <a:tcPr/>
                </a:tc>
                <a:tc>
                  <a:txBody>
                    <a:bodyPr/>
                    <a:lstStyle/>
                    <a:p>
                      <a:pPr algn="ctr"/>
                      <a:r>
                        <a:rPr lang="en-US" sz="1200" kern="1200" dirty="0" smtClean="0">
                          <a:solidFill>
                            <a:schemeClr val="dk1"/>
                          </a:solidFill>
                          <a:latin typeface="+mn-lt"/>
                          <a:ea typeface="+mn-ea"/>
                          <a:cs typeface="+mn-cs"/>
                        </a:rPr>
                        <a:t>O(threads) </a:t>
                      </a:r>
                      <a:r>
                        <a:rPr lang="en-US" sz="1200" kern="1200" dirty="0" err="1" smtClean="0">
                          <a:solidFill>
                            <a:schemeClr val="dk1"/>
                          </a:solidFill>
                          <a:latin typeface="+mn-lt"/>
                          <a:ea typeface="+mn-ea"/>
                          <a:cs typeface="+mn-cs"/>
                        </a:rPr>
                        <a:t>seq-cst</a:t>
                      </a:r>
                      <a:r>
                        <a:rPr lang="en-US" sz="1200" kern="1200" dirty="0" smtClean="0">
                          <a:solidFill>
                            <a:schemeClr val="dk1"/>
                          </a:solidFill>
                          <a:latin typeface="+mn-lt"/>
                          <a:ea typeface="+mn-ea"/>
                          <a:cs typeface="+mn-cs"/>
                        </a:rPr>
                        <a:t> stores </a:t>
                      </a:r>
                    </a:p>
                  </a:txBody>
                  <a:tcPr/>
                </a:tc>
                <a:extLst>
                  <a:ext uri="{0D108BD9-81ED-4DB2-BD59-A6C34878D82A}">
                    <a16:rowId xmlns:a16="http://schemas.microsoft.com/office/drawing/2014/main" val="2350370044"/>
                  </a:ext>
                </a:extLst>
              </a:tr>
              <a:tr h="370840">
                <a:tc>
                  <a:txBody>
                    <a:bodyPr/>
                    <a:lstStyle/>
                    <a:p>
                      <a:r>
                        <a:rPr lang="en-US" sz="1400" dirty="0" smtClean="0"/>
                        <a:t>Max Nodes to be deleted</a:t>
                      </a:r>
                      <a:endParaRPr lang="en-US" sz="1400" dirty="0"/>
                    </a:p>
                  </a:txBody>
                  <a:tcPr/>
                </a:tc>
                <a:tc>
                  <a:txBody>
                    <a:bodyPr/>
                    <a:lstStyle/>
                    <a:p>
                      <a:pPr algn="ctr"/>
                      <a:r>
                        <a:rPr lang="en-US" sz="1200" dirty="0" smtClean="0"/>
                        <a:t>O(threads)</a:t>
                      </a:r>
                      <a:endParaRPr lang="en-US" sz="1200" dirty="0"/>
                    </a:p>
                  </a:txBody>
                  <a:tcPr/>
                </a:tc>
                <a:tc>
                  <a:txBody>
                    <a:bodyPr/>
                    <a:lstStyle/>
                    <a:p>
                      <a:pPr algn="ctr"/>
                      <a:r>
                        <a:rPr lang="en-US" sz="1200" dirty="0" smtClean="0"/>
                        <a:t>O(1)</a:t>
                      </a:r>
                      <a:endParaRPr lang="en-US" sz="1200" dirty="0"/>
                    </a:p>
                  </a:txBody>
                  <a:tcPr/>
                </a:tc>
                <a:tc>
                  <a:txBody>
                    <a:bodyPr/>
                    <a:lstStyle/>
                    <a:p>
                      <a:pPr algn="ctr"/>
                      <a:r>
                        <a:rPr lang="en-US" sz="1200" dirty="0" smtClean="0"/>
                        <a:t>infinite</a:t>
                      </a:r>
                      <a:endParaRPr lang="en-US" sz="1200" dirty="0"/>
                    </a:p>
                  </a:txBody>
                  <a:tcPr/>
                </a:tc>
                <a:tc>
                  <a:txBody>
                    <a:bodyPr/>
                    <a:lstStyle/>
                    <a:p>
                      <a:pPr algn="ctr"/>
                      <a:r>
                        <a:rPr lang="en-US" sz="1200" dirty="0" smtClean="0"/>
                        <a:t>O(threads x </a:t>
                      </a:r>
                      <a:r>
                        <a:rPr lang="en-US" sz="1200" dirty="0" err="1" smtClean="0"/>
                        <a:t>hps</a:t>
                      </a:r>
                      <a:r>
                        <a:rPr lang="en-US" sz="1200" dirty="0" smtClean="0"/>
                        <a:t>)</a:t>
                      </a:r>
                      <a:endParaRPr lang="en-US" sz="1200" dirty="0"/>
                    </a:p>
                  </a:txBody>
                  <a:tcPr/>
                </a:tc>
                <a:tc>
                  <a:txBody>
                    <a:bodyPr/>
                    <a:lstStyle/>
                    <a:p>
                      <a:pPr algn="ctr"/>
                      <a:r>
                        <a:rPr lang="en-US" sz="1200" dirty="0" smtClean="0"/>
                        <a:t>?</a:t>
                      </a:r>
                      <a:endParaRPr lang="en-US" sz="1200" dirty="0"/>
                    </a:p>
                  </a:txBody>
                  <a:tcPr/>
                </a:tc>
                <a:tc>
                  <a:txBody>
                    <a:bodyPr/>
                    <a:lstStyle/>
                    <a:p>
                      <a:pPr marL="0" marR="0" lvl="0" indent="0" algn="ctr" defTabSz="914247" rtl="0" eaLnBrk="1" fontAlgn="auto" latinLnBrk="0" hangingPunct="1">
                        <a:lnSpc>
                          <a:spcPct val="100000"/>
                        </a:lnSpc>
                        <a:spcBef>
                          <a:spcPts val="0"/>
                        </a:spcBef>
                        <a:spcAft>
                          <a:spcPts val="0"/>
                        </a:spcAft>
                        <a:buClrTx/>
                        <a:buSzTx/>
                        <a:buFontTx/>
                        <a:buNone/>
                        <a:tabLst/>
                        <a:defRPr/>
                      </a:pPr>
                      <a:r>
                        <a:rPr lang="en-US" sz="1100" dirty="0" smtClean="0"/>
                        <a:t>O(threads x </a:t>
                      </a:r>
                      <a:r>
                        <a:rPr lang="en-US" sz="1100" dirty="0" err="1" smtClean="0"/>
                        <a:t>hps</a:t>
                      </a:r>
                      <a:r>
                        <a:rPr lang="en-US" sz="1100" dirty="0" smtClean="0"/>
                        <a:t> x nodes between an anchor)</a:t>
                      </a:r>
                    </a:p>
                    <a:p>
                      <a:pPr algn="ctr"/>
                      <a:endParaRPr lang="en-US" sz="1200" dirty="0"/>
                    </a:p>
                  </a:txBody>
                  <a:tcPr/>
                </a:tc>
                <a:tc>
                  <a:txBody>
                    <a:bodyPr/>
                    <a:lstStyle/>
                    <a:p>
                      <a:pPr algn="ctr"/>
                      <a:r>
                        <a:rPr lang="en-US" sz="1200" dirty="0" smtClean="0"/>
                        <a:t>Finite without</a:t>
                      </a:r>
                      <a:r>
                        <a:rPr lang="en-US" sz="1200" baseline="0" dirty="0" smtClean="0"/>
                        <a:t> known bound</a:t>
                      </a:r>
                      <a:endParaRPr lang="en-US" sz="1200" dirty="0"/>
                    </a:p>
                  </a:txBody>
                  <a:tcPr/>
                </a:tc>
                <a:extLst>
                  <a:ext uri="{0D108BD9-81ED-4DB2-BD59-A6C34878D82A}">
                    <a16:rowId xmlns:a16="http://schemas.microsoft.com/office/drawing/2014/main" val="4081912434"/>
                  </a:ext>
                </a:extLst>
              </a:tr>
              <a:tr h="370840">
                <a:tc>
                  <a:txBody>
                    <a:bodyPr/>
                    <a:lstStyle/>
                    <a:p>
                      <a:r>
                        <a:rPr lang="en-US" sz="1400" kern="1200" dirty="0" smtClean="0">
                          <a:solidFill>
                            <a:schemeClr val="dk1"/>
                          </a:solidFill>
                          <a:latin typeface="+mn-lt"/>
                          <a:ea typeface="+mn-ea"/>
                          <a:cs typeface="+mn-cs"/>
                        </a:rPr>
                        <a:t>Ease of deployment</a:t>
                      </a:r>
                      <a:endParaRPr lang="en-US" sz="14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normal</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very</a:t>
                      </a:r>
                      <a:r>
                        <a:rPr lang="en-US" sz="1200" kern="1200" baseline="0" dirty="0" smtClean="0">
                          <a:solidFill>
                            <a:schemeClr val="dk1"/>
                          </a:solidFill>
                          <a:latin typeface="+mn-lt"/>
                          <a:ea typeface="+mn-ea"/>
                          <a:cs typeface="+mn-cs"/>
                        </a:rPr>
                        <a:t> easy</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easy</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hard</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hard</a:t>
                      </a:r>
                      <a:endParaRPr lang="en-US" sz="1200" kern="1200" dirty="0">
                        <a:solidFill>
                          <a:schemeClr val="dk1"/>
                        </a:solidFill>
                        <a:latin typeface="+mn-lt"/>
                        <a:ea typeface="+mn-ea"/>
                        <a:cs typeface="+mn-cs"/>
                      </a:endParaRPr>
                    </a:p>
                  </a:txBody>
                  <a:tcPr/>
                </a:tc>
                <a:tc>
                  <a:txBody>
                    <a:bodyPr/>
                    <a:lstStyle/>
                    <a:p>
                      <a:pPr algn="ctr"/>
                      <a:r>
                        <a:rPr lang="en-US" sz="1100" kern="1200" dirty="0" smtClean="0">
                          <a:solidFill>
                            <a:srgbClr val="C00000"/>
                          </a:solidFill>
                          <a:latin typeface="+mn-lt"/>
                          <a:ea typeface="+mn-ea"/>
                          <a:cs typeface="+mn-cs"/>
                        </a:rPr>
                        <a:t>very hard</a:t>
                      </a:r>
                      <a:endParaRPr lang="en-US" sz="1100" kern="1200" dirty="0">
                        <a:solidFill>
                          <a:srgbClr val="C00000"/>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hard</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552293382"/>
                  </a:ext>
                </a:extLst>
              </a:tr>
              <a:tr h="370840">
                <a:tc>
                  <a:txBody>
                    <a:bodyPr/>
                    <a:lstStyle/>
                    <a:p>
                      <a:r>
                        <a:rPr lang="en-US" sz="1400" dirty="0" smtClean="0"/>
                        <a:t>Observations</a:t>
                      </a:r>
                      <a:endParaRPr lang="en-US" sz="1400" dirty="0"/>
                    </a:p>
                  </a:txBody>
                  <a:tcPr/>
                </a:tc>
                <a:tc>
                  <a:txBody>
                    <a:bodyPr/>
                    <a:lstStyle/>
                    <a:p>
                      <a:pPr algn="ctr"/>
                      <a:r>
                        <a:rPr lang="en-US" sz="1100" dirty="0" smtClean="0">
                          <a:solidFill>
                            <a:srgbClr val="C00000"/>
                          </a:solidFill>
                        </a:rPr>
                        <a:t>Doesn’t work for all cases</a:t>
                      </a:r>
                      <a:endParaRPr lang="en-US" sz="1100" dirty="0">
                        <a:solidFill>
                          <a:srgbClr val="C00000"/>
                        </a:solidFill>
                      </a:endParaRPr>
                    </a:p>
                  </a:txBody>
                  <a:tcPr/>
                </a:tc>
                <a:tc>
                  <a:txBody>
                    <a:bodyPr/>
                    <a:lstStyle/>
                    <a:p>
                      <a:pPr algn="ctr"/>
                      <a:endParaRPr lang="en-US" sz="1200" dirty="0"/>
                    </a:p>
                  </a:txBody>
                  <a:tcPr/>
                </a:tc>
                <a:tc>
                  <a:txBody>
                    <a:bodyPr/>
                    <a:lstStyle/>
                    <a:p>
                      <a:pPr algn="ctr"/>
                      <a:r>
                        <a:rPr lang="en-US" sz="1100" kern="1200" dirty="0" smtClean="0">
                          <a:solidFill>
                            <a:srgbClr val="C00000"/>
                          </a:solidFill>
                          <a:latin typeface="+mn-lt"/>
                          <a:ea typeface="+mn-ea"/>
                          <a:cs typeface="+mn-cs"/>
                        </a:rPr>
                        <a:t>Can exhaust all memory</a:t>
                      </a:r>
                      <a:endParaRPr lang="en-US" sz="1100" kern="1200" dirty="0">
                        <a:solidFill>
                          <a:srgbClr val="C00000"/>
                        </a:solidFill>
                        <a:latin typeface="+mn-lt"/>
                        <a:ea typeface="+mn-ea"/>
                        <a:cs typeface="+mn-cs"/>
                      </a:endParaRPr>
                    </a:p>
                  </a:txBody>
                  <a:tcPr/>
                </a:tc>
                <a:tc>
                  <a:txBody>
                    <a:bodyPr/>
                    <a:lstStyle/>
                    <a:p>
                      <a:pPr algn="ctr"/>
                      <a:endParaRPr lang="en-US" sz="1200"/>
                    </a:p>
                  </a:txBody>
                  <a:tcPr/>
                </a:tc>
                <a:tc>
                  <a:txBody>
                    <a:bodyPr/>
                    <a:lstStyle/>
                    <a:p>
                      <a:pPr algn="ctr"/>
                      <a:endParaRPr lang="en-US" sz="1200"/>
                    </a:p>
                  </a:txBody>
                  <a:tcPr/>
                </a:tc>
                <a:tc>
                  <a:txBody>
                    <a:bodyPr/>
                    <a:lstStyle/>
                    <a:p>
                      <a:pPr algn="ctr"/>
                      <a:endParaRPr lang="en-US" sz="1200"/>
                    </a:p>
                  </a:txBody>
                  <a:tcPr/>
                </a:tc>
                <a:tc>
                  <a:txBody>
                    <a:bodyPr/>
                    <a:lstStyle/>
                    <a:p>
                      <a:pPr algn="ctr"/>
                      <a:endParaRPr lang="en-US" sz="1200" dirty="0"/>
                    </a:p>
                  </a:txBody>
                  <a:tcPr/>
                </a:tc>
                <a:extLst>
                  <a:ext uri="{0D108BD9-81ED-4DB2-BD59-A6C34878D82A}">
                    <a16:rowId xmlns:a16="http://schemas.microsoft.com/office/drawing/2014/main" val="978510627"/>
                  </a:ext>
                </a:extLst>
              </a:tr>
            </a:tbl>
          </a:graphicData>
        </a:graphic>
      </p:graphicFrame>
    </p:spTree>
    <p:extLst>
      <p:ext uri="{BB962C8B-B14F-4D97-AF65-F5344CB8AC3E}">
        <p14:creationId xmlns:p14="http://schemas.microsoft.com/office/powerpoint/2010/main" val="234846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Comparison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4284721"/>
              </p:ext>
            </p:extLst>
          </p:nvPr>
        </p:nvGraphicFramePr>
        <p:xfrm>
          <a:off x="307954" y="1375794"/>
          <a:ext cx="11684528" cy="2834640"/>
        </p:xfrm>
        <a:graphic>
          <a:graphicData uri="http://schemas.openxmlformats.org/drawingml/2006/table">
            <a:tbl>
              <a:tblPr firstRow="1" bandRow="1">
                <a:tableStyleId>{5C22544A-7EE6-4342-B048-85BDC9FD1C3A}</a:tableStyleId>
              </a:tblPr>
              <a:tblGrid>
                <a:gridCol w="2389700">
                  <a:extLst>
                    <a:ext uri="{9D8B030D-6E8A-4147-A177-3AD203B41FA5}">
                      <a16:colId xmlns:a16="http://schemas.microsoft.com/office/drawing/2014/main" val="21440038"/>
                    </a:ext>
                  </a:extLst>
                </a:gridCol>
                <a:gridCol w="1154783">
                  <a:extLst>
                    <a:ext uri="{9D8B030D-6E8A-4147-A177-3AD203B41FA5}">
                      <a16:colId xmlns:a16="http://schemas.microsoft.com/office/drawing/2014/main" val="3115472170"/>
                    </a:ext>
                  </a:extLst>
                </a:gridCol>
                <a:gridCol w="1442302">
                  <a:extLst>
                    <a:ext uri="{9D8B030D-6E8A-4147-A177-3AD203B41FA5}">
                      <a16:colId xmlns:a16="http://schemas.microsoft.com/office/drawing/2014/main" val="1178112857"/>
                    </a:ext>
                  </a:extLst>
                </a:gridCol>
                <a:gridCol w="1428160">
                  <a:extLst>
                    <a:ext uri="{9D8B030D-6E8A-4147-A177-3AD203B41FA5}">
                      <a16:colId xmlns:a16="http://schemas.microsoft.com/office/drawing/2014/main" val="1531008833"/>
                    </a:ext>
                  </a:extLst>
                </a:gridCol>
                <a:gridCol w="1395167">
                  <a:extLst>
                    <a:ext uri="{9D8B030D-6E8A-4147-A177-3AD203B41FA5}">
                      <a16:colId xmlns:a16="http://schemas.microsoft.com/office/drawing/2014/main" val="296870413"/>
                    </a:ext>
                  </a:extLst>
                </a:gridCol>
                <a:gridCol w="1338607">
                  <a:extLst>
                    <a:ext uri="{9D8B030D-6E8A-4147-A177-3AD203B41FA5}">
                      <a16:colId xmlns:a16="http://schemas.microsoft.com/office/drawing/2014/main" val="815644981"/>
                    </a:ext>
                  </a:extLst>
                </a:gridCol>
                <a:gridCol w="1253764">
                  <a:extLst>
                    <a:ext uri="{9D8B030D-6E8A-4147-A177-3AD203B41FA5}">
                      <a16:colId xmlns:a16="http://schemas.microsoft.com/office/drawing/2014/main" val="3887371110"/>
                    </a:ext>
                  </a:extLst>
                </a:gridCol>
                <a:gridCol w="1282045">
                  <a:extLst>
                    <a:ext uri="{9D8B030D-6E8A-4147-A177-3AD203B41FA5}">
                      <a16:colId xmlns:a16="http://schemas.microsoft.com/office/drawing/2014/main" val="1262128600"/>
                    </a:ext>
                  </a:extLst>
                </a:gridCol>
              </a:tblGrid>
              <a:tr h="370840">
                <a:tc>
                  <a:txBody>
                    <a:bodyPr/>
                    <a:lstStyle/>
                    <a:p>
                      <a:endParaRPr lang="en-US" sz="1400" dirty="0"/>
                    </a:p>
                  </a:txBody>
                  <a:tcPr/>
                </a:tc>
                <a:tc>
                  <a:txBody>
                    <a:bodyPr/>
                    <a:lstStyle/>
                    <a:p>
                      <a:pPr algn="ctr"/>
                      <a:r>
                        <a:rPr lang="en-US" sz="1400" dirty="0" smtClean="0"/>
                        <a:t>Atomic</a:t>
                      </a:r>
                    </a:p>
                    <a:p>
                      <a:pPr algn="ctr"/>
                      <a:r>
                        <a:rPr lang="en-US" sz="1400" dirty="0" smtClean="0"/>
                        <a:t>Reference</a:t>
                      </a:r>
                    </a:p>
                    <a:p>
                      <a:pPr algn="ctr"/>
                      <a:r>
                        <a:rPr lang="en-US" sz="1400" dirty="0" smtClean="0"/>
                        <a:t>Counting</a:t>
                      </a:r>
                      <a:endParaRPr lang="en-US" sz="1400" dirty="0"/>
                    </a:p>
                  </a:txBody>
                  <a:tcPr/>
                </a:tc>
                <a:tc>
                  <a:txBody>
                    <a:bodyPr/>
                    <a:lstStyle/>
                    <a:p>
                      <a:pPr algn="ctr"/>
                      <a:r>
                        <a:rPr lang="en-US" sz="1400" dirty="0" smtClean="0"/>
                        <a:t>RCU / Epoch</a:t>
                      </a:r>
                      <a:endParaRPr lang="en-US" sz="1400" dirty="0"/>
                    </a:p>
                  </a:txBody>
                  <a:tcPr/>
                </a:tc>
                <a:tc>
                  <a:txBody>
                    <a:bodyPr/>
                    <a:lstStyle/>
                    <a:p>
                      <a:pPr algn="ctr"/>
                      <a:r>
                        <a:rPr lang="en-US" sz="1400" dirty="0" smtClean="0"/>
                        <a:t>RCU / Epoch</a:t>
                      </a:r>
                    </a:p>
                    <a:p>
                      <a:pPr algn="ctr"/>
                      <a:r>
                        <a:rPr lang="en-US" sz="1400" dirty="0" smtClean="0"/>
                        <a:t>with</a:t>
                      </a:r>
                      <a:r>
                        <a:rPr lang="en-US" sz="1400" baseline="0" dirty="0" smtClean="0"/>
                        <a:t> deferral</a:t>
                      </a:r>
                      <a:endParaRPr lang="en-US" sz="1400" dirty="0" smtClean="0"/>
                    </a:p>
                  </a:txBody>
                  <a:tcPr/>
                </a:tc>
                <a:tc>
                  <a:txBody>
                    <a:bodyPr/>
                    <a:lstStyle/>
                    <a:p>
                      <a:pPr algn="ctr"/>
                      <a:r>
                        <a:rPr lang="en-US" sz="1400" dirty="0" smtClean="0"/>
                        <a:t>Hazard Pointers</a:t>
                      </a:r>
                      <a:endParaRPr lang="en-US" sz="1400" dirty="0"/>
                    </a:p>
                  </a:txBody>
                  <a:tcPr/>
                </a:tc>
                <a:tc>
                  <a:txBody>
                    <a:bodyPr/>
                    <a:lstStyle/>
                    <a:p>
                      <a:pPr algn="ctr"/>
                      <a:r>
                        <a:rPr lang="en-US" sz="1400" dirty="0" smtClean="0"/>
                        <a:t>Pass The</a:t>
                      </a:r>
                      <a:r>
                        <a:rPr lang="en-US" sz="1400" baseline="0" dirty="0" smtClean="0"/>
                        <a:t> Buck</a:t>
                      </a:r>
                      <a:endParaRPr lang="en-US" sz="1400" dirty="0"/>
                    </a:p>
                  </a:txBody>
                  <a:tcPr/>
                </a:tc>
                <a:tc>
                  <a:txBody>
                    <a:bodyPr/>
                    <a:lstStyle/>
                    <a:p>
                      <a:pPr algn="ctr"/>
                      <a:r>
                        <a:rPr lang="en-US" sz="1400" dirty="0" smtClean="0"/>
                        <a:t>Drop The Anchor</a:t>
                      </a:r>
                      <a:endParaRPr lang="en-US" sz="1400" dirty="0"/>
                    </a:p>
                  </a:txBody>
                  <a:tcPr/>
                </a:tc>
                <a:tc>
                  <a:txBody>
                    <a:bodyPr/>
                    <a:lstStyle/>
                    <a:p>
                      <a:pPr algn="ctr"/>
                      <a:r>
                        <a:rPr lang="en-US" sz="1400" dirty="0" smtClean="0"/>
                        <a:t>Hazard Eras</a:t>
                      </a:r>
                      <a:endParaRPr lang="en-US" sz="1400" dirty="0"/>
                    </a:p>
                  </a:txBody>
                  <a:tcPr/>
                </a:tc>
                <a:extLst>
                  <a:ext uri="{0D108BD9-81ED-4DB2-BD59-A6C34878D82A}">
                    <a16:rowId xmlns:a16="http://schemas.microsoft.com/office/drawing/2014/main" val="3182318591"/>
                  </a:ext>
                </a:extLst>
              </a:tr>
              <a:tr h="370840">
                <a:tc>
                  <a:txBody>
                    <a:bodyPr/>
                    <a:lstStyle/>
                    <a:p>
                      <a:r>
                        <a:rPr lang="en-US" sz="1400" dirty="0" smtClean="0"/>
                        <a:t>Readers Progress</a:t>
                      </a:r>
                      <a:endParaRPr lang="en-US" sz="1400"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extLst>
                  <a:ext uri="{0D108BD9-81ED-4DB2-BD59-A6C34878D82A}">
                    <a16:rowId xmlns:a16="http://schemas.microsoft.com/office/drawing/2014/main" val="3121139979"/>
                  </a:ext>
                </a:extLst>
              </a:tr>
              <a:tr h="370840">
                <a:tc>
                  <a:txBody>
                    <a:bodyPr/>
                    <a:lstStyle/>
                    <a:p>
                      <a:r>
                        <a:rPr lang="en-US" sz="1400" dirty="0" err="1" smtClean="0"/>
                        <a:t>Reclaimer</a:t>
                      </a:r>
                      <a:r>
                        <a:rPr lang="en-US" sz="1400" dirty="0" smtClean="0"/>
                        <a:t> Progress</a:t>
                      </a:r>
                      <a:endParaRPr lang="en-US" sz="1400"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smtClean="0">
                          <a:solidFill>
                            <a:srgbClr val="00B050"/>
                          </a:solidFill>
                          <a:sym typeface="Wingdings" panose="05000000000000000000" pitchFamily="2" charset="2"/>
                        </a:rPr>
                        <a:t></a:t>
                      </a:r>
                      <a:endParaRPr lang="en-US" sz="2000" dirty="0" smtClean="0">
                        <a:solidFill>
                          <a:srgbClr val="00B050"/>
                        </a:solidFill>
                      </a:endParaRPr>
                    </a:p>
                  </a:txBody>
                  <a:tcPr/>
                </a:tc>
                <a:extLst>
                  <a:ext uri="{0D108BD9-81ED-4DB2-BD59-A6C34878D82A}">
                    <a16:rowId xmlns:a16="http://schemas.microsoft.com/office/drawing/2014/main" val="1727630010"/>
                  </a:ext>
                </a:extLst>
              </a:tr>
              <a:tr h="370840">
                <a:tc>
                  <a:txBody>
                    <a:bodyPr/>
                    <a:lstStyle/>
                    <a:p>
                      <a:r>
                        <a:rPr lang="en-US" sz="1400" dirty="0" smtClean="0"/>
                        <a:t>Read Synchronization </a:t>
                      </a:r>
                    </a:p>
                    <a:p>
                      <a:r>
                        <a:rPr lang="en-US" sz="1400" dirty="0" smtClean="0"/>
                        <a:t>per node</a:t>
                      </a:r>
                      <a:endParaRPr lang="en-US" sz="1400"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algn="ctr"/>
                      <a:r>
                        <a:rPr lang="en-US" sz="2000" dirty="0" smtClean="0">
                          <a:solidFill>
                            <a:srgbClr val="00B050"/>
                          </a:solidFill>
                          <a:sym typeface="Wingdings" panose="05000000000000000000" pitchFamily="2" charset="2"/>
                        </a:rPr>
                        <a:t></a:t>
                      </a:r>
                      <a:endParaRPr lang="en-US" sz="2000"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extLst>
                  <a:ext uri="{0D108BD9-81ED-4DB2-BD59-A6C34878D82A}">
                    <a16:rowId xmlns:a16="http://schemas.microsoft.com/office/drawing/2014/main" val="847236962"/>
                  </a:ext>
                </a:extLst>
              </a:tr>
              <a:tr h="370840">
                <a:tc>
                  <a:txBody>
                    <a:bodyPr/>
                    <a:lstStyle/>
                    <a:p>
                      <a:r>
                        <a:rPr lang="en-US" sz="1400" dirty="0" smtClean="0"/>
                        <a:t>Max Nodes to be deleted</a:t>
                      </a:r>
                      <a:endParaRPr lang="en-US" sz="1400"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lvl="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algn="ctr"/>
                      <a:r>
                        <a:rPr lang="en-US" sz="2000" dirty="0" smtClean="0">
                          <a:solidFill>
                            <a:srgbClr val="00B050"/>
                          </a:solidFill>
                          <a:sym typeface="Wingdings" panose="05000000000000000000" pitchFamily="2" charset="2"/>
                        </a:rPr>
                        <a:t></a:t>
                      </a:r>
                      <a:endParaRPr lang="en-US" sz="2000" dirty="0"/>
                    </a:p>
                  </a:txBody>
                  <a:tcPr/>
                </a:tc>
                <a:extLst>
                  <a:ext uri="{0D108BD9-81ED-4DB2-BD59-A6C34878D82A}">
                    <a16:rowId xmlns:a16="http://schemas.microsoft.com/office/drawing/2014/main" val="4081912434"/>
                  </a:ext>
                </a:extLst>
              </a:tr>
              <a:tr h="370840">
                <a:tc>
                  <a:txBody>
                    <a:bodyPr/>
                    <a:lstStyle/>
                    <a:p>
                      <a:pPr marL="0" marR="0" indent="0" algn="l" defTabSz="914247"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Ease of deployment</a:t>
                      </a:r>
                    </a:p>
                  </a:txBody>
                  <a:tcPr/>
                </a:tc>
                <a:tc>
                  <a:txBody>
                    <a:bodyPr/>
                    <a:lstStyle/>
                    <a:p>
                      <a:pPr algn="ctr"/>
                      <a:r>
                        <a:rPr lang="en-US" sz="2000" dirty="0" smtClean="0">
                          <a:solidFill>
                            <a:srgbClr val="00B050"/>
                          </a:solidFill>
                          <a:sym typeface="Wingdings" panose="05000000000000000000" pitchFamily="2" charset="2"/>
                        </a:rPr>
                        <a:t></a:t>
                      </a:r>
                      <a:endParaRPr lang="en-US" dirty="0"/>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sym typeface="Wingdings" panose="05000000000000000000" pitchFamily="2" charset="2"/>
                        </a:rPr>
                        <a:t></a:t>
                      </a:r>
                      <a:endParaRPr lang="en-US" sz="2000" dirty="0" smtClean="0">
                        <a:solidFill>
                          <a:srgbClr val="00B05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lvl="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lvl="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tc>
                  <a:txBody>
                    <a:bodyPr/>
                    <a:lstStyle/>
                    <a:p>
                      <a:pPr marL="0" marR="0" indent="0" algn="ctr" defTabSz="914247"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sym typeface="Wingdings" panose="05000000000000000000" pitchFamily="2" charset="2"/>
                        </a:rPr>
                        <a:t></a:t>
                      </a:r>
                      <a:endParaRPr lang="en-US" sz="2000" dirty="0" smtClean="0">
                        <a:solidFill>
                          <a:srgbClr val="FF0000"/>
                        </a:solidFill>
                      </a:endParaRPr>
                    </a:p>
                  </a:txBody>
                  <a:tcPr/>
                </a:tc>
                <a:extLst>
                  <a:ext uri="{0D108BD9-81ED-4DB2-BD59-A6C34878D82A}">
                    <a16:rowId xmlns:a16="http://schemas.microsoft.com/office/drawing/2014/main" val="2552293382"/>
                  </a:ext>
                </a:extLst>
              </a:tr>
            </a:tbl>
          </a:graphicData>
        </a:graphic>
      </p:graphicFrame>
    </p:spTree>
    <p:extLst>
      <p:ext uri="{BB962C8B-B14F-4D97-AF65-F5344CB8AC3E}">
        <p14:creationId xmlns:p14="http://schemas.microsoft.com/office/powerpoint/2010/main" val="328284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Which one is best for which scenario?</a:t>
            </a:r>
            <a:endParaRPr lang="en-US" dirty="0"/>
          </a:p>
        </p:txBody>
      </p:sp>
      <p:sp>
        <p:nvSpPr>
          <p:cNvPr id="12" name="Text Placeholder 11"/>
          <p:cNvSpPr>
            <a:spLocks noGrp="1"/>
          </p:cNvSpPr>
          <p:nvPr>
            <p:ph type="body" sz="quarter" idx="10"/>
          </p:nvPr>
        </p:nvSpPr>
        <p:spPr/>
        <p:txBody>
          <a:bodyPr/>
          <a:lstStyle/>
          <a:p>
            <a:r>
              <a:rPr lang="en-US" sz="1800" dirty="0"/>
              <a:t>I need fast Readers</a:t>
            </a:r>
          </a:p>
          <a:p>
            <a:pPr marL="389351" lvl="1" indent="0">
              <a:buNone/>
            </a:pPr>
            <a:r>
              <a:rPr lang="en-US" sz="1500" b="1" dirty="0"/>
              <a:t>URCU</a:t>
            </a:r>
            <a:r>
              <a:rPr lang="en-US" sz="1500" dirty="0"/>
              <a:t> or </a:t>
            </a:r>
            <a:r>
              <a:rPr lang="en-US" sz="1500" b="1" dirty="0"/>
              <a:t>Hazard Eras</a:t>
            </a:r>
            <a:r>
              <a:rPr lang="en-US" sz="1500" dirty="0"/>
              <a:t>, maybe Drop The Anchor if you can manage to use it</a:t>
            </a:r>
          </a:p>
          <a:p>
            <a:r>
              <a:rPr lang="en-US" sz="1800" dirty="0"/>
              <a:t>I need low latency in both Readers and </a:t>
            </a:r>
            <a:r>
              <a:rPr lang="en-US" sz="1800" dirty="0" err="1"/>
              <a:t>Reclaimers</a:t>
            </a:r>
            <a:endParaRPr lang="en-US" sz="1800" dirty="0"/>
          </a:p>
          <a:p>
            <a:pPr marL="389351" lvl="1" indent="0">
              <a:buNone/>
            </a:pPr>
            <a:r>
              <a:rPr lang="en-US" sz="1500" b="1" dirty="0"/>
              <a:t>Hazard Pointers</a:t>
            </a:r>
            <a:r>
              <a:rPr lang="en-US" sz="1500" dirty="0"/>
              <a:t>, </a:t>
            </a:r>
            <a:r>
              <a:rPr lang="en-US" sz="1500" b="1" dirty="0"/>
              <a:t>Hazard Eras</a:t>
            </a:r>
            <a:r>
              <a:rPr lang="en-US" sz="1500" dirty="0"/>
              <a:t>, </a:t>
            </a:r>
            <a:r>
              <a:rPr lang="en-US" sz="1500" b="1" dirty="0"/>
              <a:t>Pass The Buck</a:t>
            </a:r>
            <a:r>
              <a:rPr lang="en-US" sz="1500" dirty="0"/>
              <a:t>, or </a:t>
            </a:r>
            <a:r>
              <a:rPr lang="en-US" sz="1500" b="1" dirty="0"/>
              <a:t>Drop The Anchor</a:t>
            </a:r>
          </a:p>
          <a:p>
            <a:r>
              <a:rPr lang="en-US" sz="1800" dirty="0"/>
              <a:t>I need low memory usage</a:t>
            </a:r>
          </a:p>
          <a:p>
            <a:pPr marL="389351" lvl="1" indent="0">
              <a:buNone/>
            </a:pPr>
            <a:r>
              <a:rPr lang="en-US" sz="1500" b="1" dirty="0"/>
              <a:t>Hazard Pointers</a:t>
            </a:r>
            <a:r>
              <a:rPr lang="en-US" sz="1500" dirty="0"/>
              <a:t>, </a:t>
            </a:r>
            <a:r>
              <a:rPr lang="en-US" sz="1500" b="1" dirty="0"/>
              <a:t>Atomic Reference Counting</a:t>
            </a:r>
          </a:p>
          <a:p>
            <a:r>
              <a:rPr lang="en-US" sz="1800" dirty="0"/>
              <a:t>I need something easy to use</a:t>
            </a:r>
          </a:p>
          <a:p>
            <a:pPr marL="389351" lvl="1" indent="0">
              <a:buNone/>
            </a:pPr>
            <a:r>
              <a:rPr lang="en-US" sz="1500" b="1" dirty="0"/>
              <a:t>URCU</a:t>
            </a:r>
            <a:endParaRPr lang="en-US" sz="1500" b="1" dirty="0"/>
          </a:p>
        </p:txBody>
      </p:sp>
    </p:spTree>
    <p:extLst>
      <p:ext uri="{BB962C8B-B14F-4D97-AF65-F5344CB8AC3E}">
        <p14:creationId xmlns:p14="http://schemas.microsoft.com/office/powerpoint/2010/main" val="398820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t>There are many different techniques to track object lifetime and safely delete an object. We are going to cover only the main ones and all of these have the following properties:</a:t>
            </a:r>
          </a:p>
          <a:p>
            <a:pPr lvl="1"/>
            <a:r>
              <a:rPr lang="en-US" sz="1500" dirty="0"/>
              <a:t>They are partially or completely non-blocking (i.e. lock-free or wait-free)</a:t>
            </a:r>
          </a:p>
          <a:p>
            <a:pPr lvl="1"/>
            <a:r>
              <a:rPr lang="en-US" sz="1500" dirty="0"/>
              <a:t>They solve the ABA problem correctly</a:t>
            </a:r>
          </a:p>
          <a:p>
            <a:pPr lvl="1"/>
            <a:r>
              <a:rPr lang="en-US" sz="1500" dirty="0"/>
              <a:t>They can be implemented using atomics and the C11/C++1x Memory Model</a:t>
            </a:r>
          </a:p>
          <a:p>
            <a:pPr lvl="1"/>
            <a:endParaRPr lang="en-US" sz="1500" dirty="0"/>
          </a:p>
          <a:p>
            <a:r>
              <a:rPr lang="en-US" sz="1800" dirty="0"/>
              <a:t>We will </a:t>
            </a:r>
            <a:r>
              <a:rPr lang="en-US" sz="1800" b="1" dirty="0"/>
              <a:t>not</a:t>
            </a:r>
            <a:r>
              <a:rPr lang="en-US" sz="1800" dirty="0"/>
              <a:t> talk about other techniques which use some special hardware instructions, or </a:t>
            </a:r>
            <a:r>
              <a:rPr lang="en-US" sz="1800" dirty="0" err="1"/>
              <a:t>posix</a:t>
            </a:r>
            <a:r>
              <a:rPr lang="en-US" sz="1800" dirty="0"/>
              <a:t> signals, or require kernel support, or other architecture-specific trick. This talk is only about generic techniques to solve the memory reclamation problem.</a:t>
            </a:r>
          </a:p>
          <a:p>
            <a:endParaRPr lang="en-US" sz="1800" dirty="0"/>
          </a:p>
          <a:p>
            <a:pPr marL="76176" indent="0">
              <a:buNone/>
            </a:pPr>
            <a:endParaRPr lang="en-US" sz="1800" dirty="0"/>
          </a:p>
          <a:p>
            <a:pPr marL="76176" indent="0">
              <a:buNone/>
            </a:pPr>
            <a:r>
              <a:rPr lang="en-US" sz="1800" dirty="0"/>
              <a:t>… even so, I may have missed some more obscure techniques</a:t>
            </a:r>
            <a:endParaRPr lang="en-US" sz="1800" dirty="0"/>
          </a:p>
        </p:txBody>
      </p:sp>
      <p:sp>
        <p:nvSpPr>
          <p:cNvPr id="3" name="Title 2"/>
          <p:cNvSpPr>
            <a:spLocks noGrp="1"/>
          </p:cNvSpPr>
          <p:nvPr>
            <p:ph type="ctrTitle"/>
          </p:nvPr>
        </p:nvSpPr>
        <p:spPr/>
        <p:txBody>
          <a:bodyPr/>
          <a:lstStyle/>
          <a:p>
            <a:r>
              <a:rPr lang="en-US" dirty="0" smtClean="0"/>
              <a:t>Manual Memory Reclamation methods galore</a:t>
            </a:r>
            <a:endParaRPr lang="en-US" dirty="0"/>
          </a:p>
        </p:txBody>
      </p:sp>
    </p:spTree>
    <p:extLst>
      <p:ext uri="{BB962C8B-B14F-4D97-AF65-F5344CB8AC3E}">
        <p14:creationId xmlns:p14="http://schemas.microsoft.com/office/powerpoint/2010/main" val="136957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6176" indent="0">
              <a:buNone/>
            </a:pPr>
            <a:r>
              <a:rPr lang="en-US" sz="1600" dirty="0"/>
              <a:t>There is a draft proposal to add Hazard Pointers and RCU to an upcoming C++ standard. It’s the joint work of Paul </a:t>
            </a:r>
            <a:r>
              <a:rPr lang="en-US" sz="1600" dirty="0" err="1"/>
              <a:t>McKenney</a:t>
            </a:r>
            <a:r>
              <a:rPr lang="en-US" sz="1600" dirty="0"/>
              <a:t> and </a:t>
            </a:r>
            <a:r>
              <a:rPr lang="en-US" sz="1600" dirty="0" err="1"/>
              <a:t>Maged</a:t>
            </a:r>
            <a:r>
              <a:rPr lang="en-US" sz="1600" dirty="0"/>
              <a:t> Michael. This is like having Prof Xavier join forces with Magneto to bring down Apocalypse.</a:t>
            </a:r>
          </a:p>
          <a:p>
            <a:pPr marL="389351" lvl="1" indent="0">
              <a:buNone/>
            </a:pPr>
            <a:r>
              <a:rPr lang="en-US" sz="1300" dirty="0">
                <a:hlinkClick r:id="rId2"/>
              </a:rPr>
              <a:t>https://</a:t>
            </a:r>
            <a:r>
              <a:rPr lang="en-US" sz="1300" dirty="0">
                <a:hlinkClick r:id="rId2"/>
              </a:rPr>
              <a:t>www.youtube.com/watch?v=uhgrD_B1RhQ</a:t>
            </a:r>
            <a:endParaRPr lang="en-US" sz="1300" dirty="0"/>
          </a:p>
          <a:p>
            <a:pPr marL="389351" lvl="1" indent="0">
              <a:buNone/>
            </a:pPr>
            <a:endParaRPr lang="en-US" sz="1300" dirty="0"/>
          </a:p>
        </p:txBody>
      </p:sp>
      <p:sp>
        <p:nvSpPr>
          <p:cNvPr id="3" name="Title 2"/>
          <p:cNvSpPr>
            <a:spLocks noGrp="1"/>
          </p:cNvSpPr>
          <p:nvPr>
            <p:ph type="ctrTitle"/>
          </p:nvPr>
        </p:nvSpPr>
        <p:spPr>
          <a:xfrm>
            <a:off x="347820" y="404086"/>
            <a:ext cx="7869228" cy="971709"/>
          </a:xfrm>
        </p:spPr>
        <p:txBody>
          <a:bodyPr/>
          <a:lstStyle/>
          <a:p>
            <a:r>
              <a:rPr lang="en-US" dirty="0" smtClean="0"/>
              <a:t>Memory Reclamation in C++</a:t>
            </a:r>
            <a:br>
              <a:rPr lang="en-US" dirty="0" smtClean="0"/>
            </a:br>
            <a:r>
              <a:rPr lang="en-US" sz="2400" dirty="0"/>
              <a:t>… for C++20</a:t>
            </a:r>
            <a:endParaRPr lang="en-US" sz="2400" dirty="0"/>
          </a:p>
        </p:txBody>
      </p:sp>
      <p:pic>
        <p:nvPicPr>
          <p:cNvPr id="5" name="Picture 6" descr="https://pbs.twimg.com/media/CcKWZN3W8AA-DW8.jpg:lar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88875" y="1"/>
            <a:ext cx="1701538" cy="17015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2371013" y="2739050"/>
            <a:ext cx="7600805" cy="3463224"/>
          </a:xfrm>
          <a:prstGeom prst="rect">
            <a:avLst/>
          </a:prstGeom>
        </p:spPr>
      </p:pic>
    </p:spTree>
    <p:extLst>
      <p:ext uri="{BB962C8B-B14F-4D97-AF65-F5344CB8AC3E}">
        <p14:creationId xmlns:p14="http://schemas.microsoft.com/office/powerpoint/2010/main" val="237609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7820" y="404086"/>
            <a:ext cx="10494593" cy="971709"/>
          </a:xfrm>
        </p:spPr>
        <p:txBody>
          <a:bodyPr/>
          <a:lstStyle/>
          <a:p>
            <a:r>
              <a:rPr lang="en-US" dirty="0" smtClean="0"/>
              <a:t>Memory Reclamation Comparison</a:t>
            </a:r>
            <a:br>
              <a:rPr lang="en-US" dirty="0" smtClean="0"/>
            </a:br>
            <a:r>
              <a:rPr lang="en-US" sz="2400" dirty="0"/>
              <a:t>taken from the talk by Michael Wong + </a:t>
            </a:r>
            <a:r>
              <a:rPr lang="en-US" sz="2400" dirty="0" err="1"/>
              <a:t>Maged</a:t>
            </a:r>
            <a:r>
              <a:rPr lang="en-US" sz="2400" dirty="0"/>
              <a:t> Michael + Paul </a:t>
            </a:r>
            <a:r>
              <a:rPr lang="en-US" sz="2400" dirty="0" err="1"/>
              <a:t>McKenney</a:t>
            </a:r>
            <a:endParaRPr lang="en-US" sz="2400" dirty="0"/>
          </a:p>
        </p:txBody>
      </p:sp>
      <p:pic>
        <p:nvPicPr>
          <p:cNvPr id="7" name="Picture 6"/>
          <p:cNvPicPr>
            <a:picLocks noChangeAspect="1"/>
          </p:cNvPicPr>
          <p:nvPr/>
        </p:nvPicPr>
        <p:blipFill>
          <a:blip r:embed="rId2"/>
          <a:stretch>
            <a:fillRect/>
          </a:stretch>
        </p:blipFill>
        <p:spPr>
          <a:xfrm>
            <a:off x="887708" y="1307156"/>
            <a:ext cx="9954704" cy="5550845"/>
          </a:xfrm>
          <a:prstGeom prst="rect">
            <a:avLst/>
          </a:prstGeom>
        </p:spPr>
      </p:pic>
    </p:spTree>
    <p:extLst>
      <p:ext uri="{BB962C8B-B14F-4D97-AF65-F5344CB8AC3E}">
        <p14:creationId xmlns:p14="http://schemas.microsoft.com/office/powerpoint/2010/main" val="6846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72507" indent="-285750"/>
            <a:r>
              <a:rPr lang="en-US" sz="1600" dirty="0"/>
              <a:t>Can Parallel data structures rely on automatic memory managers? </a:t>
            </a:r>
          </a:p>
          <a:p>
            <a:pPr marL="389351" lvl="1" indent="0">
              <a:buNone/>
            </a:pPr>
            <a:r>
              <a:rPr lang="en-US" sz="1400" dirty="0">
                <a:hlinkClick r:id="rId2"/>
              </a:rPr>
              <a:t>http://safari.ece.cmu.edu/MSPC2012/erez_abstract.pdf</a:t>
            </a:r>
            <a:endParaRPr lang="en-US" sz="1400" dirty="0"/>
          </a:p>
          <a:p>
            <a:pPr marL="372507" indent="-285750"/>
            <a:r>
              <a:rPr lang="en-US" sz="1600" dirty="0"/>
              <a:t>Why Concurrent Data structures are still hard </a:t>
            </a:r>
          </a:p>
          <a:p>
            <a:pPr marL="389351" lvl="1" indent="0">
              <a:buNone/>
            </a:pPr>
            <a:r>
              <a:rPr lang="en-US" sz="1300" dirty="0">
                <a:hlinkClick r:id="rId3"/>
              </a:rPr>
              <a:t>http://www.etaps.org/index.php/2014/invited-speakers#ESOP</a:t>
            </a:r>
            <a:endParaRPr lang="en-US" sz="1300" dirty="0"/>
          </a:p>
          <a:p>
            <a:r>
              <a:rPr lang="en-US" sz="1600" dirty="0"/>
              <a:t>There is an interesting post in </a:t>
            </a:r>
            <a:r>
              <a:rPr lang="en-US" sz="1600" dirty="0" err="1"/>
              <a:t>kukuruku.ko</a:t>
            </a:r>
            <a:r>
              <a:rPr lang="en-US" sz="1600" dirty="0"/>
              <a:t> with some details not mentioned here</a:t>
            </a:r>
          </a:p>
          <a:p>
            <a:pPr marL="389351" lvl="1" indent="0">
              <a:buNone/>
            </a:pPr>
            <a:r>
              <a:rPr lang="en-US" sz="1300" dirty="0">
                <a:hlinkClick r:id="rId4"/>
              </a:rPr>
              <a:t>http://</a:t>
            </a:r>
            <a:r>
              <a:rPr lang="en-US" sz="1300" dirty="0">
                <a:hlinkClick r:id="rId4"/>
              </a:rPr>
              <a:t>kukuruku.co/hub/cpp/lock-free-data-structures-the-inside-memory-management-schemes</a:t>
            </a:r>
            <a:endParaRPr lang="en-US" sz="1600" dirty="0"/>
          </a:p>
          <a:p>
            <a:r>
              <a:rPr lang="en-US" sz="1600" dirty="0"/>
              <a:t>Are Hazard Pointers lock-free </a:t>
            </a:r>
            <a:r>
              <a:rPr lang="en-US" sz="1600"/>
              <a:t>or wait-free?</a:t>
            </a:r>
            <a:endParaRPr lang="en-US" sz="1600" dirty="0"/>
          </a:p>
          <a:p>
            <a:pPr marL="389351" lvl="1" indent="0">
              <a:buNone/>
            </a:pPr>
            <a:r>
              <a:rPr lang="en-US" sz="1300" dirty="0">
                <a:hlinkClick r:id="rId5"/>
              </a:rPr>
              <a:t>http://www.concurrencyfreaks.com</a:t>
            </a:r>
            <a:endParaRPr lang="en-US" sz="1300" dirty="0"/>
          </a:p>
          <a:p>
            <a:r>
              <a:rPr lang="en-US" sz="1600" dirty="0"/>
              <a:t>Hazard Pointers vs RCU</a:t>
            </a:r>
          </a:p>
          <a:p>
            <a:pPr marL="389351" lvl="1" indent="0">
              <a:buNone/>
            </a:pPr>
            <a:r>
              <a:rPr lang="en-US" sz="1300" dirty="0">
                <a:hlinkClick r:id="rId6"/>
              </a:rPr>
              <a:t>http://</a:t>
            </a:r>
            <a:r>
              <a:rPr lang="en-US" sz="1300" dirty="0">
                <a:hlinkClick r:id="rId6"/>
              </a:rPr>
              <a:t>concurrencyfreaks.blogspot.com/2016/08/hazard-pointers-vs-rcu.html</a:t>
            </a:r>
            <a:endParaRPr lang="en-US" sz="1300" dirty="0"/>
          </a:p>
          <a:p>
            <a:r>
              <a:rPr lang="en-US" sz="1600" dirty="0"/>
              <a:t>RCU proposal for C++ </a:t>
            </a:r>
          </a:p>
          <a:p>
            <a:pPr marL="389351" lvl="1" indent="0">
              <a:buNone/>
            </a:pPr>
            <a:r>
              <a:rPr lang="en-US" sz="1300" dirty="0">
                <a:hlinkClick r:id="rId7"/>
              </a:rPr>
              <a:t>http://www.rdrop.com/~</a:t>
            </a:r>
            <a:r>
              <a:rPr lang="en-US" sz="1300" dirty="0">
                <a:hlinkClick r:id="rId7"/>
              </a:rPr>
              <a:t>paulmck/RCU/RCU.2016.09.23b.CPPCON.pdf</a:t>
            </a:r>
            <a:endParaRPr lang="en-US" sz="1300" dirty="0"/>
          </a:p>
          <a:p>
            <a:r>
              <a:rPr lang="en-US" sz="1600" dirty="0"/>
              <a:t>Hazard Pointers proposal for C++</a:t>
            </a:r>
          </a:p>
          <a:p>
            <a:pPr marL="389351" lvl="1" indent="0">
              <a:buNone/>
            </a:pPr>
            <a:r>
              <a:rPr lang="en-US" sz="1300" dirty="0">
                <a:hlinkClick r:id="rId8"/>
              </a:rPr>
              <a:t>http://</a:t>
            </a:r>
            <a:r>
              <a:rPr lang="en-US" sz="1300" dirty="0">
                <a:hlinkClick r:id="rId8"/>
              </a:rPr>
              <a:t>www.open-std.org/jtc1/sc22/wg21/docs/papers/2016/p0233r1.pdf</a:t>
            </a:r>
            <a:endParaRPr lang="en-US" sz="1300" dirty="0"/>
          </a:p>
          <a:p>
            <a:endParaRPr lang="en-US" sz="1600" dirty="0"/>
          </a:p>
        </p:txBody>
      </p:sp>
      <p:sp>
        <p:nvSpPr>
          <p:cNvPr id="3" name="Title 2"/>
          <p:cNvSpPr>
            <a:spLocks noGrp="1"/>
          </p:cNvSpPr>
          <p:nvPr>
            <p:ph type="ctrTitle"/>
          </p:nvPr>
        </p:nvSpPr>
        <p:spPr>
          <a:xfrm>
            <a:off x="347821" y="404086"/>
            <a:ext cx="6832279" cy="971709"/>
          </a:xfrm>
        </p:spPr>
        <p:txBody>
          <a:bodyPr/>
          <a:lstStyle/>
          <a:p>
            <a:r>
              <a:rPr lang="en-US" dirty="0" smtClean="0"/>
              <a:t>References to more info</a:t>
            </a:r>
            <a:endParaRPr lang="en-US" dirty="0"/>
          </a:p>
        </p:txBody>
      </p:sp>
    </p:spTree>
    <p:extLst>
      <p:ext uri="{BB962C8B-B14F-4D97-AF65-F5344CB8AC3E}">
        <p14:creationId xmlns:p14="http://schemas.microsoft.com/office/powerpoint/2010/main" val="256210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versus reclaiming your own memory</a:t>
            </a:r>
            <a:endParaRPr lang="en-US" dirty="0"/>
          </a:p>
        </p:txBody>
      </p:sp>
    </p:spTree>
    <p:extLst>
      <p:ext uri="{BB962C8B-B14F-4D97-AF65-F5344CB8AC3E}">
        <p14:creationId xmlns:p14="http://schemas.microsoft.com/office/powerpoint/2010/main" val="125403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600" dirty="0"/>
              <a:t>Some systems/languages have an automatic Garbage Collector. Examples are D, Java and all languages on the JVM</a:t>
            </a:r>
            <a:r>
              <a:rPr lang="en-US" sz="1600" dirty="0"/>
              <a:t> </a:t>
            </a:r>
            <a:r>
              <a:rPr lang="en-US" sz="1600" dirty="0"/>
              <a:t>(Scala, </a:t>
            </a:r>
            <a:r>
              <a:rPr lang="en-US" sz="1600" dirty="0" err="1"/>
              <a:t>Clojure</a:t>
            </a:r>
            <a:r>
              <a:rPr lang="en-US" sz="1600" dirty="0"/>
              <a:t>), Python, </a:t>
            </a:r>
            <a:r>
              <a:rPr lang="en-US" sz="1600" dirty="0" err="1"/>
              <a:t>Lua</a:t>
            </a:r>
            <a:r>
              <a:rPr lang="en-US" sz="1600" dirty="0"/>
              <a:t>.</a:t>
            </a:r>
          </a:p>
          <a:p>
            <a:r>
              <a:rPr lang="en-US" sz="1600" dirty="0"/>
              <a:t>Other languages don’t have one by default but it is possible to add one. Examples are C/C++</a:t>
            </a:r>
          </a:p>
          <a:p>
            <a:r>
              <a:rPr lang="en-US" sz="1600" dirty="0"/>
              <a:t>There is one (and only one) algorithm by </a:t>
            </a:r>
            <a:r>
              <a:rPr lang="en-US" sz="1600" dirty="0" err="1"/>
              <a:t>Herlihy</a:t>
            </a:r>
            <a:r>
              <a:rPr lang="en-US" sz="1600" dirty="0"/>
              <a:t> </a:t>
            </a:r>
            <a:r>
              <a:rPr lang="en-US" sz="1600" dirty="0"/>
              <a:t>and Moss for a lock-free GC. It dates back to 1992 and that I know of, no one ever used it because it’s too slow: </a:t>
            </a:r>
            <a:r>
              <a:rPr lang="en-US" sz="1600" dirty="0">
                <a:hlinkClick r:id="rId2"/>
              </a:rPr>
              <a:t>http://</a:t>
            </a:r>
            <a:r>
              <a:rPr lang="en-US" sz="1600" dirty="0">
                <a:hlinkClick r:id="rId2"/>
              </a:rPr>
              <a:t>dl.acm.org/citation.cfm?id=629088</a:t>
            </a:r>
            <a:endParaRPr lang="en-US" sz="1600" dirty="0"/>
          </a:p>
          <a:p>
            <a:r>
              <a:rPr lang="en-US" sz="1600" dirty="0"/>
              <a:t>As of today, </a:t>
            </a:r>
            <a:r>
              <a:rPr lang="en-US" sz="1600" b="1" dirty="0"/>
              <a:t>there is no algorithm for a wait-free GC</a:t>
            </a:r>
            <a:r>
              <a:rPr lang="en-US" sz="1600" dirty="0"/>
              <a:t>. This means that any wait-free data structure that uses a GC is not truly wait-free. It’s not just about the call to </a:t>
            </a:r>
            <a:r>
              <a:rPr lang="en-US" sz="1600" dirty="0">
                <a:latin typeface="Consolas" panose="020B0609020204030204" pitchFamily="49" charset="0"/>
              </a:rPr>
              <a:t>new</a:t>
            </a:r>
            <a:r>
              <a:rPr lang="en-US" sz="1600" dirty="0"/>
              <a:t> triggering a GC run that may block the entire application, it’s the fact that the GC can enter at any time and prevent any or all threads from progressing. It’s about not having determinism.</a:t>
            </a:r>
          </a:p>
          <a:p>
            <a:r>
              <a:rPr lang="en-US" sz="1600" b="1" dirty="0"/>
              <a:t>All currently used GCs are blocking</a:t>
            </a:r>
            <a:r>
              <a:rPr lang="en-US" sz="1600" dirty="0"/>
              <a:t>, although some are concurrent and have low latency. The best example I know of is the GC in the Zing JVM.</a:t>
            </a:r>
          </a:p>
          <a:p>
            <a:endParaRPr lang="en-US" sz="1600" dirty="0"/>
          </a:p>
          <a:p>
            <a:r>
              <a:rPr lang="en-US" sz="1600" dirty="0"/>
              <a:t>Even if one day someone discovers and implements a wait-free GC, what about the work that it needs to do?</a:t>
            </a:r>
          </a:p>
          <a:p>
            <a:endParaRPr lang="en-US" sz="1600" dirty="0"/>
          </a:p>
        </p:txBody>
      </p:sp>
      <p:sp>
        <p:nvSpPr>
          <p:cNvPr id="3" name="Title 2"/>
          <p:cNvSpPr>
            <a:spLocks noGrp="1"/>
          </p:cNvSpPr>
          <p:nvPr>
            <p:ph type="ctrTitle"/>
          </p:nvPr>
        </p:nvSpPr>
        <p:spPr/>
        <p:txBody>
          <a:bodyPr/>
          <a:lstStyle/>
          <a:p>
            <a:r>
              <a:rPr lang="en-US" dirty="0" smtClean="0"/>
              <a:t>GC or not GC?</a:t>
            </a:r>
            <a:endParaRPr lang="en-US" dirty="0"/>
          </a:p>
        </p:txBody>
      </p:sp>
    </p:spTree>
    <p:extLst>
      <p:ext uri="{BB962C8B-B14F-4D97-AF65-F5344CB8AC3E}">
        <p14:creationId xmlns:p14="http://schemas.microsoft.com/office/powerpoint/2010/main" val="316599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6693</Words>
  <Application>Microsoft Office PowerPoint</Application>
  <PresentationFormat>Widescreen</PresentationFormat>
  <Paragraphs>1147</Paragraphs>
  <Slides>72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Calibri</vt:lpstr>
      <vt:lpstr>Calibri Light</vt:lpstr>
      <vt:lpstr>CiscoSans ExtraLight</vt:lpstr>
      <vt:lpstr>CiscoSans Thin</vt:lpstr>
      <vt:lpstr>Consolas</vt:lpstr>
      <vt:lpstr>Courier New</vt:lpstr>
      <vt:lpstr>Times New Roman</vt:lpstr>
      <vt:lpstr>Wingdings</vt:lpstr>
      <vt:lpstr>Office Theme</vt:lpstr>
      <vt:lpstr>Lock-Free and Wait-Free Memory Reclamation</vt:lpstr>
      <vt:lpstr>Table of Contents Lock-Free and Wait-Free Memory Reclamation</vt:lpstr>
      <vt:lpstr>Terminology</vt:lpstr>
      <vt:lpstr>What is the problem?</vt:lpstr>
      <vt:lpstr>Memory Reclamation</vt:lpstr>
      <vt:lpstr>Types of Memory Reclamation</vt:lpstr>
      <vt:lpstr>Manual Memory Reclamation methods galore</vt:lpstr>
      <vt:lpstr>GC versus reclaiming your own memory</vt:lpstr>
      <vt:lpstr>GC or not GC?</vt:lpstr>
      <vt:lpstr>Automatic memory reclamation (GC)</vt:lpstr>
      <vt:lpstr>Manual memory reclamation (RCU, HP, RefCount, etc)</vt:lpstr>
      <vt:lpstr>Code with GC is simpler</vt:lpstr>
      <vt:lpstr>GCs are non-deterministic</vt:lpstr>
      <vt:lpstr>Can a GC keep up with all the garbage that is produced?</vt:lpstr>
      <vt:lpstr>Quiz 1</vt:lpstr>
      <vt:lpstr>Quiz 1</vt:lpstr>
      <vt:lpstr>Reference Counting</vt:lpstr>
      <vt:lpstr>Reference Counting</vt:lpstr>
      <vt:lpstr>Reference Counting How it works</vt:lpstr>
      <vt:lpstr>Reference Counting It’s not as easy as it looks…</vt:lpstr>
      <vt:lpstr>Atomic Reference Counting Example with a linked list</vt:lpstr>
      <vt:lpstr>Atomic Reference Counting Example with a linked list</vt:lpstr>
      <vt:lpstr>Reference Counting Disadvantages</vt:lpstr>
      <vt:lpstr>Quiz 2</vt:lpstr>
      <vt:lpstr>Quiz 2</vt:lpstr>
      <vt:lpstr>Hazard Pointers</vt:lpstr>
      <vt:lpstr>Hazard Pointers (HP)</vt:lpstr>
      <vt:lpstr>Hazard Pointers Components</vt:lpstr>
      <vt:lpstr>Hazard Pointers C++ implementation</vt:lpstr>
      <vt:lpstr>Hazard Pointers Example with a linked list</vt:lpstr>
      <vt:lpstr>Hazard Pointers Example with a linked list</vt:lpstr>
      <vt:lpstr>Hazard Pointers Preventing the ABA problem</vt:lpstr>
      <vt:lpstr>Hazard Pointers Disadvantages</vt:lpstr>
      <vt:lpstr>Quiz 4</vt:lpstr>
      <vt:lpstr>Quiz 4</vt:lpstr>
      <vt:lpstr>URCU Memory Reclamation</vt:lpstr>
      <vt:lpstr>RCU</vt:lpstr>
      <vt:lpstr>What makes RCU so special?</vt:lpstr>
      <vt:lpstr>Simple URCU implementation in C++</vt:lpstr>
      <vt:lpstr>Deploying URCU in a set</vt:lpstr>
      <vt:lpstr>URCU Example with a linked list</vt:lpstr>
      <vt:lpstr>URCU Example with a linked list</vt:lpstr>
      <vt:lpstr>URCU with deferral</vt:lpstr>
      <vt:lpstr>URCU Disadvantages</vt:lpstr>
      <vt:lpstr>Quiz 5</vt:lpstr>
      <vt:lpstr>Quiz 5</vt:lpstr>
      <vt:lpstr>Hazard Eras</vt:lpstr>
      <vt:lpstr>Hazard Eras</vt:lpstr>
      <vt:lpstr>Hazard Eras Example with a linked list</vt:lpstr>
      <vt:lpstr>Hazard Eras Example with a linked list (insertion)</vt:lpstr>
      <vt:lpstr>Hazard Eras Example with a linked list (removal)</vt:lpstr>
      <vt:lpstr>URCU/Epoch versus Hazard Eras</vt:lpstr>
      <vt:lpstr>URCU/Epoch versus Hazard Eras</vt:lpstr>
      <vt:lpstr>URCU/Epoch versus Hazard Eras</vt:lpstr>
      <vt:lpstr>URCU/Epoch versus Hazard Eras</vt:lpstr>
      <vt:lpstr>URCU/Epoch versus Hazard Eras</vt:lpstr>
      <vt:lpstr>Hazard Eras Disadvantages</vt:lpstr>
      <vt:lpstr>Other techniques</vt:lpstr>
      <vt:lpstr>Other techniques in the literature</vt:lpstr>
      <vt:lpstr>Wait-Free Hazard Pointers </vt:lpstr>
      <vt:lpstr>Quiz 6</vt:lpstr>
      <vt:lpstr>Quiz 6</vt:lpstr>
      <vt:lpstr>Quiz 7</vt:lpstr>
      <vt:lpstr>Quiz 7</vt:lpstr>
      <vt:lpstr>Comparison</vt:lpstr>
      <vt:lpstr>Comparing Hazard Pointers, URCU, and Hazard Eras applied to a Harris-Maged lock-free linked list</vt:lpstr>
      <vt:lpstr>Comparison</vt:lpstr>
      <vt:lpstr>Comparison</vt:lpstr>
      <vt:lpstr>Which one is best for which scenario?</vt:lpstr>
      <vt:lpstr>Memory Reclamation in C++ … for C++20</vt:lpstr>
      <vt:lpstr>Memory Reclamation Comparison taken from the talk by Michael Wong + Maged Michael + Paul McKenney</vt:lpstr>
      <vt:lpstr>References to more info</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Lock-Free and Wait-Free Memory Reclamation</dc:title>
  <dc:creator>pramalhe@gmail.com</dc:creator>
  <cp:lastModifiedBy>pramalhe@gmail.com</cp:lastModifiedBy>
  <cp:revision>5</cp:revision>
  <dcterms:created xsi:type="dcterms:W3CDTF">2017-06-21T14:53:27Z</dcterms:created>
  <dcterms:modified xsi:type="dcterms:W3CDTF">2017-06-21T14:58:27Z</dcterms:modified>
</cp:coreProperties>
</file>