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1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se.ufl.edu/tr/DOC/REP-1992-71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malhe/ConcurrencyFreaks/blob/master/C11/locks/mpsc_mutex.h" TargetMode="External"/><Relationship Id="rId2" Type="http://schemas.openxmlformats.org/officeDocument/2006/relationships/hyperlink" Target="https://github.com/pramalhe/ConcurrencyFreaks/blob/master/C11/locks/clh_mutex.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CLH </a:t>
            </a:r>
            <a:r>
              <a:rPr lang="en-US" sz="3200" dirty="0" smtClean="0"/>
              <a:t>Mutually Exclusive Lock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Pedro </a:t>
            </a:r>
            <a:r>
              <a:rPr lang="en-US" dirty="0" err="1" smtClean="0"/>
              <a:t>Ramalhete</a:t>
            </a:r>
            <a:endParaRPr lang="en-US" dirty="0" smtClean="0"/>
          </a:p>
          <a:p>
            <a:r>
              <a:rPr lang="en-US" dirty="0" err="1" smtClean="0"/>
              <a:t>Andreia</a:t>
            </a:r>
            <a:r>
              <a:rPr lang="en-US" dirty="0" smtClean="0"/>
              <a:t> </a:t>
            </a:r>
            <a:r>
              <a:rPr lang="en-US" dirty="0" err="1" smtClean="0"/>
              <a:t>Correia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May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67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It’s a </a:t>
            </a:r>
            <a:r>
              <a:rPr lang="en-US" sz="1600" dirty="0" err="1" smtClean="0"/>
              <a:t>mutex</a:t>
            </a:r>
            <a:r>
              <a:rPr lang="en-US" sz="1600" dirty="0" smtClean="0"/>
              <a:t> with similarities with the MCS </a:t>
            </a:r>
            <a:r>
              <a:rPr lang="en-US" sz="1600" dirty="0" smtClean="0"/>
              <a:t>Lock, and it was </a:t>
            </a:r>
            <a:endParaRPr lang="en-US" sz="1600" dirty="0"/>
          </a:p>
          <a:p>
            <a:pPr marL="274320" lvl="1" indent="0">
              <a:buNone/>
            </a:pPr>
            <a:r>
              <a:rPr lang="en-US" sz="1100" dirty="0" smtClean="0">
                <a:hlinkClick r:id="rId2"/>
              </a:rPr>
              <a:t>http</a:t>
            </a:r>
            <a:r>
              <a:rPr lang="en-US" sz="1100" dirty="0">
                <a:hlinkClick r:id="rId2"/>
              </a:rPr>
              <a:t>://</a:t>
            </a:r>
            <a:r>
              <a:rPr lang="en-US" sz="1100" dirty="0" smtClean="0">
                <a:hlinkClick r:id="rId2"/>
              </a:rPr>
              <a:t>www.cise.ufl.edu/tr/DOC/REP-1992-71.pdf</a:t>
            </a:r>
            <a:endParaRPr lang="en-US" sz="1100" dirty="0" smtClean="0"/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It is strictly </a:t>
            </a:r>
            <a:r>
              <a:rPr lang="en-US" sz="1600" b="1" dirty="0" smtClean="0"/>
              <a:t>fair</a:t>
            </a:r>
            <a:r>
              <a:rPr lang="en-US" sz="1600" dirty="0" smtClean="0"/>
              <a:t>: Once a thread does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atomic_exchange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600" dirty="0" smtClean="0"/>
              <a:t>, no other thread placed after it will be able to take the lock before it.</a:t>
            </a:r>
          </a:p>
          <a:p>
            <a:endParaRPr lang="en-US" sz="1600" dirty="0" smtClean="0"/>
          </a:p>
          <a:p>
            <a:r>
              <a:rPr lang="en-US" sz="1600" dirty="0" smtClean="0"/>
              <a:t>It is </a:t>
            </a:r>
            <a:r>
              <a:rPr lang="en-US" sz="1600" b="1" dirty="0" smtClean="0"/>
              <a:t>starvation-free</a:t>
            </a:r>
            <a:r>
              <a:rPr lang="en-US" sz="1600" dirty="0" smtClean="0"/>
              <a:t>: Assuming the OS or run-time can provide such a kind of guarantee (implies fairness in the thread-scheduler/manager), it guarantees that any given thread holding the lock will eventually run, if none of the previous ones gets a fault.</a:t>
            </a:r>
          </a:p>
          <a:p>
            <a:endParaRPr lang="en-US" sz="1600" dirty="0"/>
          </a:p>
          <a:p>
            <a:r>
              <a:rPr lang="en-US" sz="1600" dirty="0" smtClean="0"/>
              <a:t>Uses a very small amount of memory when there is no contention on the lock. Only one pointer, the one for the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tail</a:t>
            </a:r>
            <a:r>
              <a:rPr lang="en-US" sz="1600" dirty="0" smtClean="0"/>
              <a:t>.</a:t>
            </a:r>
            <a:endParaRPr lang="en-US" sz="1600" dirty="0"/>
          </a:p>
          <a:p>
            <a:endParaRPr lang="en-US" sz="1600" dirty="0"/>
          </a:p>
          <a:p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the CLH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4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566672"/>
          </a:xfrm>
        </p:spPr>
        <p:txBody>
          <a:bodyPr>
            <a:normAutofit/>
          </a:bodyPr>
          <a:lstStyle/>
          <a:p>
            <a:r>
              <a:rPr lang="en-US" sz="1600" dirty="0" smtClean="0"/>
              <a:t>Each node contains only one atomic variable, </a:t>
            </a:r>
            <a:r>
              <a:rPr lang="en-US" sz="1600" dirty="0" err="1" smtClean="0"/>
              <a:t>succ_must_wait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/>
              <a:t>The </a:t>
            </a:r>
            <a:r>
              <a:rPr lang="en-US" sz="1600" dirty="0" err="1" smtClean="0"/>
              <a:t>mutex</a:t>
            </a:r>
            <a:r>
              <a:rPr lang="en-US" sz="1600" dirty="0" smtClean="0"/>
              <a:t> contains an atomic pointer to a node, the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tail</a:t>
            </a:r>
          </a:p>
          <a:p>
            <a:r>
              <a:rPr lang="en-US" sz="1600" dirty="0" smtClean="0"/>
              <a:t>In this implementation we have also a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mynode</a:t>
            </a:r>
            <a:r>
              <a:rPr lang="en-US" sz="1600" dirty="0" smtClean="0"/>
              <a:t>, where the current thread holding the lock stores pointer to the current thread’s node.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3200"/>
            <a:ext cx="5410200" cy="3610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073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>
          <a:xfrm>
            <a:off x="4476750" y="4295862"/>
            <a:ext cx="1219200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Thread 2’s node</a:t>
            </a:r>
          </a:p>
          <a:p>
            <a:pPr algn="ctr"/>
            <a:endParaRPr lang="en-US" sz="1400" dirty="0" smtClean="0"/>
          </a:p>
        </p:txBody>
      </p:sp>
      <p:sp>
        <p:nvSpPr>
          <p:cNvPr id="67" name="Rectangle 66"/>
          <p:cNvSpPr/>
          <p:nvPr/>
        </p:nvSpPr>
        <p:spPr>
          <a:xfrm>
            <a:off x="4476750" y="4860217"/>
            <a:ext cx="1219200" cy="1976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islocked</a:t>
            </a:r>
            <a:r>
              <a:rPr lang="en-US" sz="1400" dirty="0"/>
              <a:t> 1</a:t>
            </a:r>
          </a:p>
        </p:txBody>
      </p:sp>
      <p:pic>
        <p:nvPicPr>
          <p:cNvPr id="79" name="Picture 2" descr="https://encrypted-tbn1.gstatic.com/images?q=tbn:ANd9GcT7urSnu0eiwz4ugd14MpUpkStLq5X9qGCZ4spyzWmjfuJdpoGjESM4gnu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287117"/>
            <a:ext cx="298088" cy="29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19812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Upon initialization, a sentinel node is created and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tail</a:t>
            </a:r>
            <a:r>
              <a:rPr lang="en-US" sz="1600" dirty="0" smtClean="0"/>
              <a:t> will point to it.</a:t>
            </a:r>
          </a:p>
          <a:p>
            <a:r>
              <a:rPr lang="en-US" sz="1600" dirty="0" smtClean="0"/>
              <a:t>Thread 1 calls </a:t>
            </a:r>
            <a:r>
              <a:rPr lang="en-US" sz="1600" dirty="0" err="1" smtClean="0"/>
              <a:t>clh_mutex_lock</a:t>
            </a:r>
            <a:r>
              <a:rPr lang="en-US" sz="1600" dirty="0" smtClean="0"/>
              <a:t>(), creates a new node with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succ_must_wait</a:t>
            </a:r>
            <a:r>
              <a:rPr lang="en-US" sz="1600" dirty="0" smtClean="0"/>
              <a:t>=1 </a:t>
            </a:r>
            <a:r>
              <a:rPr lang="en-US" sz="1600" dirty="0" smtClean="0"/>
              <a:t>and does </a:t>
            </a:r>
            <a:r>
              <a:rPr lang="en-US" sz="1600" dirty="0" err="1" smtClean="0"/>
              <a:t>atomic_exchange</a:t>
            </a:r>
            <a:r>
              <a:rPr lang="en-US" sz="1600" dirty="0" smtClean="0"/>
              <a:t>() on the tail.</a:t>
            </a:r>
          </a:p>
          <a:p>
            <a:r>
              <a:rPr lang="en-US" sz="1600" dirty="0" smtClean="0"/>
              <a:t>Threads 2 and 3 do the same, but they will see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succ_must_wait</a:t>
            </a:r>
            <a:r>
              <a:rPr lang="en-US" sz="1600" dirty="0" smtClean="0"/>
              <a:t>=1 </a:t>
            </a:r>
            <a:r>
              <a:rPr lang="en-US" sz="1600" dirty="0" smtClean="0"/>
              <a:t>on their </a:t>
            </a:r>
            <a:r>
              <a:rPr lang="en-US" sz="1600" i="1" dirty="0" smtClean="0"/>
              <a:t>previous</a:t>
            </a:r>
            <a:r>
              <a:rPr lang="en-US" sz="1600" dirty="0" smtClean="0"/>
              <a:t> node so they need to wait.</a:t>
            </a:r>
          </a:p>
          <a:p>
            <a:r>
              <a:rPr lang="en-US" sz="1600" dirty="0" smtClean="0"/>
              <a:t>Notice that each thread has two pointers to nodes: one to the node it created and another pointer to the </a:t>
            </a:r>
            <a:r>
              <a:rPr lang="en-US" sz="1600" i="1" dirty="0" smtClean="0"/>
              <a:t>previous</a:t>
            </a:r>
            <a:r>
              <a:rPr lang="en-US" sz="1600" dirty="0" smtClean="0"/>
              <a:t> node.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clh_mutex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0" y="602494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tail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>
            <a:stCxn id="6" idx="0"/>
            <a:endCxn id="69" idx="2"/>
          </p:cNvCxnSpPr>
          <p:nvPr/>
        </p:nvCxnSpPr>
        <p:spPr>
          <a:xfrm flipH="1" flipV="1">
            <a:off x="1176573" y="5214071"/>
            <a:ext cx="2976327" cy="81087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438400" y="4297767"/>
            <a:ext cx="1219200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Thread 1’s node</a:t>
            </a:r>
          </a:p>
          <a:p>
            <a:pPr algn="ctr"/>
            <a:endParaRPr lang="en-US" sz="1400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2438400" y="4862122"/>
            <a:ext cx="1219200" cy="1976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islocked</a:t>
            </a:r>
            <a:r>
              <a:rPr lang="en-US" sz="1400" dirty="0" smtClean="0"/>
              <a:t> 1</a:t>
            </a:r>
            <a:endParaRPr lang="en-US" sz="1600" dirty="0"/>
          </a:p>
        </p:txBody>
      </p:sp>
      <p:grpSp>
        <p:nvGrpSpPr>
          <p:cNvPr id="36" name="Group 30"/>
          <p:cNvGrpSpPr>
            <a:grpSpLocks/>
          </p:cNvGrpSpPr>
          <p:nvPr/>
        </p:nvGrpSpPr>
        <p:grpSpPr bwMode="auto">
          <a:xfrm flipH="1">
            <a:off x="6629400" y="6094509"/>
            <a:ext cx="564132" cy="459766"/>
            <a:chOff x="1008" y="2720"/>
            <a:chExt cx="856" cy="808"/>
          </a:xfrm>
        </p:grpSpPr>
        <p:sp>
          <p:nvSpPr>
            <p:cNvPr id="37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00B05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1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42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" name="Group 30"/>
          <p:cNvGrpSpPr>
            <a:grpSpLocks/>
          </p:cNvGrpSpPr>
          <p:nvPr/>
        </p:nvGrpSpPr>
        <p:grpSpPr bwMode="auto">
          <a:xfrm flipH="1">
            <a:off x="7589268" y="6108132"/>
            <a:ext cx="564132" cy="459766"/>
            <a:chOff x="1008" y="2720"/>
            <a:chExt cx="856" cy="808"/>
          </a:xfrm>
        </p:grpSpPr>
        <p:sp>
          <p:nvSpPr>
            <p:cNvPr id="47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00B05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52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8" name="Straight Arrow Connector 67"/>
          <p:cNvCxnSpPr>
            <a:stCxn id="6" idx="0"/>
            <a:endCxn id="22" idx="2"/>
          </p:cNvCxnSpPr>
          <p:nvPr/>
        </p:nvCxnSpPr>
        <p:spPr>
          <a:xfrm flipH="1" flipV="1">
            <a:off x="3048000" y="5210261"/>
            <a:ext cx="1104900" cy="8146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" idx="0"/>
          </p:cNvCxnSpPr>
          <p:nvPr/>
        </p:nvCxnSpPr>
        <p:spPr>
          <a:xfrm flipV="1">
            <a:off x="4152900" y="5212166"/>
            <a:ext cx="952500" cy="8127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" idx="0"/>
          </p:cNvCxnSpPr>
          <p:nvPr/>
        </p:nvCxnSpPr>
        <p:spPr>
          <a:xfrm flipV="1">
            <a:off x="4152900" y="5214071"/>
            <a:ext cx="3086100" cy="81087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Lightning Bolt 76"/>
          <p:cNvSpPr/>
          <p:nvPr/>
        </p:nvSpPr>
        <p:spPr>
          <a:xfrm>
            <a:off x="3260284" y="6052486"/>
            <a:ext cx="397316" cy="278696"/>
          </a:xfrm>
          <a:prstGeom prst="lightningBol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566973" y="4301577"/>
            <a:ext cx="1219200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r>
              <a:rPr lang="en-US" sz="1400" dirty="0" smtClean="0"/>
              <a:t>entinel</a:t>
            </a:r>
          </a:p>
          <a:p>
            <a:pPr algn="ctr"/>
            <a:r>
              <a:rPr lang="en-US" sz="1400" dirty="0" smtClean="0"/>
              <a:t>node</a:t>
            </a:r>
          </a:p>
          <a:p>
            <a:pPr algn="ctr"/>
            <a:endParaRPr lang="en-US" sz="1400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566973" y="4865932"/>
            <a:ext cx="1219200" cy="19764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islocked</a:t>
            </a:r>
            <a:r>
              <a:rPr lang="en-US" sz="1400" dirty="0" smtClean="0"/>
              <a:t> 0</a:t>
            </a:r>
            <a:endParaRPr lang="en-US" sz="1600" dirty="0"/>
          </a:p>
        </p:txBody>
      </p:sp>
      <p:sp>
        <p:nvSpPr>
          <p:cNvPr id="72" name="Rounded Rectangle 71"/>
          <p:cNvSpPr/>
          <p:nvPr/>
        </p:nvSpPr>
        <p:spPr>
          <a:xfrm>
            <a:off x="6596775" y="4301577"/>
            <a:ext cx="1219200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Thread 3’s node</a:t>
            </a:r>
          </a:p>
          <a:p>
            <a:pPr algn="ctr"/>
            <a:endParaRPr lang="en-US" sz="1400" dirty="0" smtClean="0"/>
          </a:p>
        </p:txBody>
      </p:sp>
      <p:sp>
        <p:nvSpPr>
          <p:cNvPr id="73" name="Rectangle 72"/>
          <p:cNvSpPr/>
          <p:nvPr/>
        </p:nvSpPr>
        <p:spPr>
          <a:xfrm>
            <a:off x="6596775" y="4865932"/>
            <a:ext cx="1219200" cy="1976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islocked</a:t>
            </a:r>
            <a:r>
              <a:rPr lang="en-US" sz="1400" dirty="0"/>
              <a:t> 1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438400" y="4860217"/>
            <a:ext cx="1219200" cy="19764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islocked</a:t>
            </a:r>
            <a:r>
              <a:rPr lang="en-US" sz="1400" dirty="0" smtClean="0"/>
              <a:t> 0</a:t>
            </a:r>
            <a:endParaRPr lang="en-US" sz="1600" dirty="0"/>
          </a:p>
        </p:txBody>
      </p:sp>
      <p:sp>
        <p:nvSpPr>
          <p:cNvPr id="76" name="Rectangle 75"/>
          <p:cNvSpPr/>
          <p:nvPr/>
        </p:nvSpPr>
        <p:spPr>
          <a:xfrm>
            <a:off x="4476750" y="4863971"/>
            <a:ext cx="1219200" cy="19764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islocked</a:t>
            </a:r>
            <a:r>
              <a:rPr lang="en-US" sz="1400" dirty="0" smtClean="0"/>
              <a:t> 0</a:t>
            </a:r>
            <a:endParaRPr lang="en-US" sz="1600" dirty="0"/>
          </a:p>
        </p:txBody>
      </p:sp>
      <p:grpSp>
        <p:nvGrpSpPr>
          <p:cNvPr id="56" name="Group 30"/>
          <p:cNvGrpSpPr>
            <a:grpSpLocks/>
          </p:cNvGrpSpPr>
          <p:nvPr/>
        </p:nvGrpSpPr>
        <p:grpSpPr bwMode="auto">
          <a:xfrm flipH="1">
            <a:off x="8443459" y="6105856"/>
            <a:ext cx="564132" cy="459766"/>
            <a:chOff x="1008" y="2720"/>
            <a:chExt cx="856" cy="808"/>
          </a:xfrm>
        </p:grpSpPr>
        <p:sp>
          <p:nvSpPr>
            <p:cNvPr id="57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00B05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3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62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732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88758E-6 C -0.00764 -0.00671 -0.02621 -0.00509 -0.03559 -0.00671 C -0.06146 -0.01133 -0.0868 -0.01943 -0.11285 -0.02244 C -0.12361 -0.02544 -0.13472 -0.0273 -0.14548 -0.0303 C -0.1559 -0.03331 -0.16597 -0.03956 -0.17621 -0.04349 C -0.17916 -0.04765 -0.18298 -0.04765 -0.18698 -0.0502 C -0.19357 -0.05459 -0.19965 -0.05899 -0.20486 -0.06593 C -0.20885 -0.08119 -0.2309 -0.10178 -0.24149 -0.10941 C -0.24705 -0.11358 -0.25035 -0.12029 -0.25642 -0.1226 C -0.26319 -0.13232 -0.26666 -0.14365 -0.27222 -0.15429 C -0.27969 -0.16863 -0.28923 -0.1802 -0.29791 -0.19269 C -0.30069 -0.19662 -0.30191 -0.20241 -0.30486 -0.20588 C -0.3066 -0.20796 -0.30885 -0.20911 -0.31076 -0.2112 C -0.31528 -0.21605 -0.31788 -0.22276 -0.32274 -0.22693 C -0.32413 -0.22993 -0.32517 -0.23317 -0.32673 -0.23618 C -0.32778 -0.23826 -0.32969 -0.23942 -0.33055 -0.2415 C -0.33264 -0.24613 -0.33385 -0.25121 -0.33559 -0.25584 C -0.33611 -0.25723 -0.3368 -0.25862 -0.3375 -0.26 C -0.34097 -0.27735 -0.34809 -0.29123 -0.35538 -0.30604 C -0.35712 -0.31737 -0.35486 -0.30881 -0.35937 -0.31668 C -0.37535 -0.34421 -0.36319 -0.33356 -0.4059 -0.33518 C -0.4283 -0.3338 -0.42031 -0.3338 -0.42969 -0.3338 " pathEditMode="relative" ptsTypes="fffffffffffffffffffffA">
                                      <p:cBhvr>
                                        <p:cTn id="1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969 -0.33379 C -0.42656 -0.32592 -0.42239 -0.31852 -0.41979 -0.3102 C -0.41944 -0.30904 -0.41632 -0.2947 -0.41475 -0.29169 C -0.40816 -0.27874 -0.39982 -0.26601 -0.39392 -0.25213 C -0.39045 -0.24381 -0.38628 -0.23594 -0.38316 -0.22715 C -0.38055 -0.21975 -0.37517 -0.20471 -0.37517 -0.20471 C -0.37274 -0.18551 -0.36614 -0.16701 -0.36041 -0.1492 C -0.35764 -0.14064 -0.35555 -0.13185 -0.35139 -0.12421 C -0.34965 -0.11057 -0.34982 -0.08766 -0.34149 -0.07656 C -0.33871 -0.06708 -0.33785 -0.05921 -0.33663 -0.04903 C -0.33455 -0.03215 -0.3283 -0.00786 -0.32066 0.00648 C -0.32031 0.00787 -0.32048 0.00949 -0.31979 0.01042 C -0.3191 0.01134 -0.31771 0.01111 -0.31684 0.0118 C -0.31285 0.01504 -0.30903 0.02036 -0.3059 0.02499 C -0.30399 0.03077 -0.30295 0.03933 -0.29705 0.03933 " pathEditMode="relative" ptsTypes="ffffffffffffffA">
                                      <p:cBhvr>
                                        <p:cTn id="2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705 0.03933 C -0.30469 0.03794 -0.31042 0.03447 -0.31771 0.03146 C -0.32847 0.02707 -0.33941 0.02337 -0.35052 0.02082 C -0.35694 0.01434 -0.35208 0.01781 -0.36233 0.0155 C -0.3684 0.01411 -0.37396 0.01041 -0.38021 0.00902 C -0.38542 0.00648 -0.38559 0.00579 -0.38906 0.00093 C -0.39097 -0.00185 -0.39757 -0.00462 -0.39896 -0.00555 C -0.40104 -0.00717 -0.40312 -0.00856 -0.40486 -0.01087 C -0.4059 -0.01226 -0.4066 -0.01388 -0.40781 -0.0148 C -0.41701 -0.02267 -0.42674 -0.02845 -0.43559 -0.03724 C -0.4408 -0.05158 -0.45017 -0.06107 -0.45642 -0.07425 C -0.46042 -0.08281 -0.46198 -0.09507 -0.46736 -0.10178 C -0.46892 -0.10849 -0.47448 -0.11566 -0.47726 -0.12167 C -0.48073 -0.13763 -0.47517 -0.11473 -0.48021 -0.12815 C -0.4809 -0.12977 -0.48055 -0.13185 -0.48108 -0.13347 C -0.48316 -0.14018 -0.48785 -0.14781 -0.49097 -0.15336 C -0.49583 -0.16215 -0.49583 -0.17187 -0.49896 -0.18112 C -0.50104 -0.18691 -0.50451 -0.19361 -0.50781 -0.19824 C -0.51024 -0.20726 -0.5125 -0.21651 -0.51875 -0.22183 C -0.51944 -0.22669 -0.52014 -0.23062 -0.5217 -0.23502 " pathEditMode="relative" ptsTypes="fffffffffffffffffffA">
                                      <p:cBhvr>
                                        <p:cTn id="4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3333E-6 7.58732E-7 C -0.02725 -0.00069 -0.05329 -0.00162 -0.0802 -0.00509 C -0.0894 -0.00833 -0.09704 -0.01203 -0.10589 -0.01712 C -0.10919 -0.01897 -0.11249 -0.01966 -0.11579 -0.0222 C -0.12239 -0.02753 -0.12794 -0.03377 -0.13558 -0.03678 C -0.13628 -0.0377 -0.1368 -0.03909 -0.13767 -0.03955 C -0.13888 -0.04025 -0.14062 -0.03932 -0.14166 -0.04071 C -0.14444 -0.04441 -0.14513 -0.05089 -0.14843 -0.0539 C -0.14947 -0.05482 -0.15051 -0.05575 -0.15155 -0.05667 C -0.15555 -0.065 -0.16076 -0.07217 -0.16735 -0.07633 C -0.16874 -0.07818 -0.1703 -0.07957 -0.17135 -0.08165 C -0.17187 -0.08281 -0.17152 -0.08443 -0.17221 -0.08559 C -0.17326 -0.08721 -0.17499 -0.08813 -0.17621 -0.08952 C -0.1769 -0.09044 -0.17777 -0.09137 -0.17829 -0.09229 C -0.18315 -0.10062 -0.18645 -0.10849 -0.19201 -0.11589 C -0.19461 -0.12399 -0.20017 -0.13093 -0.20503 -0.13717 C -0.20919 -0.14249 -0.20971 -0.13671 -0.21388 -0.14758 C -0.21596 -0.1529 -0.21926 -0.15915 -0.22083 -0.1647 C -0.22169 -0.16771 -0.22273 -0.17395 -0.22273 -0.17395 C -0.22343 -0.18783 -0.22395 -0.19917 -0.22569 -0.21235 C -0.22655 -0.21929 -0.22864 -0.2334 -0.22864 -0.2334 C -0.22898 -0.26509 -0.22898 -0.29678 -0.22968 -0.32847 C -0.22985 -0.33541 -0.23124 -0.33865 -0.23471 -0.34282 C -0.25294 -0.3412 -0.25746 -0.34027 -0.27135 -0.33773 C -0.2769 -0.33356 -0.28298 -0.33079 -0.28905 -0.32847 C -0.29287 -0.32338 -0.28905 -0.32778 -0.29496 -0.32315 C -0.29704 -0.32153 -0.30103 -0.31783 -0.30103 -0.31783 C -0.30173 -0.31644 -0.30208 -0.31506 -0.30294 -0.3139 C -0.30381 -0.31274 -0.30589 -0.31112 -0.30589 -0.31112 " pathEditMode="relative" ptsTypes="ffffffffffffffffffffffffffffA">
                                      <p:cBhvr>
                                        <p:cTn id="6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59 -0.31089 C -0.30781 -0.28197 -0.31024 -0.25283 -0.31197 -0.22391 C -0.31301 -0.18551 -0.31371 -0.14734 -0.31492 -0.10894 C -0.31614 -0.06846 -0.31805 -0.02474 -0.34253 0.00301 C -0.34791 0.00903 -0.34999 0.01643 -0.35746 0.01898 C -0.36197 0.02337 -0.36701 0.02592 -0.37135 0.03077 C -0.37569 0.03563 -0.37847 0.04095 -0.38419 0.04257 C -0.38767 0.04743 -0.38992 0.0472 -0.39409 0.05067 C -0.39617 0.05229 -0.39999 0.05576 -0.39999 0.05576 C -0.40173 0.05529 -0.40347 0.05552 -0.40503 0.0546 C -0.4059 0.05414 -0.40694 0.05182 -0.40694 0.05182 " pathEditMode="relative" ptsTypes="ffffffffffA">
                                      <p:cBhvr>
                                        <p:cTn id="7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58779E-6 C 0.00087 -0.01272 0.00417 -0.02429 0.0059 -0.03701 C 0.0066 -0.04187 0.00712 -0.04673 0.00781 -0.05159 C 0.00816 -0.05413 0.00885 -0.05945 0.00885 -0.05945 C 0.00816 -0.08143 0.00799 -0.1034 0.00694 -0.12538 C 0.00677 -0.12931 0.00538 -0.13324 0.00486 -0.13718 C 0.00399 -0.14388 0.00295 -0.15707 0.00295 -0.15707 C 0.0026 -0.17557 0.0026 -0.19385 0.00191 -0.21235 C 0.00174 -0.21768 -0.0033 -0.22855 -0.00399 -0.23086 C -0.0125 -0.25769 -0.02691 -0.27851 -0.04358 -0.29679 C -0.04809 -0.30164 -0.05191 -0.30882 -0.05747 -0.31136 C -0.06302 -0.31714 -0.06736 -0.31946 -0.07326 -0.32455 C -0.07986 -0.33033 -0.08455 -0.33495 -0.09219 -0.33773 C -0.11493 -0.33727 -0.15017 -0.35947 -0.16042 -0.33241 " pathEditMode="relative" ptsTypes="fffffffffffffA">
                                      <p:cBhvr>
                                        <p:cTn id="85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042 -0.33241 C -0.16511 -0.33009 -0.16963 -0.31945 -0.17327 -0.3139 C -0.17848 -0.30627 -0.18976 -0.29146 -0.19601 -0.28637 C -0.20487 -0.27157 -0.2165 -0.26 -0.2257 -0.24543 C -0.23039 -0.23803 -0.23386 -0.22901 -0.23855 -0.22161 C -0.24202 -0.21605 -0.24671 -0.21212 -0.24949 -0.20588 C -0.25174 -0.20079 -0.2547 -0.19454 -0.25747 -0.18991 C -0.26042 -0.18506 -0.26476 -0.18205 -0.26737 -0.17673 C -0.27015 -0.17095 -0.27327 -0.16539 -0.27726 -0.161 C -0.28143 -0.15637 -0.28595 -0.15244 -0.29011 -0.14781 C -0.29567 -0.14134 -0.31164 -0.12191 -0.31876 -0.11867 C -0.32223 -0.11219 -0.32917 -0.10803 -0.33369 -0.10294 C -0.34237 -0.09322 -0.35313 -0.08628 -0.36147 -0.07518 C -0.36824 -0.06616 -0.37449 -0.05644 -0.38126 -0.04742 C -0.38924 -0.03678 -0.39914 -0.02799 -0.40695 -0.01712 C -0.40886 -0.01434 -0.40973 -0.01041 -0.41181 -0.00786 C -0.41963 0.00208 -0.43074 0.0074 -0.44063 0.0118 C -0.44324 0.01295 -0.44601 0.01295 -0.44845 0.01457 C -0.45522 0.01897 -0.46199 0.02383 -0.46928 0.02637 C -0.4797 0.03539 -0.4922 0.0384 -0.50296 0.04626 " pathEditMode="relative" ptsTypes="fffffffffffffffffffA">
                                      <p:cBhvr>
                                        <p:cTn id="9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9548 0.0377 C -0.48055 0.03354 -0.46892 0.02036 -0.45486 0.01388 C -0.44913 0.0081 -0.44288 0.00393 -0.43715 -0.00185 C -0.43107 -0.00787 -0.42482 -0.01527 -0.41823 -0.02036 C -0.40989 -0.02683 -0.41476 -0.02175 -0.39948 -0.03215 C -0.39288 -0.03655 -0.38663 -0.04233 -0.37969 -0.04557 C -0.37604 -0.04927 -0.37083 -0.05344 -0.36788 -0.05876 C -0.36319 -0.06708 -0.36094 -0.0768 -0.35798 -0.08628 C -0.35503 -0.09554 -0.35104 -0.10317 -0.34705 -0.1115 C -0.34531 -0.11983 -0.34149 -0.12653 -0.33802 -0.13394 C -0.33142 -0.14805 -0.32673 -0.16516 -0.32135 -0.17997 C -0.31719 -0.19107 -0.3125 -0.20125 -0.30937 -0.21305 C -0.30972 -0.21837 -0.30903 -0.22392 -0.31042 -0.22878 C -0.31042 -0.22901 -0.31979 -0.23317 -0.32222 -0.2341 C -0.33038 -0.24104 -0.33646 -0.23502 -0.34201 -0.22762 " pathEditMode="relative" ptsTypes="ffffffffffffffA">
                                      <p:cBhvr>
                                        <p:cTn id="10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208 0.03748 C -0.39982 0.02637 -0.39739 0.0155 -0.39513 0.0044 C -0.39218 -0.04418 -0.38541 -0.09067 -0.39513 -0.14064 C -0.39635 -0.1566 -0.39722 -0.1721 -0.39808 -0.18829 C -0.39895 -0.20495 -0.39704 -0.19986 -0.40103 -0.20795 C -0.40208 -0.21489 -0.40294 -0.22207 -0.40607 -0.22785 C -0.40746 -0.23548 -0.40902 -0.24358 -0.40902 -0.25144 " pathEditMode="relative" ptsTypes="ffffffA">
                                      <p:cBhvr>
                                        <p:cTn id="11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202 -0.22762 C -0.32674 -0.23433 -0.31042 -0.23571 -0.29462 -0.23826 C -0.28681 -0.23733 -0.28177 -0.23618 -0.27483 -0.23294 C -0.27188 -0.22785 -0.26841 -0.22045 -0.26389 -0.21837 C -0.25938 -0.21235 -0.25278 -0.20934 -0.24705 -0.20518 " pathEditMode="relative" ptsTypes="ffffA">
                                      <p:cBhvr>
                                        <p:cTn id="135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22" grpId="0" animBg="1"/>
      <p:bldP spid="22" grpId="1" animBg="1"/>
      <p:bldP spid="23" grpId="0" animBg="1"/>
      <p:bldP spid="23" grpId="1" animBg="1"/>
      <p:bldP spid="77" grpId="0" animBg="1"/>
      <p:bldP spid="77" grpId="1" animBg="1"/>
      <p:bldP spid="77" grpId="2" animBg="1"/>
      <p:bldP spid="77" grpId="3" animBg="1"/>
      <p:bldP spid="69" grpId="0" animBg="1"/>
      <p:bldP spid="69" grpId="1" animBg="1"/>
      <p:bldP spid="70" grpId="0" animBg="1"/>
      <p:bldP spid="70" grpId="1" animBg="1"/>
      <p:bldP spid="72" grpId="0" animBg="1"/>
      <p:bldP spid="73" grpId="0" animBg="1"/>
      <p:bldP spid="75" grpId="0" animBg="1"/>
      <p:bldP spid="75" grpId="1" animBg="1"/>
      <p:bldP spid="7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C11 implementation available on </a:t>
            </a:r>
            <a:r>
              <a:rPr lang="en-US" sz="1800" dirty="0" err="1" smtClean="0"/>
              <a:t>github</a:t>
            </a:r>
            <a:endParaRPr lang="en-US" sz="1800" dirty="0" smtClean="0"/>
          </a:p>
          <a:p>
            <a:pPr marL="109728" indent="0">
              <a:buNone/>
            </a:pPr>
            <a:r>
              <a:rPr lang="en-US" sz="1200" dirty="0">
                <a:hlinkClick r:id="rId2"/>
              </a:rPr>
              <a:t>https://</a:t>
            </a:r>
            <a:r>
              <a:rPr lang="en-US" sz="1200" dirty="0" smtClean="0">
                <a:hlinkClick r:id="rId2"/>
              </a:rPr>
              <a:t>github.com/pramalhe/ConcurrencyFreaks/blob/master/C11/locks/clh_mutex.c</a:t>
            </a:r>
            <a:endParaRPr lang="en-US" sz="1200" dirty="0" smtClean="0"/>
          </a:p>
          <a:p>
            <a:pPr marL="109728" indent="0">
              <a:buNone/>
            </a:pPr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github.com/pramalhe/ConcurrencyFreaks/blob/master/C11/locks/clh_mutex.h</a:t>
            </a:r>
            <a:endParaRPr lang="en-US" sz="1200" dirty="0" smtClean="0"/>
          </a:p>
          <a:p>
            <a:endParaRPr lang="en-US" sz="1600" dirty="0" smtClean="0"/>
          </a:p>
          <a:p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85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3809</TotalTime>
  <Words>300</Words>
  <Application>Microsoft Office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CLH Mutually Exclusive Lock</vt:lpstr>
      <vt:lpstr>What is the CLH</vt:lpstr>
      <vt:lpstr>Definitions</vt:lpstr>
      <vt:lpstr>clh_mutex </vt:lpstr>
      <vt:lpstr>Source code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Multi-Producer-Single-Consumer Mutual Exclusive Lock</dc:title>
  <dc:creator>Pedro Ramalhete (pramalhe)</dc:creator>
  <cp:lastModifiedBy>Pedro Ramalhete (pramalhe)</cp:lastModifiedBy>
  <cp:revision>109</cp:revision>
  <dcterms:created xsi:type="dcterms:W3CDTF">2006-08-16T00:00:00Z</dcterms:created>
  <dcterms:modified xsi:type="dcterms:W3CDTF">2014-05-27T13:23:28Z</dcterms:modified>
</cp:coreProperties>
</file>