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58" r:id="rId5"/>
    <p:sldId id="264" r:id="rId6"/>
    <p:sldId id="265" r:id="rId7"/>
    <p:sldId id="266" r:id="rId8"/>
    <p:sldId id="267" r:id="rId9"/>
    <p:sldId id="259" r:id="rId10"/>
    <p:sldId id="260" r:id="rId11"/>
    <p:sldId id="261" r:id="rId12"/>
    <p:sldId id="269" r:id="rId13"/>
    <p:sldId id="270" r:id="rId14"/>
    <p:sldId id="271" r:id="rId15"/>
    <p:sldId id="276" r:id="rId16"/>
    <p:sldId id="277" r:id="rId17"/>
    <p:sldId id="263" r:id="rId18"/>
    <p:sldId id="273" r:id="rId19"/>
    <p:sldId id="274" r:id="rId20"/>
    <p:sldId id="268" r:id="rId21"/>
    <p:sldId id="278" r:id="rId22"/>
    <p:sldId id="279" r:id="rId23"/>
    <p:sldId id="280" r:id="rId24"/>
    <p:sldId id="281"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11/5/2014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11/5/2014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11/5/2014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11/5/2014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atic.googleusercontent.com/media/research.google.com/en/pubs/archive/42967.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concurrencyfreaks.blogspot.fr/2014/07/cllelectedunlink-lock-free-list-with.html" TargetMode="External"/><Relationship Id="rId3" Type="http://schemas.openxmlformats.org/officeDocument/2006/relationships/hyperlink" Target="http://concurrencyfreaks.blogspot.fr/2014/07/lock-free-definitions-galore.html" TargetMode="External"/><Relationship Id="rId7" Type="http://schemas.openxmlformats.org/officeDocument/2006/relationships/hyperlink" Target="http://concurrencyfreaks.blogspot.fr/2014/06/cllelectedunlink-lock-free-list-with.html" TargetMode="External"/><Relationship Id="rId2" Type="http://schemas.openxmlformats.org/officeDocument/2006/relationships/hyperlink" Target="http://concurrencyfreaks.blogspot.fr/2013/05/lock-free-and-wait-free-definition-and.html" TargetMode="External"/><Relationship Id="rId1" Type="http://schemas.openxmlformats.org/officeDocument/2006/relationships/slideLayout" Target="../slideLayouts/slideLayout2.xml"/><Relationship Id="rId6" Type="http://schemas.openxmlformats.org/officeDocument/2006/relationships/hyperlink" Target="http://static.googleusercontent.com/media/research.google.com/en/pubs/archive/42967.pdf" TargetMode="External"/><Relationship Id="rId5" Type="http://schemas.openxmlformats.org/officeDocument/2006/relationships/hyperlink" Target="http://docs.oracle.com/javase/specs/jvms/se5.0/html/Threads.doc.html" TargetMode="External"/><Relationship Id="rId4" Type="http://schemas.openxmlformats.org/officeDocument/2006/relationships/hyperlink" Target="http://en.cppreference.com/w/cpp/atomic/memory_order"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oncurrentLinkedQueueRelaxed.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esearch.ibm.com/people/m/michael/podc-199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LLElectedUnlink.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Relaxed traversals in </a:t>
            </a:r>
            <a:r>
              <a:rPr lang="en-US" dirty="0" err="1" smtClean="0"/>
              <a:t>ConcurrentLinkedQueue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Pedro </a:t>
            </a:r>
            <a:r>
              <a:rPr lang="en-US" dirty="0" err="1" smtClean="0"/>
              <a:t>Ramalhete</a:t>
            </a:r>
            <a:endParaRPr lang="en-US" dirty="0" smtClean="0"/>
          </a:p>
          <a:p>
            <a:r>
              <a:rPr lang="en-US" dirty="0" err="1" smtClean="0"/>
              <a:t>Andreia</a:t>
            </a:r>
            <a:r>
              <a:rPr lang="en-US" dirty="0" smtClean="0"/>
              <a:t> </a:t>
            </a:r>
            <a:r>
              <a:rPr lang="en-US" dirty="0" err="1" smtClean="0"/>
              <a:t>Correia</a:t>
            </a:r>
            <a:endParaRPr lang="en-US" dirty="0" smtClean="0"/>
          </a:p>
          <a:p>
            <a:r>
              <a:rPr lang="en-US" sz="1900" dirty="0" smtClean="0"/>
              <a:t>October 2014</a:t>
            </a:r>
            <a:endParaRPr lang="en-US" sz="1900" dirty="0"/>
          </a:p>
        </p:txBody>
      </p:sp>
    </p:spTree>
    <p:extLst>
      <p:ext uri="{BB962C8B-B14F-4D97-AF65-F5344CB8AC3E}">
        <p14:creationId xmlns:p14="http://schemas.microsoft.com/office/powerpoint/2010/main" val="4058058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There are only two possible state for </a:t>
            </a:r>
            <a:r>
              <a:rPr lang="en-US" sz="1600" dirty="0" smtClean="0">
                <a:latin typeface="Consolas" panose="020B0609020204030204" pitchFamily="49" charset="0"/>
                <a:cs typeface="Consolas" panose="020B0609020204030204" pitchFamily="49" charset="0"/>
              </a:rPr>
              <a:t>item</a:t>
            </a:r>
            <a:r>
              <a:rPr lang="en-US" sz="1600" dirty="0" smtClean="0"/>
              <a:t>: either a valid non-null object, or null</a:t>
            </a:r>
          </a:p>
          <a:p>
            <a:r>
              <a:rPr lang="en-US" sz="1600" dirty="0" smtClean="0"/>
              <a:t>When the value of item transitions to null it can no longer go back.</a:t>
            </a:r>
          </a:p>
          <a:p>
            <a:r>
              <a:rPr lang="en-US" sz="1600" dirty="0" smtClean="0"/>
              <a:t>When the item is read using a relaxed load, three things can happen:</a:t>
            </a:r>
          </a:p>
          <a:p>
            <a:pPr lvl="1"/>
            <a:r>
              <a:rPr lang="en-US" sz="1200" dirty="0" smtClean="0"/>
              <a:t>if it is </a:t>
            </a:r>
            <a:r>
              <a:rPr lang="en-US" sz="1200" b="1" dirty="0" smtClean="0"/>
              <a:t>null</a:t>
            </a:r>
            <a:r>
              <a:rPr lang="en-US" sz="1200" dirty="0" smtClean="0"/>
              <a:t>, then it means that this node has been logically </a:t>
            </a:r>
            <a:r>
              <a:rPr lang="en-US" sz="1200" dirty="0" smtClean="0"/>
              <a:t>removed;</a:t>
            </a:r>
            <a:endParaRPr lang="en-US" sz="1200" dirty="0" smtClean="0"/>
          </a:p>
          <a:p>
            <a:pPr lvl="1"/>
            <a:r>
              <a:rPr lang="en-US" sz="1200" dirty="0" smtClean="0"/>
              <a:t>if it is </a:t>
            </a:r>
            <a:r>
              <a:rPr lang="en-US" sz="1200" b="1" dirty="0" smtClean="0"/>
              <a:t>non-null</a:t>
            </a:r>
            <a:r>
              <a:rPr lang="en-US" sz="1200" dirty="0" smtClean="0"/>
              <a:t> and it does </a:t>
            </a:r>
            <a:r>
              <a:rPr lang="en-US" sz="1200" b="1" dirty="0" smtClean="0"/>
              <a:t>not match</a:t>
            </a:r>
            <a:r>
              <a:rPr lang="en-US" sz="1200" dirty="0" smtClean="0"/>
              <a:t> the item we’re looking for, we don’t care and can continue to the next node;</a:t>
            </a:r>
          </a:p>
          <a:p>
            <a:pPr lvl="1"/>
            <a:r>
              <a:rPr lang="en-US" sz="1200" dirty="0" smtClean="0"/>
              <a:t>If it is </a:t>
            </a:r>
            <a:r>
              <a:rPr lang="en-US" sz="1200" b="1" dirty="0" smtClean="0"/>
              <a:t>non-null</a:t>
            </a:r>
            <a:r>
              <a:rPr lang="en-US" sz="1200" dirty="0" smtClean="0"/>
              <a:t> and it </a:t>
            </a:r>
            <a:r>
              <a:rPr lang="en-US" sz="1200" b="1" dirty="0" smtClean="0"/>
              <a:t>matches</a:t>
            </a:r>
            <a:r>
              <a:rPr lang="en-US" sz="1200" dirty="0" smtClean="0"/>
              <a:t> the item we’re looking for, it may happen that this node has been already marked for removal but the relaxed load is not enough to see the latest state, so we must re-load the </a:t>
            </a:r>
            <a:r>
              <a:rPr lang="en-US" sz="1200" dirty="0" smtClean="0">
                <a:latin typeface="Consolas" panose="020B0609020204030204" pitchFamily="49" charset="0"/>
                <a:cs typeface="Consolas" panose="020B0609020204030204" pitchFamily="49" charset="0"/>
              </a:rPr>
              <a:t>item</a:t>
            </a:r>
            <a:r>
              <a:rPr lang="en-US" sz="1200" dirty="0" smtClean="0"/>
              <a:t> using an acquire-load to determine if it is still non-null.</a:t>
            </a:r>
          </a:p>
          <a:p>
            <a:endParaRPr lang="en-US" sz="1600" dirty="0" smtClean="0"/>
          </a:p>
          <a:p>
            <a:r>
              <a:rPr lang="en-US" sz="1600" dirty="0" smtClean="0"/>
              <a:t>Actually, there is another state before the non-null item, before the constructor of </a:t>
            </a:r>
            <a:r>
              <a:rPr lang="en-US" sz="1600" dirty="0" smtClean="0">
                <a:latin typeface="Consolas" panose="020B0609020204030204" pitchFamily="49" charset="0"/>
                <a:cs typeface="Consolas" panose="020B0609020204030204" pitchFamily="49" charset="0"/>
              </a:rPr>
              <a:t>Node</a:t>
            </a:r>
            <a:r>
              <a:rPr lang="en-US" sz="1600" dirty="0" smtClean="0"/>
              <a:t> sets the variable </a:t>
            </a:r>
            <a:r>
              <a:rPr lang="en-US" sz="1600" dirty="0" smtClean="0">
                <a:latin typeface="Consolas" panose="020B0609020204030204" pitchFamily="49" charset="0"/>
                <a:cs typeface="Consolas" panose="020B0609020204030204" pitchFamily="49" charset="0"/>
              </a:rPr>
              <a:t>item</a:t>
            </a:r>
            <a:r>
              <a:rPr lang="en-US" sz="1600" dirty="0" smtClean="0"/>
              <a:t>, but this state is never visible to other threads.</a:t>
            </a:r>
            <a:endParaRPr lang="en-US" sz="16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item</a:t>
            </a:r>
            <a:endParaRPr lang="en-US" dirty="0"/>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9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547872"/>
          </a:xfrm>
        </p:spPr>
        <p:txBody>
          <a:bodyPr>
            <a:normAutofit/>
          </a:bodyPr>
          <a:lstStyle/>
          <a:p>
            <a:r>
              <a:rPr lang="en-US" sz="1400" dirty="0" smtClean="0"/>
              <a:t>When a node is created, its </a:t>
            </a:r>
            <a:r>
              <a:rPr lang="en-US" sz="1400" dirty="0" smtClean="0">
                <a:latin typeface="Consolas" panose="020B0609020204030204" pitchFamily="49" charset="0"/>
                <a:cs typeface="Consolas" panose="020B0609020204030204" pitchFamily="49" charset="0"/>
              </a:rPr>
              <a:t>next</a:t>
            </a:r>
            <a:r>
              <a:rPr lang="en-US" sz="1400" dirty="0" smtClean="0"/>
              <a:t> is at null, and it is then appended to the tail of the list using a CAS operation.</a:t>
            </a:r>
          </a:p>
          <a:p>
            <a:r>
              <a:rPr lang="en-US" sz="1400" dirty="0" smtClean="0"/>
              <a:t>When a new node is inserted, it will change the </a:t>
            </a:r>
            <a:r>
              <a:rPr lang="en-US" sz="1400" dirty="0" smtClean="0">
                <a:latin typeface="Consolas" panose="020B0609020204030204" pitchFamily="49" charset="0"/>
                <a:cs typeface="Consolas" panose="020B0609020204030204" pitchFamily="49" charset="0"/>
              </a:rPr>
              <a:t>next</a:t>
            </a:r>
            <a:r>
              <a:rPr lang="en-US" sz="1400" dirty="0" smtClean="0"/>
              <a:t> of the previous node (with a CAS operation) to point to the new node (a forward node in the list).</a:t>
            </a:r>
          </a:p>
          <a:p>
            <a:r>
              <a:rPr lang="en-US" sz="1400" dirty="0" smtClean="0"/>
              <a:t>The process of unlinking a forward node from the list implies modifying the </a:t>
            </a:r>
            <a:r>
              <a:rPr lang="en-US" sz="1400" dirty="0" smtClean="0">
                <a:latin typeface="Consolas" panose="020B0609020204030204" pitchFamily="49" charset="0"/>
                <a:cs typeface="Consolas" panose="020B0609020204030204" pitchFamily="49" charset="0"/>
              </a:rPr>
              <a:t>next</a:t>
            </a:r>
            <a:r>
              <a:rPr lang="en-US" sz="1400" dirty="0" smtClean="0"/>
              <a:t> of the current node, but it will always be changed using a CAS, and the new </a:t>
            </a:r>
            <a:r>
              <a:rPr lang="en-US" sz="1400" dirty="0" smtClean="0">
                <a:latin typeface="Consolas" panose="020B0609020204030204" pitchFamily="49" charset="0"/>
                <a:cs typeface="Consolas" panose="020B0609020204030204" pitchFamily="49" charset="0"/>
              </a:rPr>
              <a:t>next</a:t>
            </a:r>
            <a:r>
              <a:rPr lang="en-US" sz="1400" dirty="0" smtClean="0"/>
              <a:t> will be referencing another node forward in the list.</a:t>
            </a:r>
          </a:p>
          <a:p>
            <a:r>
              <a:rPr lang="en-US" sz="1400" dirty="0" smtClean="0"/>
              <a:t>After a node is logically removed </a:t>
            </a:r>
            <a:r>
              <a:rPr lang="en-US" sz="1400" dirty="0" smtClean="0"/>
              <a:t>by </a:t>
            </a:r>
            <a:r>
              <a:rPr lang="en-US" sz="1400" dirty="0" smtClean="0">
                <a:latin typeface="Consolas" panose="020B0609020204030204" pitchFamily="49" charset="0"/>
                <a:cs typeface="Consolas" panose="020B0609020204030204" pitchFamily="49" charset="0"/>
              </a:rPr>
              <a:t>poll()</a:t>
            </a:r>
            <a:r>
              <a:rPr lang="en-US" sz="1400" dirty="0" smtClean="0"/>
              <a:t> from the beginning of the list, </a:t>
            </a:r>
            <a:r>
              <a:rPr lang="en-US" sz="1400" dirty="0" smtClean="0"/>
              <a:t>to help the GC, in the CLQ we set the </a:t>
            </a:r>
            <a:r>
              <a:rPr lang="en-US" sz="1400" dirty="0" smtClean="0">
                <a:latin typeface="Consolas" panose="020B0609020204030204" pitchFamily="49" charset="0"/>
                <a:cs typeface="Consolas" panose="020B0609020204030204" pitchFamily="49" charset="0"/>
              </a:rPr>
              <a:t>next</a:t>
            </a:r>
            <a:r>
              <a:rPr lang="en-US" sz="1400" dirty="0" smtClean="0"/>
              <a:t> to reference the node itself, and this is the final state, from which there is no further </a:t>
            </a:r>
            <a:r>
              <a:rPr lang="en-US" sz="1400" dirty="0" smtClean="0"/>
              <a:t>transition.</a:t>
            </a:r>
            <a:endParaRPr lang="en-US" sz="1400" dirty="0" smtClean="0"/>
          </a:p>
          <a:p>
            <a:endParaRPr lang="en-US" sz="14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next</a:t>
            </a:r>
            <a:endParaRPr lang="en-US" dirty="0"/>
          </a:p>
        </p:txBody>
      </p:sp>
      <p:sp>
        <p:nvSpPr>
          <p:cNvPr id="4" name="Oval 3"/>
          <p:cNvSpPr/>
          <p:nvPr/>
        </p:nvSpPr>
        <p:spPr>
          <a:xfrm>
            <a:off x="7239000" y="5718019"/>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sp>
        <p:nvSpPr>
          <p:cNvPr id="5" name="Oval 4"/>
          <p:cNvSpPr/>
          <p:nvPr/>
        </p:nvSpPr>
        <p:spPr>
          <a:xfrm>
            <a:off x="49530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orward node</a:t>
            </a:r>
            <a:endParaRPr lang="en-US" dirty="0"/>
          </a:p>
        </p:txBody>
      </p:sp>
      <p:cxnSp>
        <p:nvCxnSpPr>
          <p:cNvPr id="6" name="Straight Arrow Connector 5"/>
          <p:cNvCxnSpPr>
            <a:stCxn id="5" idx="6"/>
            <a:endCxn id="4" idx="2"/>
          </p:cNvCxnSpPr>
          <p:nvPr/>
        </p:nvCxnSpPr>
        <p:spPr>
          <a:xfrm>
            <a:off x="6705600" y="6019800"/>
            <a:ext cx="533400" cy="301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7432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cxnSp>
        <p:nvCxnSpPr>
          <p:cNvPr id="9" name="Straight Arrow Connector 8"/>
          <p:cNvCxnSpPr>
            <a:stCxn id="8" idx="6"/>
            <a:endCxn id="5" idx="2"/>
          </p:cNvCxnSpPr>
          <p:nvPr/>
        </p:nvCxnSpPr>
        <p:spPr>
          <a:xfrm>
            <a:off x="4495800" y="6019800"/>
            <a:ext cx="457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7"/>
            <a:endCxn id="5" idx="0"/>
          </p:cNvCxnSpPr>
          <p:nvPr/>
        </p:nvCxnSpPr>
        <p:spPr>
          <a:xfrm rot="16200000" flipV="1">
            <a:off x="6094482" y="5449818"/>
            <a:ext cx="89274" cy="619638"/>
          </a:xfrm>
          <a:prstGeom prst="curvedConnector3">
            <a:avLst>
              <a:gd name="adj1" fmla="val 660302"/>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4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We implemented a helper function to traverse the list until </a:t>
            </a:r>
            <a:r>
              <a:rPr lang="en-US" sz="1600" dirty="0" smtClean="0">
                <a:latin typeface="Consolas" panose="020B0609020204030204" pitchFamily="49" charset="0"/>
                <a:cs typeface="Consolas" panose="020B0609020204030204" pitchFamily="49" charset="0"/>
              </a:rPr>
              <a:t>null</a:t>
            </a:r>
            <a:r>
              <a:rPr lang="en-US" sz="1600" dirty="0" smtClean="0"/>
              <a:t> is read from an acquire-load.</a:t>
            </a:r>
          </a:p>
          <a:p>
            <a:r>
              <a:rPr lang="en-US" sz="1600" dirty="0" smtClean="0"/>
              <a:t>Notice that when a node with </a:t>
            </a:r>
            <a:r>
              <a:rPr lang="en-US" sz="1600" dirty="0" smtClean="0">
                <a:latin typeface="Consolas" panose="020B0609020204030204" pitchFamily="49" charset="0"/>
                <a:cs typeface="Consolas" panose="020B0609020204030204" pitchFamily="49" charset="0"/>
              </a:rPr>
              <a:t>next</a:t>
            </a:r>
            <a:r>
              <a:rPr lang="en-US" sz="1600" dirty="0" smtClean="0"/>
              <a:t> is found to be </a:t>
            </a:r>
            <a:r>
              <a:rPr lang="en-US" sz="1600" dirty="0" smtClean="0">
                <a:latin typeface="Consolas" panose="020B0609020204030204" pitchFamily="49" charset="0"/>
                <a:cs typeface="Consolas" panose="020B0609020204030204" pitchFamily="49" charset="0"/>
              </a:rPr>
              <a:t>null</a:t>
            </a:r>
            <a:r>
              <a:rPr lang="en-US" sz="1600" dirty="0" smtClean="0"/>
              <a:t>, we must still check that it is really so, using an acquire-load (see second line, when </a:t>
            </a:r>
            <a:r>
              <a:rPr lang="en-US" sz="1600" dirty="0" err="1" smtClean="0">
                <a:latin typeface="Consolas" panose="020B0609020204030204" pitchFamily="49" charset="0"/>
                <a:cs typeface="Consolas" panose="020B0609020204030204" pitchFamily="49" charset="0"/>
              </a:rPr>
              <a:t>p.next</a:t>
            </a:r>
            <a:r>
              <a:rPr lang="en-US" sz="1600" dirty="0" smtClean="0"/>
              <a:t> is loaded)</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err="1" smtClean="0">
                <a:latin typeface="Consolas" panose="020B0609020204030204" pitchFamily="49" charset="0"/>
                <a:cs typeface="Consolas" panose="020B0609020204030204" pitchFamily="49" charset="0"/>
              </a:rPr>
              <a:t>succRelaxed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1676400" y="3962400"/>
            <a:ext cx="6019800" cy="1477328"/>
          </a:xfrm>
          <a:prstGeom prst="rect">
            <a:avLst/>
          </a:prstGeom>
          <a:noFill/>
        </p:spPr>
        <p:txBody>
          <a:bodyPr wrap="square" rtlCol="0">
            <a:spAutoFit/>
          </a:bodyPr>
          <a:lstStyle/>
          <a:p>
            <a:r>
              <a:rPr lang="en-US" b="1" dirty="0" smtClean="0">
                <a:solidFill>
                  <a:srgbClr val="7F0055"/>
                </a:solidFill>
                <a:latin typeface="Consolas"/>
              </a:rPr>
              <a:t>final</a:t>
            </a:r>
            <a:r>
              <a:rPr lang="en-US" b="1" dirty="0" smtClean="0">
                <a:solidFill>
                  <a:srgbClr val="000000"/>
                </a:solidFill>
                <a:latin typeface="Consolas"/>
              </a:rPr>
              <a:t> </a:t>
            </a:r>
            <a:r>
              <a:rPr lang="en-US" b="1" dirty="0">
                <a:solidFill>
                  <a:srgbClr val="000000"/>
                </a:solidFill>
                <a:latin typeface="Consolas"/>
              </a:rPr>
              <a:t>Node&lt;E&gt; </a:t>
            </a:r>
            <a:r>
              <a:rPr lang="en-US" b="1" dirty="0" err="1">
                <a:solidFill>
                  <a:srgbClr val="000000"/>
                </a:solidFill>
                <a:latin typeface="Consolas"/>
              </a:rPr>
              <a:t>succRelaxed</a:t>
            </a:r>
            <a:r>
              <a:rPr lang="en-US" b="1" dirty="0">
                <a:solidFill>
                  <a:srgbClr val="000000"/>
                </a:solidFill>
                <a:latin typeface="Consolas"/>
              </a:rPr>
              <a:t>(Node&lt;E&gt; p) </a:t>
            </a:r>
            <a:r>
              <a:rPr lang="en-US" dirty="0">
                <a:solidFill>
                  <a:srgbClr val="000000"/>
                </a:solidFill>
                <a:latin typeface="Consolas"/>
              </a:rPr>
              <a:t>{</a:t>
            </a:r>
          </a:p>
          <a:p>
            <a:r>
              <a:rPr lang="en-US" dirty="0" smtClean="0">
                <a:solidFill>
                  <a:srgbClr val="000000"/>
                </a:solidFill>
                <a:latin typeface="Consolas"/>
              </a:rPr>
              <a:t>    Node&lt;E</a:t>
            </a:r>
            <a:r>
              <a:rPr lang="en-US" dirty="0">
                <a:solidFill>
                  <a:srgbClr val="000000"/>
                </a:solidFill>
                <a:latin typeface="Consolas"/>
              </a:rPr>
              <a:t>&gt; next = </a:t>
            </a:r>
            <a:r>
              <a:rPr lang="en-US" dirty="0" err="1">
                <a:solidFill>
                  <a:srgbClr val="000000"/>
                </a:solidFill>
                <a:latin typeface="Consolas"/>
              </a:rPr>
              <a:t>p.getRelaxedNext</a:t>
            </a:r>
            <a:r>
              <a:rPr lang="en-US"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a:solidFill>
                  <a:srgbClr val="000000"/>
                </a:solidFill>
                <a:latin typeface="Consolas"/>
              </a:rPr>
              <a:t>(next == </a:t>
            </a:r>
            <a:r>
              <a:rPr lang="en-US" b="1" dirty="0">
                <a:solidFill>
                  <a:srgbClr val="7F0055"/>
                </a:solidFill>
                <a:latin typeface="Consolas"/>
              </a:rPr>
              <a:t>null</a:t>
            </a:r>
            <a:r>
              <a:rPr lang="en-US" b="1" dirty="0">
                <a:solidFill>
                  <a:srgbClr val="000000"/>
                </a:solidFill>
                <a:latin typeface="Consolas"/>
              </a:rPr>
              <a:t>) next = </a:t>
            </a:r>
            <a:r>
              <a:rPr lang="en-US" b="1" dirty="0" err="1">
                <a:solidFill>
                  <a:srgbClr val="000000"/>
                </a:solidFill>
                <a:latin typeface="Consolas"/>
              </a:rPr>
              <a:t>p.</a:t>
            </a:r>
            <a:r>
              <a:rPr lang="en-US" b="1" dirty="0" err="1">
                <a:solidFill>
                  <a:srgbClr val="0000C0"/>
                </a:solidFill>
                <a:latin typeface="Consolas"/>
              </a:rPr>
              <a:t>next</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(p == next) ? </a:t>
            </a:r>
            <a:r>
              <a:rPr lang="en-US" b="1" dirty="0">
                <a:solidFill>
                  <a:srgbClr val="0000C0"/>
                </a:solidFill>
                <a:latin typeface="Consolas"/>
              </a:rPr>
              <a:t>head</a:t>
            </a:r>
            <a:r>
              <a:rPr lang="en-US" b="1" dirty="0">
                <a:solidFill>
                  <a:srgbClr val="000000"/>
                </a:solidFill>
                <a:latin typeface="Consolas"/>
              </a:rPr>
              <a:t> : next;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701209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490471"/>
          </a:xfrm>
        </p:spPr>
        <p:txBody>
          <a:bodyPr>
            <a:normAutofit/>
          </a:bodyPr>
          <a:lstStyle/>
          <a:p>
            <a:r>
              <a:rPr lang="en-US" sz="1600" dirty="0" smtClean="0"/>
              <a:t>For </a:t>
            </a:r>
            <a:r>
              <a:rPr lang="en-US" sz="1600" dirty="0" smtClean="0">
                <a:latin typeface="Consolas" panose="020B0609020204030204" pitchFamily="49" charset="0"/>
                <a:cs typeface="Consolas" panose="020B0609020204030204" pitchFamily="49" charset="0"/>
              </a:rPr>
              <a:t>contains()</a:t>
            </a:r>
            <a:r>
              <a:rPr lang="en-US" sz="1600" dirty="0" smtClean="0"/>
              <a:t>, we must now traverse the list until a non-null load-acquire is done on </a:t>
            </a:r>
            <a:r>
              <a:rPr lang="en-US" sz="1600" dirty="0" smtClean="0">
                <a:latin typeface="Consolas" panose="020B0609020204030204" pitchFamily="49" charset="0"/>
                <a:cs typeface="Consolas" panose="020B0609020204030204" pitchFamily="49" charset="0"/>
              </a:rPr>
              <a:t>next</a:t>
            </a:r>
            <a:r>
              <a:rPr lang="en-US" sz="1600" dirty="0" smtClean="0"/>
              <a:t>, and we do a load-acquire on </a:t>
            </a:r>
            <a:r>
              <a:rPr lang="en-US" sz="1600" dirty="0" smtClean="0">
                <a:latin typeface="Consolas" panose="020B0609020204030204" pitchFamily="49" charset="0"/>
                <a:cs typeface="Consolas" panose="020B0609020204030204" pitchFamily="49" charset="0"/>
              </a:rPr>
              <a:t>item</a:t>
            </a:r>
            <a:r>
              <a:rPr lang="en-US" sz="1600" dirty="0" smtClean="0"/>
              <a:t>, but only after </a:t>
            </a:r>
            <a:r>
              <a:rPr lang="en-US" sz="1600" dirty="0" err="1" smtClean="0">
                <a:latin typeface="Consolas" panose="020B0609020204030204" pitchFamily="49" charset="0"/>
                <a:cs typeface="Consolas" panose="020B0609020204030204" pitchFamily="49" charset="0"/>
              </a:rPr>
              <a:t>o.equals</a:t>
            </a:r>
            <a:r>
              <a:rPr lang="en-US" sz="1600" dirty="0" smtClean="0">
                <a:latin typeface="Consolas" panose="020B0609020204030204" pitchFamily="49" charset="0"/>
                <a:cs typeface="Consolas" panose="020B0609020204030204" pitchFamily="49" charset="0"/>
              </a:rPr>
              <a:t>(item)</a:t>
            </a:r>
            <a:r>
              <a:rPr lang="en-US" sz="1600" dirty="0" smtClean="0"/>
              <a:t> matches</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contains()</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3545185" y="5029200"/>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 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    </a:t>
            </a:r>
            <a:r>
              <a:rPr lang="en-US" sz="1200" dirty="0">
                <a:solidFill>
                  <a:srgbClr val="7F0055"/>
                </a:solidFill>
                <a:latin typeface="Consolas"/>
              </a:rPr>
              <a:t>for</a:t>
            </a:r>
            <a:r>
              <a:rPr lang="en-US" sz="1200" dirty="0">
                <a:solidFill>
                  <a:srgbClr val="000000"/>
                </a:solidFill>
                <a:latin typeface="Consolas"/>
              </a:rPr>
              <a:t> (Node&lt;E&gt; p = first(); p != </a:t>
            </a:r>
            <a:r>
              <a:rPr lang="en-US" sz="1200" dirty="0">
                <a:solidFill>
                  <a:srgbClr val="7F0055"/>
                </a:solidFill>
                <a:latin typeface="Consolas"/>
              </a:rPr>
              <a:t>null</a:t>
            </a:r>
            <a:r>
              <a:rPr lang="en-US" sz="1200" dirty="0">
                <a:solidFill>
                  <a:srgbClr val="000000"/>
                </a:solidFill>
                <a:latin typeface="Consolas"/>
              </a:rPr>
              <a:t>; p = </a:t>
            </a:r>
            <a:r>
              <a:rPr lang="en-US" sz="1200" b="1" dirty="0" err="1">
                <a:solidFill>
                  <a:srgbClr val="000000"/>
                </a:solidFill>
                <a:latin typeface="Consolas"/>
              </a:rPr>
              <a:t>succRelaxed</a:t>
            </a:r>
            <a:r>
              <a:rPr lang="en-US" sz="1200" dirty="0">
                <a:solidFill>
                  <a:srgbClr val="000000"/>
                </a:solidFill>
                <a:latin typeface="Consolas"/>
              </a:rPr>
              <a:t>(p)) {</a:t>
            </a:r>
          </a:p>
          <a:p>
            <a:r>
              <a:rPr lang="en-US" sz="1200" dirty="0" smtClean="0">
                <a:solidFill>
                  <a:srgbClr val="000000"/>
                </a:solidFill>
                <a:latin typeface="Consolas"/>
              </a:rPr>
              <a:t>        </a:t>
            </a:r>
            <a:r>
              <a:rPr lang="en-US" sz="1200" dirty="0">
                <a:solidFill>
                  <a:srgbClr val="000000"/>
                </a:solidFill>
                <a:latin typeface="Consolas"/>
              </a:rPr>
              <a:t>E item = </a:t>
            </a:r>
            <a:r>
              <a:rPr lang="en-US" sz="1200" dirty="0" err="1">
                <a:solidFill>
                  <a:srgbClr val="000000"/>
                </a:solidFill>
                <a:latin typeface="Consolas"/>
              </a:rPr>
              <a:t>p.</a:t>
            </a:r>
            <a:r>
              <a:rPr lang="en-US" sz="1200" b="1" dirty="0" err="1">
                <a:solidFill>
                  <a:srgbClr val="000000"/>
                </a:solidFill>
                <a:latin typeface="Consolas"/>
              </a:rPr>
              <a:t>getRelaxedItem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if</a:t>
            </a:r>
            <a:r>
              <a:rPr lang="en-US" sz="1200" dirty="0">
                <a:solidFill>
                  <a:srgbClr val="000000"/>
                </a:solidFill>
                <a:latin typeface="Consolas"/>
              </a:rPr>
              <a:t> (item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r>
              <a:rPr lang="en-US" sz="1200" dirty="0" smtClean="0">
                <a:solidFill>
                  <a:srgbClr val="000000"/>
                </a:solidFill>
                <a:latin typeface="Consolas"/>
              </a:rPr>
              <a:t>) &amp;&amp; </a:t>
            </a:r>
            <a:r>
              <a:rPr lang="en-US" sz="1200" b="1" dirty="0" err="1">
                <a:solidFill>
                  <a:srgbClr val="000000"/>
                </a:solidFill>
                <a:latin typeface="Consolas"/>
              </a:rPr>
              <a:t>p.</a:t>
            </a:r>
            <a:r>
              <a:rPr lang="en-US" sz="1200" b="1" dirty="0" err="1">
                <a:solidFill>
                  <a:srgbClr val="0000C0"/>
                </a:solidFill>
                <a:latin typeface="Consolas"/>
              </a:rPr>
              <a:t>item</a:t>
            </a:r>
            <a:r>
              <a:rPr lang="en-US" sz="1200" b="1" dirty="0" smtClean="0">
                <a:solidFill>
                  <a:srgbClr val="000000"/>
                </a:solidFill>
                <a:latin typeface="Consolas"/>
              </a:rPr>
              <a:t> != null</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smtClean="0">
                <a:solidFill>
                  <a:srgbClr val="000000"/>
                </a:solidFill>
                <a:latin typeface="Consolas"/>
              </a:rPr>
              <a:t>;</a:t>
            </a:r>
          </a:p>
          <a:p>
            <a:r>
              <a:rPr lang="en-US" sz="1200" dirty="0" smtClean="0">
                <a:solidFill>
                  <a:srgbClr val="000000"/>
                </a:solidFill>
                <a:latin typeface="Consolas"/>
              </a:rPr>
              <a:t>}</a:t>
            </a:r>
            <a:endParaRPr lang="en-US" sz="1200" dirty="0"/>
          </a:p>
        </p:txBody>
      </p:sp>
      <p:sp>
        <p:nvSpPr>
          <p:cNvPr id="6" name="TextBox 5"/>
          <p:cNvSpPr txBox="1"/>
          <p:nvPr/>
        </p:nvSpPr>
        <p:spPr>
          <a:xfrm>
            <a:off x="3545184" y="2989111"/>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a:t>
            </a:r>
            <a:r>
              <a:rPr lang="en-US" sz="1200" dirty="0">
                <a:solidFill>
                  <a:srgbClr val="000000"/>
                </a:solidFill>
                <a:highlight>
                  <a:srgbClr val="D4D4D4"/>
                </a:highlight>
                <a:latin typeface="Consolas"/>
              </a:rPr>
              <a:t> </a:t>
            </a:r>
            <a:r>
              <a:rPr lang="en-US" sz="1200" dirty="0">
                <a:solidFill>
                  <a:srgbClr val="000000"/>
                </a:solidFill>
                <a:latin typeface="Consolas"/>
              </a:rPr>
              <a:t>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for</a:t>
            </a:r>
            <a:r>
              <a:rPr lang="en-US" sz="1200" dirty="0" smtClean="0">
                <a:solidFill>
                  <a:srgbClr val="000000"/>
                </a:solidFill>
                <a:latin typeface="Consolas"/>
              </a:rPr>
              <a:t> </a:t>
            </a:r>
            <a:r>
              <a:rPr lang="en-US" sz="1200" dirty="0">
                <a:solidFill>
                  <a:srgbClr val="000000"/>
                </a:solidFill>
                <a:latin typeface="Consolas"/>
              </a:rPr>
              <a:t>(Node&lt;E&gt; p = first(); p != </a:t>
            </a:r>
            <a:r>
              <a:rPr lang="en-US" sz="1200" dirty="0">
                <a:solidFill>
                  <a:srgbClr val="7F0055"/>
                </a:solidFill>
                <a:latin typeface="Consolas"/>
              </a:rPr>
              <a:t>null</a:t>
            </a:r>
            <a:r>
              <a:rPr lang="en-US" sz="1200" dirty="0">
                <a:solidFill>
                  <a:srgbClr val="000000"/>
                </a:solidFill>
                <a:latin typeface="Consolas"/>
              </a:rPr>
              <a:t>; p = </a:t>
            </a:r>
            <a:r>
              <a:rPr lang="en-US" sz="1200" dirty="0" err="1">
                <a:solidFill>
                  <a:srgbClr val="000000"/>
                </a:solidFill>
                <a:latin typeface="Consolas"/>
              </a:rPr>
              <a:t>succ</a:t>
            </a:r>
            <a:r>
              <a:rPr lang="en-US" sz="1200" dirty="0">
                <a:solidFill>
                  <a:srgbClr val="000000"/>
                </a:solidFill>
                <a:latin typeface="Consolas"/>
              </a:rPr>
              <a:t>(p)) {</a:t>
            </a:r>
          </a:p>
          <a:p>
            <a:r>
              <a:rPr lang="en-US" sz="1200" dirty="0">
                <a:solidFill>
                  <a:srgbClr val="000000"/>
                </a:solidFill>
                <a:latin typeface="Consolas"/>
              </a:rPr>
              <a:t>    </a:t>
            </a:r>
            <a:r>
              <a:rPr lang="en-US" sz="1200" dirty="0" smtClean="0">
                <a:solidFill>
                  <a:srgbClr val="000000"/>
                </a:solidFill>
                <a:latin typeface="Consolas"/>
              </a:rPr>
              <a:t>    E </a:t>
            </a:r>
            <a:r>
              <a:rPr lang="en-US" sz="1200" dirty="0">
                <a:solidFill>
                  <a:srgbClr val="000000"/>
                </a:solidFill>
                <a:latin typeface="Consolas"/>
              </a:rPr>
              <a:t>item = </a:t>
            </a:r>
            <a:r>
              <a:rPr lang="en-US" sz="1200" dirty="0" err="1">
                <a:solidFill>
                  <a:srgbClr val="000000"/>
                </a:solidFill>
                <a:latin typeface="Consolas"/>
              </a:rPr>
              <a:t>p.</a:t>
            </a:r>
            <a:r>
              <a:rPr lang="en-US" sz="1200" dirty="0" err="1">
                <a:solidFill>
                  <a:srgbClr val="0000C0"/>
                </a:solidFill>
                <a:latin typeface="Consolas"/>
              </a:rPr>
              <a:t>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if</a:t>
            </a:r>
            <a:r>
              <a:rPr lang="en-US" sz="1200" dirty="0" smtClean="0">
                <a:solidFill>
                  <a:srgbClr val="000000"/>
                </a:solidFill>
                <a:latin typeface="Consolas"/>
              </a:rPr>
              <a:t> </a:t>
            </a:r>
            <a:r>
              <a:rPr lang="en-US" sz="1200" dirty="0">
                <a:solidFill>
                  <a:srgbClr val="000000"/>
                </a:solidFill>
                <a:latin typeface="Consolas"/>
              </a:rPr>
              <a:t>(item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p>
          <a:p>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a:t>
            </a:r>
            <a:endParaRPr lang="en-US" sz="1200" dirty="0"/>
          </a:p>
        </p:txBody>
      </p:sp>
      <p:sp>
        <p:nvSpPr>
          <p:cNvPr id="7" name="TextBox 6"/>
          <p:cNvSpPr txBox="1"/>
          <p:nvPr/>
        </p:nvSpPr>
        <p:spPr>
          <a:xfrm>
            <a:off x="2057400" y="3502843"/>
            <a:ext cx="1295400" cy="369332"/>
          </a:xfrm>
          <a:prstGeom prst="rect">
            <a:avLst/>
          </a:prstGeom>
          <a:noFill/>
        </p:spPr>
        <p:txBody>
          <a:bodyPr wrap="square" rtlCol="0">
            <a:spAutoFit/>
          </a:bodyPr>
          <a:lstStyle/>
          <a:p>
            <a:r>
              <a:rPr lang="en-US" dirty="0" smtClean="0"/>
              <a:t>CLQ</a:t>
            </a:r>
            <a:endParaRPr lang="en-US" dirty="0"/>
          </a:p>
        </p:txBody>
      </p:sp>
      <p:sp>
        <p:nvSpPr>
          <p:cNvPr id="8" name="TextBox 7"/>
          <p:cNvSpPr txBox="1"/>
          <p:nvPr/>
        </p:nvSpPr>
        <p:spPr>
          <a:xfrm>
            <a:off x="1676400" y="5721697"/>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3559611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9"/>
            <a:ext cx="8839200" cy="1109472"/>
          </a:xfrm>
        </p:spPr>
        <p:txBody>
          <a:bodyPr>
            <a:normAutofit lnSpcReduction="10000"/>
          </a:bodyPr>
          <a:lstStyle/>
          <a:p>
            <a:r>
              <a:rPr lang="en-US" sz="1600" dirty="0" smtClean="0"/>
              <a:t>For </a:t>
            </a:r>
            <a:r>
              <a:rPr lang="en-US" sz="1600" dirty="0" smtClean="0">
                <a:latin typeface="Consolas" panose="020B0609020204030204" pitchFamily="49" charset="0"/>
                <a:cs typeface="Consolas" panose="020B0609020204030204" pitchFamily="49" charset="0"/>
              </a:rPr>
              <a:t>remove()</a:t>
            </a:r>
            <a:r>
              <a:rPr lang="en-US" sz="1600" dirty="0" smtClean="0"/>
              <a:t>, we change even less code.</a:t>
            </a:r>
          </a:p>
          <a:p>
            <a:r>
              <a:rPr lang="en-US" sz="1600" dirty="0" smtClean="0"/>
              <a:t>Notice that the logical removal is done with a CAS expecting an item that was read with a relaxed load, which is fine because if it is not up-to-date the CAS will simply fail and the usual code path will be taken for that scenario.</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remove()</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4191000" y="2980238"/>
            <a:ext cx="4953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b="1" dirty="0" err="1">
                <a:solidFill>
                  <a:srgbClr val="000000"/>
                </a:solidFill>
                <a:latin typeface="Consolas"/>
              </a:rPr>
              <a:t>succRelaxed</a:t>
            </a:r>
            <a:r>
              <a:rPr lang="en-US" sz="1100" b="1" dirty="0">
                <a:solidFill>
                  <a:srgbClr val="000000"/>
                </a:solidFill>
                <a:latin typeface="Consolas"/>
              </a:rPr>
              <a:t>(p</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b="1" dirty="0" err="1">
                <a:solidFill>
                  <a:srgbClr val="000000"/>
                </a:solidFill>
                <a:latin typeface="Consolas"/>
              </a:rPr>
              <a:t>getRelaxedItem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Node&lt;E</a:t>
            </a:r>
            <a:r>
              <a:rPr lang="en-US" sz="1100" dirty="0">
                <a:solidFill>
                  <a:srgbClr val="000000"/>
                </a:solidFill>
                <a:latin typeface="Consolas"/>
              </a:rPr>
              <a:t>&gt;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smtClean="0">
                <a:solidFill>
                  <a:srgbClr val="7F0055"/>
                </a:solidFill>
                <a:latin typeface="Consolas"/>
              </a:rPr>
              <a:t>return</a:t>
            </a:r>
            <a:r>
              <a:rPr lang="en-US" sz="1100" dirty="0" smtClean="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5" name="TextBox 4"/>
          <p:cNvSpPr txBox="1"/>
          <p:nvPr/>
        </p:nvSpPr>
        <p:spPr>
          <a:xfrm>
            <a:off x="0" y="2987783"/>
            <a:ext cx="4572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dirty="0" err="1">
                <a:solidFill>
                  <a:srgbClr val="000000"/>
                </a:solidFill>
                <a:latin typeface="Consolas"/>
              </a:rPr>
              <a:t>succ</a:t>
            </a:r>
            <a:r>
              <a:rPr lang="en-US" sz="1100" dirty="0">
                <a:solidFill>
                  <a:srgbClr val="000000"/>
                </a:solidFill>
                <a:latin typeface="Consolas"/>
              </a:rPr>
              <a:t>(p))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dirty="0" err="1">
                <a:solidFill>
                  <a:srgbClr val="0000C0"/>
                </a:solidFill>
                <a:latin typeface="Consolas"/>
              </a:rPr>
              <a:t>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000000"/>
                </a:solidFill>
                <a:latin typeface="Consolas"/>
              </a:rPr>
              <a:t>Node&lt;E&gt;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6" name="TextBox 5"/>
          <p:cNvSpPr txBox="1"/>
          <p:nvPr/>
        </p:nvSpPr>
        <p:spPr>
          <a:xfrm>
            <a:off x="990600" y="2618451"/>
            <a:ext cx="1295400" cy="369332"/>
          </a:xfrm>
          <a:prstGeom prst="rect">
            <a:avLst/>
          </a:prstGeom>
          <a:noFill/>
        </p:spPr>
        <p:txBody>
          <a:bodyPr wrap="square" rtlCol="0">
            <a:spAutoFit/>
          </a:bodyPr>
          <a:lstStyle/>
          <a:p>
            <a:r>
              <a:rPr lang="en-US" dirty="0" smtClean="0"/>
              <a:t>CLQ</a:t>
            </a:r>
            <a:endParaRPr lang="en-US" dirty="0"/>
          </a:p>
        </p:txBody>
      </p:sp>
      <p:sp>
        <p:nvSpPr>
          <p:cNvPr id="7" name="TextBox 6"/>
          <p:cNvSpPr txBox="1"/>
          <p:nvPr/>
        </p:nvSpPr>
        <p:spPr>
          <a:xfrm>
            <a:off x="5067300" y="2618451"/>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25512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lock-free. As can be seen from the previous slides, there has been no significant change to the algorithms of these two methods that could cause the progress condition to change.</a:t>
            </a:r>
          </a:p>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a:t>
            </a:r>
            <a:r>
              <a:rPr lang="en-US" sz="1600" dirty="0" err="1" smtClean="0"/>
              <a:t>linearizable</a:t>
            </a:r>
            <a:r>
              <a:rPr lang="en-US" sz="1600" dirty="0" smtClean="0"/>
              <a:t>. This is a bit trickier to reason about, but it goes like this:</a:t>
            </a:r>
          </a:p>
          <a:p>
            <a:r>
              <a:rPr lang="en-US" sz="1600" b="1" dirty="0" smtClean="0">
                <a:latin typeface="Consolas" panose="020B0609020204030204" pitchFamily="49" charset="0"/>
                <a:cs typeface="Consolas" panose="020B0609020204030204" pitchFamily="49" charset="0"/>
              </a:rPr>
              <a:t>contains()</a:t>
            </a:r>
            <a:r>
              <a:rPr lang="en-US" sz="1600" dirty="0" smtClean="0"/>
              <a:t>: </a:t>
            </a:r>
          </a:p>
          <a:p>
            <a:pPr lvl="1"/>
            <a:r>
              <a:rPr lang="en-US" sz="1200" dirty="0" smtClean="0"/>
              <a:t>Nodes and items inserted through </a:t>
            </a:r>
            <a:r>
              <a:rPr lang="en-US" sz="1200" dirty="0" smtClean="0">
                <a:latin typeface="Consolas" panose="020B0609020204030204" pitchFamily="49" charset="0"/>
                <a:cs typeface="Consolas" panose="020B0609020204030204" pitchFamily="49" charset="0"/>
              </a:rPr>
              <a:t>add()</a:t>
            </a:r>
            <a:r>
              <a:rPr lang="en-US" sz="1200" dirty="0" smtClean="0"/>
              <a:t>/</a:t>
            </a:r>
            <a:r>
              <a:rPr lang="en-US" sz="1200" dirty="0" smtClean="0">
                <a:latin typeface="Consolas" panose="020B0609020204030204" pitchFamily="49" charset="0"/>
                <a:cs typeface="Consolas" panose="020B0609020204030204" pitchFamily="49" charset="0"/>
              </a:rPr>
              <a:t>offer()</a:t>
            </a:r>
            <a:r>
              <a:rPr lang="en-US" sz="1200" dirty="0" smtClean="0"/>
              <a:t> become visible to a thread calling contains() when a relaxed load or acquire load of </a:t>
            </a:r>
            <a:r>
              <a:rPr lang="en-US" sz="1200" dirty="0" smtClean="0">
                <a:latin typeface="Consolas" panose="020B0609020204030204" pitchFamily="49" charset="0"/>
                <a:cs typeface="Consolas" panose="020B0609020204030204" pitchFamily="49" charset="0"/>
              </a:rPr>
              <a:t>next</a:t>
            </a:r>
            <a:r>
              <a:rPr lang="en-US" sz="1200" dirty="0" smtClean="0"/>
              <a:t> allows access to the node (through the call of </a:t>
            </a:r>
            <a:r>
              <a:rPr lang="en-US" sz="1200" dirty="0" err="1" smtClean="0">
                <a:latin typeface="Consolas" panose="020B0609020204030204" pitchFamily="49" charset="0"/>
                <a:cs typeface="Consolas" panose="020B0609020204030204" pitchFamily="49" charset="0"/>
              </a:rPr>
              <a:t>succRelaxed</a:t>
            </a:r>
            <a:r>
              <a:rPr lang="en-US" sz="1200" dirty="0" smtClean="0">
                <a:latin typeface="Consolas" panose="020B0609020204030204" pitchFamily="49" charset="0"/>
                <a:cs typeface="Consolas" panose="020B0609020204030204" pitchFamily="49" charset="0"/>
              </a:rPr>
              <a:t>()</a:t>
            </a:r>
            <a:r>
              <a:rPr lang="en-US" sz="1200" dirty="0" smtClean="0"/>
              <a:t>);</a:t>
            </a:r>
          </a:p>
          <a:p>
            <a:pPr lvl="1"/>
            <a:r>
              <a:rPr lang="en-US" sz="1200" dirty="0" smtClean="0"/>
              <a:t>Items removed through remove()/poll() become logically removed when the value of item is </a:t>
            </a:r>
            <a:r>
              <a:rPr lang="en-US" sz="1200" dirty="0" smtClean="0"/>
              <a:t>read on </a:t>
            </a:r>
            <a:r>
              <a:rPr lang="en-US" sz="1200" dirty="0" smtClean="0"/>
              <a:t>line 3 of contains() when </a:t>
            </a:r>
            <a:r>
              <a:rPr lang="en-US" sz="1200" dirty="0" err="1">
                <a:latin typeface="Consolas" panose="020B0609020204030204" pitchFamily="49" charset="0"/>
                <a:cs typeface="Consolas" panose="020B0609020204030204" pitchFamily="49" charset="0"/>
              </a:rPr>
              <a:t>p.getRelaxedItem</a:t>
            </a:r>
            <a:r>
              <a:rPr lang="en-US" sz="1200" dirty="0">
                <a:latin typeface="Consolas" panose="020B0609020204030204" pitchFamily="49" charset="0"/>
                <a:cs typeface="Consolas" panose="020B0609020204030204" pitchFamily="49" charset="0"/>
              </a:rPr>
              <a:t>()</a:t>
            </a:r>
            <a:r>
              <a:rPr lang="en-US" sz="1200" dirty="0"/>
              <a:t> returns null or on line 4 when reading </a:t>
            </a:r>
            <a:r>
              <a:rPr lang="en-US" sz="1200" dirty="0" err="1">
                <a:latin typeface="Consolas" panose="020B0609020204030204" pitchFamily="49" charset="0"/>
                <a:cs typeface="Consolas" panose="020B0609020204030204" pitchFamily="49" charset="0"/>
              </a:rPr>
              <a:t>p.item</a:t>
            </a:r>
            <a:r>
              <a:rPr lang="en-US" sz="1200" dirty="0"/>
              <a:t> with an acquire load;</a:t>
            </a:r>
            <a:endParaRPr lang="en-US" sz="1200" dirty="0" smtClean="0"/>
          </a:p>
          <a:p>
            <a:r>
              <a:rPr lang="en-US" sz="1600" b="1" dirty="0" smtClean="0">
                <a:latin typeface="Consolas" panose="020B0609020204030204" pitchFamily="49" charset="0"/>
                <a:cs typeface="Consolas" panose="020B0609020204030204" pitchFamily="49" charset="0"/>
              </a:rPr>
              <a:t>remove()</a:t>
            </a:r>
            <a:r>
              <a:rPr lang="en-US" sz="1600" dirty="0" smtClean="0"/>
              <a:t>:</a:t>
            </a:r>
          </a:p>
          <a:p>
            <a:pPr lvl="1"/>
            <a:r>
              <a:rPr lang="en-US" sz="1200" dirty="0"/>
              <a:t>Nodes and items inserted through </a:t>
            </a:r>
            <a:r>
              <a:rPr lang="en-US" sz="1200" dirty="0">
                <a:latin typeface="Consolas" panose="020B0609020204030204" pitchFamily="49" charset="0"/>
                <a:cs typeface="Consolas" panose="020B0609020204030204" pitchFamily="49" charset="0"/>
              </a:rPr>
              <a:t>add()</a:t>
            </a:r>
            <a:r>
              <a:rPr lang="en-US" sz="1200" dirty="0"/>
              <a:t>/</a:t>
            </a:r>
            <a:r>
              <a:rPr lang="en-US" sz="1200" dirty="0">
                <a:latin typeface="Consolas" panose="020B0609020204030204" pitchFamily="49" charset="0"/>
                <a:cs typeface="Consolas" panose="020B0609020204030204" pitchFamily="49" charset="0"/>
              </a:rPr>
              <a:t>offer()</a:t>
            </a:r>
            <a:r>
              <a:rPr lang="en-US" sz="1200" dirty="0"/>
              <a:t> become visible to a thread calling contains() when a relaxed load or acquire load of </a:t>
            </a:r>
            <a:r>
              <a:rPr lang="en-US" sz="1200" dirty="0">
                <a:latin typeface="Consolas" panose="020B0609020204030204" pitchFamily="49" charset="0"/>
                <a:cs typeface="Consolas" panose="020B0609020204030204" pitchFamily="49" charset="0"/>
              </a:rPr>
              <a:t>next</a:t>
            </a:r>
            <a:r>
              <a:rPr lang="en-US" sz="1200" dirty="0"/>
              <a:t> allows access to the node (through the call of </a:t>
            </a:r>
            <a:r>
              <a:rPr lang="en-US" sz="1200" dirty="0" err="1">
                <a:latin typeface="Consolas" panose="020B0609020204030204" pitchFamily="49" charset="0"/>
                <a:cs typeface="Consolas" panose="020B0609020204030204" pitchFamily="49" charset="0"/>
              </a:rPr>
              <a:t>succRelaxed</a:t>
            </a:r>
            <a:r>
              <a:rPr lang="en-US" sz="1200" dirty="0">
                <a:latin typeface="Consolas" panose="020B0609020204030204" pitchFamily="49" charset="0"/>
                <a:cs typeface="Consolas" panose="020B0609020204030204" pitchFamily="49" charset="0"/>
              </a:rPr>
              <a:t>()</a:t>
            </a:r>
            <a:r>
              <a:rPr lang="en-US" sz="1200" dirty="0"/>
              <a:t>);</a:t>
            </a:r>
          </a:p>
          <a:p>
            <a:pPr lvl="1"/>
            <a:r>
              <a:rPr lang="en-US" sz="1200" dirty="0" smtClean="0"/>
              <a:t>Items removed through remove()/poll() become logically removed when the value of item is read on line 4 with </a:t>
            </a:r>
            <a:r>
              <a:rPr lang="en-US" sz="1200" dirty="0" err="1" smtClean="0"/>
              <a:t>p.getRelaxedItem</a:t>
            </a:r>
            <a:r>
              <a:rPr lang="en-US" sz="1200" dirty="0" smtClean="0"/>
              <a:t>() returning null, or when the CAS fails on line 7;</a:t>
            </a:r>
          </a:p>
          <a:p>
            <a:pPr lvl="1"/>
            <a:endParaRPr lang="en-US" sz="12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Progress Conditions and Consistency Model</a:t>
            </a:r>
            <a:endParaRPr lang="en-US" sz="3100" dirty="0"/>
          </a:p>
        </p:txBody>
      </p:sp>
    </p:spTree>
    <p:extLst>
      <p:ext uri="{BB962C8B-B14F-4D97-AF65-F5344CB8AC3E}">
        <p14:creationId xmlns:p14="http://schemas.microsoft.com/office/powerpoint/2010/main" val="237243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If you read Hans Boehm and Brian </a:t>
            </a:r>
            <a:r>
              <a:rPr lang="en-US" sz="1600" dirty="0" err="1" smtClean="0"/>
              <a:t>Demsky</a:t>
            </a:r>
            <a:r>
              <a:rPr lang="en-US" sz="1600" dirty="0" smtClean="0"/>
              <a:t> paper you will see a common problem in algorithms using relaxed atomics which they named “Out-Of-Thin-Air”.</a:t>
            </a:r>
          </a:p>
          <a:p>
            <a:pPr marL="365760" lvl="1" indent="0">
              <a:buNone/>
            </a:pPr>
            <a:r>
              <a:rPr lang="en-US" sz="1200" dirty="0">
                <a:hlinkClick r:id="rId2"/>
              </a:rPr>
              <a:t>http://static.googleusercontent.com/media/research.google.com/en//</a:t>
            </a:r>
            <a:r>
              <a:rPr lang="en-US" sz="1200" dirty="0" smtClean="0">
                <a:hlinkClick r:id="rId2"/>
              </a:rPr>
              <a:t>pubs/archive/42967.pdf</a:t>
            </a:r>
            <a:endParaRPr lang="en-US" sz="1200" dirty="0" smtClean="0"/>
          </a:p>
          <a:p>
            <a:pPr marL="365760" lvl="1" indent="0">
              <a:buNone/>
            </a:pPr>
            <a:endParaRPr lang="en-US" sz="1200" dirty="0" smtClean="0"/>
          </a:p>
          <a:p>
            <a:r>
              <a:rPr lang="en-US" sz="1600" dirty="0" smtClean="0"/>
              <a:t>Notice that these issues occur when using relaxed stores (and maybe branching/speculation?). The optimizations used in </a:t>
            </a:r>
            <a:r>
              <a:rPr lang="en-US" sz="1600" dirty="0" err="1" smtClean="0"/>
              <a:t>CLQRelaxed</a:t>
            </a:r>
            <a:r>
              <a:rPr lang="en-US" sz="1600" dirty="0" smtClean="0"/>
              <a:t> and </a:t>
            </a:r>
            <a:r>
              <a:rPr lang="en-US" sz="1600" dirty="0" err="1" smtClean="0"/>
              <a:t>CLLElectedUnlink</a:t>
            </a:r>
            <a:r>
              <a:rPr lang="en-US" sz="1600" dirty="0" smtClean="0"/>
              <a:t> </a:t>
            </a:r>
            <a:r>
              <a:rPr lang="en-US" sz="1600" b="1" dirty="0" smtClean="0"/>
              <a:t>have no relaxed stores, only relaxed loads</a:t>
            </a:r>
            <a:r>
              <a:rPr lang="en-US" sz="1600" dirty="0" smtClean="0"/>
              <a:t>, and therefore, should not be subject to this kind of issue.</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Out-Of-Thin-Air</a:t>
            </a:r>
            <a:endParaRPr lang="en-US" sz="3100" dirty="0"/>
          </a:p>
        </p:txBody>
      </p:sp>
    </p:spTree>
    <p:extLst>
      <p:ext uri="{BB962C8B-B14F-4D97-AF65-F5344CB8AC3E}">
        <p14:creationId xmlns:p14="http://schemas.microsoft.com/office/powerpoint/2010/main" val="121988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No relevant difference in performance between CLQ and </a:t>
            </a:r>
            <a:r>
              <a:rPr lang="en-US" sz="1600" dirty="0" err="1" smtClean="0"/>
              <a:t>CLQRelaxed</a:t>
            </a:r>
            <a:r>
              <a:rPr lang="en-US" sz="1600" dirty="0" smtClean="0"/>
              <a:t> when running on x86 for our </a:t>
            </a:r>
            <a:r>
              <a:rPr lang="en-US" sz="1600" dirty="0" err="1" smtClean="0"/>
              <a:t>microbenchmark</a:t>
            </a:r>
            <a:endParaRPr lang="en-US" sz="1600" dirty="0" smtClean="0"/>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x86</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 y="3181350"/>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56"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519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When comparing </a:t>
            </a:r>
            <a:r>
              <a:rPr lang="en-US" sz="1600" dirty="0" err="1" smtClean="0"/>
              <a:t>CLQRelaxed</a:t>
            </a:r>
            <a:r>
              <a:rPr lang="en-US" sz="1600" dirty="0" smtClean="0"/>
              <a:t> with CLS we see a throughput increase on PowerPC that one our </a:t>
            </a:r>
            <a:r>
              <a:rPr lang="en-US" sz="1600" dirty="0" err="1" smtClean="0"/>
              <a:t>microbenchmarks</a:t>
            </a:r>
            <a:r>
              <a:rPr lang="en-US" sz="1600" dirty="0" smtClean="0"/>
              <a:t> can range from </a:t>
            </a:r>
            <a:r>
              <a:rPr lang="en-US" sz="1600" b="1" dirty="0" smtClean="0"/>
              <a:t>5x</a:t>
            </a:r>
            <a:r>
              <a:rPr lang="en-US" sz="1600" dirty="0" smtClean="0"/>
              <a:t> to </a:t>
            </a:r>
            <a:r>
              <a:rPr lang="en-US" sz="1600" b="1" dirty="0" smtClean="0"/>
              <a:t>16x</a:t>
            </a:r>
            <a:r>
              <a:rPr lang="en-US" sz="1600" dirty="0" smtClean="0"/>
              <a:t> increase (not all plots shown)</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8</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190874"/>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400" dirty="0" smtClean="0"/>
              <a:t>We run the </a:t>
            </a:r>
            <a:r>
              <a:rPr lang="en-US" sz="1400" dirty="0" err="1" smtClean="0"/>
              <a:t>microbenchmark</a:t>
            </a:r>
            <a:r>
              <a:rPr lang="en-US" sz="1400" dirty="0" smtClean="0"/>
              <a:t> also on a PowerPC with 176 virtual processors and the performance ranges from </a:t>
            </a:r>
            <a:r>
              <a:rPr lang="en-US" sz="1400" b="1" dirty="0" smtClean="0"/>
              <a:t>equal</a:t>
            </a:r>
            <a:r>
              <a:rPr lang="en-US" sz="1400" dirty="0" smtClean="0"/>
              <a:t> to </a:t>
            </a:r>
            <a:r>
              <a:rPr lang="en-US" sz="1400" b="1" dirty="0" smtClean="0"/>
              <a:t>14x</a:t>
            </a:r>
            <a:r>
              <a:rPr lang="en-US" sz="1400" dirty="0" smtClean="0"/>
              <a:t> of </a:t>
            </a:r>
            <a:r>
              <a:rPr lang="en-US" sz="1400" dirty="0" err="1" smtClean="0"/>
              <a:t>CLQRelaxed</a:t>
            </a:r>
            <a:r>
              <a:rPr lang="en-US" sz="1400" dirty="0" smtClean="0"/>
              <a:t> over CLQ (not all plots shown).</a:t>
            </a:r>
          </a:p>
          <a:p>
            <a:r>
              <a:rPr lang="en-US" sz="1400" dirty="0" smtClean="0"/>
              <a:t>It is expected that as the number of threads (assuming enough cores) increases, the performance of CLQ approaches that of </a:t>
            </a:r>
            <a:r>
              <a:rPr lang="en-US" sz="1400" dirty="0" err="1" smtClean="0"/>
              <a:t>CLQRelaxed</a:t>
            </a:r>
            <a:r>
              <a:rPr lang="en-US" sz="1400" dirty="0" smtClean="0"/>
              <a:t>. This happens because on this benchmark each “write operation” consists of one </a:t>
            </a:r>
            <a:r>
              <a:rPr lang="en-US" sz="1400" dirty="0" smtClean="0">
                <a:latin typeface="Consolas" panose="020B0609020204030204" pitchFamily="49" charset="0"/>
                <a:cs typeface="Consolas" panose="020B0609020204030204" pitchFamily="49" charset="0"/>
              </a:rPr>
              <a:t>remove()</a:t>
            </a:r>
            <a:r>
              <a:rPr lang="en-US" sz="1400" dirty="0" smtClean="0"/>
              <a:t> and one </a:t>
            </a:r>
            <a:r>
              <a:rPr lang="en-US" sz="1400" dirty="0" smtClean="0">
                <a:latin typeface="Consolas" panose="020B0609020204030204" pitchFamily="49" charset="0"/>
                <a:cs typeface="Consolas" panose="020B0609020204030204" pitchFamily="49" charset="0"/>
              </a:rPr>
              <a:t>add()</a:t>
            </a:r>
            <a:r>
              <a:rPr lang="en-US" sz="1400" dirty="0" smtClean="0"/>
              <a:t>, which means that even if we increase the throughput of </a:t>
            </a:r>
            <a:r>
              <a:rPr lang="en-US" sz="1400" dirty="0" smtClean="0">
                <a:latin typeface="Consolas" panose="020B0609020204030204" pitchFamily="49" charset="0"/>
                <a:cs typeface="Consolas" panose="020B0609020204030204" pitchFamily="49" charset="0"/>
              </a:rPr>
              <a:t>remove()</a:t>
            </a:r>
            <a:r>
              <a:rPr lang="en-US" sz="1400" dirty="0" smtClean="0"/>
              <a:t>, at some point there will be a bottleneck on the </a:t>
            </a:r>
            <a:r>
              <a:rPr lang="en-US" sz="1400" dirty="0" smtClean="0">
                <a:latin typeface="Consolas" panose="020B0609020204030204" pitchFamily="49" charset="0"/>
                <a:cs typeface="Consolas" panose="020B0609020204030204" pitchFamily="49" charset="0"/>
              </a:rPr>
              <a:t>add()</a:t>
            </a:r>
            <a:r>
              <a:rPr lang="en-US" sz="1400" dirty="0" smtClean="0"/>
              <a:t> method call due to the contention on the </a:t>
            </a:r>
            <a:r>
              <a:rPr lang="en-US" sz="1400" dirty="0" smtClean="0">
                <a:latin typeface="Consolas" panose="020B0609020204030204" pitchFamily="49" charset="0"/>
                <a:cs typeface="Consolas" panose="020B0609020204030204" pitchFamily="49" charset="0"/>
              </a:rPr>
              <a:t>tail</a:t>
            </a:r>
            <a:r>
              <a:rPr lang="en-US" sz="1400" dirty="0" smtClean="0"/>
              <a:t> and the last node.</a:t>
            </a:r>
          </a:p>
          <a:p>
            <a:endParaRPr lang="en-US" sz="14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176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037"/>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3213037"/>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rmAutofit/>
          </a:bodyPr>
          <a:lstStyle/>
          <a:p>
            <a:r>
              <a:rPr lang="en-US" sz="1400" dirty="0" smtClean="0"/>
              <a:t>What </a:t>
            </a:r>
            <a:r>
              <a:rPr lang="en-US" sz="1400" dirty="0"/>
              <a:t>is lock-free </a:t>
            </a:r>
            <a:endParaRPr lang="en-US" sz="1400" dirty="0" smtClean="0"/>
          </a:p>
          <a:p>
            <a:pPr marL="365760" lvl="1" indent="0">
              <a:buNone/>
            </a:pPr>
            <a:r>
              <a:rPr lang="en-US" sz="1100" dirty="0" smtClean="0">
                <a:hlinkClick r:id="rId2"/>
              </a:rPr>
              <a:t>http</a:t>
            </a:r>
            <a:r>
              <a:rPr lang="en-US" sz="1100" dirty="0">
                <a:hlinkClick r:id="rId2"/>
              </a:rPr>
              <a:t>://</a:t>
            </a:r>
            <a:r>
              <a:rPr lang="en-US" sz="1100" dirty="0" smtClean="0">
                <a:hlinkClick r:id="rId2"/>
              </a:rPr>
              <a:t>concurrencyfreaks.blogspot.fr/2013/05/lock-free-and-wait-free-definition-and.html</a:t>
            </a:r>
            <a:endParaRPr lang="en-US" sz="1100" dirty="0" smtClean="0"/>
          </a:p>
          <a:p>
            <a:pPr marL="365760" lvl="1" indent="0">
              <a:buNone/>
            </a:pPr>
            <a:r>
              <a:rPr lang="en-US" sz="1100" dirty="0">
                <a:hlinkClick r:id="rId3"/>
              </a:rPr>
              <a:t>http://</a:t>
            </a:r>
            <a:r>
              <a:rPr lang="en-US" sz="1100" dirty="0" smtClean="0">
                <a:hlinkClick r:id="rId3"/>
              </a:rPr>
              <a:t>concurrencyfreaks.blogspot.fr/2014/07/lock-free-definitions-galore.html</a:t>
            </a:r>
            <a:endParaRPr lang="en-US" sz="1100" dirty="0" smtClean="0"/>
          </a:p>
          <a:p>
            <a:endParaRPr lang="en-US" sz="1400" dirty="0"/>
          </a:p>
          <a:p>
            <a:r>
              <a:rPr lang="en-US" sz="1400" dirty="0" smtClean="0"/>
              <a:t>What is </a:t>
            </a:r>
            <a:r>
              <a:rPr lang="en-US" sz="1400" dirty="0" err="1" smtClean="0"/>
              <a:t>Linearizability</a:t>
            </a:r>
            <a:r>
              <a:rPr lang="en-US" sz="1400" dirty="0" smtClean="0"/>
              <a:t> and weak consistency</a:t>
            </a:r>
          </a:p>
          <a:p>
            <a:endParaRPr lang="en-US" sz="1400" dirty="0"/>
          </a:p>
          <a:p>
            <a:r>
              <a:rPr lang="en-US" sz="1400" dirty="0" smtClean="0"/>
              <a:t>What are </a:t>
            </a:r>
            <a:r>
              <a:rPr lang="en-US" sz="1400" dirty="0"/>
              <a:t>Relaxed atomics </a:t>
            </a:r>
            <a:r>
              <a:rPr lang="en-US" sz="1100" dirty="0">
                <a:hlinkClick r:id="rId4"/>
              </a:rPr>
              <a:t>http://</a:t>
            </a:r>
            <a:r>
              <a:rPr lang="en-US" sz="1100" dirty="0" smtClean="0">
                <a:hlinkClick r:id="rId4"/>
              </a:rPr>
              <a:t>en.cppreference.com/w/cpp/atomic/memory_order</a:t>
            </a:r>
            <a:endParaRPr lang="en-US" sz="1100" dirty="0" smtClean="0"/>
          </a:p>
          <a:p>
            <a:endParaRPr lang="en-US" sz="1400" dirty="0" smtClean="0"/>
          </a:p>
          <a:p>
            <a:r>
              <a:rPr lang="en-US" sz="1400" dirty="0" smtClean="0"/>
              <a:t>The JVM atomicity guarantees for references</a:t>
            </a:r>
          </a:p>
          <a:p>
            <a:pPr marL="365760" lvl="1" indent="0">
              <a:buNone/>
            </a:pPr>
            <a:r>
              <a:rPr lang="en-US" sz="1000" dirty="0">
                <a:hlinkClick r:id="rId5"/>
              </a:rPr>
              <a:t>http://</a:t>
            </a:r>
            <a:r>
              <a:rPr lang="en-US" sz="1000" dirty="0" smtClean="0">
                <a:hlinkClick r:id="rId5"/>
              </a:rPr>
              <a:t>docs.oracle.com/javase/specs/jvms/se5.0/html/Threads.doc.html</a:t>
            </a:r>
            <a:endParaRPr lang="en-US" sz="1000" dirty="0" smtClean="0"/>
          </a:p>
          <a:p>
            <a:endParaRPr lang="en-US" sz="1400" dirty="0" smtClean="0"/>
          </a:p>
          <a:p>
            <a:r>
              <a:rPr lang="en-US" sz="1400" dirty="0" smtClean="0"/>
              <a:t>Must read the “Out-Of-Thin-Air” paper by Hans Boehm and Brian </a:t>
            </a:r>
            <a:r>
              <a:rPr lang="en-US" sz="1400" dirty="0" err="1" smtClean="0"/>
              <a:t>Desmky</a:t>
            </a:r>
            <a:r>
              <a:rPr lang="en-US" sz="1400" dirty="0"/>
              <a:t> </a:t>
            </a:r>
            <a:r>
              <a:rPr lang="en-US" sz="1100" dirty="0">
                <a:hlinkClick r:id="rId6"/>
              </a:rPr>
              <a:t>http://static.googleusercontent.com/media/research.google.com/en//</a:t>
            </a:r>
            <a:r>
              <a:rPr lang="en-US" sz="1100" dirty="0" smtClean="0">
                <a:hlinkClick r:id="rId6"/>
              </a:rPr>
              <a:t>pubs/archive/42967.pdf</a:t>
            </a:r>
            <a:endParaRPr lang="en-US" sz="1100" dirty="0" smtClean="0"/>
          </a:p>
          <a:p>
            <a:pPr marL="109728" indent="0">
              <a:buNone/>
            </a:pPr>
            <a:endParaRPr lang="en-US" sz="1400" dirty="0" smtClean="0"/>
          </a:p>
          <a:p>
            <a:r>
              <a:rPr lang="en-US" sz="1400" dirty="0" smtClean="0"/>
              <a:t>We’ll use the terms “volatile load” and “acquire-load” interchangeably. </a:t>
            </a:r>
            <a:endParaRPr lang="en-US" sz="1400" dirty="0"/>
          </a:p>
          <a:p>
            <a:endParaRPr lang="en-US" sz="1400" dirty="0" smtClean="0"/>
          </a:p>
          <a:p>
            <a:r>
              <a:rPr lang="en-US" sz="1400" dirty="0" smtClean="0"/>
              <a:t>It will help to have seen how the </a:t>
            </a:r>
            <a:r>
              <a:rPr lang="en-US" sz="1400" dirty="0" err="1" smtClean="0"/>
              <a:t>CLLElectedUnlink</a:t>
            </a:r>
            <a:r>
              <a:rPr lang="en-US" sz="1400" dirty="0" smtClean="0"/>
              <a:t> works, and why it is safe to do relaxed traversals on </a:t>
            </a:r>
            <a:r>
              <a:rPr lang="en-US" sz="1400" dirty="0"/>
              <a:t>it. </a:t>
            </a:r>
            <a:endParaRPr lang="en-US" sz="1400" dirty="0" smtClean="0"/>
          </a:p>
          <a:p>
            <a:pPr marL="365760" lvl="1" indent="0">
              <a:buNone/>
            </a:pPr>
            <a:r>
              <a:rPr lang="en-US" sz="1100" dirty="0" smtClean="0">
                <a:hlinkClick r:id="rId7"/>
              </a:rPr>
              <a:t>http</a:t>
            </a:r>
            <a:r>
              <a:rPr lang="en-US" sz="1100" dirty="0">
                <a:hlinkClick r:id="rId7"/>
              </a:rPr>
              <a:t>://</a:t>
            </a:r>
            <a:r>
              <a:rPr lang="en-US" sz="1100" dirty="0" smtClean="0">
                <a:hlinkClick r:id="rId7"/>
              </a:rPr>
              <a:t>concurrencyfreaks.blogspot.fr/2014/06/cllelectedunlink-lock-free-list-with.html</a:t>
            </a:r>
            <a:r>
              <a:rPr lang="en-US" sz="1100" dirty="0"/>
              <a:t> </a:t>
            </a:r>
            <a:endParaRPr lang="en-US" sz="1100" dirty="0" smtClean="0"/>
          </a:p>
          <a:p>
            <a:pPr marL="365760" lvl="1" indent="0">
              <a:buNone/>
            </a:pPr>
            <a:r>
              <a:rPr lang="en-US" sz="1100" dirty="0" smtClean="0">
                <a:hlinkClick r:id="rId8"/>
              </a:rPr>
              <a:t>http</a:t>
            </a:r>
            <a:r>
              <a:rPr lang="en-US" sz="1100" dirty="0">
                <a:hlinkClick r:id="rId8"/>
              </a:rPr>
              <a:t>://</a:t>
            </a:r>
            <a:r>
              <a:rPr lang="en-US" sz="1100" dirty="0" smtClean="0">
                <a:hlinkClick r:id="rId8"/>
              </a:rPr>
              <a:t>concurrencyfreaks.blogspot.fr/2014/07/cllelectedunlink-lock-free-list-with.html</a:t>
            </a:r>
            <a:endParaRPr lang="en-US" sz="1100" dirty="0" smtClean="0"/>
          </a:p>
          <a:p>
            <a:endParaRPr lang="en-US" sz="1200" dirty="0" smtClean="0"/>
          </a:p>
          <a:p>
            <a:endParaRPr lang="en-US" sz="1400" dirty="0"/>
          </a:p>
        </p:txBody>
      </p:sp>
      <p:sp>
        <p:nvSpPr>
          <p:cNvPr id="2" name="Title 1"/>
          <p:cNvSpPr>
            <a:spLocks noGrp="1"/>
          </p:cNvSpPr>
          <p:nvPr>
            <p:ph type="title"/>
          </p:nvPr>
        </p:nvSpPr>
        <p:spPr/>
        <p:txBody>
          <a:bodyPr>
            <a:normAutofit/>
          </a:bodyPr>
          <a:lstStyle/>
          <a:p>
            <a:r>
              <a:rPr lang="en-US" dirty="0" smtClean="0"/>
              <a:t>Recommended prior knowledge</a:t>
            </a:r>
            <a:endParaRPr lang="en-US" dirty="0"/>
          </a:p>
        </p:txBody>
      </p:sp>
    </p:spTree>
    <p:extLst>
      <p:ext uri="{BB962C8B-B14F-4D97-AF65-F5344CB8AC3E}">
        <p14:creationId xmlns:p14="http://schemas.microsoft.com/office/powerpoint/2010/main" val="3289995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5071872"/>
          </a:xfrm>
        </p:spPr>
        <p:txBody>
          <a:bodyPr>
            <a:normAutofit/>
          </a:bodyPr>
          <a:lstStyle/>
          <a:p>
            <a:r>
              <a:rPr lang="en-US" sz="1600" dirty="0" smtClean="0"/>
              <a:t>We can do the relaxed traversal optimization on </a:t>
            </a:r>
            <a:r>
              <a:rPr lang="en-US" sz="1600" dirty="0" err="1" smtClean="0"/>
              <a:t>ConcurrentLinkedQueue</a:t>
            </a:r>
            <a:r>
              <a:rPr lang="en-US" sz="1600" dirty="0" smtClean="0"/>
              <a:t> with only small code changes, and increase the performance on PowerPC significantly, without impacting x86 (from 5x to 16x </a:t>
            </a:r>
            <a:r>
              <a:rPr lang="en-US" sz="1600" dirty="0"/>
              <a:t>i</a:t>
            </a:r>
            <a:r>
              <a:rPr lang="en-US" sz="1600" dirty="0" smtClean="0"/>
              <a:t>n our </a:t>
            </a:r>
            <a:r>
              <a:rPr lang="en-US" sz="1600" dirty="0" err="1" smtClean="0"/>
              <a:t>microbenchmark</a:t>
            </a:r>
            <a:r>
              <a:rPr lang="en-US" sz="1600" dirty="0" smtClean="0"/>
              <a:t>). This performance is noticeable even if a single thread is being used.</a:t>
            </a:r>
          </a:p>
          <a:p>
            <a:endParaRPr lang="en-US" sz="1600" dirty="0" smtClean="0"/>
          </a:p>
          <a:p>
            <a:r>
              <a:rPr lang="en-US" sz="1600" dirty="0" smtClean="0"/>
              <a:t>This optimization affects only the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methods, and these methods remain </a:t>
            </a:r>
            <a:r>
              <a:rPr lang="en-US" sz="1600" dirty="0" err="1" smtClean="0"/>
              <a:t>linearizable</a:t>
            </a:r>
            <a:r>
              <a:rPr lang="en-US" sz="1600" dirty="0" smtClean="0"/>
              <a:t> and lock-free.</a:t>
            </a:r>
          </a:p>
          <a:p>
            <a:endParaRPr lang="en-US" sz="1600" dirty="0" smtClean="0"/>
          </a:p>
          <a:p>
            <a:r>
              <a:rPr lang="en-US" sz="1600" dirty="0" smtClean="0"/>
              <a:t>We expect these changes to provide </a:t>
            </a:r>
            <a:r>
              <a:rPr lang="en-US" sz="1600" i="1" dirty="0" smtClean="0"/>
              <a:t>some</a:t>
            </a:r>
            <a:r>
              <a:rPr lang="en-US" sz="1600" dirty="0" smtClean="0"/>
              <a:t> performance improvement on other CPU architectures, such as ARMv8.</a:t>
            </a:r>
          </a:p>
          <a:p>
            <a:endParaRPr lang="en-US" sz="1600" dirty="0"/>
          </a:p>
          <a:p>
            <a:r>
              <a:rPr lang="en-US" sz="1600" dirty="0" smtClean="0"/>
              <a:t>All </a:t>
            </a:r>
            <a:r>
              <a:rPr lang="en-US" sz="1600" dirty="0" err="1" smtClean="0"/>
              <a:t>microbenchmark</a:t>
            </a:r>
            <a:r>
              <a:rPr lang="en-US" sz="1600" dirty="0" smtClean="0"/>
              <a:t> results should be considered carefully, and the best is to measure performance for your specific application. Having said that, we do not expect to exist any scenario where </a:t>
            </a:r>
            <a:r>
              <a:rPr lang="en-US" sz="1600" dirty="0" err="1" smtClean="0"/>
              <a:t>CLQRelaxed</a:t>
            </a:r>
            <a:r>
              <a:rPr lang="en-US" sz="1600" dirty="0" smtClean="0"/>
              <a:t> performs worse than CLQ.</a:t>
            </a:r>
          </a:p>
          <a:p>
            <a:endParaRPr lang="en-US" sz="1600" dirty="0" smtClean="0"/>
          </a:p>
          <a:p>
            <a:r>
              <a:rPr lang="en-US" sz="1600" dirty="0" err="1" smtClean="0"/>
              <a:t>CLQRelaxed</a:t>
            </a:r>
            <a:r>
              <a:rPr lang="en-US" sz="1600" dirty="0" smtClean="0"/>
              <a:t> is available on </a:t>
            </a:r>
            <a:r>
              <a:rPr lang="en-US" sz="1600" dirty="0" err="1" smtClean="0"/>
              <a:t>github</a:t>
            </a:r>
            <a:r>
              <a:rPr lang="en-US" sz="1600" dirty="0" smtClean="0"/>
              <a:t>:</a:t>
            </a:r>
          </a:p>
          <a:p>
            <a:pPr marL="365760" lvl="1" indent="0">
              <a:buNone/>
            </a:pPr>
            <a:r>
              <a:rPr lang="en-US" sz="1200" dirty="0">
                <a:hlinkClick r:id="rId2"/>
              </a:rPr>
              <a:t>https://</a:t>
            </a:r>
            <a:r>
              <a:rPr lang="en-US" sz="1200" dirty="0" smtClean="0">
                <a:hlinkClick r:id="rId2"/>
              </a:rPr>
              <a:t>github.com/pramalhe/ConcurrencyFreaks/blob/master/Java/com/concurrencyfreaks/list/ConcurrentLinkedQueueRelaxed.java</a:t>
            </a:r>
            <a:endParaRPr lang="en-US" sz="1200" dirty="0" smtClean="0"/>
          </a:p>
          <a:p>
            <a:endParaRPr lang="en-US" sz="1600" dirty="0"/>
          </a:p>
        </p:txBody>
      </p:sp>
      <p:sp>
        <p:nvSpPr>
          <p:cNvPr id="2" name="Title 1"/>
          <p:cNvSpPr>
            <a:spLocks noGrp="1"/>
          </p:cNvSpPr>
          <p:nvPr>
            <p:ph type="title"/>
          </p:nvPr>
        </p:nvSpPr>
        <p:spPr/>
        <p:txBody>
          <a:bodyPr>
            <a:normAutofit/>
          </a:bodyPr>
          <a:lstStyle/>
          <a:p>
            <a:r>
              <a:rPr lang="en-US" dirty="0" smtClean="0">
                <a:cs typeface="Consolas" panose="020B0609020204030204" pitchFamily="49" charset="0"/>
              </a:rPr>
              <a:t>Summary</a:t>
            </a:r>
            <a:endParaRPr lang="en-US" dirty="0"/>
          </a:p>
        </p:txBody>
      </p:sp>
    </p:spTree>
    <p:extLst>
      <p:ext uri="{BB962C8B-B14F-4D97-AF65-F5344CB8AC3E}">
        <p14:creationId xmlns:p14="http://schemas.microsoft.com/office/powerpoint/2010/main" val="545196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230844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997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5986170"/>
              </p:ext>
            </p:extLst>
          </p:nvPr>
        </p:nvGraphicFramePr>
        <p:xfrm>
          <a:off x="12070" y="1447794"/>
          <a:ext cx="8979529" cy="2514604"/>
        </p:xfrm>
        <a:graphic>
          <a:graphicData uri="http://schemas.openxmlformats.org/drawingml/2006/table">
            <a:tbl>
              <a:tblPr>
                <a:tableStyleId>{5C22544A-7EE6-4342-B048-85BDC9FD1C3A}</a:tableStyleId>
              </a:tblPr>
              <a:tblGrid>
                <a:gridCol w="925901"/>
                <a:gridCol w="1329240"/>
                <a:gridCol w="1798383"/>
                <a:gridCol w="1725606"/>
                <a:gridCol w="2262113"/>
                <a:gridCol w="938286"/>
              </a:tblGrid>
              <a:tr h="696158">
                <a:tc>
                  <a:txBody>
                    <a:bodyPr/>
                    <a:lstStyle/>
                    <a:p>
                      <a:pPr algn="l" fontAlgn="b"/>
                      <a:r>
                        <a:rPr lang="en-US" sz="1100" u="none" strike="noStrike">
                          <a:effectLst/>
                        </a:rPr>
                        <a:t>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79906">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696394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121541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56923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723171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12.7</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1360847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241814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113058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1357789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12.0</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2033036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362159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169839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2121102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2691334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482030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226271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2789689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5386805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967860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453424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5583287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10791476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1925703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904713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10702230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11.8</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20538130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3853456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1785997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19787903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11.1</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30536061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7589819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3448729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28561286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42610049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9973855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4471423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34171880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44906922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10160386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4518803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34073347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3381287"/>
              </p:ext>
            </p:extLst>
          </p:nvPr>
        </p:nvGraphicFramePr>
        <p:xfrm>
          <a:off x="76200" y="4162024"/>
          <a:ext cx="9067802" cy="2586038"/>
        </p:xfrm>
        <a:graphic>
          <a:graphicData uri="http://schemas.openxmlformats.org/drawingml/2006/table">
            <a:tbl>
              <a:tblPr>
                <a:tableStyleId>{5C22544A-7EE6-4342-B048-85BDC9FD1C3A}</a:tableStyleId>
              </a:tblPr>
              <a:tblGrid>
                <a:gridCol w="838200"/>
                <a:gridCol w="1219200"/>
                <a:gridCol w="1752600"/>
                <a:gridCol w="1752600"/>
                <a:gridCol w="2209803"/>
                <a:gridCol w="1295399"/>
              </a:tblGrid>
              <a:tr h="427008">
                <a:tc>
                  <a:txBody>
                    <a:bodyPr/>
                    <a:lstStyle/>
                    <a:p>
                      <a:pPr algn="l" fontAlgn="b"/>
                      <a:r>
                        <a:rPr lang="en-US" sz="1100" u="none" strike="noStrike">
                          <a:effectLst/>
                        </a:rPr>
                        <a:t>0.1%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gridSpan="2">
                  <a:txBody>
                    <a:bodyPr/>
                    <a:lstStyle/>
                    <a:p>
                      <a:pPr algn="l" fontAlgn="b"/>
                      <a:r>
                        <a:rPr lang="en-US" sz="1100" u="none" strike="noStrike" dirty="0">
                          <a:effectLst/>
                        </a:rPr>
                        <a:t> </a:t>
                      </a:r>
                      <a:r>
                        <a:rPr lang="en-US" sz="1100" u="none" strike="noStrike" dirty="0" err="1" smtClean="0">
                          <a:effectLst/>
                        </a:rPr>
                        <a:t>ConcurrentLinkedQueueRelaxed</a:t>
                      </a:r>
                      <a:endParaRPr lang="en-US" sz="1100" b="0" i="0" u="none" strike="noStrike" dirty="0">
                        <a:solidFill>
                          <a:srgbClr val="000000"/>
                        </a:solidFill>
                        <a:effectLst/>
                        <a:latin typeface="Calibri"/>
                      </a:endParaRPr>
                    </a:p>
                  </a:txBody>
                  <a:tcPr marL="7620" marR="7620" marT="7620" marB="0" anchor="b"/>
                </a:tc>
                <a:tc hMerge="1">
                  <a:txBody>
                    <a:bodyPr/>
                    <a:lstStyle/>
                    <a:p>
                      <a:endParaRPr lang="en-US"/>
                    </a:p>
                  </a:txBody>
                  <a:tcPr/>
                </a:tc>
              </a:tr>
              <a:tr h="215903">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685747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121323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56887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693309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12.2</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1486443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241738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113516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1532997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13.5</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2266162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362247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169769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2366689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13.9</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3077490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484111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226592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3149848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6245061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970149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453500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6331177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14.0</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11962285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1925951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904019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12142477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22507764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3861832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1788639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21310245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29573440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7644533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3460840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26880260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21666612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9850980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4459109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19298012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17825209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10426877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4607989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17440788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207025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8812867"/>
              </p:ext>
            </p:extLst>
          </p:nvPr>
        </p:nvGraphicFramePr>
        <p:xfrm>
          <a:off x="0" y="1371600"/>
          <a:ext cx="9144000" cy="2151719"/>
        </p:xfrm>
        <a:graphic>
          <a:graphicData uri="http://schemas.openxmlformats.org/drawingml/2006/table">
            <a:tbl>
              <a:tblPr>
                <a:tableStyleId>{5C22544A-7EE6-4342-B048-85BDC9FD1C3A}</a:tableStyleId>
              </a:tblPr>
              <a:tblGrid>
                <a:gridCol w="990600"/>
                <a:gridCol w="1295400"/>
                <a:gridCol w="1752600"/>
                <a:gridCol w="1752600"/>
                <a:gridCol w="2209800"/>
                <a:gridCol w="1143000"/>
              </a:tblGrid>
              <a:tr h="399119">
                <a:tc>
                  <a:txBody>
                    <a:bodyPr/>
                    <a:lstStyle/>
                    <a:p>
                      <a:pPr algn="l" fontAlgn="b"/>
                      <a:r>
                        <a:rPr lang="en-US" sz="1100" u="none" strike="noStrike">
                          <a:effectLst/>
                        </a:rPr>
                        <a:t>10.0%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915498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132127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60920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336517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1451662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258395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1343882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1961757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382141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179371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2489670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2472260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499733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238491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3191904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5569461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974084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477360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5822433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7348665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1906399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949875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10321200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8705901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3752426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1848165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13536031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10641255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7955213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3517673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15700781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11594220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11043087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4621635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16071444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11548721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10302052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4811348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18073375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0620934"/>
              </p:ext>
            </p:extLst>
          </p:nvPr>
        </p:nvGraphicFramePr>
        <p:xfrm>
          <a:off x="-24897" y="4267200"/>
          <a:ext cx="9144000" cy="2171700"/>
        </p:xfrm>
        <a:graphic>
          <a:graphicData uri="http://schemas.openxmlformats.org/drawingml/2006/table">
            <a:tbl>
              <a:tblPr>
                <a:tableStyleId>{5C22544A-7EE6-4342-B048-85BDC9FD1C3A}</a:tableStyleId>
              </a:tblPr>
              <a:tblGrid>
                <a:gridCol w="1091697"/>
                <a:gridCol w="1295400"/>
                <a:gridCol w="1752600"/>
                <a:gridCol w="1752600"/>
                <a:gridCol w="2209800"/>
                <a:gridCol w="1041903"/>
              </a:tblGrid>
              <a:tr h="182880">
                <a:tc>
                  <a:txBody>
                    <a:bodyPr/>
                    <a:lstStyle/>
                    <a:p>
                      <a:pPr algn="l" fontAlgn="b"/>
                      <a:r>
                        <a:rPr lang="en-US" sz="1100" u="none" strike="noStrike">
                          <a:effectLst/>
                        </a:rPr>
                        <a:t>100.0%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CLQR/CLQ</a:t>
                      </a:r>
                      <a:endParaRPr lang="en-US" sz="1100" b="0" i="0" u="none" strike="noStrike" dirty="0">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1089611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231185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123020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1397469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11.4</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1936942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275978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234659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1013428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2387094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495365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352454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1293668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1663250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1290325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438389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2470213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1451900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1501607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825457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3286411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1321902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1363470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1718899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2964169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1465595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1314857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2803448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2942679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1262876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1296454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3111288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2984793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1239412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1217489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3104939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3051667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1359406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1102734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3069154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2967809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4092267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At a lack of a better name, we used the term “relaxed atomics” to named non-volatile references in Java. The JVM Memory Model does not give the exact same guarantees for references as the C++1x Memory Model gives for relaxed atomics, but they are similar in behavior when it comes to the way we’re using them for these optimizations (we only do loads), so at a lack of a better name, we call them “relaxed atomics” as well. </a:t>
            </a:r>
          </a:p>
          <a:p>
            <a:r>
              <a:rPr lang="en-US" sz="1600" dirty="0" smtClean="0"/>
              <a:t>Relaxed atomics give atomicity guarantee.</a:t>
            </a:r>
          </a:p>
          <a:p>
            <a:r>
              <a:rPr lang="en-US" sz="1600" dirty="0" smtClean="0"/>
              <a:t>Just keep in mind that relaxed reference loads on the JVM and relaxed pointer loads on C++1x memory model are not </a:t>
            </a:r>
            <a:r>
              <a:rPr lang="en-US" sz="1600" i="1" dirty="0" smtClean="0"/>
              <a:t>exactly</a:t>
            </a:r>
            <a:r>
              <a:rPr lang="en-US" sz="1600" dirty="0" smtClean="0"/>
              <a:t> the same.</a:t>
            </a:r>
            <a:endParaRPr lang="en-US" sz="1600" dirty="0"/>
          </a:p>
        </p:txBody>
      </p:sp>
      <p:sp>
        <p:nvSpPr>
          <p:cNvPr id="2" name="Title 1"/>
          <p:cNvSpPr>
            <a:spLocks noGrp="1"/>
          </p:cNvSpPr>
          <p:nvPr>
            <p:ph type="title"/>
          </p:nvPr>
        </p:nvSpPr>
        <p:spPr/>
        <p:txBody>
          <a:bodyPr>
            <a:normAutofit/>
          </a:bodyPr>
          <a:lstStyle/>
          <a:p>
            <a:r>
              <a:rPr lang="en-US" dirty="0" smtClean="0"/>
              <a:t>Relaxed atomics</a:t>
            </a:r>
            <a:endParaRPr lang="en-US" dirty="0"/>
          </a:p>
        </p:txBody>
      </p:sp>
    </p:spTree>
    <p:extLst>
      <p:ext uri="{BB962C8B-B14F-4D97-AF65-F5344CB8AC3E}">
        <p14:creationId xmlns:p14="http://schemas.microsoft.com/office/powerpoint/2010/main" val="181114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81328"/>
            <a:ext cx="8458200" cy="1795271"/>
          </a:xfrm>
        </p:spPr>
        <p:txBody>
          <a:bodyPr>
            <a:normAutofit/>
          </a:bodyPr>
          <a:lstStyle/>
          <a:p>
            <a:r>
              <a:rPr lang="en-US" sz="1600" dirty="0" smtClean="0"/>
              <a:t>The </a:t>
            </a:r>
            <a:r>
              <a:rPr lang="en-US" sz="1600" dirty="0" err="1" smtClean="0"/>
              <a:t>ConcurrentLinkedQueue</a:t>
            </a:r>
            <a:r>
              <a:rPr lang="en-US" sz="1600" dirty="0" smtClean="0"/>
              <a:t> (CLQ) of Java uses a modified version of Michael and Scott’s algorithm for a lock-free queue/list </a:t>
            </a:r>
            <a:r>
              <a:rPr lang="en-US" sz="1400" dirty="0" smtClean="0">
                <a:hlinkClick r:id="rId2"/>
              </a:rPr>
              <a:t>http</a:t>
            </a:r>
            <a:r>
              <a:rPr lang="en-US" sz="1400" dirty="0">
                <a:hlinkClick r:id="rId2"/>
              </a:rPr>
              <a:t>://</a:t>
            </a:r>
            <a:r>
              <a:rPr lang="en-US" sz="1400" dirty="0" smtClean="0">
                <a:hlinkClick r:id="rId2"/>
              </a:rPr>
              <a:t>www.research.ibm.com/people/m/michael/podc-1996.pdf</a:t>
            </a:r>
            <a:endParaRPr lang="en-US" sz="1400" dirty="0" smtClean="0"/>
          </a:p>
          <a:p>
            <a:endParaRPr lang="en-US" sz="1400" dirty="0" smtClean="0"/>
          </a:p>
          <a:p>
            <a:r>
              <a:rPr lang="en-US" sz="1600" dirty="0" smtClean="0"/>
              <a:t>CLQ uses two acquire-loads per node when doing a traversal of the list, one to access the </a:t>
            </a:r>
            <a:r>
              <a:rPr lang="en-US" sz="1600" dirty="0" smtClean="0">
                <a:latin typeface="Consolas" panose="020B0609020204030204" pitchFamily="49" charset="0"/>
                <a:cs typeface="Consolas" panose="020B0609020204030204" pitchFamily="49" charset="0"/>
              </a:rPr>
              <a:t>item</a:t>
            </a:r>
            <a:r>
              <a:rPr lang="en-US" sz="1600" dirty="0" smtClean="0"/>
              <a:t>, and another to access the next:</a:t>
            </a:r>
          </a:p>
          <a:p>
            <a:endParaRPr lang="en-US" sz="1600" dirty="0"/>
          </a:p>
        </p:txBody>
      </p:sp>
      <p:sp>
        <p:nvSpPr>
          <p:cNvPr id="2" name="Title 1"/>
          <p:cNvSpPr>
            <a:spLocks noGrp="1"/>
          </p:cNvSpPr>
          <p:nvPr>
            <p:ph type="title"/>
          </p:nvPr>
        </p:nvSpPr>
        <p:spPr/>
        <p:txBody>
          <a:bodyPr>
            <a:normAutofit fontScale="90000"/>
          </a:bodyPr>
          <a:lstStyle/>
          <a:p>
            <a:r>
              <a:rPr lang="en-US" dirty="0" err="1" smtClean="0"/>
              <a:t>java.util.concurrent</a:t>
            </a:r>
            <a:r>
              <a:rPr lang="en-US" dirty="0" smtClean="0"/>
              <a:t>.</a:t>
            </a:r>
            <a:br>
              <a:rPr lang="en-US" dirty="0" smtClean="0"/>
            </a:br>
            <a:r>
              <a:rPr lang="en-US" dirty="0" err="1" smtClean="0"/>
              <a:t>ConcurrentLinkedQueue</a:t>
            </a:r>
            <a:endParaRPr lang="en-US" dirty="0"/>
          </a:p>
        </p:txBody>
      </p:sp>
      <p:sp>
        <p:nvSpPr>
          <p:cNvPr id="4" name="TextBox 3"/>
          <p:cNvSpPr txBox="1"/>
          <p:nvPr/>
        </p:nvSpPr>
        <p:spPr>
          <a:xfrm>
            <a:off x="838200" y="3124200"/>
            <a:ext cx="4419600" cy="1200329"/>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Node&lt;E&gt; </a:t>
            </a:r>
            <a:r>
              <a:rPr lang="en-US" b="1" dirty="0">
                <a:solidFill>
                  <a:srgbClr val="0000C0"/>
                </a:solidFill>
                <a:latin typeface="Consolas"/>
              </a:rPr>
              <a:t>next</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283076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166872"/>
          </a:xfrm>
        </p:spPr>
        <p:txBody>
          <a:bodyPr>
            <a:normAutofit/>
          </a:bodyPr>
          <a:lstStyle/>
          <a:p>
            <a:r>
              <a:rPr lang="en-US" sz="1400" dirty="0" smtClean="0"/>
              <a:t>The </a:t>
            </a:r>
            <a:r>
              <a:rPr lang="en-US" sz="1400" dirty="0" err="1" smtClean="0"/>
              <a:t>CLLElectedUnlink</a:t>
            </a:r>
            <a:r>
              <a:rPr lang="en-US" sz="1400" dirty="0" smtClean="0"/>
              <a:t> is a linked list created to take advantage of relaxed loads for traversal. Each node contains a reference to the </a:t>
            </a:r>
            <a:r>
              <a:rPr lang="en-US" sz="1400" dirty="0" smtClean="0">
                <a:latin typeface="Consolas" panose="020B0609020204030204" pitchFamily="49" charset="0"/>
                <a:cs typeface="Consolas" panose="020B0609020204030204" pitchFamily="49" charset="0"/>
              </a:rPr>
              <a:t>item</a:t>
            </a:r>
            <a:r>
              <a:rPr lang="en-US" sz="1400" dirty="0" smtClean="0"/>
              <a:t>, a reference to the </a:t>
            </a:r>
            <a:r>
              <a:rPr lang="en-US" sz="1400" dirty="0" smtClean="0">
                <a:latin typeface="Consolas" panose="020B0609020204030204" pitchFamily="49" charset="0"/>
                <a:cs typeface="Consolas" panose="020B0609020204030204" pitchFamily="49" charset="0"/>
              </a:rPr>
              <a:t>next</a:t>
            </a:r>
            <a:r>
              <a:rPr lang="en-US" sz="1400" dirty="0" smtClean="0"/>
              <a:t> node, and a </a:t>
            </a:r>
            <a:r>
              <a:rPr lang="en-US" sz="1400" dirty="0" smtClean="0">
                <a:latin typeface="Consolas" panose="020B0609020204030204" pitchFamily="49" charset="0"/>
                <a:cs typeface="Consolas" panose="020B0609020204030204" pitchFamily="49" charset="0"/>
              </a:rPr>
              <a:t>state</a:t>
            </a:r>
            <a:r>
              <a:rPr lang="en-US" sz="1400" dirty="0" smtClean="0"/>
              <a:t> which can be </a:t>
            </a:r>
            <a:r>
              <a:rPr lang="en-US" sz="1400" dirty="0" smtClean="0">
                <a:latin typeface="Consolas" panose="020B0609020204030204" pitchFamily="49" charset="0"/>
                <a:cs typeface="Consolas" panose="020B0609020204030204" pitchFamily="49" charset="0"/>
              </a:rPr>
              <a:t>VALID</a:t>
            </a:r>
            <a:r>
              <a:rPr lang="en-US" sz="1400" dirty="0" smtClean="0"/>
              <a:t> or </a:t>
            </a:r>
            <a:r>
              <a:rPr lang="en-US" sz="1400" dirty="0" smtClean="0">
                <a:latin typeface="Consolas" panose="020B0609020204030204" pitchFamily="49" charset="0"/>
                <a:cs typeface="Consolas" panose="020B0609020204030204" pitchFamily="49" charset="0"/>
              </a:rPr>
              <a:t>REMOVED</a:t>
            </a:r>
            <a:r>
              <a:rPr lang="en-US" sz="1400" dirty="0" smtClean="0"/>
              <a:t>.</a:t>
            </a:r>
          </a:p>
          <a:p>
            <a:r>
              <a:rPr lang="en-US" sz="1400" b="1" dirty="0" smtClean="0"/>
              <a:t>Disadvantages</a:t>
            </a:r>
            <a:r>
              <a:rPr lang="en-US" sz="1400" dirty="0" smtClean="0"/>
              <a:t>: Compared with CLQ, for large lists and many removal operations, </a:t>
            </a:r>
            <a:r>
              <a:rPr lang="en-US" sz="1400" dirty="0" err="1" smtClean="0"/>
              <a:t>CLLElectedUnlink</a:t>
            </a:r>
            <a:r>
              <a:rPr lang="en-US" sz="1400" dirty="0" smtClean="0"/>
              <a:t> is not as GC friendly and can consume a large amount of memory temporarily and cause heavy churn on the GC. This is due to the fact that only one thread at a time is doing unlinking operations in the list. Also, each node has an extra </a:t>
            </a:r>
            <a:r>
              <a:rPr lang="en-US" sz="1400" dirty="0" err="1" smtClean="0">
                <a:latin typeface="Consolas" panose="020B0609020204030204" pitchFamily="49" charset="0"/>
                <a:cs typeface="Consolas" panose="020B0609020204030204" pitchFamily="49" charset="0"/>
              </a:rPr>
              <a:t>bool</a:t>
            </a:r>
            <a:r>
              <a:rPr lang="en-US" sz="1400" dirty="0" smtClean="0"/>
              <a:t> or </a:t>
            </a:r>
            <a:r>
              <a:rPr lang="en-US" sz="1400" dirty="0" err="1" smtClean="0">
                <a:latin typeface="Consolas" panose="020B0609020204030204" pitchFamily="49" charset="0"/>
                <a:cs typeface="Consolas" panose="020B0609020204030204" pitchFamily="49" charset="0"/>
              </a:rPr>
              <a:t>int</a:t>
            </a:r>
            <a:r>
              <a:rPr lang="en-US" sz="1400" dirty="0" smtClean="0"/>
              <a:t> to store the </a:t>
            </a:r>
            <a:r>
              <a:rPr lang="en-US" sz="1400" dirty="0" smtClean="0">
                <a:latin typeface="Consolas" panose="020B0609020204030204" pitchFamily="49" charset="0"/>
                <a:cs typeface="Consolas" panose="020B0609020204030204" pitchFamily="49" charset="0"/>
              </a:rPr>
              <a:t>state</a:t>
            </a:r>
            <a:r>
              <a:rPr lang="en-US" sz="1400" dirty="0" smtClean="0"/>
              <a:t> indicating logical removal, which uses up more memory than the CLQ’s node.</a:t>
            </a:r>
          </a:p>
          <a:p>
            <a:r>
              <a:rPr lang="en-US" sz="1400" b="1" dirty="0" smtClean="0"/>
              <a:t>Advantages</a:t>
            </a:r>
            <a:r>
              <a:rPr lang="en-US" sz="1400" dirty="0" smtClean="0"/>
              <a:t>: Easier to reason about than CLQ, and we can apply the relaxed traversal optimization</a:t>
            </a:r>
          </a:p>
          <a:p>
            <a:r>
              <a:rPr lang="en-US" sz="1400" dirty="0" smtClean="0"/>
              <a:t>Java source code is available on </a:t>
            </a:r>
            <a:r>
              <a:rPr lang="en-US" sz="1400" dirty="0" err="1" smtClean="0"/>
              <a:t>github</a:t>
            </a:r>
            <a:r>
              <a:rPr lang="en-US" sz="1400" dirty="0" smtClean="0"/>
              <a:t>:</a:t>
            </a:r>
          </a:p>
          <a:p>
            <a:pPr marL="365760" lvl="1" indent="0">
              <a:buNone/>
            </a:pPr>
            <a:r>
              <a:rPr lang="en-US" sz="1100" dirty="0">
                <a:hlinkClick r:id="rId2"/>
              </a:rPr>
              <a:t>https://</a:t>
            </a:r>
            <a:r>
              <a:rPr lang="en-US" sz="1100" dirty="0" smtClean="0">
                <a:hlinkClick r:id="rId2"/>
              </a:rPr>
              <a:t>github.com/pramalhe/ConcurrencyFreaks/blob/master/Java/com/concurrencyfreaks/list/CLLElectedUnlink.java</a:t>
            </a:r>
            <a:endParaRPr lang="en-US" sz="1100" dirty="0" smtClean="0"/>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What is it?</a:t>
            </a:r>
            <a:endParaRPr lang="en-US" dirty="0"/>
          </a:p>
        </p:txBody>
      </p:sp>
      <p:sp>
        <p:nvSpPr>
          <p:cNvPr id="4" name="TextBox 3"/>
          <p:cNvSpPr txBox="1"/>
          <p:nvPr/>
        </p:nvSpPr>
        <p:spPr>
          <a:xfrm>
            <a:off x="4724400" y="5334000"/>
            <a:ext cx="4419600" cy="1477328"/>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final</a:t>
            </a:r>
            <a:r>
              <a:rPr lang="en-US" b="1" dirty="0" smtClean="0">
                <a:solidFill>
                  <a:srgbClr val="000000"/>
                </a:solidFill>
                <a:latin typeface="Consolas"/>
              </a:rPr>
              <a:t> 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000000"/>
                </a:solidFill>
                <a:latin typeface="Consolas"/>
              </a:rPr>
              <a:t>Node&lt;E</a:t>
            </a:r>
            <a:r>
              <a:rPr lang="en-US" b="1" dirty="0">
                <a:solidFill>
                  <a:srgbClr val="000000"/>
                </a:solidFill>
                <a:latin typeface="Consolas"/>
              </a:rPr>
              <a:t>&gt; </a:t>
            </a:r>
            <a:r>
              <a:rPr lang="en-US" b="1" dirty="0">
                <a:solidFill>
                  <a:srgbClr val="0000C0"/>
                </a:solidFill>
                <a:latin typeface="Consolas"/>
              </a:rPr>
              <a:t>next</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r>
              <a:rPr lang="en-US" b="1" dirty="0" err="1" smtClean="0">
                <a:solidFill>
                  <a:srgbClr val="000000"/>
                </a:solidFill>
                <a:latin typeface="Consolas"/>
              </a:rPr>
              <a:t>int</a:t>
            </a:r>
            <a:r>
              <a:rPr lang="en-US" b="1" dirty="0" smtClean="0">
                <a:solidFill>
                  <a:srgbClr val="000000"/>
                </a:solidFill>
                <a:latin typeface="Consolas"/>
              </a:rPr>
              <a:t> </a:t>
            </a:r>
            <a:r>
              <a:rPr lang="en-US" b="1" dirty="0">
                <a:solidFill>
                  <a:srgbClr val="0000C0"/>
                </a:solidFill>
                <a:latin typeface="Consolas"/>
              </a:rPr>
              <a:t>state</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175094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We measured the performance of </a:t>
            </a:r>
            <a:r>
              <a:rPr lang="en-US" sz="1400" dirty="0" err="1" smtClean="0"/>
              <a:t>CLLElectedUnlink</a:t>
            </a:r>
            <a:r>
              <a:rPr lang="en-US" sz="1400" dirty="0" smtClean="0"/>
              <a:t> versus the same algorithm with volatile loads (</a:t>
            </a:r>
            <a:r>
              <a:rPr lang="en-US" sz="1400" dirty="0" err="1" smtClean="0"/>
              <a:t>CLLElectedUnlnkVolatile</a:t>
            </a:r>
            <a:r>
              <a:rPr lang="en-US" sz="1400" dirty="0" smtClean="0"/>
              <a:t>) and versus CLQ. The plots below show results on an </a:t>
            </a:r>
            <a:r>
              <a:rPr lang="en-US" sz="1400" dirty="0"/>
              <a:t>x86 Intel Core i7-3740QM (</a:t>
            </a:r>
            <a:r>
              <a:rPr lang="en-US" sz="1400" dirty="0" smtClean="0"/>
              <a:t>8 hyper threads) for a list with 1000 elements.</a:t>
            </a:r>
          </a:p>
          <a:p>
            <a:r>
              <a:rPr lang="en-US" sz="1400" dirty="0" smtClean="0"/>
              <a:t>We tried with lists of other sizes and different ratios of write/read operations with similar results.</a:t>
            </a:r>
          </a:p>
          <a:p>
            <a:r>
              <a:rPr lang="en-US" sz="1400" dirty="0" smtClean="0"/>
              <a:t>There is no noticeable performance difference between the three lock-free lists.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x86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1"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84" y="3196156"/>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00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8 cores</a:t>
            </a:r>
          </a:p>
          <a:p>
            <a:r>
              <a:rPr lang="en-US" sz="1400" dirty="0" smtClean="0"/>
              <a:t>This time there is a significant difference in performance between </a:t>
            </a:r>
            <a:r>
              <a:rPr lang="en-US" sz="1400" dirty="0" err="1" smtClean="0"/>
              <a:t>CLLElectedUnlink</a:t>
            </a:r>
            <a:r>
              <a:rPr lang="en-US" sz="1400" dirty="0" smtClean="0"/>
              <a:t> and the other two lock-free lists. Gain in throughput goes up to </a:t>
            </a:r>
            <a:r>
              <a:rPr lang="en-US" sz="1400" b="1" dirty="0" smtClean="0"/>
              <a:t>15x</a:t>
            </a:r>
            <a:r>
              <a:rPr lang="en-US" sz="1400" dirty="0" smtClean="0"/>
              <a:t> more than CLQ.</a:t>
            </a:r>
          </a:p>
          <a:p>
            <a:r>
              <a:rPr lang="en-US" sz="1400" dirty="0" smtClean="0"/>
              <a:t>Notice that the only difference between </a:t>
            </a:r>
            <a:r>
              <a:rPr lang="en-US" sz="1400" dirty="0" err="1" smtClean="0"/>
              <a:t>CLLElectedUnlink</a:t>
            </a:r>
            <a:r>
              <a:rPr lang="en-US" sz="1400" dirty="0" smtClean="0"/>
              <a:t> and </a:t>
            </a:r>
            <a:r>
              <a:rPr lang="en-US" sz="1400" dirty="0" err="1" smtClean="0"/>
              <a:t>CLLElectedUnlinkVolatile</a:t>
            </a:r>
            <a:r>
              <a:rPr lang="en-US" sz="1400" dirty="0" smtClean="0"/>
              <a:t> is the usage of volatile loads for list traversal during lookups and removals.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PowerPC (8 cores)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54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176 Virtual processors</a:t>
            </a:r>
          </a:p>
          <a:p>
            <a:r>
              <a:rPr lang="en-US" sz="1400" dirty="0" smtClean="0"/>
              <a:t>Performance gains are not as high as the number of threads increase, but can still go up to </a:t>
            </a:r>
            <a:r>
              <a:rPr lang="en-US" sz="1400" b="1" dirty="0" smtClean="0"/>
              <a:t>at least 2x</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100" dirty="0" smtClean="0"/>
              <a:t>Performance plots on PowerPC (176 VPC)</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06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change </a:t>
            </a:r>
            <a:r>
              <a:rPr lang="en-US" dirty="0" err="1" smtClean="0"/>
              <a:t>ConcurrentLinkedQueue</a:t>
            </a:r>
            <a:r>
              <a:rPr lang="en-US" dirty="0" smtClean="0"/>
              <a:t> to use relaxed list traversal?</a:t>
            </a:r>
            <a:endParaRPr lang="en-US" dirty="0"/>
          </a:p>
        </p:txBody>
      </p:sp>
    </p:spTree>
    <p:extLst>
      <p:ext uri="{BB962C8B-B14F-4D97-AF65-F5344CB8AC3E}">
        <p14:creationId xmlns:p14="http://schemas.microsoft.com/office/powerpoint/2010/main" val="249495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2785872"/>
          </a:xfrm>
        </p:spPr>
        <p:txBody>
          <a:bodyPr>
            <a:normAutofit/>
          </a:bodyPr>
          <a:lstStyle/>
          <a:p>
            <a:r>
              <a:rPr lang="en-US" sz="1600" dirty="0" smtClean="0"/>
              <a:t>We can use the same technique we used on </a:t>
            </a:r>
            <a:r>
              <a:rPr lang="en-US" sz="1600" dirty="0" err="1" smtClean="0"/>
              <a:t>CLLElectedUnlink</a:t>
            </a:r>
            <a:r>
              <a:rPr lang="en-US" sz="1600" dirty="0" smtClean="0"/>
              <a:t> to make a few  modifications to CLQ and provide the same kind of performance increase on PowerPC.</a:t>
            </a:r>
          </a:p>
          <a:p>
            <a:r>
              <a:rPr lang="en-US" sz="1600" dirty="0" smtClean="0"/>
              <a:t>To minimize the code changes, instead of removing the </a:t>
            </a:r>
            <a:r>
              <a:rPr lang="en-US" sz="1600" dirty="0" smtClean="0">
                <a:latin typeface="Consolas" panose="020B0609020204030204" pitchFamily="49" charset="0"/>
                <a:cs typeface="Consolas" panose="020B0609020204030204" pitchFamily="49" charset="0"/>
              </a:rPr>
              <a:t>volatile</a:t>
            </a:r>
            <a:r>
              <a:rPr lang="en-US" sz="1600" dirty="0" smtClean="0"/>
              <a:t> keyword from </a:t>
            </a:r>
            <a:r>
              <a:rPr lang="en-US" sz="1600" dirty="0" smtClean="0">
                <a:latin typeface="Consolas" panose="020B0609020204030204" pitchFamily="49" charset="0"/>
                <a:cs typeface="Consolas" panose="020B0609020204030204" pitchFamily="49" charset="0"/>
              </a:rPr>
              <a:t>item</a:t>
            </a:r>
            <a:r>
              <a:rPr lang="en-US" sz="1600" dirty="0" smtClean="0"/>
              <a:t> and </a:t>
            </a:r>
            <a:r>
              <a:rPr lang="en-US" sz="1600" dirty="0" smtClean="0">
                <a:latin typeface="Consolas" panose="020B0609020204030204" pitchFamily="49" charset="0"/>
                <a:cs typeface="Consolas" panose="020B0609020204030204" pitchFamily="49" charset="0"/>
              </a:rPr>
              <a:t>next</a:t>
            </a:r>
            <a:r>
              <a:rPr lang="en-US" sz="1600" dirty="0" smtClean="0"/>
              <a:t>, we add two new methods to the class </a:t>
            </a:r>
            <a:r>
              <a:rPr lang="en-US" sz="1600" dirty="0" smtClean="0">
                <a:latin typeface="Consolas" panose="020B0609020204030204" pitchFamily="49" charset="0"/>
                <a:cs typeface="Consolas" panose="020B0609020204030204" pitchFamily="49" charset="0"/>
              </a:rPr>
              <a:t>Node</a:t>
            </a:r>
            <a:r>
              <a:rPr lang="en-US" sz="1600" dirty="0" smtClean="0"/>
              <a:t> to provide for relaxed loads for each of these variables. We named them </a:t>
            </a:r>
            <a:r>
              <a:rPr lang="en-US" sz="1600" dirty="0" err="1" smtClean="0">
                <a:latin typeface="Consolas" panose="020B0609020204030204" pitchFamily="49" charset="0"/>
                <a:cs typeface="Consolas" panose="020B0609020204030204" pitchFamily="49" charset="0"/>
              </a:rPr>
              <a:t>getRelaxedItem</a:t>
            </a:r>
            <a:r>
              <a:rPr lang="en-US" sz="1600" dirty="0" smtClean="0">
                <a:latin typeface="Consolas" panose="020B0609020204030204" pitchFamily="49" charset="0"/>
                <a:cs typeface="Consolas" panose="020B0609020204030204" pitchFamily="49" charset="0"/>
              </a:rPr>
              <a:t>()</a:t>
            </a:r>
            <a:r>
              <a:rPr lang="en-US" sz="1600" dirty="0" smtClean="0"/>
              <a:t> and </a:t>
            </a:r>
            <a:r>
              <a:rPr lang="en-US" sz="1600" dirty="0" err="1" smtClean="0">
                <a:latin typeface="Consolas" panose="020B0609020204030204" pitchFamily="49" charset="0"/>
                <a:cs typeface="Consolas" panose="020B0609020204030204" pitchFamily="49" charset="0"/>
              </a:rPr>
              <a:t>getRelaxedNext</a:t>
            </a:r>
            <a:r>
              <a:rPr lang="en-US" sz="1600" dirty="0" smtClean="0">
                <a:latin typeface="Consolas" panose="020B0609020204030204" pitchFamily="49" charset="0"/>
                <a:cs typeface="Consolas" panose="020B0609020204030204" pitchFamily="49" charset="0"/>
              </a:rPr>
              <a:t>()</a:t>
            </a:r>
            <a:r>
              <a:rPr lang="en-US" sz="1600" dirty="0" smtClean="0"/>
              <a:t>.</a:t>
            </a:r>
          </a:p>
          <a:p>
            <a:r>
              <a:rPr lang="en-US" sz="1600" dirty="0" smtClean="0"/>
              <a:t>The two methods where we are interested in applying this optimization are </a:t>
            </a:r>
            <a:r>
              <a:rPr lang="en-US" sz="1600" b="1" dirty="0" smtClean="0">
                <a:latin typeface="Consolas" panose="020B0609020204030204" pitchFamily="49" charset="0"/>
                <a:cs typeface="Consolas" panose="020B0609020204030204" pitchFamily="49" charset="0"/>
              </a:rPr>
              <a:t>contains()</a:t>
            </a:r>
            <a:r>
              <a:rPr lang="en-US" sz="1600" dirty="0" smtClean="0"/>
              <a:t> and </a:t>
            </a:r>
            <a:r>
              <a:rPr lang="en-US" sz="1600" b="1" dirty="0" smtClean="0">
                <a:latin typeface="Consolas" panose="020B0609020204030204" pitchFamily="49" charset="0"/>
                <a:cs typeface="Consolas" panose="020B0609020204030204" pitchFamily="49" charset="0"/>
              </a:rPr>
              <a:t>remove()</a:t>
            </a:r>
            <a:r>
              <a:rPr lang="en-US" sz="1600" dirty="0" smtClean="0"/>
              <a:t> but it is also possible to apply it to </a:t>
            </a:r>
            <a:r>
              <a:rPr lang="en-US" sz="1600" dirty="0" smtClean="0">
                <a:latin typeface="Consolas" panose="020B0609020204030204" pitchFamily="49" charset="0"/>
                <a:cs typeface="Consolas" panose="020B0609020204030204" pitchFamily="49" charset="0"/>
              </a:rPr>
              <a:t>size()</a:t>
            </a:r>
            <a:r>
              <a:rPr lang="en-US" sz="1600" dirty="0" smtClean="0"/>
              <a:t> and maybe others.</a:t>
            </a:r>
            <a:endParaRPr lang="en-US" sz="1600" dirty="0"/>
          </a:p>
        </p:txBody>
      </p:sp>
      <p:sp>
        <p:nvSpPr>
          <p:cNvPr id="2" name="Title 1"/>
          <p:cNvSpPr>
            <a:spLocks noGrp="1"/>
          </p:cNvSpPr>
          <p:nvPr>
            <p:ph type="title"/>
          </p:nvPr>
        </p:nvSpPr>
        <p:spPr/>
        <p:txBody>
          <a:bodyPr>
            <a:normAutofit fontScale="90000"/>
          </a:bodyPr>
          <a:lstStyle/>
          <a:p>
            <a:r>
              <a:rPr lang="en-US" dirty="0" smtClean="0"/>
              <a:t>CLQ with relaxed traversals</a:t>
            </a:r>
            <a:br>
              <a:rPr lang="en-US" dirty="0" smtClean="0"/>
            </a:br>
            <a:r>
              <a:rPr lang="en-US" dirty="0" smtClean="0"/>
              <a:t>Changes in </a:t>
            </a:r>
            <a:r>
              <a:rPr lang="en-US" dirty="0" smtClean="0">
                <a:latin typeface="Consolas" panose="020B0609020204030204" pitchFamily="49" charset="0"/>
                <a:cs typeface="Consolas" panose="020B0609020204030204" pitchFamily="49" charset="0"/>
              </a:rPr>
              <a:t>Node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1893683" y="4343400"/>
            <a:ext cx="7239000" cy="2031325"/>
          </a:xfrm>
          <a:prstGeom prst="rect">
            <a:avLst/>
          </a:prstGeom>
          <a:noFill/>
        </p:spPr>
        <p:txBody>
          <a:bodyPr wrap="square" rtlCol="0">
            <a:spAutoFit/>
          </a:bodyPr>
          <a:lstStyle/>
          <a:p>
            <a:r>
              <a:rPr lang="en-US" dirty="0" smtClean="0">
                <a:solidFill>
                  <a:srgbClr val="000000"/>
                </a:solidFill>
                <a:latin typeface="Consolas"/>
              </a:rPr>
              <a:t>E </a:t>
            </a:r>
            <a:r>
              <a:rPr lang="en-US" dirty="0" err="1">
                <a:solidFill>
                  <a:srgbClr val="000000"/>
                </a:solidFill>
                <a:latin typeface="Consolas"/>
              </a:rPr>
              <a:t>getRelaxedItem</a:t>
            </a:r>
            <a:r>
              <a:rPr lang="en-US" dirty="0">
                <a:solidFill>
                  <a:srgbClr val="000000"/>
                </a:solidFill>
                <a:latin typeface="Consolas"/>
              </a:rPr>
              <a:t>() {</a:t>
            </a:r>
          </a:p>
          <a:p>
            <a:r>
              <a:rPr lang="en-US" b="1" dirty="0" smtClean="0">
                <a:solidFill>
                  <a:srgbClr val="7F0055"/>
                </a:solidFill>
                <a:latin typeface="Consolas"/>
              </a:rPr>
              <a:t>    return</a:t>
            </a:r>
            <a:r>
              <a:rPr lang="en-US" b="1" dirty="0" smtClean="0">
                <a:solidFill>
                  <a:srgbClr val="000000"/>
                </a:solidFill>
                <a:latin typeface="Consolas"/>
              </a:rPr>
              <a:t> </a:t>
            </a:r>
            <a:r>
              <a:rPr lang="en-US" b="1" dirty="0">
                <a:solidFill>
                  <a:srgbClr val="000000"/>
                </a:solidFill>
                <a:latin typeface="Consolas"/>
              </a:rPr>
              <a:t>(E)</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itemOffset</a:t>
            </a:r>
            <a:r>
              <a:rPr lang="en-US" b="1" i="1" dirty="0">
                <a:solidFill>
                  <a:srgbClr val="000000"/>
                </a:solidFill>
                <a:latin typeface="Consolas"/>
              </a:rPr>
              <a:t>)</a:t>
            </a:r>
            <a:r>
              <a:rPr lang="en-US" b="1" dirty="0" smtClean="0">
                <a:solidFill>
                  <a:srgbClr val="000000"/>
                </a:solidFill>
                <a:latin typeface="Consolas"/>
              </a:rPr>
              <a:t>;</a:t>
            </a:r>
            <a:endParaRPr lang="en-US" b="1" i="1" dirty="0">
              <a:solidFill>
                <a:srgbClr val="000000"/>
              </a:solidFill>
              <a:latin typeface="Consolas"/>
            </a:endParaRPr>
          </a:p>
          <a:p>
            <a:r>
              <a:rPr lang="en-US" dirty="0" smtClean="0">
                <a:solidFill>
                  <a:srgbClr val="000000"/>
                </a:solidFill>
                <a:latin typeface="Consolas"/>
              </a:rPr>
              <a:t>}</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00"/>
                </a:solidFill>
                <a:latin typeface="Consolas"/>
              </a:rPr>
              <a:t>Node&lt;E</a:t>
            </a:r>
            <a:r>
              <a:rPr lang="en-US" dirty="0">
                <a:solidFill>
                  <a:srgbClr val="000000"/>
                </a:solidFill>
                <a:latin typeface="Consolas"/>
              </a:rPr>
              <a:t>&gt; </a:t>
            </a:r>
            <a:r>
              <a:rPr lang="en-US" dirty="0" err="1">
                <a:solidFill>
                  <a:srgbClr val="000000"/>
                </a:solidFill>
                <a:latin typeface="Consolas"/>
              </a:rPr>
              <a:t>getRelaxedNext</a:t>
            </a:r>
            <a:r>
              <a:rPr lang="en-US" dirty="0">
                <a:solidFill>
                  <a:srgbClr val="000000"/>
                </a:solidFill>
                <a:latin typeface="Consolas"/>
              </a:rPr>
              <a:t>() {</a:t>
            </a:r>
          </a:p>
          <a:p>
            <a:r>
              <a:rPr lang="en-US" dirty="0" smtClean="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(Node&lt;E&gt;)</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nextOffset</a:t>
            </a:r>
            <a:r>
              <a:rPr lang="en-US" b="1" i="1" dirty="0">
                <a:solidFill>
                  <a:srgbClr val="000000"/>
                </a:solidFill>
                <a:latin typeface="Consolas"/>
              </a:rPr>
              <a:t>);</a:t>
            </a:r>
          </a:p>
          <a:p>
            <a:r>
              <a:rPr lang="en-US" dirty="0" smtClean="0">
                <a:solidFill>
                  <a:srgbClr val="000000"/>
                </a:solidFill>
                <a:latin typeface="Consolas"/>
              </a:rPr>
              <a:t>}</a:t>
            </a:r>
            <a:endParaRPr lang="en-US" dirty="0">
              <a:latin typeface="Consolas"/>
            </a:endParaRPr>
          </a:p>
        </p:txBody>
      </p:sp>
    </p:spTree>
    <p:extLst>
      <p:ext uri="{BB962C8B-B14F-4D97-AF65-F5344CB8AC3E}">
        <p14:creationId xmlns:p14="http://schemas.microsoft.com/office/powerpoint/2010/main" val="124731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4022</TotalTime>
  <Words>2580</Words>
  <Application>Microsoft Office PowerPoint</Application>
  <PresentationFormat>On-screen Show (4:3)</PresentationFormat>
  <Paragraphs>458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Relaxed traversals in ConcurrentLinkedQueue</vt:lpstr>
      <vt:lpstr>Recommended prior knowledge</vt:lpstr>
      <vt:lpstr>java.util.concurrent. ConcurrentLinkedQueue</vt:lpstr>
      <vt:lpstr>CLLElectedUnlink What is it?</vt:lpstr>
      <vt:lpstr>CLLElectedUnlink Performance plots on x86</vt:lpstr>
      <vt:lpstr>CLLElectedUnlink Performance plots on PowerPC (8 cores)</vt:lpstr>
      <vt:lpstr>CLLElectedUnlink Performance plots on PowerPC (176 VPC)</vt:lpstr>
      <vt:lpstr>Can we change ConcurrentLinkedQueue to use relaxed list traversal?</vt:lpstr>
      <vt:lpstr>CLQ with relaxed traversals Changes in Node</vt:lpstr>
      <vt:lpstr>State machine for item</vt:lpstr>
      <vt:lpstr>State machine for next</vt:lpstr>
      <vt:lpstr>CLQRelaxed succRelaxed()</vt:lpstr>
      <vt:lpstr>CLQRelaxed contains()</vt:lpstr>
      <vt:lpstr>CLQRelaxed remove()</vt:lpstr>
      <vt:lpstr>CLQRelaxed Progress Conditions and Consistency Model</vt:lpstr>
      <vt:lpstr>CLQRelaxed Out-Of-Thin-Air</vt:lpstr>
      <vt:lpstr>CLQRelaxed Performance plots – x86</vt:lpstr>
      <vt:lpstr>CLQRelaxed Performance plots – PowerPC 8</vt:lpstr>
      <vt:lpstr>CLQRelaxed Performance plots – PowerPC 176</vt:lpstr>
      <vt:lpstr>Summary</vt:lpstr>
      <vt:lpstr>END</vt:lpstr>
      <vt:lpstr>Backup slides</vt:lpstr>
      <vt:lpstr>CLQRelaxed Ops/sec for 176 VPC PowerPC</vt:lpstr>
      <vt:lpstr>CLQRelaxed Ops/sec for 176 VPC PowerPC</vt:lpstr>
      <vt:lpstr>Relaxed atomics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Relaxed traversals in ConcurrentLinkedQueue</dc:title>
  <dc:creator>Pedro Ramalhete (pramalhe)</dc:creator>
  <cp:lastModifiedBy>Pedro Ramalhete (pramalhe)</cp:lastModifiedBy>
  <cp:revision>192</cp:revision>
  <dcterms:created xsi:type="dcterms:W3CDTF">2006-08-16T00:00:00Z</dcterms:created>
  <dcterms:modified xsi:type="dcterms:W3CDTF">2014-11-05T15:57:28Z</dcterms:modified>
</cp:coreProperties>
</file>