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61" r:id="rId5"/>
    <p:sldId id="260" r:id="rId6"/>
    <p:sldId id="264" r:id="rId7"/>
    <p:sldId id="265" r:id="rId8"/>
    <p:sldId id="266" r:id="rId9"/>
    <p:sldId id="279" r:id="rId10"/>
    <p:sldId id="270" r:id="rId11"/>
    <p:sldId id="271" r:id="rId12"/>
    <p:sldId id="268" r:id="rId13"/>
    <p:sldId id="282" r:id="rId14"/>
    <p:sldId id="281" r:id="rId15"/>
    <p:sldId id="280" r:id="rId16"/>
    <p:sldId id="258" r:id="rId17"/>
    <p:sldId id="274" r:id="rId18"/>
    <p:sldId id="273" r:id="rId19"/>
    <p:sldId id="259" r:id="rId20"/>
    <p:sldId id="262"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9149C4-434F-4A2B-B304-8DA465527443}">
          <p14:sldIdLst>
            <p14:sldId id="256"/>
            <p14:sldId id="257"/>
            <p14:sldId id="267"/>
            <p14:sldId id="261"/>
            <p14:sldId id="260"/>
            <p14:sldId id="264"/>
            <p14:sldId id="265"/>
            <p14:sldId id="266"/>
            <p14:sldId id="279"/>
            <p14:sldId id="270"/>
            <p14:sldId id="271"/>
            <p14:sldId id="268"/>
            <p14:sldId id="282"/>
            <p14:sldId id="281"/>
            <p14:sldId id="280"/>
            <p14:sldId id="258"/>
            <p14:sldId id="274"/>
            <p14:sldId id="273"/>
            <p14:sldId id="259"/>
            <p14:sldId id="262"/>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2" autoAdjust="0"/>
    <p:restoredTop sz="96547" autoAdjust="0"/>
  </p:normalViewPr>
  <p:slideViewPr>
    <p:cSldViewPr>
      <p:cViewPr>
        <p:scale>
          <a:sx n="90" d="100"/>
          <a:sy n="90" d="100"/>
        </p:scale>
        <p:origin x="-120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6/5/2014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concurrencyfreaks.blogspot.co.uk/2013/02/a-scalable-rw-lock-with-2-state-readers.html" TargetMode="External"/><Relationship Id="rId3" Type="http://schemas.openxmlformats.org/officeDocument/2006/relationships/hyperlink" Target="https://sourceforge.net/projects/ccfreaks/files/papers/DoubleInstance/di_rwlock.c" TargetMode="External"/><Relationship Id="rId7" Type="http://schemas.openxmlformats.org/officeDocument/2006/relationships/hyperlink" Target="http://concurrencyfreaks.com/2013/09/distributed-cache-line-counter-scalable.html" TargetMode="External"/><Relationship Id="rId12" Type="http://schemas.openxmlformats.org/officeDocument/2006/relationships/hyperlink" Target="https://sourceforge.net/projects/ccfreaks" TargetMode="External"/><Relationship Id="rId2" Type="http://schemas.openxmlformats.org/officeDocument/2006/relationships/hyperlink" Target="https://sourceforge.net/projects/ccfreaks/files/papers/DoubleInstance/DoubleInstanceLockStamped.java" TargetMode="External"/><Relationship Id="rId1" Type="http://schemas.openxmlformats.org/officeDocument/2006/relationships/slideLayout" Target="../slideLayouts/slideLayout2.xml"/><Relationship Id="rId6" Type="http://schemas.openxmlformats.org/officeDocument/2006/relationships/hyperlink" Target="http://concurrencyfreaks.blogspot.co.uk/2013/09/combining-stampedlock-and-longadder-to.html" TargetMode="External"/><Relationship Id="rId11" Type="http://schemas.openxmlformats.org/officeDocument/2006/relationships/hyperlink" Target="http://concurrencyfreaks.blogspot.fr/2013/10/hans-boehm-on-reader-writer-locks.html" TargetMode="External"/><Relationship Id="rId5" Type="http://schemas.openxmlformats.org/officeDocument/2006/relationships/hyperlink" Target="http://concurrencyfreaks.com/2013/09/scalable-rw-lock-with-single-longadder.html" TargetMode="External"/><Relationship Id="rId10" Type="http://schemas.openxmlformats.org/officeDocument/2006/relationships/hyperlink" Target="http://concurrencyfreaks.com/2013/11/stampedlocktryoptimisticread-and.html" TargetMode="External"/><Relationship Id="rId4" Type="http://schemas.openxmlformats.org/officeDocument/2006/relationships/hyperlink" Target="https://pramalheshared.s3.amazonaws.com/Concurrency/ppopp14-leftright.pdf" TargetMode="External"/><Relationship Id="rId9" Type="http://schemas.openxmlformats.org/officeDocument/2006/relationships/hyperlink" Target="http://download.java.net/jdk8/docs/api/java/util/concurrent/locks/StampedLock.html#tryOptimisticRea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Double Instance Locking</a:t>
            </a:r>
            <a:endParaRPr lang="en-US" dirty="0"/>
          </a:p>
        </p:txBody>
      </p:sp>
      <p:sp>
        <p:nvSpPr>
          <p:cNvPr id="3" name="Subtitle 2"/>
          <p:cNvSpPr>
            <a:spLocks noGrp="1"/>
          </p:cNvSpPr>
          <p:nvPr>
            <p:ph type="subTitle" idx="1"/>
          </p:nvPr>
        </p:nvSpPr>
        <p:spPr>
          <a:xfrm>
            <a:off x="685800" y="3505200"/>
            <a:ext cx="7620000" cy="1752600"/>
          </a:xfrm>
        </p:spPr>
        <p:txBody>
          <a:bodyPr/>
          <a:lstStyle/>
          <a:p>
            <a:r>
              <a:rPr lang="en-US" dirty="0" smtClean="0"/>
              <a:t>A concurrency pattern with Lock-Free read operations</a:t>
            </a:r>
            <a:endParaRPr lang="en-US" dirty="0"/>
          </a:p>
        </p:txBody>
      </p:sp>
      <p:sp>
        <p:nvSpPr>
          <p:cNvPr id="4" name="TextBox 3"/>
          <p:cNvSpPr txBox="1"/>
          <p:nvPr/>
        </p:nvSpPr>
        <p:spPr>
          <a:xfrm>
            <a:off x="685800" y="5638800"/>
            <a:ext cx="2743200" cy="1083374"/>
          </a:xfrm>
          <a:prstGeom prst="rect">
            <a:avLst/>
          </a:prstGeom>
          <a:noFill/>
        </p:spPr>
        <p:txBody>
          <a:bodyPr wrap="square" rtlCol="0">
            <a:spAutoFit/>
          </a:bodyPr>
          <a:lstStyle/>
          <a:p>
            <a:pPr>
              <a:spcBef>
                <a:spcPct val="20000"/>
              </a:spcBef>
              <a:buClr>
                <a:schemeClr val="accent1"/>
              </a:buClr>
              <a:buSzPct val="85000"/>
            </a:pPr>
            <a:r>
              <a:rPr lang="en-US" sz="1400" dirty="0">
                <a:solidFill>
                  <a:schemeClr val="tx1">
                    <a:lumMod val="75000"/>
                    <a:lumOff val="25000"/>
                  </a:schemeClr>
                </a:solidFill>
              </a:rPr>
              <a:t>Pedro </a:t>
            </a:r>
            <a:r>
              <a:rPr lang="en-US" sz="1400" dirty="0" err="1">
                <a:solidFill>
                  <a:schemeClr val="tx1">
                    <a:lumMod val="75000"/>
                    <a:lumOff val="25000"/>
                  </a:schemeClr>
                </a:solidFill>
              </a:rPr>
              <a:t>Ramalhete</a:t>
            </a:r>
            <a:endParaRPr lang="en-US" sz="1400" dirty="0">
              <a:solidFill>
                <a:schemeClr val="tx1">
                  <a:lumMod val="75000"/>
                  <a:lumOff val="25000"/>
                </a:schemeClr>
              </a:solidFill>
            </a:endParaRPr>
          </a:p>
          <a:p>
            <a:pPr>
              <a:spcBef>
                <a:spcPct val="20000"/>
              </a:spcBef>
              <a:buClr>
                <a:schemeClr val="accent1"/>
              </a:buClr>
              <a:buSzPct val="85000"/>
            </a:pPr>
            <a:r>
              <a:rPr lang="en-US" sz="1400" dirty="0" err="1">
                <a:solidFill>
                  <a:schemeClr val="tx1">
                    <a:lumMod val="75000"/>
                    <a:lumOff val="25000"/>
                  </a:schemeClr>
                </a:solidFill>
              </a:rPr>
              <a:t>Andreia</a:t>
            </a:r>
            <a:r>
              <a:rPr lang="en-US" sz="1400" dirty="0">
                <a:solidFill>
                  <a:schemeClr val="tx1">
                    <a:lumMod val="75000"/>
                    <a:lumOff val="25000"/>
                  </a:schemeClr>
                </a:solidFill>
              </a:rPr>
              <a:t> </a:t>
            </a:r>
            <a:r>
              <a:rPr lang="en-US" sz="1400" dirty="0" err="1" smtClean="0">
                <a:solidFill>
                  <a:schemeClr val="tx1">
                    <a:lumMod val="75000"/>
                    <a:lumOff val="25000"/>
                  </a:schemeClr>
                </a:solidFill>
              </a:rPr>
              <a:t>Correia</a:t>
            </a:r>
            <a:endParaRPr lang="en-US" sz="1400" dirty="0" smtClean="0">
              <a:solidFill>
                <a:schemeClr val="tx1">
                  <a:lumMod val="75000"/>
                  <a:lumOff val="25000"/>
                </a:schemeClr>
              </a:solidFill>
            </a:endParaRPr>
          </a:p>
          <a:p>
            <a:pPr>
              <a:spcBef>
                <a:spcPct val="20000"/>
              </a:spcBef>
              <a:buClr>
                <a:schemeClr val="accent1"/>
              </a:buClr>
              <a:buSzPct val="85000"/>
            </a:pPr>
            <a:endParaRPr lang="en-US" sz="1400" dirty="0">
              <a:solidFill>
                <a:schemeClr val="tx1">
                  <a:lumMod val="75000"/>
                  <a:lumOff val="25000"/>
                </a:schemeClr>
              </a:solidFill>
            </a:endParaRPr>
          </a:p>
          <a:p>
            <a:pPr>
              <a:spcBef>
                <a:spcPct val="20000"/>
              </a:spcBef>
              <a:buClr>
                <a:schemeClr val="accent1"/>
              </a:buClr>
              <a:buSzPct val="85000"/>
            </a:pPr>
            <a:r>
              <a:rPr lang="en-US" sz="1400" dirty="0">
                <a:solidFill>
                  <a:schemeClr val="tx1">
                    <a:lumMod val="75000"/>
                    <a:lumOff val="25000"/>
                  </a:schemeClr>
                </a:solidFill>
              </a:rPr>
              <a:t>November 2013</a:t>
            </a:r>
          </a:p>
        </p:txBody>
      </p:sp>
    </p:spTree>
    <p:extLst>
      <p:ext uri="{BB962C8B-B14F-4D97-AF65-F5344CB8AC3E}">
        <p14:creationId xmlns:p14="http://schemas.microsoft.com/office/powerpoint/2010/main" val="1856893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 Java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31464"/>
            <a:ext cx="4572000" cy="3528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0" y="3148397"/>
            <a:ext cx="4305300" cy="3772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447799"/>
            <a:ext cx="5578475" cy="142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913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 C</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4" y="3538801"/>
            <a:ext cx="4991433" cy="2125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34" y="5909732"/>
            <a:ext cx="5181600" cy="790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9626" y="1408905"/>
            <a:ext cx="3814374" cy="4077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408905"/>
            <a:ext cx="2900112" cy="1585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741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Plots (mixed workload)</a:t>
            </a:r>
            <a:endParaRPr lang="en-US" dirty="0"/>
          </a:p>
        </p:txBody>
      </p:sp>
      <p:sp>
        <p:nvSpPr>
          <p:cNvPr id="3" name="Content Placeholder 2"/>
          <p:cNvSpPr>
            <a:spLocks noGrp="1"/>
          </p:cNvSpPr>
          <p:nvPr>
            <p:ph idx="1"/>
          </p:nvPr>
        </p:nvSpPr>
        <p:spPr>
          <a:xfrm>
            <a:off x="228600" y="1600200"/>
            <a:ext cx="2836332" cy="4876800"/>
          </a:xfrm>
        </p:spPr>
        <p:txBody>
          <a:bodyPr>
            <a:normAutofit/>
          </a:bodyPr>
          <a:lstStyle/>
          <a:p>
            <a:r>
              <a:rPr lang="en-US" sz="1400" dirty="0" smtClean="0"/>
              <a:t>On the right side we show performance plots made in Java for a </a:t>
            </a:r>
            <a:r>
              <a:rPr lang="en-US" sz="1400" dirty="0" err="1" smtClean="0"/>
              <a:t>TreeSet</a:t>
            </a:r>
            <a:r>
              <a:rPr lang="en-US" sz="1400" dirty="0" smtClean="0"/>
              <a:t> protected with either a pure lock, or a </a:t>
            </a:r>
            <a:r>
              <a:rPr lang="en-US" sz="1400" dirty="0" err="1" smtClean="0"/>
              <a:t>TreeSet</a:t>
            </a:r>
            <a:r>
              <a:rPr lang="en-US" sz="1400" dirty="0" smtClean="0"/>
              <a:t> protected with a Double Instance Lock pattern.</a:t>
            </a:r>
          </a:p>
          <a:p>
            <a:endParaRPr lang="en-US" sz="1400" dirty="0" smtClean="0"/>
          </a:p>
          <a:p>
            <a:r>
              <a:rPr lang="en-US" sz="1400" dirty="0" smtClean="0"/>
              <a:t>Four different workloads are shown with 30%, 10%, 1%, and 0.1% write operations.</a:t>
            </a:r>
          </a:p>
          <a:p>
            <a:endParaRPr lang="en-US" sz="1400" dirty="0" smtClean="0"/>
          </a:p>
          <a:p>
            <a:r>
              <a:rPr lang="en-US" sz="1400" dirty="0" smtClean="0"/>
              <a:t>For a workload of 1% Writes the </a:t>
            </a:r>
            <a:r>
              <a:rPr lang="en-US" sz="1400" dirty="0" err="1" smtClean="0"/>
              <a:t>DITreeSet</a:t>
            </a:r>
            <a:r>
              <a:rPr lang="en-US" sz="1400" dirty="0" smtClean="0"/>
              <a:t> can sometimes be better than a pure Reader-Writer Lock.</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0710" y="4391141"/>
            <a:ext cx="3056577" cy="244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936143"/>
            <a:ext cx="3056577" cy="2446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0710" y="1936143"/>
            <a:ext cx="3077732" cy="246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4932" y="4382674"/>
            <a:ext cx="3005777" cy="2405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9617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Plots (dedicated workers)</a:t>
            </a:r>
            <a:endParaRPr lang="en-US" dirty="0"/>
          </a:p>
        </p:txBody>
      </p:sp>
      <p:sp>
        <p:nvSpPr>
          <p:cNvPr id="4" name="Content Placeholder 2"/>
          <p:cNvSpPr txBox="1">
            <a:spLocks/>
          </p:cNvSpPr>
          <p:nvPr/>
        </p:nvSpPr>
        <p:spPr>
          <a:xfrm>
            <a:off x="228600" y="1600200"/>
            <a:ext cx="3276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400" dirty="0" smtClean="0"/>
              <a:t>Performance plots with two threads dedicated to doing write operations and then adding new Reader threads. Higher is better.</a:t>
            </a:r>
          </a:p>
          <a:p>
            <a:endParaRPr lang="en-US" sz="1400" dirty="0" smtClean="0"/>
          </a:p>
          <a:p>
            <a:r>
              <a:rPr lang="en-US" sz="1400" dirty="0" smtClean="0"/>
              <a:t>In applications where threads are assigned dedicated roles (Writer or Reader) the Double Instance Lock pattern can outperform the pure reader-writer lock</a:t>
            </a:r>
          </a:p>
          <a:p>
            <a:endParaRPr lang="en-US" sz="1400" dirty="0"/>
          </a:p>
          <a:p>
            <a:r>
              <a:rPr lang="en-US" sz="1400" dirty="0" smtClean="0"/>
              <a:t>Notice that both the </a:t>
            </a:r>
            <a:r>
              <a:rPr lang="en-US" sz="1400" dirty="0" err="1" smtClean="0"/>
              <a:t>BlockingTreeSet</a:t>
            </a:r>
            <a:r>
              <a:rPr lang="en-US" sz="1400" dirty="0" smtClean="0"/>
              <a:t> and the </a:t>
            </a:r>
            <a:r>
              <a:rPr lang="en-US" sz="1400" dirty="0" err="1" smtClean="0"/>
              <a:t>DITreeSet</a:t>
            </a:r>
            <a:r>
              <a:rPr lang="en-US" sz="1400" dirty="0" smtClean="0"/>
              <a:t> use the same kind of reader-writer lock (namely, a </a:t>
            </a:r>
            <a:r>
              <a:rPr lang="en-US" sz="1400" dirty="0" err="1" smtClean="0"/>
              <a:t>LongAdderStampedRWLock</a:t>
            </a:r>
            <a:r>
              <a:rPr lang="en-US" sz="1400" dirty="0" smtClean="0"/>
              <a:t>), but </a:t>
            </a:r>
            <a:r>
              <a:rPr lang="en-US" sz="1400" dirty="0" err="1" smtClean="0"/>
              <a:t>BlockingTreeSet</a:t>
            </a:r>
            <a:r>
              <a:rPr lang="en-US" sz="1400" dirty="0" smtClean="0"/>
              <a:t> uses a single </a:t>
            </a:r>
            <a:r>
              <a:rPr lang="en-US" sz="1400" dirty="0" err="1" smtClean="0"/>
              <a:t>rw</a:t>
            </a:r>
            <a:r>
              <a:rPr lang="en-US" sz="1400" dirty="0" smtClean="0"/>
              <a:t>-lock, while the </a:t>
            </a:r>
            <a:r>
              <a:rPr lang="en-US" sz="1400" dirty="0" err="1" smtClean="0"/>
              <a:t>DITreeSet</a:t>
            </a:r>
            <a:r>
              <a:rPr lang="en-US" sz="1400" dirty="0" smtClean="0"/>
              <a:t> uses three locks (one </a:t>
            </a:r>
            <a:r>
              <a:rPr lang="en-US" sz="1400" dirty="0" err="1" smtClean="0"/>
              <a:t>mutex</a:t>
            </a:r>
            <a:r>
              <a:rPr lang="en-US" sz="1400" dirty="0" smtClean="0"/>
              <a:t> + two </a:t>
            </a:r>
            <a:r>
              <a:rPr lang="en-US" sz="1400" dirty="0" err="1" smtClean="0"/>
              <a:t>rw</a:t>
            </a:r>
            <a:r>
              <a:rPr lang="en-US" sz="1400" dirty="0" smtClean="0"/>
              <a:t>-locks).</a:t>
            </a:r>
            <a:endParaRPr 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600199"/>
            <a:ext cx="5495925"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707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 Latency Distribution</a:t>
            </a:r>
            <a:endParaRPr lang="en-US" dirty="0"/>
          </a:p>
        </p:txBody>
      </p:sp>
      <p:sp>
        <p:nvSpPr>
          <p:cNvPr id="3" name="Content Placeholder 2"/>
          <p:cNvSpPr>
            <a:spLocks noGrp="1"/>
          </p:cNvSpPr>
          <p:nvPr>
            <p:ph idx="1"/>
          </p:nvPr>
        </p:nvSpPr>
        <p:spPr>
          <a:xfrm>
            <a:off x="457200" y="1600200"/>
            <a:ext cx="8305800" cy="3048000"/>
          </a:xfrm>
        </p:spPr>
        <p:txBody>
          <a:bodyPr>
            <a:normAutofit/>
          </a:bodyPr>
          <a:lstStyle/>
          <a:p>
            <a:r>
              <a:rPr lang="en-US" sz="1400" dirty="0" smtClean="0"/>
              <a:t>The table below shows the latency measurements for:</a:t>
            </a:r>
          </a:p>
          <a:p>
            <a:r>
              <a:rPr lang="en-US" sz="1400" b="1" dirty="0" err="1" smtClean="0"/>
              <a:t>BlockingTreeSet</a:t>
            </a:r>
            <a:r>
              <a:rPr lang="en-US" sz="1400" dirty="0" smtClean="0"/>
              <a:t>: a java </a:t>
            </a:r>
            <a:r>
              <a:rPr lang="en-US" sz="1400" dirty="0" err="1" smtClean="0"/>
              <a:t>TreeSet</a:t>
            </a:r>
            <a:r>
              <a:rPr lang="en-US" sz="1400" dirty="0" smtClean="0"/>
              <a:t> protected with an </a:t>
            </a:r>
            <a:r>
              <a:rPr lang="en-US" sz="1400" dirty="0" err="1" smtClean="0"/>
              <a:t>RWLock</a:t>
            </a:r>
            <a:r>
              <a:rPr lang="en-US" sz="1400" dirty="0" smtClean="0"/>
              <a:t> (namely, </a:t>
            </a:r>
            <a:r>
              <a:rPr lang="en-US" sz="1400" dirty="0" err="1" smtClean="0"/>
              <a:t>LongAdderStampedRWLock</a:t>
            </a:r>
            <a:r>
              <a:rPr lang="en-US" sz="1400" dirty="0" smtClean="0"/>
              <a:t>)</a:t>
            </a:r>
          </a:p>
          <a:p>
            <a:r>
              <a:rPr lang="en-US" sz="1400" b="1" dirty="0" err="1" smtClean="0"/>
              <a:t>DITreeSet</a:t>
            </a:r>
            <a:r>
              <a:rPr lang="en-US" sz="1400" dirty="0" smtClean="0"/>
              <a:t>: a java </a:t>
            </a:r>
            <a:r>
              <a:rPr lang="en-US" sz="1400" dirty="0" err="1" smtClean="0"/>
              <a:t>TreeSet</a:t>
            </a:r>
            <a:r>
              <a:rPr lang="en-US" sz="1400" dirty="0" smtClean="0"/>
              <a:t> protected with a Double Instance Locking that uses the same </a:t>
            </a:r>
            <a:r>
              <a:rPr lang="en-US" sz="1400" dirty="0" err="1" smtClean="0"/>
              <a:t>RWLock</a:t>
            </a:r>
            <a:r>
              <a:rPr lang="en-US" sz="1400" dirty="0"/>
              <a:t> </a:t>
            </a:r>
            <a:r>
              <a:rPr lang="en-US" sz="1400" dirty="0" smtClean="0"/>
              <a:t>(</a:t>
            </a:r>
            <a:r>
              <a:rPr lang="en-US" sz="1400" dirty="0" err="1" smtClean="0"/>
              <a:t>LongAdderStampedRWLock</a:t>
            </a:r>
            <a:r>
              <a:rPr lang="en-US" sz="1400" dirty="0" smtClean="0"/>
              <a:t>)</a:t>
            </a:r>
          </a:p>
          <a:p>
            <a:endParaRPr lang="en-US" sz="1400" dirty="0" smtClean="0"/>
          </a:p>
          <a:p>
            <a:r>
              <a:rPr lang="en-US" sz="1400" dirty="0" smtClean="0"/>
              <a:t>As can be seen in the table below, the latency for the long tail of the distribution is an order of magnitude lower (better) for the </a:t>
            </a:r>
            <a:r>
              <a:rPr lang="en-US" sz="1400" dirty="0" err="1" smtClean="0"/>
              <a:t>DITreeSet</a:t>
            </a:r>
            <a:r>
              <a:rPr lang="en-US" sz="1400" dirty="0" smtClean="0"/>
              <a:t>. Low values of latency are better.</a:t>
            </a:r>
          </a:p>
          <a:p>
            <a:endParaRPr lang="en-US" sz="1400" dirty="0" smtClean="0"/>
          </a:p>
          <a:p>
            <a:r>
              <a:rPr lang="en-US" sz="1400" dirty="0" smtClean="0"/>
              <a:t>The table below can be read as follows: </a:t>
            </a:r>
            <a:r>
              <a:rPr lang="en-US" sz="1400" i="1" dirty="0" smtClean="0"/>
              <a:t>99.9% of the calls to </a:t>
            </a:r>
            <a:r>
              <a:rPr lang="en-US" sz="1400" i="1" dirty="0" err="1" smtClean="0"/>
              <a:t>BlockingTreeSet.contains</a:t>
            </a:r>
            <a:r>
              <a:rPr lang="en-US" sz="1400" i="1" dirty="0" smtClean="0"/>
              <a:t>(x) take less than 44 microseconds to complete, and 99.9% of the calls to </a:t>
            </a:r>
            <a:r>
              <a:rPr lang="en-US" sz="1400" i="1" dirty="0" err="1" smtClean="0"/>
              <a:t>DITreeSet.contains</a:t>
            </a:r>
            <a:r>
              <a:rPr lang="en-US" sz="1400" i="1" dirty="0" smtClean="0"/>
              <a:t>(x) take less than 2 microsecond to complete.</a:t>
            </a:r>
            <a:endParaRPr lang="en-US" sz="1400" i="1" dirty="0"/>
          </a:p>
        </p:txBody>
      </p:sp>
      <p:graphicFrame>
        <p:nvGraphicFramePr>
          <p:cNvPr id="4" name="Content Placeholder 3"/>
          <p:cNvGraphicFramePr>
            <a:graphicFrameLocks/>
          </p:cNvGraphicFramePr>
          <p:nvPr>
            <p:extLst>
              <p:ext uri="{D42A27DB-BD31-4B8C-83A1-F6EECF244321}">
                <p14:modId xmlns:p14="http://schemas.microsoft.com/office/powerpoint/2010/main" val="1591345244"/>
              </p:ext>
            </p:extLst>
          </p:nvPr>
        </p:nvGraphicFramePr>
        <p:xfrm>
          <a:off x="1600200" y="4682066"/>
          <a:ext cx="5867400" cy="1963740"/>
        </p:xfrm>
        <a:graphic>
          <a:graphicData uri="http://schemas.openxmlformats.org/drawingml/2006/table">
            <a:tbl>
              <a:tblPr firstRow="1" bandRow="1">
                <a:tableStyleId>{5C22544A-7EE6-4342-B048-85BDC9FD1C3A}</a:tableStyleId>
              </a:tblPr>
              <a:tblGrid>
                <a:gridCol w="1551152"/>
                <a:gridCol w="1615381"/>
                <a:gridCol w="2700867"/>
              </a:tblGrid>
              <a:tr h="371475">
                <a:tc>
                  <a:txBody>
                    <a:bodyPr/>
                    <a:lstStyle/>
                    <a:p>
                      <a:r>
                        <a:rPr lang="en-US" sz="1200" dirty="0" smtClean="0"/>
                        <a:t>Reader Latency</a:t>
                      </a:r>
                      <a:r>
                        <a:rPr lang="en-US" sz="1200" baseline="0" dirty="0" smtClean="0"/>
                        <a:t> Guarantee</a:t>
                      </a:r>
                      <a:endParaRPr lang="en-US" sz="1200" dirty="0"/>
                    </a:p>
                  </a:txBody>
                  <a:tcPr/>
                </a:tc>
                <a:tc>
                  <a:txBody>
                    <a:bodyPr/>
                    <a:lstStyle/>
                    <a:p>
                      <a:r>
                        <a:rPr lang="en-US" sz="1200" dirty="0" smtClean="0"/>
                        <a:t>Reader-Writer Lock</a:t>
                      </a:r>
                    </a:p>
                    <a:p>
                      <a:r>
                        <a:rPr lang="en-US" sz="1200" dirty="0" smtClean="0"/>
                        <a:t>(micro-seconds)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Double Instance Locking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(micro-seconds)</a:t>
                      </a:r>
                    </a:p>
                  </a:txBody>
                  <a:tcPr/>
                </a:tc>
              </a:tr>
              <a:tr h="301308">
                <a:tc>
                  <a:txBody>
                    <a:bodyPr/>
                    <a:lstStyle/>
                    <a:p>
                      <a:r>
                        <a:rPr lang="en-US" sz="1200" dirty="0" smtClean="0"/>
                        <a:t>90%</a:t>
                      </a:r>
                      <a:endParaRPr lang="en-US" sz="1200" dirty="0"/>
                    </a:p>
                  </a:txBody>
                  <a:tcPr/>
                </a:tc>
                <a:tc>
                  <a:txBody>
                    <a:bodyPr/>
                    <a:lstStyle/>
                    <a:p>
                      <a:r>
                        <a:rPr lang="en-US" sz="1200" kern="1200" dirty="0" smtClean="0">
                          <a:solidFill>
                            <a:schemeClr val="tx1"/>
                          </a:solidFill>
                          <a:latin typeface="+mn-lt"/>
                          <a:ea typeface="+mn-ea"/>
                          <a:cs typeface="+mn-cs"/>
                        </a:rPr>
                        <a:t>smaller than 1</a:t>
                      </a:r>
                      <a:endParaRPr lang="en-US" sz="1200" kern="1200" dirty="0">
                        <a:solidFill>
                          <a:schemeClr val="tx1"/>
                        </a:solidFill>
                        <a:latin typeface="+mn-lt"/>
                        <a:ea typeface="+mn-ea"/>
                        <a:cs typeface="+mn-cs"/>
                      </a:endParaRPr>
                    </a:p>
                  </a:txBody>
                  <a:tcPr/>
                </a:tc>
                <a:tc>
                  <a:txBody>
                    <a:bodyPr/>
                    <a:lstStyle/>
                    <a:p>
                      <a:r>
                        <a:rPr lang="en-US" sz="1200" kern="1200" dirty="0" smtClean="0">
                          <a:solidFill>
                            <a:schemeClr val="tx1"/>
                          </a:solidFill>
                          <a:latin typeface="+mn-lt"/>
                          <a:ea typeface="+mn-ea"/>
                          <a:cs typeface="+mn-cs"/>
                        </a:rPr>
                        <a:t>smaller than 1</a:t>
                      </a:r>
                    </a:p>
                  </a:txBody>
                  <a:tcPr/>
                </a:tc>
              </a:tr>
              <a:tr h="301308">
                <a:tc>
                  <a:txBody>
                    <a:bodyPr/>
                    <a:lstStyle/>
                    <a:p>
                      <a:r>
                        <a:rPr lang="en-US" sz="1200" dirty="0" smtClean="0"/>
                        <a:t>99%</a:t>
                      </a:r>
                      <a:endParaRPr lang="en-US" sz="1200" dirty="0"/>
                    </a:p>
                  </a:txBody>
                  <a:tcPr/>
                </a:tc>
                <a:tc>
                  <a:txBody>
                    <a:bodyPr/>
                    <a:lstStyle/>
                    <a:p>
                      <a:r>
                        <a:rPr lang="en-US" sz="1200" kern="1200" dirty="0" smtClean="0">
                          <a:solidFill>
                            <a:schemeClr val="tx1"/>
                          </a:solidFill>
                          <a:latin typeface="+mn-lt"/>
                          <a:ea typeface="+mn-ea"/>
                          <a:cs typeface="+mn-cs"/>
                        </a:rPr>
                        <a:t>40</a:t>
                      </a:r>
                      <a:endParaRPr lang="en-US" sz="1200" kern="1200" dirty="0">
                        <a:solidFill>
                          <a:schemeClr val="tx1"/>
                        </a:solidFill>
                        <a:latin typeface="+mn-lt"/>
                        <a:ea typeface="+mn-ea"/>
                        <a:cs typeface="+mn-cs"/>
                      </a:endParaRPr>
                    </a:p>
                  </a:txBody>
                  <a:tcPr/>
                </a:tc>
                <a:tc>
                  <a:txBody>
                    <a:bodyPr/>
                    <a:lstStyle/>
                    <a:p>
                      <a:r>
                        <a:rPr lang="en-US" sz="1200" kern="1200" dirty="0" smtClean="0">
                          <a:solidFill>
                            <a:schemeClr val="tx1"/>
                          </a:solidFill>
                          <a:latin typeface="+mn-lt"/>
                          <a:ea typeface="+mn-ea"/>
                          <a:cs typeface="+mn-cs"/>
                        </a:rPr>
                        <a:t>smaller than 1</a:t>
                      </a:r>
                    </a:p>
                  </a:txBody>
                  <a:tcPr/>
                </a:tc>
              </a:tr>
              <a:tr h="301308">
                <a:tc>
                  <a:txBody>
                    <a:bodyPr/>
                    <a:lstStyle/>
                    <a:p>
                      <a:r>
                        <a:rPr lang="en-US" sz="1200" dirty="0" smtClean="0"/>
                        <a:t>99.9%</a:t>
                      </a:r>
                      <a:endParaRPr lang="en-US" sz="1200" dirty="0"/>
                    </a:p>
                  </a:txBody>
                  <a:tcPr/>
                </a:tc>
                <a:tc>
                  <a:txBody>
                    <a:bodyPr/>
                    <a:lstStyle/>
                    <a:p>
                      <a:r>
                        <a:rPr lang="en-US" sz="1200" kern="1200" dirty="0" smtClean="0">
                          <a:solidFill>
                            <a:schemeClr val="tx1"/>
                          </a:solidFill>
                          <a:latin typeface="+mn-lt"/>
                          <a:ea typeface="+mn-ea"/>
                          <a:cs typeface="+mn-cs"/>
                        </a:rPr>
                        <a:t>44</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2</a:t>
                      </a:r>
                    </a:p>
                  </a:txBody>
                  <a:tcPr/>
                </a:tc>
              </a:tr>
              <a:tr h="301308">
                <a:tc>
                  <a:txBody>
                    <a:bodyPr/>
                    <a:lstStyle/>
                    <a:p>
                      <a:r>
                        <a:rPr lang="en-US" sz="1200" dirty="0" smtClean="0"/>
                        <a:t>99.99%</a:t>
                      </a:r>
                      <a:endParaRPr lang="en-US" sz="1200" dirty="0"/>
                    </a:p>
                  </a:txBody>
                  <a:tcPr/>
                </a:tc>
                <a:tc>
                  <a:txBody>
                    <a:bodyPr/>
                    <a:lstStyle/>
                    <a:p>
                      <a:r>
                        <a:rPr lang="en-US" sz="1200" kern="1200" dirty="0" smtClean="0">
                          <a:solidFill>
                            <a:schemeClr val="tx1"/>
                          </a:solidFill>
                          <a:latin typeface="+mn-lt"/>
                          <a:ea typeface="+mn-ea"/>
                          <a:cs typeface="+mn-cs"/>
                        </a:rPr>
                        <a:t>75</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13</a:t>
                      </a:r>
                    </a:p>
                  </a:txBody>
                  <a:tcPr/>
                </a:tc>
              </a:tr>
              <a:tr h="301308">
                <a:tc>
                  <a:txBody>
                    <a:bodyPr/>
                    <a:lstStyle/>
                    <a:p>
                      <a:r>
                        <a:rPr lang="en-US" sz="1200" dirty="0" smtClean="0"/>
                        <a:t>99.999%</a:t>
                      </a:r>
                      <a:endParaRPr lang="en-US" sz="1200" dirty="0"/>
                    </a:p>
                  </a:txBody>
                  <a:tcPr/>
                </a:tc>
                <a:tc>
                  <a:txBody>
                    <a:bodyPr/>
                    <a:lstStyle/>
                    <a:p>
                      <a:r>
                        <a:rPr lang="en-US" sz="1200" kern="1200" dirty="0" smtClean="0">
                          <a:solidFill>
                            <a:schemeClr val="tx1"/>
                          </a:solidFill>
                          <a:latin typeface="+mn-lt"/>
                          <a:ea typeface="+mn-ea"/>
                          <a:cs typeface="+mn-cs"/>
                        </a:rPr>
                        <a:t>160</a:t>
                      </a:r>
                      <a:endParaRPr lang="en-US" sz="1200" kern="1200" dirty="0">
                        <a:solidFill>
                          <a:schemeClr val="tx1"/>
                        </a:solidFill>
                        <a:latin typeface="+mn-lt"/>
                        <a:ea typeface="+mn-ea"/>
                        <a:cs typeface="+mn-cs"/>
                      </a:endParaRPr>
                    </a:p>
                  </a:txBody>
                  <a:tcPr/>
                </a:tc>
                <a:tc>
                  <a:txBody>
                    <a:bodyPr/>
                    <a:lstStyle/>
                    <a:p>
                      <a:r>
                        <a:rPr lang="en-US" sz="1200" kern="1200" dirty="0" smtClean="0">
                          <a:solidFill>
                            <a:schemeClr val="tx1"/>
                          </a:solidFill>
                          <a:latin typeface="+mn-lt"/>
                          <a:ea typeface="+mn-ea"/>
                          <a:cs typeface="+mn-cs"/>
                        </a:rPr>
                        <a:t>23</a:t>
                      </a:r>
                      <a:endParaRPr lang="en-US" sz="1200"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2347319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operations</a:t>
            </a:r>
            <a:endParaRPr lang="en-US" dirty="0"/>
          </a:p>
        </p:txBody>
      </p:sp>
      <p:sp>
        <p:nvSpPr>
          <p:cNvPr id="3" name="Content Placeholder 2"/>
          <p:cNvSpPr>
            <a:spLocks noGrp="1"/>
          </p:cNvSpPr>
          <p:nvPr>
            <p:ph idx="1"/>
          </p:nvPr>
        </p:nvSpPr>
        <p:spPr>
          <a:xfrm>
            <a:off x="457200" y="4648200"/>
            <a:ext cx="8229600" cy="1676400"/>
          </a:xfrm>
        </p:spPr>
        <p:txBody>
          <a:bodyPr>
            <a:normAutofit/>
          </a:bodyPr>
          <a:lstStyle/>
          <a:p>
            <a:r>
              <a:rPr lang="en-US" sz="1400" dirty="0" smtClean="0"/>
              <a:t>We can look at the functions called when running with low/no contention to get an idea of the best-case performance of each technique.</a:t>
            </a:r>
          </a:p>
          <a:p>
            <a:endParaRPr lang="en-US" sz="1400" dirty="0" smtClean="0"/>
          </a:p>
          <a:p>
            <a:r>
              <a:rPr lang="en-US" sz="1400" dirty="0" smtClean="0"/>
              <a:t>The </a:t>
            </a:r>
            <a:r>
              <a:rPr lang="en-US" sz="1400" b="1" dirty="0" smtClean="0"/>
              <a:t>best</a:t>
            </a:r>
            <a:r>
              <a:rPr lang="en-US" sz="1400" dirty="0" smtClean="0"/>
              <a:t> is clearly the Copy-On-Write because it does a single Compare-And-Swap for the Writer, and an atomic load for the Reader. The </a:t>
            </a:r>
            <a:r>
              <a:rPr lang="en-US" sz="1400" b="1" dirty="0" smtClean="0"/>
              <a:t>worse</a:t>
            </a:r>
            <a:r>
              <a:rPr lang="en-US" sz="1400" dirty="0" smtClean="0"/>
              <a:t> is the Double Instance Locking that although similar to an RW-Lock for Readers, it has a higher overhead for Writers, and that is why it is more advantageous to use it in scenarios where the access is </a:t>
            </a:r>
            <a:r>
              <a:rPr lang="en-US" sz="1400" i="1" dirty="0" smtClean="0"/>
              <a:t>write-few-read-many</a:t>
            </a:r>
            <a:r>
              <a:rPr lang="en-US" sz="1400" dirty="0" smtClean="0"/>
              <a:t>.</a:t>
            </a:r>
            <a:endParaRPr lang="en-US" sz="1400" dirty="0"/>
          </a:p>
        </p:txBody>
      </p:sp>
      <p:graphicFrame>
        <p:nvGraphicFramePr>
          <p:cNvPr id="4" name="Content Placeholder 3"/>
          <p:cNvGraphicFramePr>
            <a:graphicFrameLocks/>
          </p:cNvGraphicFramePr>
          <p:nvPr>
            <p:extLst>
              <p:ext uri="{D42A27DB-BD31-4B8C-83A1-F6EECF244321}">
                <p14:modId xmlns:p14="http://schemas.microsoft.com/office/powerpoint/2010/main" val="2930966679"/>
              </p:ext>
            </p:extLst>
          </p:nvPr>
        </p:nvGraphicFramePr>
        <p:xfrm>
          <a:off x="381000" y="1534160"/>
          <a:ext cx="8382001" cy="2103120"/>
        </p:xfrm>
        <a:graphic>
          <a:graphicData uri="http://schemas.openxmlformats.org/drawingml/2006/table">
            <a:tbl>
              <a:tblPr firstRow="1" bandRow="1">
                <a:tableStyleId>{5C22544A-7EE6-4342-B048-85BDC9FD1C3A}</a:tableStyleId>
              </a:tblPr>
              <a:tblGrid>
                <a:gridCol w="990600"/>
                <a:gridCol w="1600200"/>
                <a:gridCol w="2057400"/>
                <a:gridCol w="2209800"/>
                <a:gridCol w="1524001"/>
              </a:tblGrid>
              <a:tr h="0">
                <a:tc>
                  <a:txBody>
                    <a:bodyPr/>
                    <a:lstStyle/>
                    <a:p>
                      <a:r>
                        <a:rPr lang="en-US" sz="1200" dirty="0" smtClean="0"/>
                        <a:t>Minimum Operations</a:t>
                      </a:r>
                      <a:endParaRPr lang="en-US" sz="1200" dirty="0"/>
                    </a:p>
                  </a:txBody>
                  <a:tcPr/>
                </a:tc>
                <a:tc>
                  <a:txBody>
                    <a:bodyPr/>
                    <a:lstStyle/>
                    <a:p>
                      <a:r>
                        <a:rPr lang="en-US" sz="1200" dirty="0" smtClean="0"/>
                        <a:t>Reader-Writer Lock</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Reader-Writer</a:t>
                      </a:r>
                      <a:r>
                        <a:rPr lang="en-US" sz="1200" baseline="0" dirty="0" smtClean="0"/>
                        <a:t> Lock with Optimistic Reads</a:t>
                      </a: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Double Instance Locking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Copy-On-Write</a:t>
                      </a:r>
                    </a:p>
                  </a:txBody>
                  <a:tcPr/>
                </a:tc>
              </a:tr>
              <a:tr h="370840">
                <a:tc>
                  <a:txBody>
                    <a:bodyPr/>
                    <a:lstStyle/>
                    <a:p>
                      <a:r>
                        <a:rPr lang="en-US" sz="1200" dirty="0" smtClean="0"/>
                        <a:t>Writer</a:t>
                      </a:r>
                      <a:endParaRPr lang="en-US" sz="1200" dirty="0"/>
                    </a:p>
                  </a:txBody>
                  <a:tcPr/>
                </a:tc>
                <a:tc>
                  <a:txBody>
                    <a:bodyPr/>
                    <a:lstStyle/>
                    <a:p>
                      <a:r>
                        <a:rPr lang="en-US" sz="1200" kern="1200" dirty="0" err="1" smtClean="0">
                          <a:solidFill>
                            <a:schemeClr val="tx1"/>
                          </a:solidFill>
                          <a:latin typeface="+mn-lt"/>
                          <a:ea typeface="+mn-ea"/>
                          <a:cs typeface="+mn-cs"/>
                        </a:rPr>
                        <a:t>rwlock.writeLock</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rwlock.writeUnlock</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a:txBody>
                  <a:tcPr/>
                </a:tc>
                <a:tc>
                  <a:txBody>
                    <a:bodyPr/>
                    <a:lstStyle/>
                    <a:p>
                      <a:r>
                        <a:rPr lang="en-US" sz="1200" kern="1200" dirty="0" err="1" smtClean="0">
                          <a:solidFill>
                            <a:schemeClr val="tx1"/>
                          </a:solidFill>
                          <a:latin typeface="+mn-lt"/>
                          <a:ea typeface="+mn-ea"/>
                          <a:cs typeface="+mn-cs"/>
                        </a:rPr>
                        <a:t>rwlock.writeLock</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rwlock.writeUnlock</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a:txBody>
                  <a:tcPr/>
                </a:tc>
                <a:tc>
                  <a:txBody>
                    <a:bodyPr/>
                    <a:lstStyle/>
                    <a:p>
                      <a:r>
                        <a:rPr lang="en-US" sz="1200" kern="1200" dirty="0" err="1" smtClean="0">
                          <a:solidFill>
                            <a:srgbClr val="C00000"/>
                          </a:solidFill>
                          <a:latin typeface="+mn-lt"/>
                          <a:ea typeface="+mn-ea"/>
                          <a:cs typeface="+mn-cs"/>
                        </a:rPr>
                        <a:t>writersMutex.lock</a:t>
                      </a:r>
                      <a:r>
                        <a:rPr lang="en-US" sz="1200" kern="1200" dirty="0" smtClean="0">
                          <a:solidFill>
                            <a:srgbClr val="C00000"/>
                          </a:solidFill>
                          <a:latin typeface="+mn-lt"/>
                          <a:ea typeface="+mn-ea"/>
                          <a:cs typeface="+mn-cs"/>
                        </a:rPr>
                        <a:t>()</a:t>
                      </a:r>
                    </a:p>
                    <a:p>
                      <a:r>
                        <a:rPr lang="en-US" sz="1200" kern="1200" dirty="0" smtClean="0">
                          <a:solidFill>
                            <a:srgbClr val="C00000"/>
                          </a:solidFill>
                          <a:latin typeface="+mn-lt"/>
                          <a:ea typeface="+mn-ea"/>
                          <a:cs typeface="+mn-cs"/>
                        </a:rPr>
                        <a:t>rwlock1.writeLock()</a:t>
                      </a:r>
                    </a:p>
                    <a:p>
                      <a:r>
                        <a:rPr lang="en-US" sz="1200" kern="1200" dirty="0" smtClean="0">
                          <a:solidFill>
                            <a:srgbClr val="C00000"/>
                          </a:solidFill>
                          <a:latin typeface="+mn-lt"/>
                          <a:ea typeface="+mn-ea"/>
                          <a:cs typeface="+mn-cs"/>
                        </a:rPr>
                        <a:t>rwlock1.writeUnlock()</a:t>
                      </a:r>
                    </a:p>
                    <a:p>
                      <a:r>
                        <a:rPr lang="en-US" sz="1200" kern="1200" dirty="0" smtClean="0">
                          <a:solidFill>
                            <a:srgbClr val="C00000"/>
                          </a:solidFill>
                          <a:latin typeface="+mn-lt"/>
                          <a:ea typeface="+mn-ea"/>
                          <a:cs typeface="+mn-cs"/>
                        </a:rPr>
                        <a:t>rwlock2.writeLock()</a:t>
                      </a:r>
                    </a:p>
                    <a:p>
                      <a:r>
                        <a:rPr lang="en-US" sz="1200" kern="1200" dirty="0" smtClean="0">
                          <a:solidFill>
                            <a:srgbClr val="C00000"/>
                          </a:solidFill>
                          <a:latin typeface="+mn-lt"/>
                          <a:ea typeface="+mn-ea"/>
                          <a:cs typeface="+mn-cs"/>
                        </a:rPr>
                        <a:t>rwlock2.writeUnlock()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rgbClr val="C00000"/>
                          </a:solidFill>
                          <a:latin typeface="+mn-lt"/>
                          <a:ea typeface="+mn-ea"/>
                          <a:cs typeface="+mn-cs"/>
                        </a:rPr>
                        <a:t>writersMutex.unlock</a:t>
                      </a:r>
                      <a:r>
                        <a:rPr lang="en-US" sz="1200" kern="1200" dirty="0" smtClean="0">
                          <a:solidFill>
                            <a:srgbClr val="C00000"/>
                          </a:solidFill>
                          <a:latin typeface="+mn-lt"/>
                          <a:ea typeface="+mn-ea"/>
                          <a:cs typeface="+mn-cs"/>
                        </a:rPr>
                        <a:t>()</a:t>
                      </a:r>
                    </a:p>
                  </a:txBody>
                  <a:tcPr/>
                </a:tc>
                <a:tc>
                  <a:txBody>
                    <a:bodyPr/>
                    <a:lstStyle/>
                    <a:p>
                      <a:r>
                        <a:rPr lang="en-US" sz="1200" b="0" dirty="0" err="1" smtClean="0">
                          <a:solidFill>
                            <a:srgbClr val="00B050"/>
                          </a:solidFill>
                        </a:rPr>
                        <a:t>atomicRef.CAS</a:t>
                      </a:r>
                      <a:r>
                        <a:rPr lang="en-US" sz="1200" b="0" dirty="0" smtClean="0">
                          <a:solidFill>
                            <a:srgbClr val="00B050"/>
                          </a:solidFill>
                        </a:rPr>
                        <a:t>()</a:t>
                      </a:r>
                      <a:endParaRPr lang="en-US" sz="1200" b="0" dirty="0">
                        <a:solidFill>
                          <a:srgbClr val="00B050"/>
                        </a:solidFill>
                      </a:endParaRPr>
                    </a:p>
                  </a:txBody>
                  <a:tcPr/>
                </a:tc>
              </a:tr>
              <a:tr h="370840">
                <a:tc>
                  <a:txBody>
                    <a:bodyPr/>
                    <a:lstStyle/>
                    <a:p>
                      <a:r>
                        <a:rPr lang="en-US" sz="1200" dirty="0" smtClean="0"/>
                        <a:t>Reader</a:t>
                      </a:r>
                      <a:endParaRPr lang="en-US" sz="1200" dirty="0"/>
                    </a:p>
                  </a:txBody>
                  <a:tcPr/>
                </a:tc>
                <a:tc>
                  <a:txBody>
                    <a:bodyPr/>
                    <a:lstStyle/>
                    <a:p>
                      <a:r>
                        <a:rPr lang="en-US" sz="1200" kern="1200" dirty="0" err="1" smtClean="0">
                          <a:solidFill>
                            <a:schemeClr val="tx1"/>
                          </a:solidFill>
                          <a:latin typeface="+mn-lt"/>
                          <a:ea typeface="+mn-ea"/>
                          <a:cs typeface="+mn-cs"/>
                        </a:rPr>
                        <a:t>rwlock.readLock</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rwlock.readUnlock</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a:txBody>
                  <a:tcPr/>
                </a:tc>
                <a:tc>
                  <a:txBody>
                    <a:bodyPr/>
                    <a:lstStyle/>
                    <a:p>
                      <a:r>
                        <a:rPr lang="en-US" sz="1200" kern="1200" dirty="0" err="1" smtClean="0">
                          <a:solidFill>
                            <a:schemeClr val="tx1"/>
                          </a:solidFill>
                          <a:latin typeface="+mn-lt"/>
                          <a:ea typeface="+mn-ea"/>
                          <a:cs typeface="+mn-cs"/>
                        </a:rPr>
                        <a:t>rwlock.tryOptimisticRead</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rwlock.validate</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a:txBody>
                  <a:tcPr/>
                </a:tc>
                <a:tc>
                  <a:txBody>
                    <a:bodyPr/>
                    <a:lstStyle/>
                    <a:p>
                      <a:r>
                        <a:rPr lang="en-US" sz="1200" kern="1200" dirty="0" smtClean="0">
                          <a:solidFill>
                            <a:schemeClr val="tx1"/>
                          </a:solidFill>
                          <a:latin typeface="+mn-lt"/>
                          <a:ea typeface="+mn-ea"/>
                          <a:cs typeface="+mn-cs"/>
                        </a:rPr>
                        <a:t>rwlock1.readLock()</a:t>
                      </a:r>
                    </a:p>
                    <a:p>
                      <a:r>
                        <a:rPr lang="en-US" sz="1200" kern="1200" dirty="0" smtClean="0">
                          <a:solidFill>
                            <a:schemeClr val="tx1"/>
                          </a:solidFill>
                          <a:latin typeface="+mn-lt"/>
                          <a:ea typeface="+mn-ea"/>
                          <a:cs typeface="+mn-cs"/>
                        </a:rPr>
                        <a:t>rwlock1.readUnlock()</a:t>
                      </a:r>
                      <a:endParaRPr lang="en-US" sz="1200" kern="1200" dirty="0">
                        <a:solidFill>
                          <a:schemeClr val="tx1"/>
                        </a:solidFill>
                        <a:latin typeface="+mn-lt"/>
                        <a:ea typeface="+mn-ea"/>
                        <a:cs typeface="+mn-cs"/>
                      </a:endParaRPr>
                    </a:p>
                  </a:txBody>
                  <a:tcPr/>
                </a:tc>
                <a:tc>
                  <a:txBody>
                    <a:bodyPr/>
                    <a:lstStyle/>
                    <a:p>
                      <a:r>
                        <a:rPr lang="en-US" sz="1200" b="0" dirty="0" err="1" smtClean="0">
                          <a:solidFill>
                            <a:srgbClr val="00B050"/>
                          </a:solidFill>
                        </a:rPr>
                        <a:t>atomicRef.get</a:t>
                      </a:r>
                      <a:r>
                        <a:rPr lang="en-US" sz="1200" b="0" dirty="0" smtClean="0">
                          <a:solidFill>
                            <a:srgbClr val="00B050"/>
                          </a:solidFill>
                        </a:rPr>
                        <a:t>()</a:t>
                      </a:r>
                      <a:endParaRPr lang="en-US" sz="1200" b="0" dirty="0">
                        <a:solidFill>
                          <a:srgbClr val="00B050"/>
                        </a:solidFill>
                      </a:endParaRPr>
                    </a:p>
                  </a:txBody>
                  <a:tcPr/>
                </a:tc>
              </a:tr>
            </a:tbl>
          </a:graphicData>
        </a:graphic>
      </p:graphicFrame>
    </p:spTree>
    <p:extLst>
      <p:ext uri="{BB962C8B-B14F-4D97-AF65-F5344CB8AC3E}">
        <p14:creationId xmlns:p14="http://schemas.microsoft.com/office/powerpoint/2010/main" val="427433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table</a:t>
            </a:r>
            <a:endParaRPr lang="en-US" dirty="0"/>
          </a:p>
        </p:txBody>
      </p:sp>
      <p:sp>
        <p:nvSpPr>
          <p:cNvPr id="3" name="Content Placeholder 2"/>
          <p:cNvSpPr>
            <a:spLocks noGrp="1"/>
          </p:cNvSpPr>
          <p:nvPr>
            <p:ph idx="1"/>
          </p:nvPr>
        </p:nvSpPr>
        <p:spPr>
          <a:xfrm>
            <a:off x="457200" y="1600200"/>
            <a:ext cx="8229600" cy="1981200"/>
          </a:xfrm>
        </p:spPr>
        <p:txBody>
          <a:bodyPr>
            <a:normAutofit/>
          </a:bodyPr>
          <a:lstStyle/>
          <a:p>
            <a:r>
              <a:rPr lang="en-US" sz="1400" dirty="0"/>
              <a:t>The main advantage of the Double Instance Locking </a:t>
            </a:r>
            <a:r>
              <a:rPr lang="en-US" sz="1400" dirty="0" smtClean="0"/>
              <a:t>is that, although it is similar in use to </a:t>
            </a:r>
            <a:r>
              <a:rPr lang="en-US" sz="1400" dirty="0"/>
              <a:t>a Reader-Writer </a:t>
            </a:r>
            <a:r>
              <a:rPr lang="en-US" sz="1400" dirty="0" smtClean="0"/>
              <a:t>lock, it is </a:t>
            </a:r>
            <a:r>
              <a:rPr lang="en-US" sz="1400" b="1" dirty="0" smtClean="0"/>
              <a:t>Lock-Free </a:t>
            </a:r>
            <a:r>
              <a:rPr lang="en-US" sz="1400" dirty="0" smtClean="0"/>
              <a:t>for Readers, which allows </a:t>
            </a:r>
            <a:r>
              <a:rPr lang="en-US" sz="1400" dirty="0"/>
              <a:t>Readers to run at the same time as a </a:t>
            </a:r>
            <a:r>
              <a:rPr lang="en-US" sz="1400" dirty="0" smtClean="0"/>
              <a:t>Writer, each </a:t>
            </a:r>
            <a:r>
              <a:rPr lang="en-US" sz="1400" dirty="0"/>
              <a:t>on a different </a:t>
            </a:r>
            <a:r>
              <a:rPr lang="en-US" sz="1400" dirty="0" smtClean="0"/>
              <a:t>instance.</a:t>
            </a:r>
            <a:r>
              <a:rPr lang="en-US" sz="1400" dirty="0"/>
              <a:t> </a:t>
            </a:r>
            <a:endParaRPr lang="en-US" sz="1400" dirty="0" smtClean="0"/>
          </a:p>
          <a:p>
            <a:endParaRPr lang="en-US" sz="1400" dirty="0"/>
          </a:p>
          <a:p>
            <a:r>
              <a:rPr lang="en-US" sz="1400" dirty="0"/>
              <a:t>The </a:t>
            </a:r>
            <a:r>
              <a:rPr lang="en-US" sz="1400" dirty="0" smtClean="0"/>
              <a:t>trade-offs are: </a:t>
            </a:r>
            <a:r>
              <a:rPr lang="en-US" sz="1400" b="1" dirty="0" smtClean="0"/>
              <a:t>memory </a:t>
            </a:r>
            <a:r>
              <a:rPr lang="en-US" sz="1400" b="1" dirty="0"/>
              <a:t>consumption </a:t>
            </a:r>
            <a:r>
              <a:rPr lang="en-US" sz="1400" dirty="0"/>
              <a:t>(twice the size of the data structure, but not the user data), and </a:t>
            </a:r>
            <a:r>
              <a:rPr lang="en-US" sz="1400" b="1" dirty="0"/>
              <a:t>twice the work for write </a:t>
            </a:r>
            <a:r>
              <a:rPr lang="en-US" sz="1400" dirty="0"/>
              <a:t>operations. </a:t>
            </a:r>
          </a:p>
        </p:txBody>
      </p:sp>
      <p:graphicFrame>
        <p:nvGraphicFramePr>
          <p:cNvPr id="4" name="Content Placeholder 3"/>
          <p:cNvGraphicFramePr>
            <a:graphicFrameLocks/>
          </p:cNvGraphicFramePr>
          <p:nvPr>
            <p:extLst>
              <p:ext uri="{D42A27DB-BD31-4B8C-83A1-F6EECF244321}">
                <p14:modId xmlns:p14="http://schemas.microsoft.com/office/powerpoint/2010/main" val="2660821117"/>
              </p:ext>
            </p:extLst>
          </p:nvPr>
        </p:nvGraphicFramePr>
        <p:xfrm>
          <a:off x="533400" y="3505200"/>
          <a:ext cx="8001001" cy="3124200"/>
        </p:xfrm>
        <a:graphic>
          <a:graphicData uri="http://schemas.openxmlformats.org/drawingml/2006/table">
            <a:tbl>
              <a:tblPr firstRow="1" bandRow="1">
                <a:tableStyleId>{5C22544A-7EE6-4342-B048-85BDC9FD1C3A}</a:tableStyleId>
              </a:tblPr>
              <a:tblGrid>
                <a:gridCol w="2971801"/>
                <a:gridCol w="838200"/>
                <a:gridCol w="1828800"/>
                <a:gridCol w="914400"/>
                <a:gridCol w="1447800"/>
              </a:tblGrid>
              <a:tr h="0">
                <a:tc>
                  <a:txBody>
                    <a:bodyPr/>
                    <a:lstStyle/>
                    <a:p>
                      <a:endParaRPr lang="en-US" sz="1200" dirty="0"/>
                    </a:p>
                  </a:txBody>
                  <a:tcPr/>
                </a:tc>
                <a:tc>
                  <a:txBody>
                    <a:bodyPr/>
                    <a:lstStyle/>
                    <a:p>
                      <a:r>
                        <a:rPr lang="en-US" sz="1200" dirty="0" smtClean="0"/>
                        <a:t>Reader-Writer Lock</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Reader-Writer</a:t>
                      </a:r>
                      <a:r>
                        <a:rPr lang="en-US" sz="1200" baseline="0" dirty="0" smtClean="0"/>
                        <a:t> Lock with Optimistic Reads</a:t>
                      </a: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Double Instance Locking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Copy-On-Write</a:t>
                      </a:r>
                    </a:p>
                  </a:txBody>
                  <a:tcPr/>
                </a:tc>
              </a:tr>
              <a:tr h="370840">
                <a:tc>
                  <a:txBody>
                    <a:bodyPr/>
                    <a:lstStyle/>
                    <a:p>
                      <a:r>
                        <a:rPr lang="en-US" sz="1200" dirty="0" smtClean="0"/>
                        <a:t>Progress for Writers</a:t>
                      </a:r>
                      <a:endParaRPr lang="en-US" sz="1200" dirty="0"/>
                    </a:p>
                  </a:txBody>
                  <a:tcPr/>
                </a:tc>
                <a:tc>
                  <a:txBody>
                    <a:bodyPr/>
                    <a:lstStyle/>
                    <a:p>
                      <a:r>
                        <a:rPr lang="en-US" sz="1200" kern="1200" dirty="0" smtClean="0">
                          <a:solidFill>
                            <a:srgbClr val="FF0000"/>
                          </a:solidFill>
                          <a:latin typeface="+mn-lt"/>
                          <a:ea typeface="+mn-ea"/>
                          <a:cs typeface="+mn-cs"/>
                        </a:rPr>
                        <a:t>Blocking</a:t>
                      </a:r>
                      <a:endParaRPr lang="en-US" sz="1200" kern="1200" dirty="0">
                        <a:solidFill>
                          <a:srgbClr val="FF0000"/>
                        </a:solidFill>
                        <a:latin typeface="+mn-lt"/>
                        <a:ea typeface="+mn-ea"/>
                        <a:cs typeface="+mn-cs"/>
                      </a:endParaRPr>
                    </a:p>
                  </a:txBody>
                  <a:tcPr/>
                </a:tc>
                <a:tc>
                  <a:txBody>
                    <a:bodyPr/>
                    <a:lstStyle/>
                    <a:p>
                      <a:r>
                        <a:rPr lang="en-US" sz="1200" kern="1200" dirty="0" smtClean="0">
                          <a:solidFill>
                            <a:srgbClr val="FF0000"/>
                          </a:solidFill>
                          <a:latin typeface="+mn-lt"/>
                          <a:ea typeface="+mn-ea"/>
                          <a:cs typeface="+mn-cs"/>
                        </a:rPr>
                        <a:t>Blocking</a:t>
                      </a:r>
                      <a:endParaRPr lang="en-US" sz="1200" kern="1200" dirty="0">
                        <a:solidFill>
                          <a:srgbClr val="FF0000"/>
                        </a:solidFill>
                        <a:latin typeface="+mn-lt"/>
                        <a:ea typeface="+mn-ea"/>
                        <a:cs typeface="+mn-cs"/>
                      </a:endParaRPr>
                    </a:p>
                  </a:txBody>
                  <a:tcPr/>
                </a:tc>
                <a:tc>
                  <a:txBody>
                    <a:bodyPr/>
                    <a:lstStyle/>
                    <a:p>
                      <a:r>
                        <a:rPr lang="en-US" sz="1200" kern="1200" dirty="0" smtClean="0">
                          <a:solidFill>
                            <a:srgbClr val="FF0000"/>
                          </a:solidFill>
                          <a:latin typeface="+mn-lt"/>
                          <a:ea typeface="+mn-ea"/>
                          <a:cs typeface="+mn-cs"/>
                        </a:rPr>
                        <a:t>Blocking</a:t>
                      </a:r>
                      <a:endParaRPr lang="en-US" sz="1200" kern="1200" dirty="0">
                        <a:solidFill>
                          <a:srgbClr val="FF0000"/>
                        </a:solidFill>
                        <a:latin typeface="+mn-lt"/>
                        <a:ea typeface="+mn-ea"/>
                        <a:cs typeface="+mn-cs"/>
                      </a:endParaRPr>
                    </a:p>
                  </a:txBody>
                  <a:tcPr/>
                </a:tc>
                <a:tc>
                  <a:txBody>
                    <a:bodyPr/>
                    <a:lstStyle/>
                    <a:p>
                      <a:r>
                        <a:rPr lang="en-US" sz="1200" dirty="0" smtClean="0">
                          <a:solidFill>
                            <a:srgbClr val="00B050"/>
                          </a:solidFill>
                        </a:rPr>
                        <a:t>Lock-Free</a:t>
                      </a:r>
                      <a:endParaRPr lang="en-US" sz="1200" dirty="0">
                        <a:solidFill>
                          <a:srgbClr val="00B050"/>
                        </a:solidFill>
                      </a:endParaRPr>
                    </a:p>
                  </a:txBody>
                  <a:tcPr/>
                </a:tc>
              </a:tr>
              <a:tr h="370840">
                <a:tc>
                  <a:txBody>
                    <a:bodyPr/>
                    <a:lstStyle/>
                    <a:p>
                      <a:r>
                        <a:rPr lang="en-US" sz="1200" dirty="0" smtClean="0"/>
                        <a:t>Progress for Readers</a:t>
                      </a:r>
                      <a:endParaRPr lang="en-US" sz="1200" dirty="0"/>
                    </a:p>
                  </a:txBody>
                  <a:tcPr/>
                </a:tc>
                <a:tc>
                  <a:txBody>
                    <a:bodyPr/>
                    <a:lstStyle/>
                    <a:p>
                      <a:r>
                        <a:rPr lang="en-US" sz="1200" dirty="0" smtClean="0">
                          <a:solidFill>
                            <a:srgbClr val="FF0000"/>
                          </a:solidFill>
                        </a:rPr>
                        <a:t>Blocking</a:t>
                      </a:r>
                      <a:endParaRPr lang="en-US" sz="1200" dirty="0">
                        <a:solidFill>
                          <a:srgbClr val="FF0000"/>
                        </a:solidFill>
                      </a:endParaRPr>
                    </a:p>
                  </a:txBody>
                  <a:tcPr/>
                </a:tc>
                <a:tc>
                  <a:txBody>
                    <a:bodyPr/>
                    <a:lstStyle/>
                    <a:p>
                      <a:r>
                        <a:rPr lang="en-US" sz="1200" dirty="0" smtClean="0">
                          <a:solidFill>
                            <a:srgbClr val="00B050"/>
                          </a:solidFill>
                        </a:rPr>
                        <a:t>Lock-Free</a:t>
                      </a:r>
                      <a:endParaRPr lang="en-US" sz="1200" dirty="0">
                        <a:solidFill>
                          <a:srgbClr val="00B050"/>
                        </a:solidFill>
                      </a:endParaRPr>
                    </a:p>
                  </a:txBody>
                  <a:tcPr/>
                </a:tc>
                <a:tc>
                  <a:txBody>
                    <a:bodyPr/>
                    <a:lstStyle/>
                    <a:p>
                      <a:r>
                        <a:rPr lang="en-US" sz="1200" dirty="0" smtClean="0">
                          <a:solidFill>
                            <a:srgbClr val="00B050"/>
                          </a:solidFill>
                        </a:rPr>
                        <a:t>Lock-Free</a:t>
                      </a:r>
                      <a:endParaRPr lang="en-US" sz="1200" dirty="0">
                        <a:solidFill>
                          <a:srgbClr val="00B050"/>
                        </a:solidFill>
                      </a:endParaRPr>
                    </a:p>
                  </a:txBody>
                  <a:tcPr/>
                </a:tc>
                <a:tc>
                  <a:txBody>
                    <a:bodyPr/>
                    <a:lstStyle/>
                    <a:p>
                      <a:r>
                        <a:rPr lang="en-US" sz="1200" b="1" dirty="0" smtClean="0">
                          <a:solidFill>
                            <a:srgbClr val="00B050"/>
                          </a:solidFill>
                        </a:rPr>
                        <a:t>Wait-Free</a:t>
                      </a:r>
                      <a:endParaRPr lang="en-US" sz="1200" b="1" dirty="0">
                        <a:solidFill>
                          <a:srgbClr val="00B050"/>
                        </a:solidFill>
                      </a:endParaRPr>
                    </a:p>
                  </a:txBody>
                  <a:tcPr/>
                </a:tc>
              </a:tr>
              <a:tr h="370840">
                <a:tc>
                  <a:txBody>
                    <a:bodyPr/>
                    <a:lstStyle/>
                    <a:p>
                      <a:r>
                        <a:rPr lang="en-US" sz="1200" dirty="0" smtClean="0"/>
                        <a:t>Works</a:t>
                      </a:r>
                      <a:r>
                        <a:rPr lang="en-US" sz="1200" baseline="0" dirty="0" smtClean="0"/>
                        <a:t> in languages </a:t>
                      </a:r>
                      <a:r>
                        <a:rPr lang="en-US" sz="1200" b="1" baseline="0" dirty="0" smtClean="0"/>
                        <a:t>with</a:t>
                      </a:r>
                      <a:r>
                        <a:rPr lang="en-US" sz="1200" baseline="0" dirty="0" smtClean="0"/>
                        <a:t> GC (Java/</a:t>
                      </a:r>
                      <a:r>
                        <a:rPr lang="en-US" sz="1200" baseline="0" dirty="0" err="1" smtClean="0"/>
                        <a:t>Scala</a:t>
                      </a:r>
                      <a:r>
                        <a:rPr lang="en-US" sz="1200" baseline="0" dirty="0" smtClean="0"/>
                        <a:t>)</a:t>
                      </a:r>
                      <a:endParaRPr lang="en-US" sz="1200" dirty="0"/>
                    </a:p>
                  </a:txBody>
                  <a:tcPr/>
                </a:tc>
                <a:tc>
                  <a:txBody>
                    <a:bodyPr/>
                    <a:lstStyle/>
                    <a:p>
                      <a:r>
                        <a:rPr lang="en-US" sz="1200" dirty="0" smtClean="0">
                          <a:solidFill>
                            <a:srgbClr val="00B050"/>
                          </a:solidFill>
                        </a:rPr>
                        <a:t>yes</a:t>
                      </a:r>
                      <a:endParaRPr lang="en-US" sz="1200" dirty="0">
                        <a:solidFill>
                          <a:srgbClr val="00B050"/>
                        </a:solidFill>
                      </a:endParaRPr>
                    </a:p>
                  </a:txBody>
                  <a:tcPr/>
                </a:tc>
                <a:tc>
                  <a:txBody>
                    <a:bodyPr/>
                    <a:lstStyle/>
                    <a:p>
                      <a:r>
                        <a:rPr lang="en-US" sz="1200" kern="1200" dirty="0" smtClean="0">
                          <a:solidFill>
                            <a:srgbClr val="00B050"/>
                          </a:solidFill>
                          <a:latin typeface="+mn-lt"/>
                          <a:ea typeface="+mn-ea"/>
                          <a:cs typeface="+mn-cs"/>
                        </a:rPr>
                        <a:t>yes</a:t>
                      </a:r>
                      <a:endParaRPr lang="en-US" sz="1200" kern="1200" dirty="0">
                        <a:solidFill>
                          <a:srgbClr val="00B050"/>
                        </a:solidFill>
                        <a:latin typeface="+mn-lt"/>
                        <a:ea typeface="+mn-ea"/>
                        <a:cs typeface="+mn-cs"/>
                      </a:endParaRPr>
                    </a:p>
                  </a:txBody>
                  <a:tcPr/>
                </a:tc>
                <a:tc>
                  <a:txBody>
                    <a:bodyPr/>
                    <a:lstStyle/>
                    <a:p>
                      <a:r>
                        <a:rPr lang="en-US" sz="1200" dirty="0" smtClean="0">
                          <a:solidFill>
                            <a:srgbClr val="00B050"/>
                          </a:solidFill>
                        </a:rPr>
                        <a:t>yes</a:t>
                      </a:r>
                      <a:endParaRPr lang="en-US" sz="1200" dirty="0">
                        <a:solidFill>
                          <a:srgbClr val="00B050"/>
                        </a:solidFill>
                      </a:endParaRPr>
                    </a:p>
                  </a:txBody>
                  <a:tcPr/>
                </a:tc>
                <a:tc>
                  <a:txBody>
                    <a:bodyPr/>
                    <a:lstStyle/>
                    <a:p>
                      <a:r>
                        <a:rPr lang="en-US" sz="1200" dirty="0" smtClean="0">
                          <a:solidFill>
                            <a:srgbClr val="00B050"/>
                          </a:solidFill>
                        </a:rPr>
                        <a:t>yes</a:t>
                      </a:r>
                      <a:endParaRPr lang="en-US" sz="1200" dirty="0">
                        <a:solidFill>
                          <a:srgbClr val="00B050"/>
                        </a:solidFill>
                      </a:endParaRPr>
                    </a:p>
                  </a:txBody>
                  <a:tcPr/>
                </a:tc>
              </a:tr>
              <a:tr h="370840">
                <a:tc>
                  <a:txBody>
                    <a:bodyPr/>
                    <a:lstStyle/>
                    <a:p>
                      <a:r>
                        <a:rPr lang="en-US" sz="1200" dirty="0" smtClean="0"/>
                        <a:t>Works in languages</a:t>
                      </a:r>
                      <a:r>
                        <a:rPr lang="en-US" sz="1200" baseline="0" dirty="0" smtClean="0"/>
                        <a:t> </a:t>
                      </a:r>
                      <a:r>
                        <a:rPr lang="en-US" sz="1200" b="1" baseline="0" dirty="0" smtClean="0"/>
                        <a:t>without</a:t>
                      </a:r>
                      <a:r>
                        <a:rPr lang="en-US" sz="1200" baseline="0" dirty="0" smtClean="0"/>
                        <a:t> GC (C/C++)</a:t>
                      </a:r>
                      <a:endParaRPr lang="en-US" sz="1200" dirty="0"/>
                    </a:p>
                  </a:txBody>
                  <a:tcPr/>
                </a:tc>
                <a:tc>
                  <a:txBody>
                    <a:bodyPr/>
                    <a:lstStyle/>
                    <a:p>
                      <a:r>
                        <a:rPr lang="en-US" sz="1200" dirty="0" smtClean="0">
                          <a:solidFill>
                            <a:srgbClr val="00B050"/>
                          </a:solidFill>
                        </a:rPr>
                        <a:t>yes</a:t>
                      </a:r>
                      <a:endParaRPr lang="en-US" sz="1200" dirty="0">
                        <a:solidFill>
                          <a:srgbClr val="00B050"/>
                        </a:solidFill>
                      </a:endParaRPr>
                    </a:p>
                  </a:txBody>
                  <a:tcPr/>
                </a:tc>
                <a:tc>
                  <a:txBody>
                    <a:bodyPr/>
                    <a:lstStyle/>
                    <a:p>
                      <a:r>
                        <a:rPr lang="en-US" sz="1200" dirty="0" smtClean="0">
                          <a:solidFill>
                            <a:srgbClr val="FF0000"/>
                          </a:solidFill>
                        </a:rPr>
                        <a:t>not</a:t>
                      </a:r>
                      <a:r>
                        <a:rPr lang="en-US" sz="1200" baseline="0" dirty="0" smtClean="0">
                          <a:solidFill>
                            <a:srgbClr val="FF0000"/>
                          </a:solidFill>
                        </a:rPr>
                        <a:t> if memory reclamation is needed</a:t>
                      </a:r>
                      <a:endParaRPr lang="en-US" sz="1200" dirty="0">
                        <a:solidFill>
                          <a:srgbClr val="FF0000"/>
                        </a:solidFill>
                      </a:endParaRPr>
                    </a:p>
                  </a:txBody>
                  <a:tcPr/>
                </a:tc>
                <a:tc>
                  <a:txBody>
                    <a:bodyPr/>
                    <a:lstStyle/>
                    <a:p>
                      <a:r>
                        <a:rPr lang="en-US" sz="1200" dirty="0" smtClean="0">
                          <a:solidFill>
                            <a:srgbClr val="00B050"/>
                          </a:solidFill>
                        </a:rPr>
                        <a:t>yes</a:t>
                      </a:r>
                      <a:endParaRPr lang="en-US" sz="1200" dirty="0">
                        <a:solidFill>
                          <a:srgbClr val="00B050"/>
                        </a:solidFill>
                      </a:endParaRPr>
                    </a:p>
                  </a:txBody>
                  <a:tcPr/>
                </a:tc>
                <a:tc>
                  <a:txBody>
                    <a:bodyPr/>
                    <a:lstStyle/>
                    <a:p>
                      <a:r>
                        <a:rPr lang="en-US" sz="1200" b="0" dirty="0" smtClean="0">
                          <a:solidFill>
                            <a:srgbClr val="FF0000"/>
                          </a:solidFill>
                        </a:rPr>
                        <a:t>not easily</a:t>
                      </a:r>
                      <a:endParaRPr lang="en-US" sz="1200" b="0" dirty="0">
                        <a:solidFill>
                          <a:srgbClr val="FF0000"/>
                        </a:solidFill>
                      </a:endParaRPr>
                    </a:p>
                  </a:txBody>
                  <a:tcPr/>
                </a:tc>
              </a:tr>
              <a:tr h="370840">
                <a:tc>
                  <a:txBody>
                    <a:bodyPr/>
                    <a:lstStyle/>
                    <a:p>
                      <a:r>
                        <a:rPr lang="en-US" sz="1200" dirty="0" smtClean="0"/>
                        <a:t>Number of instances required</a:t>
                      </a:r>
                      <a:endParaRPr lang="en-US" sz="1200" dirty="0"/>
                    </a:p>
                  </a:txBody>
                  <a:tcPr/>
                </a:tc>
                <a:tc>
                  <a:txBody>
                    <a:bodyPr/>
                    <a:lstStyle/>
                    <a:p>
                      <a:r>
                        <a:rPr lang="en-US" sz="1200" dirty="0" smtClean="0">
                          <a:solidFill>
                            <a:srgbClr val="00B050"/>
                          </a:solidFill>
                        </a:rPr>
                        <a:t>1</a:t>
                      </a:r>
                      <a:endParaRPr lang="en-US" sz="1200" dirty="0">
                        <a:solidFill>
                          <a:srgbClr val="00B050"/>
                        </a:solidFill>
                      </a:endParaRPr>
                    </a:p>
                  </a:txBody>
                  <a:tcPr/>
                </a:tc>
                <a:tc>
                  <a:txBody>
                    <a:bodyPr/>
                    <a:lstStyle/>
                    <a:p>
                      <a:r>
                        <a:rPr lang="en-US" sz="1200" dirty="0" smtClean="0">
                          <a:solidFill>
                            <a:srgbClr val="00B050"/>
                          </a:solidFill>
                        </a:rPr>
                        <a:t>1</a:t>
                      </a:r>
                      <a:endParaRPr lang="en-US" sz="1200" dirty="0">
                        <a:solidFill>
                          <a:srgbClr val="00B050"/>
                        </a:solidFill>
                      </a:endParaRPr>
                    </a:p>
                  </a:txBody>
                  <a:tcPr/>
                </a:tc>
                <a:tc>
                  <a:txBody>
                    <a:bodyPr/>
                    <a:lstStyle/>
                    <a:p>
                      <a:r>
                        <a:rPr lang="en-US" sz="1200" dirty="0" smtClean="0"/>
                        <a:t>2</a:t>
                      </a:r>
                      <a:endParaRPr lang="en-US" sz="1200" dirty="0"/>
                    </a:p>
                  </a:txBody>
                  <a:tcPr/>
                </a:tc>
                <a:tc>
                  <a:txBody>
                    <a:bodyPr/>
                    <a:lstStyle/>
                    <a:p>
                      <a:r>
                        <a:rPr lang="en-US" sz="1200" dirty="0" smtClean="0"/>
                        <a:t>1</a:t>
                      </a:r>
                      <a:r>
                        <a:rPr lang="en-US" sz="1200" baseline="0" dirty="0" smtClean="0"/>
                        <a:t> to </a:t>
                      </a:r>
                      <a:r>
                        <a:rPr lang="en-US" sz="1200" baseline="0" dirty="0" err="1" smtClean="0">
                          <a:solidFill>
                            <a:srgbClr val="FF0000"/>
                          </a:solidFill>
                        </a:rPr>
                        <a:t>N</a:t>
                      </a:r>
                      <a:r>
                        <a:rPr lang="en-US" sz="1200" baseline="-25000" dirty="0" err="1" smtClean="0">
                          <a:solidFill>
                            <a:srgbClr val="FF0000"/>
                          </a:solidFill>
                        </a:rPr>
                        <a:t>Threads</a:t>
                      </a:r>
                      <a:endParaRPr lang="en-US" sz="1200" baseline="-25000" dirty="0">
                        <a:solidFill>
                          <a:srgbClr val="FF0000"/>
                        </a:solidFill>
                      </a:endParaRPr>
                    </a:p>
                  </a:txBody>
                  <a:tcPr/>
                </a:tc>
              </a:tr>
              <a:tr h="370840">
                <a:tc>
                  <a:txBody>
                    <a:bodyPr/>
                    <a:lstStyle/>
                    <a:p>
                      <a:r>
                        <a:rPr lang="en-US" sz="1200" dirty="0" smtClean="0"/>
                        <a:t>Writer and Readers can execute</a:t>
                      </a:r>
                      <a:r>
                        <a:rPr lang="en-US" sz="1200" baseline="0" dirty="0" smtClean="0"/>
                        <a:t> simultaneously</a:t>
                      </a:r>
                      <a:endParaRPr lang="en-US" sz="1200" dirty="0"/>
                    </a:p>
                  </a:txBody>
                  <a:tcPr/>
                </a:tc>
                <a:tc>
                  <a:txBody>
                    <a:bodyPr/>
                    <a:lstStyle/>
                    <a:p>
                      <a:r>
                        <a:rPr lang="en-US" sz="1200" kern="1200" dirty="0" smtClean="0">
                          <a:solidFill>
                            <a:srgbClr val="FF0000"/>
                          </a:solidFill>
                          <a:latin typeface="+mn-lt"/>
                          <a:ea typeface="+mn-ea"/>
                          <a:cs typeface="+mn-cs"/>
                        </a:rPr>
                        <a:t>no</a:t>
                      </a:r>
                      <a:endParaRPr lang="en-US" sz="1200" kern="1200" dirty="0">
                        <a:solidFill>
                          <a:srgbClr val="FF0000"/>
                        </a:solidFill>
                        <a:latin typeface="+mn-lt"/>
                        <a:ea typeface="+mn-ea"/>
                        <a:cs typeface="+mn-cs"/>
                      </a:endParaRPr>
                    </a:p>
                  </a:txBody>
                  <a:tcPr/>
                </a:tc>
                <a:tc>
                  <a:txBody>
                    <a:bodyPr/>
                    <a:lstStyle/>
                    <a:p>
                      <a:r>
                        <a:rPr lang="en-US" sz="1200" b="0" kern="1200" dirty="0" smtClean="0">
                          <a:solidFill>
                            <a:srgbClr val="00B050"/>
                          </a:solidFill>
                          <a:latin typeface="+mn-lt"/>
                          <a:ea typeface="+mn-ea"/>
                          <a:cs typeface="+mn-cs"/>
                        </a:rPr>
                        <a:t>yes</a:t>
                      </a:r>
                      <a:endParaRPr lang="en-US" sz="1200" b="0" kern="1200" dirty="0">
                        <a:solidFill>
                          <a:srgbClr val="00B050"/>
                        </a:solidFill>
                        <a:latin typeface="+mn-lt"/>
                        <a:ea typeface="+mn-ea"/>
                        <a:cs typeface="+mn-cs"/>
                      </a:endParaRPr>
                    </a:p>
                  </a:txBody>
                  <a:tcPr/>
                </a:tc>
                <a:tc>
                  <a:txBody>
                    <a:bodyPr/>
                    <a:lstStyle/>
                    <a:p>
                      <a:r>
                        <a:rPr lang="en-US" sz="1200" b="0" dirty="0" smtClean="0">
                          <a:solidFill>
                            <a:srgbClr val="00B050"/>
                          </a:solidFill>
                        </a:rPr>
                        <a:t>yes</a:t>
                      </a:r>
                      <a:endParaRPr lang="en-US" sz="1200" b="0" dirty="0">
                        <a:solidFill>
                          <a:srgbClr val="00B050"/>
                        </a:solidFill>
                      </a:endParaRPr>
                    </a:p>
                  </a:txBody>
                  <a:tcPr/>
                </a:tc>
                <a:tc>
                  <a:txBody>
                    <a:bodyPr/>
                    <a:lstStyle/>
                    <a:p>
                      <a:r>
                        <a:rPr lang="en-US" sz="1200" b="0" dirty="0" smtClean="0">
                          <a:solidFill>
                            <a:srgbClr val="00B050"/>
                          </a:solidFill>
                        </a:rPr>
                        <a:t>yes</a:t>
                      </a:r>
                      <a:endParaRPr lang="en-US" sz="1200" b="0" baseline="-25000" dirty="0">
                        <a:solidFill>
                          <a:srgbClr val="00B050"/>
                        </a:solidFill>
                      </a:endParaRPr>
                    </a:p>
                  </a:txBody>
                  <a:tcPr/>
                </a:tc>
              </a:tr>
            </a:tbl>
          </a:graphicData>
        </a:graphic>
      </p:graphicFrame>
    </p:spTree>
    <p:extLst>
      <p:ext uri="{BB962C8B-B14F-4D97-AF65-F5344CB8AC3E}">
        <p14:creationId xmlns:p14="http://schemas.microsoft.com/office/powerpoint/2010/main" val="2098210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Correctness and Progress Conditions</a:t>
            </a:r>
            <a:endParaRPr lang="en-US" dirty="0"/>
          </a:p>
        </p:txBody>
      </p:sp>
      <p:sp>
        <p:nvSpPr>
          <p:cNvPr id="3" name="Content Placeholder 2"/>
          <p:cNvSpPr>
            <a:spLocks noGrp="1"/>
          </p:cNvSpPr>
          <p:nvPr>
            <p:ph idx="1"/>
          </p:nvPr>
        </p:nvSpPr>
        <p:spPr/>
        <p:txBody>
          <a:bodyPr>
            <a:normAutofit/>
          </a:bodyPr>
          <a:lstStyle/>
          <a:p>
            <a:r>
              <a:rPr lang="en-US" sz="1400" dirty="0" smtClean="0"/>
              <a:t>It is trivial to show that this technique is </a:t>
            </a:r>
            <a:r>
              <a:rPr lang="en-US" sz="1400" i="1" dirty="0" smtClean="0"/>
              <a:t>correct</a:t>
            </a:r>
            <a:r>
              <a:rPr lang="en-US" sz="1400" dirty="0" smtClean="0"/>
              <a:t>, in the sense that Writers are mutual exclusive with each other and with Readers for both instance1 and instance2. A Writer accessing instance </a:t>
            </a:r>
            <a:r>
              <a:rPr lang="en-US" sz="1400" i="1" dirty="0" smtClean="0"/>
              <a:t>x</a:t>
            </a:r>
            <a:r>
              <a:rPr lang="en-US" sz="1400" dirty="0" smtClean="0"/>
              <a:t> will first acquire the </a:t>
            </a:r>
            <a:r>
              <a:rPr lang="en-US" sz="1400" dirty="0" err="1" smtClean="0"/>
              <a:t>rw</a:t>
            </a:r>
            <a:r>
              <a:rPr lang="en-US" sz="1400" dirty="0" smtClean="0"/>
              <a:t>-lock </a:t>
            </a:r>
            <a:r>
              <a:rPr lang="en-US" sz="1400" i="1" dirty="0" smtClean="0"/>
              <a:t>x</a:t>
            </a:r>
            <a:r>
              <a:rPr lang="en-US" sz="1400" dirty="0" smtClean="0"/>
              <a:t> in write mode, and a Reader accessing instance </a:t>
            </a:r>
            <a:r>
              <a:rPr lang="en-US" sz="1400" i="1" dirty="0" smtClean="0"/>
              <a:t>x</a:t>
            </a:r>
            <a:r>
              <a:rPr lang="en-US" sz="1400" dirty="0" smtClean="0"/>
              <a:t> will first acquire the </a:t>
            </a:r>
            <a:r>
              <a:rPr lang="en-US" sz="1400" dirty="0" err="1" smtClean="0"/>
              <a:t>rw</a:t>
            </a:r>
            <a:r>
              <a:rPr lang="en-US" sz="1400" dirty="0" smtClean="0"/>
              <a:t>-lock </a:t>
            </a:r>
            <a:r>
              <a:rPr lang="en-US" sz="1400" i="1" dirty="0" smtClean="0"/>
              <a:t>x</a:t>
            </a:r>
            <a:r>
              <a:rPr lang="en-US" sz="1400" dirty="0" smtClean="0"/>
              <a:t> in read-only mode, thus preventing any possibility of simultaneous access by a Writer and a Reader to any particular instance.</a:t>
            </a:r>
          </a:p>
          <a:p>
            <a:endParaRPr lang="en-US" sz="1400" dirty="0"/>
          </a:p>
          <a:p>
            <a:r>
              <a:rPr lang="en-US" sz="1400" dirty="0" smtClean="0"/>
              <a:t>The Writer’s progress condition is </a:t>
            </a:r>
            <a:r>
              <a:rPr lang="en-US" sz="1400" b="1" dirty="0" smtClean="0"/>
              <a:t>blocking</a:t>
            </a:r>
            <a:r>
              <a:rPr lang="en-US" sz="1400" i="1" dirty="0" smtClean="0"/>
              <a:t>,</a:t>
            </a:r>
            <a:r>
              <a:rPr lang="en-US" sz="1400" dirty="0" smtClean="0"/>
              <a:t> which is easy to see because all Writers start by acquiring the </a:t>
            </a:r>
            <a:r>
              <a:rPr lang="en-US" sz="1400" dirty="0" err="1" smtClean="0"/>
              <a:t>writersMutex</a:t>
            </a:r>
            <a:r>
              <a:rPr lang="en-US" sz="1400" dirty="0" smtClean="0"/>
              <a:t> exclusive lock, which serializes Writers.</a:t>
            </a:r>
          </a:p>
          <a:p>
            <a:r>
              <a:rPr lang="en-US" sz="1400" dirty="0" smtClean="0"/>
              <a:t>We can show that the Reader’s progress condition is </a:t>
            </a:r>
            <a:r>
              <a:rPr lang="en-US" sz="1400" b="1" dirty="0" smtClean="0"/>
              <a:t>lock-free</a:t>
            </a:r>
            <a:r>
              <a:rPr lang="en-US" sz="1400" dirty="0" smtClean="0"/>
              <a:t> by showing that </a:t>
            </a:r>
            <a:r>
              <a:rPr lang="en-US" sz="1400" b="1" dirty="0" smtClean="0"/>
              <a:t>a thread loops beyond a finite number of times only if another thread (Writer) completes an operation</a:t>
            </a:r>
            <a:r>
              <a:rPr lang="en-US" sz="1400" dirty="0" smtClean="0"/>
              <a:t>. If there is no Writer currently active, a Reader will successfully acquire the </a:t>
            </a:r>
            <a:r>
              <a:rPr lang="en-US" sz="1400" dirty="0" err="1" smtClean="0"/>
              <a:t>rw</a:t>
            </a:r>
            <a:r>
              <a:rPr lang="en-US" sz="1400" dirty="0" smtClean="0"/>
              <a:t>-lock of the first instance. On the contrary, if there is a Writer holding the </a:t>
            </a:r>
            <a:r>
              <a:rPr lang="en-US" sz="1400" dirty="0" err="1" smtClean="0"/>
              <a:t>rw</a:t>
            </a:r>
            <a:r>
              <a:rPr lang="en-US" sz="1400" dirty="0" smtClean="0"/>
              <a:t>-lock of the first instance then the Reader will try instead to acquire the </a:t>
            </a:r>
            <a:r>
              <a:rPr lang="en-US" sz="1400" dirty="0" err="1" smtClean="0"/>
              <a:t>rw</a:t>
            </a:r>
            <a:r>
              <a:rPr lang="en-US" sz="1400" dirty="0" smtClean="0"/>
              <a:t>-lock of the second instance, and if that fails, it means that a Writer has completed its operation and a new Writer has acquired the </a:t>
            </a:r>
            <a:r>
              <a:rPr lang="en-US" sz="1400" dirty="0" err="1" smtClean="0"/>
              <a:t>rw</a:t>
            </a:r>
            <a:r>
              <a:rPr lang="en-US" sz="1400" dirty="0" smtClean="0"/>
              <a:t>-lock of the first instance. This procedure could theoretically go on indefinitely, but in that case, every time the Reader fails to acquire the lock on the first instance means that, the previous Writer has completed its operation and a new Writer has started a new one and, therefore, at least one other thread is making progress.</a:t>
            </a:r>
            <a:endParaRPr lang="en-US" sz="1400" dirty="0"/>
          </a:p>
          <a:p>
            <a:endParaRPr lang="en-US" sz="1200" dirty="0"/>
          </a:p>
        </p:txBody>
      </p:sp>
    </p:spTree>
    <p:extLst>
      <p:ext uri="{BB962C8B-B14F-4D97-AF65-F5344CB8AC3E}">
        <p14:creationId xmlns:p14="http://schemas.microsoft.com/office/powerpoint/2010/main" val="822263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Details</a:t>
            </a:r>
            <a:endParaRPr lang="en-US" dirty="0"/>
          </a:p>
        </p:txBody>
      </p:sp>
      <p:sp>
        <p:nvSpPr>
          <p:cNvPr id="3" name="Content Placeholder 2"/>
          <p:cNvSpPr>
            <a:spLocks noGrp="1"/>
          </p:cNvSpPr>
          <p:nvPr>
            <p:ph idx="1"/>
          </p:nvPr>
        </p:nvSpPr>
        <p:spPr/>
        <p:txBody>
          <a:bodyPr>
            <a:normAutofit/>
          </a:bodyPr>
          <a:lstStyle/>
          <a:p>
            <a:r>
              <a:rPr lang="en-US" sz="1600" dirty="0" smtClean="0"/>
              <a:t>This pattern </a:t>
            </a:r>
            <a:r>
              <a:rPr lang="en-US" sz="1600" b="1" dirty="0" smtClean="0"/>
              <a:t>can be implemented on any language</a:t>
            </a:r>
            <a:r>
              <a:rPr lang="en-US" sz="1600" dirty="0" smtClean="0"/>
              <a:t> </a:t>
            </a:r>
            <a:r>
              <a:rPr lang="en-US" sz="1600" b="1" dirty="0" smtClean="0"/>
              <a:t>that provides Reader-Writer Locks</a:t>
            </a:r>
            <a:r>
              <a:rPr lang="en-US" sz="1600" dirty="0" smtClean="0"/>
              <a:t>, like C99 (using </a:t>
            </a:r>
            <a:r>
              <a:rPr lang="en-US" sz="1600" dirty="0" err="1" smtClean="0"/>
              <a:t>Pthreads</a:t>
            </a:r>
            <a:r>
              <a:rPr lang="en-US" sz="1600" dirty="0" smtClean="0"/>
              <a:t>). Other possible languages are: C++, </a:t>
            </a:r>
            <a:r>
              <a:rPr lang="en-US" sz="1600" dirty="0" err="1" smtClean="0"/>
              <a:t>Scala</a:t>
            </a:r>
            <a:r>
              <a:rPr lang="en-US" sz="1600" dirty="0" smtClean="0"/>
              <a:t>, C#, F#, VB, Python.</a:t>
            </a:r>
          </a:p>
          <a:p>
            <a:endParaRPr lang="en-US" sz="1600" dirty="0"/>
          </a:p>
          <a:p>
            <a:r>
              <a:rPr lang="en-US" sz="1600" dirty="0" smtClean="0"/>
              <a:t>It is recommended to use Reader-Writer Locks with a </a:t>
            </a:r>
            <a:r>
              <a:rPr lang="en-US" sz="1600" b="1" dirty="0" smtClean="0"/>
              <a:t>writer-preference</a:t>
            </a:r>
            <a:r>
              <a:rPr lang="en-US" sz="1600" dirty="0" smtClean="0"/>
              <a:t> or at least </a:t>
            </a:r>
            <a:r>
              <a:rPr lang="en-US" sz="1600" b="1" dirty="0" smtClean="0"/>
              <a:t>task-fairness</a:t>
            </a:r>
            <a:r>
              <a:rPr lang="en-US" sz="1600" dirty="0"/>
              <a:t>.</a:t>
            </a:r>
            <a:r>
              <a:rPr lang="en-US" sz="1600" dirty="0" smtClean="0"/>
              <a:t> The reason being that when the Writer is waiting on one of the instance’s locks, it should wait as little as possible. For optimum performance, when there are already Readers holding the </a:t>
            </a:r>
            <a:r>
              <a:rPr lang="en-US" sz="1600" dirty="0" err="1" smtClean="0"/>
              <a:t>rw</a:t>
            </a:r>
            <a:r>
              <a:rPr lang="en-US" sz="1600" dirty="0" smtClean="0"/>
              <a:t>-lock, any new Readers trying to acquire the (read) lock after the Writer has started waiting, should fail their try-lock and go do the try-lock on the other instance.</a:t>
            </a:r>
          </a:p>
          <a:p>
            <a:endParaRPr lang="en-US" sz="1600" dirty="0" smtClean="0"/>
          </a:p>
          <a:p>
            <a:r>
              <a:rPr lang="en-US" sz="1600" dirty="0" smtClean="0"/>
              <a:t>Mutable operations can </a:t>
            </a:r>
            <a:r>
              <a:rPr lang="en-US" sz="1600" b="1" dirty="0" smtClean="0"/>
              <a:t>not have side effects</a:t>
            </a:r>
            <a:r>
              <a:rPr lang="en-US" sz="1600" dirty="0" smtClean="0"/>
              <a:t>. If the (Writer) mutable operation has a side effect</a:t>
            </a:r>
            <a:r>
              <a:rPr lang="en-US" sz="1600" dirty="0"/>
              <a:t>,</a:t>
            </a:r>
            <a:r>
              <a:rPr lang="en-US" sz="1600" dirty="0" smtClean="0"/>
              <a:t> then, executing the operation twice (once on each of the two instances) could cause undesired/incorrect results.</a:t>
            </a:r>
            <a:endParaRPr lang="en-US" sz="1600" dirty="0"/>
          </a:p>
          <a:p>
            <a:endParaRPr lang="en-US" sz="1600" dirty="0"/>
          </a:p>
        </p:txBody>
      </p:sp>
    </p:spTree>
    <p:extLst>
      <p:ext uri="{BB962C8B-B14F-4D97-AF65-F5344CB8AC3E}">
        <p14:creationId xmlns:p14="http://schemas.microsoft.com/office/powerpoint/2010/main" val="2933167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600" dirty="0" smtClean="0"/>
              <a:t>This is a new and simple </a:t>
            </a:r>
            <a:r>
              <a:rPr lang="en-US" sz="1600" dirty="0"/>
              <a:t>technique</a:t>
            </a:r>
            <a:r>
              <a:rPr lang="en-US" sz="1600" dirty="0" smtClean="0"/>
              <a:t> that can be implemented on any language that supports Reader-Writer Locks with try-locks.</a:t>
            </a:r>
          </a:p>
          <a:p>
            <a:endParaRPr lang="en-US" sz="1600" dirty="0"/>
          </a:p>
          <a:p>
            <a:r>
              <a:rPr lang="en-US" sz="1600" dirty="0"/>
              <a:t>For </a:t>
            </a:r>
            <a:r>
              <a:rPr lang="en-US" sz="1600" dirty="0" smtClean="0"/>
              <a:t>data structures that </a:t>
            </a:r>
            <a:r>
              <a:rPr lang="en-US" sz="1600" dirty="0"/>
              <a:t>have an access pattern that is </a:t>
            </a:r>
            <a:r>
              <a:rPr lang="en-US" sz="1600" i="1" dirty="0"/>
              <a:t>write-few-read-many</a:t>
            </a:r>
            <a:r>
              <a:rPr lang="en-US" sz="1600" dirty="0"/>
              <a:t>, this technique can provide </a:t>
            </a:r>
            <a:r>
              <a:rPr lang="en-US" sz="1600" dirty="0" smtClean="0"/>
              <a:t>performance similar or sometimes better than a </a:t>
            </a:r>
            <a:r>
              <a:rPr lang="en-US" sz="1600" i="1" dirty="0" smtClean="0"/>
              <a:t>pure</a:t>
            </a:r>
            <a:r>
              <a:rPr lang="en-US" sz="1600" dirty="0" smtClean="0"/>
              <a:t> reader-writer lock.</a:t>
            </a:r>
            <a:endParaRPr lang="en-US" sz="1600" dirty="0"/>
          </a:p>
          <a:p>
            <a:endParaRPr lang="en-US" sz="1600" dirty="0" smtClean="0"/>
          </a:p>
          <a:p>
            <a:r>
              <a:rPr lang="en-US" sz="1600" dirty="0" smtClean="0"/>
              <a:t>When compared with a single Reader-Writer Lock, although it consumes twice the memory and requires twice the number of write operations, its lock-free properties for read operations give latency guarantees that no Reader-Writer Lock is currently able to match.</a:t>
            </a:r>
          </a:p>
          <a:p>
            <a:endParaRPr lang="en-US" sz="1600" dirty="0"/>
          </a:p>
        </p:txBody>
      </p:sp>
    </p:spTree>
    <p:extLst>
      <p:ext uri="{BB962C8B-B14F-4D97-AF65-F5344CB8AC3E}">
        <p14:creationId xmlns:p14="http://schemas.microsoft.com/office/powerpoint/2010/main" val="3520237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What is Double Instance Locking</a:t>
            </a:r>
          </a:p>
          <a:p>
            <a:r>
              <a:rPr lang="en-US" sz="2000" dirty="0" smtClean="0"/>
              <a:t>Components</a:t>
            </a:r>
          </a:p>
          <a:p>
            <a:r>
              <a:rPr lang="en-US" sz="2000" dirty="0" smtClean="0"/>
              <a:t>How does it work</a:t>
            </a:r>
          </a:p>
          <a:p>
            <a:pPr lvl="1"/>
            <a:r>
              <a:rPr lang="en-US" sz="1600" dirty="0" smtClean="0"/>
              <a:t>Writer’s Algorithm</a:t>
            </a:r>
          </a:p>
          <a:p>
            <a:pPr lvl="1"/>
            <a:r>
              <a:rPr lang="en-US" sz="1600" dirty="0" smtClean="0"/>
              <a:t>Reader’s Algorithm</a:t>
            </a:r>
          </a:p>
          <a:p>
            <a:r>
              <a:rPr lang="en-US" sz="2000" dirty="0" smtClean="0"/>
              <a:t>How to make a RW-Lock out of it</a:t>
            </a:r>
          </a:p>
          <a:p>
            <a:r>
              <a:rPr lang="en-US" sz="2000" dirty="0" smtClean="0"/>
              <a:t>Source Code</a:t>
            </a:r>
          </a:p>
          <a:p>
            <a:r>
              <a:rPr lang="en-US" sz="2000" dirty="0" smtClean="0"/>
              <a:t>Performance Plots</a:t>
            </a:r>
          </a:p>
          <a:p>
            <a:r>
              <a:rPr lang="en-US" sz="2000" dirty="0" smtClean="0"/>
              <a:t>Comparison Table</a:t>
            </a:r>
          </a:p>
          <a:p>
            <a:r>
              <a:rPr lang="en-US" sz="2000" dirty="0" smtClean="0"/>
              <a:t>Correctness and Progress Conditions</a:t>
            </a:r>
          </a:p>
          <a:p>
            <a:r>
              <a:rPr lang="en-US" sz="2000" dirty="0" smtClean="0"/>
              <a:t>Other Details</a:t>
            </a:r>
          </a:p>
          <a:p>
            <a:r>
              <a:rPr lang="en-US" sz="2000" dirty="0" smtClean="0"/>
              <a:t>References</a:t>
            </a:r>
          </a:p>
          <a:p>
            <a:endParaRPr lang="en-US" sz="1800" dirty="0" smtClean="0"/>
          </a:p>
          <a:p>
            <a:endParaRPr lang="en-US" sz="1800" dirty="0"/>
          </a:p>
          <a:p>
            <a:pPr marL="0" indent="0">
              <a:buNone/>
            </a:pPr>
            <a:endParaRPr lang="en-US" sz="1400" dirty="0" smtClean="0"/>
          </a:p>
          <a:p>
            <a:pPr marL="0" indent="0">
              <a:buNone/>
            </a:pPr>
            <a:r>
              <a:rPr lang="en-US" sz="1400" dirty="0" smtClean="0"/>
              <a:t>Tip: Watch in full screen to see animations</a:t>
            </a:r>
            <a:endParaRPr lang="en-US" sz="1400" dirty="0"/>
          </a:p>
        </p:txBody>
      </p:sp>
    </p:spTree>
    <p:extLst>
      <p:ext uri="{BB962C8B-B14F-4D97-AF65-F5344CB8AC3E}">
        <p14:creationId xmlns:p14="http://schemas.microsoft.com/office/powerpoint/2010/main" val="2277688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sz="1400" dirty="0" smtClean="0"/>
              <a:t>The original post for the Double Instance Locking</a:t>
            </a:r>
          </a:p>
          <a:p>
            <a:r>
              <a:rPr lang="en-US" sz="1400" dirty="0" smtClean="0"/>
              <a:t>Source code in Java:</a:t>
            </a:r>
          </a:p>
          <a:p>
            <a:pPr lvl="1"/>
            <a:r>
              <a:rPr lang="en-US" sz="1000" dirty="0">
                <a:hlinkClick r:id="rId2"/>
              </a:rPr>
              <a:t>https://</a:t>
            </a:r>
            <a:r>
              <a:rPr lang="en-US" sz="1000" dirty="0" smtClean="0">
                <a:hlinkClick r:id="rId2"/>
              </a:rPr>
              <a:t>sourceforge.net/projects/ccfreaks/files/papers/DoubleInstance/DoubleInstanceLockStamped.java</a:t>
            </a:r>
            <a:endParaRPr lang="en-US" sz="1000" dirty="0" smtClean="0"/>
          </a:p>
          <a:p>
            <a:r>
              <a:rPr lang="en-US" sz="1400" dirty="0" smtClean="0"/>
              <a:t>Source code in C (99):</a:t>
            </a:r>
          </a:p>
          <a:p>
            <a:pPr marL="457200" lvl="2"/>
            <a:r>
              <a:rPr lang="en-US" sz="1000" dirty="0">
                <a:hlinkClick r:id="rId3"/>
              </a:rPr>
              <a:t>https://</a:t>
            </a:r>
            <a:r>
              <a:rPr lang="en-US" sz="1000" dirty="0" smtClean="0">
                <a:hlinkClick r:id="rId3"/>
              </a:rPr>
              <a:t>sourceforge.net/projects/ccfreaks/files/papers/DoubleInstance/di_rwlock.h</a:t>
            </a:r>
            <a:endParaRPr lang="en-US" sz="1000" dirty="0" smtClean="0"/>
          </a:p>
          <a:p>
            <a:pPr marL="457200" lvl="2"/>
            <a:r>
              <a:rPr lang="en-US" sz="1000" dirty="0">
                <a:hlinkClick r:id="rId3"/>
              </a:rPr>
              <a:t>https://</a:t>
            </a:r>
            <a:r>
              <a:rPr lang="en-US" sz="1000" dirty="0" smtClean="0">
                <a:hlinkClick r:id="rId3"/>
              </a:rPr>
              <a:t>sourceforge.net/projects/ccfreaks/files/papers/DoubleInstance/di_rwlock.c</a:t>
            </a:r>
            <a:endParaRPr lang="en-US" sz="1000" dirty="0"/>
          </a:p>
          <a:p>
            <a:pPr marL="457200" lvl="2"/>
            <a:r>
              <a:rPr lang="en-US" sz="1000" dirty="0">
                <a:hlinkClick r:id="rId3"/>
              </a:rPr>
              <a:t>https://</a:t>
            </a:r>
            <a:r>
              <a:rPr lang="en-US" sz="1000" dirty="0" smtClean="0">
                <a:hlinkClick r:id="rId3"/>
              </a:rPr>
              <a:t>sourceforge.net/projects/ccfreaks/files/papers/DoubleInstance/di_rwlock_example.c</a:t>
            </a:r>
            <a:endParaRPr lang="en-US" sz="1000" dirty="0" smtClean="0"/>
          </a:p>
          <a:p>
            <a:r>
              <a:rPr lang="en-US" sz="1400" dirty="0" smtClean="0"/>
              <a:t>Double Instance Locking is based on the “Left-Right” mechanism which is a technique that is Wait-Free for Readers, but not as easy to understand. The Left-Right paper can be obtained here:</a:t>
            </a:r>
          </a:p>
          <a:p>
            <a:pPr lvl="1"/>
            <a:r>
              <a:rPr lang="en-US" sz="1000" dirty="0">
                <a:hlinkClick r:id="rId4"/>
              </a:rPr>
              <a:t>https://pramalheshared.s3.amazonaws.com/Concurrency/ppopp14-leftright.pdf</a:t>
            </a:r>
            <a:endParaRPr lang="en-US" sz="1000" dirty="0"/>
          </a:p>
          <a:p>
            <a:r>
              <a:rPr lang="en-US" sz="1400" dirty="0" smtClean="0"/>
              <a:t>Many </a:t>
            </a:r>
            <a:r>
              <a:rPr lang="en-US" sz="1400" dirty="0"/>
              <a:t>different scalable Reader-Writer Locks with writer-preference:</a:t>
            </a:r>
          </a:p>
          <a:p>
            <a:pPr lvl="1"/>
            <a:r>
              <a:rPr lang="en-US" sz="1000" dirty="0">
                <a:hlinkClick r:id="rId5"/>
              </a:rPr>
              <a:t>http://</a:t>
            </a:r>
            <a:r>
              <a:rPr lang="en-US" sz="1000" dirty="0" smtClean="0">
                <a:hlinkClick r:id="rId5"/>
              </a:rPr>
              <a:t>concurrencyfreaks.com/2013/09/scalable-rw-lock-with-single-longadder.html</a:t>
            </a:r>
            <a:endParaRPr lang="en-US" sz="1000" dirty="0"/>
          </a:p>
          <a:p>
            <a:pPr lvl="1"/>
            <a:r>
              <a:rPr lang="en-US" sz="1000" dirty="0">
                <a:hlinkClick r:id="rId6"/>
              </a:rPr>
              <a:t>http://</a:t>
            </a:r>
            <a:r>
              <a:rPr lang="en-US" sz="1000" dirty="0" smtClean="0">
                <a:hlinkClick r:id="rId6"/>
              </a:rPr>
              <a:t>concurrencyfreaks.com/2013/09/combining-stampedlock-and-longadder-to.html</a:t>
            </a:r>
            <a:endParaRPr lang="en-US" sz="1000" dirty="0"/>
          </a:p>
          <a:p>
            <a:pPr lvl="1"/>
            <a:r>
              <a:rPr lang="en-US" sz="1000" dirty="0">
                <a:hlinkClick r:id="rId7"/>
              </a:rPr>
              <a:t>http://</a:t>
            </a:r>
            <a:r>
              <a:rPr lang="en-US" sz="1000" dirty="0" smtClean="0">
                <a:hlinkClick r:id="rId7"/>
              </a:rPr>
              <a:t>concurrencyfreaks.com/2013/09/distributed-cache-line-counter-scalable.html</a:t>
            </a:r>
            <a:endParaRPr lang="en-US" sz="1000" dirty="0"/>
          </a:p>
          <a:p>
            <a:pPr lvl="1"/>
            <a:r>
              <a:rPr lang="en-US" sz="1000" dirty="0">
                <a:hlinkClick r:id="rId8"/>
              </a:rPr>
              <a:t>http://</a:t>
            </a:r>
            <a:r>
              <a:rPr lang="en-US" sz="1000" dirty="0" smtClean="0">
                <a:hlinkClick r:id="rId8"/>
              </a:rPr>
              <a:t>concurrencyfreaks.com/2013/02/a-scalable-rw-lock-with-2-state-readers.html</a:t>
            </a:r>
            <a:endParaRPr lang="en-US" sz="1000" dirty="0"/>
          </a:p>
          <a:p>
            <a:r>
              <a:rPr lang="en-US" sz="1400" dirty="0" err="1" smtClean="0"/>
              <a:t>StampedLock</a:t>
            </a:r>
            <a:r>
              <a:rPr lang="en-US" sz="1400" dirty="0" smtClean="0"/>
              <a:t> </a:t>
            </a:r>
            <a:r>
              <a:rPr lang="en-US" sz="1400" dirty="0"/>
              <a:t>can use optimistic read operations:</a:t>
            </a:r>
          </a:p>
          <a:p>
            <a:pPr lvl="1"/>
            <a:r>
              <a:rPr lang="en-US" sz="1000" dirty="0">
                <a:hlinkClick r:id="rId9"/>
              </a:rPr>
              <a:t>http://download.java.net/jdk8/docs/api/java/util/concurrent/locks/StampedLock.html#tryOptimisticRead-</a:t>
            </a:r>
            <a:r>
              <a:rPr lang="en-US" sz="1000" dirty="0" smtClean="0">
                <a:hlinkClick r:id="rId9"/>
              </a:rPr>
              <a:t>-</a:t>
            </a:r>
            <a:endParaRPr lang="en-US" sz="1000" dirty="0" smtClean="0"/>
          </a:p>
          <a:p>
            <a:pPr lvl="1"/>
            <a:r>
              <a:rPr lang="en-US" sz="1000" dirty="0">
                <a:hlinkClick r:id="rId10"/>
              </a:rPr>
              <a:t>http://</a:t>
            </a:r>
            <a:r>
              <a:rPr lang="en-US" sz="1000" dirty="0" smtClean="0">
                <a:hlinkClick r:id="rId10"/>
              </a:rPr>
              <a:t>concurrencyfreaks.com/2013/11/stampedlocktryoptimisticread-and.html</a:t>
            </a:r>
            <a:endParaRPr lang="en-US" sz="1000" dirty="0"/>
          </a:p>
          <a:p>
            <a:r>
              <a:rPr lang="en-US" sz="1400" dirty="0" smtClean="0"/>
              <a:t>Hans Boehm presentation explaining some of the difficulties of implementing and using a Reader-Writer lock with optimistic reads:</a:t>
            </a:r>
          </a:p>
          <a:p>
            <a:pPr lvl="1"/>
            <a:r>
              <a:rPr lang="en-US" sz="1000" dirty="0">
                <a:hlinkClick r:id="rId11"/>
              </a:rPr>
              <a:t>http://</a:t>
            </a:r>
            <a:r>
              <a:rPr lang="en-US" sz="1000" dirty="0" smtClean="0">
                <a:hlinkClick r:id="rId11"/>
              </a:rPr>
              <a:t>concurrencyfreaks.com/2013/10/hans-boehm-on-reader-writer-locks.html</a:t>
            </a:r>
            <a:endParaRPr lang="en-US" sz="1400" dirty="0" smtClean="0"/>
          </a:p>
          <a:p>
            <a:r>
              <a:rPr lang="en-US" sz="1400" dirty="0" smtClean="0"/>
              <a:t>Source code to most of these ideas is available as part of the </a:t>
            </a:r>
            <a:r>
              <a:rPr lang="en-US" sz="1400" dirty="0" err="1" smtClean="0"/>
              <a:t>ConcurrencyFreaks</a:t>
            </a:r>
            <a:r>
              <a:rPr lang="en-US" sz="1400" dirty="0" smtClean="0"/>
              <a:t> Library:</a:t>
            </a:r>
          </a:p>
          <a:p>
            <a:pPr lvl="1"/>
            <a:r>
              <a:rPr lang="en-US" sz="1000" dirty="0">
                <a:hlinkClick r:id="rId12"/>
              </a:rPr>
              <a:t>https://</a:t>
            </a:r>
            <a:r>
              <a:rPr lang="en-US" sz="1000" dirty="0" smtClean="0">
                <a:hlinkClick r:id="rId12"/>
              </a:rPr>
              <a:t>sourceforge.net/projects/ccfreaks</a:t>
            </a:r>
            <a:endParaRPr lang="en-US" sz="1400" dirty="0" smtClean="0"/>
          </a:p>
          <a:p>
            <a:endParaRPr lang="en-US" sz="1400" dirty="0"/>
          </a:p>
        </p:txBody>
      </p:sp>
    </p:spTree>
    <p:extLst>
      <p:ext uri="{BB962C8B-B14F-4D97-AF65-F5344CB8AC3E}">
        <p14:creationId xmlns:p14="http://schemas.microsoft.com/office/powerpoint/2010/main" val="3088425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Tree>
    <p:extLst>
      <p:ext uri="{BB962C8B-B14F-4D97-AF65-F5344CB8AC3E}">
        <p14:creationId xmlns:p14="http://schemas.microsoft.com/office/powerpoint/2010/main" val="130933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Double Instance Locking</a:t>
            </a:r>
            <a:endParaRPr lang="en-US" dirty="0"/>
          </a:p>
        </p:txBody>
      </p:sp>
      <p:sp>
        <p:nvSpPr>
          <p:cNvPr id="3" name="Content Placeholder 2"/>
          <p:cNvSpPr>
            <a:spLocks noGrp="1"/>
          </p:cNvSpPr>
          <p:nvPr>
            <p:ph idx="1"/>
          </p:nvPr>
        </p:nvSpPr>
        <p:spPr/>
        <p:txBody>
          <a:bodyPr>
            <a:normAutofit/>
          </a:bodyPr>
          <a:lstStyle/>
          <a:p>
            <a:r>
              <a:rPr lang="en-US" sz="1600" dirty="0" smtClean="0"/>
              <a:t>It is a way to maintain up-to-date two replicas of a data structure, where there is always one replica that is </a:t>
            </a:r>
            <a:r>
              <a:rPr lang="en-US" sz="1600" i="1" dirty="0" smtClean="0"/>
              <a:t>available</a:t>
            </a:r>
            <a:r>
              <a:rPr lang="en-US" sz="1600" dirty="0" smtClean="0"/>
              <a:t> for read operations.</a:t>
            </a:r>
          </a:p>
          <a:p>
            <a:pPr marL="0" indent="0">
              <a:buNone/>
            </a:pPr>
            <a:endParaRPr lang="en-US" sz="1600" dirty="0"/>
          </a:p>
          <a:p>
            <a:r>
              <a:rPr lang="en-US" sz="1600" dirty="0" smtClean="0"/>
              <a:t>Does not need a language with automatic Garbage Collection.</a:t>
            </a:r>
          </a:p>
          <a:p>
            <a:endParaRPr lang="en-US" sz="1600" dirty="0"/>
          </a:p>
          <a:p>
            <a:r>
              <a:rPr lang="en-US" sz="1600" dirty="0" smtClean="0"/>
              <a:t>Works on top of the most widely deployed synchronization mechanism: Locks.</a:t>
            </a:r>
          </a:p>
          <a:p>
            <a:endParaRPr lang="en-US" sz="1600" dirty="0"/>
          </a:p>
          <a:p>
            <a:r>
              <a:rPr lang="en-US" sz="1600" dirty="0" smtClean="0"/>
              <a:t>It is Lock-Free for read operations.</a:t>
            </a:r>
          </a:p>
          <a:p>
            <a:endParaRPr lang="en-US" sz="1600" dirty="0"/>
          </a:p>
        </p:txBody>
      </p:sp>
    </p:spTree>
    <p:extLst>
      <p:ext uri="{BB962C8B-B14F-4D97-AF65-F5344CB8AC3E}">
        <p14:creationId xmlns:p14="http://schemas.microsoft.com/office/powerpoint/2010/main" val="2113195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Components</a:t>
            </a:r>
            <a:endParaRPr lang="en-US" dirty="0"/>
          </a:p>
        </p:txBody>
      </p:sp>
      <p:sp>
        <p:nvSpPr>
          <p:cNvPr id="3" name="Content Placeholder 2"/>
          <p:cNvSpPr>
            <a:spLocks noGrp="1"/>
          </p:cNvSpPr>
          <p:nvPr>
            <p:ph idx="1"/>
          </p:nvPr>
        </p:nvSpPr>
        <p:spPr>
          <a:xfrm>
            <a:off x="457200" y="1600200"/>
            <a:ext cx="8229600" cy="1905000"/>
          </a:xfrm>
        </p:spPr>
        <p:txBody>
          <a:bodyPr>
            <a:normAutofit/>
          </a:bodyPr>
          <a:lstStyle/>
          <a:p>
            <a:r>
              <a:rPr lang="en-US" sz="1800" dirty="0" smtClean="0"/>
              <a:t>The Double Instance Locking pattern is composed of:</a:t>
            </a:r>
          </a:p>
          <a:p>
            <a:pPr lvl="1"/>
            <a:r>
              <a:rPr lang="en-US" sz="1600" dirty="0" smtClean="0"/>
              <a:t>A </a:t>
            </a:r>
            <a:r>
              <a:rPr lang="en-US" sz="1600" b="1" dirty="0"/>
              <a:t>mutual exclusion lock </a:t>
            </a:r>
            <a:r>
              <a:rPr lang="en-US" sz="1600" dirty="0"/>
              <a:t>that serializes access </a:t>
            </a:r>
            <a:r>
              <a:rPr lang="en-US" sz="1600" dirty="0" smtClean="0"/>
              <a:t>of the </a:t>
            </a:r>
            <a:r>
              <a:rPr lang="en-US" sz="1600" dirty="0"/>
              <a:t>mutable operations (Writers);</a:t>
            </a:r>
          </a:p>
          <a:p>
            <a:pPr lvl="1"/>
            <a:r>
              <a:rPr lang="en-US" sz="1600" b="1" dirty="0" smtClean="0"/>
              <a:t>Two </a:t>
            </a:r>
            <a:r>
              <a:rPr lang="en-US" sz="1600" b="1" dirty="0"/>
              <a:t>exact instances</a:t>
            </a:r>
            <a:r>
              <a:rPr lang="en-US" sz="1600" dirty="0"/>
              <a:t> of the object or data structure that is being "protected;</a:t>
            </a:r>
          </a:p>
          <a:p>
            <a:pPr lvl="1"/>
            <a:r>
              <a:rPr lang="en-US" sz="1600" b="1" dirty="0" smtClean="0"/>
              <a:t>Two </a:t>
            </a:r>
            <a:r>
              <a:rPr lang="en-US" sz="1600" b="1" dirty="0"/>
              <a:t>Reader-Writer locks </a:t>
            </a:r>
            <a:r>
              <a:rPr lang="en-US" sz="1600" dirty="0"/>
              <a:t>(one to protect each instance of the data structure) that </a:t>
            </a:r>
            <a:r>
              <a:rPr lang="en-US" sz="1600" dirty="0" smtClean="0"/>
              <a:t>support </a:t>
            </a:r>
            <a:r>
              <a:rPr lang="en-US" sz="1600" dirty="0" err="1"/>
              <a:t>tryReadLock</a:t>
            </a:r>
            <a:r>
              <a:rPr lang="en-US" sz="1600" dirty="0"/>
              <a:t>() and </a:t>
            </a:r>
            <a:r>
              <a:rPr lang="en-US" sz="1600" dirty="0" smtClean="0"/>
              <a:t>should have writer-preference</a:t>
            </a:r>
            <a:r>
              <a:rPr lang="en-US" sz="1600" dirty="0"/>
              <a:t>;</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4550" y="3753134"/>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loud 5"/>
          <p:cNvSpPr/>
          <p:nvPr/>
        </p:nvSpPr>
        <p:spPr>
          <a:xfrm>
            <a:off x="2971800" y="5791200"/>
            <a:ext cx="1600200"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Instance 1</a:t>
            </a:r>
            <a:endParaRPr lang="en-US" sz="1400" dirty="0"/>
          </a:p>
        </p:txBody>
      </p:sp>
      <p:sp>
        <p:nvSpPr>
          <p:cNvPr id="7" name="Cloud 6"/>
          <p:cNvSpPr/>
          <p:nvPr/>
        </p:nvSpPr>
        <p:spPr>
          <a:xfrm>
            <a:off x="5029200" y="5791200"/>
            <a:ext cx="1600200"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Instance 2</a:t>
            </a:r>
            <a:endParaRPr lang="en-US" sz="1400" dirty="0"/>
          </a:p>
        </p:txBody>
      </p:sp>
      <p:sp>
        <p:nvSpPr>
          <p:cNvPr id="8" name="TextBox 7"/>
          <p:cNvSpPr txBox="1"/>
          <p:nvPr/>
        </p:nvSpPr>
        <p:spPr>
          <a:xfrm>
            <a:off x="4056714" y="3399715"/>
            <a:ext cx="1638300" cy="369332"/>
          </a:xfrm>
          <a:prstGeom prst="rect">
            <a:avLst/>
          </a:prstGeom>
          <a:noFill/>
        </p:spPr>
        <p:txBody>
          <a:bodyPr wrap="square" rtlCol="0">
            <a:spAutoFit/>
          </a:bodyPr>
          <a:lstStyle/>
          <a:p>
            <a:r>
              <a:rPr lang="en-US" dirty="0" err="1" smtClean="0"/>
              <a:t>writersMutex</a:t>
            </a:r>
            <a:endParaRPr lang="en-US" dirty="0"/>
          </a:p>
        </p:txBody>
      </p:sp>
      <p:pic>
        <p:nvPicPr>
          <p:cNvPr id="9"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054" y="5181600"/>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106477" y="4817619"/>
            <a:ext cx="1638300" cy="369332"/>
          </a:xfrm>
          <a:prstGeom prst="rect">
            <a:avLst/>
          </a:prstGeom>
          <a:noFill/>
        </p:spPr>
        <p:txBody>
          <a:bodyPr wrap="square" rtlCol="0">
            <a:spAutoFit/>
          </a:bodyPr>
          <a:lstStyle/>
          <a:p>
            <a:r>
              <a:rPr lang="en-US" dirty="0" smtClean="0"/>
              <a:t>RW-Lock 1</a:t>
            </a:r>
            <a:endParaRPr lang="en-US" dirty="0"/>
          </a:p>
        </p:txBody>
      </p:sp>
      <p:pic>
        <p:nvPicPr>
          <p:cNvPr id="11"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7083" y="5181600"/>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9977" y="517523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5105400" y="4811250"/>
            <a:ext cx="1638300" cy="369332"/>
          </a:xfrm>
          <a:prstGeom prst="rect">
            <a:avLst/>
          </a:prstGeom>
          <a:noFill/>
        </p:spPr>
        <p:txBody>
          <a:bodyPr wrap="square" rtlCol="0">
            <a:spAutoFit/>
          </a:bodyPr>
          <a:lstStyle/>
          <a:p>
            <a:r>
              <a:rPr lang="en-US" dirty="0" smtClean="0"/>
              <a:t>RW-Lock 2</a:t>
            </a:r>
            <a:endParaRPr lang="en-US" dirty="0"/>
          </a:p>
        </p:txBody>
      </p:sp>
    </p:spTree>
    <p:extLst>
      <p:ext uri="{BB962C8B-B14F-4D97-AF65-F5344CB8AC3E}">
        <p14:creationId xmlns:p14="http://schemas.microsoft.com/office/powerpoint/2010/main" val="934259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Writer’s algorithm</a:t>
            </a:r>
            <a:br>
              <a:rPr lang="en-US" dirty="0" smtClean="0"/>
            </a:br>
            <a:r>
              <a:rPr lang="en-US" sz="2200" dirty="0" smtClean="0"/>
              <a:t>Example with two AVL tree instances</a:t>
            </a:r>
            <a:endParaRPr lang="en-US" dirty="0"/>
          </a:p>
        </p:txBody>
      </p:sp>
      <p:sp>
        <p:nvSpPr>
          <p:cNvPr id="3" name="Content Placeholder 2"/>
          <p:cNvSpPr>
            <a:spLocks noGrp="1"/>
          </p:cNvSpPr>
          <p:nvPr>
            <p:ph idx="1"/>
          </p:nvPr>
        </p:nvSpPr>
        <p:spPr>
          <a:xfrm>
            <a:off x="457200" y="1600200"/>
            <a:ext cx="5562600" cy="4419600"/>
          </a:xfrm>
        </p:spPr>
        <p:txBody>
          <a:bodyPr>
            <a:normAutofit/>
          </a:bodyPr>
          <a:lstStyle/>
          <a:p>
            <a:pPr marL="342900" indent="-342900">
              <a:buFont typeface="+mj-lt"/>
              <a:buAutoNum type="arabicPeriod"/>
            </a:pPr>
            <a:r>
              <a:rPr lang="en-US" sz="1400" dirty="0" smtClean="0"/>
              <a:t>Acquire the writer’s </a:t>
            </a:r>
            <a:r>
              <a:rPr lang="en-US" sz="1400" dirty="0" err="1" smtClean="0"/>
              <a:t>mutex</a:t>
            </a:r>
            <a:r>
              <a:rPr lang="en-US" sz="1400" dirty="0" smtClean="0"/>
              <a:t> to guarantee there is a single Writer at a time;</a:t>
            </a:r>
          </a:p>
          <a:p>
            <a:pPr marL="342900" indent="-342900">
              <a:buFont typeface="+mj-lt"/>
              <a:buAutoNum type="arabicPeriod"/>
            </a:pPr>
            <a:endParaRPr lang="en-US" sz="1400" dirty="0" smtClean="0"/>
          </a:p>
          <a:p>
            <a:pPr marL="342900" indent="-342900">
              <a:buFont typeface="+mj-lt"/>
              <a:buAutoNum type="arabicPeriod"/>
            </a:pPr>
            <a:r>
              <a:rPr lang="en-US" sz="1400" dirty="0" smtClean="0"/>
              <a:t>Acquire </a:t>
            </a:r>
            <a:r>
              <a:rPr lang="en-US" sz="1400" dirty="0"/>
              <a:t>the </a:t>
            </a:r>
            <a:r>
              <a:rPr lang="en-US" sz="1400" b="1" dirty="0"/>
              <a:t>write loc</a:t>
            </a:r>
            <a:r>
              <a:rPr lang="en-US" sz="1400" dirty="0"/>
              <a:t>k on the </a:t>
            </a:r>
            <a:r>
              <a:rPr lang="en-US" sz="1400" dirty="0" err="1"/>
              <a:t>rw</a:t>
            </a:r>
            <a:r>
              <a:rPr lang="en-US" sz="1400" dirty="0"/>
              <a:t>-lock of the first instance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smtClean="0"/>
              <a:t>Execute </a:t>
            </a:r>
            <a:r>
              <a:rPr lang="en-US" sz="1400" dirty="0"/>
              <a:t>the mutable operation on the first instance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smtClean="0"/>
              <a:t>Release </a:t>
            </a:r>
            <a:r>
              <a:rPr lang="en-US" sz="1400" dirty="0"/>
              <a:t>the write lock on the </a:t>
            </a:r>
            <a:r>
              <a:rPr lang="en-US" sz="1400" dirty="0" err="1"/>
              <a:t>rw</a:t>
            </a:r>
            <a:r>
              <a:rPr lang="en-US" sz="1400" dirty="0"/>
              <a:t>-lock of the first instance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smtClean="0"/>
              <a:t>Acquire </a:t>
            </a:r>
            <a:r>
              <a:rPr lang="en-US" sz="1400" dirty="0"/>
              <a:t>the </a:t>
            </a:r>
            <a:r>
              <a:rPr lang="en-US" sz="1400" b="1" dirty="0"/>
              <a:t>write lock </a:t>
            </a:r>
            <a:r>
              <a:rPr lang="en-US" sz="1400" dirty="0"/>
              <a:t>on the </a:t>
            </a:r>
            <a:r>
              <a:rPr lang="en-US" sz="1400" dirty="0" err="1"/>
              <a:t>rw</a:t>
            </a:r>
            <a:r>
              <a:rPr lang="en-US" sz="1400" dirty="0"/>
              <a:t>-lock of the second instance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smtClean="0"/>
              <a:t>Execute </a:t>
            </a:r>
            <a:r>
              <a:rPr lang="en-US" sz="1400" dirty="0"/>
              <a:t>exactly the same mutable operation</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smtClean="0"/>
              <a:t>Release </a:t>
            </a:r>
            <a:r>
              <a:rPr lang="en-US" sz="1400" dirty="0"/>
              <a:t>the write lock on the </a:t>
            </a:r>
            <a:r>
              <a:rPr lang="en-US" sz="1400" dirty="0" err="1"/>
              <a:t>rw</a:t>
            </a:r>
            <a:r>
              <a:rPr lang="en-US" sz="1400" dirty="0"/>
              <a:t>-lock of the second instance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smtClean="0"/>
              <a:t>Release </a:t>
            </a:r>
            <a:r>
              <a:rPr lang="en-US" sz="1400" dirty="0"/>
              <a:t>the </a:t>
            </a:r>
            <a:r>
              <a:rPr lang="en-US" sz="1400" dirty="0" smtClean="0"/>
              <a:t>writer’s </a:t>
            </a:r>
            <a:r>
              <a:rPr lang="en-US" sz="1400" dirty="0" err="1" smtClean="0"/>
              <a:t>mutex</a:t>
            </a:r>
            <a:r>
              <a:rPr lang="en-US" sz="1400" dirty="0"/>
              <a:t>;</a:t>
            </a:r>
          </a:p>
          <a:p>
            <a:endParaRPr lang="en-US" sz="1400" dirty="0"/>
          </a:p>
        </p:txBody>
      </p:sp>
      <p:pic>
        <p:nvPicPr>
          <p:cNvPr id="4" name="Picture 5"/>
          <p:cNvPicPr>
            <a:picLocks noChangeAspect="1" noChangeArrowheads="1"/>
          </p:cNvPicPr>
          <p:nvPr/>
        </p:nvPicPr>
        <p:blipFill>
          <a:blip r:embed="rId2" cstate="print"/>
          <a:srcRect/>
          <a:stretch>
            <a:fillRect/>
          </a:stretch>
        </p:blipFill>
        <p:spPr bwMode="auto">
          <a:xfrm>
            <a:off x="7696200" y="4192677"/>
            <a:ext cx="1447800" cy="1426431"/>
          </a:xfrm>
          <a:prstGeom prst="rect">
            <a:avLst/>
          </a:prstGeom>
          <a:noFill/>
          <a:ln w="9525">
            <a:noFill/>
            <a:miter lim="800000"/>
            <a:headEnd/>
            <a:tailEnd/>
          </a:ln>
        </p:spPr>
      </p:pic>
      <p:pic>
        <p:nvPicPr>
          <p:cNvPr id="5" name="Picture 5"/>
          <p:cNvPicPr>
            <a:picLocks noChangeAspect="1" noChangeArrowheads="1"/>
          </p:cNvPicPr>
          <p:nvPr/>
        </p:nvPicPr>
        <p:blipFill>
          <a:blip r:embed="rId2" cstate="print"/>
          <a:srcRect/>
          <a:stretch>
            <a:fillRect/>
          </a:stretch>
        </p:blipFill>
        <p:spPr bwMode="auto">
          <a:xfrm>
            <a:off x="6243119" y="4192676"/>
            <a:ext cx="1447800" cy="1426431"/>
          </a:xfrm>
          <a:prstGeom prst="rect">
            <a:avLst/>
          </a:prstGeom>
          <a:noFill/>
          <a:ln w="9525">
            <a:noFill/>
            <a:miter lim="800000"/>
            <a:headEnd/>
            <a:tailEnd/>
          </a:ln>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366940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366940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6826" y="2410819"/>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7152585" y="2057400"/>
            <a:ext cx="1391110" cy="338554"/>
          </a:xfrm>
          <a:prstGeom prst="rect">
            <a:avLst/>
          </a:prstGeom>
          <a:noFill/>
        </p:spPr>
        <p:txBody>
          <a:bodyPr wrap="square" rtlCol="0">
            <a:spAutoFit/>
          </a:bodyPr>
          <a:lstStyle/>
          <a:p>
            <a:r>
              <a:rPr lang="en-US" sz="1600" dirty="0" err="1" smtClean="0"/>
              <a:t>writersMutex</a:t>
            </a:r>
            <a:endParaRPr lang="en-US" dirty="0"/>
          </a:p>
        </p:txBody>
      </p:sp>
      <p:sp>
        <p:nvSpPr>
          <p:cNvPr id="10" name="TextBox 9"/>
          <p:cNvSpPr txBox="1"/>
          <p:nvPr/>
        </p:nvSpPr>
        <p:spPr>
          <a:xfrm>
            <a:off x="6385515" y="3327574"/>
            <a:ext cx="1305404" cy="338554"/>
          </a:xfrm>
          <a:prstGeom prst="rect">
            <a:avLst/>
          </a:prstGeom>
          <a:noFill/>
        </p:spPr>
        <p:txBody>
          <a:bodyPr wrap="square" rtlCol="0">
            <a:spAutoFit/>
          </a:bodyPr>
          <a:lstStyle/>
          <a:p>
            <a:r>
              <a:rPr lang="en-US" sz="1600" dirty="0" smtClean="0"/>
              <a:t>RW-Lock 1</a:t>
            </a:r>
            <a:endParaRPr lang="en-US" sz="1600" dirty="0"/>
          </a:p>
        </p:txBody>
      </p:sp>
      <p:sp>
        <p:nvSpPr>
          <p:cNvPr id="11" name="TextBox 10"/>
          <p:cNvSpPr txBox="1"/>
          <p:nvPr/>
        </p:nvSpPr>
        <p:spPr>
          <a:xfrm>
            <a:off x="7902913" y="3327574"/>
            <a:ext cx="1231279" cy="338554"/>
          </a:xfrm>
          <a:prstGeom prst="rect">
            <a:avLst/>
          </a:prstGeom>
          <a:noFill/>
        </p:spPr>
        <p:txBody>
          <a:bodyPr wrap="square" rtlCol="0">
            <a:spAutoFit/>
          </a:bodyPr>
          <a:lstStyle/>
          <a:p>
            <a:r>
              <a:rPr lang="en-US" sz="1600" dirty="0" smtClean="0"/>
              <a:t>RW-Lock 2</a:t>
            </a:r>
            <a:endParaRPr lang="en-US" sz="1600" dirty="0"/>
          </a:p>
        </p:txBody>
      </p:sp>
      <p:grpSp>
        <p:nvGrpSpPr>
          <p:cNvPr id="12" name="Group 30"/>
          <p:cNvGrpSpPr>
            <a:grpSpLocks/>
          </p:cNvGrpSpPr>
          <p:nvPr/>
        </p:nvGrpSpPr>
        <p:grpSpPr bwMode="auto">
          <a:xfrm flipH="1">
            <a:off x="6962994" y="1313608"/>
            <a:ext cx="564132" cy="459766"/>
            <a:chOff x="1008" y="2720"/>
            <a:chExt cx="856" cy="808"/>
          </a:xfrm>
        </p:grpSpPr>
        <p:sp>
          <p:nvSpPr>
            <p:cNvPr id="13"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rgbClr val="000000"/>
                  </a:solidFill>
                </a:rPr>
                <a:t>   </a:t>
              </a:r>
              <a:r>
                <a:rPr lang="en-US" sz="1000" b="1" dirty="0" smtClean="0">
                  <a:solidFill>
                    <a:srgbClr val="000000"/>
                  </a:solidFill>
                </a:rPr>
                <a:t>W</a:t>
              </a:r>
              <a:endParaRPr lang="en-US" sz="1000" b="1" dirty="0">
                <a:solidFill>
                  <a:srgbClr val="000000"/>
                </a:solidFill>
              </a:endParaRPr>
            </a:p>
          </p:txBody>
        </p:sp>
        <p:sp>
          <p:nvSpPr>
            <p:cNvPr id="18"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6826" y="2463259"/>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8494" y="3709557"/>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Oval 23"/>
          <p:cNvSpPr/>
          <p:nvPr/>
        </p:nvSpPr>
        <p:spPr>
          <a:xfrm>
            <a:off x="7186509" y="4963862"/>
            <a:ext cx="197920" cy="19950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9</a:t>
            </a:r>
            <a:endParaRPr lang="en-US" sz="800" dirty="0">
              <a:solidFill>
                <a:schemeClr val="tx1"/>
              </a:solidFill>
            </a:endParaRPr>
          </a:p>
        </p:txBody>
      </p:sp>
      <p:cxnSp>
        <p:nvCxnSpPr>
          <p:cNvPr id="26" name="Straight Connector 25"/>
          <p:cNvCxnSpPr>
            <a:stCxn id="24" idx="7"/>
          </p:cNvCxnSpPr>
          <p:nvPr/>
        </p:nvCxnSpPr>
        <p:spPr>
          <a:xfrm flipV="1">
            <a:off x="7355444" y="4858571"/>
            <a:ext cx="70717" cy="134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7456" y="3716791"/>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Oval 32"/>
          <p:cNvSpPr/>
          <p:nvPr/>
        </p:nvSpPr>
        <p:spPr>
          <a:xfrm>
            <a:off x="8610557" y="4964325"/>
            <a:ext cx="197920" cy="19950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9</a:t>
            </a:r>
            <a:endParaRPr lang="en-US" sz="800" dirty="0">
              <a:solidFill>
                <a:schemeClr val="tx1"/>
              </a:solidFill>
            </a:endParaRPr>
          </a:p>
        </p:txBody>
      </p:sp>
      <p:cxnSp>
        <p:nvCxnSpPr>
          <p:cNvPr id="34" name="Straight Connector 33"/>
          <p:cNvCxnSpPr>
            <a:stCxn id="33" idx="7"/>
          </p:cNvCxnSpPr>
          <p:nvPr/>
        </p:nvCxnSpPr>
        <p:spPr>
          <a:xfrm flipV="1">
            <a:off x="8779492" y="4859034"/>
            <a:ext cx="70717" cy="134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906689" y="3926774"/>
            <a:ext cx="2286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W</a:t>
            </a:r>
            <a:endParaRPr lang="en-US" sz="1400" dirty="0"/>
          </a:p>
        </p:txBody>
      </p:sp>
      <p:sp>
        <p:nvSpPr>
          <p:cNvPr id="37" name="Rounded Rectangle 36"/>
          <p:cNvSpPr/>
          <p:nvPr/>
        </p:nvSpPr>
        <p:spPr>
          <a:xfrm>
            <a:off x="8404252" y="3926774"/>
            <a:ext cx="2286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W</a:t>
            </a:r>
            <a:endParaRPr lang="en-US" sz="1400" dirty="0"/>
          </a:p>
        </p:txBody>
      </p:sp>
    </p:spTree>
    <p:extLst>
      <p:ext uri="{BB962C8B-B14F-4D97-AF65-F5344CB8AC3E}">
        <p14:creationId xmlns:p14="http://schemas.microsoft.com/office/powerpoint/2010/main" val="287515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0" presetClass="path" presetSubtype="0" accel="50000" decel="50000" fill="hold" nodeType="withEffect">
                                  <p:stCondLst>
                                    <p:cond delay="0"/>
                                  </p:stCondLst>
                                  <p:childTnLst>
                                    <p:animMotion origin="layout" path="M -6.11111E-6 5.84085E-6 C 0.00277 0.01111 0.00173 0.00533 0.00312 0.01736 C 0.00242 0.05437 -0.00209 0.09924 0.00399 0.13602 C 0.00347 0.14296 0.00347 0.14736 0.00104 0.15314 " pathEditMode="relative" ptsTypes="fffA">
                                      <p:cBhvr>
                                        <p:cTn id="9" dur="2000" fill="hold"/>
                                        <p:tgtEl>
                                          <p:spTgt spid="12"/>
                                        </p:tgtEl>
                                        <p:attrNameLst>
                                          <p:attrName>ppt_x</p:attrName>
                                          <p:attrName>ppt_y</p:attrName>
                                        </p:attrNameLst>
                                      </p:cBhvr>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0" presetClass="path" presetSubtype="0" accel="50000" decel="50000" fill="hold" nodeType="withEffect">
                                  <p:stCondLst>
                                    <p:cond delay="0"/>
                                  </p:stCondLst>
                                  <p:childTnLst>
                                    <p:animMotion origin="layout" path="M 0.00104 0.15313 C -0.0066 0.15961 0.0026 0.15105 -0.004 0.15984 C -0.0066 0.16331 -0.01077 0.16609 -0.01389 0.16886 C -0.0158 0.17812 -0.01285 0.16886 -0.01789 0.17418 C -0.03143 0.18876 -0.01997 0.18205 -0.03073 0.18737 C -0.03768 0.19662 -0.04046 0.21027 -0.04757 0.21906 C -0.05174 0.23757 -0.06025 0.24728 -0.07223 0.25746 C -0.07674 0.26139 -0.08091 0.26579 -0.08612 0.26787 C -0.09375 0.2792 -0.08125 0.26186 -0.09115 0.2718 C -0.0941 0.27481 -0.09584 0.28452 -0.09705 0.28892 C -0.09862 0.3139 -0.10105 0.33819 -0.10105 0.36294 " pathEditMode="relative" ptsTypes="ffffffffffA">
                                      <p:cBhvr>
                                        <p:cTn id="21" dur="2000" fill="hold"/>
                                        <p:tgtEl>
                                          <p:spTgt spid="12"/>
                                        </p:tgtEl>
                                        <p:attrNameLst>
                                          <p:attrName>ppt_x</p:attrName>
                                          <p:attrName>ppt_y</p:attrName>
                                        </p:attrNameLst>
                                      </p:cBhvr>
                                    </p:animMotion>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0" presetClass="path" presetSubtype="0" accel="50000" decel="50000" fill="hold" nodeType="withEffect">
                                  <p:stCondLst>
                                    <p:cond delay="0"/>
                                  </p:stCondLst>
                                  <p:childTnLst>
                                    <p:animMotion origin="layout" path="M -0.10104 0.36297 C -0.09705 0.36436 -0.09549 0.3676 -0.09167 0.36922 C -0.0875 0.37292 -0.08385 0.37824 -0.07969 0.38148 C -0.07552 0.38496 -0.07049 0.38635 -0.0658 0.38773 C -0.06128 0.38912 -0.05816 0.39306 -0.05382 0.39514 C -0.04878 0.39769 -0.05139 0.39491 -0.04722 0.39769 C -0.04149 0.40139 -0.03663 0.40741 -0.03055 0.40996 C -0.02812 0.41227 -0.02222 0.41482 -0.02222 0.41482 C -0.01632 0.42014 -0.01146 0.42199 -0.00469 0.42477 C -0.00278 0.42639 -0.00104 0.42801 0.00087 0.42963 C 0.00347 0.43195 0.00833 0.43704 0.00833 0.43704 C 0.01215 0.44537 0.01892 0.45255 0.025 0.45811 C 0.02674 0.46181 0.02761 0.46505 0.02865 0.46922 C 0.02813 0.47662 0.02604 0.49931 0.02309 0.5051 C 0.02274 0.50949 0.02309 0.51412 0.02222 0.51852 C 0.02153 0.52176 0.0191 0.52408 0.0184 0.52732 C 0.01632 0.53658 0.01476 0.54885 0.01476 0.55811 " pathEditMode="relative" ptsTypes="ffffffffffffffffA">
                                      <p:cBhvr>
                                        <p:cTn id="35" dur="2000" fill="hold"/>
                                        <p:tgtEl>
                                          <p:spTgt spid="12"/>
                                        </p:tgtEl>
                                        <p:attrNameLst>
                                          <p:attrName>ppt_x</p:attrName>
                                          <p:attrName>ppt_y</p:attrName>
                                        </p:attrNameLst>
                                      </p:cBhvr>
                                    </p:animMotion>
                                  </p:childTnLst>
                                </p:cTn>
                              </p:par>
                            </p:childTnLst>
                          </p:cTn>
                        </p:par>
                        <p:par>
                          <p:cTn id="36" fill="hold">
                            <p:stCondLst>
                              <p:cond delay="2000"/>
                            </p:stCondLst>
                            <p:childTnLst>
                              <p:par>
                                <p:cTn id="37" presetID="1"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par>
                                <p:cTn id="47" presetID="0" presetClass="path" presetSubtype="0" accel="50000" decel="50000" fill="hold" nodeType="withEffect">
                                  <p:stCondLst>
                                    <p:cond delay="0"/>
                                  </p:stCondLst>
                                  <p:childTnLst>
                                    <p:animMotion origin="layout" path="M 0.01475 0.5581 C 0.02552 0.56227 0.01822 0.56227 0.03611 0.55949 C 0.03906 0.55694 0.03958 0.5574 0.03975 0.55208 C 0.04027 0.52083 0.0401 0.48935 0.04062 0.4581 C 0.04079 0.44791 0.04461 0.43125 0.04808 0.42245 C 0.04913 0.39977 0.05086 0.38148 0.05086 0.3581 " pathEditMode="relative" ptsTypes="fffffA">
                                      <p:cBhvr>
                                        <p:cTn id="48" dur="2000" fill="hold"/>
                                        <p:tgtEl>
                                          <p:spTgt spid="12"/>
                                        </p:tgtEl>
                                        <p:attrNameLst>
                                          <p:attrName>ppt_x</p:attrName>
                                          <p:attrName>ppt_y</p:attrName>
                                        </p:attrNameLst>
                                      </p:cBhvr>
                                    </p:animMotion>
                                  </p:childTnLst>
                                </p:cTn>
                              </p:par>
                            </p:childTnLst>
                          </p:cTn>
                        </p:par>
                        <p:par>
                          <p:cTn id="49" fill="hold">
                            <p:stCondLst>
                              <p:cond delay="2000"/>
                            </p:stCondLst>
                            <p:childTnLst>
                              <p:par>
                                <p:cTn id="50" presetID="1" presetClass="exit" presetSubtype="0" fill="hold" nodeType="afterEffect">
                                  <p:stCondLst>
                                    <p:cond delay="0"/>
                                  </p:stCondLst>
                                  <p:childTnLst>
                                    <p:set>
                                      <p:cBhvr>
                                        <p:cTn id="51" dur="1" fill="hold">
                                          <p:stCondLst>
                                            <p:cond delay="0"/>
                                          </p:stCondLst>
                                        </p:cTn>
                                        <p:tgtEl>
                                          <p:spTgt spid="23"/>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par>
                          <p:cTn id="54" fill="hold">
                            <p:stCondLst>
                              <p:cond delay="2000"/>
                            </p:stCondLst>
                            <p:childTnLst>
                              <p:par>
                                <p:cTn id="55" presetID="1" presetClass="exit" presetSubtype="0" fill="hold" grpId="1" nodeType="afterEffect">
                                  <p:stCondLst>
                                    <p:cond delay="0"/>
                                  </p:stCondLst>
                                  <p:childTnLst>
                                    <p:set>
                                      <p:cBhvr>
                                        <p:cTn id="56" dur="1" fill="hold">
                                          <p:stCondLst>
                                            <p:cond delay="0"/>
                                          </p:stCondLst>
                                        </p:cTn>
                                        <p:tgtEl>
                                          <p:spTgt spid="3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500"/>
                                        <p:tgtEl>
                                          <p:spTgt spid="3">
                                            <p:txEl>
                                              <p:pRg st="8" end="8"/>
                                            </p:txEl>
                                          </p:spTgt>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7"/>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500"/>
                                        <p:tgtEl>
                                          <p:spTgt spid="3">
                                            <p:txEl>
                                              <p:pRg st="10" end="10"/>
                                            </p:txEl>
                                          </p:spTgt>
                                        </p:tgtEl>
                                      </p:cBhvr>
                                    </p:animEffect>
                                  </p:childTnLst>
                                </p:cTn>
                              </p:par>
                              <p:par>
                                <p:cTn id="74" presetID="0" presetClass="path" presetSubtype="0" accel="50000" decel="50000" fill="hold" nodeType="withEffect">
                                  <p:stCondLst>
                                    <p:cond delay="0"/>
                                  </p:stCondLst>
                                  <p:childTnLst>
                                    <p:animMotion origin="layout" path="M 0.05087 0.3581 C 0.05694 0.36944 0.06285 0.38055 0.06944 0.39143 C 0.07066 0.39351 0.07135 0.39652 0.07309 0.39768 C 0.07726 0.40046 0.08108 0.4037 0.08524 0.40625 C 0.09253 0.41643 0.08489 0.4074 0.1 0.4162 C 0.12066 0.42824 0.12483 0.42824 0.15 0.42986 C 0.15573 0.43472 0.15989 0.44421 0.16667 0.44699 C 0.17239 0.45231 0.16684 0.44652 0.17135 0.45324 C 0.17309 0.45578 0.17691 0.46064 0.17691 0.46088 C 0.17726 0.4618 0.17743 0.46319 0.17778 0.46435 C 0.1783 0.46574 0.17969 0.46666 0.17969 0.46805 C 0.18055 0.48773 0.18021 0.50763 0.18055 0.52731 C 0.18003 0.55 0.18594 0.56342 0.17222 0.57176 " pathEditMode="relative" rAng="0" ptsTypes="ffffffffffffA">
                                      <p:cBhvr>
                                        <p:cTn id="75" dur="2000" fill="hold"/>
                                        <p:tgtEl>
                                          <p:spTgt spid="12"/>
                                        </p:tgtEl>
                                        <p:attrNameLst>
                                          <p:attrName>ppt_x</p:attrName>
                                          <p:attrName>ppt_y</p:attrName>
                                        </p:attrNameLst>
                                      </p:cBhvr>
                                      <p:rCtr x="6753" y="10671"/>
                                    </p:animMotion>
                                  </p:childTnLst>
                                </p:cTn>
                              </p:par>
                            </p:childTnLst>
                          </p:cTn>
                        </p:par>
                        <p:par>
                          <p:cTn id="76" fill="hold">
                            <p:stCondLst>
                              <p:cond delay="2000"/>
                            </p:stCondLst>
                            <p:childTnLst>
                              <p:par>
                                <p:cTn id="77" presetID="1" presetClass="entr" presetSubtype="0"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par>
                          <p:cTn id="79" fill="hold">
                            <p:stCondLst>
                              <p:cond delay="2000"/>
                            </p:stCondLst>
                            <p:childTnLst>
                              <p:par>
                                <p:cTn id="80" presetID="1" presetClass="entr" presetSubtype="0" fill="hold" nodeType="afterEffect">
                                  <p:stCondLst>
                                    <p:cond delay="0"/>
                                  </p:stCondLst>
                                  <p:childTnLst>
                                    <p:set>
                                      <p:cBhvr>
                                        <p:cTn id="81" dur="1" fill="hold">
                                          <p:stCondLst>
                                            <p:cond delay="0"/>
                                          </p:stCondLst>
                                        </p:cTn>
                                        <p:tgtEl>
                                          <p:spTgt spid="3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childTnLst>
                                </p:cTn>
                              </p:par>
                              <p:par>
                                <p:cTn id="86" presetID="0" presetClass="path" presetSubtype="0" accel="50000" decel="50000" fill="hold" nodeType="withEffect">
                                  <p:stCondLst>
                                    <p:cond delay="0"/>
                                  </p:stCondLst>
                                  <p:childTnLst>
                                    <p:animMotion origin="layout" path="M 0.17222 0.57199 C 0.16979 0.57153 0.16684 0.57269 0.16476 0.57084 C 0.16319 0.56945 0.16406 0.56551 0.16302 0.56343 C 0.15851 0.55463 0.15799 0.55093 0.15087 0.54491 C 0.15035 0.54283 0.15 0.54051 0.14913 0.53866 C 0.14844 0.53727 0.14705 0.53658 0.14635 0.53496 C 0.14531 0.53264 0.14531 0.52986 0.14444 0.52755 C 0.14149 0.51968 0.13698 0.5125 0.13333 0.50533 C 0.13142 0.49676 0.12726 0.49398 0.12413 0.48565 C 0.12083 0.47662 0.11805 0.46736 0.11476 0.45834 C 0.11389 0.45139 0.11406 0.44283 0.11198 0.43611 C 0.10937 0.42755 0.1059 0.41852 0.10278 0.41019 C 0.10208 0.40139 0.10104 0.39537 0.09722 0.38796 C 0.09496 0.37824 0.09149 0.37315 0.0842 0.36945 C 0.08299 0.3669 0.08246 0.36366 0.08055 0.36204 C 0.07969 0.36134 0.07778 0.35972 0.07778 0.35972 " pathEditMode="relative" ptsTypes="fffffffffffffffA">
                                      <p:cBhvr>
                                        <p:cTn id="87" dur="2000" fill="hold"/>
                                        <p:tgtEl>
                                          <p:spTgt spid="12"/>
                                        </p:tgtEl>
                                        <p:attrNameLst>
                                          <p:attrName>ppt_x</p:attrName>
                                          <p:attrName>ppt_y</p:attrName>
                                        </p:attrNameLst>
                                      </p:cBhvr>
                                    </p:animMotion>
                                  </p:childTnLst>
                                </p:cTn>
                              </p:par>
                            </p:childTnLst>
                          </p:cTn>
                        </p:par>
                        <p:par>
                          <p:cTn id="88" fill="hold">
                            <p:stCondLst>
                              <p:cond delay="2000"/>
                            </p:stCondLst>
                            <p:childTnLst>
                              <p:par>
                                <p:cTn id="89" presetID="1" presetClass="exit" presetSubtype="0" fill="hold" nodeType="afterEffect">
                                  <p:stCondLst>
                                    <p:cond delay="0"/>
                                  </p:stCondLst>
                                  <p:childTnLst>
                                    <p:set>
                                      <p:cBhvr>
                                        <p:cTn id="90" dur="1" fill="hold">
                                          <p:stCondLst>
                                            <p:cond delay="0"/>
                                          </p:stCondLst>
                                        </p:cTn>
                                        <p:tgtEl>
                                          <p:spTgt spid="32"/>
                                        </p:tgtEl>
                                        <p:attrNameLst>
                                          <p:attrName>style.visibility</p:attrName>
                                        </p:attrNameLst>
                                      </p:cBhvr>
                                      <p:to>
                                        <p:strVal val="hidden"/>
                                      </p:to>
                                    </p:set>
                                  </p:childTnLst>
                                </p:cTn>
                              </p:par>
                            </p:childTnLst>
                          </p:cTn>
                        </p:par>
                        <p:par>
                          <p:cTn id="91" fill="hold">
                            <p:stCondLst>
                              <p:cond delay="2000"/>
                            </p:stCondLst>
                            <p:childTnLst>
                              <p:par>
                                <p:cTn id="92" presetID="1" presetClass="entr" presetSubtype="0" fill="hold" nodeType="afterEffect">
                                  <p:stCondLst>
                                    <p:cond delay="0"/>
                                  </p:stCondLst>
                                  <p:childTnLst>
                                    <p:set>
                                      <p:cBhvr>
                                        <p:cTn id="93" dur="1" fill="hold">
                                          <p:stCondLst>
                                            <p:cond delay="0"/>
                                          </p:stCondLst>
                                        </p:cTn>
                                        <p:tgtEl>
                                          <p:spTgt spid="7"/>
                                        </p:tgtEl>
                                        <p:attrNameLst>
                                          <p:attrName>style.visibility</p:attrName>
                                        </p:attrNameLst>
                                      </p:cBhvr>
                                      <p:to>
                                        <p:strVal val="visible"/>
                                      </p:to>
                                    </p:set>
                                  </p:childTnLst>
                                </p:cTn>
                              </p:par>
                              <p:par>
                                <p:cTn id="94" presetID="1" presetClass="exit" presetSubtype="0" fill="hold" grpId="1" nodeType="withEffect">
                                  <p:stCondLst>
                                    <p:cond delay="0"/>
                                  </p:stCondLst>
                                  <p:childTnLst>
                                    <p:set>
                                      <p:cBhvr>
                                        <p:cTn id="95" dur="1" fill="hold">
                                          <p:stCondLst>
                                            <p:cond delay="0"/>
                                          </p:stCondLst>
                                        </p:cTn>
                                        <p:tgtEl>
                                          <p:spTgt spid="37"/>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
                                            <p:txEl>
                                              <p:pRg st="14" end="14"/>
                                            </p:txEl>
                                          </p:spTgt>
                                        </p:tgtEl>
                                        <p:attrNameLst>
                                          <p:attrName>style.visibility</p:attrName>
                                        </p:attrNameLst>
                                      </p:cBhvr>
                                      <p:to>
                                        <p:strVal val="visible"/>
                                      </p:to>
                                    </p:set>
                                    <p:animEffect transition="in" filter="fade">
                                      <p:cBhvr>
                                        <p:cTn id="100" dur="500"/>
                                        <p:tgtEl>
                                          <p:spTgt spid="3">
                                            <p:txEl>
                                              <p:pRg st="14" end="14"/>
                                            </p:txEl>
                                          </p:spTgt>
                                        </p:tgtEl>
                                      </p:cBhvr>
                                    </p:animEffect>
                                  </p:childTnLst>
                                </p:cTn>
                              </p:par>
                              <p:par>
                                <p:cTn id="101" presetID="0" presetClass="path" presetSubtype="0" accel="50000" decel="50000" fill="hold" nodeType="withEffect">
                                  <p:stCondLst>
                                    <p:cond delay="0"/>
                                  </p:stCondLst>
                                  <p:childTnLst>
                                    <p:animMotion origin="layout" path="M 0.05087 0.3581 C 0.0526 0.34653 0.05382 0.3338 0.05781 0.32315 C 0.05937 0.31273 0.06128 0.29051 0.06597 0.28356 C 0.06979 0.2706 0.08021 0.25949 0.08941 0.25 C 0.09149 0.24282 0.09739 0.23796 0.09982 0.23079 C 0.10225 0.22338 0.10295 0.21528 0.10555 0.20787 C 0.10816 0.2 0.1125 0.19352 0.11614 0.18611 C 0.11875 0.18102 0.11996 0.17593 0.12309 0.1706 C 0.12448 0.15509 0.12448 0.16088 0.12448 0.15278 " pathEditMode="relative" rAng="0" ptsTypes="ffffffffA">
                                      <p:cBhvr>
                                        <p:cTn id="102" dur="2000" fill="hold"/>
                                        <p:tgtEl>
                                          <p:spTgt spid="12"/>
                                        </p:tgtEl>
                                        <p:attrNameLst>
                                          <p:attrName>ppt_x</p:attrName>
                                          <p:attrName>ppt_y</p:attrName>
                                        </p:attrNameLst>
                                      </p:cBhvr>
                                      <p:rCtr x="3681" y="-10278"/>
                                    </p:animMotion>
                                  </p:childTnLst>
                                </p:cTn>
                              </p:par>
                            </p:childTnLst>
                          </p:cTn>
                        </p:par>
                        <p:par>
                          <p:cTn id="103" fill="hold">
                            <p:stCondLst>
                              <p:cond delay="2000"/>
                            </p:stCondLst>
                            <p:childTnLst>
                              <p:par>
                                <p:cTn id="104" presetID="1" presetClass="exit" presetSubtype="0" fill="hold" nodeType="afterEffect">
                                  <p:stCondLst>
                                    <p:cond delay="0"/>
                                  </p:stCondLst>
                                  <p:childTnLst>
                                    <p:set>
                                      <p:cBhvr>
                                        <p:cTn id="105" dur="1" fill="hold">
                                          <p:stCondLst>
                                            <p:cond delay="0"/>
                                          </p:stCondLst>
                                        </p:cTn>
                                        <p:tgtEl>
                                          <p:spTgt spid="22"/>
                                        </p:tgtEl>
                                        <p:attrNameLst>
                                          <p:attrName>style.visibility</p:attrName>
                                        </p:attrNameLst>
                                      </p:cBhvr>
                                      <p:to>
                                        <p:strVal val="hidden"/>
                                      </p:to>
                                    </p:set>
                                  </p:childTnLst>
                                </p:cTn>
                              </p:par>
                              <p:par>
                                <p:cTn id="106" presetID="1" presetClass="entr" presetSubtype="0" fill="hold" nodeType="withEffect">
                                  <p:stCondLst>
                                    <p:cond delay="0"/>
                                  </p:stCondLst>
                                  <p:childTnLst>
                                    <p:set>
                                      <p:cBhvr>
                                        <p:cTn id="10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3" grpId="0" animBg="1"/>
      <p:bldP spid="36" grpId="0" animBg="1"/>
      <p:bldP spid="36" grpId="1" animBg="1"/>
      <p:bldP spid="37" grpId="0" animBg="1"/>
      <p:bldP spid="3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Reader’s algorithm</a:t>
            </a:r>
            <a:br>
              <a:rPr lang="en-US" dirty="0" smtClean="0"/>
            </a:br>
            <a:r>
              <a:rPr lang="en-US" sz="2200" dirty="0" smtClean="0"/>
              <a:t>Scenario: Instance 1 is unlocked or read-locked</a:t>
            </a:r>
            <a:endParaRPr lang="en-US" sz="2200" dirty="0"/>
          </a:p>
        </p:txBody>
      </p:sp>
      <p:sp>
        <p:nvSpPr>
          <p:cNvPr id="3" name="Content Placeholder 2"/>
          <p:cNvSpPr>
            <a:spLocks noGrp="1"/>
          </p:cNvSpPr>
          <p:nvPr>
            <p:ph idx="1"/>
          </p:nvPr>
        </p:nvSpPr>
        <p:spPr>
          <a:xfrm>
            <a:off x="457200" y="1600200"/>
            <a:ext cx="5562600" cy="4876800"/>
          </a:xfrm>
        </p:spPr>
        <p:txBody>
          <a:bodyPr>
            <a:normAutofit/>
          </a:bodyPr>
          <a:lstStyle/>
          <a:p>
            <a:pPr marL="342900" indent="-342900">
              <a:buFont typeface="+mj-lt"/>
              <a:buAutoNum type="arabicPeriod"/>
            </a:pPr>
            <a:r>
              <a:rPr lang="en-US" sz="1400" dirty="0" smtClean="0"/>
              <a:t>Do a try-read-lock on the RW-Lock of the first instance;</a:t>
            </a:r>
          </a:p>
          <a:p>
            <a:pPr marL="342900" indent="-342900">
              <a:buFont typeface="+mj-lt"/>
              <a:buAutoNum type="arabicPeriod"/>
            </a:pPr>
            <a:endParaRPr lang="en-US" sz="1400" dirty="0" smtClean="0"/>
          </a:p>
          <a:p>
            <a:pPr marL="342900" indent="-342900">
              <a:buFont typeface="+mj-lt"/>
              <a:buAutoNum type="arabicPeriod"/>
            </a:pPr>
            <a:r>
              <a:rPr lang="en-US" sz="1400" dirty="0" smtClean="0"/>
              <a:t>If the lock succeeds, do the read-only operation on the first instance;</a:t>
            </a:r>
          </a:p>
          <a:p>
            <a:pPr marL="342900" indent="-342900">
              <a:buFont typeface="+mj-lt"/>
              <a:buAutoNum type="arabicPeriod"/>
            </a:pPr>
            <a:endParaRPr lang="en-US" sz="1400" dirty="0" smtClean="0"/>
          </a:p>
          <a:p>
            <a:pPr marL="342900" indent="-342900">
              <a:buFont typeface="+mj-lt"/>
              <a:buAutoNum type="arabicPeriod"/>
            </a:pPr>
            <a:r>
              <a:rPr lang="en-US" sz="1400" dirty="0" smtClean="0"/>
              <a:t>Release the RW-Lock;</a:t>
            </a:r>
            <a:endParaRPr lang="en-US" sz="1400" dirty="0"/>
          </a:p>
        </p:txBody>
      </p:sp>
      <p:pic>
        <p:nvPicPr>
          <p:cNvPr id="4" name="Picture 5"/>
          <p:cNvPicPr>
            <a:picLocks noChangeAspect="1" noChangeArrowheads="1"/>
          </p:cNvPicPr>
          <p:nvPr/>
        </p:nvPicPr>
        <p:blipFill>
          <a:blip r:embed="rId2" cstate="print"/>
          <a:srcRect/>
          <a:stretch>
            <a:fillRect/>
          </a:stretch>
        </p:blipFill>
        <p:spPr bwMode="auto">
          <a:xfrm>
            <a:off x="7696200" y="4192677"/>
            <a:ext cx="1447800" cy="1426431"/>
          </a:xfrm>
          <a:prstGeom prst="rect">
            <a:avLst/>
          </a:prstGeom>
          <a:noFill/>
          <a:ln w="9525">
            <a:noFill/>
            <a:miter lim="800000"/>
            <a:headEnd/>
            <a:tailEnd/>
          </a:ln>
        </p:spPr>
      </p:pic>
      <p:pic>
        <p:nvPicPr>
          <p:cNvPr id="5" name="Picture 5"/>
          <p:cNvPicPr>
            <a:picLocks noChangeAspect="1" noChangeArrowheads="1"/>
          </p:cNvPicPr>
          <p:nvPr/>
        </p:nvPicPr>
        <p:blipFill>
          <a:blip r:embed="rId2" cstate="print"/>
          <a:srcRect/>
          <a:stretch>
            <a:fillRect/>
          </a:stretch>
        </p:blipFill>
        <p:spPr bwMode="auto">
          <a:xfrm>
            <a:off x="6243119" y="4192676"/>
            <a:ext cx="1447800" cy="1426431"/>
          </a:xfrm>
          <a:prstGeom prst="rect">
            <a:avLst/>
          </a:prstGeom>
          <a:noFill/>
          <a:ln w="9525">
            <a:noFill/>
            <a:miter lim="800000"/>
            <a:headEnd/>
            <a:tailEnd/>
          </a:ln>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366940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366940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6826" y="2410819"/>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7152585" y="2057400"/>
            <a:ext cx="1391110" cy="338554"/>
          </a:xfrm>
          <a:prstGeom prst="rect">
            <a:avLst/>
          </a:prstGeom>
          <a:noFill/>
        </p:spPr>
        <p:txBody>
          <a:bodyPr wrap="square" rtlCol="0">
            <a:spAutoFit/>
          </a:bodyPr>
          <a:lstStyle/>
          <a:p>
            <a:r>
              <a:rPr lang="en-US" sz="1600" dirty="0" err="1" smtClean="0"/>
              <a:t>writersMutex</a:t>
            </a:r>
            <a:endParaRPr lang="en-US" dirty="0"/>
          </a:p>
        </p:txBody>
      </p:sp>
      <p:sp>
        <p:nvSpPr>
          <p:cNvPr id="10" name="TextBox 9"/>
          <p:cNvSpPr txBox="1"/>
          <p:nvPr/>
        </p:nvSpPr>
        <p:spPr>
          <a:xfrm>
            <a:off x="6385515" y="3327574"/>
            <a:ext cx="1305404" cy="338554"/>
          </a:xfrm>
          <a:prstGeom prst="rect">
            <a:avLst/>
          </a:prstGeom>
          <a:noFill/>
        </p:spPr>
        <p:txBody>
          <a:bodyPr wrap="square" rtlCol="0">
            <a:spAutoFit/>
          </a:bodyPr>
          <a:lstStyle/>
          <a:p>
            <a:r>
              <a:rPr lang="en-US" sz="1600" dirty="0" smtClean="0"/>
              <a:t>RW-Lock 1</a:t>
            </a:r>
            <a:endParaRPr lang="en-US" sz="1600" dirty="0"/>
          </a:p>
        </p:txBody>
      </p:sp>
      <p:sp>
        <p:nvSpPr>
          <p:cNvPr id="11" name="TextBox 10"/>
          <p:cNvSpPr txBox="1"/>
          <p:nvPr/>
        </p:nvSpPr>
        <p:spPr>
          <a:xfrm>
            <a:off x="7902913" y="3327574"/>
            <a:ext cx="1231279" cy="338554"/>
          </a:xfrm>
          <a:prstGeom prst="rect">
            <a:avLst/>
          </a:prstGeom>
          <a:noFill/>
        </p:spPr>
        <p:txBody>
          <a:bodyPr wrap="square" rtlCol="0">
            <a:spAutoFit/>
          </a:bodyPr>
          <a:lstStyle/>
          <a:p>
            <a:r>
              <a:rPr lang="en-US" sz="1600" dirty="0" smtClean="0"/>
              <a:t>RW-Lock 2</a:t>
            </a:r>
            <a:endParaRPr lang="en-US" sz="1600" dirty="0"/>
          </a:p>
        </p:txBody>
      </p:sp>
      <p:grpSp>
        <p:nvGrpSpPr>
          <p:cNvPr id="12" name="Group 30"/>
          <p:cNvGrpSpPr>
            <a:grpSpLocks/>
          </p:cNvGrpSpPr>
          <p:nvPr/>
        </p:nvGrpSpPr>
        <p:grpSpPr bwMode="auto">
          <a:xfrm flipH="1">
            <a:off x="6751905" y="1665351"/>
            <a:ext cx="564132" cy="459766"/>
            <a:chOff x="1008" y="2720"/>
            <a:chExt cx="856" cy="808"/>
          </a:xfrm>
        </p:grpSpPr>
        <p:sp>
          <p:nvSpPr>
            <p:cNvPr id="13"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rgbClr val="000000"/>
                  </a:solidFill>
                </a:rPr>
                <a:t>   </a:t>
              </a:r>
              <a:r>
                <a:rPr lang="en-US" sz="1000" b="1" dirty="0" smtClean="0">
                  <a:solidFill>
                    <a:srgbClr val="000000"/>
                  </a:solidFill>
                </a:rPr>
                <a:t>R</a:t>
              </a:r>
              <a:endParaRPr lang="en-US" sz="1000" b="1" dirty="0">
                <a:solidFill>
                  <a:srgbClr val="000000"/>
                </a:solidFill>
              </a:endParaRPr>
            </a:p>
          </p:txBody>
        </p:sp>
        <p:sp>
          <p:nvSpPr>
            <p:cNvPr id="18"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5172" y="3708261"/>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ounded Rectangle 21"/>
          <p:cNvSpPr/>
          <p:nvPr/>
        </p:nvSpPr>
        <p:spPr>
          <a:xfrm>
            <a:off x="6906689" y="3926774"/>
            <a:ext cx="228600" cy="2286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a:t>
            </a:r>
          </a:p>
        </p:txBody>
      </p:sp>
    </p:spTree>
    <p:extLst>
      <p:ext uri="{BB962C8B-B14F-4D97-AF65-F5344CB8AC3E}">
        <p14:creationId xmlns:p14="http://schemas.microsoft.com/office/powerpoint/2010/main" val="51476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382 0.05208 C 0.00156 0.05741 -8.33333E-7 0.06296 -0.0026 0.06805 C -0.0059 0.08194 -0.01059 0.09884 -0.0184 0.1088 C -0.02153 0.12014 -0.01944 0.11296 -0.02483 0.12986 C -0.02517 0.13102 -0.02621 0.13634 -0.02674 0.13727 C -0.02795 0.13958 -0.02986 0.14097 -0.03125 0.14329 C -0.03594 0.15116 -0.0316 0.14838 -0.0368 0.15069 C -0.04028 0.15741 -0.04392 0.1618 -0.04983 0.16435 C -0.05364 0.16944 -0.05972 0.17477 -0.06458 0.17801 C -0.06649 0.18171 -0.06719 0.18495 -0.0684 0.18912 C -0.07031 0.21898 -0.05816 0.25949 -0.07483 0.28171 C -0.07726 0.29236 -0.07778 0.29282 -0.07483 0.31134 C -0.07344 0.31991 -0.06649 0.32245 -0.06649 0.33217 " pathEditMode="relative" ptsTypes="ffffffffffffA">
                                      <p:cBhvr>
                                        <p:cTn id="6" dur="2000" fill="hold"/>
                                        <p:tgtEl>
                                          <p:spTgt spid="12"/>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par>
                                <p:cTn id="10" presetID="1" presetClass="exit" presetSubtype="0" fill="hold" nodeType="withEffect">
                                  <p:stCondLst>
                                    <p:cond delay="0"/>
                                  </p:stCondLst>
                                  <p:childTnLst>
                                    <p:set>
                                      <p:cBhvr>
                                        <p:cTn id="11" dur="1" fill="hold">
                                          <p:stCondLst>
                                            <p:cond delay="0"/>
                                          </p:stCondLst>
                                        </p:cTn>
                                        <p:tgtEl>
                                          <p:spTgt spid="6"/>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0" presetClass="path" presetSubtype="0" accel="50000" decel="50000" fill="hold" nodeType="withEffect">
                                  <p:stCondLst>
                                    <p:cond delay="0"/>
                                  </p:stCondLst>
                                  <p:childTnLst>
                                    <p:animMotion origin="layout" path="M -0.06649 0.33217 C -0.05347 0.34537 -0.03246 0.34236 -0.01753 0.34329 C -0.01233 0.34444 -0.00746 0.34583 -0.0026 0.34838 C 0.00156 0.35694 0.00035 0.35301 0.00191 0.35949 C -0.00243 0.36898 -0.00712 0.37222 -0.01476 0.37546 C -0.01771 0.37824 -0.01996 0.38148 -0.02309 0.38403 C -0.02465 0.38866 -0.02656 0.39282 -0.0276 0.39768 C -0.02847 0.40833 -0.02899 0.41713 -0.03316 0.42616 C -0.03437 0.43426 -0.03368 0.44051 -0.03229 0.44838 C -0.03142 0.46273 -0.02951 0.48102 -0.02205 0.49282 C -0.0191 0.49745 -0.01424 0.5 -0.01007 0.50255 C -0.0092 0.5037 -0.00816 0.50486 -0.00729 0.50625 C -0.0066 0.50741 -0.00608 0.5088 -0.00538 0.50995 C -0.00365 0.5125 0.00017 0.51736 0.00017 0.51736 C 0.00208 0.52569 2.77778E-7 0.53912 0.00747 0.54213 C 0.01198 0.55069 0.00712 0.54028 0.01024 0.5581 C 0.01267 0.57199 0.01215 0.55278 0.01215 0.56551 " pathEditMode="relative" ptsTypes="ffffffffffffffffA">
                                      <p:cBhvr>
                                        <p:cTn id="19" dur="2000" fill="hold"/>
                                        <p:tgtEl>
                                          <p:spTgt spid="12"/>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0" presetClass="path" presetSubtype="0" accel="50000" decel="50000" fill="hold" nodeType="withEffect">
                                  <p:stCondLst>
                                    <p:cond delay="0"/>
                                  </p:stCondLst>
                                  <p:childTnLst>
                                    <p:animMotion origin="layout" path="M 0.01215 0.56551 C -0.0066 0.56505 -0.02552 0.56597 -0.04427 0.56435 C -0.04878 0.56389 -0.05121 0.55648 -0.05451 0.55208 C -0.0566 0.5493 -0.0651 0.54143 -0.0684 0.53842 C -0.07118 0.53194 -0.07309 0.52708 -0.07483 0.51991 C -0.07517 0.51829 -0.07674 0.51759 -0.0776 0.5162 C -0.07986 0.5125 -0.08212 0.50903 -0.0842 0.50509 C -0.08941 0.49514 -0.09323 0.48241 -0.09531 0.4706 C -0.09479 0.44954 -0.09601 0.43009 -0.09253 0.40995 C -0.09115 0.38912 -0.09149 0.36782 -0.08976 0.34699 C -0.08924 0.34005 -0.0842 0.33495 -0.08229 0.32847 C -0.0783 0.31458 -0.0776 0.30787 -0.0776 0.29282 " pathEditMode="relative" ptsTypes="fffffffffffA">
                                      <p:cBhvr>
                                        <p:cTn id="25" dur="2000" fill="hold"/>
                                        <p:tgtEl>
                                          <p:spTgt spid="12"/>
                                        </p:tgtEl>
                                        <p:attrNameLst>
                                          <p:attrName>ppt_x</p:attrName>
                                          <p:attrName>ppt_y</p:attrName>
                                        </p:attrNameLst>
                                      </p:cBhvr>
                                    </p:animMotion>
                                  </p:childTnLst>
                                </p:cTn>
                              </p:par>
                            </p:childTnLst>
                          </p:cTn>
                        </p:par>
                        <p:par>
                          <p:cTn id="26" fill="hold">
                            <p:stCondLst>
                              <p:cond delay="2000"/>
                            </p:stCondLst>
                            <p:childTnLst>
                              <p:par>
                                <p:cTn id="27" presetID="1" presetClass="exit" presetSubtype="0" fill="hold" grpId="1" nodeType="after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Reader’s algorithm</a:t>
            </a:r>
            <a:br>
              <a:rPr lang="en-US" dirty="0" smtClean="0"/>
            </a:br>
            <a:r>
              <a:rPr lang="en-US" sz="2200" dirty="0" smtClean="0"/>
              <a:t>Scenario: Instance 1 is write-locked</a:t>
            </a:r>
            <a:endParaRPr lang="en-US" sz="2200" dirty="0"/>
          </a:p>
        </p:txBody>
      </p:sp>
      <p:sp>
        <p:nvSpPr>
          <p:cNvPr id="3" name="Content Placeholder 2"/>
          <p:cNvSpPr>
            <a:spLocks noGrp="1"/>
          </p:cNvSpPr>
          <p:nvPr>
            <p:ph idx="1"/>
          </p:nvPr>
        </p:nvSpPr>
        <p:spPr>
          <a:xfrm>
            <a:off x="457200" y="1600200"/>
            <a:ext cx="5562600" cy="4876800"/>
          </a:xfrm>
        </p:spPr>
        <p:txBody>
          <a:bodyPr>
            <a:normAutofit/>
          </a:bodyPr>
          <a:lstStyle/>
          <a:p>
            <a:pPr marL="342900" indent="-342900">
              <a:buFont typeface="+mj-lt"/>
              <a:buAutoNum type="arabicPeriod"/>
            </a:pPr>
            <a:r>
              <a:rPr lang="en-US" sz="1400" dirty="0" smtClean="0"/>
              <a:t>Do a try-read-lock on the RW-Lock of the first instance;</a:t>
            </a:r>
          </a:p>
          <a:p>
            <a:pPr marL="342900" indent="-342900">
              <a:buFont typeface="+mj-lt"/>
              <a:buAutoNum type="arabicPeriod"/>
            </a:pPr>
            <a:endParaRPr lang="en-US" sz="1400" dirty="0" smtClean="0"/>
          </a:p>
          <a:p>
            <a:pPr marL="342900" indent="-342900">
              <a:buFont typeface="+mj-lt"/>
              <a:buAutoNum type="arabicPeriod"/>
            </a:pPr>
            <a:r>
              <a:rPr lang="en-US" sz="1400" dirty="0" smtClean="0"/>
              <a:t>If the lock fails, do a try-read-lock on the RW-Lock of the second instance;</a:t>
            </a:r>
          </a:p>
          <a:p>
            <a:pPr marL="342900" indent="-342900">
              <a:buFont typeface="+mj-lt"/>
              <a:buAutoNum type="arabicPeriod"/>
            </a:pPr>
            <a:endParaRPr lang="en-US" sz="1400" dirty="0"/>
          </a:p>
          <a:p>
            <a:pPr marL="342900" indent="-342900">
              <a:buFont typeface="+mj-lt"/>
              <a:buAutoNum type="arabicPeriod"/>
            </a:pPr>
            <a:r>
              <a:rPr lang="en-US" sz="1400" dirty="0" smtClean="0"/>
              <a:t>Do the read-only operation on the second instance;</a:t>
            </a:r>
          </a:p>
          <a:p>
            <a:pPr marL="342900" indent="-342900">
              <a:buFont typeface="+mj-lt"/>
              <a:buAutoNum type="arabicPeriod"/>
            </a:pPr>
            <a:endParaRPr lang="en-US" sz="1400" dirty="0" smtClean="0"/>
          </a:p>
          <a:p>
            <a:pPr marL="342900" indent="-342900">
              <a:buFont typeface="+mj-lt"/>
              <a:buAutoNum type="arabicPeriod"/>
            </a:pPr>
            <a:r>
              <a:rPr lang="en-US" sz="1400" dirty="0" smtClean="0"/>
              <a:t>Release the RW-Lock of the second instance;</a:t>
            </a:r>
            <a:endParaRPr lang="en-US" sz="1400" dirty="0"/>
          </a:p>
        </p:txBody>
      </p:sp>
      <p:pic>
        <p:nvPicPr>
          <p:cNvPr id="4" name="Picture 5"/>
          <p:cNvPicPr>
            <a:picLocks noChangeAspect="1" noChangeArrowheads="1"/>
          </p:cNvPicPr>
          <p:nvPr/>
        </p:nvPicPr>
        <p:blipFill>
          <a:blip r:embed="rId2" cstate="print"/>
          <a:srcRect/>
          <a:stretch>
            <a:fillRect/>
          </a:stretch>
        </p:blipFill>
        <p:spPr bwMode="auto">
          <a:xfrm>
            <a:off x="7696200" y="4192677"/>
            <a:ext cx="1447800" cy="1426431"/>
          </a:xfrm>
          <a:prstGeom prst="rect">
            <a:avLst/>
          </a:prstGeom>
          <a:noFill/>
          <a:ln w="9525">
            <a:noFill/>
            <a:miter lim="800000"/>
            <a:headEnd/>
            <a:tailEnd/>
          </a:ln>
        </p:spPr>
      </p:pic>
      <p:pic>
        <p:nvPicPr>
          <p:cNvPr id="5" name="Picture 5"/>
          <p:cNvPicPr>
            <a:picLocks noChangeAspect="1" noChangeArrowheads="1"/>
          </p:cNvPicPr>
          <p:nvPr/>
        </p:nvPicPr>
        <p:blipFill>
          <a:blip r:embed="rId2" cstate="print"/>
          <a:srcRect/>
          <a:stretch>
            <a:fillRect/>
          </a:stretch>
        </p:blipFill>
        <p:spPr bwMode="auto">
          <a:xfrm>
            <a:off x="6243119" y="4192676"/>
            <a:ext cx="1447800" cy="1426431"/>
          </a:xfrm>
          <a:prstGeom prst="rect">
            <a:avLst/>
          </a:prstGeom>
          <a:noFill/>
          <a:ln w="9525">
            <a:noFill/>
            <a:miter lim="800000"/>
            <a:headEnd/>
            <a:tailEnd/>
          </a:ln>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366940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7152585" y="2057400"/>
            <a:ext cx="1391110" cy="338554"/>
          </a:xfrm>
          <a:prstGeom prst="rect">
            <a:avLst/>
          </a:prstGeom>
          <a:noFill/>
        </p:spPr>
        <p:txBody>
          <a:bodyPr wrap="square" rtlCol="0">
            <a:spAutoFit/>
          </a:bodyPr>
          <a:lstStyle/>
          <a:p>
            <a:r>
              <a:rPr lang="en-US" sz="1600" dirty="0" err="1" smtClean="0"/>
              <a:t>writersMutex</a:t>
            </a:r>
            <a:endParaRPr lang="en-US" dirty="0"/>
          </a:p>
        </p:txBody>
      </p:sp>
      <p:sp>
        <p:nvSpPr>
          <p:cNvPr id="10" name="TextBox 9"/>
          <p:cNvSpPr txBox="1"/>
          <p:nvPr/>
        </p:nvSpPr>
        <p:spPr>
          <a:xfrm>
            <a:off x="6385515" y="3327574"/>
            <a:ext cx="1305404" cy="338554"/>
          </a:xfrm>
          <a:prstGeom prst="rect">
            <a:avLst/>
          </a:prstGeom>
          <a:noFill/>
        </p:spPr>
        <p:txBody>
          <a:bodyPr wrap="square" rtlCol="0">
            <a:spAutoFit/>
          </a:bodyPr>
          <a:lstStyle/>
          <a:p>
            <a:r>
              <a:rPr lang="en-US" sz="1600" dirty="0" smtClean="0"/>
              <a:t>RW-Lock 1</a:t>
            </a:r>
            <a:endParaRPr lang="en-US" sz="1600" dirty="0"/>
          </a:p>
        </p:txBody>
      </p:sp>
      <p:sp>
        <p:nvSpPr>
          <p:cNvPr id="11" name="TextBox 10"/>
          <p:cNvSpPr txBox="1"/>
          <p:nvPr/>
        </p:nvSpPr>
        <p:spPr>
          <a:xfrm>
            <a:off x="7902913" y="3327574"/>
            <a:ext cx="1231279" cy="338554"/>
          </a:xfrm>
          <a:prstGeom prst="rect">
            <a:avLst/>
          </a:prstGeom>
          <a:noFill/>
        </p:spPr>
        <p:txBody>
          <a:bodyPr wrap="square" rtlCol="0">
            <a:spAutoFit/>
          </a:bodyPr>
          <a:lstStyle/>
          <a:p>
            <a:r>
              <a:rPr lang="en-US" sz="1600" dirty="0" smtClean="0"/>
              <a:t>RW-Lock 2</a:t>
            </a:r>
            <a:endParaRPr lang="en-US" sz="1600" dirty="0"/>
          </a:p>
        </p:txBody>
      </p:sp>
      <p:grpSp>
        <p:nvGrpSpPr>
          <p:cNvPr id="12" name="Group 30"/>
          <p:cNvGrpSpPr>
            <a:grpSpLocks/>
          </p:cNvGrpSpPr>
          <p:nvPr/>
        </p:nvGrpSpPr>
        <p:grpSpPr bwMode="auto">
          <a:xfrm flipH="1">
            <a:off x="6751905" y="1665351"/>
            <a:ext cx="564132" cy="459766"/>
            <a:chOff x="1008" y="2720"/>
            <a:chExt cx="856" cy="808"/>
          </a:xfrm>
        </p:grpSpPr>
        <p:sp>
          <p:nvSpPr>
            <p:cNvPr id="13"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rgbClr val="000000"/>
                  </a:solidFill>
                </a:rPr>
                <a:t>   </a:t>
              </a:r>
              <a:r>
                <a:rPr lang="en-US" sz="1000" b="1" dirty="0" smtClean="0">
                  <a:solidFill>
                    <a:srgbClr val="000000"/>
                  </a:solidFill>
                </a:rPr>
                <a:t>R</a:t>
              </a:r>
              <a:endParaRPr lang="en-US" sz="1000" b="1" dirty="0">
                <a:solidFill>
                  <a:srgbClr val="000000"/>
                </a:solidFill>
              </a:endParaRPr>
            </a:p>
          </p:txBody>
        </p:sp>
        <p:sp>
          <p:nvSpPr>
            <p:cNvPr id="18"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5172" y="3708261"/>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6826" y="2463259"/>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5" name="Group 30"/>
          <p:cNvGrpSpPr>
            <a:grpSpLocks/>
          </p:cNvGrpSpPr>
          <p:nvPr/>
        </p:nvGrpSpPr>
        <p:grpSpPr bwMode="auto">
          <a:xfrm flipH="1">
            <a:off x="6103449" y="4724400"/>
            <a:ext cx="564132" cy="459766"/>
            <a:chOff x="1008" y="2720"/>
            <a:chExt cx="856" cy="808"/>
          </a:xfrm>
        </p:grpSpPr>
        <p:sp>
          <p:nvSpPr>
            <p:cNvPr id="26"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rgbClr val="000000"/>
                  </a:solidFill>
                </a:rPr>
                <a:t>   </a:t>
              </a:r>
              <a:r>
                <a:rPr lang="en-US" sz="1000" b="1" dirty="0" smtClean="0">
                  <a:solidFill>
                    <a:srgbClr val="000000"/>
                  </a:solidFill>
                </a:rPr>
                <a:t>W</a:t>
              </a:r>
              <a:endParaRPr lang="en-US" sz="1000" b="1" dirty="0">
                <a:solidFill>
                  <a:srgbClr val="000000"/>
                </a:solidFill>
              </a:endParaRPr>
            </a:p>
          </p:txBody>
        </p:sp>
        <p:sp>
          <p:nvSpPr>
            <p:cNvPr id="31"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Rounded Rectangle 34"/>
          <p:cNvSpPr/>
          <p:nvPr/>
        </p:nvSpPr>
        <p:spPr>
          <a:xfrm>
            <a:off x="6906689" y="3926774"/>
            <a:ext cx="2286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W</a:t>
            </a:r>
            <a:endParaRPr lang="en-US" sz="1400" dirty="0"/>
          </a:p>
        </p:txBody>
      </p:sp>
      <p:pic>
        <p:nvPicPr>
          <p:cNvPr id="3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10781" y="3725432"/>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ounded Rectangle 35"/>
          <p:cNvSpPr/>
          <p:nvPr/>
        </p:nvSpPr>
        <p:spPr>
          <a:xfrm>
            <a:off x="8403449" y="3926774"/>
            <a:ext cx="228600" cy="2286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a:t>
            </a:r>
          </a:p>
        </p:txBody>
      </p:sp>
    </p:spTree>
    <p:extLst>
      <p:ext uri="{BB962C8B-B14F-4D97-AF65-F5344CB8AC3E}">
        <p14:creationId xmlns:p14="http://schemas.microsoft.com/office/powerpoint/2010/main" val="288267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382 0.05208 C 0.00156 0.05741 -8.33333E-7 0.06296 -0.0026 0.06805 C -0.0059 0.08194 -0.01059 0.09884 -0.0184 0.1088 C -0.02153 0.12014 -0.01944 0.11296 -0.02483 0.12986 C -0.02517 0.13102 -0.02621 0.13634 -0.02674 0.13727 C -0.02795 0.13958 -0.02986 0.14097 -0.03125 0.14329 C -0.03594 0.15116 -0.0316 0.14838 -0.0368 0.15069 C -0.04028 0.15741 -0.04392 0.1618 -0.04983 0.16435 C -0.05364 0.16944 -0.05972 0.17477 -0.06458 0.17801 C -0.06649 0.18171 -0.06719 0.18495 -0.0684 0.18912 C -0.07031 0.21898 -0.05816 0.25949 -0.07483 0.28171 C -0.07726 0.29236 -0.07778 0.29282 -0.07483 0.31134 C -0.07344 0.31991 -0.06649 0.32245 -0.06649 0.33217 " pathEditMode="relative" ptsTypes="ffffffffffffA">
                                      <p:cBhvr>
                                        <p:cTn id="6" dur="2000" fill="hold"/>
                                        <p:tgtEl>
                                          <p:spTgt spid="1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nodeType="afterEffect">
                                  <p:stCondLst>
                                    <p:cond delay="0"/>
                                  </p:stCondLst>
                                  <p:childTnLst>
                                    <p:animMotion origin="layout" path="M -0.06649 0.33217 C -0.06406 0.3213 -0.05903 0.31528 -0.05451 0.30625 C -0.05121 0.29954 -0.04913 0.29213 -0.04392 0.28773 C -0.04184 0.28356 -0.04045 0.28194 -0.03698 0.28032 C -0.03385 0.27685 -0.03108 0.27454 -0.02726 0.27292 C -0.02101 0.2669 -0.02413 0.26852 -0.01858 0.26667 C -0.01753 0.26551 -0.01649 0.26389 -0.0151 0.26296 C -0.01441 0.26227 -0.01337 0.2625 -0.0125 0.2618 C -0.01163 0.26088 -0.01111 0.25903 -0.00989 0.2581 C -0.00729 0.25602 -0.00312 0.25579 -0.00035 0.2544 C 0.00504 0.25185 0.01076 0.24954 0.01632 0.24699 C 0.02101 0.24467 0.02552 0.24352 0.03038 0.2419 C 0.03212 0.2412 0.03559 0.23958 0.03559 0.23981 C 0.05399 0.24005 0.07014 0.23704 0.08698 0.24444 C 0.09063 0.24954 0.09566 0.25278 0.1 0.25671 C 0.10382 0.25995 0.10573 0.26713 0.10886 0.27153 C 0.11094 0.28032 0.10955 0.27685 0.11233 0.28264 C 0.11406 0.28981 0.1132 0.28495 0.1132 0.29745 " pathEditMode="relative" rAng="0" ptsTypes="fffffffffffffffffA">
                                      <p:cBhvr>
                                        <p:cTn id="13" dur="2000" fill="hold"/>
                                        <p:tgtEl>
                                          <p:spTgt spid="12"/>
                                        </p:tgtEl>
                                        <p:attrNameLst>
                                          <p:attrName>ppt_x</p:attrName>
                                          <p:attrName>ppt_y</p:attrName>
                                        </p:attrNameLst>
                                      </p:cBhvr>
                                      <p:rCtr x="9028" y="-4769"/>
                                    </p:animMotion>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0.1132 0.29745 C 0.11389 0.30925 0.11441 0.33009 0.12517 0.33448 C 0.12604 0.33564 0.13264 0.34236 0.13351 0.34305 C 0.13542 0.34444 0.13993 0.3456 0.13993 0.3456 C 0.14392 0.3493 0.15 0.35208 0.15486 0.35416 C 0.15451 0.3574 0.15486 0.36111 0.15382 0.36411 C 0.15208 0.36921 0.14323 0.37222 0.13993 0.37523 C 0.13854 0.38124 0.13715 0.38564 0.13264 0.38749 C 0.12813 0.39351 0.12795 0.39467 0.12708 0.4037 C 0.12795 0.43865 0.12396 0.43888 0.1382 0.45786 C 0.13993 0.46504 0.14323 0.47384 0.14653 0.48009 C 0.14688 0.48171 0.1467 0.48379 0.1474 0.48518 C 0.14896 0.48796 0.15295 0.49259 0.15295 0.49259 C 0.15434 0.49837 0.15781 0.50208 0.15938 0.5074 C 0.16215 0.51689 0.16285 0.52823 0.16962 0.53448 C 0.1717 0.53981 0.17153 0.53749 0.17153 0.54073 " pathEditMode="relative" ptsTypes="fffffffffffffffA">
                                      <p:cBhvr>
                                        <p:cTn id="27" dur="2000" fill="hold"/>
                                        <p:tgtEl>
                                          <p:spTgt spid="12"/>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0.17153 0.54074 C 0.16285 0.53611 0.15833 0.52685 0.15208 0.51852 C 0.14479 0.5088 0.15417 0.52431 0.14653 0.51227 C 0.14375 0.50787 0.14288 0.50324 0.13906 0.5 C 0.13559 0.49329 0.12604 0.48519 0.12048 0.48009 C 0.11614 0.4713 0.1184 0.47477 0.11406 0.46898 C 0.11128 0.45718 0.1092 0.44537 0.1066 0.43333 C 0.10486 0.4162 0.10781 0.39838 0.10208 0.38264 C 0.1 0.3706 0.09809 0.35833 0.09462 0.34676 C 0.09201 0.32847 0.09496 0.35046 0.09271 0.30741 C 0.09271 0.30602 0.09184 0.3037 0.09184 0.3037 " pathEditMode="relative" ptsTypes="ffffffffffA">
                                      <p:cBhvr>
                                        <p:cTn id="33" dur="2000" fill="hold"/>
                                        <p:tgtEl>
                                          <p:spTgt spid="12"/>
                                        </p:tgtEl>
                                        <p:attrNameLst>
                                          <p:attrName>ppt_x</p:attrName>
                                          <p:attrName>ppt_y</p:attrName>
                                        </p:attrNameLst>
                                      </p:cBhvr>
                                    </p:animMotion>
                                  </p:childTnLst>
                                </p:cTn>
                              </p:par>
                            </p:childTnLst>
                          </p:cTn>
                        </p:par>
                        <p:par>
                          <p:cTn id="34" fill="hold">
                            <p:stCondLst>
                              <p:cond delay="2000"/>
                            </p:stCondLst>
                            <p:childTnLst>
                              <p:par>
                                <p:cTn id="35" presetID="1" presetClass="exit" presetSubtype="0" fill="hold" nodeType="afterEffect">
                                  <p:stCondLst>
                                    <p:cond delay="0"/>
                                  </p:stCondLst>
                                  <p:childTnLst>
                                    <p:set>
                                      <p:cBhvr>
                                        <p:cTn id="36" dur="1" fill="hold">
                                          <p:stCondLst>
                                            <p:cond delay="0"/>
                                          </p:stCondLst>
                                        </p:cTn>
                                        <p:tgtEl>
                                          <p:spTgt spid="3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5172" y="3686572"/>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smtClean="0"/>
              <a:t>Reader’s algorithm</a:t>
            </a:r>
            <a:br>
              <a:rPr lang="en-US" dirty="0" smtClean="0"/>
            </a:br>
            <a:r>
              <a:rPr lang="en-US" sz="2200" dirty="0" smtClean="0"/>
              <a:t>Scenario: Instance 1 is write-locked and Instance 2 is write-locked</a:t>
            </a:r>
            <a:endParaRPr lang="en-US" sz="2200" dirty="0"/>
          </a:p>
        </p:txBody>
      </p:sp>
      <p:sp>
        <p:nvSpPr>
          <p:cNvPr id="3" name="Content Placeholder 2"/>
          <p:cNvSpPr>
            <a:spLocks noGrp="1"/>
          </p:cNvSpPr>
          <p:nvPr>
            <p:ph idx="1"/>
          </p:nvPr>
        </p:nvSpPr>
        <p:spPr>
          <a:xfrm>
            <a:off x="457200" y="1600200"/>
            <a:ext cx="5562600" cy="4876800"/>
          </a:xfrm>
        </p:spPr>
        <p:txBody>
          <a:bodyPr>
            <a:normAutofit/>
          </a:bodyPr>
          <a:lstStyle/>
          <a:p>
            <a:pPr marL="342900" indent="-342900">
              <a:buFont typeface="+mj-lt"/>
              <a:buAutoNum type="arabicPeriod"/>
            </a:pPr>
            <a:r>
              <a:rPr lang="en-US" sz="1400" dirty="0" smtClean="0"/>
              <a:t>Do a try-read-lock on the RW-Lock of the first instance;</a:t>
            </a:r>
          </a:p>
          <a:p>
            <a:pPr marL="342900" indent="-342900">
              <a:buFont typeface="+mj-lt"/>
              <a:buAutoNum type="arabicPeriod"/>
            </a:pPr>
            <a:endParaRPr lang="en-US" sz="1400" dirty="0" smtClean="0"/>
          </a:p>
          <a:p>
            <a:pPr marL="342900" indent="-342900">
              <a:buFont typeface="+mj-lt"/>
              <a:buAutoNum type="arabicPeriod"/>
            </a:pPr>
            <a:r>
              <a:rPr lang="en-US" sz="1400" dirty="0" smtClean="0"/>
              <a:t>If the lock fails, do a try-read-lock on the RW-Lock of the second instance;</a:t>
            </a:r>
          </a:p>
          <a:p>
            <a:pPr marL="342900" indent="-342900">
              <a:buFont typeface="+mj-lt"/>
              <a:buAutoNum type="arabicPeriod"/>
            </a:pPr>
            <a:endParaRPr lang="en-US" sz="1400" dirty="0"/>
          </a:p>
          <a:p>
            <a:pPr marL="342900" indent="-342900">
              <a:buFont typeface="+mj-lt"/>
              <a:buAutoNum type="arabicPeriod"/>
            </a:pPr>
            <a:r>
              <a:rPr lang="en-US" sz="1400" dirty="0" smtClean="0"/>
              <a:t>If that also fails, then try the first lock again;</a:t>
            </a:r>
          </a:p>
          <a:p>
            <a:pPr marL="342900" indent="-342900">
              <a:buFont typeface="+mj-lt"/>
              <a:buAutoNum type="arabicPeriod"/>
            </a:pPr>
            <a:endParaRPr lang="en-US" sz="1400" dirty="0" smtClean="0"/>
          </a:p>
          <a:p>
            <a:pPr marL="342900" indent="-342900">
              <a:buFont typeface="+mj-lt"/>
              <a:buAutoNum type="arabicPeriod"/>
            </a:pPr>
            <a:r>
              <a:rPr lang="en-US" sz="1400" dirty="0" smtClean="0"/>
              <a:t>Repeat until one of the </a:t>
            </a:r>
            <a:r>
              <a:rPr lang="en-US" sz="1400" dirty="0" err="1" smtClean="0"/>
              <a:t>rw</a:t>
            </a:r>
            <a:r>
              <a:rPr lang="en-US" sz="1400" dirty="0" smtClean="0"/>
              <a:t>-locks is acquired;</a:t>
            </a:r>
            <a:endParaRPr lang="en-US" sz="1400" dirty="0"/>
          </a:p>
        </p:txBody>
      </p:sp>
      <p:pic>
        <p:nvPicPr>
          <p:cNvPr id="4" name="Picture 5"/>
          <p:cNvPicPr>
            <a:picLocks noChangeAspect="1" noChangeArrowheads="1"/>
          </p:cNvPicPr>
          <p:nvPr/>
        </p:nvPicPr>
        <p:blipFill>
          <a:blip r:embed="rId3" cstate="print"/>
          <a:srcRect/>
          <a:stretch>
            <a:fillRect/>
          </a:stretch>
        </p:blipFill>
        <p:spPr bwMode="auto">
          <a:xfrm>
            <a:off x="7696200" y="4192677"/>
            <a:ext cx="1447800" cy="1426431"/>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6243119" y="4192676"/>
            <a:ext cx="1447800" cy="1426431"/>
          </a:xfrm>
          <a:prstGeom prst="rect">
            <a:avLst/>
          </a:prstGeom>
          <a:noFill/>
          <a:ln w="9525">
            <a:noFill/>
            <a:miter lim="800000"/>
            <a:headEnd/>
            <a:tailEnd/>
          </a:ln>
        </p:spPr>
      </p:pic>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366940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7152585" y="2057400"/>
            <a:ext cx="1391110" cy="338554"/>
          </a:xfrm>
          <a:prstGeom prst="rect">
            <a:avLst/>
          </a:prstGeom>
          <a:noFill/>
        </p:spPr>
        <p:txBody>
          <a:bodyPr wrap="square" rtlCol="0">
            <a:spAutoFit/>
          </a:bodyPr>
          <a:lstStyle/>
          <a:p>
            <a:r>
              <a:rPr lang="en-US" sz="1600" dirty="0" err="1" smtClean="0"/>
              <a:t>writersMutex</a:t>
            </a:r>
            <a:endParaRPr lang="en-US" dirty="0"/>
          </a:p>
        </p:txBody>
      </p:sp>
      <p:sp>
        <p:nvSpPr>
          <p:cNvPr id="10" name="TextBox 9"/>
          <p:cNvSpPr txBox="1"/>
          <p:nvPr/>
        </p:nvSpPr>
        <p:spPr>
          <a:xfrm>
            <a:off x="6385515" y="3327574"/>
            <a:ext cx="1305404" cy="338554"/>
          </a:xfrm>
          <a:prstGeom prst="rect">
            <a:avLst/>
          </a:prstGeom>
          <a:noFill/>
        </p:spPr>
        <p:txBody>
          <a:bodyPr wrap="square" rtlCol="0">
            <a:spAutoFit/>
          </a:bodyPr>
          <a:lstStyle/>
          <a:p>
            <a:r>
              <a:rPr lang="en-US" sz="1600" dirty="0" smtClean="0"/>
              <a:t>RW-Lock 1</a:t>
            </a:r>
            <a:endParaRPr lang="en-US" sz="1600" dirty="0"/>
          </a:p>
        </p:txBody>
      </p:sp>
      <p:sp>
        <p:nvSpPr>
          <p:cNvPr id="11" name="TextBox 10"/>
          <p:cNvSpPr txBox="1"/>
          <p:nvPr/>
        </p:nvSpPr>
        <p:spPr>
          <a:xfrm>
            <a:off x="7902913" y="3327574"/>
            <a:ext cx="1231279" cy="338554"/>
          </a:xfrm>
          <a:prstGeom prst="rect">
            <a:avLst/>
          </a:prstGeom>
          <a:noFill/>
        </p:spPr>
        <p:txBody>
          <a:bodyPr wrap="square" rtlCol="0">
            <a:spAutoFit/>
          </a:bodyPr>
          <a:lstStyle/>
          <a:p>
            <a:r>
              <a:rPr lang="en-US" sz="1600" dirty="0" smtClean="0"/>
              <a:t>RW-Lock 2</a:t>
            </a:r>
            <a:endParaRPr lang="en-US" sz="1600" dirty="0"/>
          </a:p>
        </p:txBody>
      </p:sp>
      <p:grpSp>
        <p:nvGrpSpPr>
          <p:cNvPr id="12" name="Group 30"/>
          <p:cNvGrpSpPr>
            <a:grpSpLocks/>
          </p:cNvGrpSpPr>
          <p:nvPr/>
        </p:nvGrpSpPr>
        <p:grpSpPr bwMode="auto">
          <a:xfrm flipH="1">
            <a:off x="6751905" y="1665351"/>
            <a:ext cx="564132" cy="459766"/>
            <a:chOff x="1008" y="2720"/>
            <a:chExt cx="856" cy="808"/>
          </a:xfrm>
        </p:grpSpPr>
        <p:sp>
          <p:nvSpPr>
            <p:cNvPr id="13"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rgbClr val="000000"/>
                  </a:solidFill>
                </a:rPr>
                <a:t>   </a:t>
              </a:r>
              <a:r>
                <a:rPr lang="en-US" sz="1000" b="1" dirty="0" smtClean="0">
                  <a:solidFill>
                    <a:srgbClr val="000000"/>
                  </a:solidFill>
                </a:rPr>
                <a:t>R</a:t>
              </a:r>
              <a:endParaRPr lang="en-US" sz="1000" b="1" dirty="0">
                <a:solidFill>
                  <a:srgbClr val="000000"/>
                </a:solidFill>
              </a:endParaRPr>
            </a:p>
          </p:txBody>
        </p:sp>
        <p:sp>
          <p:nvSpPr>
            <p:cNvPr id="18"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5172" y="3708261"/>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6826" y="2463259"/>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5" name="Group 30"/>
          <p:cNvGrpSpPr>
            <a:grpSpLocks/>
          </p:cNvGrpSpPr>
          <p:nvPr/>
        </p:nvGrpSpPr>
        <p:grpSpPr bwMode="auto">
          <a:xfrm flipH="1">
            <a:off x="6103449" y="4724400"/>
            <a:ext cx="564132" cy="459766"/>
            <a:chOff x="1008" y="2720"/>
            <a:chExt cx="856" cy="808"/>
          </a:xfrm>
        </p:grpSpPr>
        <p:sp>
          <p:nvSpPr>
            <p:cNvPr id="26"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rgbClr val="000000"/>
                  </a:solidFill>
                </a:rPr>
                <a:t>   </a:t>
              </a:r>
              <a:r>
                <a:rPr lang="en-US" sz="1000" b="1" dirty="0" smtClean="0">
                  <a:solidFill>
                    <a:srgbClr val="000000"/>
                  </a:solidFill>
                </a:rPr>
                <a:t>W</a:t>
              </a:r>
              <a:endParaRPr lang="en-US" sz="1000" b="1" dirty="0">
                <a:solidFill>
                  <a:srgbClr val="000000"/>
                </a:solidFill>
              </a:endParaRPr>
            </a:p>
          </p:txBody>
        </p:sp>
        <p:sp>
          <p:nvSpPr>
            <p:cNvPr id="31"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Rounded Rectangle 34"/>
          <p:cNvSpPr/>
          <p:nvPr/>
        </p:nvSpPr>
        <p:spPr>
          <a:xfrm>
            <a:off x="6906689" y="3926774"/>
            <a:ext cx="2286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W</a:t>
            </a:r>
            <a:endParaRPr lang="en-US" sz="1400" dirty="0"/>
          </a:p>
        </p:txBody>
      </p:sp>
      <p:pic>
        <p:nvPicPr>
          <p:cNvPr id="3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10781" y="3725432"/>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Rounded Rectangle 38"/>
          <p:cNvSpPr/>
          <p:nvPr/>
        </p:nvSpPr>
        <p:spPr>
          <a:xfrm>
            <a:off x="8408430" y="3933481"/>
            <a:ext cx="2286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W</a:t>
            </a:r>
            <a:endParaRPr lang="en-US" sz="1400" dirty="0"/>
          </a:p>
        </p:txBody>
      </p:sp>
    </p:spTree>
    <p:extLst>
      <p:ext uri="{BB962C8B-B14F-4D97-AF65-F5344CB8AC3E}">
        <p14:creationId xmlns:p14="http://schemas.microsoft.com/office/powerpoint/2010/main" val="67714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382 0.05208 C 0.00156 0.05741 -8.33333E-7 0.06296 -0.0026 0.06805 C -0.0059 0.08194 -0.01059 0.09884 -0.0184 0.1088 C -0.02153 0.12014 -0.01944 0.11296 -0.02483 0.12986 C -0.02517 0.13102 -0.02621 0.13634 -0.02674 0.13727 C -0.02795 0.13958 -0.02986 0.14097 -0.03125 0.14329 C -0.03594 0.15116 -0.0316 0.14838 -0.0368 0.15069 C -0.04028 0.15741 -0.04392 0.1618 -0.04983 0.16435 C -0.05364 0.16944 -0.05972 0.17477 -0.06458 0.17801 C -0.06649 0.18171 -0.06719 0.18495 -0.0684 0.18912 C -0.07031 0.21898 -0.05816 0.25949 -0.07483 0.28171 C -0.07726 0.29236 -0.07778 0.29282 -0.07483 0.31134 C -0.07344 0.31991 -0.06649 0.32245 -0.06649 0.33217 " pathEditMode="relative" ptsTypes="ffffffffffffA">
                                      <p:cBhvr>
                                        <p:cTn id="6" dur="2000" fill="hold"/>
                                        <p:tgtEl>
                                          <p:spTgt spid="1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nodeType="afterEffect">
                                  <p:stCondLst>
                                    <p:cond delay="0"/>
                                  </p:stCondLst>
                                  <p:childTnLst>
                                    <p:animMotion origin="layout" path="M -0.06649 0.33217 C -0.06406 0.3213 -0.05903 0.31528 -0.05451 0.30625 C -0.05121 0.29954 -0.04913 0.29213 -0.04392 0.28773 C -0.04184 0.28356 -0.04045 0.28194 -0.03698 0.28032 C -0.03385 0.27685 -0.03108 0.27454 -0.02726 0.27292 C -0.02101 0.2669 -0.02413 0.26852 -0.01858 0.26667 C -0.01753 0.26551 -0.01649 0.26389 -0.0151 0.26296 C -0.01441 0.26227 -0.01337 0.2625 -0.0125 0.2618 C -0.01163 0.26088 -0.01111 0.25903 -0.00989 0.2581 C -0.00729 0.25602 -0.00312 0.25579 -0.00035 0.2544 C 0.00504 0.25185 0.01076 0.24954 0.01632 0.24699 C 0.02101 0.24467 0.02552 0.24352 0.03038 0.2419 C 0.03212 0.2412 0.03559 0.23958 0.03559 0.23981 C 0.05399 0.24005 0.07014 0.23704 0.08698 0.24444 C 0.09063 0.24954 0.09566 0.25278 0.1 0.25671 C 0.10382 0.25995 0.10573 0.26713 0.10886 0.27153 C 0.11094 0.28032 0.10955 0.27685 0.11233 0.28264 C 0.11406 0.28981 0.1132 0.28495 0.1132 0.29745 " pathEditMode="relative" rAng="0" ptsTypes="fffffffffffffffffA">
                                      <p:cBhvr>
                                        <p:cTn id="13" dur="3500" fill="hold"/>
                                        <p:tgtEl>
                                          <p:spTgt spid="12"/>
                                        </p:tgtEl>
                                        <p:attrNameLst>
                                          <p:attrName>ppt_x</p:attrName>
                                          <p:attrName>ppt_y</p:attrName>
                                        </p:attrNameLst>
                                      </p:cBhvr>
                                      <p:rCtr x="9028" y="-4769"/>
                                    </p:animMotion>
                                  </p:childTnLst>
                                </p:cTn>
                              </p:par>
                              <p:par>
                                <p:cTn id="14" presetID="0" presetClass="path" presetSubtype="0" accel="50000" decel="50000" fill="hold" nodeType="withEffect">
                                  <p:stCondLst>
                                    <p:cond delay="500"/>
                                  </p:stCondLst>
                                  <p:childTnLst>
                                    <p:animMotion origin="layout" path="M -3.88889E-6 -3.7037E-6 C 0.00556 -0.00301 0.01025 -0.00902 0.01563 -0.01273 C 0.02066 -0.01597 0.02605 -0.01828 0.03125 -0.02106 C 0.03577 -0.02569 0.04028 -0.02569 0.04514 -0.02801 C 0.04844 -0.02963 0.05157 -0.03194 0.05487 -0.03356 C 0.07483 -0.0331 0.0948 -0.03217 0.11493 -0.03217 C 0.12709 -0.03217 0.15625 -0.02824 0.16806 -0.04884 C 0.17153 -0.05555 0.17327 -0.06226 0.17761 -0.06689 C 0.17934 -0.07801 0.18802 -0.09189 0.19341 -0.10023 " pathEditMode="relative" rAng="0" ptsTypes="ffffffffA">
                                      <p:cBhvr>
                                        <p:cTn id="15" dur="1500" fill="hold"/>
                                        <p:tgtEl>
                                          <p:spTgt spid="25"/>
                                        </p:tgtEl>
                                        <p:attrNameLst>
                                          <p:attrName>ppt_x</p:attrName>
                                          <p:attrName>ppt_y</p:attrName>
                                        </p:attrNameLst>
                                      </p:cBhvr>
                                      <p:rCtr x="9670" y="-5023"/>
                                    </p:animMotion>
                                  </p:childTnLst>
                                </p:cTn>
                              </p:par>
                              <p:par>
                                <p:cTn id="16" presetID="1" presetClass="exit" presetSubtype="0" fill="hold" nodeType="withEffect">
                                  <p:stCondLst>
                                    <p:cond delay="500"/>
                                  </p:stCondLst>
                                  <p:childTnLst>
                                    <p:set>
                                      <p:cBhvr>
                                        <p:cTn id="17" dur="1" fill="hold">
                                          <p:stCondLst>
                                            <p:cond delay="0"/>
                                          </p:stCondLst>
                                        </p:cTn>
                                        <p:tgtEl>
                                          <p:spTgt spid="23"/>
                                        </p:tgtEl>
                                        <p:attrNameLst>
                                          <p:attrName>style.visibility</p:attrName>
                                        </p:attrNameLst>
                                      </p:cBhvr>
                                      <p:to>
                                        <p:strVal val="hidden"/>
                                      </p:to>
                                    </p:set>
                                  </p:childTnLst>
                                </p:cTn>
                              </p:par>
                              <p:par>
                                <p:cTn id="18" presetID="1" presetClass="exit" presetSubtype="0" fill="hold" grpId="0" nodeType="withEffect">
                                  <p:stCondLst>
                                    <p:cond delay="500"/>
                                  </p:stCondLst>
                                  <p:childTnLst>
                                    <p:set>
                                      <p:cBhvr>
                                        <p:cTn id="19" dur="1" fill="hold">
                                          <p:stCondLst>
                                            <p:cond delay="0"/>
                                          </p:stCondLst>
                                        </p:cTn>
                                        <p:tgtEl>
                                          <p:spTgt spid="35"/>
                                        </p:tgtEl>
                                        <p:attrNameLst>
                                          <p:attrName>style.visibility</p:attrName>
                                        </p:attrNameLst>
                                      </p:cBhvr>
                                      <p:to>
                                        <p:strVal val="hidden"/>
                                      </p:to>
                                    </p:set>
                                  </p:childTnLst>
                                </p:cTn>
                              </p:par>
                              <p:par>
                                <p:cTn id="20" presetID="1" presetClass="entr" presetSubtype="0" fill="hold" nodeType="withEffect">
                                  <p:stCondLst>
                                    <p:cond delay="500"/>
                                  </p:stCondLst>
                                  <p:childTnLst>
                                    <p:set>
                                      <p:cBhvr>
                                        <p:cTn id="21" dur="1" fill="hold">
                                          <p:stCondLst>
                                            <p:cond delay="0"/>
                                          </p:stCondLst>
                                        </p:cTn>
                                        <p:tgtEl>
                                          <p:spTgt spid="38"/>
                                        </p:tgtEl>
                                        <p:attrNameLst>
                                          <p:attrName>style.visibility</p:attrName>
                                        </p:attrNameLst>
                                      </p:cBhvr>
                                      <p:to>
                                        <p:strVal val="visible"/>
                                      </p:to>
                                    </p:set>
                                  </p:childTnLst>
                                </p:cTn>
                              </p:par>
                              <p:par>
                                <p:cTn id="22" presetID="1" presetClass="entr" presetSubtype="0" fill="hold" nodeType="withEffect">
                                  <p:stCondLst>
                                    <p:cond delay="2200"/>
                                  </p:stCondLst>
                                  <p:childTnLst>
                                    <p:set>
                                      <p:cBhvr>
                                        <p:cTn id="23" dur="1" fill="hold">
                                          <p:stCondLst>
                                            <p:cond delay="0"/>
                                          </p:stCondLst>
                                        </p:cTn>
                                        <p:tgtEl>
                                          <p:spTgt spid="37"/>
                                        </p:tgtEl>
                                        <p:attrNameLst>
                                          <p:attrName>style.visibility</p:attrName>
                                        </p:attrNameLst>
                                      </p:cBhvr>
                                      <p:to>
                                        <p:strVal val="visible"/>
                                      </p:to>
                                    </p:set>
                                  </p:childTnLst>
                                </p:cTn>
                              </p:par>
                              <p:par>
                                <p:cTn id="24" presetID="1" presetClass="exit" presetSubtype="0" fill="hold" nodeType="withEffect">
                                  <p:stCondLst>
                                    <p:cond delay="2200"/>
                                  </p:stCondLst>
                                  <p:childTnLst>
                                    <p:set>
                                      <p:cBhvr>
                                        <p:cTn id="25" dur="1" fill="hold">
                                          <p:stCondLst>
                                            <p:cond delay="0"/>
                                          </p:stCondLst>
                                        </p:cTn>
                                        <p:tgtEl>
                                          <p:spTgt spid="7"/>
                                        </p:tgtEl>
                                        <p:attrNameLst>
                                          <p:attrName>style.visibility</p:attrName>
                                        </p:attrNameLst>
                                      </p:cBhvr>
                                      <p:to>
                                        <p:strVal val="hidden"/>
                                      </p:to>
                                    </p:set>
                                  </p:childTnLst>
                                </p:cTn>
                              </p:par>
                              <p:par>
                                <p:cTn id="26" presetID="1" presetClass="entr" presetSubtype="0" fill="hold" grpId="1" nodeType="withEffect">
                                  <p:stCondLst>
                                    <p:cond delay="2200"/>
                                  </p:stCondLst>
                                  <p:childTnLst>
                                    <p:set>
                                      <p:cBhvr>
                                        <p:cTn id="27" dur="1" fill="hold">
                                          <p:stCondLst>
                                            <p:cond delay="0"/>
                                          </p:stCondLst>
                                        </p:cTn>
                                        <p:tgtEl>
                                          <p:spTgt spid="3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par>
                                <p:cTn id="32" presetID="1" presetClass="exit" presetSubtype="0" fill="hold" grpId="0" nodeType="withEffect">
                                  <p:stCondLst>
                                    <p:cond delay="500"/>
                                  </p:stCondLst>
                                  <p:childTnLst>
                                    <p:set>
                                      <p:cBhvr>
                                        <p:cTn id="33" dur="1" fill="hold">
                                          <p:stCondLst>
                                            <p:cond delay="0"/>
                                          </p:stCondLst>
                                        </p:cTn>
                                        <p:tgtEl>
                                          <p:spTgt spid="3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3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a RW-Lock out of it</a:t>
            </a:r>
            <a:endParaRPr lang="en-US" dirty="0"/>
          </a:p>
        </p:txBody>
      </p:sp>
      <p:sp>
        <p:nvSpPr>
          <p:cNvPr id="3" name="Content Placeholder 2"/>
          <p:cNvSpPr>
            <a:spLocks noGrp="1"/>
          </p:cNvSpPr>
          <p:nvPr>
            <p:ph idx="1"/>
          </p:nvPr>
        </p:nvSpPr>
        <p:spPr>
          <a:xfrm>
            <a:off x="381000" y="1600200"/>
            <a:ext cx="8382000" cy="4876800"/>
          </a:xfrm>
        </p:spPr>
        <p:txBody>
          <a:bodyPr>
            <a:normAutofit/>
          </a:bodyPr>
          <a:lstStyle/>
          <a:p>
            <a:r>
              <a:rPr lang="en-US" sz="1600" dirty="0" smtClean="0"/>
              <a:t>The Double Instance Lock can be seen as a Reader-Writer Lock but requires an extra function, which we call </a:t>
            </a:r>
            <a:r>
              <a:rPr lang="en-US" sz="1600" dirty="0" err="1" smtClean="0"/>
              <a:t>writeToggle</a:t>
            </a:r>
            <a:r>
              <a:rPr lang="en-US" sz="1600" dirty="0" smtClean="0"/>
              <a:t>().</a:t>
            </a:r>
          </a:p>
          <a:p>
            <a:endParaRPr lang="en-US" sz="1600" dirty="0" smtClean="0"/>
          </a:p>
          <a:p>
            <a:r>
              <a:rPr lang="en-US" sz="1600" dirty="0" smtClean="0"/>
              <a:t>Moreover, we need an extra thread-local variable so that the </a:t>
            </a:r>
            <a:r>
              <a:rPr lang="en-US" sz="1600" dirty="0" err="1" smtClean="0"/>
              <a:t>readunlock</a:t>
            </a:r>
            <a:r>
              <a:rPr lang="en-US" sz="1600" dirty="0" smtClean="0"/>
              <a:t>() knows which of the two </a:t>
            </a:r>
            <a:r>
              <a:rPr lang="en-US" sz="1600" dirty="0" err="1" smtClean="0"/>
              <a:t>rw</a:t>
            </a:r>
            <a:r>
              <a:rPr lang="en-US" sz="1600" dirty="0" smtClean="0"/>
              <a:t>-locks was acquired by the </a:t>
            </a:r>
            <a:r>
              <a:rPr lang="en-US" sz="1600" dirty="0" err="1" smtClean="0"/>
              <a:t>readLock</a:t>
            </a:r>
            <a:r>
              <a:rPr lang="en-US" sz="1600" dirty="0" smtClean="0"/>
              <a:t>(). This can also be done with a </a:t>
            </a:r>
            <a:r>
              <a:rPr lang="en-US" sz="1600" i="1" dirty="0" smtClean="0"/>
              <a:t>pass by reference </a:t>
            </a:r>
            <a:r>
              <a:rPr lang="en-US" sz="1600" dirty="0" smtClean="0"/>
              <a:t>value that is filled by the </a:t>
            </a:r>
            <a:r>
              <a:rPr lang="en-US" sz="1600" dirty="0" err="1" smtClean="0"/>
              <a:t>readLock</a:t>
            </a:r>
            <a:r>
              <a:rPr lang="en-US" sz="1600" dirty="0" smtClean="0"/>
              <a:t>() and then passed to the </a:t>
            </a:r>
            <a:r>
              <a:rPr lang="en-US" sz="1600" dirty="0" err="1" smtClean="0"/>
              <a:t>readUnlock</a:t>
            </a:r>
            <a:r>
              <a:rPr lang="en-US" sz="1600" dirty="0" smtClean="0"/>
              <a:t>().</a:t>
            </a:r>
          </a:p>
          <a:p>
            <a:pPr marL="0" indent="0">
              <a:buNone/>
            </a:pPr>
            <a:endParaRPr lang="en-US" sz="1600" dirty="0" smtClean="0"/>
          </a:p>
          <a:p>
            <a:r>
              <a:rPr lang="en-US" sz="1600" dirty="0" smtClean="0"/>
              <a:t>The API is defined as:</a:t>
            </a:r>
          </a:p>
          <a:p>
            <a:pPr lvl="1"/>
            <a:r>
              <a:rPr lang="en-US" sz="1200" b="1" dirty="0" err="1" smtClean="0"/>
              <a:t>readLock</a:t>
            </a:r>
            <a:r>
              <a:rPr lang="en-US" sz="1200" b="1" dirty="0" smtClean="0"/>
              <a:t>() </a:t>
            </a:r>
            <a:r>
              <a:rPr lang="en-US" sz="1200" dirty="0" smtClean="0"/>
              <a:t>– Finds the first available instance for read-locking (and locks it) and returns the instance</a:t>
            </a:r>
          </a:p>
          <a:p>
            <a:pPr lvl="1"/>
            <a:r>
              <a:rPr lang="en-US" sz="1200" b="1" dirty="0" err="1" smtClean="0"/>
              <a:t>readUnlock</a:t>
            </a:r>
            <a:r>
              <a:rPr lang="en-US" sz="1200" b="1" dirty="0" smtClean="0"/>
              <a:t>()</a:t>
            </a:r>
            <a:r>
              <a:rPr lang="en-US" sz="1200" dirty="0" smtClean="0"/>
              <a:t> – Unlocks the previously locked </a:t>
            </a:r>
            <a:r>
              <a:rPr lang="en-US" sz="1200" dirty="0" err="1" smtClean="0"/>
              <a:t>rw</a:t>
            </a:r>
            <a:r>
              <a:rPr lang="en-US" sz="1200" dirty="0" smtClean="0"/>
              <a:t>-lock</a:t>
            </a:r>
          </a:p>
          <a:p>
            <a:pPr lvl="1"/>
            <a:r>
              <a:rPr lang="en-US" sz="1200" b="1" dirty="0" err="1" smtClean="0"/>
              <a:t>writeLock</a:t>
            </a:r>
            <a:r>
              <a:rPr lang="en-US" sz="1200" b="1" dirty="0" smtClean="0"/>
              <a:t>() </a:t>
            </a:r>
            <a:r>
              <a:rPr lang="en-US" sz="1200" dirty="0" smtClean="0"/>
              <a:t>– Locks the writer’s </a:t>
            </a:r>
            <a:r>
              <a:rPr lang="en-US" sz="1200" dirty="0" err="1" smtClean="0"/>
              <a:t>mutex</a:t>
            </a:r>
            <a:r>
              <a:rPr lang="en-US" sz="1200" dirty="0" smtClean="0"/>
              <a:t>, locks the first </a:t>
            </a:r>
            <a:r>
              <a:rPr lang="en-US" sz="1200" dirty="0" err="1" smtClean="0"/>
              <a:t>rw</a:t>
            </a:r>
            <a:r>
              <a:rPr lang="en-US" sz="1200" dirty="0" smtClean="0"/>
              <a:t>-lock, and returns a reference to the first instance</a:t>
            </a:r>
          </a:p>
          <a:p>
            <a:pPr lvl="1"/>
            <a:r>
              <a:rPr lang="en-US" sz="1200" b="1" dirty="0" err="1" smtClean="0"/>
              <a:t>writeToggle</a:t>
            </a:r>
            <a:r>
              <a:rPr lang="en-US" sz="1200" b="1" dirty="0" smtClean="0"/>
              <a:t>() </a:t>
            </a:r>
            <a:r>
              <a:rPr lang="en-US" sz="1200" dirty="0" smtClean="0"/>
              <a:t>– Unlocks the first </a:t>
            </a:r>
            <a:r>
              <a:rPr lang="en-US" sz="1200" dirty="0" err="1" smtClean="0"/>
              <a:t>rw</a:t>
            </a:r>
            <a:r>
              <a:rPr lang="en-US" sz="1200" dirty="0" smtClean="0"/>
              <a:t>-lock, locks the second </a:t>
            </a:r>
            <a:r>
              <a:rPr lang="en-US" sz="1200" dirty="0" err="1" smtClean="0"/>
              <a:t>rw</a:t>
            </a:r>
            <a:r>
              <a:rPr lang="en-US" sz="1200" dirty="0" smtClean="0"/>
              <a:t>-lock, and returns a reference to the second instance</a:t>
            </a:r>
          </a:p>
          <a:p>
            <a:pPr lvl="1"/>
            <a:r>
              <a:rPr lang="en-US" sz="1200" b="1" dirty="0" err="1" smtClean="0"/>
              <a:t>writeUnlock</a:t>
            </a:r>
            <a:r>
              <a:rPr lang="en-US" sz="1200" b="1" dirty="0" smtClean="0"/>
              <a:t>() </a:t>
            </a:r>
            <a:r>
              <a:rPr lang="en-US" sz="1200" dirty="0" smtClean="0"/>
              <a:t>– Unlocks the second </a:t>
            </a:r>
            <a:r>
              <a:rPr lang="en-US" sz="1200" dirty="0" err="1" smtClean="0"/>
              <a:t>rw</a:t>
            </a:r>
            <a:r>
              <a:rPr lang="en-US" sz="1200" dirty="0" smtClean="0"/>
              <a:t>-lock, and then the writer’s </a:t>
            </a:r>
            <a:r>
              <a:rPr lang="en-US" sz="1200" dirty="0" err="1" smtClean="0"/>
              <a:t>mutex</a:t>
            </a:r>
            <a:endParaRPr lang="en-US" sz="1200" dirty="0"/>
          </a:p>
        </p:txBody>
      </p:sp>
    </p:spTree>
    <p:extLst>
      <p:ext uri="{BB962C8B-B14F-4D97-AF65-F5344CB8AC3E}">
        <p14:creationId xmlns:p14="http://schemas.microsoft.com/office/powerpoint/2010/main" val="10572662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2761</TotalTime>
  <Words>1903</Words>
  <Application>Microsoft Office PowerPoint</Application>
  <PresentationFormat>On-screen Show (4:3)</PresentationFormat>
  <Paragraphs>266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Double Instance Locking</vt:lpstr>
      <vt:lpstr>Contents</vt:lpstr>
      <vt:lpstr>What is Double Instance Locking</vt:lpstr>
      <vt:lpstr>Components</vt:lpstr>
      <vt:lpstr>Writer’s algorithm Example with two AVL tree instances</vt:lpstr>
      <vt:lpstr>Reader’s algorithm Scenario: Instance 1 is unlocked or read-locked</vt:lpstr>
      <vt:lpstr>Reader’s algorithm Scenario: Instance 1 is write-locked</vt:lpstr>
      <vt:lpstr>Reader’s algorithm Scenario: Instance 1 is write-locked and Instance 2 is write-locked</vt:lpstr>
      <vt:lpstr>How to make a RW-Lock out of it</vt:lpstr>
      <vt:lpstr>Code - Java</vt:lpstr>
      <vt:lpstr>Code – C</vt:lpstr>
      <vt:lpstr>Performance Plots (mixed workload)</vt:lpstr>
      <vt:lpstr>Performance Plots (dedicated workers)</vt:lpstr>
      <vt:lpstr>Reader Latency Distribution</vt:lpstr>
      <vt:lpstr>Minimum operations</vt:lpstr>
      <vt:lpstr>Comparison table</vt:lpstr>
      <vt:lpstr>Correctness and Progress Conditions</vt:lpstr>
      <vt:lpstr>Other Details</vt:lpstr>
      <vt:lpstr>Conclusions</vt:lpstr>
      <vt:lpstr>References</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Double Instance Locking</dc:title>
  <dc:creator>Pedro Ramalhete (pramalhe)</dc:creator>
  <cp:lastModifiedBy>Pedro Ramalhete (pramalhe)</cp:lastModifiedBy>
  <cp:revision>248</cp:revision>
  <dcterms:created xsi:type="dcterms:W3CDTF">2006-08-16T00:00:00Z</dcterms:created>
  <dcterms:modified xsi:type="dcterms:W3CDTF">2014-06-05T15:59:41Z</dcterms:modified>
</cp:coreProperties>
</file>