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sldIdLst>
    <p:sldId id="256" r:id="rId3"/>
    <p:sldId id="262" r:id="rId4"/>
    <p:sldId id="257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57"/>
            <p14:sldId id="264"/>
            <p14:sldId id="265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6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2017/7/4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 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新一代</a:t>
            </a:r>
            <a:r>
              <a:rPr lang="en-US" altLang="zh-CN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HIS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核心系统</a:t>
            </a:r>
            <a:endParaRPr 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内容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特点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103771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以患者为中心，联通患者初诊、复诊、住院等多个业务环节</a:t>
            </a:r>
            <a:endParaRPr lang="en-US" altLang="zh-CN" dirty="0" smtClean="0"/>
          </a:p>
          <a:p>
            <a:r>
              <a:rPr lang="zh-CN" altLang="en-US" dirty="0" smtClean="0"/>
              <a:t>患者诊疗信息、医嘱、病历高度互动</a:t>
            </a:r>
            <a:endParaRPr lang="en-US" altLang="zh-CN" dirty="0" smtClean="0"/>
          </a:p>
          <a:p>
            <a:r>
              <a:rPr lang="zh-CN" altLang="en-US" dirty="0" smtClean="0"/>
              <a:t>以医嘱为核心驱动院内绝大部分诊疗行为，自动向医生、护士推送待做事项，并提供基于人员、部门、单笔业务等多角度的绩效数据</a:t>
            </a:r>
            <a:endParaRPr lang="en-US" altLang="zh-CN" dirty="0" smtClean="0"/>
          </a:p>
          <a:p>
            <a:r>
              <a:rPr lang="zh-CN" altLang="en-US" dirty="0" smtClean="0"/>
              <a:t>诊疗业务与计费业务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了真正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支持核心资产研发与本地化研发的分离，系统提供多种手段满足个性化业务扩展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系统通过</a:t>
            </a:r>
            <a:r>
              <a:rPr lang="en-US" altLang="zh-CN" dirty="0" err="1" smtClean="0"/>
              <a:t>OpenAPI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EDA</a:t>
            </a:r>
            <a:r>
              <a:rPr lang="zh-CN" altLang="en-US" dirty="0" smtClean="0"/>
              <a:t>的方式灵活的实现与医院其他</a:t>
            </a:r>
            <a:r>
              <a:rPr lang="zh-CN" altLang="en-US" dirty="0" smtClean="0"/>
              <a:t>专有软件系统</a:t>
            </a:r>
            <a:r>
              <a:rPr lang="zh-CN" altLang="en-US" dirty="0" smtClean="0"/>
              <a:t>的交互</a:t>
            </a:r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系统通过严格的错误处理设计和测试设计保证核心代码的质量，以及应用核心代码出现问题时定位问题的效率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38406" y="6126479"/>
            <a:ext cx="2323651" cy="560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患者生命周期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65811" y="4655629"/>
            <a:ext cx="2323651" cy="478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病历编写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38407" y="4894982"/>
            <a:ext cx="2323650" cy="55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医嘱执行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65811" y="5444517"/>
            <a:ext cx="2323651" cy="525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诊疗信息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1347" y="4894982"/>
            <a:ext cx="2205162" cy="549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计费</a:t>
            </a:r>
          </a:p>
        </p:txBody>
      </p:sp>
      <p:sp>
        <p:nvSpPr>
          <p:cNvPr id="10" name="椭圆 9"/>
          <p:cNvSpPr/>
          <p:nvPr/>
        </p:nvSpPr>
        <p:spPr>
          <a:xfrm>
            <a:off x="1251113" y="1682651"/>
            <a:ext cx="2567354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门诊看病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497536" y="1662091"/>
            <a:ext cx="2567354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住院治病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43960" y="1662091"/>
            <a:ext cx="2567354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信息维护和统计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7937" y="4349931"/>
            <a:ext cx="10013424" cy="250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核心引擎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7937" y="3084980"/>
            <a:ext cx="1352749" cy="1003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门诊科室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1668" y="3068457"/>
            <a:ext cx="1316799" cy="101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住院</a:t>
            </a:r>
            <a:r>
              <a:rPr lang="zh-CN" altLang="en-US" dirty="0" smtClean="0">
                <a:solidFill>
                  <a:schemeClr val="tx1"/>
                </a:solidFill>
              </a:rPr>
              <a:t>科室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41440" y="3068457"/>
            <a:ext cx="1162080" cy="101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药房</a:t>
            </a:r>
          </a:p>
        </p:txBody>
      </p:sp>
      <p:sp>
        <p:nvSpPr>
          <p:cNvPr id="17" name="矩形 16"/>
          <p:cNvSpPr/>
          <p:nvPr/>
        </p:nvSpPr>
        <p:spPr>
          <a:xfrm>
            <a:off x="5542180" y="3084980"/>
            <a:ext cx="1207998" cy="101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收费处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88838" y="3077907"/>
            <a:ext cx="1151846" cy="101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挂号室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25010" y="3068457"/>
            <a:ext cx="1172607" cy="101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病案室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79344" y="3068457"/>
            <a:ext cx="1151846" cy="101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检查检验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特点分项讲解</a:t>
            </a:r>
            <a:r>
              <a:rPr lang="en-US" altLang="zh-CN" sz="2000" dirty="0" smtClean="0"/>
              <a:t>-</a:t>
            </a:r>
            <a:r>
              <a:rPr lang="zh-CN" altLang="en-US" sz="2000" dirty="0"/>
              <a:t>以患者为中心，联通患者初诊、复诊、住院等多个业务</a:t>
            </a:r>
            <a:r>
              <a:rPr lang="zh-CN" altLang="en-US" sz="2000" dirty="0" smtClean="0"/>
              <a:t>环节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9" y="1208869"/>
            <a:ext cx="4079589" cy="55315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178" y="1615288"/>
            <a:ext cx="3733333" cy="13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964" y="1615289"/>
            <a:ext cx="3409524" cy="1371429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863176" y="3393139"/>
            <a:ext cx="6490625" cy="285090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将连续的门诊看病和住院治病看作一次就诊，依此设计了患者一次就诊实体（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Visit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患者一次就诊实体（</a:t>
            </a:r>
            <a:r>
              <a:rPr lang="en-US" altLang="zh-CN" dirty="0"/>
              <a:t>Visit</a:t>
            </a:r>
            <a:r>
              <a:rPr lang="zh-CN" altLang="en-US" dirty="0" smtClean="0"/>
              <a:t>）通过业务动作改变其状态</a:t>
            </a:r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如果业务差异性过大，未来考虑采用独立可配置的状态图来计算患者一次就诊的状态变化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1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2013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使用先进的演示工具直观地设计精美的演示文稿、轻松与其他人共享和协作、提供展现专业素质的演示。</a:t>
            </a: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sz="1800" dirty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PowerPoint 入门中心查找更多内容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sz="1200" dirty="0">
                <a:solidFill>
                  <a:srgbClr val="D24726">
                    <a:alpha val="37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（在“幻灯片放映”模式中时单击该箭头）</a:t>
            </a:r>
          </a:p>
          <a:p>
            <a:endParaRPr lang="zh-CN" sz="1200" dirty="0">
              <a:solidFill>
                <a:srgbClr val="D24726">
                  <a:alpha val="37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319</Words>
  <Application>Microsoft Office PowerPoint</Application>
  <PresentationFormat>宽屏</PresentationFormat>
  <Paragraphs>41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EVE 新一代HIS核心系统</vt:lpstr>
      <vt:lpstr>提纲</vt:lpstr>
      <vt:lpstr>特点</vt:lpstr>
      <vt:lpstr>内容</vt:lpstr>
      <vt:lpstr>特点分项讲解-以患者为中心，联通患者初诊、复诊、住院等多个业务环节</vt:lpstr>
      <vt:lpstr>PowerPoint 2013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2017-07-04T09:11:28Z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