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4280" autoAdjust="0"/>
  </p:normalViewPr>
  <p:slideViewPr>
    <p:cSldViewPr snapToGrid="0">
      <p:cViewPr varScale="1">
        <p:scale>
          <a:sx n="74" d="100"/>
          <a:sy n="74" d="100"/>
        </p:scale>
        <p:origin x="72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7/6/2017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支持核心资产研发与本地化研发的分离，系统提供多种手段满足个性化业务扩展</a:t>
            </a:r>
          </a:p>
        </p:txBody>
      </p:sp>
      <p:sp>
        <p:nvSpPr>
          <p:cNvPr id="3" name="内容占位符 2"/>
          <p:cNvSpPr>
            <a:spLocks noGrp="1"/>
          </p:cNvSpPr>
          <p:nvPr>
            <p:ph idx="1"/>
          </p:nvPr>
        </p:nvSpPr>
        <p:spPr>
          <a:xfrm>
            <a:off x="766728" y="4851400"/>
            <a:ext cx="5537200" cy="1797050"/>
          </a:xfrm>
        </p:spPr>
        <p:txBody>
          <a:bodyPr>
            <a:normAutofit fontScale="85000" lnSpcReduction="20000"/>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通过</a:t>
            </a:r>
            <a:r>
              <a:rPr lang="en-US" altLang="zh-CN" dirty="0" smtClean="0"/>
              <a:t>Entity</a:t>
            </a:r>
            <a:r>
              <a:rPr lang="zh-CN" altLang="en-US" dirty="0" smtClean="0"/>
              <a:t>之间关系和本身职责的设计来处理精细化的可扩展业务逻辑</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
        <p:nvSpPr>
          <p:cNvPr id="8" name="矩形 7"/>
          <p:cNvSpPr/>
          <p:nvPr/>
        </p:nvSpPr>
        <p:spPr>
          <a:xfrm>
            <a:off x="4514121" y="3016250"/>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21920" y="302076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29719" y="301441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41359" y="3572357"/>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21919" y="3451480"/>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9749" y="3020765"/>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a:t>
            </a:r>
            <a:r>
              <a:rPr lang="zh-CN" altLang="en-US" dirty="0" smtClean="0"/>
              <a:t>维护、核心计费）</a:t>
            </a:r>
            <a:r>
              <a:rPr lang="zh-CN" altLang="en-US" dirty="0" smtClean="0"/>
              <a:t>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0602" y="1"/>
            <a:ext cx="1287506" cy="1287506"/>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8925932"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9316" y="-54427"/>
            <a:ext cx="1413714" cy="1413714"/>
          </a:xfrm>
          <a:prstGeom prst="rect">
            <a:avLst/>
          </a:prstGeom>
        </p:spPr>
      </p:pic>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3251" y="101958"/>
            <a:ext cx="1219200" cy="1219200"/>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p>
        </p:txBody>
      </p:sp>
      <p:pic>
        <p:nvPicPr>
          <p:cNvPr id="7" name="图片 6"/>
          <p:cNvPicPr>
            <a:picLocks noChangeAspect="1"/>
          </p:cNvPicPr>
          <p:nvPr/>
        </p:nvPicPr>
        <p:blipFill>
          <a:blip r:embed="rId2"/>
          <a:stretch>
            <a:fillRect/>
          </a:stretch>
        </p:blipFill>
        <p:spPr>
          <a:xfrm>
            <a:off x="7229956" y="1417672"/>
            <a:ext cx="4000421" cy="1153231"/>
          </a:xfrm>
          <a:prstGeom prst="rect">
            <a:avLst/>
          </a:prstGeom>
        </p:spPr>
      </p:pic>
      <p:pic>
        <p:nvPicPr>
          <p:cNvPr id="8" name="图片 7"/>
          <p:cNvPicPr>
            <a:picLocks noChangeAspect="1"/>
          </p:cNvPicPr>
          <p:nvPr/>
        </p:nvPicPr>
        <p:blipFill>
          <a:blip r:embed="rId3"/>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7255" y="30861"/>
            <a:ext cx="1219200" cy="1219200"/>
          </a:xfrm>
          <a:prstGeom prst="rect">
            <a:avLst/>
          </a:prstGeom>
        </p:spPr>
      </p:pic>
      <p:pic>
        <p:nvPicPr>
          <p:cNvPr id="4" name="图片 3"/>
          <p:cNvPicPr>
            <a:picLocks noChangeAspect="1"/>
          </p:cNvPicPr>
          <p:nvPr/>
        </p:nvPicPr>
        <p:blipFill>
          <a:blip r:embed="rId5"/>
          <a:stretch>
            <a:fillRect/>
          </a:stretch>
        </p:blipFill>
        <p:spPr>
          <a:xfrm>
            <a:off x="-583973" y="1417672"/>
            <a:ext cx="8020580" cy="54403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37979280"/>
              </p:ext>
            </p:extLst>
          </p:nvPr>
        </p:nvGraphicFramePr>
        <p:xfrm>
          <a:off x="3956531" y="1515357"/>
          <a:ext cx="3273425" cy="857250"/>
        </p:xfrm>
        <a:graphic>
          <a:graphicData uri="http://schemas.openxmlformats.org/drawingml/2006/table">
            <a:tbl>
              <a:tblPr>
                <a:tableStyleId>{5C22544A-7EE6-4342-B048-85BDC9FD1C3A}</a:tableStyleId>
              </a:tblPr>
              <a:tblGrid>
                <a:gridCol w="434975"/>
                <a:gridCol w="742950"/>
                <a:gridCol w="771525"/>
                <a:gridCol w="752475"/>
                <a:gridCol w="571500"/>
              </a:tblGrid>
              <a:tr h="171450">
                <a:tc>
                  <a:txBody>
                    <a:bodyPr/>
                    <a:lstStyle/>
                    <a:p>
                      <a:pPr algn="l" fontAlgn="ctr"/>
                      <a:r>
                        <a:rPr lang="zh-CN" altLang="en-US" sz="700" u="none" strike="noStrike" dirty="0">
                          <a:effectLst/>
                        </a:rPr>
                        <a:t>入院医嘱</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入院登记执行条目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药品医嘱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收费执行条目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摆药执行条目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配液执行条目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发药执行条目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护理医嘱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护理执行条目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检查医嘱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收费执行条目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安排检查执行条目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完成检查执行条目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出院医嘱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出院结算执行条目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136670" y="4919813"/>
            <a:ext cx="4553772" cy="1567798"/>
          </a:xfrm>
          <a:prstGeom prst="rect">
            <a:avLst/>
          </a:prstGeom>
        </p:spPr>
      </p:pic>
      <p:sp>
        <p:nvSpPr>
          <p:cNvPr id="2" name="标题 1"/>
          <p:cNvSpPr>
            <a:spLocks noGrp="1"/>
          </p:cNvSpPr>
          <p:nvPr>
            <p:ph type="title"/>
          </p:nvPr>
        </p:nvSpPr>
        <p:spPr/>
        <p:txBody>
          <a:bodyPr/>
          <a:lstStyle/>
          <a:p>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Ø"/>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38" y="0"/>
            <a:ext cx="1440864" cy="1440864"/>
          </a:xfrm>
          <a:prstGeom prst="rect">
            <a:avLst/>
          </a:prstGeom>
        </p:spPr>
      </p:pic>
      <p:pic>
        <p:nvPicPr>
          <p:cNvPr id="8" name="图片 7"/>
          <p:cNvPicPr>
            <a:picLocks noChangeAspect="1"/>
          </p:cNvPicPr>
          <p:nvPr/>
        </p:nvPicPr>
        <p:blipFill>
          <a:blip r:embed="rId4"/>
          <a:stretch>
            <a:fillRect/>
          </a:stretch>
        </p:blipFill>
        <p:spPr>
          <a:xfrm>
            <a:off x="-259849" y="1440864"/>
            <a:ext cx="7512481" cy="5663463"/>
          </a:xfrm>
          <a:prstGeom prst="rect">
            <a:avLst/>
          </a:prstGeom>
        </p:spPr>
      </p:pic>
      <p:sp>
        <p:nvSpPr>
          <p:cNvPr id="9" name="矩形 8"/>
          <p:cNvSpPr/>
          <p:nvPr/>
        </p:nvSpPr>
        <p:spPr>
          <a:xfrm>
            <a:off x="7136725" y="5202618"/>
            <a:ext cx="522330" cy="157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36670" y="5392226"/>
            <a:ext cx="4553772" cy="1095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28812" y="4847984"/>
            <a:ext cx="4769488" cy="1712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5" y="78569"/>
            <a:ext cx="1208086" cy="1208086"/>
          </a:xfrm>
          <a:prstGeom prst="rect">
            <a:avLst/>
          </a:prstGeom>
        </p:spPr>
      </p:pic>
      <p:sp>
        <p:nvSpPr>
          <p:cNvPr id="4" name="椭圆 3"/>
          <p:cNvSpPr/>
          <p:nvPr/>
        </p:nvSpPr>
        <p:spPr>
          <a:xfrm>
            <a:off x="1975898"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1</a:t>
            </a:r>
            <a:endParaRPr lang="zh-CN" altLang="en-US" dirty="0">
              <a:solidFill>
                <a:srgbClr val="FF0000"/>
              </a:solidFill>
            </a:endParaRPr>
          </a:p>
        </p:txBody>
      </p:sp>
      <p:sp>
        <p:nvSpPr>
          <p:cNvPr id="10" name="椭圆 9"/>
          <p:cNvSpPr/>
          <p:nvPr/>
        </p:nvSpPr>
        <p:spPr>
          <a:xfrm>
            <a:off x="1087905"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2</a:t>
            </a:r>
            <a:endParaRPr lang="zh-CN" altLang="en-US" dirty="0">
              <a:solidFill>
                <a:srgbClr val="FF0000"/>
              </a:solidFill>
            </a:endParaRPr>
          </a:p>
        </p:txBody>
      </p:sp>
      <p:sp>
        <p:nvSpPr>
          <p:cNvPr id="11" name="椭圆 10"/>
          <p:cNvSpPr/>
          <p:nvPr/>
        </p:nvSpPr>
        <p:spPr>
          <a:xfrm>
            <a:off x="953064" y="167323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3</a:t>
            </a:r>
            <a:endParaRPr lang="zh-CN" altLang="en-US" dirty="0">
              <a:solidFill>
                <a:srgbClr val="FF0000"/>
              </a:solidFill>
            </a:endParaRPr>
          </a:p>
        </p:txBody>
      </p:sp>
      <p:sp>
        <p:nvSpPr>
          <p:cNvPr id="12" name="椭圆 11"/>
          <p:cNvSpPr/>
          <p:nvPr/>
        </p:nvSpPr>
        <p:spPr>
          <a:xfrm>
            <a:off x="2202744" y="217615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4</a:t>
            </a:r>
            <a:endParaRPr lang="zh-CN" altLang="en-US" dirty="0">
              <a:solidFill>
                <a:srgbClr val="FF0000"/>
              </a:solidFill>
            </a:endParaRPr>
          </a:p>
        </p:txBody>
      </p:sp>
      <p:cxnSp>
        <p:nvCxnSpPr>
          <p:cNvPr id="7" name="直接连接符 6"/>
          <p:cNvCxnSpPr/>
          <p:nvPr/>
        </p:nvCxnSpPr>
        <p:spPr>
          <a:xfrm>
            <a:off x="2805114" y="2919413"/>
            <a:ext cx="0" cy="1123950"/>
          </a:xfrm>
          <a:prstGeom prst="line">
            <a:avLst/>
          </a:prstGeom>
          <a:ln w="25400">
            <a:solidFill>
              <a:srgbClr val="DD462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572798" y="46710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101" y="243769"/>
            <a:ext cx="965099" cy="965099"/>
          </a:xfrm>
          <a:prstGeom prst="rect">
            <a:avLst/>
          </a:prstGeom>
        </p:spPr>
      </p:pic>
      <p:sp>
        <p:nvSpPr>
          <p:cNvPr id="8" name="矩形 7"/>
          <p:cNvSpPr/>
          <p:nvPr/>
        </p:nvSpPr>
        <p:spPr>
          <a:xfrm>
            <a:off x="3301270" y="2108200"/>
            <a:ext cx="3455239"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2919699" y="2365663"/>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1171002" y="5998570"/>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2154816" y="6253244"/>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111365" y="6016903"/>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207351" y="5410330"/>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2111365" y="5594996"/>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207351" y="4580638"/>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2084939" y="4754566"/>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74067" y="4951528"/>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5813345" y="5136194"/>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185035" y="3834129"/>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2127801" y="4013428"/>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90633" y="3450427"/>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2111365" y="3703478"/>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24722" y="3644289"/>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4251245" y="3795386"/>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85035" y="2719868"/>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1935413" y="2895752"/>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974067" y="2465247"/>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53422" y="5283308"/>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112399" y="3792444"/>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5379986" y="4535890"/>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271378" y="3861183"/>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207351" y="5034010"/>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2104086" y="5260559"/>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919754" y="3842128"/>
            <a:ext cx="3563678" cy="226215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白盒与灰盒为本地化研发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黑盒为核心资产研发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当前设计</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了约</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30</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左右的核心资产研发，其需要的研发</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资源</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在</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数量</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上应该不多于</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15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，在能力上要至少高于平均水平</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0%</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a:p>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1087</Words>
  <Application>Microsoft Office PowerPoint</Application>
  <PresentationFormat>宽屏</PresentationFormat>
  <Paragraphs>118</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2017-07-06T01:54:16Z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