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1"/>
  </p:notesMasterIdLst>
  <p:sldIdLst>
    <p:sldId id="256" r:id="rId3"/>
    <p:sldId id="257" r:id="rId4"/>
    <p:sldId id="264" r:id="rId5"/>
    <p:sldId id="265" r:id="rId6"/>
    <p:sldId id="266" r:id="rId7"/>
    <p:sldId id="267" r:id="rId8"/>
    <p:sldId id="268"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57"/>
            <p14:sldId id="264"/>
            <p14:sldId id="265"/>
            <p14:sldId id="266"/>
            <p14:sldId id="267"/>
            <p14:sldId id="268"/>
          </p14:sldIdLst>
        </p14:section>
        <p14:section name="了解更多"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338" autoAdjust="0"/>
    <p:restoredTop sz="94280" autoAdjust="0"/>
  </p:normalViewPr>
  <p:slideViewPr>
    <p:cSldViewPr snapToGrid="0">
      <p:cViewPr>
        <p:scale>
          <a:sx n="33" d="100"/>
          <a:sy n="33" d="100"/>
        </p:scale>
        <p:origin x="1392" y="9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2017/7/4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dirty="0" smtClean="0"/>
              <a:t>在 </a:t>
            </a:r>
            <a:r>
              <a:rPr lang="zh-CN" baseline="0" dirty="0" smtClean="0"/>
              <a:t>“幻灯片放映”模式，单击箭头进入 PowerPoint 入门中心。</a:t>
            </a:r>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t>8</a:t>
            </a:fld>
            <a:endParaRPr lang="zh-CN"/>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2017/7/4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2017/7/4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2017/7/4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2017/7/4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2017/7/4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7/4/2017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2052"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Microsoft YaHei UI" panose="020B0503020204020204" pitchFamily="34" charset="-122"/>
                <a:ea typeface="Microsoft YaHei UI" panose="020B0503020204020204" pitchFamily="34" charset="-122"/>
              </a:rPr>
              <a:t>EVE </a:t>
            </a:r>
            <a:r>
              <a:rPr lang="zh-CN" altLang="en-US" sz="2800" dirty="0" smtClean="0">
                <a:latin typeface="Microsoft YaHei UI" panose="020B0503020204020204" pitchFamily="34" charset="-122"/>
                <a:ea typeface="Microsoft YaHei UI" panose="020B0503020204020204" pitchFamily="34" charset="-122"/>
              </a:rPr>
              <a:t>新一代</a:t>
            </a:r>
            <a:r>
              <a:rPr lang="en-US" altLang="zh-CN" sz="2800" dirty="0" smtClean="0">
                <a:latin typeface="Microsoft YaHei UI" panose="020B0503020204020204" pitchFamily="34" charset="-122"/>
                <a:ea typeface="Microsoft YaHei UI" panose="020B0503020204020204" pitchFamily="34" charset="-122"/>
              </a:rPr>
              <a:t>HIS</a:t>
            </a:r>
            <a:r>
              <a:rPr lang="zh-CN" altLang="en-US" sz="2800" dirty="0" smtClean="0">
                <a:latin typeface="Microsoft YaHei UI" panose="020B0503020204020204" pitchFamily="34" charset="-122"/>
                <a:ea typeface="Microsoft YaHei UI" panose="020B0503020204020204" pitchFamily="34" charset="-122"/>
              </a:rPr>
              <a:t>核心系统</a:t>
            </a:r>
            <a:endParaRPr lang="zh-CN" sz="2800"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a:normAutofit/>
          </a:bodyPr>
          <a:lstStyle/>
          <a:p>
            <a:r>
              <a:rPr lang="zh-CN" altLang="en-US" dirty="0" smtClean="0">
                <a:latin typeface="Microsoft YaHei UI" panose="020B0503020204020204" pitchFamily="34" charset="-122"/>
                <a:ea typeface="Microsoft YaHei UI" panose="020B0503020204020204" pitchFamily="34" charset="-122"/>
              </a:rPr>
              <a:t>王德刚</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特点</a:t>
            </a:r>
            <a:endParaRPr lang="zh-CN" dirty="0">
              <a:latin typeface="Microsoft YaHei UI" panose="020B0503020204020204" pitchFamily="34" charset="-122"/>
              <a:ea typeface="Microsoft YaHei UI" panose="020B0503020204020204" pitchFamily="34" charset="-122"/>
            </a:endParaRPr>
          </a:p>
        </p:txBody>
      </p:sp>
      <p:sp>
        <p:nvSpPr>
          <p:cNvPr id="10" name="内容占位符 2"/>
          <p:cNvSpPr>
            <a:spLocks noGrp="1"/>
          </p:cNvSpPr>
          <p:nvPr>
            <p:ph idx="1"/>
          </p:nvPr>
        </p:nvSpPr>
        <p:spPr>
          <a:xfrm>
            <a:off x="838201" y="1825625"/>
            <a:ext cx="11037710" cy="4351338"/>
          </a:xfrm>
        </p:spPr>
        <p:txBody>
          <a:bodyPr>
            <a:normAutofit lnSpcReduction="10000"/>
          </a:bodyPr>
          <a:lstStyle/>
          <a:p>
            <a:r>
              <a:rPr lang="zh-CN" altLang="en-US" dirty="0" smtClean="0"/>
              <a:t>以患者为中心，联通患者初诊、复诊、住院等多个业务环节</a:t>
            </a:r>
            <a:endParaRPr lang="en-US" altLang="zh-CN" dirty="0" smtClean="0"/>
          </a:p>
          <a:p>
            <a:r>
              <a:rPr lang="zh-CN" altLang="en-US" dirty="0" smtClean="0"/>
              <a:t>患者诊疗信息、医嘱、病历高度互动</a:t>
            </a:r>
            <a:endParaRPr lang="en-US" altLang="zh-CN" dirty="0" smtClean="0"/>
          </a:p>
          <a:p>
            <a:r>
              <a:rPr lang="zh-CN" altLang="en-US" dirty="0" smtClean="0"/>
              <a:t>以医嘱为核心驱动院内绝大部分诊疗行为，自动向医生、护士推送待做事项，并提供基于人员、部门、单笔业务等多角度的绩效数据</a:t>
            </a:r>
            <a:endParaRPr lang="en-US" altLang="zh-CN" dirty="0" smtClean="0"/>
          </a:p>
          <a:p>
            <a:r>
              <a:rPr lang="zh-CN" altLang="en-US" dirty="0" smtClean="0"/>
              <a:t>诊疗业务与计费业务</a:t>
            </a:r>
            <a:r>
              <a:rPr lang="zh-CN" altLang="en-US" dirty="0" smtClean="0"/>
              <a:t>实现</a:t>
            </a:r>
            <a:r>
              <a:rPr lang="zh-CN" altLang="en-US" dirty="0" smtClean="0"/>
              <a:t>了真正</a:t>
            </a:r>
            <a:r>
              <a:rPr lang="zh-CN" altLang="en-US" dirty="0" smtClean="0"/>
              <a:t>分离</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支持核心资产研发与本地化研发的分离，系统提供多种手段满足个性化业务扩展</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系统通过</a:t>
            </a:r>
            <a:r>
              <a:rPr lang="en-US" altLang="zh-CN" dirty="0" err="1" smtClean="0"/>
              <a:t>OpenAPI</a:t>
            </a:r>
            <a:r>
              <a:rPr lang="zh-CN" altLang="en-US" dirty="0" smtClean="0"/>
              <a:t>和</a:t>
            </a:r>
            <a:r>
              <a:rPr lang="en-US" altLang="zh-CN" dirty="0" smtClean="0"/>
              <a:t>EDA</a:t>
            </a:r>
            <a:r>
              <a:rPr lang="zh-CN" altLang="en-US" dirty="0" smtClean="0"/>
              <a:t>的方式灵活的实现与医院其他</a:t>
            </a:r>
            <a:r>
              <a:rPr lang="zh-CN" altLang="en-US" dirty="0" smtClean="0"/>
              <a:t>专有软件系统</a:t>
            </a:r>
            <a:r>
              <a:rPr lang="zh-CN" altLang="en-US" dirty="0" smtClean="0"/>
              <a:t>的交互</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系统通过严格的错误处理设计和测试设计保证核心代码的质量，以及应用核心代码出现问题时定位问题的效率</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4" name="矩形 3"/>
          <p:cNvSpPr/>
          <p:nvPr/>
        </p:nvSpPr>
        <p:spPr>
          <a:xfrm>
            <a:off x="4338406" y="6126479"/>
            <a:ext cx="2323651" cy="5601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患者生命周期</a:t>
            </a:r>
            <a:endParaRPr lang="zh-CN" altLang="en-US" dirty="0">
              <a:solidFill>
                <a:schemeClr val="tx1"/>
              </a:solidFill>
            </a:endParaRPr>
          </a:p>
        </p:txBody>
      </p:sp>
      <p:sp>
        <p:nvSpPr>
          <p:cNvPr id="5" name="矩形 4"/>
          <p:cNvSpPr/>
          <p:nvPr/>
        </p:nvSpPr>
        <p:spPr>
          <a:xfrm>
            <a:off x="7865811" y="4655629"/>
            <a:ext cx="2323651" cy="478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病历编写</a:t>
            </a:r>
            <a:endParaRPr lang="zh-CN" altLang="en-US" dirty="0">
              <a:solidFill>
                <a:schemeClr val="tx1"/>
              </a:solidFill>
            </a:endParaRPr>
          </a:p>
        </p:txBody>
      </p:sp>
      <p:sp>
        <p:nvSpPr>
          <p:cNvPr id="6" name="矩形 5"/>
          <p:cNvSpPr/>
          <p:nvPr/>
        </p:nvSpPr>
        <p:spPr>
          <a:xfrm>
            <a:off x="4101160" y="4864241"/>
            <a:ext cx="2963730" cy="984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医嘱执行</a:t>
            </a:r>
            <a:endParaRPr lang="zh-CN" altLang="en-US" dirty="0">
              <a:solidFill>
                <a:schemeClr val="tx1"/>
              </a:solidFill>
            </a:endParaRPr>
          </a:p>
        </p:txBody>
      </p:sp>
      <p:sp>
        <p:nvSpPr>
          <p:cNvPr id="8" name="矩形 7"/>
          <p:cNvSpPr/>
          <p:nvPr/>
        </p:nvSpPr>
        <p:spPr>
          <a:xfrm>
            <a:off x="7865811" y="5444517"/>
            <a:ext cx="2323651" cy="5252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诊疗信息</a:t>
            </a:r>
            <a:endParaRPr lang="zh-CN" altLang="en-US" dirty="0">
              <a:solidFill>
                <a:schemeClr val="tx1"/>
              </a:solidFill>
            </a:endParaRPr>
          </a:p>
        </p:txBody>
      </p:sp>
      <p:sp>
        <p:nvSpPr>
          <p:cNvPr id="9" name="矩形 8"/>
          <p:cNvSpPr/>
          <p:nvPr/>
        </p:nvSpPr>
        <p:spPr>
          <a:xfrm>
            <a:off x="1441347" y="4894982"/>
            <a:ext cx="2205162" cy="5495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计费</a:t>
            </a:r>
          </a:p>
        </p:txBody>
      </p:sp>
      <p:sp>
        <p:nvSpPr>
          <p:cNvPr id="10" name="椭圆 9"/>
          <p:cNvSpPr/>
          <p:nvPr/>
        </p:nvSpPr>
        <p:spPr>
          <a:xfrm>
            <a:off x="1251113" y="168265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门诊看病</a:t>
            </a:r>
            <a:endParaRPr lang="zh-CN" altLang="en-US" dirty="0">
              <a:solidFill>
                <a:schemeClr val="tx1"/>
              </a:solidFill>
            </a:endParaRPr>
          </a:p>
        </p:txBody>
      </p:sp>
      <p:sp>
        <p:nvSpPr>
          <p:cNvPr id="11" name="椭圆 10"/>
          <p:cNvSpPr/>
          <p:nvPr/>
        </p:nvSpPr>
        <p:spPr>
          <a:xfrm>
            <a:off x="4497536"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住院治病</a:t>
            </a:r>
            <a:endParaRPr lang="zh-CN" altLang="en-US" dirty="0">
              <a:solidFill>
                <a:schemeClr val="tx1"/>
              </a:solidFill>
            </a:endParaRPr>
          </a:p>
        </p:txBody>
      </p:sp>
      <p:sp>
        <p:nvSpPr>
          <p:cNvPr id="12" name="椭圆 11"/>
          <p:cNvSpPr/>
          <p:nvPr/>
        </p:nvSpPr>
        <p:spPr>
          <a:xfrm>
            <a:off x="7743960" y="1662091"/>
            <a:ext cx="2567354"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信息维护和统计</a:t>
            </a:r>
            <a:endParaRPr lang="zh-CN" altLang="en-US" dirty="0">
              <a:solidFill>
                <a:schemeClr val="tx1"/>
              </a:solidFill>
            </a:endParaRPr>
          </a:p>
        </p:txBody>
      </p:sp>
      <p:sp>
        <p:nvSpPr>
          <p:cNvPr id="13" name="矩形 12"/>
          <p:cNvSpPr/>
          <p:nvPr/>
        </p:nvSpPr>
        <p:spPr>
          <a:xfrm>
            <a:off x="867937" y="4349931"/>
            <a:ext cx="10013424" cy="2508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dirty="0" smtClean="0">
                <a:solidFill>
                  <a:schemeClr val="tx1"/>
                </a:solidFill>
              </a:rPr>
              <a:t>核心引擎</a:t>
            </a:r>
            <a:endParaRPr lang="zh-CN" altLang="en-US" dirty="0">
              <a:solidFill>
                <a:schemeClr val="tx1"/>
              </a:solidFill>
            </a:endParaRPr>
          </a:p>
        </p:txBody>
      </p:sp>
      <p:sp>
        <p:nvSpPr>
          <p:cNvPr id="14" name="矩形 13"/>
          <p:cNvSpPr/>
          <p:nvPr/>
        </p:nvSpPr>
        <p:spPr>
          <a:xfrm>
            <a:off x="867937" y="3084980"/>
            <a:ext cx="1352749" cy="1003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门诊科室</a:t>
            </a:r>
            <a:endParaRPr lang="zh-CN" altLang="en-US" dirty="0">
              <a:solidFill>
                <a:schemeClr val="tx1"/>
              </a:solidFill>
            </a:endParaRPr>
          </a:p>
        </p:txBody>
      </p:sp>
      <p:sp>
        <p:nvSpPr>
          <p:cNvPr id="15" name="矩形 14"/>
          <p:cNvSpPr/>
          <p:nvPr/>
        </p:nvSpPr>
        <p:spPr>
          <a:xfrm>
            <a:off x="2501668" y="3068457"/>
            <a:ext cx="1316799"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住院</a:t>
            </a:r>
            <a:r>
              <a:rPr lang="zh-CN" altLang="en-US" dirty="0" smtClean="0">
                <a:solidFill>
                  <a:schemeClr val="tx1"/>
                </a:solidFill>
              </a:rPr>
              <a:t>科室</a:t>
            </a:r>
            <a:endParaRPr lang="zh-CN" altLang="en-US" dirty="0">
              <a:solidFill>
                <a:schemeClr val="tx1"/>
              </a:solidFill>
            </a:endParaRPr>
          </a:p>
        </p:txBody>
      </p:sp>
      <p:sp>
        <p:nvSpPr>
          <p:cNvPr id="16" name="矩形 15"/>
          <p:cNvSpPr/>
          <p:nvPr/>
        </p:nvSpPr>
        <p:spPr>
          <a:xfrm>
            <a:off x="4141440" y="3068457"/>
            <a:ext cx="1162080"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药房</a:t>
            </a:r>
          </a:p>
        </p:txBody>
      </p:sp>
      <p:sp>
        <p:nvSpPr>
          <p:cNvPr id="17" name="矩形 16"/>
          <p:cNvSpPr/>
          <p:nvPr/>
        </p:nvSpPr>
        <p:spPr>
          <a:xfrm>
            <a:off x="5542180" y="3084980"/>
            <a:ext cx="1207998"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收费处</a:t>
            </a:r>
            <a:endParaRPr lang="zh-CN" altLang="en-US" dirty="0">
              <a:solidFill>
                <a:schemeClr val="tx1"/>
              </a:solidFill>
            </a:endParaRPr>
          </a:p>
        </p:txBody>
      </p:sp>
      <p:sp>
        <p:nvSpPr>
          <p:cNvPr id="18" name="矩形 17"/>
          <p:cNvSpPr/>
          <p:nvPr/>
        </p:nvSpPr>
        <p:spPr>
          <a:xfrm>
            <a:off x="6988838" y="307790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挂号室</a:t>
            </a:r>
            <a:endParaRPr lang="zh-CN" altLang="en-US" dirty="0">
              <a:solidFill>
                <a:schemeClr val="tx1"/>
              </a:solidFill>
            </a:endParaRPr>
          </a:p>
        </p:txBody>
      </p:sp>
      <p:sp>
        <p:nvSpPr>
          <p:cNvPr id="19" name="矩形 18"/>
          <p:cNvSpPr/>
          <p:nvPr/>
        </p:nvSpPr>
        <p:spPr>
          <a:xfrm>
            <a:off x="9725010" y="3068457"/>
            <a:ext cx="1172607"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病案室</a:t>
            </a:r>
            <a:endParaRPr lang="zh-CN" altLang="en-US" dirty="0">
              <a:solidFill>
                <a:schemeClr val="tx1"/>
              </a:solidFill>
            </a:endParaRPr>
          </a:p>
        </p:txBody>
      </p:sp>
      <p:sp>
        <p:nvSpPr>
          <p:cNvPr id="20" name="矩形 19"/>
          <p:cNvSpPr/>
          <p:nvPr/>
        </p:nvSpPr>
        <p:spPr>
          <a:xfrm>
            <a:off x="8379344" y="3068457"/>
            <a:ext cx="1151846" cy="101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检查检验</a:t>
            </a:r>
            <a:endParaRPr lang="zh-CN" altLang="en-US" dirty="0">
              <a:solidFill>
                <a:schemeClr val="tx1"/>
              </a:solidFill>
            </a:endParaRPr>
          </a:p>
        </p:txBody>
      </p:sp>
    </p:spTree>
    <p:extLst>
      <p:ext uri="{BB962C8B-B14F-4D97-AF65-F5344CB8AC3E}">
        <p14:creationId xmlns:p14="http://schemas.microsoft.com/office/powerpoint/2010/main" val="2626867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特点分项讲解</a:t>
            </a:r>
            <a:r>
              <a:rPr lang="en-US" altLang="zh-CN" sz="2000" dirty="0" smtClean="0"/>
              <a:t>-</a:t>
            </a:r>
            <a:r>
              <a:rPr lang="zh-CN" altLang="en-US" sz="2000" dirty="0"/>
              <a:t>以患者为中心，联通患者初诊、复诊、住院等多个业务</a:t>
            </a:r>
            <a:r>
              <a:rPr lang="zh-CN" altLang="en-US" sz="2000" dirty="0" smtClean="0"/>
              <a:t>环节</a:t>
            </a:r>
            <a:endParaRPr lang="zh-CN" altLang="en-US" dirty="0"/>
          </a:p>
        </p:txBody>
      </p:sp>
      <p:pic>
        <p:nvPicPr>
          <p:cNvPr id="4" name="图片 3"/>
          <p:cNvPicPr>
            <a:picLocks noChangeAspect="1"/>
          </p:cNvPicPr>
          <p:nvPr/>
        </p:nvPicPr>
        <p:blipFill>
          <a:blip r:embed="rId2"/>
          <a:stretch>
            <a:fillRect/>
          </a:stretch>
        </p:blipFill>
        <p:spPr>
          <a:xfrm>
            <a:off x="430629" y="1208869"/>
            <a:ext cx="4079589" cy="5531566"/>
          </a:xfrm>
          <a:prstGeom prst="rect">
            <a:avLst/>
          </a:prstGeom>
        </p:spPr>
      </p:pic>
      <p:pic>
        <p:nvPicPr>
          <p:cNvPr id="6" name="图片 5"/>
          <p:cNvPicPr>
            <a:picLocks noChangeAspect="1"/>
          </p:cNvPicPr>
          <p:nvPr/>
        </p:nvPicPr>
        <p:blipFill>
          <a:blip r:embed="rId3"/>
          <a:stretch>
            <a:fillRect/>
          </a:stretch>
        </p:blipFill>
        <p:spPr>
          <a:xfrm>
            <a:off x="8163178" y="1615288"/>
            <a:ext cx="3733333" cy="1371429"/>
          </a:xfrm>
          <a:prstGeom prst="rect">
            <a:avLst/>
          </a:prstGeom>
        </p:spPr>
      </p:pic>
      <p:pic>
        <p:nvPicPr>
          <p:cNvPr id="7" name="图片 6"/>
          <p:cNvPicPr>
            <a:picLocks noChangeAspect="1"/>
          </p:cNvPicPr>
          <p:nvPr/>
        </p:nvPicPr>
        <p:blipFill>
          <a:blip r:embed="rId4"/>
          <a:stretch>
            <a:fillRect/>
          </a:stretch>
        </p:blipFill>
        <p:spPr>
          <a:xfrm>
            <a:off x="4698964" y="1615289"/>
            <a:ext cx="3409524" cy="1371429"/>
          </a:xfrm>
          <a:prstGeom prst="rect">
            <a:avLst/>
          </a:prstGeom>
        </p:spPr>
      </p:pic>
      <p:sp>
        <p:nvSpPr>
          <p:cNvPr id="8" name="内容占位符 2"/>
          <p:cNvSpPr>
            <a:spLocks noGrp="1"/>
          </p:cNvSpPr>
          <p:nvPr>
            <p:ph idx="1"/>
          </p:nvPr>
        </p:nvSpPr>
        <p:spPr>
          <a:xfrm>
            <a:off x="4863176" y="3393139"/>
            <a:ext cx="6490625" cy="2850907"/>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将连续的门诊看病和住院治病视作一次就诊，依此设计了患者一次就诊实体（</a:t>
            </a:r>
            <a:r>
              <a:rPr lang="en-US" altLang="zh-CN" dirty="0" smtClean="0">
                <a:latin typeface="Microsoft YaHei UI" panose="020B0503020204020204" pitchFamily="34" charset="-122"/>
                <a:ea typeface="Microsoft YaHei UI" panose="020B0503020204020204" pitchFamily="34" charset="-122"/>
              </a:rPr>
              <a:t>Visit</a:t>
            </a:r>
            <a:r>
              <a:rPr lang="zh-CN" altLang="en-US" dirty="0" smtClean="0">
                <a:latin typeface="Microsoft YaHei UI" panose="020B0503020204020204" pitchFamily="34" charset="-122"/>
                <a:ea typeface="Microsoft YaHei UI" panose="020B0503020204020204" pitchFamily="34" charset="-122"/>
              </a:rPr>
              <a:t>）</a:t>
            </a:r>
            <a:endParaRPr lang="en-US" altLang="zh-CN" dirty="0" smtClean="0">
              <a:latin typeface="Microsoft YaHei UI" panose="020B0503020204020204" pitchFamily="34" charset="-122"/>
              <a:ea typeface="Microsoft YaHei UI" panose="020B0503020204020204" pitchFamily="34" charset="-122"/>
            </a:endParaRPr>
          </a:p>
          <a:p>
            <a:r>
              <a:rPr lang="zh-CN" altLang="en-US" dirty="0"/>
              <a:t>患者一次就诊实体（</a:t>
            </a:r>
            <a:r>
              <a:rPr lang="en-US" altLang="zh-CN" dirty="0"/>
              <a:t>Visit</a:t>
            </a:r>
            <a:r>
              <a:rPr lang="zh-CN" altLang="en-US" dirty="0" smtClean="0"/>
              <a:t>）通过业务动作改变其状态</a:t>
            </a:r>
            <a:endParaRPr lang="en-US" altLang="zh-CN" dirty="0" smtClean="0"/>
          </a:p>
          <a:p>
            <a:r>
              <a:rPr lang="zh-CN" altLang="en-US" dirty="0" smtClean="0">
                <a:latin typeface="Microsoft YaHei UI" panose="020B0503020204020204" pitchFamily="34" charset="-122"/>
                <a:ea typeface="Microsoft YaHei UI" panose="020B0503020204020204" pitchFamily="34" charset="-122"/>
              </a:rPr>
              <a:t>如果业务差异性过大，未来考虑采用独立可配置的状态图来计算患者一次就诊的状态变化</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0311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患者诊疗信息、医嘱、病历高度互动</a:t>
            </a:r>
            <a:endParaRPr lang="en-US" altLang="zh-CN" sz="2000" dirty="0"/>
          </a:p>
        </p:txBody>
      </p:sp>
      <p:pic>
        <p:nvPicPr>
          <p:cNvPr id="5" name="图片 4"/>
          <p:cNvPicPr>
            <a:picLocks noChangeAspect="1"/>
          </p:cNvPicPr>
          <p:nvPr/>
        </p:nvPicPr>
        <p:blipFill>
          <a:blip r:embed="rId2"/>
          <a:stretch>
            <a:fillRect/>
          </a:stretch>
        </p:blipFill>
        <p:spPr>
          <a:xfrm>
            <a:off x="348067" y="1625647"/>
            <a:ext cx="6382984" cy="4848895"/>
          </a:xfrm>
          <a:prstGeom prst="rect">
            <a:avLst/>
          </a:prstGeom>
        </p:spPr>
      </p:pic>
      <p:sp>
        <p:nvSpPr>
          <p:cNvPr id="6" name="内容占位符 2"/>
          <p:cNvSpPr>
            <a:spLocks noGrp="1"/>
          </p:cNvSpPr>
          <p:nvPr>
            <p:ph idx="1"/>
          </p:nvPr>
        </p:nvSpPr>
        <p:spPr>
          <a:xfrm>
            <a:off x="6988172" y="1672859"/>
            <a:ext cx="4810128" cy="3670253"/>
          </a:xfrm>
        </p:spPr>
        <p:txBody>
          <a:bodyPr>
            <a:normAutofit/>
          </a:bodyPr>
          <a:lstStyle/>
          <a:p>
            <a:r>
              <a:rPr lang="zh-CN" altLang="en-US" dirty="0" smtClean="0">
                <a:latin typeface="Microsoft YaHei UI" panose="020B0503020204020204" pitchFamily="34" charset="-122"/>
                <a:ea typeface="Microsoft YaHei UI" panose="020B0503020204020204" pitchFamily="34" charset="-122"/>
              </a:rPr>
              <a:t>通过病历类型与患者诊疗信息项类型关联实现了在生成病历时数据来源于患者诊疗信息</a:t>
            </a:r>
            <a:endParaRPr lang="en-US" altLang="zh-CN" dirty="0" smtClean="0">
              <a:latin typeface="Microsoft YaHei UI" panose="020B0503020204020204" pitchFamily="34" charset="-122"/>
              <a:ea typeface="Microsoft YaHei UI" panose="020B0503020204020204" pitchFamily="34" charset="-122"/>
            </a:endParaRPr>
          </a:p>
          <a:p>
            <a:r>
              <a:rPr lang="zh-CN" altLang="en-US" dirty="0" smtClean="0"/>
              <a:t>患者诊疗信息独立于病历，可独立生成和维护，可以通过病历来展示和修改</a:t>
            </a:r>
            <a:endParaRPr lang="en-US" altLang="zh-CN" dirty="0" smtClean="0"/>
          </a:p>
          <a:p>
            <a:r>
              <a:rPr lang="zh-CN" altLang="en-US" dirty="0" smtClean="0"/>
              <a:t>医嘱生成的患者临时医嘱列表被认为是一项诊疗信息类型，患者临时医嘱单由患者姓名、</a:t>
            </a:r>
            <a:r>
              <a:rPr lang="zh-CN" altLang="en-US" dirty="0"/>
              <a:t>患者临时医嘱</a:t>
            </a:r>
            <a:r>
              <a:rPr lang="zh-CN" altLang="en-US" dirty="0" smtClean="0"/>
              <a:t>列表等信息组成</a:t>
            </a:r>
            <a:endParaRPr lang="en-US" altLang="zh-CN" dirty="0" smtClean="0"/>
          </a:p>
        </p:txBody>
      </p:sp>
      <p:pic>
        <p:nvPicPr>
          <p:cNvPr id="7" name="图片 6"/>
          <p:cNvPicPr>
            <a:picLocks noChangeAspect="1"/>
          </p:cNvPicPr>
          <p:nvPr/>
        </p:nvPicPr>
        <p:blipFill>
          <a:blip r:embed="rId3"/>
          <a:stretch>
            <a:fillRect/>
          </a:stretch>
        </p:blipFill>
        <p:spPr>
          <a:xfrm>
            <a:off x="7089772" y="5062103"/>
            <a:ext cx="4606928" cy="1412439"/>
          </a:xfrm>
          <a:prstGeom prst="rect">
            <a:avLst/>
          </a:prstGeom>
        </p:spPr>
      </p:pic>
    </p:spTree>
    <p:extLst>
      <p:ext uri="{BB962C8B-B14F-4D97-AF65-F5344CB8AC3E}">
        <p14:creationId xmlns:p14="http://schemas.microsoft.com/office/powerpoint/2010/main" val="2956261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434" y="0"/>
            <a:ext cx="11587566" cy="1208868"/>
          </a:xfrm>
        </p:spPr>
        <p:txBody>
          <a:bodyPr/>
          <a:lstStyle/>
          <a:p>
            <a:r>
              <a:rPr lang="zh-CN" altLang="en-US" dirty="0"/>
              <a:t>特点分项讲解</a:t>
            </a:r>
            <a:r>
              <a:rPr lang="en-US" altLang="zh-CN" dirty="0" smtClean="0"/>
              <a:t>-</a:t>
            </a:r>
            <a:r>
              <a:rPr lang="zh-CN" altLang="en-US" sz="2000" dirty="0"/>
              <a:t>以医嘱为核心驱动院内绝大部分诊疗行为，自动向医生、护士推送待做事项</a:t>
            </a:r>
          </a:p>
        </p:txBody>
      </p:sp>
      <p:pic>
        <p:nvPicPr>
          <p:cNvPr id="6" name="图片 5"/>
          <p:cNvPicPr>
            <a:picLocks noChangeAspect="1"/>
          </p:cNvPicPr>
          <p:nvPr/>
        </p:nvPicPr>
        <p:blipFill>
          <a:blip r:embed="rId2"/>
          <a:stretch>
            <a:fillRect/>
          </a:stretch>
        </p:blipFill>
        <p:spPr>
          <a:xfrm>
            <a:off x="-342900" y="1208868"/>
            <a:ext cx="8191500" cy="5847188"/>
          </a:xfrm>
          <a:prstGeom prst="rect">
            <a:avLst/>
          </a:prstGeom>
        </p:spPr>
      </p:pic>
      <p:pic>
        <p:nvPicPr>
          <p:cNvPr id="7" name="图片 6"/>
          <p:cNvPicPr>
            <a:picLocks noChangeAspect="1"/>
          </p:cNvPicPr>
          <p:nvPr/>
        </p:nvPicPr>
        <p:blipFill>
          <a:blip r:embed="rId3"/>
          <a:stretch>
            <a:fillRect/>
          </a:stretch>
        </p:blipFill>
        <p:spPr>
          <a:xfrm>
            <a:off x="7229956" y="1417672"/>
            <a:ext cx="4187343" cy="1207116"/>
          </a:xfrm>
          <a:prstGeom prst="rect">
            <a:avLst/>
          </a:prstGeom>
        </p:spPr>
      </p:pic>
      <p:pic>
        <p:nvPicPr>
          <p:cNvPr id="8" name="图片 7"/>
          <p:cNvPicPr>
            <a:picLocks noChangeAspect="1"/>
          </p:cNvPicPr>
          <p:nvPr/>
        </p:nvPicPr>
        <p:blipFill>
          <a:blip r:embed="rId4"/>
          <a:stretch>
            <a:fillRect/>
          </a:stretch>
        </p:blipFill>
        <p:spPr>
          <a:xfrm>
            <a:off x="7229956" y="2699345"/>
            <a:ext cx="3984143" cy="1524796"/>
          </a:xfrm>
          <a:prstGeom prst="rect">
            <a:avLst/>
          </a:prstGeom>
        </p:spPr>
      </p:pic>
      <p:sp>
        <p:nvSpPr>
          <p:cNvPr id="10" name="内容占位符 2"/>
          <p:cNvSpPr>
            <a:spLocks noGrp="1"/>
          </p:cNvSpPr>
          <p:nvPr>
            <p:ph idx="1"/>
          </p:nvPr>
        </p:nvSpPr>
        <p:spPr>
          <a:xfrm>
            <a:off x="7229956" y="4373255"/>
            <a:ext cx="4828693" cy="2570077"/>
          </a:xfrm>
        </p:spPr>
        <p:txBody>
          <a:bodyPr>
            <a:normAutofit/>
          </a:bodyPr>
          <a:lstStyle/>
          <a:p>
            <a:r>
              <a:rPr lang="zh-CN" altLang="en-US" dirty="0" smtClean="0"/>
              <a:t>通过在不同的医嘱类型中编写不同的分解逻辑实现医嘱的分解</a:t>
            </a:r>
            <a:endParaRPr lang="en-US" altLang="zh-CN" dirty="0" smtClean="0"/>
          </a:p>
          <a:p>
            <a:r>
              <a:rPr lang="zh-CN" altLang="en-US" dirty="0" smtClean="0"/>
              <a:t>通过统一的</a:t>
            </a:r>
            <a:r>
              <a:rPr lang="en-US" altLang="zh-CN" dirty="0" smtClean="0"/>
              <a:t>API</a:t>
            </a:r>
            <a:r>
              <a:rPr lang="zh-CN" altLang="en-US" dirty="0" smtClean="0"/>
              <a:t>完成医嘱执行条目的获取和办理</a:t>
            </a:r>
            <a:endParaRPr lang="en-US" altLang="zh-CN" dirty="0" smtClean="0"/>
          </a:p>
          <a:p>
            <a:r>
              <a:rPr lang="zh-CN" altLang="en-US" dirty="0" smtClean="0"/>
              <a:t>通过在不同的执行条目的回调函数中编写逻辑实现伴随在一种执行过程中的</a:t>
            </a:r>
            <a:r>
              <a:rPr lang="zh-CN" altLang="en-US" dirty="0"/>
              <a:t>业务</a:t>
            </a:r>
            <a:endParaRPr lang="en-US" altLang="zh-CN" dirty="0" smtClean="0"/>
          </a:p>
        </p:txBody>
      </p:sp>
    </p:spTree>
    <p:extLst>
      <p:ext uri="{BB962C8B-B14F-4D97-AF65-F5344CB8AC3E}">
        <p14:creationId xmlns:p14="http://schemas.microsoft.com/office/powerpoint/2010/main" val="4200738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特点分项讲解</a:t>
            </a:r>
            <a:r>
              <a:rPr lang="en-US" altLang="zh-CN" dirty="0" smtClean="0"/>
              <a:t>-</a:t>
            </a:r>
            <a:r>
              <a:rPr lang="zh-CN" altLang="en-US" sz="2000" dirty="0"/>
              <a:t>诊疗业务与计费业务实现了真正分离</a:t>
            </a:r>
            <a:endParaRPr lang="en-US" altLang="zh-CN" sz="2000" dirty="0"/>
          </a:p>
        </p:txBody>
      </p:sp>
      <p:pic>
        <p:nvPicPr>
          <p:cNvPr id="6" name="图片 5"/>
          <p:cNvPicPr>
            <a:picLocks noChangeAspect="1"/>
          </p:cNvPicPr>
          <p:nvPr/>
        </p:nvPicPr>
        <p:blipFill>
          <a:blip r:embed="rId2"/>
          <a:stretch>
            <a:fillRect/>
          </a:stretch>
        </p:blipFill>
        <p:spPr>
          <a:xfrm>
            <a:off x="604434" y="1208869"/>
            <a:ext cx="3613605" cy="5896968"/>
          </a:xfrm>
          <a:prstGeom prst="rect">
            <a:avLst/>
          </a:prstGeom>
        </p:spPr>
      </p:pic>
    </p:spTree>
    <p:extLst>
      <p:ext uri="{BB962C8B-B14F-4D97-AF65-F5344CB8AC3E}">
        <p14:creationId xmlns:p14="http://schemas.microsoft.com/office/powerpoint/2010/main" val="496520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sz="4000" dirty="0">
                <a:latin typeface="Microsoft YaHei UI" panose="020B0503020204020204" pitchFamily="34" charset="-122"/>
                <a:ea typeface="Microsoft YaHei UI" panose="020B0503020204020204" pitchFamily="34" charset="-122"/>
              </a:rPr>
              <a:t>PowerPoint 2013</a:t>
            </a:r>
          </a:p>
        </p:txBody>
      </p:sp>
      <p:sp>
        <p:nvSpPr>
          <p:cNvPr id="3" name="文本占位符 2"/>
          <p:cNvSpPr>
            <a:spLocks noGrp="1"/>
          </p:cNvSpPr>
          <p:nvPr>
            <p:ph type="body" idx="1"/>
          </p:nvPr>
        </p:nvSpPr>
        <p:spPr>
          <a:xfrm>
            <a:off x="6028267" y="2402237"/>
            <a:ext cx="5859506" cy="2187226"/>
          </a:xfrm>
        </p:spPr>
        <p:txBody>
          <a:bodyPr>
            <a:noAutofit/>
          </a:bodyPr>
          <a:lstStyle/>
          <a:p>
            <a:r>
              <a:rPr lang="zh-CN" sz="2400" dirty="0">
                <a:latin typeface="Microsoft YaHei UI" panose="020B0503020204020204" pitchFamily="34" charset="-122"/>
                <a:ea typeface="Microsoft YaHei UI" panose="020B0503020204020204" pitchFamily="34" charset="-122"/>
              </a:rPr>
              <a:t>使用先进的演示工具直观地设计精美的演示文稿、轻松与其他人共享和协作、提供展现专业素质的演示。</a:t>
            </a:r>
          </a:p>
        </p:txBody>
      </p:sp>
      <p:sp>
        <p:nvSpPr>
          <p:cNvPr id="8" name="任意多边形 7">
            <a:hlinkClick r:id="rId3" tooltip="了解详细信息"/>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solidFill>
                <a:schemeClr val="tx1"/>
              </a:solidFill>
            </a:endParaRPr>
          </a:p>
        </p:txBody>
      </p:sp>
      <p:sp>
        <p:nvSpPr>
          <p:cNvPr id="9" name="文本占位符 2">
            <a:hlinkClick r:id="rId3" tooltip="了解详细信息"/>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lang="zh-CN"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lang="zh-CN"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lang="zh-CN"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lang="zh-CN" sz="1600" kern="1200">
                <a:solidFill>
                  <a:schemeClr val="tx1"/>
                </a:solidFill>
                <a:latin typeface="+mn-lt"/>
                <a:ea typeface="+mn-ea"/>
                <a:cs typeface="+mn-cs"/>
              </a:defRPr>
            </a:lvl9pPr>
          </a:lstStyle>
          <a:p>
            <a:pPr algn="r"/>
            <a:r>
              <a:rPr lang="zh-CN" sz="1800" dirty="0">
                <a:solidFill>
                  <a:srgbClr val="DD462F"/>
                </a:solidFill>
                <a:latin typeface="Microsoft YaHei UI" panose="020B0503020204020204" pitchFamily="34" charset="-122"/>
                <a:ea typeface="Microsoft YaHei UI" panose="020B0503020204020204" pitchFamily="34" charset="-122"/>
              </a:rPr>
              <a:t>在 PowerPoint 入门中心查找更多内容</a:t>
            </a:r>
          </a:p>
        </p:txBody>
      </p:sp>
      <p:sp>
        <p:nvSpPr>
          <p:cNvPr id="4" name="文本框 3"/>
          <p:cNvSpPr txBox="1"/>
          <p:nvPr/>
        </p:nvSpPr>
        <p:spPr>
          <a:xfrm>
            <a:off x="8466022" y="6477369"/>
            <a:ext cx="2963979" cy="298665"/>
          </a:xfrm>
          <a:prstGeom prst="rect">
            <a:avLst/>
          </a:prstGeom>
          <a:noFill/>
        </p:spPr>
        <p:txBody>
          <a:bodyPr wrap="none" rtlCol="0">
            <a:noAutofit/>
          </a:bodyPr>
          <a:lstStyle/>
          <a:p>
            <a:r>
              <a:rPr lang="zh-CN" sz="1200" dirty="0">
                <a:solidFill>
                  <a:srgbClr val="D24726">
                    <a:alpha val="37000"/>
                  </a:srgbClr>
                </a:solidFill>
                <a:latin typeface="Microsoft YaHei UI" panose="020B0503020204020204" pitchFamily="34" charset="-122"/>
                <a:ea typeface="Microsoft YaHei UI" panose="020B0503020204020204" pitchFamily="34" charset="-122"/>
              </a:rPr>
              <a:t>（在“幻灯片放映”模式中时单击该箭头）</a:t>
            </a:r>
          </a:p>
          <a:p>
            <a:endParaRPr lang="zh-CN" sz="1200" dirty="0">
              <a:solidFill>
                <a:srgbClr val="D24726">
                  <a:alpha val="37000"/>
                </a:srgb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494</Words>
  <Application>Microsoft Office PowerPoint</Application>
  <PresentationFormat>宽屏</PresentationFormat>
  <Paragraphs>47</Paragraphs>
  <Slides>8</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Microsoft YaHei UI</vt:lpstr>
      <vt:lpstr>宋体</vt:lpstr>
      <vt:lpstr>Arial</vt:lpstr>
      <vt:lpstr>Calibri</vt:lpstr>
      <vt:lpstr>Segoe UI</vt:lpstr>
      <vt:lpstr>Segoe UI Light</vt:lpstr>
      <vt:lpstr>WelcomeDoc</vt:lpstr>
      <vt:lpstr>EVE 新一代HIS核心系统</vt:lpstr>
      <vt:lpstr>特点</vt:lpstr>
      <vt:lpstr>内容</vt:lpstr>
      <vt:lpstr>特点分项讲解-以患者为中心，联通患者初诊、复诊、住院等多个业务环节</vt:lpstr>
      <vt:lpstr>特点分项讲解-患者诊疗信息、医嘱、病历高度互动</vt:lpstr>
      <vt:lpstr>特点分项讲解-以医嘱为核心驱动院内绝大部分诊疗行为，自动向医生、护士推送待做事项</vt:lpstr>
      <vt:lpstr>特点分项讲解-诊疗业务与计费业务实现了真正分离</vt:lpstr>
      <vt:lpstr>PowerPoint 2013</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2017-07-04T07:46:56Z</dcterms:created>
  <dcterms:modified xsi:type="dcterms:W3CDTF">2017-07-05T03:24:45Z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