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5"/>
  </p:notesMasterIdLst>
  <p:handoutMasterIdLst>
    <p:handoutMasterId r:id="rId16"/>
  </p:handoutMasterIdLst>
  <p:sldIdLst>
    <p:sldId id="256" r:id="rId3"/>
    <p:sldId id="262" r:id="rId4"/>
    <p:sldId id="264" r:id="rId5"/>
    <p:sldId id="265" r:id="rId6"/>
    <p:sldId id="269" r:id="rId7"/>
    <p:sldId id="276" r:id="rId8"/>
    <p:sldId id="266" r:id="rId9"/>
    <p:sldId id="271" r:id="rId10"/>
    <p:sldId id="275" r:id="rId11"/>
    <p:sldId id="272" r:id="rId12"/>
    <p:sldId id="274"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令人印象深刻、协作" id="{B9B51309-D148-4332-87C2-07BE32FBCA3B}">
          <p14:sldIdLst>
            <p14:sldId id="262"/>
            <p14:sldId id="264"/>
            <p14:sldId id="265"/>
            <p14:sldId id="269"/>
            <p14:sldId id="276"/>
            <p14:sldId id="266"/>
            <p14:sldId id="271"/>
            <p14:sldId id="275"/>
            <p14:sldId id="272"/>
            <p14:sldId id="274"/>
            <p14:sldId id="273"/>
          </p14:sldIdLst>
        </p14:section>
        <p14:section name="了解更多"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86" d="100"/>
          <a:sy n="86" d="100"/>
        </p:scale>
        <p:origin x="138" y="84"/>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198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B492E7-68E3-4B7D-BE2B-78DBE70AEB71}" type="datetimeFigureOut">
              <a:rPr lang="zh-CN" altLang="en-US" smtClean="0"/>
              <a:t>2017/6/5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BC2689-32FC-4520-815A-AACF67C2D276}" type="slidenum">
              <a:rPr lang="zh-CN" altLang="en-US" smtClean="0"/>
              <a:t>‹#›</a:t>
            </a:fld>
            <a:endParaRPr lang="zh-CN" altLang="en-US"/>
          </a:p>
        </p:txBody>
      </p:sp>
    </p:spTree>
    <p:extLst>
      <p:ext uri="{BB962C8B-B14F-4D97-AF65-F5344CB8AC3E}">
        <p14:creationId xmlns:p14="http://schemas.microsoft.com/office/powerpoint/2010/main" val="1745205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2017/6/5</a:t>
            </a:fld>
            <a:endParaRPr lang="zh-CN"/>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zh-CN" smtClean="0"/>
              <a:t>1</a:t>
            </a:fld>
            <a:endParaRPr lang="zh-CN"/>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838200" y="2061006"/>
            <a:ext cx="105156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838202" y="5110609"/>
            <a:ext cx="67055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8BEEBAAA-29B5-4AF5-BC5F-7E580C29002D}" type="datetimeFigureOut">
              <a:t>2017/6/5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2017/6/5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10215419" y="365125"/>
            <a:ext cx="1819564"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8BEEBAAA-29B5-4AF5-BC5F-7E580C29002D}" type="datetimeFigureOut">
              <a:t>2017/6/5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4434" y="0"/>
            <a:ext cx="10749367"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838201" y="1825625"/>
            <a:ext cx="4167753"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8BEEBAAA-29B5-4AF5-BC5F-7E580C29002D}" type="datetimeFigureOut">
              <a:t>2017/6/5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838201" y="2402238"/>
            <a:ext cx="4508715"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323308" y="2402237"/>
            <a:ext cx="5269424"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EEBAAA-29B5-4AF5-BC5F-7E580C29002D}" type="datetimeFigureOut">
              <a:t>2017/6/5</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838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6172200" y="1825625"/>
            <a:ext cx="51816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8BEEBAAA-29B5-4AF5-BC5F-7E580C29002D}" type="datetimeFigureOut">
              <a:t>2017/6/5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0"/>
            <a:ext cx="10737851"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831851" y="1489075"/>
            <a:ext cx="515620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831851" y="2193927"/>
            <a:ext cx="515620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6189664" y="1489075"/>
            <a:ext cx="5157787"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189664" y="2193927"/>
            <a:ext cx="5157787"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8BEEBAAA-29B5-4AF5-BC5F-7E580C29002D}" type="datetimeFigureOut">
              <a:t>2017/6/5</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609600" y="1"/>
            <a:ext cx="1074420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8BEEBAAA-29B5-4AF5-BC5F-7E580C29002D}" type="datetimeFigureOut">
              <a:t>2017/6/5</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t>2017/6/5</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5183188" y="987427"/>
            <a:ext cx="617220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2017/6/5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5183188" y="987427"/>
            <a:ext cx="617220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839788" y="2101850"/>
            <a:ext cx="3932237"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EEBAAA-29B5-4AF5-BC5F-7E580C29002D}" type="datetimeFigureOut">
              <a:t>2017/6/5</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8BEEBAAA-29B5-4AF5-BC5F-7E580C29002D}" type="datetimeFigureOut">
              <a:rPr lang="en-US" altLang="zh-CN" smtClean="0"/>
              <a:pPr/>
              <a:t>6/5/2017</a:t>
            </a:fld>
            <a:endParaRPr lang="zh-CN" altLang="en-US"/>
          </a:p>
        </p:txBody>
      </p:sp>
      <p:sp>
        <p:nvSpPr>
          <p:cNvPr id="5" name="页脚占位符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jdepend/hospit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emf"/></Relationships>
</file>

<file path=ppt/slides/_rels/slide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1" y="4586068"/>
            <a:ext cx="10749367" cy="1208868"/>
          </a:xfrm>
        </p:spPr>
        <p:txBody>
          <a:bodyPr/>
          <a:lstStyle/>
          <a:p>
            <a:r>
              <a:rPr lang="zh-CN" altLang="en-US" dirty="0" smtClean="0">
                <a:solidFill>
                  <a:schemeClr val="bg1"/>
                </a:solidFill>
                <a:latin typeface="Microsoft YaHei UI" panose="020B0503020204020204" pitchFamily="34" charset="-122"/>
                <a:ea typeface="Microsoft YaHei UI" panose="020B0503020204020204" pitchFamily="34" charset="-122"/>
              </a:rPr>
              <a:t>状态报告 </a:t>
            </a:r>
            <a:r>
              <a:rPr lang="en-US" altLang="zh-CN" dirty="0" smtClean="0">
                <a:solidFill>
                  <a:schemeClr val="bg1"/>
                </a:solidFill>
                <a:latin typeface="Microsoft YaHei UI" panose="020B0503020204020204" pitchFamily="34" charset="-122"/>
                <a:ea typeface="Microsoft YaHei UI" panose="020B0503020204020204" pitchFamily="34" charset="-122"/>
              </a:rPr>
              <a:t>2017-6-2</a:t>
            </a:r>
            <a:endParaRPr lang="zh-CN" dirty="0">
              <a:solidFill>
                <a:schemeClr val="bg1"/>
              </a:solidFill>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idx="1"/>
          </p:nvPr>
        </p:nvSpPr>
        <p:spPr>
          <a:xfrm>
            <a:off x="838201" y="1825625"/>
            <a:ext cx="7503941" cy="4351338"/>
          </a:xfrm>
        </p:spPr>
        <p:txBody>
          <a:bodyPr>
            <a:normAutofit/>
          </a:bodyPr>
          <a:lstStyle/>
          <a:p>
            <a:r>
              <a:rPr lang="zh-CN" altLang="en-US" dirty="0" smtClean="0">
                <a:solidFill>
                  <a:schemeClr val="accent6">
                    <a:lumMod val="50000"/>
                  </a:schemeClr>
                </a:solidFill>
                <a:latin typeface="Microsoft YaHei UI" panose="020B0503020204020204" pitchFamily="34" charset="-122"/>
                <a:ea typeface="Microsoft YaHei UI" panose="020B0503020204020204" pitchFamily="34" charset="-122"/>
              </a:rPr>
              <a:t>自</a:t>
            </a:r>
            <a:r>
              <a:rPr lang="en-US" altLang="zh-CN" dirty="0" smtClean="0">
                <a:solidFill>
                  <a:schemeClr val="accent6">
                    <a:lumMod val="50000"/>
                  </a:schemeClr>
                </a:solidFill>
                <a:latin typeface="Microsoft YaHei UI" panose="020B0503020204020204" pitchFamily="34" charset="-122"/>
                <a:ea typeface="Microsoft YaHei UI" panose="020B0503020204020204" pitchFamily="34" charset="-122"/>
              </a:rPr>
              <a:t>《</a:t>
            </a:r>
            <a:r>
              <a:rPr lang="zh-CN" altLang="en-US" b="1" dirty="0">
                <a:solidFill>
                  <a:schemeClr val="accent6">
                    <a:lumMod val="50000"/>
                  </a:schemeClr>
                </a:solidFill>
              </a:rPr>
              <a:t>一个人，也要象一个团队一样</a:t>
            </a:r>
            <a:r>
              <a:rPr lang="zh-CN" altLang="en-US" b="1" dirty="0" smtClean="0">
                <a:solidFill>
                  <a:schemeClr val="accent6">
                    <a:lumMod val="50000"/>
                  </a:schemeClr>
                </a:solidFill>
              </a:rPr>
              <a:t>战斗（</a:t>
            </a:r>
            <a:r>
              <a:rPr lang="zh-CN" altLang="en-US" b="1" dirty="0">
                <a:solidFill>
                  <a:schemeClr val="accent6">
                    <a:lumMod val="50000"/>
                  </a:schemeClr>
                </a:solidFill>
              </a:rPr>
              <a:t>刚哥说文化之刚哥说情怀</a:t>
            </a:r>
            <a:r>
              <a:rPr lang="zh-CN" altLang="en-US" b="1" dirty="0" smtClean="0">
                <a:solidFill>
                  <a:schemeClr val="accent6">
                    <a:lumMod val="50000"/>
                  </a:schemeClr>
                </a:solidFill>
              </a:rPr>
              <a:t>）</a:t>
            </a:r>
            <a:r>
              <a:rPr lang="en-US" altLang="zh-CN" b="1" dirty="0">
                <a:solidFill>
                  <a:schemeClr val="accent6">
                    <a:lumMod val="50000"/>
                  </a:schemeClr>
                </a:solidFill>
              </a:rPr>
              <a:t> 》</a:t>
            </a:r>
            <a:endParaRPr lang="zh-CN" altLang="en-US" b="1" dirty="0">
              <a:solidFill>
                <a:schemeClr val="accent6">
                  <a:lumMod val="50000"/>
                </a:schemeClr>
              </a:solidFill>
            </a:endParaRPr>
          </a:p>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状态总结</a:t>
            </a:r>
            <a:endParaRPr lang="zh-CN" altLang="en-US" dirty="0"/>
          </a:p>
        </p:txBody>
      </p:sp>
      <p:sp>
        <p:nvSpPr>
          <p:cNvPr id="3" name="内容占位符 2"/>
          <p:cNvSpPr>
            <a:spLocks noGrp="1"/>
          </p:cNvSpPr>
          <p:nvPr>
            <p:ph idx="1"/>
          </p:nvPr>
        </p:nvSpPr>
        <p:spPr>
          <a:xfrm>
            <a:off x="838201" y="1825625"/>
            <a:ext cx="10007990" cy="4351338"/>
          </a:xfrm>
        </p:spPr>
        <p:txBody>
          <a:bodyPr/>
          <a:lstStyle/>
          <a:p>
            <a:r>
              <a:rPr lang="zh-CN" altLang="en-US" dirty="0" smtClean="0"/>
              <a:t>对于内核化工作的探索形成了一定的成果</a:t>
            </a:r>
            <a:endParaRPr lang="en-US" altLang="zh-CN" dirty="0" smtClean="0"/>
          </a:p>
          <a:p>
            <a:r>
              <a:rPr lang="zh-CN" altLang="en-US" dirty="0" smtClean="0"/>
              <a:t>通过参与总体架构规划工作，积累了一定的药品流转业务知识和分析成果</a:t>
            </a:r>
            <a:endParaRPr lang="en-US" altLang="zh-CN" dirty="0" smtClean="0"/>
          </a:p>
          <a:p>
            <a:r>
              <a:rPr lang="zh-CN" altLang="en-US" dirty="0" smtClean="0"/>
              <a:t>对于该工作与现存研发工作的关系未明确</a:t>
            </a:r>
            <a:endParaRPr lang="en-US" altLang="zh-CN" dirty="0"/>
          </a:p>
          <a:p>
            <a:r>
              <a:rPr lang="zh-CN" altLang="en-US" dirty="0" smtClean="0"/>
              <a:t>对于该工作短期的价值和推进方式待探索</a:t>
            </a:r>
            <a:endParaRPr lang="en-US" altLang="zh-CN" dirty="0" smtClean="0"/>
          </a:p>
          <a:p>
            <a:r>
              <a:rPr lang="zh-CN" altLang="en-US" b="1" dirty="0" smtClean="0"/>
              <a:t>希望可以和</a:t>
            </a:r>
            <a:r>
              <a:rPr lang="en-US" altLang="zh-CN" b="1" dirty="0" smtClean="0"/>
              <a:t>HIS</a:t>
            </a:r>
            <a:r>
              <a:rPr lang="zh-CN" altLang="en-US" b="1" dirty="0" smtClean="0"/>
              <a:t>、</a:t>
            </a:r>
            <a:r>
              <a:rPr lang="en-US" altLang="zh-CN" b="1" dirty="0" smtClean="0"/>
              <a:t>EMR</a:t>
            </a:r>
            <a:r>
              <a:rPr lang="zh-CN" altLang="en-US" b="1" dirty="0" smtClean="0"/>
              <a:t>、院内平台等相关项目负责人有更深入的沟通，形成合作模式并能共享成果</a:t>
            </a:r>
            <a:endParaRPr lang="zh-CN" altLang="en-US" b="1" dirty="0"/>
          </a:p>
        </p:txBody>
      </p:sp>
      <p:sp>
        <p:nvSpPr>
          <p:cNvPr id="4" name="矩形 3"/>
          <p:cNvSpPr/>
          <p:nvPr/>
        </p:nvSpPr>
        <p:spPr>
          <a:xfrm>
            <a:off x="715537" y="2999678"/>
            <a:ext cx="4090638" cy="1148575"/>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3280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道路</a:t>
            </a:r>
            <a:r>
              <a:rPr lang="zh-CN" altLang="en-US" dirty="0"/>
              <a:t>选择</a:t>
            </a:r>
          </a:p>
        </p:txBody>
      </p:sp>
      <p:sp>
        <p:nvSpPr>
          <p:cNvPr id="3" name="文本框 2"/>
          <p:cNvSpPr txBox="1"/>
          <p:nvPr/>
        </p:nvSpPr>
        <p:spPr>
          <a:xfrm>
            <a:off x="1459489" y="3702206"/>
            <a:ext cx="9894312" cy="369332"/>
          </a:xfrm>
          <a:prstGeom prst="rect">
            <a:avLst/>
          </a:prstGeom>
          <a:noFill/>
        </p:spPr>
        <p:txBody>
          <a:bodyPr wrap="none" rtlCol="0">
            <a:spAutoFit/>
          </a:bodyPr>
          <a:lstStyle/>
          <a:p>
            <a:r>
              <a:rPr lang="zh-CN" altLang="en-US" dirty="0" smtClean="0"/>
              <a:t>围绕</a:t>
            </a:r>
            <a:r>
              <a:rPr lang="en-US" altLang="zh-CN" dirty="0" smtClean="0"/>
              <a:t>HIS</a:t>
            </a:r>
            <a:r>
              <a:rPr lang="zh-CN" altLang="en-US" dirty="0" smtClean="0"/>
              <a:t>内核化并形成本部和现场分工研发的工作模式应该是近期事业部工作的重点探索领域</a:t>
            </a:r>
            <a:endParaRPr lang="zh-CN" altLang="en-US" dirty="0"/>
          </a:p>
        </p:txBody>
      </p:sp>
    </p:spTree>
    <p:extLst>
      <p:ext uri="{BB962C8B-B14F-4D97-AF65-F5344CB8AC3E}">
        <p14:creationId xmlns:p14="http://schemas.microsoft.com/office/powerpoint/2010/main" val="22606021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descr="b-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072" y="1801960"/>
            <a:ext cx="4103687"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4"/>
          <p:cNvSpPr txBox="1">
            <a:spLocks noChangeArrowheads="1"/>
          </p:cNvSpPr>
          <p:nvPr/>
        </p:nvSpPr>
        <p:spPr>
          <a:xfrm>
            <a:off x="4796522" y="5186510"/>
            <a:ext cx="2593975" cy="503237"/>
          </a:xfrm>
          <a:prstGeom prst="rect">
            <a:avLst/>
          </a:prstGeom>
          <a:noFill/>
        </p:spPr>
        <p:txBody>
          <a:bodyPr/>
          <a:lst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a:lstStyle>
          <a:p>
            <a:r>
              <a:rPr lang="en-US" altLang="zh-CN" sz="1000" smtClean="0"/>
              <a:t>Copyright © 2008 Neusoft Corporation </a:t>
            </a:r>
          </a:p>
        </p:txBody>
      </p:sp>
    </p:spTree>
    <p:extLst>
      <p:ext uri="{BB962C8B-B14F-4D97-AF65-F5344CB8AC3E}">
        <p14:creationId xmlns:p14="http://schemas.microsoft.com/office/powerpoint/2010/main" val="869885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客观信息</a:t>
            </a:r>
            <a:endParaRPr lang="zh-CN" dirty="0">
              <a:latin typeface="Microsoft YaHei UI" panose="020B0503020204020204" pitchFamily="34" charset="-122"/>
              <a:ea typeface="Microsoft YaHei UI" panose="020B0503020204020204" pitchFamily="34" charset="-122"/>
            </a:endParaRPr>
          </a:p>
        </p:txBody>
      </p:sp>
      <p:sp>
        <p:nvSpPr>
          <p:cNvPr id="3" name="内容占位符 2"/>
          <p:cNvSpPr>
            <a:spLocks noGrp="1"/>
          </p:cNvSpPr>
          <p:nvPr>
            <p:ph idx="1"/>
          </p:nvPr>
        </p:nvSpPr>
        <p:spPr>
          <a:xfrm>
            <a:off x="838199" y="1825624"/>
            <a:ext cx="10173237" cy="4447761"/>
          </a:xfrm>
        </p:spPr>
        <p:txBody>
          <a:bodyPr>
            <a:normAutofit fontScale="85000" lnSpcReduction="10000"/>
          </a:bodyPr>
          <a:lstStyle/>
          <a:p>
            <a:r>
              <a:rPr lang="zh-CN" altLang="en-US" dirty="0"/>
              <a:t>迭代</a:t>
            </a:r>
            <a:r>
              <a:rPr lang="zh-CN" altLang="en-US" dirty="0" smtClean="0"/>
              <a:t>时间：</a:t>
            </a:r>
            <a:r>
              <a:rPr lang="en-US" altLang="zh-CN" dirty="0"/>
              <a:t> 2017-2-27 </a:t>
            </a:r>
            <a:r>
              <a:rPr lang="zh-CN" altLang="en-US" dirty="0" smtClean="0"/>
              <a:t>到 </a:t>
            </a:r>
            <a:r>
              <a:rPr lang="en-US" altLang="zh-CN" dirty="0" smtClean="0"/>
              <a:t>2017-6-2 </a:t>
            </a:r>
            <a:r>
              <a:rPr lang="zh-CN" altLang="en-US" dirty="0" smtClean="0"/>
              <a:t> </a:t>
            </a:r>
            <a:endParaRPr lang="en-US" altLang="zh-CN" dirty="0" smtClean="0"/>
          </a:p>
          <a:p>
            <a:r>
              <a:rPr lang="zh-CN" altLang="en-US" dirty="0" smtClean="0"/>
              <a:t>投入人数：</a:t>
            </a:r>
            <a:r>
              <a:rPr lang="en-US" altLang="zh-CN" dirty="0" smtClean="0"/>
              <a:t>1</a:t>
            </a:r>
            <a:r>
              <a:rPr lang="zh-CN" altLang="en-US" dirty="0"/>
              <a:t>人</a:t>
            </a:r>
            <a:r>
              <a:rPr lang="zh-CN" altLang="en-US" dirty="0" smtClean="0"/>
              <a:t>（约</a:t>
            </a:r>
            <a:r>
              <a:rPr lang="en-US" altLang="zh-CN" dirty="0" smtClean="0"/>
              <a:t>30</a:t>
            </a:r>
            <a:r>
              <a:rPr lang="zh-CN" altLang="en-US" dirty="0" smtClean="0"/>
              <a:t>人日）</a:t>
            </a:r>
            <a:endParaRPr lang="en-US" altLang="zh-CN" dirty="0" smtClean="0"/>
          </a:p>
          <a:p>
            <a:r>
              <a:rPr lang="zh-CN" altLang="en-US" dirty="0" smtClean="0"/>
              <a:t>工作展开方式：以上一轮工作成果为基础，展开内核化探索，结合架构规划工作的成果、以邮件的形式让大家了解工作的进展</a:t>
            </a:r>
            <a:endParaRPr lang="en-US" altLang="zh-CN" dirty="0" smtClean="0"/>
          </a:p>
          <a:p>
            <a:r>
              <a:rPr lang="en-US" altLang="zh-CN" dirty="0" err="1" smtClean="0"/>
              <a:t>Svn</a:t>
            </a:r>
            <a:r>
              <a:rPr lang="zh-CN" altLang="en-US" dirty="0" smtClean="0"/>
              <a:t>地址：</a:t>
            </a:r>
            <a:r>
              <a:rPr lang="en-US" altLang="zh-CN" dirty="0">
                <a:hlinkClick r:id="rId2"/>
              </a:rPr>
              <a:t>https://</a:t>
            </a:r>
            <a:r>
              <a:rPr lang="en-US" altLang="zh-CN" dirty="0" smtClean="0">
                <a:hlinkClick r:id="rId2"/>
              </a:rPr>
              <a:t>github.com/jdepend/hospital</a:t>
            </a:r>
            <a:r>
              <a:rPr lang="en-US" altLang="zh-CN" dirty="0" smtClean="0"/>
              <a:t> </a:t>
            </a:r>
            <a:r>
              <a:rPr lang="zh-CN" altLang="en-US" dirty="0" smtClean="0"/>
              <a:t>（本轮共保存了</a:t>
            </a:r>
            <a:r>
              <a:rPr lang="en-US" altLang="zh-CN" dirty="0" smtClean="0"/>
              <a:t>11</a:t>
            </a:r>
            <a:r>
              <a:rPr lang="zh-CN" altLang="en-US" dirty="0" smtClean="0"/>
              <a:t>个快照</a:t>
            </a:r>
            <a:r>
              <a:rPr lang="en-US" altLang="zh-CN" dirty="0" smtClean="0"/>
              <a:t>【</a:t>
            </a:r>
            <a:r>
              <a:rPr lang="zh-CN" altLang="en-US" dirty="0" smtClean="0"/>
              <a:t>共</a:t>
            </a:r>
            <a:r>
              <a:rPr lang="en-US" altLang="zh-CN" dirty="0" smtClean="0"/>
              <a:t>23</a:t>
            </a:r>
            <a:r>
              <a:rPr lang="zh-CN" altLang="en-US" dirty="0" smtClean="0"/>
              <a:t>个快照</a:t>
            </a:r>
            <a:r>
              <a:rPr lang="en-US" altLang="zh-CN" dirty="0" smtClean="0"/>
              <a:t>】</a:t>
            </a:r>
            <a:r>
              <a:rPr lang="zh-CN" altLang="en-US" dirty="0" smtClean="0"/>
              <a:t>）</a:t>
            </a:r>
            <a:endParaRPr lang="en-US" altLang="zh-CN" dirty="0" smtClean="0"/>
          </a:p>
          <a:p>
            <a:r>
              <a:rPr lang="zh-CN" altLang="en-US" dirty="0"/>
              <a:t>成果</a:t>
            </a:r>
            <a:r>
              <a:rPr lang="zh-CN" altLang="en-US" dirty="0" smtClean="0"/>
              <a:t>物：</a:t>
            </a:r>
            <a:endParaRPr lang="en-US" altLang="zh-CN" dirty="0" smtClean="0"/>
          </a:p>
          <a:p>
            <a:r>
              <a:rPr lang="en-US" altLang="zh-CN" dirty="0"/>
              <a:t> </a:t>
            </a:r>
            <a:r>
              <a:rPr lang="en-US" altLang="zh-CN" dirty="0" smtClean="0"/>
              <a:t>        </a:t>
            </a:r>
            <a:r>
              <a:rPr lang="zh-CN" altLang="en-US" dirty="0" smtClean="0"/>
              <a:t>向</a:t>
            </a:r>
            <a:r>
              <a:rPr lang="en-US" altLang="zh-CN" dirty="0"/>
              <a:t>word</a:t>
            </a:r>
            <a:r>
              <a:rPr lang="zh-CN" altLang="en-US" dirty="0" smtClean="0"/>
              <a:t>文档增加了</a:t>
            </a:r>
            <a:r>
              <a:rPr lang="en-US" altLang="zh-CN" dirty="0" smtClean="0"/>
              <a:t>24</a:t>
            </a:r>
            <a:r>
              <a:rPr lang="zh-CN" altLang="en-US" dirty="0" smtClean="0"/>
              <a:t>页；丰富了由业务到设计的模型；</a:t>
            </a:r>
            <a:endParaRPr lang="en-US" altLang="zh-CN" dirty="0" smtClean="0"/>
          </a:p>
          <a:p>
            <a:r>
              <a:rPr lang="en-US" altLang="zh-CN" dirty="0"/>
              <a:t> </a:t>
            </a:r>
            <a:r>
              <a:rPr lang="en-US" altLang="zh-CN" dirty="0" smtClean="0"/>
              <a:t>        </a:t>
            </a:r>
            <a:r>
              <a:rPr lang="zh-CN" altLang="en-US" dirty="0" smtClean="0"/>
              <a:t>增加了</a:t>
            </a:r>
            <a:r>
              <a:rPr lang="en-US" altLang="zh-CN" dirty="0" smtClean="0"/>
              <a:t>4551</a:t>
            </a:r>
            <a:r>
              <a:rPr lang="zh-CN" altLang="en-US" dirty="0" smtClean="0"/>
              <a:t>行代码（当前</a:t>
            </a:r>
            <a:r>
              <a:rPr lang="en-US" altLang="zh-CN" dirty="0" smtClean="0"/>
              <a:t>13920</a:t>
            </a:r>
            <a:r>
              <a:rPr lang="zh-CN" altLang="en-US" dirty="0" smtClean="0"/>
              <a:t>行）；增加了</a:t>
            </a:r>
            <a:r>
              <a:rPr lang="en-US" altLang="zh-CN" dirty="0" smtClean="0"/>
              <a:t>24</a:t>
            </a:r>
            <a:r>
              <a:rPr lang="zh-CN" altLang="en-US" dirty="0" smtClean="0"/>
              <a:t>张数据库表（当前</a:t>
            </a:r>
            <a:r>
              <a:rPr lang="en-US" altLang="zh-CN" dirty="0" smtClean="0"/>
              <a:t>62</a:t>
            </a:r>
            <a:r>
              <a:rPr lang="zh-CN" altLang="en-US" dirty="0" smtClean="0"/>
              <a:t>张表）；</a:t>
            </a:r>
            <a:endParaRPr lang="en-US" altLang="zh-CN" dirty="0" smtClean="0"/>
          </a:p>
          <a:p>
            <a:r>
              <a:rPr lang="en-US" altLang="zh-CN" dirty="0"/>
              <a:t> </a:t>
            </a:r>
            <a:r>
              <a:rPr lang="en-US" altLang="zh-CN" dirty="0" smtClean="0"/>
              <a:t>        </a:t>
            </a:r>
            <a:r>
              <a:rPr lang="zh-CN" altLang="en-US" dirty="0" smtClean="0"/>
              <a:t>增加了一组模拟患者门诊看病流程的测试场景（包含了初诊、复诊）；</a:t>
            </a:r>
            <a:endParaRPr lang="en-US" altLang="zh-CN" dirty="0" smtClean="0"/>
          </a:p>
          <a:p>
            <a:endParaRPr lang="zh-CN" dirty="0">
              <a:latin typeface="Microsoft YaHei UI" panose="020B0503020204020204" pitchFamily="34" charset="-122"/>
              <a:ea typeface="Microsoft YaHei UI" panose="020B0503020204020204" pitchFamily="34" charset="-122"/>
            </a:endParaRPr>
          </a:p>
          <a:p>
            <a:endParaRPr lang="zh-CN" dirty="0">
              <a:latin typeface="Microsoft YaHei UI" panose="020B0503020204020204" pitchFamily="34" charset="-122"/>
              <a:ea typeface="Microsoft YaHei UI" panose="020B0503020204020204" pitchFamily="34" charset="-122"/>
            </a:endParaRPr>
          </a:p>
          <a:p>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状态说明（过程 满意度：</a:t>
            </a:r>
            <a:r>
              <a:rPr lang="en-US" altLang="zh-CN" dirty="0" smtClean="0">
                <a:sym typeface="Wingdings" panose="05000000000000000000" pitchFamily="2" charset="2"/>
              </a:rPr>
              <a:t></a:t>
            </a:r>
            <a:r>
              <a:rPr lang="zh-CN" altLang="en-US" dirty="0" smtClean="0"/>
              <a:t>）</a:t>
            </a:r>
            <a:endParaRPr lang="zh-CN" altLang="en-US" dirty="0"/>
          </a:p>
        </p:txBody>
      </p:sp>
      <p:sp>
        <p:nvSpPr>
          <p:cNvPr id="3" name="内容占位符 2"/>
          <p:cNvSpPr>
            <a:spLocks noGrp="1"/>
          </p:cNvSpPr>
          <p:nvPr>
            <p:ph idx="1"/>
          </p:nvPr>
        </p:nvSpPr>
        <p:spPr>
          <a:xfrm>
            <a:off x="838201" y="1825625"/>
            <a:ext cx="10147478" cy="4351338"/>
          </a:xfrm>
        </p:spPr>
        <p:txBody>
          <a:bodyPr/>
          <a:lstStyle/>
          <a:p>
            <a:r>
              <a:rPr lang="zh-CN" altLang="en-US" dirty="0"/>
              <a:t>分析</a:t>
            </a:r>
            <a:r>
              <a:rPr lang="zh-CN" altLang="en-US" dirty="0" smtClean="0"/>
              <a:t>了门诊看病业务流程，优化了医嘱执行，使其能够同时满足住院和门诊，增加了门诊科室、门诊部、门诊输液中心等相关科室</a:t>
            </a:r>
            <a:r>
              <a:rPr lang="zh-CN" altLang="en-US" dirty="0"/>
              <a:t>。</a:t>
            </a:r>
            <a:r>
              <a:rPr lang="zh-CN" altLang="en-US" dirty="0" smtClean="0"/>
              <a:t>优化了患者一次就诊，使其能够贯穿门诊初诊、复诊，及住院三个阶段</a:t>
            </a:r>
            <a:endParaRPr lang="en-US" altLang="zh-CN" dirty="0" smtClean="0"/>
          </a:p>
          <a:p>
            <a:endParaRPr lang="zh-CN" altLang="en-US" dirty="0"/>
          </a:p>
        </p:txBody>
      </p:sp>
      <p:pic>
        <p:nvPicPr>
          <p:cNvPr id="11" name="图片 10"/>
          <p:cNvPicPr>
            <a:picLocks noChangeAspect="1"/>
          </p:cNvPicPr>
          <p:nvPr/>
        </p:nvPicPr>
        <p:blipFill>
          <a:blip r:embed="rId2"/>
          <a:stretch>
            <a:fillRect/>
          </a:stretch>
        </p:blipFill>
        <p:spPr>
          <a:xfrm>
            <a:off x="625356" y="3467158"/>
            <a:ext cx="2561945" cy="1068272"/>
          </a:xfrm>
          <a:prstGeom prst="rect">
            <a:avLst/>
          </a:prstGeom>
        </p:spPr>
      </p:pic>
      <p:pic>
        <p:nvPicPr>
          <p:cNvPr id="12" name="图片 11"/>
          <p:cNvPicPr>
            <a:picLocks noChangeAspect="1"/>
          </p:cNvPicPr>
          <p:nvPr/>
        </p:nvPicPr>
        <p:blipFill>
          <a:blip r:embed="rId3"/>
          <a:stretch>
            <a:fillRect/>
          </a:stretch>
        </p:blipFill>
        <p:spPr>
          <a:xfrm>
            <a:off x="3476902" y="2890548"/>
            <a:ext cx="1773409" cy="1706092"/>
          </a:xfrm>
          <a:prstGeom prst="rect">
            <a:avLst/>
          </a:prstGeom>
        </p:spPr>
      </p:pic>
      <p:pic>
        <p:nvPicPr>
          <p:cNvPr id="13" name="图片 12"/>
          <p:cNvPicPr>
            <a:picLocks noChangeAspect="1"/>
          </p:cNvPicPr>
          <p:nvPr/>
        </p:nvPicPr>
        <p:blipFill>
          <a:blip r:embed="rId4"/>
          <a:stretch>
            <a:fillRect/>
          </a:stretch>
        </p:blipFill>
        <p:spPr>
          <a:xfrm>
            <a:off x="3349282" y="4835464"/>
            <a:ext cx="2000367" cy="1460911"/>
          </a:xfrm>
          <a:prstGeom prst="rect">
            <a:avLst/>
          </a:prstGeom>
        </p:spPr>
      </p:pic>
      <p:pic>
        <p:nvPicPr>
          <p:cNvPr id="14" name="图片 13"/>
          <p:cNvPicPr>
            <a:picLocks noChangeAspect="1"/>
          </p:cNvPicPr>
          <p:nvPr/>
        </p:nvPicPr>
        <p:blipFill>
          <a:blip r:embed="rId5"/>
          <a:stretch>
            <a:fillRect/>
          </a:stretch>
        </p:blipFill>
        <p:spPr>
          <a:xfrm>
            <a:off x="5604461" y="2816170"/>
            <a:ext cx="2170536" cy="3713303"/>
          </a:xfrm>
          <a:prstGeom prst="rect">
            <a:avLst/>
          </a:prstGeom>
        </p:spPr>
      </p:pic>
      <p:pic>
        <p:nvPicPr>
          <p:cNvPr id="15" name="图片 14"/>
          <p:cNvPicPr>
            <a:picLocks noChangeAspect="1"/>
          </p:cNvPicPr>
          <p:nvPr/>
        </p:nvPicPr>
        <p:blipFill>
          <a:blip r:embed="rId6"/>
          <a:stretch>
            <a:fillRect/>
          </a:stretch>
        </p:blipFill>
        <p:spPr>
          <a:xfrm>
            <a:off x="8056626" y="3177632"/>
            <a:ext cx="1750911" cy="1281505"/>
          </a:xfrm>
          <a:prstGeom prst="rect">
            <a:avLst/>
          </a:prstGeom>
        </p:spPr>
      </p:pic>
      <p:pic>
        <p:nvPicPr>
          <p:cNvPr id="16" name="图片 15"/>
          <p:cNvPicPr>
            <a:picLocks noChangeAspect="1"/>
          </p:cNvPicPr>
          <p:nvPr/>
        </p:nvPicPr>
        <p:blipFill>
          <a:blip r:embed="rId7"/>
          <a:stretch>
            <a:fillRect/>
          </a:stretch>
        </p:blipFill>
        <p:spPr>
          <a:xfrm>
            <a:off x="8029809" y="4943258"/>
            <a:ext cx="1879679" cy="1353118"/>
          </a:xfrm>
          <a:prstGeom prst="rect">
            <a:avLst/>
          </a:prstGeom>
        </p:spPr>
      </p:pic>
      <p:pic>
        <p:nvPicPr>
          <p:cNvPr id="17" name="图片 16"/>
          <p:cNvPicPr>
            <a:picLocks noChangeAspect="1"/>
          </p:cNvPicPr>
          <p:nvPr/>
        </p:nvPicPr>
        <p:blipFill>
          <a:blip r:embed="rId8"/>
          <a:stretch>
            <a:fillRect/>
          </a:stretch>
        </p:blipFill>
        <p:spPr>
          <a:xfrm>
            <a:off x="10286051" y="3177632"/>
            <a:ext cx="1399256" cy="2985973"/>
          </a:xfrm>
          <a:prstGeom prst="rect">
            <a:avLst/>
          </a:prstGeom>
        </p:spPr>
      </p:pic>
      <p:pic>
        <p:nvPicPr>
          <p:cNvPr id="18" name="图片 17"/>
          <p:cNvPicPr>
            <a:picLocks noChangeAspect="1"/>
          </p:cNvPicPr>
          <p:nvPr/>
        </p:nvPicPr>
        <p:blipFill>
          <a:blip r:embed="rId9"/>
          <a:stretch>
            <a:fillRect/>
          </a:stretch>
        </p:blipFill>
        <p:spPr>
          <a:xfrm>
            <a:off x="1016884" y="5025266"/>
            <a:ext cx="1778888" cy="1081305"/>
          </a:xfrm>
          <a:prstGeom prst="rect">
            <a:avLst/>
          </a:prstGeom>
        </p:spPr>
      </p:pic>
    </p:spTree>
    <p:extLst>
      <p:ext uri="{BB962C8B-B14F-4D97-AF65-F5344CB8AC3E}">
        <p14:creationId xmlns:p14="http://schemas.microsoft.com/office/powerpoint/2010/main" val="3749622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154854" y="2429399"/>
            <a:ext cx="3161325" cy="4492337"/>
          </a:xfrm>
          <a:prstGeom prst="rect">
            <a:avLst/>
          </a:prstGeom>
        </p:spPr>
      </p:pic>
      <p:sp>
        <p:nvSpPr>
          <p:cNvPr id="2" name="标题 1"/>
          <p:cNvSpPr>
            <a:spLocks noGrp="1"/>
          </p:cNvSpPr>
          <p:nvPr>
            <p:ph type="title"/>
          </p:nvPr>
        </p:nvSpPr>
        <p:spPr/>
        <p:txBody>
          <a:bodyPr/>
          <a:lstStyle/>
          <a:p>
            <a:r>
              <a:rPr lang="zh-CN" altLang="en-US" dirty="0" smtClean="0"/>
              <a:t>状态</a:t>
            </a:r>
            <a:r>
              <a:rPr lang="zh-CN" altLang="en-US" dirty="0"/>
              <a:t>说明</a:t>
            </a:r>
            <a:r>
              <a:rPr lang="zh-CN" altLang="en-US" dirty="0" smtClean="0"/>
              <a:t>（内核化 满意</a:t>
            </a:r>
            <a:r>
              <a:rPr lang="zh-CN" altLang="en-US" dirty="0"/>
              <a:t>度： </a:t>
            </a:r>
            <a:r>
              <a:rPr lang="en-US" altLang="zh-CN" dirty="0">
                <a:sym typeface="Wingdings" panose="05000000000000000000" pitchFamily="2" charset="2"/>
              </a:rPr>
              <a:t></a:t>
            </a:r>
            <a:r>
              <a:rPr lang="zh-CN" altLang="en-US" dirty="0" smtClean="0"/>
              <a:t>）</a:t>
            </a:r>
            <a:endParaRPr lang="zh-CN" altLang="en-US" dirty="0"/>
          </a:p>
        </p:txBody>
      </p:sp>
      <p:sp>
        <p:nvSpPr>
          <p:cNvPr id="3" name="内容占位符 2"/>
          <p:cNvSpPr>
            <a:spLocks noGrp="1"/>
          </p:cNvSpPr>
          <p:nvPr>
            <p:ph idx="1"/>
          </p:nvPr>
        </p:nvSpPr>
        <p:spPr>
          <a:xfrm>
            <a:off x="838201" y="1825625"/>
            <a:ext cx="10211872" cy="4351338"/>
          </a:xfrm>
        </p:spPr>
        <p:txBody>
          <a:bodyPr/>
          <a:lstStyle/>
          <a:p>
            <a:r>
              <a:rPr lang="zh-CN" altLang="en-US" dirty="0" smtClean="0"/>
              <a:t>对工作目标中</a:t>
            </a:r>
            <a:r>
              <a:rPr lang="en-US" altLang="zh-CN" dirty="0" smtClean="0"/>
              <a:t>【</a:t>
            </a:r>
            <a:r>
              <a:rPr lang="zh-CN" altLang="zh-CN" b="1" dirty="0"/>
              <a:t>提供一个展现将复杂业务软件系统的按着可变性的不同分为黑盒、灰盒和白盒复用的三个层次，并对不同层次研发的方法、质量提出具体的要求</a:t>
            </a:r>
            <a:r>
              <a:rPr lang="en-US" altLang="zh-CN" dirty="0" smtClean="0"/>
              <a:t>】</a:t>
            </a:r>
            <a:r>
              <a:rPr lang="zh-CN" altLang="en-US" dirty="0" smtClean="0"/>
              <a:t>做了进一步的探索</a:t>
            </a:r>
            <a:endParaRPr lang="zh-CN" altLang="en-US" dirty="0"/>
          </a:p>
        </p:txBody>
      </p:sp>
      <p:sp>
        <p:nvSpPr>
          <p:cNvPr id="7" name="文本框 6"/>
          <p:cNvSpPr txBox="1"/>
          <p:nvPr/>
        </p:nvSpPr>
        <p:spPr>
          <a:xfrm>
            <a:off x="2406157" y="6062306"/>
            <a:ext cx="896399" cy="369332"/>
          </a:xfrm>
          <a:prstGeom prst="rect">
            <a:avLst/>
          </a:prstGeom>
          <a:noFill/>
        </p:spPr>
        <p:txBody>
          <a:bodyPr wrap="none" rtlCol="0">
            <a:spAutoFit/>
          </a:bodyPr>
          <a:lstStyle/>
          <a:p>
            <a:r>
              <a:rPr lang="zh-CN" altLang="en-US" dirty="0" smtClean="0"/>
              <a:t>灰度</a:t>
            </a:r>
            <a:r>
              <a:rPr lang="en-US" altLang="zh-CN" dirty="0" smtClean="0"/>
              <a:t>10</a:t>
            </a:r>
            <a:endParaRPr lang="zh-CN" altLang="en-US" dirty="0"/>
          </a:p>
        </p:txBody>
      </p:sp>
      <p:cxnSp>
        <p:nvCxnSpPr>
          <p:cNvPr id="9" name="直接箭头连接符 8"/>
          <p:cNvCxnSpPr/>
          <p:nvPr/>
        </p:nvCxnSpPr>
        <p:spPr>
          <a:xfrm>
            <a:off x="3389971" y="6316980"/>
            <a:ext cx="846749" cy="11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3346520" y="6080639"/>
            <a:ext cx="1009446" cy="166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442506" y="5474066"/>
            <a:ext cx="771365" cy="369332"/>
          </a:xfrm>
          <a:prstGeom prst="rect">
            <a:avLst/>
          </a:prstGeom>
          <a:noFill/>
        </p:spPr>
        <p:txBody>
          <a:bodyPr wrap="none" rtlCol="0">
            <a:spAutoFit/>
          </a:bodyPr>
          <a:lstStyle/>
          <a:p>
            <a:r>
              <a:rPr lang="zh-CN" altLang="en-US" dirty="0" smtClean="0"/>
              <a:t>灰度</a:t>
            </a:r>
            <a:r>
              <a:rPr lang="en-US" altLang="zh-CN" dirty="0"/>
              <a:t>8</a:t>
            </a:r>
            <a:endParaRPr lang="zh-CN" altLang="en-US" dirty="0"/>
          </a:p>
        </p:txBody>
      </p:sp>
      <p:cxnSp>
        <p:nvCxnSpPr>
          <p:cNvPr id="15" name="直接箭头连接符 14"/>
          <p:cNvCxnSpPr/>
          <p:nvPr/>
        </p:nvCxnSpPr>
        <p:spPr>
          <a:xfrm>
            <a:off x="3346520" y="5658732"/>
            <a:ext cx="1160013" cy="9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442506" y="4644374"/>
            <a:ext cx="771365" cy="369332"/>
          </a:xfrm>
          <a:prstGeom prst="rect">
            <a:avLst/>
          </a:prstGeom>
          <a:noFill/>
        </p:spPr>
        <p:txBody>
          <a:bodyPr wrap="none" rtlCol="0">
            <a:spAutoFit/>
          </a:bodyPr>
          <a:lstStyle/>
          <a:p>
            <a:r>
              <a:rPr lang="zh-CN" altLang="en-US" dirty="0" smtClean="0"/>
              <a:t>灰度</a:t>
            </a:r>
            <a:r>
              <a:rPr lang="en-US" altLang="zh-CN" dirty="0" smtClean="0"/>
              <a:t>9</a:t>
            </a:r>
            <a:endParaRPr lang="zh-CN" altLang="en-US" dirty="0"/>
          </a:p>
        </p:txBody>
      </p:sp>
      <p:cxnSp>
        <p:nvCxnSpPr>
          <p:cNvPr id="18" name="直接箭头连接符 17"/>
          <p:cNvCxnSpPr/>
          <p:nvPr/>
        </p:nvCxnSpPr>
        <p:spPr>
          <a:xfrm flipV="1">
            <a:off x="3320094" y="4818302"/>
            <a:ext cx="1097755" cy="1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8209222" y="5015264"/>
            <a:ext cx="771365" cy="369332"/>
          </a:xfrm>
          <a:prstGeom prst="rect">
            <a:avLst/>
          </a:prstGeom>
          <a:noFill/>
        </p:spPr>
        <p:txBody>
          <a:bodyPr wrap="none" rtlCol="0">
            <a:spAutoFit/>
          </a:bodyPr>
          <a:lstStyle/>
          <a:p>
            <a:r>
              <a:rPr lang="zh-CN" altLang="en-US" dirty="0" smtClean="0"/>
              <a:t>灰度</a:t>
            </a:r>
            <a:r>
              <a:rPr lang="en-US" altLang="zh-CN" dirty="0"/>
              <a:t>6</a:t>
            </a:r>
            <a:endParaRPr lang="zh-CN" altLang="en-US" dirty="0"/>
          </a:p>
        </p:txBody>
      </p:sp>
      <p:cxnSp>
        <p:nvCxnSpPr>
          <p:cNvPr id="20" name="直接箭头连接符 19"/>
          <p:cNvCxnSpPr/>
          <p:nvPr/>
        </p:nvCxnSpPr>
        <p:spPr>
          <a:xfrm flipH="1" flipV="1">
            <a:off x="7048500" y="5199930"/>
            <a:ext cx="10832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420190" y="3897865"/>
            <a:ext cx="771365" cy="369332"/>
          </a:xfrm>
          <a:prstGeom prst="rect">
            <a:avLst/>
          </a:prstGeom>
          <a:noFill/>
        </p:spPr>
        <p:txBody>
          <a:bodyPr wrap="none" rtlCol="0">
            <a:spAutoFit/>
          </a:bodyPr>
          <a:lstStyle/>
          <a:p>
            <a:r>
              <a:rPr lang="zh-CN" altLang="en-US" dirty="0" smtClean="0"/>
              <a:t>灰度</a:t>
            </a:r>
            <a:r>
              <a:rPr lang="en-US" altLang="zh-CN" dirty="0" smtClean="0"/>
              <a:t>8</a:t>
            </a:r>
            <a:endParaRPr lang="zh-CN" altLang="en-US" dirty="0"/>
          </a:p>
        </p:txBody>
      </p:sp>
      <p:cxnSp>
        <p:nvCxnSpPr>
          <p:cNvPr id="23" name="直接箭头连接符 22"/>
          <p:cNvCxnSpPr/>
          <p:nvPr/>
        </p:nvCxnSpPr>
        <p:spPr>
          <a:xfrm flipV="1">
            <a:off x="3362956" y="4077164"/>
            <a:ext cx="1165074"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425788" y="3514163"/>
            <a:ext cx="771365" cy="369332"/>
          </a:xfrm>
          <a:prstGeom prst="rect">
            <a:avLst/>
          </a:prstGeom>
          <a:noFill/>
        </p:spPr>
        <p:txBody>
          <a:bodyPr wrap="none" rtlCol="0">
            <a:spAutoFit/>
          </a:bodyPr>
          <a:lstStyle/>
          <a:p>
            <a:r>
              <a:rPr lang="zh-CN" altLang="en-US" dirty="0" smtClean="0"/>
              <a:t>灰度</a:t>
            </a:r>
            <a:r>
              <a:rPr lang="en-US" altLang="zh-CN" dirty="0"/>
              <a:t>4</a:t>
            </a:r>
            <a:endParaRPr lang="zh-CN" altLang="en-US" dirty="0"/>
          </a:p>
        </p:txBody>
      </p:sp>
      <p:cxnSp>
        <p:nvCxnSpPr>
          <p:cNvPr id="25" name="直接箭头连接符 24"/>
          <p:cNvCxnSpPr/>
          <p:nvPr/>
        </p:nvCxnSpPr>
        <p:spPr>
          <a:xfrm flipV="1">
            <a:off x="3346520" y="3767214"/>
            <a:ext cx="118710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8159877" y="3708025"/>
            <a:ext cx="771365" cy="369332"/>
          </a:xfrm>
          <a:prstGeom prst="rect">
            <a:avLst/>
          </a:prstGeom>
          <a:noFill/>
        </p:spPr>
        <p:txBody>
          <a:bodyPr wrap="none" rtlCol="0">
            <a:spAutoFit/>
          </a:bodyPr>
          <a:lstStyle/>
          <a:p>
            <a:r>
              <a:rPr lang="zh-CN" altLang="en-US" dirty="0" smtClean="0"/>
              <a:t>灰度</a:t>
            </a:r>
            <a:r>
              <a:rPr lang="en-US" altLang="zh-CN" dirty="0" smtClean="0"/>
              <a:t>6</a:t>
            </a:r>
            <a:endParaRPr lang="zh-CN" altLang="en-US" dirty="0"/>
          </a:p>
        </p:txBody>
      </p:sp>
      <p:cxnSp>
        <p:nvCxnSpPr>
          <p:cNvPr id="27" name="直接箭头连接符 26"/>
          <p:cNvCxnSpPr/>
          <p:nvPr/>
        </p:nvCxnSpPr>
        <p:spPr>
          <a:xfrm flipH="1" flipV="1">
            <a:off x="5486400" y="3859122"/>
            <a:ext cx="2567865" cy="24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2420190" y="2783604"/>
            <a:ext cx="771365" cy="369332"/>
          </a:xfrm>
          <a:prstGeom prst="rect">
            <a:avLst/>
          </a:prstGeom>
          <a:noFill/>
        </p:spPr>
        <p:txBody>
          <a:bodyPr wrap="none" rtlCol="0">
            <a:spAutoFit/>
          </a:bodyPr>
          <a:lstStyle/>
          <a:p>
            <a:r>
              <a:rPr lang="zh-CN" altLang="en-US" dirty="0" smtClean="0"/>
              <a:t>灰度</a:t>
            </a:r>
            <a:r>
              <a:rPr lang="en-US" altLang="zh-CN" dirty="0" smtClean="0"/>
              <a:t>0</a:t>
            </a:r>
            <a:endParaRPr lang="zh-CN" altLang="en-US" dirty="0"/>
          </a:p>
        </p:txBody>
      </p:sp>
      <p:cxnSp>
        <p:nvCxnSpPr>
          <p:cNvPr id="40" name="直接箭头连接符 39"/>
          <p:cNvCxnSpPr/>
          <p:nvPr/>
        </p:nvCxnSpPr>
        <p:spPr>
          <a:xfrm flipV="1">
            <a:off x="3170568" y="2959488"/>
            <a:ext cx="1352176"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9728200" y="3242365"/>
            <a:ext cx="1576072" cy="923330"/>
          </a:xfrm>
          <a:prstGeom prst="rect">
            <a:avLst/>
          </a:prstGeom>
          <a:noFill/>
        </p:spPr>
        <p:txBody>
          <a:bodyPr wrap="none" rtlCol="0">
            <a:spAutoFit/>
          </a:bodyPr>
          <a:lstStyle/>
          <a:p>
            <a:r>
              <a:rPr lang="en-US" altLang="zh-CN" dirty="0" smtClean="0"/>
              <a:t>0-5</a:t>
            </a:r>
            <a:r>
              <a:rPr lang="zh-CN" altLang="en-US" dirty="0" smtClean="0"/>
              <a:t>为白盒；</a:t>
            </a:r>
            <a:endParaRPr lang="en-US" altLang="zh-CN" dirty="0" smtClean="0"/>
          </a:p>
          <a:p>
            <a:r>
              <a:rPr lang="en-US" altLang="zh-CN" dirty="0" smtClean="0"/>
              <a:t>6-7</a:t>
            </a:r>
            <a:r>
              <a:rPr lang="zh-CN" altLang="en-US" dirty="0" smtClean="0"/>
              <a:t>为灰盒；</a:t>
            </a:r>
            <a:endParaRPr lang="en-US" altLang="zh-CN" dirty="0" smtClean="0"/>
          </a:p>
          <a:p>
            <a:r>
              <a:rPr lang="en-US" altLang="zh-CN" dirty="0" smtClean="0"/>
              <a:t>8-10</a:t>
            </a:r>
            <a:r>
              <a:rPr lang="zh-CN" altLang="en-US" dirty="0" smtClean="0"/>
              <a:t>为黑盒；</a:t>
            </a:r>
            <a:endParaRPr lang="zh-CN" altLang="en-US" dirty="0"/>
          </a:p>
        </p:txBody>
      </p:sp>
      <p:sp>
        <p:nvSpPr>
          <p:cNvPr id="43" name="文本框 42"/>
          <p:cNvSpPr txBox="1"/>
          <p:nvPr/>
        </p:nvSpPr>
        <p:spPr>
          <a:xfrm>
            <a:off x="660262" y="5324295"/>
            <a:ext cx="1107996" cy="369332"/>
          </a:xfrm>
          <a:prstGeom prst="rect">
            <a:avLst/>
          </a:prstGeom>
          <a:noFill/>
        </p:spPr>
        <p:txBody>
          <a:bodyPr wrap="none" rtlCol="0">
            <a:spAutoFit/>
          </a:bodyPr>
          <a:lstStyle/>
          <a:p>
            <a:r>
              <a:rPr lang="zh-CN" altLang="en-US" dirty="0" smtClean="0">
                <a:solidFill>
                  <a:srgbClr val="FF0000"/>
                </a:solidFill>
              </a:rPr>
              <a:t>黑中有灰</a:t>
            </a:r>
            <a:endParaRPr lang="zh-CN" altLang="en-US" dirty="0">
              <a:solidFill>
                <a:srgbClr val="FF0000"/>
              </a:solidFill>
            </a:endParaRPr>
          </a:p>
        </p:txBody>
      </p:sp>
      <p:sp>
        <p:nvSpPr>
          <p:cNvPr id="44" name="文本框 43"/>
          <p:cNvSpPr txBox="1"/>
          <p:nvPr/>
        </p:nvSpPr>
        <p:spPr>
          <a:xfrm>
            <a:off x="627617" y="3859122"/>
            <a:ext cx="1107996" cy="369332"/>
          </a:xfrm>
          <a:prstGeom prst="rect">
            <a:avLst/>
          </a:prstGeom>
          <a:noFill/>
        </p:spPr>
        <p:txBody>
          <a:bodyPr wrap="none" rtlCol="0">
            <a:spAutoFit/>
          </a:bodyPr>
          <a:lstStyle/>
          <a:p>
            <a:r>
              <a:rPr lang="zh-CN" altLang="en-US" dirty="0" smtClean="0">
                <a:solidFill>
                  <a:srgbClr val="FF0000"/>
                </a:solidFill>
              </a:rPr>
              <a:t>灰中有</a:t>
            </a:r>
            <a:r>
              <a:rPr lang="zh-CN" altLang="en-US" dirty="0">
                <a:solidFill>
                  <a:srgbClr val="FF0000"/>
                </a:solidFill>
              </a:rPr>
              <a:t>黑</a:t>
            </a:r>
          </a:p>
        </p:txBody>
      </p:sp>
      <p:sp>
        <p:nvSpPr>
          <p:cNvPr id="45" name="矩形 44"/>
          <p:cNvSpPr/>
          <p:nvPr/>
        </p:nvSpPr>
        <p:spPr>
          <a:xfrm>
            <a:off x="6615141" y="4599626"/>
            <a:ext cx="498802" cy="138018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506533" y="3924919"/>
            <a:ext cx="545733" cy="3723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442506" y="5097746"/>
            <a:ext cx="771365" cy="369332"/>
          </a:xfrm>
          <a:prstGeom prst="rect">
            <a:avLst/>
          </a:prstGeom>
          <a:noFill/>
        </p:spPr>
        <p:txBody>
          <a:bodyPr wrap="none" rtlCol="0">
            <a:spAutoFit/>
          </a:bodyPr>
          <a:lstStyle/>
          <a:p>
            <a:r>
              <a:rPr lang="zh-CN" altLang="en-US" dirty="0" smtClean="0"/>
              <a:t>灰度</a:t>
            </a:r>
            <a:r>
              <a:rPr lang="en-US" altLang="zh-CN" dirty="0"/>
              <a:t>7</a:t>
            </a:r>
            <a:endParaRPr lang="zh-CN" altLang="en-US" dirty="0"/>
          </a:p>
        </p:txBody>
      </p:sp>
      <p:cxnSp>
        <p:nvCxnSpPr>
          <p:cNvPr id="36" name="直接箭头连接符 35"/>
          <p:cNvCxnSpPr/>
          <p:nvPr/>
        </p:nvCxnSpPr>
        <p:spPr>
          <a:xfrm flipV="1">
            <a:off x="3339241" y="5324295"/>
            <a:ext cx="1167292" cy="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979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内核化</a:t>
            </a:r>
            <a:r>
              <a:rPr lang="en-US" altLang="zh-CN" dirty="0" smtClean="0"/>
              <a:t>[</a:t>
            </a:r>
            <a:r>
              <a:rPr lang="zh-CN" altLang="en-US" dirty="0" smtClean="0"/>
              <a:t>分工</a:t>
            </a:r>
            <a:r>
              <a:rPr lang="en-US" altLang="zh-CN" dirty="0" smtClean="0"/>
              <a:t>]</a:t>
            </a:r>
            <a:r>
              <a:rPr lang="zh-CN" altLang="en-US" dirty="0" smtClean="0"/>
              <a:t>（续）</a:t>
            </a:r>
            <a:endParaRPr lang="zh-CN" altLang="en-US" dirty="0"/>
          </a:p>
        </p:txBody>
      </p:sp>
      <p:pic>
        <p:nvPicPr>
          <p:cNvPr id="24" name="图片 2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1988" y="1628377"/>
            <a:ext cx="6533516" cy="4573986"/>
          </a:xfrm>
          <a:prstGeom prst="rect">
            <a:avLst/>
          </a:prstGeom>
          <a:noFill/>
          <a:ln>
            <a:noFill/>
          </a:ln>
        </p:spPr>
      </p:pic>
      <p:sp>
        <p:nvSpPr>
          <p:cNvPr id="25" name="矩形 24"/>
          <p:cNvSpPr/>
          <p:nvPr/>
        </p:nvSpPr>
        <p:spPr>
          <a:xfrm>
            <a:off x="2077634" y="2921000"/>
            <a:ext cx="3225800" cy="314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274234" y="3327400"/>
            <a:ext cx="1107996" cy="369332"/>
          </a:xfrm>
          <a:prstGeom prst="rect">
            <a:avLst/>
          </a:prstGeom>
          <a:noFill/>
        </p:spPr>
        <p:txBody>
          <a:bodyPr wrap="none" rtlCol="0">
            <a:spAutoFit/>
          </a:bodyPr>
          <a:lstStyle/>
          <a:p>
            <a:r>
              <a:rPr lang="zh-CN" altLang="en-US" dirty="0" smtClean="0"/>
              <a:t>药房领域</a:t>
            </a:r>
            <a:endParaRPr lang="zh-CN" altLang="en-US" dirty="0"/>
          </a:p>
        </p:txBody>
      </p:sp>
      <p:cxnSp>
        <p:nvCxnSpPr>
          <p:cNvPr id="27" name="直接箭头连接符 26"/>
          <p:cNvCxnSpPr>
            <a:stCxn id="26" idx="3"/>
          </p:cNvCxnSpPr>
          <p:nvPr/>
        </p:nvCxnSpPr>
        <p:spPr>
          <a:xfrm>
            <a:off x="1382230" y="3512066"/>
            <a:ext cx="519758" cy="5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077634" y="1937266"/>
            <a:ext cx="3225800" cy="983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274234" y="2379133"/>
            <a:ext cx="1107996" cy="369332"/>
          </a:xfrm>
          <a:prstGeom prst="rect">
            <a:avLst/>
          </a:prstGeom>
          <a:noFill/>
        </p:spPr>
        <p:txBody>
          <a:bodyPr wrap="none" rtlCol="0">
            <a:spAutoFit/>
          </a:bodyPr>
          <a:lstStyle/>
          <a:p>
            <a:r>
              <a:rPr lang="zh-CN" altLang="en-US" dirty="0" smtClean="0"/>
              <a:t>药房应用</a:t>
            </a:r>
            <a:endParaRPr lang="zh-CN" altLang="en-US" dirty="0"/>
          </a:p>
        </p:txBody>
      </p:sp>
      <p:cxnSp>
        <p:nvCxnSpPr>
          <p:cNvPr id="30" name="直接箭头连接符 29"/>
          <p:cNvCxnSpPr>
            <a:stCxn id="29" idx="3"/>
          </p:cNvCxnSpPr>
          <p:nvPr/>
        </p:nvCxnSpPr>
        <p:spPr>
          <a:xfrm>
            <a:off x="1382230" y="2563799"/>
            <a:ext cx="519758" cy="5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5303434" y="1937266"/>
            <a:ext cx="2984500" cy="4133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9075334" y="2728330"/>
            <a:ext cx="1569660" cy="369332"/>
          </a:xfrm>
          <a:prstGeom prst="rect">
            <a:avLst/>
          </a:prstGeom>
          <a:noFill/>
        </p:spPr>
        <p:txBody>
          <a:bodyPr wrap="none" rtlCol="0">
            <a:spAutoFit/>
          </a:bodyPr>
          <a:lstStyle/>
          <a:p>
            <a:r>
              <a:rPr lang="zh-CN" altLang="en-US" dirty="0" smtClean="0"/>
              <a:t>药房医嘱补丁</a:t>
            </a:r>
            <a:endParaRPr lang="zh-CN" altLang="en-US" dirty="0"/>
          </a:p>
        </p:txBody>
      </p:sp>
      <p:cxnSp>
        <p:nvCxnSpPr>
          <p:cNvPr id="33" name="直接箭头连接符 32"/>
          <p:cNvCxnSpPr>
            <a:stCxn id="32" idx="1"/>
          </p:cNvCxnSpPr>
          <p:nvPr/>
        </p:nvCxnSpPr>
        <p:spPr>
          <a:xfrm flipH="1">
            <a:off x="8541934" y="2912996"/>
            <a:ext cx="533400" cy="8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9075334" y="3282328"/>
            <a:ext cx="2585969"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符合</a:t>
            </a:r>
            <a:r>
              <a:rPr lang="zh-CN" altLang="en-US" dirty="0" smtClean="0"/>
              <a:t>引擎模型并</a:t>
            </a:r>
            <a:r>
              <a:rPr lang="zh-CN" altLang="en-US" dirty="0"/>
              <a:t>负责</a:t>
            </a:r>
            <a:r>
              <a:rPr lang="zh-CN" altLang="en-US" dirty="0" smtClean="0"/>
              <a:t>修改药房药品</a:t>
            </a:r>
            <a:r>
              <a:rPr lang="zh-CN" altLang="en-US" dirty="0"/>
              <a:t>库存</a:t>
            </a:r>
            <a:r>
              <a:rPr lang="zh-CN" altLang="en-US" dirty="0" smtClean="0"/>
              <a:t>数据；</a:t>
            </a:r>
            <a:endParaRPr lang="en-US" altLang="zh-CN" dirty="0" smtClean="0"/>
          </a:p>
          <a:p>
            <a:pPr marL="285750" indent="-285750">
              <a:buFont typeface="Arial" panose="020B0604020202020204" pitchFamily="34" charset="0"/>
              <a:buChar char="•"/>
            </a:pPr>
            <a:r>
              <a:rPr lang="zh-CN" altLang="en-US" dirty="0" smtClean="0"/>
              <a:t>开发时由药房人员负责；</a:t>
            </a:r>
            <a:endParaRPr lang="en-US" altLang="zh-CN" dirty="0" smtClean="0"/>
          </a:p>
          <a:p>
            <a:pPr marL="285750" indent="-285750">
              <a:buFont typeface="Arial" panose="020B0604020202020204" pitchFamily="34" charset="0"/>
              <a:buChar char="•"/>
            </a:pPr>
            <a:r>
              <a:rPr lang="zh-CN" altLang="en-US" dirty="0" smtClean="0"/>
              <a:t>运行时在引擎中；</a:t>
            </a:r>
            <a:endParaRPr lang="zh-CN" altLang="en-US" dirty="0"/>
          </a:p>
        </p:txBody>
      </p:sp>
    </p:spTree>
    <p:extLst>
      <p:ext uri="{BB962C8B-B14F-4D97-AF65-F5344CB8AC3E}">
        <p14:creationId xmlns:p14="http://schemas.microsoft.com/office/powerpoint/2010/main" val="567736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状态说明（满意度： </a:t>
            </a:r>
            <a:r>
              <a:rPr lang="en-US" altLang="zh-CN" dirty="0" smtClean="0">
                <a:sym typeface="Wingdings" panose="05000000000000000000" pitchFamily="2" charset="2"/>
              </a:rPr>
              <a:t></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探索以</a:t>
            </a:r>
            <a:r>
              <a:rPr lang="en-US" altLang="zh-CN" dirty="0" err="1" smtClean="0"/>
              <a:t>app+engine</a:t>
            </a:r>
            <a:r>
              <a:rPr lang="zh-CN" altLang="en-US" dirty="0" smtClean="0"/>
              <a:t>的模式运行</a:t>
            </a:r>
            <a:endParaRPr lang="zh-CN" altLang="en-US" dirty="0"/>
          </a:p>
        </p:txBody>
      </p:sp>
      <p:pic>
        <p:nvPicPr>
          <p:cNvPr id="4" name="图片 3" descr="C:\Users\kingbox\Desktop\2017-4-17 8-52-58.png"/>
          <p:cNvPicPr/>
          <p:nvPr/>
        </p:nvPicPr>
        <p:blipFill>
          <a:blip r:embed="rId2">
            <a:extLst>
              <a:ext uri="{28A0092B-C50C-407E-A947-70E740481C1C}">
                <a14:useLocalDpi xmlns:a14="http://schemas.microsoft.com/office/drawing/2010/main" val="0"/>
              </a:ext>
            </a:extLst>
          </a:blip>
          <a:srcRect/>
          <a:stretch>
            <a:fillRect/>
          </a:stretch>
        </p:blipFill>
        <p:spPr bwMode="auto">
          <a:xfrm>
            <a:off x="3202366" y="2639539"/>
            <a:ext cx="6253867" cy="3973133"/>
          </a:xfrm>
          <a:prstGeom prst="rect">
            <a:avLst/>
          </a:prstGeom>
          <a:noFill/>
          <a:ln>
            <a:noFill/>
          </a:ln>
        </p:spPr>
      </p:pic>
    </p:spTree>
    <p:extLst>
      <p:ext uri="{BB962C8B-B14F-4D97-AF65-F5344CB8AC3E}">
        <p14:creationId xmlns:p14="http://schemas.microsoft.com/office/powerpoint/2010/main" val="243405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a:t>
            </a:r>
            <a:r>
              <a:rPr lang="zh-CN" altLang="en-US" dirty="0"/>
              <a:t>说明</a:t>
            </a:r>
            <a:r>
              <a:rPr lang="zh-CN" altLang="en-US" dirty="0" smtClean="0"/>
              <a:t>（</a:t>
            </a:r>
            <a:r>
              <a:rPr lang="zh-CN" altLang="en-US" dirty="0"/>
              <a:t>满意度： </a:t>
            </a:r>
            <a:r>
              <a:rPr lang="en-US" altLang="zh-CN" dirty="0">
                <a:sym typeface="Wingdings" panose="05000000000000000000" pitchFamily="2" charset="2"/>
              </a:rPr>
              <a:t></a:t>
            </a:r>
            <a:r>
              <a:rPr lang="zh-CN" altLang="en-US" dirty="0" smtClean="0"/>
              <a:t>）</a:t>
            </a:r>
            <a:endParaRPr lang="zh-CN" altLang="en-US" dirty="0"/>
          </a:p>
        </p:txBody>
      </p:sp>
      <p:sp>
        <p:nvSpPr>
          <p:cNvPr id="3" name="内容占位符 2"/>
          <p:cNvSpPr>
            <a:spLocks noGrp="1"/>
          </p:cNvSpPr>
          <p:nvPr>
            <p:ph idx="1"/>
          </p:nvPr>
        </p:nvSpPr>
        <p:spPr>
          <a:xfrm>
            <a:off x="838201" y="1825625"/>
            <a:ext cx="10515600" cy="4351338"/>
          </a:xfrm>
        </p:spPr>
        <p:txBody>
          <a:bodyPr/>
          <a:lstStyle/>
          <a:p>
            <a:r>
              <a:rPr lang="zh-CN" altLang="en-US" dirty="0" smtClean="0"/>
              <a:t>通过引入</a:t>
            </a:r>
            <a:r>
              <a:rPr lang="en-US" altLang="zh-CN" dirty="0" smtClean="0"/>
              <a:t>【</a:t>
            </a:r>
            <a:r>
              <a:rPr lang="zh-CN" altLang="en-US" dirty="0"/>
              <a:t>执行条目过滤器</a:t>
            </a:r>
            <a:r>
              <a:rPr lang="en-US" altLang="zh-CN" dirty="0" smtClean="0"/>
              <a:t>】</a:t>
            </a:r>
            <a:r>
              <a:rPr lang="zh-CN" altLang="en-US" dirty="0" smtClean="0"/>
              <a:t>来创建批量执行任务，可以应用在批量执行医嘱的场景下（如：配液、检查等）</a:t>
            </a:r>
            <a:endParaRPr lang="zh-CN" altLang="en-US" dirty="0"/>
          </a:p>
        </p:txBody>
      </p:sp>
      <p:pic>
        <p:nvPicPr>
          <p:cNvPr id="10" name="图片 9"/>
          <p:cNvPicPr>
            <a:picLocks noChangeAspect="1"/>
          </p:cNvPicPr>
          <p:nvPr/>
        </p:nvPicPr>
        <p:blipFill>
          <a:blip r:embed="rId2"/>
          <a:stretch>
            <a:fillRect/>
          </a:stretch>
        </p:blipFill>
        <p:spPr>
          <a:xfrm>
            <a:off x="2365926" y="2272411"/>
            <a:ext cx="7226381" cy="4585589"/>
          </a:xfrm>
          <a:prstGeom prst="rect">
            <a:avLst/>
          </a:prstGeom>
        </p:spPr>
      </p:pic>
      <p:sp>
        <p:nvSpPr>
          <p:cNvPr id="5" name="矩形 4"/>
          <p:cNvSpPr/>
          <p:nvPr/>
        </p:nvSpPr>
        <p:spPr>
          <a:xfrm>
            <a:off x="3903532" y="3235375"/>
            <a:ext cx="2192467" cy="6127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722932" y="4800600"/>
            <a:ext cx="1859093" cy="40957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46711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633046" y="126608"/>
            <a:ext cx="10860259" cy="6731391"/>
          </a:xfrm>
        </p:spPr>
        <p:txBody>
          <a:bodyPr>
            <a:normAutofit fontScale="77500" lnSpcReduction="20000"/>
          </a:bodyPr>
          <a:lstStyle/>
          <a:p>
            <a:r>
              <a:rPr lang="zh-CN" altLang="en-US" dirty="0" smtClean="0">
                <a:solidFill>
                  <a:schemeClr val="bg1"/>
                </a:solidFill>
              </a:rPr>
              <a:t>感谢：</a:t>
            </a:r>
            <a:endParaRPr lang="en-US" altLang="zh-CN" dirty="0" smtClean="0">
              <a:solidFill>
                <a:schemeClr val="bg1"/>
              </a:solidFill>
            </a:endParaRPr>
          </a:p>
          <a:p>
            <a:r>
              <a:rPr lang="zh-CN" altLang="en-US" dirty="0" smtClean="0">
                <a:solidFill>
                  <a:schemeClr val="bg1"/>
                </a:solidFill>
              </a:rPr>
              <a:t>陈佩（角色职责、业务知识）</a:t>
            </a:r>
            <a:endParaRPr lang="en-US" altLang="zh-CN" dirty="0" smtClean="0">
              <a:solidFill>
                <a:schemeClr val="bg1"/>
              </a:solidFill>
            </a:endParaRPr>
          </a:p>
          <a:p>
            <a:r>
              <a:rPr lang="zh-CN" altLang="en-US" dirty="0" smtClean="0">
                <a:solidFill>
                  <a:schemeClr val="bg1"/>
                </a:solidFill>
              </a:rPr>
              <a:t>雷永建（设计思路交流、业务知识）</a:t>
            </a:r>
            <a:endParaRPr lang="en-US" altLang="zh-CN" dirty="0" smtClean="0">
              <a:solidFill>
                <a:schemeClr val="bg1"/>
              </a:solidFill>
            </a:endParaRPr>
          </a:p>
          <a:p>
            <a:r>
              <a:rPr lang="zh-CN" altLang="en-US" dirty="0" smtClean="0">
                <a:solidFill>
                  <a:schemeClr val="bg1"/>
                </a:solidFill>
              </a:rPr>
              <a:t>郑勋（业务知识）</a:t>
            </a:r>
            <a:endParaRPr lang="en-US" altLang="zh-CN" dirty="0" smtClean="0">
              <a:solidFill>
                <a:schemeClr val="bg1"/>
              </a:solidFill>
            </a:endParaRPr>
          </a:p>
          <a:p>
            <a:r>
              <a:rPr lang="zh-CN" altLang="en-US" dirty="0">
                <a:solidFill>
                  <a:schemeClr val="bg1"/>
                </a:solidFill>
              </a:rPr>
              <a:t>张天</a:t>
            </a:r>
            <a:r>
              <a:rPr lang="zh-CN" altLang="en-US" dirty="0" smtClean="0">
                <a:solidFill>
                  <a:schemeClr val="bg1"/>
                </a:solidFill>
              </a:rPr>
              <a:t>琪、曹洪梅（药房业务、组织）</a:t>
            </a:r>
            <a:endParaRPr lang="en-US" altLang="zh-CN" dirty="0" smtClean="0">
              <a:solidFill>
                <a:schemeClr val="bg1"/>
              </a:solidFill>
            </a:endParaRPr>
          </a:p>
          <a:p>
            <a:r>
              <a:rPr lang="zh-CN" altLang="en-US" dirty="0" smtClean="0">
                <a:solidFill>
                  <a:schemeClr val="bg1"/>
                </a:solidFill>
              </a:rPr>
              <a:t>杨威</a:t>
            </a:r>
            <a:r>
              <a:rPr lang="zh-CN" altLang="en-US" dirty="0" smtClean="0">
                <a:solidFill>
                  <a:schemeClr val="bg1"/>
                </a:solidFill>
              </a:rPr>
              <a:t>（医院组织结构、</a:t>
            </a:r>
            <a:r>
              <a:rPr lang="zh-CN" altLang="en-US" dirty="0" smtClean="0">
                <a:solidFill>
                  <a:schemeClr val="bg1"/>
                </a:solidFill>
              </a:rPr>
              <a:t>软件设计）</a:t>
            </a:r>
            <a:endParaRPr lang="en-US" altLang="zh-CN" dirty="0" smtClean="0">
              <a:solidFill>
                <a:schemeClr val="bg1"/>
              </a:solidFill>
            </a:endParaRPr>
          </a:p>
          <a:p>
            <a:r>
              <a:rPr lang="zh-CN" altLang="en-US" dirty="0" smtClean="0">
                <a:solidFill>
                  <a:schemeClr val="bg1"/>
                </a:solidFill>
              </a:rPr>
              <a:t>王英辉（医嘱概念、药房业务、角色职责）</a:t>
            </a:r>
            <a:endParaRPr lang="en-US" altLang="zh-CN" dirty="0" smtClean="0">
              <a:solidFill>
                <a:schemeClr val="bg1"/>
              </a:solidFill>
            </a:endParaRPr>
          </a:p>
          <a:p>
            <a:r>
              <a:rPr lang="zh-CN" altLang="en-US" dirty="0">
                <a:solidFill>
                  <a:schemeClr val="bg1"/>
                </a:solidFill>
              </a:rPr>
              <a:t>付</a:t>
            </a:r>
            <a:r>
              <a:rPr lang="zh-CN" altLang="en-US" dirty="0" smtClean="0">
                <a:solidFill>
                  <a:schemeClr val="bg1"/>
                </a:solidFill>
              </a:rPr>
              <a:t>秋颖（药房业务、医嘱概念）</a:t>
            </a:r>
            <a:endParaRPr lang="en-US" altLang="zh-CN" dirty="0" smtClean="0">
              <a:solidFill>
                <a:schemeClr val="bg1"/>
              </a:solidFill>
            </a:endParaRPr>
          </a:p>
          <a:p>
            <a:r>
              <a:rPr lang="zh-CN" altLang="en-US" dirty="0">
                <a:solidFill>
                  <a:schemeClr val="bg1"/>
                </a:solidFill>
              </a:rPr>
              <a:t>王</a:t>
            </a:r>
            <a:r>
              <a:rPr lang="zh-CN" altLang="en-US" dirty="0" smtClean="0">
                <a:solidFill>
                  <a:schemeClr val="bg1"/>
                </a:solidFill>
              </a:rPr>
              <a:t>莹（药房业务）</a:t>
            </a:r>
            <a:endParaRPr lang="en-US" altLang="zh-CN" dirty="0" smtClean="0">
              <a:solidFill>
                <a:schemeClr val="bg1"/>
              </a:solidFill>
            </a:endParaRPr>
          </a:p>
          <a:p>
            <a:r>
              <a:rPr lang="zh-CN" altLang="en-US" dirty="0" smtClean="0">
                <a:solidFill>
                  <a:schemeClr val="bg1"/>
                </a:solidFill>
              </a:rPr>
              <a:t>冯原龙（软件设计）</a:t>
            </a:r>
            <a:endParaRPr lang="en-US" altLang="zh-CN" dirty="0" smtClean="0">
              <a:solidFill>
                <a:schemeClr val="bg1"/>
              </a:solidFill>
            </a:endParaRPr>
          </a:p>
          <a:p>
            <a:r>
              <a:rPr lang="zh-CN" altLang="en-US" dirty="0" smtClean="0">
                <a:solidFill>
                  <a:schemeClr val="bg1"/>
                </a:solidFill>
              </a:rPr>
              <a:t>梁俊泽（药房业务、软件设计）</a:t>
            </a:r>
            <a:endParaRPr lang="en-US" altLang="zh-CN" dirty="0" smtClean="0">
              <a:solidFill>
                <a:schemeClr val="bg1"/>
              </a:solidFill>
            </a:endParaRPr>
          </a:p>
          <a:p>
            <a:r>
              <a:rPr lang="zh-CN" altLang="en-US" dirty="0">
                <a:solidFill>
                  <a:schemeClr val="bg1"/>
                </a:solidFill>
              </a:rPr>
              <a:t>王海</a:t>
            </a:r>
            <a:r>
              <a:rPr lang="zh-CN" altLang="en-US" dirty="0" smtClean="0">
                <a:solidFill>
                  <a:schemeClr val="bg1"/>
                </a:solidFill>
              </a:rPr>
              <a:t>勋（检验业务）</a:t>
            </a:r>
            <a:endParaRPr lang="en-US" altLang="zh-CN" dirty="0" smtClean="0">
              <a:solidFill>
                <a:schemeClr val="bg1"/>
              </a:solidFill>
            </a:endParaRPr>
          </a:p>
          <a:p>
            <a:r>
              <a:rPr lang="zh-CN" altLang="en-US" dirty="0">
                <a:solidFill>
                  <a:schemeClr val="bg1"/>
                </a:solidFill>
              </a:rPr>
              <a:t>曾凡</a:t>
            </a:r>
            <a:r>
              <a:rPr lang="zh-CN" altLang="en-US" dirty="0" smtClean="0">
                <a:solidFill>
                  <a:schemeClr val="bg1"/>
                </a:solidFill>
              </a:rPr>
              <a:t>涛（药房业务 药王</a:t>
            </a:r>
            <a:r>
              <a:rPr lang="zh-CN" altLang="en-US" dirty="0" smtClean="0">
                <a:solidFill>
                  <a:schemeClr val="bg1"/>
                </a:solidFill>
              </a:rPr>
              <a:t>）</a:t>
            </a:r>
            <a:endParaRPr lang="en-US" altLang="zh-CN" dirty="0" smtClean="0">
              <a:solidFill>
                <a:schemeClr val="bg1"/>
              </a:solidFill>
            </a:endParaRPr>
          </a:p>
          <a:p>
            <a:r>
              <a:rPr lang="zh-CN" altLang="en-US" dirty="0" smtClean="0">
                <a:solidFill>
                  <a:schemeClr val="bg1"/>
                </a:solidFill>
              </a:rPr>
              <a:t>刘璇（工作</a:t>
            </a:r>
            <a:r>
              <a:rPr lang="zh-CN" altLang="en-US" smtClean="0">
                <a:solidFill>
                  <a:schemeClr val="bg1"/>
                </a:solidFill>
              </a:rPr>
              <a:t>进展）</a:t>
            </a:r>
            <a:endParaRPr lang="zh-CN" altLang="en-US" dirty="0">
              <a:solidFill>
                <a:schemeClr val="bg1"/>
              </a:solidFill>
            </a:endParaRPr>
          </a:p>
        </p:txBody>
      </p:sp>
    </p:spTree>
    <p:extLst>
      <p:ext uri="{BB962C8B-B14F-4D97-AF65-F5344CB8AC3E}">
        <p14:creationId xmlns:p14="http://schemas.microsoft.com/office/powerpoint/2010/main" val="12771445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状态说明</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029315348"/>
              </p:ext>
            </p:extLst>
          </p:nvPr>
        </p:nvGraphicFramePr>
        <p:xfrm>
          <a:off x="604434" y="1554480"/>
          <a:ext cx="10987343" cy="4023360"/>
        </p:xfrm>
        <a:graphic>
          <a:graphicData uri="http://schemas.openxmlformats.org/drawingml/2006/table">
            <a:tbl>
              <a:tblPr firstRow="1" bandRow="1">
                <a:tableStyleId>{5C22544A-7EE6-4342-B048-85BDC9FD1C3A}</a:tableStyleId>
              </a:tblPr>
              <a:tblGrid>
                <a:gridCol w="5493671"/>
                <a:gridCol w="1020147"/>
                <a:gridCol w="4473525"/>
              </a:tblGrid>
              <a:tr h="0">
                <a:tc>
                  <a:txBody>
                    <a:bodyPr/>
                    <a:lstStyle/>
                    <a:p>
                      <a:r>
                        <a:rPr lang="zh-CN" altLang="en-US" dirty="0" smtClean="0"/>
                        <a:t>内容</a:t>
                      </a:r>
                      <a:endParaRPr lang="zh-CN" altLang="en-US" dirty="0"/>
                    </a:p>
                  </a:txBody>
                  <a:tcPr/>
                </a:tc>
                <a:tc>
                  <a:txBody>
                    <a:bodyPr/>
                    <a:lstStyle/>
                    <a:p>
                      <a:r>
                        <a:rPr lang="zh-CN" altLang="en-US" dirty="0" smtClean="0"/>
                        <a:t>满意度</a:t>
                      </a:r>
                      <a:endParaRPr lang="zh-CN" altLang="en-US" dirty="0"/>
                    </a:p>
                  </a:txBody>
                  <a:tcPr/>
                </a:tc>
                <a:tc>
                  <a:txBody>
                    <a:bodyPr/>
                    <a:lstStyle/>
                    <a:p>
                      <a:r>
                        <a:rPr lang="zh-CN" altLang="en-US" dirty="0" smtClean="0"/>
                        <a:t>说明</a:t>
                      </a:r>
                      <a:endParaRPr lang="zh-CN" altLang="en-US" dirty="0"/>
                    </a:p>
                  </a:txBody>
                  <a:tcPr/>
                </a:tc>
              </a:tr>
              <a:tr h="0">
                <a:tc>
                  <a:txBody>
                    <a:bodyPr/>
                    <a:lstStyle/>
                    <a:p>
                      <a:r>
                        <a:rPr lang="zh-CN" altLang="en-US" dirty="0" smtClean="0"/>
                        <a:t>分析了门诊看病业务流程，优化了医嘱执行，使其能够同时满足住院和门诊，增加了门诊科室、门诊部、门诊输液中心等相关科室。优化了患者一次就诊，使其能够贯穿门诊初诊、复诊，及住院三个阶段</a:t>
                      </a:r>
                      <a:endParaRPr lang="en-US" altLang="zh-CN" dirty="0" smtClean="0"/>
                    </a:p>
                  </a:txBody>
                  <a:tcPr/>
                </a:tc>
                <a:tc>
                  <a:txBody>
                    <a:bodyPr/>
                    <a:lstStyle/>
                    <a:p>
                      <a:r>
                        <a:rPr lang="en-US" altLang="zh-CN" dirty="0" smtClean="0">
                          <a:sym typeface="Wingdings" panose="05000000000000000000" pitchFamily="2" charset="2"/>
                        </a:rPr>
                        <a:t></a:t>
                      </a:r>
                      <a:endParaRPr lang="zh-CN" altLang="en-US" dirty="0"/>
                    </a:p>
                  </a:txBody>
                  <a:tcPr/>
                </a:tc>
                <a:tc>
                  <a:txBody>
                    <a:bodyPr/>
                    <a:lstStyle/>
                    <a:p>
                      <a:endParaRPr lang="zh-CN" altLang="en-US" dirty="0"/>
                    </a:p>
                  </a:txBody>
                  <a:tcPr/>
                </a:tc>
              </a:tr>
              <a:tr h="0">
                <a:tc>
                  <a:txBody>
                    <a:bodyPr/>
                    <a:lstStyle/>
                    <a:p>
                      <a:r>
                        <a:rPr lang="zh-CN" altLang="en-US" dirty="0" smtClean="0"/>
                        <a:t>对工作目标中</a:t>
                      </a:r>
                      <a:r>
                        <a:rPr lang="en-US" altLang="zh-CN" b="0" dirty="0" smtClean="0"/>
                        <a:t>【</a:t>
                      </a:r>
                      <a:r>
                        <a:rPr lang="zh-CN" altLang="zh-CN" b="0" dirty="0" smtClean="0"/>
                        <a:t>提供一个展现将复杂业务软件系统的按着可变性的不同分为黑盒、灰盒和白盒复用的三个层次，并对不同层次研发的方法、质量提出具体的要求</a:t>
                      </a:r>
                      <a:r>
                        <a:rPr lang="en-US" altLang="zh-CN" b="0" dirty="0" smtClean="0"/>
                        <a:t>】</a:t>
                      </a:r>
                      <a:r>
                        <a:rPr lang="zh-CN" altLang="en-US" dirty="0" smtClean="0"/>
                        <a:t>做了进一步的探索</a:t>
                      </a:r>
                      <a:endParaRPr lang="zh-CN" altLang="en-US" dirty="0"/>
                    </a:p>
                  </a:txBody>
                  <a:tcPr/>
                </a:tc>
                <a:tc>
                  <a:txBody>
                    <a:bodyPr/>
                    <a:lstStyle/>
                    <a:p>
                      <a:r>
                        <a:rPr lang="en-US" altLang="zh-CN" dirty="0" smtClean="0">
                          <a:sym typeface="Wingdings" panose="05000000000000000000" pitchFamily="2" charset="2"/>
                        </a:rPr>
                        <a:t></a:t>
                      </a:r>
                      <a:endParaRPr lang="zh-CN" altLang="en-US" dirty="0"/>
                    </a:p>
                  </a:txBody>
                  <a:tcPr/>
                </a:tc>
                <a:tc>
                  <a:txBody>
                    <a:bodyPr/>
                    <a:lstStyle/>
                    <a:p>
                      <a:r>
                        <a:rPr lang="zh-CN" altLang="en-US" dirty="0" smtClean="0"/>
                        <a:t>后续仍做为核心研究项目</a:t>
                      </a:r>
                      <a:endParaRPr lang="zh-CN" altLang="en-US" dirty="0"/>
                    </a:p>
                  </a:txBody>
                  <a:tcPr/>
                </a:tc>
              </a:tr>
              <a:tr h="0">
                <a:tc>
                  <a:txBody>
                    <a:bodyPr/>
                    <a:lstStyle/>
                    <a:p>
                      <a:r>
                        <a:rPr lang="zh-CN" altLang="en-US" dirty="0" smtClean="0"/>
                        <a:t>通过引入</a:t>
                      </a:r>
                      <a:r>
                        <a:rPr lang="en-US" altLang="zh-CN" dirty="0" smtClean="0"/>
                        <a:t>【</a:t>
                      </a:r>
                      <a:r>
                        <a:rPr lang="zh-CN" altLang="en-US" dirty="0" smtClean="0"/>
                        <a:t>执行条目过滤器</a:t>
                      </a:r>
                      <a:r>
                        <a:rPr lang="en-US" altLang="zh-CN" dirty="0" smtClean="0"/>
                        <a:t>】</a:t>
                      </a:r>
                      <a:r>
                        <a:rPr lang="zh-CN" altLang="en-US" dirty="0" smtClean="0"/>
                        <a:t>来创建批量执行任务，可以应用在批量执行医嘱的场景下（如：配液）</a:t>
                      </a:r>
                      <a:endParaRPr lang="zh-CN" altLang="en-US" dirty="0"/>
                    </a:p>
                  </a:txBody>
                  <a:tcPr/>
                </a:tc>
                <a:tc>
                  <a:txBody>
                    <a:bodyPr/>
                    <a:lstStyle/>
                    <a:p>
                      <a:r>
                        <a:rPr lang="en-US" altLang="zh-CN" dirty="0" smtClean="0">
                          <a:sym typeface="Wingdings" panose="05000000000000000000" pitchFamily="2" charset="2"/>
                        </a:rPr>
                        <a:t></a:t>
                      </a:r>
                      <a:endParaRPr lang="zh-CN" altLang="en-US" dirty="0"/>
                    </a:p>
                  </a:txBody>
                  <a:tcPr/>
                </a:tc>
                <a:tc>
                  <a:txBody>
                    <a:bodyPr/>
                    <a:lstStyle/>
                    <a:p>
                      <a:endParaRPr lang="zh-CN" altLang="en-US" dirty="0"/>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探索以</a:t>
                      </a:r>
                      <a:r>
                        <a:rPr lang="en-US" altLang="zh-CN" dirty="0" err="1" smtClean="0"/>
                        <a:t>app+engine</a:t>
                      </a:r>
                      <a:r>
                        <a:rPr lang="zh-CN" altLang="en-US" dirty="0" smtClean="0"/>
                        <a:t>的模式运行</a:t>
                      </a:r>
                    </a:p>
                  </a:txBody>
                  <a:tcPr/>
                </a:tc>
                <a:tc>
                  <a:txBody>
                    <a:bodyPr/>
                    <a:lstStyle/>
                    <a:p>
                      <a:r>
                        <a:rPr lang="en-US" altLang="zh-CN" dirty="0" smtClean="0">
                          <a:sym typeface="Wingdings" panose="05000000000000000000" pitchFamily="2" charset="2"/>
                        </a:rPr>
                        <a:t></a:t>
                      </a:r>
                      <a:endParaRPr lang="zh-CN" altLang="en-US" dirty="0"/>
                    </a:p>
                  </a:txBody>
                  <a:tcPr/>
                </a:tc>
                <a:tc>
                  <a:txBody>
                    <a:bodyPr/>
                    <a:lstStyle/>
                    <a:p>
                      <a:r>
                        <a:rPr lang="zh-CN" altLang="en-US" dirty="0" smtClean="0"/>
                        <a:t>以患者离院为场景探索了一下</a:t>
                      </a:r>
                      <a:r>
                        <a:rPr lang="en-US" altLang="zh-CN" dirty="0" smtClean="0"/>
                        <a:t>app</a:t>
                      </a:r>
                      <a:r>
                        <a:rPr lang="zh-CN" altLang="en-US" dirty="0" smtClean="0"/>
                        <a:t>和</a:t>
                      </a:r>
                      <a:r>
                        <a:rPr lang="en-US" altLang="zh-CN" dirty="0" smtClean="0"/>
                        <a:t>engine</a:t>
                      </a:r>
                      <a:r>
                        <a:rPr lang="zh-CN" altLang="en-US" dirty="0" smtClean="0"/>
                        <a:t>的分布式接口</a:t>
                      </a:r>
                      <a:endParaRPr lang="zh-CN" altLang="en-US" dirty="0"/>
                    </a:p>
                  </a:txBody>
                  <a:tcPr/>
                </a:tc>
              </a:tr>
            </a:tbl>
          </a:graphicData>
        </a:graphic>
      </p:graphicFrame>
    </p:spTree>
    <p:extLst>
      <p:ext uri="{BB962C8B-B14F-4D97-AF65-F5344CB8AC3E}">
        <p14:creationId xmlns:p14="http://schemas.microsoft.com/office/powerpoint/2010/main" val="1029787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829</Words>
  <Application>Microsoft Office PowerPoint</Application>
  <PresentationFormat>宽屏</PresentationFormat>
  <Paragraphs>79</Paragraphs>
  <Slides>12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Microsoft YaHei UI</vt:lpstr>
      <vt:lpstr>宋体</vt:lpstr>
      <vt:lpstr>Arial</vt:lpstr>
      <vt:lpstr>Calibri</vt:lpstr>
      <vt:lpstr>Segoe UI</vt:lpstr>
      <vt:lpstr>Segoe UI Light</vt:lpstr>
      <vt:lpstr>Wingdings</vt:lpstr>
      <vt:lpstr>WelcomeDoc</vt:lpstr>
      <vt:lpstr>状态报告 2017-6-2</vt:lpstr>
      <vt:lpstr>客观信息</vt:lpstr>
      <vt:lpstr>状态说明（过程 满意度：）</vt:lpstr>
      <vt:lpstr>状态说明（内核化 满意度： ）</vt:lpstr>
      <vt:lpstr>内核化[分工]（续）</vt:lpstr>
      <vt:lpstr>状态说明（满意度： ）</vt:lpstr>
      <vt:lpstr>状态说明（满意度： ）</vt:lpstr>
      <vt:lpstr>PowerPoint 演示文稿</vt:lpstr>
      <vt:lpstr>状态说明</vt:lpstr>
      <vt:lpstr>状态总结</vt:lpstr>
      <vt:lpstr>道路选择</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2017-02-27T00:58:17Z</dcterms:created>
  <dcterms:modified xsi:type="dcterms:W3CDTF">2017-06-05T01:31:29Z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