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7"/>
  </p:notesMasterIdLst>
  <p:sldIdLst>
    <p:sldId id="256" r:id="rId3"/>
    <p:sldId id="257" r:id="rId4"/>
    <p:sldId id="264" r:id="rId5"/>
    <p:sldId id="265" r:id="rId6"/>
    <p:sldId id="267" r:id="rId7"/>
    <p:sldId id="266" r:id="rId8"/>
    <p:sldId id="268" r:id="rId9"/>
    <p:sldId id="274" r:id="rId10"/>
    <p:sldId id="269" r:id="rId11"/>
    <p:sldId id="270" r:id="rId12"/>
    <p:sldId id="271" r:id="rId13"/>
    <p:sldId id="272" r:id="rId14"/>
    <p:sldId id="273"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令人印象深刻、协作" id="{B9B51309-D148-4332-87C2-07BE32FBCA3B}">
          <p14:sldIdLst>
            <p14:sldId id="257"/>
            <p14:sldId id="264"/>
            <p14:sldId id="265"/>
            <p14:sldId id="267"/>
            <p14:sldId id="266"/>
            <p14:sldId id="268"/>
            <p14:sldId id="274"/>
            <p14:sldId id="269"/>
            <p14:sldId id="270"/>
            <p14:sldId id="271"/>
            <p14:sldId id="272"/>
            <p14:sldId id="273"/>
          </p14:sldIdLst>
        </p14:section>
        <p14:section name="了解更多"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18" autoAdjust="0"/>
    <p:restoredTop sz="94280" autoAdjust="0"/>
  </p:normalViewPr>
  <p:slideViewPr>
    <p:cSldViewPr snapToGrid="0">
      <p:cViewPr varScale="1">
        <p:scale>
          <a:sx n="74" d="100"/>
          <a:sy n="74" d="100"/>
        </p:scale>
        <p:origin x="71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t>2017/7/5</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t>‹#›</a:t>
            </a:fld>
            <a:endParaRPr lang="zh-CN"/>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zh-CN" smtClean="0"/>
              <a:t>1</a:t>
            </a:fld>
            <a:endParaRPr lang="zh-CN"/>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dirty="0" smtClean="0"/>
              <a:t>在 </a:t>
            </a:r>
            <a:r>
              <a:rPr lang="zh-CN" baseline="0" dirty="0" smtClean="0"/>
              <a:t>“幻灯片放映”模式，单击箭头进入 PowerPoint 入门中心。</a:t>
            </a:r>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t>14</a:t>
            </a:fld>
            <a:endParaRPr lang="zh-CN"/>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ctrTitle"/>
          </p:nvPr>
        </p:nvSpPr>
        <p:spPr>
          <a:xfrm>
            <a:off x="838200" y="2061006"/>
            <a:ext cx="10515600" cy="2387600"/>
          </a:xfrm>
        </p:spPr>
        <p:txBody>
          <a:bodyPr anchor="b">
            <a:normAutofit/>
          </a:bodyPr>
          <a:lstStyle>
            <a:lvl1pPr algn="l" latinLnBrk="0">
              <a:defRPr lang="zh-CN" sz="5400">
                <a:solidFill>
                  <a:schemeClr val="bg1"/>
                </a:solidFill>
              </a:defRPr>
            </a:lvl1pPr>
          </a:lstStyle>
          <a:p>
            <a:r>
              <a:rPr lang="zh-CN" altLang="en-US" smtClean="0"/>
              <a:t>单击此处编辑母版标题样式</a:t>
            </a:r>
            <a:endParaRPr lang="zh-CN"/>
          </a:p>
        </p:txBody>
      </p:sp>
      <p:sp>
        <p:nvSpPr>
          <p:cNvPr id="3" name="副标题 2"/>
          <p:cNvSpPr>
            <a:spLocks noGrp="1"/>
          </p:cNvSpPr>
          <p:nvPr>
            <p:ph type="subTitle" idx="1"/>
          </p:nvPr>
        </p:nvSpPr>
        <p:spPr>
          <a:xfrm>
            <a:off x="838202" y="5110609"/>
            <a:ext cx="6705599" cy="1137793"/>
          </a:xfrm>
        </p:spPr>
        <p:txBody>
          <a:bodyPr>
            <a:normAutofit/>
          </a:bodyPr>
          <a:lstStyle>
            <a:lvl1pPr marL="0" indent="0" algn="l" latinLnBrk="0">
              <a:lnSpc>
                <a:spcPct val="150000"/>
              </a:lnSpc>
              <a:spcBef>
                <a:spcPts val="600"/>
              </a:spcBef>
              <a:buNone/>
              <a:defRPr lang="zh-CN" sz="2800">
                <a:solidFill>
                  <a:srgbClr val="D24726"/>
                </a:solidFill>
                <a:latin typeface="+mj-lt"/>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smtClean="0"/>
              <a:t>单击此处编辑母版副标题样式</a:t>
            </a:r>
            <a:endParaRPr lang="zh-CN" dirty="0"/>
          </a:p>
        </p:txBody>
      </p:sp>
      <p:sp>
        <p:nvSpPr>
          <p:cNvPr id="4" name="日期占位符 3"/>
          <p:cNvSpPr>
            <a:spLocks noGrp="1"/>
          </p:cNvSpPr>
          <p:nvPr>
            <p:ph type="dt" sz="half" idx="10"/>
          </p:nvPr>
        </p:nvSpPr>
        <p:spPr/>
        <p:txBody>
          <a:bodyPr/>
          <a:lstStyle/>
          <a:p>
            <a:fld id="{8BEEBAAA-29B5-4AF5-BC5F-7E580C29002D}" type="datetimeFigureOut">
              <a:t>2017/7/5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2017/7/5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竖排标题 1"/>
          <p:cNvSpPr>
            <a:spLocks noGrp="1"/>
          </p:cNvSpPr>
          <p:nvPr>
            <p:ph type="title" orient="vert"/>
          </p:nvPr>
        </p:nvSpPr>
        <p:spPr>
          <a:xfrm>
            <a:off x="10215419" y="365125"/>
            <a:ext cx="1819564" cy="5811838"/>
          </a:xfrm>
        </p:spPr>
        <p:txBody>
          <a:bodyPr vert="eaVert"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2017/7/5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4434" y="0"/>
            <a:ext cx="10749367" cy="1208868"/>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idx="1"/>
          </p:nvPr>
        </p:nvSpPr>
        <p:spPr>
          <a:xfrm>
            <a:off x="838201" y="1825625"/>
            <a:ext cx="4167753" cy="4351338"/>
          </a:xfrm>
        </p:spPr>
        <p:txBody>
          <a:bodyPr>
            <a:normAutofit/>
          </a:bodyPr>
          <a:lstStyle>
            <a:lvl1pPr marL="0" indent="0" latinLnBrk="0">
              <a:lnSpc>
                <a:spcPct val="150000"/>
              </a:lnSpc>
              <a:spcAft>
                <a:spcPts val="1200"/>
              </a:spcAft>
              <a:buNone/>
              <a:defRPr lang="zh-CN" sz="1600">
                <a:solidFill>
                  <a:schemeClr val="bg1">
                    <a:lumMod val="50000"/>
                  </a:schemeClr>
                </a:solidFill>
              </a:defRPr>
            </a:lvl1pPr>
            <a:lvl2pPr latinLnBrk="0">
              <a:lnSpc>
                <a:spcPct val="150000"/>
              </a:lnSpc>
              <a:spcAft>
                <a:spcPts val="1200"/>
              </a:spcAft>
              <a:defRPr lang="zh-CN" sz="1400">
                <a:solidFill>
                  <a:schemeClr val="bg1">
                    <a:lumMod val="50000"/>
                  </a:schemeClr>
                </a:solidFill>
              </a:defRPr>
            </a:lvl2pPr>
            <a:lvl3pPr latinLnBrk="0">
              <a:lnSpc>
                <a:spcPct val="150000"/>
              </a:lnSpc>
              <a:spcAft>
                <a:spcPts val="1200"/>
              </a:spcAft>
              <a:defRPr lang="zh-CN" sz="1200">
                <a:solidFill>
                  <a:schemeClr val="bg1">
                    <a:lumMod val="50000"/>
                  </a:schemeClr>
                </a:solidFill>
              </a:defRPr>
            </a:lvl3pPr>
            <a:lvl4pPr latinLnBrk="0">
              <a:lnSpc>
                <a:spcPct val="150000"/>
              </a:lnSpc>
              <a:spcAft>
                <a:spcPts val="1200"/>
              </a:spcAft>
              <a:defRPr lang="zh-CN" sz="1100">
                <a:solidFill>
                  <a:schemeClr val="bg1">
                    <a:lumMod val="50000"/>
                  </a:schemeClr>
                </a:solidFill>
              </a:defRPr>
            </a:lvl4pPr>
            <a:lvl5pPr latinLnBrk="0">
              <a:lnSpc>
                <a:spcPct val="150000"/>
              </a:lnSpc>
              <a:spcAft>
                <a:spcPts val="1200"/>
              </a:spcAft>
              <a:defRPr lang="zh-CN" sz="1100">
                <a:solidFill>
                  <a:schemeClr val="bg1">
                    <a:lumMod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t>2017/7/5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838201" y="2402238"/>
            <a:ext cx="4508715" cy="2187227"/>
          </a:xfrm>
        </p:spPr>
        <p:txBody>
          <a:bodyPr anchor="ctr">
            <a:noAutofit/>
          </a:bodyPr>
          <a:lstStyle>
            <a:lvl1pPr algn="l" latinLnBrk="0">
              <a:defRPr lang="zh-CN" sz="4800">
                <a:solidFill>
                  <a:srgbClr val="D24726"/>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6323308" y="2402237"/>
            <a:ext cx="5269424" cy="2187226"/>
          </a:xfrm>
        </p:spPr>
        <p:txBody>
          <a:bodyPr anchor="ctr">
            <a:normAutofit/>
          </a:bodyPr>
          <a:lstStyle>
            <a:lvl1pPr marL="0" indent="0" latinLnBrk="0">
              <a:lnSpc>
                <a:spcPct val="150000"/>
              </a:lnSpc>
              <a:buNone/>
              <a:defRPr lang="zh-CN" sz="2800">
                <a:solidFill>
                  <a:schemeClr val="bg1"/>
                </a:solidFill>
                <a:latin typeface="+mj-lt"/>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BEEBAAA-29B5-4AF5-BC5F-7E580C29002D}" type="datetimeFigureOut">
              <a:t>2017/7/5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sz="half" idx="1"/>
          </p:nvPr>
        </p:nvSpPr>
        <p:spPr>
          <a:xfrm>
            <a:off x="838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内容占位符 3"/>
          <p:cNvSpPr>
            <a:spLocks noGrp="1"/>
          </p:cNvSpPr>
          <p:nvPr>
            <p:ph sz="half" idx="2"/>
          </p:nvPr>
        </p:nvSpPr>
        <p:spPr>
          <a:xfrm>
            <a:off x="6172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日期占位符 4"/>
          <p:cNvSpPr>
            <a:spLocks noGrp="1"/>
          </p:cNvSpPr>
          <p:nvPr>
            <p:ph type="dt" sz="half" idx="10"/>
          </p:nvPr>
        </p:nvSpPr>
        <p:spPr/>
        <p:txBody>
          <a:bodyPr/>
          <a:lstStyle/>
          <a:p>
            <a:fld id="{8BEEBAAA-29B5-4AF5-BC5F-7E580C29002D}" type="datetimeFigureOut">
              <a:t>2017/7/5</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
        <p:nvSpPr>
          <p:cNvPr id="9" name="矩形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0"/>
            <a:ext cx="10737851"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831851" y="1489075"/>
            <a:ext cx="515620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831851" y="2193927"/>
            <a:ext cx="5156200"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文本占位符 4"/>
          <p:cNvSpPr>
            <a:spLocks noGrp="1"/>
          </p:cNvSpPr>
          <p:nvPr>
            <p:ph type="body" sz="quarter" idx="3"/>
          </p:nvPr>
        </p:nvSpPr>
        <p:spPr>
          <a:xfrm>
            <a:off x="6189664" y="1489075"/>
            <a:ext cx="5157787"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189664" y="2193927"/>
            <a:ext cx="5157787"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7" name="日期占位符 6"/>
          <p:cNvSpPr>
            <a:spLocks noGrp="1"/>
          </p:cNvSpPr>
          <p:nvPr>
            <p:ph type="dt" sz="half" idx="10"/>
          </p:nvPr>
        </p:nvSpPr>
        <p:spPr/>
        <p:txBody>
          <a:bodyPr/>
          <a:lstStyle/>
          <a:p>
            <a:fld id="{8BEEBAAA-29B5-4AF5-BC5F-7E580C29002D}" type="datetimeFigureOut">
              <a:t>2017/7/5</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t>‹#›</a:t>
            </a:fld>
            <a:endParaRPr lang="zh-CN"/>
          </a:p>
        </p:txBody>
      </p:sp>
      <p:sp>
        <p:nvSpPr>
          <p:cNvPr id="11" name="矩形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t>2017/7/5</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t>‹#›</a:t>
            </a:fld>
            <a:endParaRPr lang="zh-CN"/>
          </a:p>
        </p:txBody>
      </p:sp>
      <p:sp>
        <p:nvSpPr>
          <p:cNvPr id="7" name="矩形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EBAAA-29B5-4AF5-BC5F-7E580C29002D}" type="datetimeFigureOut">
              <a:t>2017/7/5</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内容占位符 2"/>
          <p:cNvSpPr>
            <a:spLocks noGrp="1"/>
          </p:cNvSpPr>
          <p:nvPr>
            <p:ph idx="1"/>
          </p:nvPr>
        </p:nvSpPr>
        <p:spPr>
          <a:xfrm>
            <a:off x="5183188" y="987427"/>
            <a:ext cx="6172200" cy="487362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2017/7/5</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图片占位符 2"/>
          <p:cNvSpPr>
            <a:spLocks noGrp="1"/>
          </p:cNvSpPr>
          <p:nvPr>
            <p:ph type="pic" idx="1"/>
          </p:nvPr>
        </p:nvSpPr>
        <p:spPr>
          <a:xfrm>
            <a:off x="5183188" y="987427"/>
            <a:ext cx="6172200" cy="4873625"/>
          </a:xfrm>
        </p:spPr>
        <p:txBody>
          <a:bodyPr/>
          <a:lstStyle>
            <a:lvl1pPr marL="0" indent="0" latinLnBrk="0">
              <a:buNone/>
              <a:defRPr lang="zh-CN" sz="32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2017/7/5</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BEEBAAA-29B5-4AF5-BC5F-7E580C29002D}" type="datetimeFigureOut">
              <a:rPr lang="en-US" altLang="zh-CN" smtClean="0"/>
              <a:pPr/>
              <a:t>7/5/2017</a:t>
            </a:fld>
            <a:endParaRPr lang="zh-CN" altLang="en-US"/>
          </a:p>
        </p:txBody>
      </p:sp>
      <p:sp>
        <p:nvSpPr>
          <p:cNvPr id="5" name="页脚占位符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en-US" altLang="zh-CN"/>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2052"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latin typeface="Microsoft YaHei UI" panose="020B0503020204020204" pitchFamily="34" charset="-122"/>
                <a:ea typeface="Microsoft YaHei UI" panose="020B0503020204020204" pitchFamily="34" charset="-122"/>
              </a:rPr>
              <a:t>EVE </a:t>
            </a:r>
            <a:r>
              <a:rPr lang="zh-CN" altLang="en-US" sz="2800" dirty="0" smtClean="0">
                <a:latin typeface="Microsoft YaHei UI" panose="020B0503020204020204" pitchFamily="34" charset="-122"/>
                <a:ea typeface="Microsoft YaHei UI" panose="020B0503020204020204" pitchFamily="34" charset="-122"/>
              </a:rPr>
              <a:t>新一代</a:t>
            </a:r>
            <a:r>
              <a:rPr lang="en-US" altLang="zh-CN" sz="2800" dirty="0" smtClean="0">
                <a:latin typeface="Microsoft YaHei UI" panose="020B0503020204020204" pitchFamily="34" charset="-122"/>
                <a:ea typeface="Microsoft YaHei UI" panose="020B0503020204020204" pitchFamily="34" charset="-122"/>
              </a:rPr>
              <a:t>HIS</a:t>
            </a:r>
            <a:r>
              <a:rPr lang="zh-CN" altLang="en-US" sz="2800" dirty="0" smtClean="0">
                <a:latin typeface="Microsoft YaHei UI" panose="020B0503020204020204" pitchFamily="34" charset="-122"/>
                <a:ea typeface="Microsoft YaHei UI" panose="020B0503020204020204" pitchFamily="34" charset="-122"/>
              </a:rPr>
              <a:t>核心系统</a:t>
            </a:r>
            <a:endParaRPr lang="zh-CN" sz="2800" dirty="0">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p:txBody>
          <a:bodyPr>
            <a:normAutofit/>
          </a:bodyPr>
          <a:lstStyle/>
          <a:p>
            <a:r>
              <a:rPr lang="zh-CN" altLang="en-US" dirty="0" smtClean="0">
                <a:latin typeface="Microsoft YaHei UI" panose="020B0503020204020204" pitchFamily="34" charset="-122"/>
                <a:ea typeface="Microsoft YaHei UI" panose="020B0503020204020204" pitchFamily="34" charset="-122"/>
              </a:rPr>
              <a:t>王德刚</a:t>
            </a:r>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 y="0"/>
            <a:ext cx="12077700" cy="1208868"/>
          </a:xfrm>
        </p:spPr>
        <p:txBody>
          <a:bodyPr>
            <a:normAutofit/>
          </a:bodyPr>
          <a:lstStyle/>
          <a:p>
            <a:r>
              <a:rPr lang="zh-CN" altLang="en-US" dirty="0"/>
              <a:t>特点分项讲解</a:t>
            </a:r>
            <a:r>
              <a:rPr lang="en-US" altLang="zh-CN" dirty="0" smtClean="0"/>
              <a:t>-</a:t>
            </a:r>
            <a:r>
              <a:rPr lang="zh-CN" altLang="en-US" sz="2000" dirty="0"/>
              <a:t>支持核心资产研发与本地化研发的分离，系统提供多种手段满足个性化业务</a:t>
            </a:r>
            <a:r>
              <a:rPr lang="zh-CN" altLang="en-US" sz="2000" dirty="0" smtClean="0"/>
              <a:t>扩展</a:t>
            </a:r>
            <a:endParaRPr lang="zh-CN" altLang="en-US" sz="2000" dirty="0"/>
          </a:p>
        </p:txBody>
      </p:sp>
      <p:sp>
        <p:nvSpPr>
          <p:cNvPr id="3" name="内容占位符 2"/>
          <p:cNvSpPr>
            <a:spLocks noGrp="1"/>
          </p:cNvSpPr>
          <p:nvPr>
            <p:ph idx="1"/>
          </p:nvPr>
        </p:nvSpPr>
        <p:spPr>
          <a:xfrm>
            <a:off x="766728" y="4851400"/>
            <a:ext cx="5202272" cy="1627188"/>
          </a:xfrm>
        </p:spPr>
        <p:txBody>
          <a:bodyPr/>
          <a:lstStyle/>
          <a:p>
            <a:r>
              <a:rPr lang="zh-CN" altLang="en-US" dirty="0" smtClean="0"/>
              <a:t>业务逻辑分布：将业务逻辑区分为应用逻辑和领域逻辑，采用事务脚本风格编写应用逻辑（</a:t>
            </a:r>
            <a:r>
              <a:rPr lang="en-US" altLang="zh-CN" dirty="0" smtClean="0"/>
              <a:t>application</a:t>
            </a:r>
            <a:r>
              <a:rPr lang="zh-CN" altLang="en-US" dirty="0" smtClean="0"/>
              <a:t>），采用领域驱动风格编写领域逻辑（</a:t>
            </a:r>
            <a:r>
              <a:rPr lang="en-US" altLang="zh-CN" dirty="0" smtClean="0"/>
              <a:t>domain</a:t>
            </a:r>
            <a:r>
              <a:rPr lang="zh-CN" altLang="en-US" dirty="0" smtClean="0"/>
              <a:t>）</a:t>
            </a:r>
            <a:endParaRPr lang="zh-CN" altLang="en-US" dirty="0"/>
          </a:p>
        </p:txBody>
      </p:sp>
      <p:pic>
        <p:nvPicPr>
          <p:cNvPr id="6" name="图片 5"/>
          <p:cNvPicPr>
            <a:picLocks noChangeAspect="1"/>
          </p:cNvPicPr>
          <p:nvPr/>
        </p:nvPicPr>
        <p:blipFill>
          <a:blip r:embed="rId2"/>
          <a:stretch>
            <a:fillRect/>
          </a:stretch>
        </p:blipFill>
        <p:spPr>
          <a:xfrm>
            <a:off x="6303928" y="1983272"/>
            <a:ext cx="5722972" cy="2354387"/>
          </a:xfrm>
          <a:prstGeom prst="rect">
            <a:avLst/>
          </a:prstGeom>
        </p:spPr>
      </p:pic>
      <p:pic>
        <p:nvPicPr>
          <p:cNvPr id="9" name="图片 8"/>
          <p:cNvPicPr>
            <a:picLocks noChangeAspect="1"/>
          </p:cNvPicPr>
          <p:nvPr/>
        </p:nvPicPr>
        <p:blipFill>
          <a:blip r:embed="rId3"/>
          <a:stretch>
            <a:fillRect/>
          </a:stretch>
        </p:blipFill>
        <p:spPr>
          <a:xfrm>
            <a:off x="6303929" y="4484170"/>
            <a:ext cx="5570572" cy="1724005"/>
          </a:xfrm>
          <a:prstGeom prst="rect">
            <a:avLst/>
          </a:prstGeom>
        </p:spPr>
      </p:pic>
      <p:pic>
        <p:nvPicPr>
          <p:cNvPr id="10" name="图片 9"/>
          <p:cNvPicPr>
            <a:picLocks noChangeAspect="1"/>
          </p:cNvPicPr>
          <p:nvPr/>
        </p:nvPicPr>
        <p:blipFill>
          <a:blip r:embed="rId4"/>
          <a:stretch>
            <a:fillRect/>
          </a:stretch>
        </p:blipFill>
        <p:spPr>
          <a:xfrm>
            <a:off x="590550" y="1876034"/>
            <a:ext cx="5293948" cy="2546366"/>
          </a:xfrm>
          <a:prstGeom prst="rect">
            <a:avLst/>
          </a:prstGeom>
        </p:spPr>
      </p:pic>
    </p:spTree>
    <p:extLst>
      <p:ext uri="{BB962C8B-B14F-4D97-AF65-F5344CB8AC3E}">
        <p14:creationId xmlns:p14="http://schemas.microsoft.com/office/powerpoint/2010/main" val="3117020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587566" cy="1208868"/>
          </a:xfrm>
        </p:spPr>
        <p:txBody>
          <a:bodyPr/>
          <a:lstStyle/>
          <a:p>
            <a:r>
              <a:rPr lang="zh-CN" altLang="en-US" dirty="0"/>
              <a:t>特点分项讲解</a:t>
            </a:r>
            <a:r>
              <a:rPr lang="en-US" altLang="zh-CN" dirty="0" smtClean="0"/>
              <a:t>-</a:t>
            </a:r>
            <a:r>
              <a:rPr lang="zh-CN" altLang="en-US" sz="2000" dirty="0"/>
              <a:t>系统</a:t>
            </a:r>
            <a:r>
              <a:rPr lang="zh-CN" altLang="en-US" sz="2000" dirty="0" smtClean="0"/>
              <a:t>通过</a:t>
            </a:r>
            <a:r>
              <a:rPr lang="en-US" altLang="zh-CN" sz="2000" dirty="0" smtClean="0"/>
              <a:t>API</a:t>
            </a:r>
            <a:r>
              <a:rPr lang="zh-CN" altLang="en-US" sz="2000" dirty="0"/>
              <a:t>和</a:t>
            </a:r>
            <a:r>
              <a:rPr lang="en-US" altLang="zh-CN" sz="2000" dirty="0"/>
              <a:t>EDA</a:t>
            </a:r>
            <a:r>
              <a:rPr lang="zh-CN" altLang="en-US" sz="2000" dirty="0"/>
              <a:t>的方式灵活的实现与医院其他专有软件系统的交互</a:t>
            </a:r>
            <a:endParaRPr lang="en-US" altLang="zh-CN" sz="2000" dirty="0"/>
          </a:p>
        </p:txBody>
      </p:sp>
      <p:sp>
        <p:nvSpPr>
          <p:cNvPr id="5" name="内容占位符 2"/>
          <p:cNvSpPr>
            <a:spLocks noGrp="1"/>
          </p:cNvSpPr>
          <p:nvPr>
            <p:ph idx="1"/>
          </p:nvPr>
        </p:nvSpPr>
        <p:spPr>
          <a:xfrm>
            <a:off x="6661868" y="2156386"/>
            <a:ext cx="5009432" cy="4434914"/>
          </a:xfrm>
        </p:spPr>
        <p:txBody>
          <a:bodyPr>
            <a:normAutofit/>
          </a:bodyPr>
          <a:lstStyle/>
          <a:p>
            <a:r>
              <a:rPr lang="zh-CN" altLang="en-US" dirty="0" smtClean="0"/>
              <a:t>将</a:t>
            </a:r>
            <a:r>
              <a:rPr lang="en-US" altLang="zh-CN" dirty="0" smtClean="0"/>
              <a:t>HIS</a:t>
            </a:r>
            <a:r>
              <a:rPr lang="zh-CN" altLang="en-US" dirty="0" smtClean="0"/>
              <a:t>中的核心业务（患者生命周期、医嘱执行、诊疗信息维护、病历生成和维护）置于</a:t>
            </a:r>
            <a:r>
              <a:rPr lang="en-US" altLang="zh-CN" dirty="0" smtClean="0"/>
              <a:t>ENGINE</a:t>
            </a:r>
            <a:r>
              <a:rPr lang="zh-CN" altLang="en-US" dirty="0" smtClean="0"/>
              <a:t>中独立运行，</a:t>
            </a:r>
            <a:r>
              <a:rPr lang="en-US" altLang="zh-CN" dirty="0"/>
              <a:t> </a:t>
            </a:r>
            <a:r>
              <a:rPr lang="en-US" altLang="zh-CN" dirty="0" smtClean="0"/>
              <a:t>ENGINE</a:t>
            </a:r>
            <a:r>
              <a:rPr lang="zh-CN" altLang="en-US" dirty="0" smtClean="0"/>
              <a:t>通过接口以请求响应模式应对其他系统的调用来读写业务数据</a:t>
            </a:r>
            <a:endParaRPr lang="en-US" altLang="zh-CN" dirty="0" smtClean="0"/>
          </a:p>
          <a:p>
            <a:r>
              <a:rPr lang="en-US" altLang="zh-CN" dirty="0" smtClean="0"/>
              <a:t>HIS</a:t>
            </a:r>
            <a:r>
              <a:rPr lang="zh-CN" altLang="en-US" dirty="0" smtClean="0"/>
              <a:t>、</a:t>
            </a:r>
            <a:r>
              <a:rPr lang="en-US" altLang="zh-CN" dirty="0" smtClean="0"/>
              <a:t>LIS</a:t>
            </a:r>
            <a:r>
              <a:rPr lang="zh-CN" altLang="en-US" dirty="0" smtClean="0"/>
              <a:t>、</a:t>
            </a:r>
            <a:r>
              <a:rPr lang="en-US" altLang="zh-CN" dirty="0" smtClean="0"/>
              <a:t>PACS</a:t>
            </a:r>
            <a:r>
              <a:rPr lang="zh-CN" altLang="en-US" dirty="0" smtClean="0"/>
              <a:t>可以通过向总线上发布</a:t>
            </a:r>
            <a:r>
              <a:rPr lang="en-US" altLang="zh-CN" dirty="0" err="1" smtClean="0"/>
              <a:t>DomainEvent</a:t>
            </a:r>
            <a:r>
              <a:rPr lang="zh-CN" altLang="en-US" dirty="0"/>
              <a:t>由</a:t>
            </a:r>
            <a:r>
              <a:rPr lang="en-US" altLang="zh-CN" dirty="0" err="1" smtClean="0"/>
              <a:t>EventBus</a:t>
            </a:r>
            <a:r>
              <a:rPr lang="zh-CN" altLang="en-US" dirty="0" smtClean="0"/>
              <a:t>同步或异步触发各个软件系统注册在</a:t>
            </a:r>
            <a:r>
              <a:rPr lang="en-US" altLang="zh-CN" dirty="0" smtClean="0"/>
              <a:t>Bus</a:t>
            </a:r>
            <a:r>
              <a:rPr lang="zh-CN" altLang="en-US" dirty="0" smtClean="0"/>
              <a:t>上的事件监听器完成业务调用</a:t>
            </a:r>
            <a:endParaRPr lang="en-US" altLang="zh-CN" dirty="0" smtClean="0"/>
          </a:p>
          <a:p>
            <a:r>
              <a:rPr lang="en-US" altLang="zh-CN" dirty="0" smtClean="0"/>
              <a:t>HIS</a:t>
            </a:r>
            <a:r>
              <a:rPr lang="zh-CN" altLang="en-US" dirty="0" smtClean="0"/>
              <a:t>在完成本身业务时，可以通过运行在</a:t>
            </a:r>
            <a:r>
              <a:rPr lang="en-US" altLang="zh-CN" dirty="0" smtClean="0"/>
              <a:t>HIS</a:t>
            </a:r>
            <a:r>
              <a:rPr lang="zh-CN" altLang="en-US" dirty="0" smtClean="0"/>
              <a:t>中的逻辑</a:t>
            </a:r>
            <a:r>
              <a:rPr lang="en-US" altLang="zh-CN" dirty="0" smtClean="0"/>
              <a:t>ENGINE</a:t>
            </a:r>
            <a:r>
              <a:rPr lang="zh-CN" altLang="en-US" dirty="0" smtClean="0"/>
              <a:t>完成业务，以保证业务数据的一致性</a:t>
            </a:r>
            <a:endParaRPr lang="zh-CN" altLang="en-US" dirty="0"/>
          </a:p>
        </p:txBody>
      </p:sp>
      <p:pic>
        <p:nvPicPr>
          <p:cNvPr id="6" name="图片 5"/>
          <p:cNvPicPr>
            <a:picLocks noChangeAspect="1"/>
          </p:cNvPicPr>
          <p:nvPr/>
        </p:nvPicPr>
        <p:blipFill>
          <a:blip r:embed="rId2"/>
          <a:stretch>
            <a:fillRect/>
          </a:stretch>
        </p:blipFill>
        <p:spPr>
          <a:xfrm>
            <a:off x="567481" y="1921346"/>
            <a:ext cx="5830736" cy="3916828"/>
          </a:xfrm>
          <a:prstGeom prst="rect">
            <a:avLst/>
          </a:prstGeom>
        </p:spPr>
      </p:pic>
    </p:spTree>
    <p:extLst>
      <p:ext uri="{BB962C8B-B14F-4D97-AF65-F5344CB8AC3E}">
        <p14:creationId xmlns:p14="http://schemas.microsoft.com/office/powerpoint/2010/main" val="34213054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587566" cy="1208868"/>
          </a:xfrm>
        </p:spPr>
        <p:txBody>
          <a:bodyPr>
            <a:normAutofit/>
          </a:bodyPr>
          <a:lstStyle/>
          <a:p>
            <a:r>
              <a:rPr lang="zh-CN" altLang="en-US" dirty="0"/>
              <a:t>特点分项讲解</a:t>
            </a:r>
            <a:r>
              <a:rPr lang="en-US" altLang="zh-CN" dirty="0" smtClean="0"/>
              <a:t>-</a:t>
            </a:r>
            <a:r>
              <a:rPr lang="zh-CN" altLang="en-US" sz="2000" dirty="0"/>
              <a:t>系统通过严格的错误处理设计和测试设计保证核心代码的质量，以及应用核心代码出现问题时定位问题的</a:t>
            </a:r>
            <a:r>
              <a:rPr lang="zh-CN" altLang="en-US" sz="2000" dirty="0" smtClean="0"/>
              <a:t>效率</a:t>
            </a:r>
            <a:endParaRPr lang="en-US" altLang="zh-CN" sz="2000" dirty="0"/>
          </a:p>
        </p:txBody>
      </p:sp>
      <p:pic>
        <p:nvPicPr>
          <p:cNvPr id="6" name="图片 5"/>
          <p:cNvPicPr>
            <a:picLocks noChangeAspect="1"/>
          </p:cNvPicPr>
          <p:nvPr/>
        </p:nvPicPr>
        <p:blipFill>
          <a:blip r:embed="rId2"/>
          <a:stretch>
            <a:fillRect/>
          </a:stretch>
        </p:blipFill>
        <p:spPr>
          <a:xfrm>
            <a:off x="5074998" y="1616232"/>
            <a:ext cx="2114384" cy="2008664"/>
          </a:xfrm>
          <a:prstGeom prst="rect">
            <a:avLst/>
          </a:prstGeom>
        </p:spPr>
      </p:pic>
      <p:pic>
        <p:nvPicPr>
          <p:cNvPr id="8" name="图片 7"/>
          <p:cNvPicPr>
            <a:picLocks noChangeAspect="1"/>
          </p:cNvPicPr>
          <p:nvPr/>
        </p:nvPicPr>
        <p:blipFill>
          <a:blip r:embed="rId3"/>
          <a:stretch>
            <a:fillRect/>
          </a:stretch>
        </p:blipFill>
        <p:spPr>
          <a:xfrm>
            <a:off x="7521715" y="1536010"/>
            <a:ext cx="4537102" cy="2088886"/>
          </a:xfrm>
          <a:prstGeom prst="rect">
            <a:avLst/>
          </a:prstGeom>
        </p:spPr>
      </p:pic>
      <p:pic>
        <p:nvPicPr>
          <p:cNvPr id="9" name="图片 8"/>
          <p:cNvPicPr>
            <a:picLocks noChangeAspect="1"/>
          </p:cNvPicPr>
          <p:nvPr/>
        </p:nvPicPr>
        <p:blipFill>
          <a:blip r:embed="rId4"/>
          <a:stretch>
            <a:fillRect/>
          </a:stretch>
        </p:blipFill>
        <p:spPr>
          <a:xfrm>
            <a:off x="105215" y="1536010"/>
            <a:ext cx="4637450" cy="5318806"/>
          </a:xfrm>
          <a:prstGeom prst="rect">
            <a:avLst/>
          </a:prstGeom>
        </p:spPr>
      </p:pic>
      <p:pic>
        <p:nvPicPr>
          <p:cNvPr id="10" name="图片 9"/>
          <p:cNvPicPr>
            <a:picLocks noChangeAspect="1"/>
          </p:cNvPicPr>
          <p:nvPr/>
        </p:nvPicPr>
        <p:blipFill>
          <a:blip r:embed="rId5"/>
          <a:stretch>
            <a:fillRect/>
          </a:stretch>
        </p:blipFill>
        <p:spPr>
          <a:xfrm>
            <a:off x="5366960" y="3911012"/>
            <a:ext cx="4423306" cy="2943804"/>
          </a:xfrm>
          <a:prstGeom prst="rect">
            <a:avLst/>
          </a:prstGeom>
        </p:spPr>
      </p:pic>
      <p:sp>
        <p:nvSpPr>
          <p:cNvPr id="11" name="内容占位符 2"/>
          <p:cNvSpPr>
            <a:spLocks noGrp="1"/>
          </p:cNvSpPr>
          <p:nvPr>
            <p:ph idx="1"/>
          </p:nvPr>
        </p:nvSpPr>
        <p:spPr>
          <a:xfrm>
            <a:off x="10229316" y="3801619"/>
            <a:ext cx="1696521" cy="3162589"/>
          </a:xfrm>
        </p:spPr>
        <p:txBody>
          <a:bodyPr>
            <a:normAutofit/>
          </a:bodyPr>
          <a:lstStyle/>
          <a:p>
            <a:r>
              <a:rPr lang="zh-CN" altLang="en-US" dirty="0" smtClean="0"/>
              <a:t>采用可捕获异常来定义业务异常</a:t>
            </a:r>
            <a:endParaRPr lang="en-US" altLang="zh-CN" dirty="0" smtClean="0"/>
          </a:p>
          <a:p>
            <a:r>
              <a:rPr lang="zh-CN" altLang="en-US" dirty="0" smtClean="0"/>
              <a:t>通过伪造系统时间进行全业务场景测试</a:t>
            </a:r>
            <a:endParaRPr lang="zh-CN" altLang="en-US" dirty="0"/>
          </a:p>
        </p:txBody>
      </p:sp>
      <p:cxnSp>
        <p:nvCxnSpPr>
          <p:cNvPr id="13" name="直接连接符 12"/>
          <p:cNvCxnSpPr/>
          <p:nvPr/>
        </p:nvCxnSpPr>
        <p:spPr>
          <a:xfrm>
            <a:off x="1944710" y="2511381"/>
            <a:ext cx="216365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117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其它</a:t>
            </a:r>
            <a:endParaRPr lang="zh-CN" altLang="en-US" dirty="0"/>
          </a:p>
        </p:txBody>
      </p:sp>
      <p:sp>
        <p:nvSpPr>
          <p:cNvPr id="3" name="内容占位符 2"/>
          <p:cNvSpPr>
            <a:spLocks noGrp="1"/>
          </p:cNvSpPr>
          <p:nvPr>
            <p:ph idx="1"/>
          </p:nvPr>
        </p:nvSpPr>
        <p:spPr>
          <a:xfrm>
            <a:off x="838200" y="1825625"/>
            <a:ext cx="10289145" cy="4351338"/>
          </a:xfrm>
        </p:spPr>
        <p:txBody>
          <a:bodyPr/>
          <a:lstStyle/>
          <a:p>
            <a:r>
              <a:rPr lang="zh-CN" altLang="en-US" dirty="0" smtClean="0"/>
              <a:t>采用</a:t>
            </a:r>
            <a:r>
              <a:rPr lang="en-US" altLang="zh-CN" dirty="0" smtClean="0"/>
              <a:t>java</a:t>
            </a:r>
            <a:r>
              <a:rPr lang="zh-CN" altLang="en-US" dirty="0" smtClean="0"/>
              <a:t>路线，以</a:t>
            </a:r>
            <a:r>
              <a:rPr lang="en-US" altLang="zh-CN" dirty="0" err="1" smtClean="0"/>
              <a:t>SpringBoot</a:t>
            </a:r>
            <a:r>
              <a:rPr lang="zh-CN" altLang="en-US" dirty="0" smtClean="0"/>
              <a:t>、</a:t>
            </a:r>
            <a:r>
              <a:rPr lang="en-US" altLang="zh-CN" dirty="0" err="1" smtClean="0"/>
              <a:t>SpringCloud</a:t>
            </a:r>
            <a:r>
              <a:rPr lang="zh-CN" altLang="en-US" dirty="0" smtClean="0"/>
              <a:t>作为基础框架</a:t>
            </a:r>
            <a:endParaRPr lang="en-US" altLang="zh-CN" dirty="0" smtClean="0"/>
          </a:p>
          <a:p>
            <a:r>
              <a:rPr lang="zh-CN" altLang="en-US" dirty="0" smtClean="0"/>
              <a:t>支持</a:t>
            </a:r>
            <a:r>
              <a:rPr lang="en-US" altLang="zh-CN" dirty="0" smtClean="0"/>
              <a:t>CS</a:t>
            </a:r>
            <a:r>
              <a:rPr lang="zh-CN" altLang="en-US" dirty="0" smtClean="0"/>
              <a:t>、</a:t>
            </a:r>
            <a:r>
              <a:rPr lang="en-US" altLang="zh-CN" dirty="0" smtClean="0"/>
              <a:t>BS</a:t>
            </a:r>
            <a:r>
              <a:rPr lang="zh-CN" altLang="en-US" dirty="0" smtClean="0"/>
              <a:t>、</a:t>
            </a:r>
            <a:r>
              <a:rPr lang="en-US" altLang="zh-CN" dirty="0" smtClean="0"/>
              <a:t>CSS</a:t>
            </a:r>
            <a:r>
              <a:rPr lang="zh-CN" altLang="en-US" dirty="0" smtClean="0"/>
              <a:t>三种部署结构，推荐采用</a:t>
            </a:r>
            <a:r>
              <a:rPr lang="en-US" altLang="zh-CN" dirty="0" smtClean="0"/>
              <a:t>CS+SS+CSS</a:t>
            </a:r>
            <a:r>
              <a:rPr lang="zh-CN" altLang="en-US" smtClean="0"/>
              <a:t>混合模式运行</a:t>
            </a:r>
            <a:endParaRPr lang="zh-CN" altLang="en-US" dirty="0"/>
          </a:p>
        </p:txBody>
      </p:sp>
    </p:spTree>
    <p:extLst>
      <p:ext uri="{BB962C8B-B14F-4D97-AF65-F5344CB8AC3E}">
        <p14:creationId xmlns:p14="http://schemas.microsoft.com/office/powerpoint/2010/main" val="35447255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sz="4000" dirty="0">
                <a:latin typeface="Microsoft YaHei UI" panose="020B0503020204020204" pitchFamily="34" charset="-122"/>
                <a:ea typeface="Microsoft YaHei UI" panose="020B0503020204020204" pitchFamily="34" charset="-122"/>
              </a:rPr>
              <a:t>PowerPoint 2013</a:t>
            </a:r>
          </a:p>
        </p:txBody>
      </p:sp>
      <p:sp>
        <p:nvSpPr>
          <p:cNvPr id="3" name="文本占位符 2"/>
          <p:cNvSpPr>
            <a:spLocks noGrp="1"/>
          </p:cNvSpPr>
          <p:nvPr>
            <p:ph type="body" idx="1"/>
          </p:nvPr>
        </p:nvSpPr>
        <p:spPr>
          <a:xfrm>
            <a:off x="6028267" y="2402237"/>
            <a:ext cx="5859506" cy="2187226"/>
          </a:xfrm>
        </p:spPr>
        <p:txBody>
          <a:bodyPr>
            <a:noAutofit/>
          </a:bodyPr>
          <a:lstStyle/>
          <a:p>
            <a:r>
              <a:rPr lang="zh-CN" sz="2400" dirty="0">
                <a:latin typeface="Microsoft YaHei UI" panose="020B0503020204020204" pitchFamily="34" charset="-122"/>
                <a:ea typeface="Microsoft YaHei UI" panose="020B0503020204020204" pitchFamily="34" charset="-122"/>
              </a:rPr>
              <a:t>使用先进的演示工具直观地设计精美的演示文稿、轻松与其他人共享和协作、提供展现专业素质的演示。</a:t>
            </a:r>
          </a:p>
        </p:txBody>
      </p:sp>
      <p:sp>
        <p:nvSpPr>
          <p:cNvPr id="8" name="任意多边形 7">
            <a:hlinkClick r:id="rId3" tooltip="了解详细信息"/>
          </p:cNvPr>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schemeClr val="tx1"/>
              </a:solidFill>
            </a:endParaRPr>
          </a:p>
        </p:txBody>
      </p:sp>
      <p:sp>
        <p:nvSpPr>
          <p:cNvPr id="9" name="文本占位符 2">
            <a:hlinkClick r:id="rId3" tooltip="了解详细信息"/>
          </p:cNvPr>
          <p:cNvSpPr txBox="1">
            <a:spLocks/>
          </p:cNvSpPr>
          <p:nvPr/>
        </p:nvSpPr>
        <p:spPr>
          <a:xfrm>
            <a:off x="2897188" y="5844663"/>
            <a:ext cx="8659850" cy="931371"/>
          </a:xfrm>
          <a:prstGeom prst="rect">
            <a:avLst/>
          </a:prstGeom>
        </p:spPr>
        <p:txBody>
          <a:bodyPr vert="horz" lIns="91440" tIns="45720" rIns="91440" bIns="45720" rtlCol="0" anchor="ctr">
            <a:normAutofit/>
          </a:bodyPr>
          <a:lstStyle>
            <a:lvl1pPr marL="0" indent="0" algn="l" defTabSz="914400" rtl="0" eaLnBrk="1" latinLnBrk="0" hangingPunct="1">
              <a:lnSpc>
                <a:spcPct val="150000"/>
              </a:lnSpc>
              <a:spcBef>
                <a:spcPct val="30000"/>
              </a:spcBef>
              <a:buFont typeface="Arial" panose="020B0604020202020204" pitchFamily="34" charset="0"/>
              <a:buNone/>
              <a:defRPr lang="zh-CN"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lang="zh-CN"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lang="zh-CN"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9pPr>
          </a:lstStyle>
          <a:p>
            <a:pPr algn="r"/>
            <a:r>
              <a:rPr lang="zh-CN" sz="1800" dirty="0">
                <a:solidFill>
                  <a:srgbClr val="DD462F"/>
                </a:solidFill>
                <a:latin typeface="Microsoft YaHei UI" panose="020B0503020204020204" pitchFamily="34" charset="-122"/>
                <a:ea typeface="Microsoft YaHei UI" panose="020B0503020204020204" pitchFamily="34" charset="-122"/>
              </a:rPr>
              <a:t>在 PowerPoint 入门中心查找更多内容</a:t>
            </a:r>
          </a:p>
        </p:txBody>
      </p:sp>
      <p:sp>
        <p:nvSpPr>
          <p:cNvPr id="4" name="文本框 3"/>
          <p:cNvSpPr txBox="1"/>
          <p:nvPr/>
        </p:nvSpPr>
        <p:spPr>
          <a:xfrm>
            <a:off x="8466022" y="6477369"/>
            <a:ext cx="2963979" cy="298665"/>
          </a:xfrm>
          <a:prstGeom prst="rect">
            <a:avLst/>
          </a:prstGeom>
          <a:noFill/>
        </p:spPr>
        <p:txBody>
          <a:bodyPr wrap="none" rtlCol="0">
            <a:noAutofit/>
          </a:bodyPr>
          <a:lstStyle/>
          <a:p>
            <a:r>
              <a:rPr lang="zh-CN" sz="1200" dirty="0">
                <a:solidFill>
                  <a:srgbClr val="D24726">
                    <a:alpha val="37000"/>
                  </a:srgbClr>
                </a:solidFill>
                <a:latin typeface="Microsoft YaHei UI" panose="020B0503020204020204" pitchFamily="34" charset="-122"/>
                <a:ea typeface="Microsoft YaHei UI" panose="020B0503020204020204" pitchFamily="34" charset="-122"/>
              </a:rPr>
              <a:t>（在“幻灯片放映”模式中时单击该箭头）</a:t>
            </a:r>
          </a:p>
          <a:p>
            <a:endParaRPr lang="zh-CN" sz="1200" dirty="0">
              <a:solidFill>
                <a:srgbClr val="D24726">
                  <a:alpha val="37000"/>
                </a:srgb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icrosoft YaHei UI" panose="020B0503020204020204" pitchFamily="34" charset="-122"/>
                <a:ea typeface="Microsoft YaHei UI" panose="020B0503020204020204" pitchFamily="34" charset="-122"/>
              </a:rPr>
              <a:t>特点</a:t>
            </a:r>
            <a:endParaRPr lang="zh-CN" dirty="0">
              <a:latin typeface="Microsoft YaHei UI" panose="020B0503020204020204" pitchFamily="34" charset="-122"/>
              <a:ea typeface="Microsoft YaHei UI" panose="020B0503020204020204" pitchFamily="34" charset="-122"/>
            </a:endParaRPr>
          </a:p>
        </p:txBody>
      </p:sp>
      <p:sp>
        <p:nvSpPr>
          <p:cNvPr id="10" name="内容占位符 2"/>
          <p:cNvSpPr>
            <a:spLocks noGrp="1"/>
          </p:cNvSpPr>
          <p:nvPr>
            <p:ph idx="1"/>
          </p:nvPr>
        </p:nvSpPr>
        <p:spPr>
          <a:xfrm>
            <a:off x="838201" y="1825625"/>
            <a:ext cx="11037710" cy="4351338"/>
          </a:xfrm>
        </p:spPr>
        <p:txBody>
          <a:bodyPr>
            <a:normAutofit fontScale="92500" lnSpcReduction="20000"/>
          </a:bodyPr>
          <a:lstStyle/>
          <a:p>
            <a:r>
              <a:rPr lang="zh-CN" altLang="en-US" dirty="0" smtClean="0"/>
              <a:t>以患者为中心，联通患者初诊、复诊、住院多个业务</a:t>
            </a:r>
            <a:r>
              <a:rPr lang="zh-CN" altLang="en-US" dirty="0" smtClean="0"/>
              <a:t>环节</a:t>
            </a:r>
            <a:endParaRPr lang="en-US" altLang="zh-CN" dirty="0" smtClean="0"/>
          </a:p>
          <a:p>
            <a:r>
              <a:rPr lang="zh-CN" altLang="en-US" dirty="0"/>
              <a:t>以医嘱为核心驱动院内绝大部分诊疗任务，自动向医生、护士推送待做事项，并提供基于人员、部门、单笔业务等多角度的绩效数据</a:t>
            </a:r>
            <a:endParaRPr lang="en-US" altLang="zh-CN" dirty="0"/>
          </a:p>
          <a:p>
            <a:r>
              <a:rPr lang="zh-CN" altLang="en-US" dirty="0" smtClean="0"/>
              <a:t>实现</a:t>
            </a:r>
            <a:r>
              <a:rPr lang="zh-CN" altLang="en-US" dirty="0" smtClean="0"/>
              <a:t>了患者诊疗信息、医嘱、病历的高度互动</a:t>
            </a:r>
            <a:endParaRPr lang="en-US" altLang="zh-CN" dirty="0" smtClean="0"/>
          </a:p>
          <a:p>
            <a:r>
              <a:rPr lang="zh-CN" altLang="en-US" dirty="0" smtClean="0"/>
              <a:t>实现</a:t>
            </a:r>
            <a:r>
              <a:rPr lang="zh-CN" altLang="en-US" dirty="0"/>
              <a:t>了诊疗</a:t>
            </a:r>
            <a:r>
              <a:rPr lang="zh-CN" altLang="en-US" dirty="0" smtClean="0"/>
              <a:t>业务与计费业务的真正分离</a:t>
            </a:r>
            <a:endParaRPr lang="en-US" altLang="zh-CN" dirty="0" smtClean="0"/>
          </a:p>
          <a:p>
            <a:r>
              <a:rPr lang="zh-CN" altLang="en-US" dirty="0" smtClean="0"/>
              <a:t>支持药房、挂号室、收费处、门诊医生站、住院医生站、护士站等应用的独立发布</a:t>
            </a:r>
            <a:endParaRPr lang="en-US" altLang="zh-CN" dirty="0" smtClean="0"/>
          </a:p>
          <a:p>
            <a:r>
              <a:rPr lang="zh-CN" altLang="en-US" dirty="0" smtClean="0">
                <a:latin typeface="Microsoft YaHei UI" panose="020B0503020204020204" pitchFamily="34" charset="-122"/>
                <a:ea typeface="Microsoft YaHei UI" panose="020B0503020204020204" pitchFamily="34" charset="-122"/>
              </a:rPr>
              <a:t>支持核心资产研发与本地化研发的分离，系统提供多种手段满足个性化业务扩展</a:t>
            </a:r>
            <a:endParaRPr lang="en-US" altLang="zh-CN" dirty="0" smtClean="0">
              <a:latin typeface="Microsoft YaHei UI" panose="020B0503020204020204" pitchFamily="34" charset="-122"/>
              <a:ea typeface="Microsoft YaHei UI" panose="020B0503020204020204" pitchFamily="34" charset="-122"/>
            </a:endParaRPr>
          </a:p>
          <a:p>
            <a:r>
              <a:rPr lang="zh-CN" altLang="en-US" dirty="0" smtClean="0"/>
              <a:t>系统通过</a:t>
            </a:r>
            <a:r>
              <a:rPr lang="en-US" altLang="zh-CN" dirty="0" smtClean="0"/>
              <a:t>API</a:t>
            </a:r>
            <a:r>
              <a:rPr lang="zh-CN" altLang="en-US" dirty="0" smtClean="0"/>
              <a:t>和</a:t>
            </a:r>
            <a:r>
              <a:rPr lang="en-US" altLang="zh-CN" dirty="0" smtClean="0"/>
              <a:t>EDA</a:t>
            </a:r>
            <a:r>
              <a:rPr lang="zh-CN" altLang="en-US" dirty="0" smtClean="0"/>
              <a:t>的方式灵活的实现与医院其他专有软件系统的交互</a:t>
            </a:r>
            <a:endParaRPr lang="en-US" altLang="zh-CN" dirty="0" smtClean="0"/>
          </a:p>
          <a:p>
            <a:r>
              <a:rPr lang="zh-CN" altLang="en-US" dirty="0" smtClean="0">
                <a:latin typeface="Microsoft YaHei UI" panose="020B0503020204020204" pitchFamily="34" charset="-122"/>
                <a:ea typeface="Microsoft YaHei UI" panose="020B0503020204020204" pitchFamily="34" charset="-122"/>
              </a:rPr>
              <a:t>系统通过严格的错误处理设计和测试设计保证核心代码的质量，以及应用核心代码出现问题时定位问题的效率</a:t>
            </a:r>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a:t>
            </a:r>
            <a:endParaRPr lang="zh-CN" altLang="en-US" dirty="0"/>
          </a:p>
        </p:txBody>
      </p:sp>
      <p:sp>
        <p:nvSpPr>
          <p:cNvPr id="4" name="矩形 3"/>
          <p:cNvSpPr/>
          <p:nvPr/>
        </p:nvSpPr>
        <p:spPr>
          <a:xfrm>
            <a:off x="4338406" y="6126479"/>
            <a:ext cx="2323651" cy="560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患者生命周期</a:t>
            </a:r>
            <a:endParaRPr lang="zh-CN" altLang="en-US" dirty="0">
              <a:solidFill>
                <a:schemeClr val="tx1"/>
              </a:solidFill>
            </a:endParaRPr>
          </a:p>
        </p:txBody>
      </p:sp>
      <p:sp>
        <p:nvSpPr>
          <p:cNvPr id="5" name="矩形 4"/>
          <p:cNvSpPr/>
          <p:nvPr/>
        </p:nvSpPr>
        <p:spPr>
          <a:xfrm>
            <a:off x="7865811" y="4655629"/>
            <a:ext cx="2323651" cy="478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病历编写</a:t>
            </a:r>
            <a:endParaRPr lang="zh-CN" altLang="en-US" dirty="0">
              <a:solidFill>
                <a:schemeClr val="tx1"/>
              </a:solidFill>
            </a:endParaRPr>
          </a:p>
        </p:txBody>
      </p:sp>
      <p:sp>
        <p:nvSpPr>
          <p:cNvPr id="6" name="矩形 5"/>
          <p:cNvSpPr/>
          <p:nvPr/>
        </p:nvSpPr>
        <p:spPr>
          <a:xfrm>
            <a:off x="4101160" y="4864241"/>
            <a:ext cx="2963730" cy="9843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医嘱执行</a:t>
            </a:r>
            <a:endParaRPr lang="zh-CN" altLang="en-US" dirty="0">
              <a:solidFill>
                <a:schemeClr val="tx1"/>
              </a:solidFill>
            </a:endParaRPr>
          </a:p>
        </p:txBody>
      </p:sp>
      <p:sp>
        <p:nvSpPr>
          <p:cNvPr id="8" name="矩形 7"/>
          <p:cNvSpPr/>
          <p:nvPr/>
        </p:nvSpPr>
        <p:spPr>
          <a:xfrm>
            <a:off x="7865811" y="5444517"/>
            <a:ext cx="2323651" cy="5252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诊疗信息</a:t>
            </a:r>
            <a:endParaRPr lang="zh-CN" altLang="en-US" dirty="0">
              <a:solidFill>
                <a:schemeClr val="tx1"/>
              </a:solidFill>
            </a:endParaRPr>
          </a:p>
        </p:txBody>
      </p:sp>
      <p:sp>
        <p:nvSpPr>
          <p:cNvPr id="9" name="矩形 8"/>
          <p:cNvSpPr/>
          <p:nvPr/>
        </p:nvSpPr>
        <p:spPr>
          <a:xfrm>
            <a:off x="1441347" y="4894982"/>
            <a:ext cx="2205162" cy="5495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计费</a:t>
            </a:r>
          </a:p>
        </p:txBody>
      </p:sp>
      <p:sp>
        <p:nvSpPr>
          <p:cNvPr id="10" name="椭圆 9"/>
          <p:cNvSpPr/>
          <p:nvPr/>
        </p:nvSpPr>
        <p:spPr>
          <a:xfrm>
            <a:off x="1251113" y="168265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门诊看病</a:t>
            </a:r>
            <a:endParaRPr lang="zh-CN" altLang="en-US" dirty="0">
              <a:solidFill>
                <a:schemeClr val="tx1"/>
              </a:solidFill>
            </a:endParaRPr>
          </a:p>
        </p:txBody>
      </p:sp>
      <p:sp>
        <p:nvSpPr>
          <p:cNvPr id="11" name="椭圆 10"/>
          <p:cNvSpPr/>
          <p:nvPr/>
        </p:nvSpPr>
        <p:spPr>
          <a:xfrm>
            <a:off x="4497536" y="166209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住院治病</a:t>
            </a:r>
            <a:endParaRPr lang="zh-CN" altLang="en-US" dirty="0">
              <a:solidFill>
                <a:schemeClr val="tx1"/>
              </a:solidFill>
            </a:endParaRPr>
          </a:p>
        </p:txBody>
      </p:sp>
      <p:sp>
        <p:nvSpPr>
          <p:cNvPr id="12" name="椭圆 11"/>
          <p:cNvSpPr/>
          <p:nvPr/>
        </p:nvSpPr>
        <p:spPr>
          <a:xfrm>
            <a:off x="7743960" y="166209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信息维护和统计</a:t>
            </a:r>
            <a:endParaRPr lang="zh-CN" altLang="en-US" dirty="0">
              <a:solidFill>
                <a:schemeClr val="tx1"/>
              </a:solidFill>
            </a:endParaRPr>
          </a:p>
        </p:txBody>
      </p:sp>
      <p:sp>
        <p:nvSpPr>
          <p:cNvPr id="13" name="矩形 12"/>
          <p:cNvSpPr/>
          <p:nvPr/>
        </p:nvSpPr>
        <p:spPr>
          <a:xfrm>
            <a:off x="867937" y="4349931"/>
            <a:ext cx="10013424" cy="2508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dirty="0" smtClean="0">
                <a:solidFill>
                  <a:schemeClr val="tx1"/>
                </a:solidFill>
              </a:rPr>
              <a:t>核心引擎</a:t>
            </a:r>
            <a:endParaRPr lang="zh-CN" altLang="en-US" dirty="0">
              <a:solidFill>
                <a:schemeClr val="tx1"/>
              </a:solidFill>
            </a:endParaRPr>
          </a:p>
        </p:txBody>
      </p:sp>
      <p:sp>
        <p:nvSpPr>
          <p:cNvPr id="14" name="矩形 13"/>
          <p:cNvSpPr/>
          <p:nvPr/>
        </p:nvSpPr>
        <p:spPr>
          <a:xfrm>
            <a:off x="867937" y="3084980"/>
            <a:ext cx="1352749" cy="1003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门诊科室</a:t>
            </a:r>
            <a:endParaRPr lang="zh-CN" altLang="en-US" dirty="0">
              <a:solidFill>
                <a:schemeClr val="tx1"/>
              </a:solidFill>
            </a:endParaRPr>
          </a:p>
        </p:txBody>
      </p:sp>
      <p:sp>
        <p:nvSpPr>
          <p:cNvPr id="15" name="矩形 14"/>
          <p:cNvSpPr/>
          <p:nvPr/>
        </p:nvSpPr>
        <p:spPr>
          <a:xfrm>
            <a:off x="2501668" y="3068457"/>
            <a:ext cx="1316799"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住院</a:t>
            </a:r>
            <a:r>
              <a:rPr lang="zh-CN" altLang="en-US" dirty="0" smtClean="0">
                <a:solidFill>
                  <a:schemeClr val="tx1"/>
                </a:solidFill>
              </a:rPr>
              <a:t>科室</a:t>
            </a:r>
            <a:endParaRPr lang="zh-CN" altLang="en-US" dirty="0">
              <a:solidFill>
                <a:schemeClr val="tx1"/>
              </a:solidFill>
            </a:endParaRPr>
          </a:p>
        </p:txBody>
      </p:sp>
      <p:sp>
        <p:nvSpPr>
          <p:cNvPr id="16" name="矩形 15"/>
          <p:cNvSpPr/>
          <p:nvPr/>
        </p:nvSpPr>
        <p:spPr>
          <a:xfrm>
            <a:off x="4141440" y="3068457"/>
            <a:ext cx="1162080"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药房</a:t>
            </a:r>
          </a:p>
        </p:txBody>
      </p:sp>
      <p:sp>
        <p:nvSpPr>
          <p:cNvPr id="17" name="矩形 16"/>
          <p:cNvSpPr/>
          <p:nvPr/>
        </p:nvSpPr>
        <p:spPr>
          <a:xfrm>
            <a:off x="5542180" y="3084980"/>
            <a:ext cx="1207998"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收费处</a:t>
            </a:r>
            <a:endParaRPr lang="zh-CN" altLang="en-US" dirty="0">
              <a:solidFill>
                <a:schemeClr val="tx1"/>
              </a:solidFill>
            </a:endParaRPr>
          </a:p>
        </p:txBody>
      </p:sp>
      <p:sp>
        <p:nvSpPr>
          <p:cNvPr id="18" name="矩形 17"/>
          <p:cNvSpPr/>
          <p:nvPr/>
        </p:nvSpPr>
        <p:spPr>
          <a:xfrm>
            <a:off x="6988838" y="3077907"/>
            <a:ext cx="1151846"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挂号室</a:t>
            </a:r>
            <a:endParaRPr lang="zh-CN" altLang="en-US" dirty="0">
              <a:solidFill>
                <a:schemeClr val="tx1"/>
              </a:solidFill>
            </a:endParaRPr>
          </a:p>
        </p:txBody>
      </p:sp>
      <p:sp>
        <p:nvSpPr>
          <p:cNvPr id="19" name="矩形 18"/>
          <p:cNvSpPr/>
          <p:nvPr/>
        </p:nvSpPr>
        <p:spPr>
          <a:xfrm>
            <a:off x="9725010" y="3068457"/>
            <a:ext cx="1172607"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病案室</a:t>
            </a:r>
            <a:endParaRPr lang="zh-CN" altLang="en-US" dirty="0">
              <a:solidFill>
                <a:schemeClr val="tx1"/>
              </a:solidFill>
            </a:endParaRPr>
          </a:p>
        </p:txBody>
      </p:sp>
      <p:sp>
        <p:nvSpPr>
          <p:cNvPr id="20" name="矩形 19"/>
          <p:cNvSpPr/>
          <p:nvPr/>
        </p:nvSpPr>
        <p:spPr>
          <a:xfrm>
            <a:off x="8379344" y="3068457"/>
            <a:ext cx="1151846"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检查检验</a:t>
            </a:r>
            <a:endParaRPr lang="zh-CN" altLang="en-US" dirty="0">
              <a:solidFill>
                <a:schemeClr val="tx1"/>
              </a:solidFill>
            </a:endParaRPr>
          </a:p>
        </p:txBody>
      </p:sp>
    </p:spTree>
    <p:extLst>
      <p:ext uri="{BB962C8B-B14F-4D97-AF65-F5344CB8AC3E}">
        <p14:creationId xmlns:p14="http://schemas.microsoft.com/office/powerpoint/2010/main" val="2626867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特点分项讲解</a:t>
            </a:r>
            <a:r>
              <a:rPr lang="en-US" altLang="zh-CN" sz="2000" dirty="0" smtClean="0"/>
              <a:t>-</a:t>
            </a:r>
            <a:r>
              <a:rPr lang="zh-CN" altLang="en-US" sz="2000" dirty="0"/>
              <a:t>以患者为中心，联通患者初诊、复诊、</a:t>
            </a:r>
            <a:r>
              <a:rPr lang="zh-CN" altLang="en-US" sz="2000" dirty="0" smtClean="0"/>
              <a:t>住院多</a:t>
            </a:r>
            <a:r>
              <a:rPr lang="zh-CN" altLang="en-US" sz="2000" dirty="0"/>
              <a:t>个业务</a:t>
            </a:r>
            <a:r>
              <a:rPr lang="zh-CN" altLang="en-US" sz="2000" dirty="0" smtClean="0"/>
              <a:t>环节</a:t>
            </a:r>
            <a:endParaRPr lang="zh-CN" altLang="en-US" dirty="0"/>
          </a:p>
        </p:txBody>
      </p:sp>
      <p:pic>
        <p:nvPicPr>
          <p:cNvPr id="4" name="图片 3"/>
          <p:cNvPicPr>
            <a:picLocks noChangeAspect="1"/>
          </p:cNvPicPr>
          <p:nvPr/>
        </p:nvPicPr>
        <p:blipFill>
          <a:blip r:embed="rId2"/>
          <a:stretch>
            <a:fillRect/>
          </a:stretch>
        </p:blipFill>
        <p:spPr>
          <a:xfrm>
            <a:off x="430629" y="1208869"/>
            <a:ext cx="4079589" cy="5531566"/>
          </a:xfrm>
          <a:prstGeom prst="rect">
            <a:avLst/>
          </a:prstGeom>
        </p:spPr>
      </p:pic>
      <p:pic>
        <p:nvPicPr>
          <p:cNvPr id="6" name="图片 5"/>
          <p:cNvPicPr>
            <a:picLocks noChangeAspect="1"/>
          </p:cNvPicPr>
          <p:nvPr/>
        </p:nvPicPr>
        <p:blipFill>
          <a:blip r:embed="rId3"/>
          <a:stretch>
            <a:fillRect/>
          </a:stretch>
        </p:blipFill>
        <p:spPr>
          <a:xfrm>
            <a:off x="8163178" y="1615288"/>
            <a:ext cx="3733333" cy="1371429"/>
          </a:xfrm>
          <a:prstGeom prst="rect">
            <a:avLst/>
          </a:prstGeom>
        </p:spPr>
      </p:pic>
      <p:pic>
        <p:nvPicPr>
          <p:cNvPr id="7" name="图片 6"/>
          <p:cNvPicPr>
            <a:picLocks noChangeAspect="1"/>
          </p:cNvPicPr>
          <p:nvPr/>
        </p:nvPicPr>
        <p:blipFill>
          <a:blip r:embed="rId4"/>
          <a:stretch>
            <a:fillRect/>
          </a:stretch>
        </p:blipFill>
        <p:spPr>
          <a:xfrm>
            <a:off x="4698964" y="1615289"/>
            <a:ext cx="3409524" cy="1371429"/>
          </a:xfrm>
          <a:prstGeom prst="rect">
            <a:avLst/>
          </a:prstGeom>
        </p:spPr>
      </p:pic>
      <p:sp>
        <p:nvSpPr>
          <p:cNvPr id="8" name="内容占位符 2"/>
          <p:cNvSpPr>
            <a:spLocks noGrp="1"/>
          </p:cNvSpPr>
          <p:nvPr>
            <p:ph idx="1"/>
          </p:nvPr>
        </p:nvSpPr>
        <p:spPr>
          <a:xfrm>
            <a:off x="4863176" y="3393139"/>
            <a:ext cx="6490625" cy="2850907"/>
          </a:xfrm>
        </p:spPr>
        <p:txBody>
          <a:bodyPr>
            <a:normAutofit/>
          </a:bodyPr>
          <a:lstStyle/>
          <a:p>
            <a:r>
              <a:rPr lang="zh-CN" altLang="en-US" dirty="0" smtClean="0">
                <a:latin typeface="Microsoft YaHei UI" panose="020B0503020204020204" pitchFamily="34" charset="-122"/>
                <a:ea typeface="Microsoft YaHei UI" panose="020B0503020204020204" pitchFamily="34" charset="-122"/>
              </a:rPr>
              <a:t>将连续的门诊看病和住院治病视作一次就诊，依此设计了患者一次就诊实体（</a:t>
            </a:r>
            <a:r>
              <a:rPr lang="en-US" altLang="zh-CN" dirty="0" smtClean="0">
                <a:latin typeface="Microsoft YaHei UI" panose="020B0503020204020204" pitchFamily="34" charset="-122"/>
                <a:ea typeface="Microsoft YaHei UI" panose="020B0503020204020204" pitchFamily="34" charset="-122"/>
              </a:rPr>
              <a:t>Visit</a:t>
            </a:r>
            <a:r>
              <a:rPr lang="zh-CN" altLang="en-US" dirty="0" smtClean="0">
                <a:latin typeface="Microsoft YaHei UI" panose="020B0503020204020204" pitchFamily="34" charset="-122"/>
                <a:ea typeface="Microsoft YaHei UI" panose="020B0503020204020204" pitchFamily="34" charset="-122"/>
              </a:rPr>
              <a:t>）</a:t>
            </a:r>
            <a:endParaRPr lang="en-US" altLang="zh-CN" dirty="0" smtClean="0">
              <a:latin typeface="Microsoft YaHei UI" panose="020B0503020204020204" pitchFamily="34" charset="-122"/>
              <a:ea typeface="Microsoft YaHei UI" panose="020B0503020204020204" pitchFamily="34" charset="-122"/>
            </a:endParaRPr>
          </a:p>
          <a:p>
            <a:r>
              <a:rPr lang="zh-CN" altLang="en-US" dirty="0"/>
              <a:t>患者一次就诊实体（</a:t>
            </a:r>
            <a:r>
              <a:rPr lang="en-US" altLang="zh-CN" dirty="0"/>
              <a:t>Visit</a:t>
            </a:r>
            <a:r>
              <a:rPr lang="zh-CN" altLang="en-US" dirty="0" smtClean="0"/>
              <a:t>）通过业务动作改变其状态</a:t>
            </a:r>
            <a:endParaRPr lang="en-US" altLang="zh-CN" dirty="0" smtClean="0"/>
          </a:p>
          <a:p>
            <a:r>
              <a:rPr lang="zh-CN" altLang="en-US" dirty="0" smtClean="0">
                <a:latin typeface="Microsoft YaHei UI" panose="020B0503020204020204" pitchFamily="34" charset="-122"/>
                <a:ea typeface="Microsoft YaHei UI" panose="020B0503020204020204" pitchFamily="34" charset="-122"/>
              </a:rPr>
              <a:t>如果业务差异性过大，未来考虑采用独立可配置的状态图来计算患者一次就诊的状态变化</a:t>
            </a:r>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003115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587566" cy="1208868"/>
          </a:xfrm>
        </p:spPr>
        <p:txBody>
          <a:bodyPr/>
          <a:lstStyle/>
          <a:p>
            <a:r>
              <a:rPr lang="zh-CN" altLang="en-US" dirty="0"/>
              <a:t>特点分项讲解</a:t>
            </a:r>
            <a:r>
              <a:rPr lang="en-US" altLang="zh-CN" dirty="0" smtClean="0"/>
              <a:t>-</a:t>
            </a:r>
            <a:r>
              <a:rPr lang="zh-CN" altLang="en-US" sz="2000" dirty="0"/>
              <a:t>以医嘱为核心驱动院内绝大部分</a:t>
            </a:r>
            <a:r>
              <a:rPr lang="zh-CN" altLang="en-US" sz="2000" dirty="0" smtClean="0"/>
              <a:t>诊疗任务，</a:t>
            </a:r>
            <a:r>
              <a:rPr lang="zh-CN" altLang="en-US" sz="2000" dirty="0"/>
              <a:t>自动向医生、护士推送待做事项</a:t>
            </a:r>
          </a:p>
        </p:txBody>
      </p:sp>
      <p:pic>
        <p:nvPicPr>
          <p:cNvPr id="6" name="图片 5"/>
          <p:cNvPicPr>
            <a:picLocks noChangeAspect="1"/>
          </p:cNvPicPr>
          <p:nvPr/>
        </p:nvPicPr>
        <p:blipFill>
          <a:blip r:embed="rId2"/>
          <a:stretch>
            <a:fillRect/>
          </a:stretch>
        </p:blipFill>
        <p:spPr>
          <a:xfrm>
            <a:off x="-342900" y="1208868"/>
            <a:ext cx="7742635" cy="5526783"/>
          </a:xfrm>
          <a:prstGeom prst="rect">
            <a:avLst/>
          </a:prstGeom>
        </p:spPr>
      </p:pic>
      <p:pic>
        <p:nvPicPr>
          <p:cNvPr id="7" name="图片 6"/>
          <p:cNvPicPr>
            <a:picLocks noChangeAspect="1"/>
          </p:cNvPicPr>
          <p:nvPr/>
        </p:nvPicPr>
        <p:blipFill>
          <a:blip r:embed="rId3"/>
          <a:stretch>
            <a:fillRect/>
          </a:stretch>
        </p:blipFill>
        <p:spPr>
          <a:xfrm>
            <a:off x="7229956" y="1417672"/>
            <a:ext cx="4000421" cy="1153231"/>
          </a:xfrm>
          <a:prstGeom prst="rect">
            <a:avLst/>
          </a:prstGeom>
        </p:spPr>
      </p:pic>
      <p:pic>
        <p:nvPicPr>
          <p:cNvPr id="8" name="图片 7"/>
          <p:cNvPicPr>
            <a:picLocks noChangeAspect="1"/>
          </p:cNvPicPr>
          <p:nvPr/>
        </p:nvPicPr>
        <p:blipFill>
          <a:blip r:embed="rId4"/>
          <a:stretch>
            <a:fillRect/>
          </a:stretch>
        </p:blipFill>
        <p:spPr>
          <a:xfrm>
            <a:off x="7643257" y="2570903"/>
            <a:ext cx="3343598" cy="1279649"/>
          </a:xfrm>
          <a:prstGeom prst="rect">
            <a:avLst/>
          </a:prstGeom>
        </p:spPr>
      </p:pic>
      <p:sp>
        <p:nvSpPr>
          <p:cNvPr id="10" name="内容占位符 2"/>
          <p:cNvSpPr>
            <a:spLocks noGrp="1"/>
          </p:cNvSpPr>
          <p:nvPr>
            <p:ph idx="1"/>
          </p:nvPr>
        </p:nvSpPr>
        <p:spPr>
          <a:xfrm>
            <a:off x="7229956" y="3850552"/>
            <a:ext cx="4828693" cy="2885099"/>
          </a:xfrm>
        </p:spPr>
        <p:txBody>
          <a:bodyPr>
            <a:normAutofit fontScale="92500" lnSpcReduction="20000"/>
          </a:bodyPr>
          <a:lstStyle/>
          <a:p>
            <a:r>
              <a:rPr lang="zh-CN" altLang="en-US" dirty="0" smtClean="0"/>
              <a:t>通过在不同的医嘱类型中编写不同的分解逻辑实现医嘱的分解</a:t>
            </a:r>
            <a:endParaRPr lang="en-US" altLang="zh-CN" dirty="0" smtClean="0"/>
          </a:p>
          <a:p>
            <a:r>
              <a:rPr lang="zh-CN" altLang="en-US" dirty="0" smtClean="0"/>
              <a:t>通过统一的</a:t>
            </a:r>
            <a:r>
              <a:rPr lang="en-US" altLang="zh-CN" dirty="0" smtClean="0"/>
              <a:t>API</a:t>
            </a:r>
            <a:r>
              <a:rPr lang="zh-CN" altLang="en-US" dirty="0" smtClean="0"/>
              <a:t>完成医嘱执行条目的获取和办理</a:t>
            </a:r>
            <a:endParaRPr lang="en-US" altLang="zh-CN" dirty="0" smtClean="0"/>
          </a:p>
          <a:p>
            <a:r>
              <a:rPr lang="zh-CN" altLang="en-US" dirty="0" smtClean="0"/>
              <a:t>通过在不同的执行条目的回调函数中编写逻辑实现伴随在一种执行过程中的业务</a:t>
            </a:r>
            <a:endParaRPr lang="en-US" altLang="zh-CN" dirty="0" smtClean="0"/>
          </a:p>
          <a:p>
            <a:r>
              <a:rPr lang="zh-CN" altLang="en-US" dirty="0" smtClean="0"/>
              <a:t>通过执行条目过滤器实现对基于患者的单条任务的聚合执行（如：配液、住院摆发药）</a:t>
            </a:r>
            <a:endParaRPr lang="en-US" altLang="zh-CN" dirty="0" smtClean="0"/>
          </a:p>
        </p:txBody>
      </p:sp>
    </p:spTree>
    <p:extLst>
      <p:ext uri="{BB962C8B-B14F-4D97-AF65-F5344CB8AC3E}">
        <p14:creationId xmlns:p14="http://schemas.microsoft.com/office/powerpoint/2010/main" val="4200738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特点分项讲解</a:t>
            </a:r>
            <a:r>
              <a:rPr lang="en-US" altLang="zh-CN" dirty="0" smtClean="0"/>
              <a:t>-</a:t>
            </a:r>
            <a:r>
              <a:rPr lang="zh-CN" altLang="en-US" sz="2000" dirty="0" smtClean="0"/>
              <a:t>实现了患者</a:t>
            </a:r>
            <a:r>
              <a:rPr lang="zh-CN" altLang="en-US" sz="2000" dirty="0"/>
              <a:t>诊疗信息、医嘱、</a:t>
            </a:r>
            <a:r>
              <a:rPr lang="zh-CN" altLang="en-US" sz="2000" dirty="0" smtClean="0"/>
              <a:t>病历的高度</a:t>
            </a:r>
            <a:r>
              <a:rPr lang="zh-CN" altLang="en-US" sz="2000" dirty="0"/>
              <a:t>互动</a:t>
            </a:r>
            <a:endParaRPr lang="en-US" altLang="zh-CN" sz="2000" dirty="0"/>
          </a:p>
        </p:txBody>
      </p:sp>
      <p:pic>
        <p:nvPicPr>
          <p:cNvPr id="5" name="图片 4"/>
          <p:cNvPicPr>
            <a:picLocks noChangeAspect="1"/>
          </p:cNvPicPr>
          <p:nvPr/>
        </p:nvPicPr>
        <p:blipFill>
          <a:blip r:embed="rId2"/>
          <a:stretch>
            <a:fillRect/>
          </a:stretch>
        </p:blipFill>
        <p:spPr>
          <a:xfrm>
            <a:off x="348067" y="1625647"/>
            <a:ext cx="6382984" cy="4848895"/>
          </a:xfrm>
          <a:prstGeom prst="rect">
            <a:avLst/>
          </a:prstGeom>
        </p:spPr>
      </p:pic>
      <p:sp>
        <p:nvSpPr>
          <p:cNvPr id="6" name="内容占位符 2"/>
          <p:cNvSpPr>
            <a:spLocks noGrp="1"/>
          </p:cNvSpPr>
          <p:nvPr>
            <p:ph idx="1"/>
          </p:nvPr>
        </p:nvSpPr>
        <p:spPr>
          <a:xfrm>
            <a:off x="6988172" y="1672859"/>
            <a:ext cx="4810128" cy="3670253"/>
          </a:xfrm>
        </p:spPr>
        <p:txBody>
          <a:bodyPr>
            <a:normAutofit/>
          </a:bodyPr>
          <a:lstStyle/>
          <a:p>
            <a:r>
              <a:rPr lang="zh-CN" altLang="en-US" dirty="0" smtClean="0">
                <a:latin typeface="Microsoft YaHei UI" panose="020B0503020204020204" pitchFamily="34" charset="-122"/>
                <a:ea typeface="Microsoft YaHei UI" panose="020B0503020204020204" pitchFamily="34" charset="-122"/>
              </a:rPr>
              <a:t>通过病历类型与患者诊疗信息项类型关联实现了在生成病历时数据来源于患者诊疗信息</a:t>
            </a:r>
            <a:endParaRPr lang="en-US" altLang="zh-CN" dirty="0" smtClean="0">
              <a:latin typeface="Microsoft YaHei UI" panose="020B0503020204020204" pitchFamily="34" charset="-122"/>
              <a:ea typeface="Microsoft YaHei UI" panose="020B0503020204020204" pitchFamily="34" charset="-122"/>
            </a:endParaRPr>
          </a:p>
          <a:p>
            <a:r>
              <a:rPr lang="zh-CN" altLang="en-US" dirty="0" smtClean="0"/>
              <a:t>患者诊疗信息独立于病历，可独立生成和维护，可以通过病历来展示和修改</a:t>
            </a:r>
            <a:endParaRPr lang="en-US" altLang="zh-CN" dirty="0" smtClean="0"/>
          </a:p>
          <a:p>
            <a:r>
              <a:rPr lang="zh-CN" altLang="en-US" dirty="0" smtClean="0"/>
              <a:t>医嘱生成的患者临时医嘱列表被认为是一项诊疗信息类型，患者临时医嘱单由患者姓名、</a:t>
            </a:r>
            <a:r>
              <a:rPr lang="zh-CN" altLang="en-US" dirty="0"/>
              <a:t>患者临时医嘱</a:t>
            </a:r>
            <a:r>
              <a:rPr lang="zh-CN" altLang="en-US" dirty="0" smtClean="0"/>
              <a:t>列表等信息组成</a:t>
            </a:r>
            <a:endParaRPr lang="en-US" altLang="zh-CN" dirty="0" smtClean="0"/>
          </a:p>
        </p:txBody>
      </p:sp>
      <p:pic>
        <p:nvPicPr>
          <p:cNvPr id="7" name="图片 6"/>
          <p:cNvPicPr>
            <a:picLocks noChangeAspect="1"/>
          </p:cNvPicPr>
          <p:nvPr/>
        </p:nvPicPr>
        <p:blipFill>
          <a:blip r:embed="rId3"/>
          <a:stretch>
            <a:fillRect/>
          </a:stretch>
        </p:blipFill>
        <p:spPr>
          <a:xfrm>
            <a:off x="7089772" y="5062103"/>
            <a:ext cx="4606928" cy="1412439"/>
          </a:xfrm>
          <a:prstGeom prst="rect">
            <a:avLst/>
          </a:prstGeom>
        </p:spPr>
      </p:pic>
    </p:spTree>
    <p:extLst>
      <p:ext uri="{BB962C8B-B14F-4D97-AF65-F5344CB8AC3E}">
        <p14:creationId xmlns:p14="http://schemas.microsoft.com/office/powerpoint/2010/main" val="2956261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特点分项讲解</a:t>
            </a:r>
            <a:r>
              <a:rPr lang="en-US" altLang="zh-CN" dirty="0" smtClean="0"/>
              <a:t>-</a:t>
            </a:r>
            <a:r>
              <a:rPr lang="zh-CN" altLang="en-US" sz="2000" dirty="0"/>
              <a:t>实现了</a:t>
            </a:r>
            <a:r>
              <a:rPr lang="zh-CN" altLang="en-US" sz="2000" dirty="0" smtClean="0"/>
              <a:t>诊疗</a:t>
            </a:r>
            <a:r>
              <a:rPr lang="zh-CN" altLang="en-US" sz="2000" dirty="0"/>
              <a:t>业务与计费</a:t>
            </a:r>
            <a:r>
              <a:rPr lang="zh-CN" altLang="en-US" sz="2000" dirty="0" smtClean="0"/>
              <a:t>业务的真正</a:t>
            </a:r>
            <a:r>
              <a:rPr lang="zh-CN" altLang="en-US" sz="2000" dirty="0"/>
              <a:t>分离</a:t>
            </a:r>
            <a:endParaRPr lang="en-US" altLang="zh-CN" sz="2000" dirty="0"/>
          </a:p>
        </p:txBody>
      </p:sp>
      <p:pic>
        <p:nvPicPr>
          <p:cNvPr id="6" name="图片 5"/>
          <p:cNvPicPr>
            <a:picLocks noChangeAspect="1"/>
          </p:cNvPicPr>
          <p:nvPr/>
        </p:nvPicPr>
        <p:blipFill>
          <a:blip r:embed="rId2"/>
          <a:stretch>
            <a:fillRect/>
          </a:stretch>
        </p:blipFill>
        <p:spPr>
          <a:xfrm>
            <a:off x="604434" y="1208869"/>
            <a:ext cx="3613605" cy="5896968"/>
          </a:xfrm>
          <a:prstGeom prst="rect">
            <a:avLst/>
          </a:prstGeom>
        </p:spPr>
      </p:pic>
      <p:pic>
        <p:nvPicPr>
          <p:cNvPr id="8" name="图片 7"/>
          <p:cNvPicPr>
            <a:picLocks noChangeAspect="1"/>
          </p:cNvPicPr>
          <p:nvPr/>
        </p:nvPicPr>
        <p:blipFill>
          <a:blip r:embed="rId3"/>
          <a:stretch>
            <a:fillRect/>
          </a:stretch>
        </p:blipFill>
        <p:spPr>
          <a:xfrm>
            <a:off x="5410660" y="1509896"/>
            <a:ext cx="5090654" cy="2027018"/>
          </a:xfrm>
          <a:prstGeom prst="rect">
            <a:avLst/>
          </a:prstGeom>
        </p:spPr>
      </p:pic>
      <p:sp>
        <p:nvSpPr>
          <p:cNvPr id="9" name="内容占位符 2"/>
          <p:cNvSpPr>
            <a:spLocks noGrp="1"/>
          </p:cNvSpPr>
          <p:nvPr>
            <p:ph idx="1"/>
          </p:nvPr>
        </p:nvSpPr>
        <p:spPr>
          <a:xfrm>
            <a:off x="5410660" y="3837942"/>
            <a:ext cx="6133640" cy="2834321"/>
          </a:xfrm>
        </p:spPr>
        <p:txBody>
          <a:bodyPr>
            <a:normAutofit/>
          </a:bodyPr>
          <a:lstStyle/>
          <a:p>
            <a:r>
              <a:rPr lang="zh-CN" altLang="en-US" dirty="0" smtClean="0"/>
              <a:t>采用</a:t>
            </a:r>
            <a:r>
              <a:rPr lang="en-US" altLang="zh-CN" dirty="0" smtClean="0"/>
              <a:t>EDA</a:t>
            </a:r>
            <a:r>
              <a:rPr lang="zh-CN" altLang="en-US" dirty="0" smtClean="0"/>
              <a:t>方式触发诊疗业务对收费业务的计费</a:t>
            </a:r>
            <a:endParaRPr lang="en-US" altLang="zh-CN" dirty="0" smtClean="0"/>
          </a:p>
          <a:p>
            <a:r>
              <a:rPr lang="zh-CN" altLang="en-US" dirty="0" smtClean="0"/>
              <a:t>在医嘱分解时在执行条目上记录收费项目和数量，在医嘱条目的执行过程中触发计费</a:t>
            </a:r>
            <a:endParaRPr lang="en-US" altLang="zh-CN" dirty="0" smtClean="0"/>
          </a:p>
          <a:p>
            <a:r>
              <a:rPr lang="zh-CN" altLang="en-US" dirty="0" smtClean="0"/>
              <a:t>对于其他需要弱耦合的触发也可以采用</a:t>
            </a:r>
            <a:r>
              <a:rPr lang="en-US" altLang="zh-CN" dirty="0" smtClean="0"/>
              <a:t>EDA</a:t>
            </a:r>
            <a:r>
              <a:rPr lang="zh-CN" altLang="en-US" dirty="0" smtClean="0"/>
              <a:t>模式建立关联</a:t>
            </a:r>
            <a:endParaRPr lang="en-US" altLang="zh-CN" dirty="0" smtClean="0"/>
          </a:p>
        </p:txBody>
      </p:sp>
    </p:spTree>
    <p:extLst>
      <p:ext uri="{BB962C8B-B14F-4D97-AF65-F5344CB8AC3E}">
        <p14:creationId xmlns:p14="http://schemas.microsoft.com/office/powerpoint/2010/main" val="4965203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063825" cy="1208868"/>
          </a:xfrm>
        </p:spPr>
        <p:txBody>
          <a:bodyPr>
            <a:normAutofit/>
          </a:bodyPr>
          <a:lstStyle/>
          <a:p>
            <a:r>
              <a:rPr lang="zh-CN" altLang="en-US" dirty="0"/>
              <a:t>特点分项讲解</a:t>
            </a:r>
            <a:r>
              <a:rPr lang="en-US" altLang="zh-CN" dirty="0" smtClean="0"/>
              <a:t>-</a:t>
            </a:r>
            <a:r>
              <a:rPr lang="zh-CN" altLang="en-US" sz="2000" dirty="0"/>
              <a:t>支持药房、</a:t>
            </a:r>
            <a:r>
              <a:rPr lang="zh-CN" altLang="en-US" sz="2000" dirty="0" smtClean="0"/>
              <a:t>挂号室、收费处</a:t>
            </a:r>
            <a:r>
              <a:rPr lang="zh-CN" altLang="en-US" sz="2000" dirty="0"/>
              <a:t>、</a:t>
            </a:r>
            <a:r>
              <a:rPr lang="zh-CN" altLang="en-US" sz="2000" dirty="0" smtClean="0"/>
              <a:t>门诊</a:t>
            </a:r>
            <a:r>
              <a:rPr lang="zh-CN" altLang="en-US" sz="2000" dirty="0"/>
              <a:t>医生站、住院医生站、护士站等应用的独立</a:t>
            </a:r>
            <a:r>
              <a:rPr lang="zh-CN" altLang="en-US" sz="2000" dirty="0" smtClean="0"/>
              <a:t>发布</a:t>
            </a:r>
            <a:endParaRPr lang="zh-CN" altLang="en-US" sz="2000" dirty="0"/>
          </a:p>
        </p:txBody>
      </p:sp>
      <p:pic>
        <p:nvPicPr>
          <p:cNvPr id="4" name="图片 3"/>
          <p:cNvPicPr>
            <a:picLocks noChangeAspect="1"/>
          </p:cNvPicPr>
          <p:nvPr/>
        </p:nvPicPr>
        <p:blipFill>
          <a:blip r:embed="rId2"/>
          <a:stretch>
            <a:fillRect/>
          </a:stretch>
        </p:blipFill>
        <p:spPr>
          <a:xfrm>
            <a:off x="754954" y="1608766"/>
            <a:ext cx="2104762" cy="5057143"/>
          </a:xfrm>
          <a:prstGeom prst="rect">
            <a:avLst/>
          </a:prstGeom>
        </p:spPr>
      </p:pic>
      <p:pic>
        <p:nvPicPr>
          <p:cNvPr id="6" name="图片 5"/>
          <p:cNvPicPr>
            <a:picLocks noChangeAspect="1"/>
          </p:cNvPicPr>
          <p:nvPr/>
        </p:nvPicPr>
        <p:blipFill>
          <a:blip r:embed="rId3"/>
          <a:stretch>
            <a:fillRect/>
          </a:stretch>
        </p:blipFill>
        <p:spPr>
          <a:xfrm>
            <a:off x="3046208" y="1710821"/>
            <a:ext cx="3523809" cy="4466667"/>
          </a:xfrm>
          <a:prstGeom prst="rect">
            <a:avLst/>
          </a:prstGeom>
        </p:spPr>
      </p:pic>
      <p:sp>
        <p:nvSpPr>
          <p:cNvPr id="7" name="内容占位符 2"/>
          <p:cNvSpPr>
            <a:spLocks noGrp="1"/>
          </p:cNvSpPr>
          <p:nvPr>
            <p:ph idx="1"/>
          </p:nvPr>
        </p:nvSpPr>
        <p:spPr>
          <a:xfrm>
            <a:off x="7722286" y="1710821"/>
            <a:ext cx="3945973" cy="4728616"/>
          </a:xfrm>
        </p:spPr>
        <p:txBody>
          <a:bodyPr>
            <a:normAutofit/>
          </a:bodyPr>
          <a:lstStyle/>
          <a:p>
            <a:r>
              <a:rPr lang="zh-CN" altLang="en-US" dirty="0" smtClean="0"/>
              <a:t>供各部门使用的应用以独立的</a:t>
            </a:r>
            <a:r>
              <a:rPr lang="en-US" altLang="zh-CN" dirty="0" smtClean="0"/>
              <a:t>Maven Module </a:t>
            </a:r>
            <a:r>
              <a:rPr lang="zh-CN" altLang="en-US" dirty="0" smtClean="0"/>
              <a:t>进行研发和发布，互相之间没有依赖</a:t>
            </a:r>
            <a:endParaRPr lang="en-US" altLang="zh-CN" dirty="0" smtClean="0"/>
          </a:p>
          <a:p>
            <a:r>
              <a:rPr lang="zh-CN" altLang="en-US" dirty="0" smtClean="0"/>
              <a:t>它们共享的</a:t>
            </a:r>
            <a:r>
              <a:rPr lang="en-US" altLang="zh-CN" dirty="0" smtClean="0"/>
              <a:t>engine</a:t>
            </a:r>
            <a:r>
              <a:rPr lang="zh-CN" altLang="en-US" dirty="0" smtClean="0"/>
              <a:t>及其</a:t>
            </a:r>
            <a:r>
              <a:rPr lang="en-US" altLang="zh-CN" dirty="0" smtClean="0"/>
              <a:t>platform</a:t>
            </a:r>
            <a:r>
              <a:rPr lang="zh-CN" altLang="en-US" dirty="0" smtClean="0"/>
              <a:t>需要在各个应用发布时随之发布</a:t>
            </a:r>
            <a:endParaRPr lang="en-US" altLang="zh-CN" dirty="0" smtClean="0"/>
          </a:p>
          <a:p>
            <a:r>
              <a:rPr lang="zh-CN" altLang="en-US" dirty="0" smtClean="0">
                <a:latin typeface="Microsoft YaHei UI" panose="020B0503020204020204" pitchFamily="34" charset="-122"/>
                <a:ea typeface="Microsoft YaHei UI" panose="020B0503020204020204" pitchFamily="34" charset="-122"/>
              </a:rPr>
              <a:t>界面逻辑暂时在一个</a:t>
            </a:r>
            <a:r>
              <a:rPr lang="en-US" altLang="zh-CN" dirty="0"/>
              <a:t>Maven </a:t>
            </a:r>
            <a:r>
              <a:rPr lang="en-US" altLang="zh-CN" dirty="0" smtClean="0"/>
              <a:t>Module</a:t>
            </a:r>
            <a:r>
              <a:rPr lang="zh-CN" altLang="en-US" dirty="0" smtClean="0"/>
              <a:t>中，一起发布</a:t>
            </a:r>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3609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 y="0"/>
            <a:ext cx="12077700" cy="1208868"/>
          </a:xfrm>
        </p:spPr>
        <p:txBody>
          <a:bodyPr>
            <a:normAutofit/>
          </a:bodyPr>
          <a:lstStyle/>
          <a:p>
            <a:r>
              <a:rPr lang="zh-CN" altLang="en-US" dirty="0"/>
              <a:t>特点分项讲解</a:t>
            </a:r>
            <a:r>
              <a:rPr lang="en-US" altLang="zh-CN" dirty="0" smtClean="0"/>
              <a:t>-</a:t>
            </a:r>
            <a:r>
              <a:rPr lang="zh-CN" altLang="en-US" sz="2000" dirty="0"/>
              <a:t>支持核心资产研发与本地化研发的分离，系统提供多种手段满足个性化业务</a:t>
            </a:r>
            <a:r>
              <a:rPr lang="zh-CN" altLang="en-US" sz="2000" dirty="0" smtClean="0"/>
              <a:t>扩展</a:t>
            </a:r>
            <a:endParaRPr lang="zh-CN" altLang="en-US" sz="2000" dirty="0"/>
          </a:p>
        </p:txBody>
      </p:sp>
      <p:pic>
        <p:nvPicPr>
          <p:cNvPr id="29" name="图片 28"/>
          <p:cNvPicPr>
            <a:picLocks noChangeAspect="1"/>
          </p:cNvPicPr>
          <p:nvPr/>
        </p:nvPicPr>
        <p:blipFill>
          <a:blip r:embed="rId2"/>
          <a:stretch>
            <a:fillRect/>
          </a:stretch>
        </p:blipFill>
        <p:spPr>
          <a:xfrm>
            <a:off x="4154854" y="2429399"/>
            <a:ext cx="3161325" cy="4492337"/>
          </a:xfrm>
          <a:prstGeom prst="rect">
            <a:avLst/>
          </a:prstGeom>
        </p:spPr>
      </p:pic>
      <p:sp>
        <p:nvSpPr>
          <p:cNvPr id="30" name="内容占位符 2"/>
          <p:cNvSpPr>
            <a:spLocks noGrp="1"/>
          </p:cNvSpPr>
          <p:nvPr>
            <p:ph idx="1"/>
          </p:nvPr>
        </p:nvSpPr>
        <p:spPr>
          <a:xfrm>
            <a:off x="838201" y="1825625"/>
            <a:ext cx="10211872" cy="4351338"/>
          </a:xfrm>
        </p:spPr>
        <p:txBody>
          <a:bodyPr/>
          <a:lstStyle/>
          <a:p>
            <a:r>
              <a:rPr lang="zh-CN" altLang="en-US" dirty="0" smtClean="0"/>
              <a:t>结构：</a:t>
            </a:r>
            <a:r>
              <a:rPr lang="zh-CN" altLang="zh-CN" dirty="0" smtClean="0"/>
              <a:t>将系统</a:t>
            </a:r>
            <a:r>
              <a:rPr lang="zh-CN" altLang="en-US" dirty="0" smtClean="0"/>
              <a:t>在逻辑和物理上</a:t>
            </a:r>
            <a:r>
              <a:rPr lang="zh-CN" altLang="zh-CN" dirty="0" smtClean="0"/>
              <a:t>的</a:t>
            </a:r>
            <a:r>
              <a:rPr lang="zh-CN" altLang="zh-CN" dirty="0"/>
              <a:t>按着可变性的不同分为黑盒、灰盒和白盒复用的三个</a:t>
            </a:r>
            <a:r>
              <a:rPr lang="zh-CN" altLang="zh-CN" dirty="0" smtClean="0"/>
              <a:t>层次</a:t>
            </a:r>
            <a:endParaRPr lang="zh-CN" altLang="en-US" dirty="0"/>
          </a:p>
        </p:txBody>
      </p:sp>
      <p:sp>
        <p:nvSpPr>
          <p:cNvPr id="31" name="文本框 30"/>
          <p:cNvSpPr txBox="1"/>
          <p:nvPr/>
        </p:nvSpPr>
        <p:spPr>
          <a:xfrm>
            <a:off x="2406157" y="6062306"/>
            <a:ext cx="896399" cy="369332"/>
          </a:xfrm>
          <a:prstGeom prst="rect">
            <a:avLst/>
          </a:prstGeom>
          <a:noFill/>
        </p:spPr>
        <p:txBody>
          <a:bodyPr wrap="none" rtlCol="0">
            <a:spAutoFit/>
          </a:bodyPr>
          <a:lstStyle/>
          <a:p>
            <a:r>
              <a:rPr lang="zh-CN" altLang="en-US" dirty="0" smtClean="0"/>
              <a:t>灰度</a:t>
            </a:r>
            <a:r>
              <a:rPr lang="en-US" altLang="zh-CN" dirty="0" smtClean="0"/>
              <a:t>10</a:t>
            </a:r>
            <a:endParaRPr lang="zh-CN" altLang="en-US" dirty="0"/>
          </a:p>
        </p:txBody>
      </p:sp>
      <p:cxnSp>
        <p:nvCxnSpPr>
          <p:cNvPr id="32" name="直接箭头连接符 31"/>
          <p:cNvCxnSpPr/>
          <p:nvPr/>
        </p:nvCxnSpPr>
        <p:spPr>
          <a:xfrm>
            <a:off x="3389971" y="6316980"/>
            <a:ext cx="846749" cy="114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3346520" y="6080639"/>
            <a:ext cx="1009446" cy="166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2442506" y="5474066"/>
            <a:ext cx="771365" cy="369332"/>
          </a:xfrm>
          <a:prstGeom prst="rect">
            <a:avLst/>
          </a:prstGeom>
          <a:noFill/>
        </p:spPr>
        <p:txBody>
          <a:bodyPr wrap="none" rtlCol="0">
            <a:spAutoFit/>
          </a:bodyPr>
          <a:lstStyle/>
          <a:p>
            <a:r>
              <a:rPr lang="zh-CN" altLang="en-US" dirty="0" smtClean="0"/>
              <a:t>灰度</a:t>
            </a:r>
            <a:r>
              <a:rPr lang="en-US" altLang="zh-CN" dirty="0"/>
              <a:t>8</a:t>
            </a:r>
            <a:endParaRPr lang="zh-CN" altLang="en-US" dirty="0"/>
          </a:p>
        </p:txBody>
      </p:sp>
      <p:cxnSp>
        <p:nvCxnSpPr>
          <p:cNvPr id="35" name="直接箭头连接符 34"/>
          <p:cNvCxnSpPr/>
          <p:nvPr/>
        </p:nvCxnSpPr>
        <p:spPr>
          <a:xfrm>
            <a:off x="3346520" y="5658732"/>
            <a:ext cx="1160013" cy="9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442506" y="4644374"/>
            <a:ext cx="771365" cy="369332"/>
          </a:xfrm>
          <a:prstGeom prst="rect">
            <a:avLst/>
          </a:prstGeom>
          <a:noFill/>
        </p:spPr>
        <p:txBody>
          <a:bodyPr wrap="none" rtlCol="0">
            <a:spAutoFit/>
          </a:bodyPr>
          <a:lstStyle/>
          <a:p>
            <a:r>
              <a:rPr lang="zh-CN" altLang="en-US" dirty="0" smtClean="0"/>
              <a:t>灰度</a:t>
            </a:r>
            <a:r>
              <a:rPr lang="en-US" altLang="zh-CN" dirty="0" smtClean="0"/>
              <a:t>9</a:t>
            </a:r>
            <a:endParaRPr lang="zh-CN" altLang="en-US" dirty="0"/>
          </a:p>
        </p:txBody>
      </p:sp>
      <p:cxnSp>
        <p:nvCxnSpPr>
          <p:cNvPr id="37" name="直接箭头连接符 36"/>
          <p:cNvCxnSpPr/>
          <p:nvPr/>
        </p:nvCxnSpPr>
        <p:spPr>
          <a:xfrm flipV="1">
            <a:off x="3320094" y="4818302"/>
            <a:ext cx="1097755" cy="10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8209222" y="5015264"/>
            <a:ext cx="771365" cy="369332"/>
          </a:xfrm>
          <a:prstGeom prst="rect">
            <a:avLst/>
          </a:prstGeom>
          <a:noFill/>
        </p:spPr>
        <p:txBody>
          <a:bodyPr wrap="none" rtlCol="0">
            <a:spAutoFit/>
          </a:bodyPr>
          <a:lstStyle/>
          <a:p>
            <a:r>
              <a:rPr lang="zh-CN" altLang="en-US" dirty="0" smtClean="0"/>
              <a:t>灰度</a:t>
            </a:r>
            <a:r>
              <a:rPr lang="en-US" altLang="zh-CN" dirty="0"/>
              <a:t>6</a:t>
            </a:r>
            <a:endParaRPr lang="zh-CN" altLang="en-US" dirty="0"/>
          </a:p>
        </p:txBody>
      </p:sp>
      <p:cxnSp>
        <p:nvCxnSpPr>
          <p:cNvPr id="39" name="直接箭头连接符 38"/>
          <p:cNvCxnSpPr/>
          <p:nvPr/>
        </p:nvCxnSpPr>
        <p:spPr>
          <a:xfrm flipH="1" flipV="1">
            <a:off x="7048500" y="5199930"/>
            <a:ext cx="108329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2420190" y="3897865"/>
            <a:ext cx="771365" cy="369332"/>
          </a:xfrm>
          <a:prstGeom prst="rect">
            <a:avLst/>
          </a:prstGeom>
          <a:noFill/>
        </p:spPr>
        <p:txBody>
          <a:bodyPr wrap="none" rtlCol="0">
            <a:spAutoFit/>
          </a:bodyPr>
          <a:lstStyle/>
          <a:p>
            <a:r>
              <a:rPr lang="zh-CN" altLang="en-US" dirty="0" smtClean="0"/>
              <a:t>灰度</a:t>
            </a:r>
            <a:r>
              <a:rPr lang="en-US" altLang="zh-CN" dirty="0" smtClean="0"/>
              <a:t>8</a:t>
            </a:r>
            <a:endParaRPr lang="zh-CN" altLang="en-US" dirty="0"/>
          </a:p>
        </p:txBody>
      </p:sp>
      <p:cxnSp>
        <p:nvCxnSpPr>
          <p:cNvPr id="41" name="直接箭头连接符 40"/>
          <p:cNvCxnSpPr/>
          <p:nvPr/>
        </p:nvCxnSpPr>
        <p:spPr>
          <a:xfrm flipV="1">
            <a:off x="3362956" y="4077164"/>
            <a:ext cx="1165074" cy="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2425788" y="3514163"/>
            <a:ext cx="771365" cy="369332"/>
          </a:xfrm>
          <a:prstGeom prst="rect">
            <a:avLst/>
          </a:prstGeom>
          <a:noFill/>
        </p:spPr>
        <p:txBody>
          <a:bodyPr wrap="none" rtlCol="0">
            <a:spAutoFit/>
          </a:bodyPr>
          <a:lstStyle/>
          <a:p>
            <a:r>
              <a:rPr lang="zh-CN" altLang="en-US" dirty="0" smtClean="0"/>
              <a:t>灰度</a:t>
            </a:r>
            <a:r>
              <a:rPr lang="en-US" altLang="zh-CN" dirty="0"/>
              <a:t>4</a:t>
            </a:r>
            <a:endParaRPr lang="zh-CN" altLang="en-US" dirty="0"/>
          </a:p>
        </p:txBody>
      </p:sp>
      <p:cxnSp>
        <p:nvCxnSpPr>
          <p:cNvPr id="43" name="直接箭头连接符 42"/>
          <p:cNvCxnSpPr/>
          <p:nvPr/>
        </p:nvCxnSpPr>
        <p:spPr>
          <a:xfrm flipV="1">
            <a:off x="3346520" y="3767214"/>
            <a:ext cx="1187108"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8159877" y="3708025"/>
            <a:ext cx="771365" cy="369332"/>
          </a:xfrm>
          <a:prstGeom prst="rect">
            <a:avLst/>
          </a:prstGeom>
          <a:noFill/>
        </p:spPr>
        <p:txBody>
          <a:bodyPr wrap="none" rtlCol="0">
            <a:spAutoFit/>
          </a:bodyPr>
          <a:lstStyle/>
          <a:p>
            <a:r>
              <a:rPr lang="zh-CN" altLang="en-US" dirty="0" smtClean="0"/>
              <a:t>灰度</a:t>
            </a:r>
            <a:r>
              <a:rPr lang="en-US" altLang="zh-CN" dirty="0" smtClean="0"/>
              <a:t>6</a:t>
            </a:r>
            <a:endParaRPr lang="zh-CN" altLang="en-US" dirty="0"/>
          </a:p>
        </p:txBody>
      </p:sp>
      <p:cxnSp>
        <p:nvCxnSpPr>
          <p:cNvPr id="45" name="直接箭头连接符 44"/>
          <p:cNvCxnSpPr/>
          <p:nvPr/>
        </p:nvCxnSpPr>
        <p:spPr>
          <a:xfrm flipH="1" flipV="1">
            <a:off x="5486400" y="3859122"/>
            <a:ext cx="2567865" cy="24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2420190" y="2783604"/>
            <a:ext cx="771365" cy="369332"/>
          </a:xfrm>
          <a:prstGeom prst="rect">
            <a:avLst/>
          </a:prstGeom>
          <a:noFill/>
        </p:spPr>
        <p:txBody>
          <a:bodyPr wrap="none" rtlCol="0">
            <a:spAutoFit/>
          </a:bodyPr>
          <a:lstStyle/>
          <a:p>
            <a:r>
              <a:rPr lang="zh-CN" altLang="en-US" dirty="0" smtClean="0"/>
              <a:t>灰度</a:t>
            </a:r>
            <a:r>
              <a:rPr lang="en-US" altLang="zh-CN" dirty="0" smtClean="0"/>
              <a:t>0</a:t>
            </a:r>
            <a:endParaRPr lang="zh-CN" altLang="en-US" dirty="0"/>
          </a:p>
        </p:txBody>
      </p:sp>
      <p:cxnSp>
        <p:nvCxnSpPr>
          <p:cNvPr id="47" name="直接箭头连接符 46"/>
          <p:cNvCxnSpPr/>
          <p:nvPr/>
        </p:nvCxnSpPr>
        <p:spPr>
          <a:xfrm flipV="1">
            <a:off x="3170568" y="2959488"/>
            <a:ext cx="135217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9728200" y="3242365"/>
            <a:ext cx="1576072" cy="923330"/>
          </a:xfrm>
          <a:prstGeom prst="rect">
            <a:avLst/>
          </a:prstGeom>
          <a:noFill/>
        </p:spPr>
        <p:txBody>
          <a:bodyPr wrap="none" rtlCol="0">
            <a:spAutoFit/>
          </a:bodyPr>
          <a:lstStyle/>
          <a:p>
            <a:r>
              <a:rPr lang="en-US" altLang="zh-CN" dirty="0" smtClean="0"/>
              <a:t>0-5</a:t>
            </a:r>
            <a:r>
              <a:rPr lang="zh-CN" altLang="en-US" dirty="0" smtClean="0"/>
              <a:t>为白盒；</a:t>
            </a:r>
            <a:endParaRPr lang="en-US" altLang="zh-CN" dirty="0" smtClean="0"/>
          </a:p>
          <a:p>
            <a:r>
              <a:rPr lang="en-US" altLang="zh-CN" dirty="0" smtClean="0"/>
              <a:t>6-7</a:t>
            </a:r>
            <a:r>
              <a:rPr lang="zh-CN" altLang="en-US" dirty="0" smtClean="0"/>
              <a:t>为灰盒；</a:t>
            </a:r>
            <a:endParaRPr lang="en-US" altLang="zh-CN" dirty="0" smtClean="0"/>
          </a:p>
          <a:p>
            <a:r>
              <a:rPr lang="en-US" altLang="zh-CN" dirty="0" smtClean="0"/>
              <a:t>8-10</a:t>
            </a:r>
            <a:r>
              <a:rPr lang="zh-CN" altLang="en-US" dirty="0" smtClean="0"/>
              <a:t>为黑盒；</a:t>
            </a:r>
            <a:endParaRPr lang="zh-CN" altLang="en-US" dirty="0"/>
          </a:p>
        </p:txBody>
      </p:sp>
      <p:sp>
        <p:nvSpPr>
          <p:cNvPr id="49" name="文本框 48"/>
          <p:cNvSpPr txBox="1"/>
          <p:nvPr/>
        </p:nvSpPr>
        <p:spPr>
          <a:xfrm>
            <a:off x="660262" y="5324295"/>
            <a:ext cx="1107996" cy="369332"/>
          </a:xfrm>
          <a:prstGeom prst="rect">
            <a:avLst/>
          </a:prstGeom>
          <a:noFill/>
        </p:spPr>
        <p:txBody>
          <a:bodyPr wrap="none" rtlCol="0">
            <a:spAutoFit/>
          </a:bodyPr>
          <a:lstStyle/>
          <a:p>
            <a:r>
              <a:rPr lang="zh-CN" altLang="en-US" dirty="0" smtClean="0">
                <a:solidFill>
                  <a:srgbClr val="FF0000"/>
                </a:solidFill>
              </a:rPr>
              <a:t>黑中有灰</a:t>
            </a:r>
            <a:endParaRPr lang="zh-CN" altLang="en-US" dirty="0">
              <a:solidFill>
                <a:srgbClr val="FF0000"/>
              </a:solidFill>
            </a:endParaRPr>
          </a:p>
        </p:txBody>
      </p:sp>
      <p:sp>
        <p:nvSpPr>
          <p:cNvPr id="50" name="文本框 49"/>
          <p:cNvSpPr txBox="1"/>
          <p:nvPr/>
        </p:nvSpPr>
        <p:spPr>
          <a:xfrm>
            <a:off x="627617" y="3859122"/>
            <a:ext cx="1107996" cy="369332"/>
          </a:xfrm>
          <a:prstGeom prst="rect">
            <a:avLst/>
          </a:prstGeom>
          <a:noFill/>
        </p:spPr>
        <p:txBody>
          <a:bodyPr wrap="none" rtlCol="0">
            <a:spAutoFit/>
          </a:bodyPr>
          <a:lstStyle/>
          <a:p>
            <a:r>
              <a:rPr lang="zh-CN" altLang="en-US" dirty="0" smtClean="0">
                <a:solidFill>
                  <a:srgbClr val="FF0000"/>
                </a:solidFill>
              </a:rPr>
              <a:t>灰中有</a:t>
            </a:r>
            <a:r>
              <a:rPr lang="zh-CN" altLang="en-US" dirty="0">
                <a:solidFill>
                  <a:srgbClr val="FF0000"/>
                </a:solidFill>
              </a:rPr>
              <a:t>黑</a:t>
            </a:r>
          </a:p>
        </p:txBody>
      </p:sp>
      <p:sp>
        <p:nvSpPr>
          <p:cNvPr id="51" name="矩形 50"/>
          <p:cNvSpPr/>
          <p:nvPr/>
        </p:nvSpPr>
        <p:spPr>
          <a:xfrm>
            <a:off x="6615141" y="4599626"/>
            <a:ext cx="498802" cy="138018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506533" y="3924919"/>
            <a:ext cx="545733" cy="37238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2442506" y="5097746"/>
            <a:ext cx="771365" cy="369332"/>
          </a:xfrm>
          <a:prstGeom prst="rect">
            <a:avLst/>
          </a:prstGeom>
          <a:noFill/>
        </p:spPr>
        <p:txBody>
          <a:bodyPr wrap="none" rtlCol="0">
            <a:spAutoFit/>
          </a:bodyPr>
          <a:lstStyle/>
          <a:p>
            <a:r>
              <a:rPr lang="zh-CN" altLang="en-US" dirty="0" smtClean="0"/>
              <a:t>灰度</a:t>
            </a:r>
            <a:r>
              <a:rPr lang="en-US" altLang="zh-CN" dirty="0"/>
              <a:t>7</a:t>
            </a:r>
            <a:endParaRPr lang="zh-CN" altLang="en-US" dirty="0"/>
          </a:p>
        </p:txBody>
      </p:sp>
      <p:cxnSp>
        <p:nvCxnSpPr>
          <p:cNvPr id="54" name="直接箭头连接符 53"/>
          <p:cNvCxnSpPr/>
          <p:nvPr/>
        </p:nvCxnSpPr>
        <p:spPr>
          <a:xfrm flipV="1">
            <a:off x="3339241" y="5324295"/>
            <a:ext cx="1167292" cy="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8896676" y="5785307"/>
            <a:ext cx="2918280" cy="646331"/>
          </a:xfrm>
          <a:prstGeom prst="rect">
            <a:avLst/>
          </a:prstGeom>
          <a:noFill/>
        </p:spPr>
        <p:txBody>
          <a:bodyPr wrap="square" rtlCol="0">
            <a:spAutoFit/>
          </a:bodyPr>
          <a:lstStyle/>
          <a:p>
            <a:r>
              <a:rPr lang="zh-CN" altLang="en-US" dirty="0" smtClean="0"/>
              <a:t>白盒与灰盒为本地化研发，黑盒为核心资产研发</a:t>
            </a:r>
            <a:endParaRPr lang="zh-CN" altLang="en-US" dirty="0"/>
          </a:p>
        </p:txBody>
      </p:sp>
    </p:spTree>
    <p:extLst>
      <p:ext uri="{BB962C8B-B14F-4D97-AF65-F5344CB8AC3E}">
        <p14:creationId xmlns:p14="http://schemas.microsoft.com/office/powerpoint/2010/main" val="279373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欢迎使用 PowerPoint</Template>
  <TotalTime>0</TotalTime>
  <Words>1033</Words>
  <Application>Microsoft Office PowerPoint</Application>
  <PresentationFormat>宽屏</PresentationFormat>
  <Paragraphs>85</Paragraphs>
  <Slides>14</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Microsoft YaHei UI</vt:lpstr>
      <vt:lpstr>宋体</vt:lpstr>
      <vt:lpstr>Arial</vt:lpstr>
      <vt:lpstr>Calibri</vt:lpstr>
      <vt:lpstr>Segoe UI</vt:lpstr>
      <vt:lpstr>Segoe UI Light</vt:lpstr>
      <vt:lpstr>WelcomeDoc</vt:lpstr>
      <vt:lpstr>EVE 新一代HIS核心系统</vt:lpstr>
      <vt:lpstr>特点</vt:lpstr>
      <vt:lpstr>内容</vt:lpstr>
      <vt:lpstr>特点分项讲解-以患者为中心，联通患者初诊、复诊、住院多个业务环节</vt:lpstr>
      <vt:lpstr>特点分项讲解-以医嘱为核心驱动院内绝大部分诊疗任务，自动向医生、护士推送待做事项</vt:lpstr>
      <vt:lpstr>特点分项讲解-实现了患者诊疗信息、医嘱、病历的高度互动</vt:lpstr>
      <vt:lpstr>特点分项讲解-实现了诊疗业务与计费业务的真正分离</vt:lpstr>
      <vt:lpstr>特点分项讲解-支持药房、挂号室、收费处、门诊医生站、住院医生站、护士站等应用的独立发布</vt:lpstr>
      <vt:lpstr>特点分项讲解-支持核心资产研发与本地化研发的分离，系统提供多种手段满足个性化业务扩展</vt:lpstr>
      <vt:lpstr>特点分项讲解-支持核心资产研发与本地化研发的分离，系统提供多种手段满足个性化业务扩展</vt:lpstr>
      <vt:lpstr>特点分项讲解-系统通过API和EDA的方式灵活的实现与医院其他专有软件系统的交互</vt:lpstr>
      <vt:lpstr>特点分项讲解-系统通过严格的错误处理设计和测试设计保证核心代码的质量，以及应用核心代码出现问题时定位问题的效率</vt:lpstr>
      <vt:lpstr>其它</vt:lpstr>
      <vt:lpstr>PowerPoint 2013</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2017-07-04T07:46:56Z</dcterms:created>
  <dcterms:modified xsi:type="dcterms:W3CDTF">2017-07-05T08:25:37Z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