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sldIdLst>
    <p:sldId id="256" r:id="rId3"/>
    <p:sldId id="257" r:id="rId4"/>
    <p:sldId id="264" r:id="rId5"/>
    <p:sldId id="265" r:id="rId6"/>
    <p:sldId id="266" r:id="rId7"/>
    <p:sldId id="267" r:id="rId8"/>
    <p:sldId id="268" r:id="rId9"/>
    <p:sldId id="269" r:id="rId10"/>
    <p:sldId id="270" r:id="rId11"/>
    <p:sldId id="271" r:id="rId12"/>
    <p:sldId id="27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6"/>
            <p14:sldId id="267"/>
            <p14:sldId id="268"/>
            <p14:sldId id="269"/>
            <p14:sldId id="270"/>
            <p14:sldId id="271"/>
            <p14:sldId id="272"/>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4280" autoAdjust="0"/>
  </p:normalViewPr>
  <p:slideViewPr>
    <p:cSldViewPr snapToGrid="0">
      <p:cViewPr>
        <p:scale>
          <a:sx n="75" d="100"/>
          <a:sy n="75" d="100"/>
        </p:scale>
        <p:origin x="67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12</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系统通过</a:t>
            </a:r>
            <a:r>
              <a:rPr lang="en-US" altLang="zh-CN" sz="2000" dirty="0" err="1"/>
              <a:t>OpenAPI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pic>
        <p:nvPicPr>
          <p:cNvPr id="4" name="图片 3"/>
          <p:cNvPicPr>
            <a:picLocks noChangeAspect="1"/>
          </p:cNvPicPr>
          <p:nvPr/>
        </p:nvPicPr>
        <p:blipFill>
          <a:blip r:embed="rId2"/>
          <a:stretch>
            <a:fillRect/>
          </a:stretch>
        </p:blipFill>
        <p:spPr>
          <a:xfrm>
            <a:off x="831132" y="2156386"/>
            <a:ext cx="5830736" cy="3916828"/>
          </a:xfrm>
          <a:prstGeom prst="rect">
            <a:avLst/>
          </a:prstGeom>
        </p:spPr>
      </p:pic>
      <p:sp>
        <p:nvSpPr>
          <p:cNvPr id="5" name="内容占位符 2"/>
          <p:cNvSpPr>
            <a:spLocks noGrp="1"/>
          </p:cNvSpPr>
          <p:nvPr>
            <p:ph idx="1"/>
          </p:nvPr>
        </p:nvSpPr>
        <p:spPr>
          <a:xfrm>
            <a:off x="6661868" y="2156386"/>
            <a:ext cx="5009432" cy="4434914"/>
          </a:xfrm>
        </p:spPr>
        <p:txBody>
          <a:bodyPr>
            <a:normAutofit/>
          </a:bodyPr>
          <a:lstStyle/>
          <a:p>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通过接口以请求相应模式应对其他系统的调用来读写业务数据</a:t>
            </a:r>
            <a:endParaRPr lang="en-US" altLang="zh-CN" dirty="0" smtClean="0"/>
          </a:p>
          <a:p>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spTree>
    <p:extLst>
      <p:ext uri="{BB962C8B-B14F-4D97-AF65-F5344CB8AC3E}">
        <p14:creationId xmlns:p14="http://schemas.microsoft.com/office/powerpoint/2010/main" val="342130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系统通过</a:t>
            </a:r>
            <a:r>
              <a:rPr lang="en-US" altLang="zh-CN" sz="2000" dirty="0" err="1"/>
              <a:t>OpenAPI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3311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lnSpcReduction="10000"/>
          </a:bodyPr>
          <a:lstStyle/>
          <a:p>
            <a:r>
              <a:rPr lang="zh-CN" altLang="en-US" dirty="0" smtClean="0"/>
              <a:t>以患者为中心，联通患者初诊、复诊、住院等多个业务环节</a:t>
            </a:r>
            <a:endParaRPr lang="en-US" altLang="zh-CN" dirty="0" smtClean="0"/>
          </a:p>
          <a:p>
            <a:r>
              <a:rPr lang="zh-CN" altLang="en-US" dirty="0" smtClean="0"/>
              <a:t>患者诊疗信息、医嘱、病历高度互动</a:t>
            </a:r>
            <a:endParaRPr lang="en-US" altLang="zh-CN" dirty="0" smtClean="0"/>
          </a:p>
          <a:p>
            <a:r>
              <a:rPr lang="zh-CN" altLang="en-US" dirty="0" smtClean="0"/>
              <a:t>以医嘱为核心驱动院内绝大部分诊疗行为，自动向医生、护士推送待做事项，并提供基于人员、部门、单笔业务等多角度的绩效数据</a:t>
            </a:r>
            <a:endParaRPr lang="en-US" altLang="zh-CN" dirty="0" smtClean="0"/>
          </a:p>
          <a:p>
            <a:r>
              <a:rPr lang="zh-CN" altLang="en-US" dirty="0" smtClean="0"/>
              <a:t>诊疗业务与计费业务</a:t>
            </a:r>
            <a:r>
              <a:rPr lang="zh-CN" altLang="en-US" dirty="0" smtClean="0"/>
              <a:t>实现</a:t>
            </a:r>
            <a:r>
              <a:rPr lang="zh-CN" altLang="en-US" dirty="0" smtClean="0"/>
              <a:t>了真正</a:t>
            </a:r>
            <a:r>
              <a:rPr lang="zh-CN" altLang="en-US" dirty="0" smtClean="0"/>
              <a:t>分离</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系统通过</a:t>
            </a:r>
            <a:r>
              <a:rPr lang="en-US" altLang="zh-CN" dirty="0" err="1" smtClean="0"/>
              <a:t>OpenAPI</a:t>
            </a:r>
            <a:r>
              <a:rPr lang="zh-CN" altLang="en-US" dirty="0" smtClean="0"/>
              <a:t>和</a:t>
            </a:r>
            <a:r>
              <a:rPr lang="en-US" altLang="zh-CN" dirty="0" smtClean="0"/>
              <a:t>EDA</a:t>
            </a:r>
            <a:r>
              <a:rPr lang="zh-CN" altLang="en-US" dirty="0" smtClean="0"/>
              <a:t>的方式灵活的实现与医院其他</a:t>
            </a:r>
            <a:r>
              <a:rPr lang="zh-CN" altLang="en-US" dirty="0" smtClean="0"/>
              <a:t>专有软件系统</a:t>
            </a:r>
            <a:r>
              <a:rPr lang="zh-CN" altLang="en-US" dirty="0" smtClean="0"/>
              <a:t>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以患者为中心，联通患者初诊、复诊、住院等多个业务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患者诊疗信息、医嘱、病历高度互动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以医嘱为核心驱动院内绝大部分诊疗行为，自动向医生、护士推送待做事项</a:t>
            </a:r>
          </a:p>
        </p:txBody>
      </p:sp>
      <p:pic>
        <p:nvPicPr>
          <p:cNvPr id="6" name="图片 5"/>
          <p:cNvPicPr>
            <a:picLocks noChangeAspect="1"/>
          </p:cNvPicPr>
          <p:nvPr/>
        </p:nvPicPr>
        <p:blipFill>
          <a:blip r:embed="rId2"/>
          <a:stretch>
            <a:fillRect/>
          </a:stretch>
        </p:blipFill>
        <p:spPr>
          <a:xfrm>
            <a:off x="-342900" y="1208868"/>
            <a:ext cx="8191500" cy="5847188"/>
          </a:xfrm>
          <a:prstGeom prst="rect">
            <a:avLst/>
          </a:prstGeom>
        </p:spPr>
      </p:pic>
      <p:pic>
        <p:nvPicPr>
          <p:cNvPr id="7" name="图片 6"/>
          <p:cNvPicPr>
            <a:picLocks noChangeAspect="1"/>
          </p:cNvPicPr>
          <p:nvPr/>
        </p:nvPicPr>
        <p:blipFill>
          <a:blip r:embed="rId3"/>
          <a:stretch>
            <a:fillRect/>
          </a:stretch>
        </p:blipFill>
        <p:spPr>
          <a:xfrm>
            <a:off x="7229956" y="1417672"/>
            <a:ext cx="4187343" cy="1207116"/>
          </a:xfrm>
          <a:prstGeom prst="rect">
            <a:avLst/>
          </a:prstGeom>
        </p:spPr>
      </p:pic>
      <p:pic>
        <p:nvPicPr>
          <p:cNvPr id="8" name="图片 7"/>
          <p:cNvPicPr>
            <a:picLocks noChangeAspect="1"/>
          </p:cNvPicPr>
          <p:nvPr/>
        </p:nvPicPr>
        <p:blipFill>
          <a:blip r:embed="rId4"/>
          <a:stretch>
            <a:fillRect/>
          </a:stretch>
        </p:blipFill>
        <p:spPr>
          <a:xfrm>
            <a:off x="7229956" y="2699345"/>
            <a:ext cx="3984143" cy="1524796"/>
          </a:xfrm>
          <a:prstGeom prst="rect">
            <a:avLst/>
          </a:prstGeom>
        </p:spPr>
      </p:pic>
      <p:sp>
        <p:nvSpPr>
          <p:cNvPr id="10" name="内容占位符 2"/>
          <p:cNvSpPr>
            <a:spLocks noGrp="1"/>
          </p:cNvSpPr>
          <p:nvPr>
            <p:ph idx="1"/>
          </p:nvPr>
        </p:nvSpPr>
        <p:spPr>
          <a:xfrm>
            <a:off x="7229956" y="4373255"/>
            <a:ext cx="4828693" cy="2570077"/>
          </a:xfrm>
        </p:spPr>
        <p:txBody>
          <a:bodyPr>
            <a:normAutofit/>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a:t>
            </a:r>
            <a:r>
              <a:rPr lang="zh-CN" altLang="en-US" dirty="0"/>
              <a:t>业务</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诊疗业务与计费业务实现了真正分离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r>
              <a:rPr lang="zh-CN" altLang="en-US" dirty="0" smtClean="0"/>
              <a:t>采用</a:t>
            </a:r>
            <a:r>
              <a:rPr lang="en-US" altLang="zh-CN" dirty="0" smtClean="0"/>
              <a:t>EDA</a:t>
            </a:r>
            <a:r>
              <a:rPr lang="zh-CN" altLang="en-US" dirty="0" smtClean="0"/>
              <a:t>方式触发诊疗业务对收费业务的计费</a:t>
            </a:r>
            <a:endParaRPr lang="en-US" altLang="zh-CN" dirty="0" smtClean="0"/>
          </a:p>
          <a:p>
            <a:r>
              <a:rPr lang="zh-CN" altLang="en-US" dirty="0" smtClean="0"/>
              <a:t>在医嘱分解时在执行条目上记录收费项目和数量，在医嘱条目的执行过程中触发计费</a:t>
            </a:r>
            <a:endParaRPr lang="en-US" altLang="zh-CN" dirty="0" smtClean="0"/>
          </a:p>
          <a:p>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sp>
        <p:nvSpPr>
          <p:cNvPr id="3" name="内容占位符 2"/>
          <p:cNvSpPr>
            <a:spLocks noGrp="1"/>
          </p:cNvSpPr>
          <p:nvPr>
            <p:ph idx="1"/>
          </p:nvPr>
        </p:nvSpPr>
        <p:spPr>
          <a:xfrm>
            <a:off x="766728" y="4851400"/>
            <a:ext cx="5202272" cy="1627188"/>
          </a:xfrm>
        </p:spPr>
        <p:txBody>
          <a:bodyPr/>
          <a:lstStyle/>
          <a:p>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852</Words>
  <Application>Microsoft Office PowerPoint</Application>
  <PresentationFormat>宽屏</PresentationFormat>
  <Paragraphs>74</Paragraphs>
  <Slides>12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特点分项讲解-以患者为中心，联通患者初诊、复诊、住院等多个业务环节</vt:lpstr>
      <vt:lpstr>特点分项讲解-患者诊疗信息、医嘱、病历高度互动</vt:lpstr>
      <vt:lpstr>特点分项讲解-以医嘱为核心驱动院内绝大部分诊疗行为，自动向医生、护士推送待做事项</vt:lpstr>
      <vt:lpstr>特点分项讲解-诊疗业务与计费业务实现了真正分离</vt:lpstr>
      <vt:lpstr>特点分项讲解-支持核心资产研发与本地化研发的分离，系统提供多种手段满足个性化业务扩展</vt:lpstr>
      <vt:lpstr>特点分项讲解-支持核心资产研发与本地化研发的分离，系统提供多种手段满足个性化业务扩展</vt:lpstr>
      <vt:lpstr>特点分项讲解-系统通过OpenAPI和EDA的方式灵活的实现与医院其他专有软件系统的交互</vt:lpstr>
      <vt:lpstr>特点分项讲解-系统通过OpenAPI和EDA的方式灵活的实现与医院其他专有软件系统的交互</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2017-07-05T06:37:53Z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