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sldIdLst>
    <p:sldId id="256" r:id="rId3"/>
    <p:sldId id="257" r:id="rId4"/>
    <p:sldId id="264" r:id="rId5"/>
    <p:sldId id="265" r:id="rId6"/>
    <p:sldId id="267" r:id="rId7"/>
    <p:sldId id="266" r:id="rId8"/>
    <p:sldId id="268" r:id="rId9"/>
    <p:sldId id="274" r:id="rId10"/>
    <p:sldId id="269" r:id="rId11"/>
    <p:sldId id="270" r:id="rId12"/>
    <p:sldId id="271" r:id="rId13"/>
    <p:sldId id="272" r:id="rId14"/>
    <p:sldId id="273"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7"/>
            <p14:sldId id="266"/>
            <p14:sldId id="268"/>
            <p14:sldId id="274"/>
            <p14:sldId id="269"/>
            <p14:sldId id="270"/>
            <p14:sldId id="271"/>
            <p14:sldId id="272"/>
            <p14:sldId id="273"/>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280" autoAdjust="0"/>
  </p:normalViewPr>
  <p:slideViewPr>
    <p:cSldViewPr snapToGrid="0">
      <p:cViewPr>
        <p:scale>
          <a:sx n="75" d="100"/>
          <a:sy n="75" d="100"/>
        </p:scale>
        <p:origin x="690"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2017/7/6</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14</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2017/7/6</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2017/7/6</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2017/7/6</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7/6/2017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112" y="3491706"/>
            <a:ext cx="289356" cy="289356"/>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0"/>
            <a:ext cx="11436350" cy="1208868"/>
          </a:xfrm>
        </p:spPr>
        <p:txBody>
          <a:bodyPr vert="horz" lIns="91440" tIns="45720" rIns="91440" bIns="45720" rtlCol="0" anchor="b">
            <a:normAutofit/>
          </a:bodyPr>
          <a:lstStyle/>
          <a:p>
            <a:r>
              <a:rPr lang="zh-CN" altLang="en-US" sz="2000" dirty="0"/>
              <a:t>支持核心资产研发与本地化研发的分离，系统提供多种手段满足个性化业务扩展</a:t>
            </a:r>
          </a:p>
        </p:txBody>
      </p:sp>
      <p:sp>
        <p:nvSpPr>
          <p:cNvPr id="3" name="内容占位符 2"/>
          <p:cNvSpPr>
            <a:spLocks noGrp="1"/>
          </p:cNvSpPr>
          <p:nvPr>
            <p:ph idx="1"/>
          </p:nvPr>
        </p:nvSpPr>
        <p:spPr>
          <a:xfrm>
            <a:off x="766728" y="4851400"/>
            <a:ext cx="5418172" cy="1627188"/>
          </a:xfrm>
        </p:spPr>
        <p:txBody>
          <a:bodyPr/>
          <a:lstStyle/>
          <a:p>
            <a:pPr marL="285750" indent="-285750">
              <a:buFont typeface="Wingdings" panose="05000000000000000000" pitchFamily="2" charset="2"/>
              <a:buChar char="Ø"/>
            </a:pPr>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系统通过</a:t>
            </a:r>
            <a:r>
              <a:rPr lang="en-US" altLang="zh-CN" sz="2000" dirty="0" smtClean="0"/>
              <a:t>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sp>
        <p:nvSpPr>
          <p:cNvPr id="5" name="内容占位符 2"/>
          <p:cNvSpPr>
            <a:spLocks noGrp="1"/>
          </p:cNvSpPr>
          <p:nvPr>
            <p:ph idx="1"/>
          </p:nvPr>
        </p:nvSpPr>
        <p:spPr>
          <a:xfrm>
            <a:off x="6661868" y="2156386"/>
            <a:ext cx="5009432" cy="4434914"/>
          </a:xfrm>
        </p:spPr>
        <p:txBody>
          <a:bodyPr>
            <a:normAutofit/>
          </a:bodyPr>
          <a:lstStyle/>
          <a:p>
            <a:pPr marL="285750" indent="-285750">
              <a:buFont typeface="Wingdings" panose="05000000000000000000" pitchFamily="2" charset="2"/>
              <a:buChar char="Ø"/>
            </a:pPr>
            <a:r>
              <a:rPr lang="zh-CN" altLang="en-US" dirty="0" smtClean="0"/>
              <a:t>将</a:t>
            </a:r>
            <a:r>
              <a:rPr lang="en-US" altLang="zh-CN" dirty="0" smtClean="0"/>
              <a:t>HIS</a:t>
            </a:r>
            <a:r>
              <a:rPr lang="zh-CN" altLang="en-US" dirty="0" smtClean="0"/>
              <a:t>中的核心业务（患者生命周期、医嘱执行、诊疗信息维护、病历生成和维护）置于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通过接口以请求响应模式应对其他系统的调用来读写业务数据</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pic>
        <p:nvPicPr>
          <p:cNvPr id="6" name="图片 5"/>
          <p:cNvPicPr>
            <a:picLocks noChangeAspect="1"/>
          </p:cNvPicPr>
          <p:nvPr/>
        </p:nvPicPr>
        <p:blipFill>
          <a:blip r:embed="rId2"/>
          <a:stretch>
            <a:fillRect/>
          </a:stretch>
        </p:blipFill>
        <p:spPr>
          <a:xfrm>
            <a:off x="567481" y="1921346"/>
            <a:ext cx="5830736" cy="3916828"/>
          </a:xfrm>
          <a:prstGeom prst="rect">
            <a:avLst/>
          </a:prstGeom>
        </p:spPr>
      </p:pic>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normAutofit/>
          </a:bodyPr>
          <a:lstStyle/>
          <a:p>
            <a:r>
              <a:rPr lang="zh-CN" altLang="en-US" sz="2000" dirty="0" smtClean="0"/>
              <a:t>系统</a:t>
            </a:r>
            <a:r>
              <a:rPr lang="zh-CN" altLang="en-US" sz="2000" dirty="0"/>
              <a:t>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pPr marL="285750" indent="-285750">
              <a:buFont typeface="Wingdings" panose="05000000000000000000" pitchFamily="2" charset="2"/>
              <a:buChar char="Ø"/>
            </a:pPr>
            <a:r>
              <a:rPr lang="zh-CN" altLang="en-US" dirty="0" smtClean="0"/>
              <a:t>采用可捕获异常来定义业务异常</a:t>
            </a:r>
            <a:endParaRPr lang="en-US" altLang="zh-CN" dirty="0" smtClean="0"/>
          </a:p>
          <a:p>
            <a:pPr marL="285750" indent="-285750">
              <a:buFont typeface="Wingdings" panose="05000000000000000000" pitchFamily="2" charset="2"/>
              <a:buChar char="Ø"/>
            </a:pPr>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a:xfrm>
            <a:off x="838200" y="1825625"/>
            <a:ext cx="10289145" cy="4351338"/>
          </a:xfrm>
        </p:spPr>
        <p:txBody>
          <a:bodyPr/>
          <a:lstStyle/>
          <a:p>
            <a:pPr marL="285750" indent="-285750">
              <a:buFont typeface="Wingdings" panose="05000000000000000000" pitchFamily="2" charset="2"/>
              <a:buChar char="Ø"/>
            </a:pPr>
            <a:r>
              <a:rPr lang="zh-CN" altLang="en-US" dirty="0" smtClean="0"/>
              <a:t>采用</a:t>
            </a:r>
            <a:r>
              <a:rPr lang="en-US" altLang="zh-CN" dirty="0" smtClean="0"/>
              <a:t>java</a:t>
            </a:r>
            <a:r>
              <a:rPr lang="zh-CN" altLang="en-US" dirty="0" smtClean="0"/>
              <a:t>路线，以</a:t>
            </a:r>
            <a:r>
              <a:rPr lang="en-US" altLang="zh-CN" dirty="0" err="1" smtClean="0"/>
              <a:t>SpringBoot</a:t>
            </a:r>
            <a:r>
              <a:rPr lang="zh-CN" altLang="en-US" dirty="0" smtClean="0"/>
              <a:t>、</a:t>
            </a:r>
            <a:r>
              <a:rPr lang="en-US" altLang="zh-CN" dirty="0" err="1" smtClean="0"/>
              <a:t>SpringCloud</a:t>
            </a:r>
            <a:r>
              <a:rPr lang="zh-CN" altLang="en-US" dirty="0" smtClean="0"/>
              <a:t>作为基础框架</a:t>
            </a:r>
            <a:endParaRPr lang="en-US" altLang="zh-CN" dirty="0" smtClean="0"/>
          </a:p>
          <a:p>
            <a:pPr marL="285750" indent="-285750">
              <a:buFont typeface="Wingdings" panose="05000000000000000000" pitchFamily="2" charset="2"/>
              <a:buChar char="Ø"/>
            </a:pPr>
            <a:r>
              <a:rPr lang="zh-CN" altLang="en-US" dirty="0" smtClean="0"/>
              <a:t>支持</a:t>
            </a:r>
            <a:r>
              <a:rPr lang="en-US" altLang="zh-CN" dirty="0" smtClean="0"/>
              <a:t>CS</a:t>
            </a:r>
            <a:r>
              <a:rPr lang="zh-CN" altLang="en-US" dirty="0" smtClean="0"/>
              <a:t>、</a:t>
            </a:r>
            <a:r>
              <a:rPr lang="en-US" altLang="zh-CN" dirty="0" smtClean="0"/>
              <a:t>BS</a:t>
            </a:r>
            <a:r>
              <a:rPr lang="zh-CN" altLang="en-US" dirty="0" smtClean="0"/>
              <a:t>、</a:t>
            </a:r>
            <a:r>
              <a:rPr lang="en-US" altLang="zh-CN" dirty="0" smtClean="0"/>
              <a:t>CSS</a:t>
            </a:r>
            <a:r>
              <a:rPr lang="zh-CN" altLang="en-US" dirty="0" smtClean="0"/>
              <a:t>三种部署结构，推荐采用</a:t>
            </a:r>
            <a:r>
              <a:rPr lang="en-US" altLang="zh-CN" dirty="0" smtClean="0"/>
              <a:t>CS+SS+CSS</a:t>
            </a:r>
            <a:r>
              <a:rPr lang="zh-CN" altLang="en-US" dirty="0" smtClean="0"/>
              <a:t>混合模式运行</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826" y="3238471"/>
            <a:ext cx="4571035" cy="3555249"/>
          </a:xfrm>
          <a:prstGeom prst="rect">
            <a:avLst/>
          </a:prstGeom>
        </p:spPr>
      </p:pic>
    </p:spTree>
    <p:extLst>
      <p:ext uri="{BB962C8B-B14F-4D97-AF65-F5344CB8AC3E}">
        <p14:creationId xmlns:p14="http://schemas.microsoft.com/office/powerpoint/2010/main" val="3544725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fontScale="92500" lnSpcReduction="10000"/>
          </a:bodyPr>
          <a:lstStyle/>
          <a:p>
            <a:pPr marL="285750" indent="-285750">
              <a:buFont typeface="Wingdings" panose="05000000000000000000" pitchFamily="2" charset="2"/>
              <a:buChar char="u"/>
            </a:pPr>
            <a:r>
              <a:rPr lang="zh-CN" altLang="en-US" dirty="0" smtClean="0"/>
              <a:t>以患者为中心，联通患者初诊、复诊、住院多个业务环节</a:t>
            </a:r>
            <a:endParaRPr lang="en-US" altLang="zh-CN" dirty="0" smtClean="0"/>
          </a:p>
          <a:p>
            <a:pPr marL="285750" indent="-285750">
              <a:buFont typeface="Wingdings" panose="05000000000000000000" pitchFamily="2" charset="2"/>
              <a:buChar char="u"/>
            </a:pPr>
            <a:r>
              <a:rPr lang="zh-CN" altLang="en-US" dirty="0"/>
              <a:t>以医嘱为核心驱动院内绝大部分诊疗任务，自动向医生、护士推送待做</a:t>
            </a:r>
            <a:r>
              <a:rPr lang="zh-CN" altLang="en-US" dirty="0" smtClean="0"/>
              <a:t>事项</a:t>
            </a:r>
            <a:endParaRPr lang="en-US" altLang="zh-CN" dirty="0" smtClean="0"/>
          </a:p>
          <a:p>
            <a:pPr marL="285750" indent="-285750">
              <a:buFont typeface="Wingdings" panose="05000000000000000000" pitchFamily="2" charset="2"/>
              <a:buChar char="u"/>
            </a:pPr>
            <a:r>
              <a:rPr lang="zh-CN" altLang="en-US" dirty="0" smtClean="0"/>
              <a:t>实现了患者诊疗信息、医嘱、病历的高度互动</a:t>
            </a:r>
            <a:endParaRPr lang="en-US" altLang="zh-CN" dirty="0" smtClean="0"/>
          </a:p>
          <a:p>
            <a:pPr marL="285750" indent="-285750">
              <a:buFont typeface="Wingdings" panose="05000000000000000000" pitchFamily="2" charset="2"/>
              <a:buChar char="u"/>
            </a:pPr>
            <a:r>
              <a:rPr lang="zh-CN" altLang="en-US" dirty="0" smtClean="0"/>
              <a:t>实现</a:t>
            </a:r>
            <a:r>
              <a:rPr lang="zh-CN" altLang="en-US" dirty="0"/>
              <a:t>了诊疗</a:t>
            </a:r>
            <a:r>
              <a:rPr lang="zh-CN" altLang="en-US" dirty="0" smtClean="0"/>
              <a:t>业务与计费业务的真正分离</a:t>
            </a:r>
            <a:endParaRPr lang="en-US" altLang="zh-CN" dirty="0" smtClean="0"/>
          </a:p>
          <a:p>
            <a:pPr marL="285750" indent="-285750">
              <a:buFont typeface="Wingdings" panose="05000000000000000000" pitchFamily="2" charset="2"/>
              <a:buChar char="u"/>
            </a:pPr>
            <a:r>
              <a:rPr lang="zh-CN" altLang="en-US" dirty="0" smtClean="0"/>
              <a:t>支持药房、挂号室、收费处、门诊医生站、住院医生站、护士站等应用的独立发布</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u"/>
            </a:pPr>
            <a:r>
              <a:rPr lang="zh-CN" altLang="en-US" dirty="0" smtClean="0"/>
              <a:t>系统通过</a:t>
            </a:r>
            <a:r>
              <a:rPr lang="en-US" altLang="zh-CN" dirty="0" smtClean="0"/>
              <a:t>API</a:t>
            </a:r>
            <a:r>
              <a:rPr lang="zh-CN" altLang="en-US" dirty="0" smtClean="0"/>
              <a:t>和</a:t>
            </a:r>
            <a:r>
              <a:rPr lang="en-US" altLang="zh-CN" dirty="0" smtClean="0"/>
              <a:t>EDA</a:t>
            </a:r>
            <a:r>
              <a:rPr lang="zh-CN" altLang="en-US" dirty="0" smtClean="0"/>
              <a:t>的方式灵活的实现与医院其他专有软件系统的交互</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当前覆盖内容</a:t>
            </a:r>
            <a:endParaRPr lang="zh-CN" altLang="en-US" dirty="0"/>
          </a:p>
        </p:txBody>
      </p:sp>
      <p:sp>
        <p:nvSpPr>
          <p:cNvPr id="4" name="矩形 3"/>
          <p:cNvSpPr/>
          <p:nvPr/>
        </p:nvSpPr>
        <p:spPr>
          <a:xfrm>
            <a:off x="4101160" y="5969726"/>
            <a:ext cx="2963730"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789594"/>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0" y="531396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0"/>
            <a:ext cx="10029680" cy="23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t>以</a:t>
            </a:r>
            <a:r>
              <a:rPr lang="zh-CN" altLang="en-US" sz="2000" dirty="0"/>
              <a:t>患者为中心，联通患者初诊、复诊、</a:t>
            </a:r>
            <a:r>
              <a:rPr lang="zh-CN" altLang="en-US" sz="2000" dirty="0" smtClean="0"/>
              <a:t>住院多</a:t>
            </a:r>
            <a:r>
              <a:rPr lang="zh-CN" altLang="en-US" sz="2000" dirty="0"/>
              <a:t>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Ø"/>
            </a:pPr>
            <a:r>
              <a:rPr lang="zh-CN" altLang="en-US" dirty="0"/>
              <a:t>患者一次就诊实体（</a:t>
            </a:r>
            <a:r>
              <a:rPr lang="en-US" altLang="zh-CN" dirty="0"/>
              <a:t>Visit</a:t>
            </a:r>
            <a:r>
              <a:rPr lang="zh-CN" altLang="en-US" dirty="0" smtClean="0"/>
              <a:t>）通过业务动作改变其状态</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7500" y="0"/>
            <a:ext cx="1219200" cy="1219200"/>
          </a:xfrm>
          <a:prstGeom prst="rect">
            <a:avLst/>
          </a:prstGeom>
        </p:spPr>
      </p:pic>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以</a:t>
            </a:r>
            <a:r>
              <a:rPr lang="zh-CN" altLang="en-US" sz="2000" dirty="0"/>
              <a:t>医嘱为核心驱动院内绝大部分</a:t>
            </a:r>
            <a:r>
              <a:rPr lang="zh-CN" altLang="en-US" sz="2000" dirty="0" smtClean="0"/>
              <a:t>诊疗</a:t>
            </a:r>
            <a:r>
              <a:rPr lang="zh-CN" altLang="en-US" sz="2000" dirty="0"/>
              <a:t>任务，自动向医生、护士推送待做事项</a:t>
            </a:r>
          </a:p>
        </p:txBody>
      </p:sp>
      <p:pic>
        <p:nvPicPr>
          <p:cNvPr id="7" name="图片 6"/>
          <p:cNvPicPr>
            <a:picLocks noChangeAspect="1"/>
          </p:cNvPicPr>
          <p:nvPr/>
        </p:nvPicPr>
        <p:blipFill>
          <a:blip r:embed="rId2"/>
          <a:stretch>
            <a:fillRect/>
          </a:stretch>
        </p:blipFill>
        <p:spPr>
          <a:xfrm>
            <a:off x="7229956" y="1417672"/>
            <a:ext cx="4000421" cy="1153231"/>
          </a:xfrm>
          <a:prstGeom prst="rect">
            <a:avLst/>
          </a:prstGeom>
        </p:spPr>
      </p:pic>
      <p:pic>
        <p:nvPicPr>
          <p:cNvPr id="8" name="图片 7"/>
          <p:cNvPicPr>
            <a:picLocks noChangeAspect="1"/>
          </p:cNvPicPr>
          <p:nvPr/>
        </p:nvPicPr>
        <p:blipFill>
          <a:blip r:embed="rId3"/>
          <a:stretch>
            <a:fillRect/>
          </a:stretch>
        </p:blipFill>
        <p:spPr>
          <a:xfrm>
            <a:off x="7643257" y="2570903"/>
            <a:ext cx="3343598" cy="1279649"/>
          </a:xfrm>
          <a:prstGeom prst="rect">
            <a:avLst/>
          </a:prstGeom>
        </p:spPr>
      </p:pic>
      <p:sp>
        <p:nvSpPr>
          <p:cNvPr id="10" name="内容占位符 2"/>
          <p:cNvSpPr>
            <a:spLocks noGrp="1"/>
          </p:cNvSpPr>
          <p:nvPr>
            <p:ph idx="1"/>
          </p:nvPr>
        </p:nvSpPr>
        <p:spPr>
          <a:xfrm>
            <a:off x="7229956" y="3850552"/>
            <a:ext cx="4828693" cy="2885099"/>
          </a:xfrm>
        </p:spPr>
        <p:txBody>
          <a:bodyPr>
            <a:normAutofit fontScale="92500" lnSpcReduction="20000"/>
          </a:bodyPr>
          <a:lstStyle/>
          <a:p>
            <a:pPr marL="285750" indent="-285750">
              <a:buFont typeface="Wingdings" panose="05000000000000000000" pitchFamily="2" charset="2"/>
              <a:buChar char="Ø"/>
            </a:pPr>
            <a:r>
              <a:rPr lang="zh-CN" altLang="en-US" dirty="0" smtClean="0"/>
              <a:t>通过在不同的医嘱类型中编写不同的分解逻辑实现医嘱的分解</a:t>
            </a:r>
            <a:endParaRPr lang="en-US" altLang="zh-CN" dirty="0" smtClean="0"/>
          </a:p>
          <a:p>
            <a:pPr marL="285750" indent="-285750">
              <a:buFont typeface="Wingdings" panose="05000000000000000000" pitchFamily="2" charset="2"/>
              <a:buChar char="Ø"/>
            </a:pPr>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pPr marL="285750" indent="-285750">
              <a:buFont typeface="Wingdings" panose="05000000000000000000" pitchFamily="2" charset="2"/>
              <a:buChar char="Ø"/>
            </a:pPr>
            <a:r>
              <a:rPr lang="zh-CN" altLang="en-US" dirty="0" smtClean="0"/>
              <a:t>通过在不同的执行条目的回调函数中编写逻辑实现伴随在一种执行过程中的业务</a:t>
            </a:r>
            <a:endParaRPr lang="en-US" altLang="zh-CN" dirty="0" smtClean="0"/>
          </a:p>
          <a:p>
            <a:pPr marL="285750" indent="-285750">
              <a:buFont typeface="Wingdings" panose="05000000000000000000" pitchFamily="2" charset="2"/>
              <a:buChar char="Ø"/>
            </a:pPr>
            <a:r>
              <a:rPr lang="zh-CN" altLang="en-US" dirty="0" smtClean="0"/>
              <a:t>通过执行条目过滤器实现对基于患者的单条任务的聚合执行（如：配液、住院摆发药）</a:t>
            </a:r>
            <a:endParaRPr lang="en-US" altLang="zh-CN" dirty="0" smtClean="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7255" y="30861"/>
            <a:ext cx="1219200" cy="1219200"/>
          </a:xfrm>
          <a:prstGeom prst="rect">
            <a:avLst/>
          </a:prstGeom>
        </p:spPr>
      </p:pic>
      <p:pic>
        <p:nvPicPr>
          <p:cNvPr id="4" name="图片 3"/>
          <p:cNvPicPr>
            <a:picLocks noChangeAspect="1"/>
          </p:cNvPicPr>
          <p:nvPr/>
        </p:nvPicPr>
        <p:blipFill>
          <a:blip r:embed="rId5"/>
          <a:stretch>
            <a:fillRect/>
          </a:stretch>
        </p:blipFill>
        <p:spPr>
          <a:xfrm>
            <a:off x="-583973" y="1417672"/>
            <a:ext cx="8020580" cy="5440328"/>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3337979280"/>
              </p:ext>
            </p:extLst>
          </p:nvPr>
        </p:nvGraphicFramePr>
        <p:xfrm>
          <a:off x="3956531" y="1515357"/>
          <a:ext cx="3273425" cy="857250"/>
        </p:xfrm>
        <a:graphic>
          <a:graphicData uri="http://schemas.openxmlformats.org/drawingml/2006/table">
            <a:tbl>
              <a:tblPr>
                <a:tableStyleId>{5C22544A-7EE6-4342-B048-85BDC9FD1C3A}</a:tableStyleId>
              </a:tblPr>
              <a:tblGrid>
                <a:gridCol w="434975"/>
                <a:gridCol w="742950"/>
                <a:gridCol w="771525"/>
                <a:gridCol w="752475"/>
                <a:gridCol w="571500"/>
              </a:tblGrid>
              <a:tr h="171450">
                <a:tc>
                  <a:txBody>
                    <a:bodyPr/>
                    <a:lstStyle/>
                    <a:p>
                      <a:pPr algn="l" fontAlgn="ctr"/>
                      <a:r>
                        <a:rPr lang="zh-CN" altLang="en-US" sz="700" u="none" strike="noStrike" dirty="0">
                          <a:effectLst/>
                        </a:rPr>
                        <a:t>入院医嘱</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入院登记执行条目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药品医嘱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收费执行条目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摆药执行条目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配液执行条目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发药执行条目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护理医嘱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护理执行条目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检查医嘱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收费执行条目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安排检查执行条目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完成检查执行条目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出院医嘱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出院登记执行条目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出院结算执行条目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7136670" y="4919813"/>
            <a:ext cx="4553772" cy="1567798"/>
          </a:xfrm>
          <a:prstGeom prst="rect">
            <a:avLst/>
          </a:prstGeom>
        </p:spPr>
      </p:pic>
      <p:sp>
        <p:nvSpPr>
          <p:cNvPr id="2" name="标题 1"/>
          <p:cNvSpPr>
            <a:spLocks noGrp="1"/>
          </p:cNvSpPr>
          <p:nvPr>
            <p:ph type="title"/>
          </p:nvPr>
        </p:nvSpPr>
        <p:spPr/>
        <p:txBody>
          <a:bodyPr/>
          <a:lstStyle/>
          <a:p>
            <a:r>
              <a:rPr lang="zh-CN" altLang="en-US" sz="2000" dirty="0" smtClean="0"/>
              <a:t>实现了患者</a:t>
            </a:r>
            <a:r>
              <a:rPr lang="zh-CN" altLang="en-US" sz="2000" dirty="0"/>
              <a:t>诊疗信息、医嘱、</a:t>
            </a:r>
            <a:r>
              <a:rPr lang="zh-CN" altLang="en-US" sz="2000" dirty="0" smtClean="0"/>
              <a:t>病历的高度</a:t>
            </a:r>
            <a:r>
              <a:rPr lang="zh-CN" altLang="en-US" sz="2000" dirty="0"/>
              <a:t>互动</a:t>
            </a:r>
            <a:endParaRPr lang="en-US" altLang="zh-CN" sz="2000" dirty="0"/>
          </a:p>
        </p:txBody>
      </p:sp>
      <p:sp>
        <p:nvSpPr>
          <p:cNvPr id="6" name="内容占位符 2"/>
          <p:cNvSpPr>
            <a:spLocks noGrp="1"/>
          </p:cNvSpPr>
          <p:nvPr>
            <p:ph idx="1"/>
          </p:nvPr>
        </p:nvSpPr>
        <p:spPr>
          <a:xfrm>
            <a:off x="6988172" y="1672859"/>
            <a:ext cx="4810128" cy="3670253"/>
          </a:xfrm>
        </p:spPr>
        <p:txBody>
          <a:bodyPr>
            <a:normAutofit/>
          </a:bodyPr>
          <a:lstStyle/>
          <a:p>
            <a:pPr marL="285750" indent="-285750">
              <a:buFont typeface="Wingdings" panose="05000000000000000000" pitchFamily="2" charset="2"/>
              <a:buChar char="ü"/>
            </a:pPr>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ü"/>
            </a:pPr>
            <a:r>
              <a:rPr lang="zh-CN" altLang="en-US" dirty="0" smtClean="0"/>
              <a:t>患者诊疗信息独立于病历，可独立生成和维护，可以通过病历来展示和修改</a:t>
            </a:r>
            <a:endParaRPr lang="en-US" altLang="zh-CN" dirty="0" smtClean="0"/>
          </a:p>
          <a:p>
            <a:pPr marL="285750" indent="-285750">
              <a:buFont typeface="Wingdings" panose="05000000000000000000" pitchFamily="2" charset="2"/>
              <a:buChar char="ü"/>
            </a:pPr>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0738" y="0"/>
            <a:ext cx="1440864" cy="1440864"/>
          </a:xfrm>
          <a:prstGeom prst="rect">
            <a:avLst/>
          </a:prstGeom>
        </p:spPr>
      </p:pic>
      <p:pic>
        <p:nvPicPr>
          <p:cNvPr id="8" name="图片 7"/>
          <p:cNvPicPr>
            <a:picLocks noChangeAspect="1"/>
          </p:cNvPicPr>
          <p:nvPr/>
        </p:nvPicPr>
        <p:blipFill>
          <a:blip r:embed="rId4"/>
          <a:stretch>
            <a:fillRect/>
          </a:stretch>
        </p:blipFill>
        <p:spPr>
          <a:xfrm>
            <a:off x="-259849" y="1440864"/>
            <a:ext cx="7512481" cy="5663463"/>
          </a:xfrm>
          <a:prstGeom prst="rect">
            <a:avLst/>
          </a:prstGeom>
        </p:spPr>
      </p:pic>
      <p:sp>
        <p:nvSpPr>
          <p:cNvPr id="9" name="矩形 8"/>
          <p:cNvSpPr/>
          <p:nvPr/>
        </p:nvSpPr>
        <p:spPr>
          <a:xfrm>
            <a:off x="7136725" y="5202618"/>
            <a:ext cx="522330" cy="157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136670" y="5392226"/>
            <a:ext cx="4553772" cy="10953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028812" y="4847984"/>
            <a:ext cx="4769488" cy="17128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smtClean="0"/>
              <a:t>实现</a:t>
            </a:r>
            <a:r>
              <a:rPr lang="zh-CN" altLang="en-US" sz="2000" dirty="0"/>
              <a:t>了</a:t>
            </a:r>
            <a:r>
              <a:rPr lang="zh-CN" altLang="en-US" sz="2000" dirty="0" smtClean="0"/>
              <a:t>诊疗</a:t>
            </a:r>
            <a:r>
              <a:rPr lang="zh-CN" altLang="en-US" sz="2000" dirty="0"/>
              <a:t>业务与计费</a:t>
            </a:r>
            <a:r>
              <a:rPr lang="zh-CN" altLang="en-US" sz="2000" dirty="0" smtClean="0"/>
              <a:t>业务的真正</a:t>
            </a:r>
            <a:r>
              <a:rPr lang="zh-CN" altLang="en-US" sz="2000" dirty="0"/>
              <a:t>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pPr marL="285750" indent="-285750">
              <a:buFont typeface="Wingdings" panose="05000000000000000000" pitchFamily="2" charset="2"/>
              <a:buChar char="Ø"/>
            </a:pPr>
            <a:r>
              <a:rPr lang="zh-CN" altLang="en-US" dirty="0" smtClean="0"/>
              <a:t>采用</a:t>
            </a:r>
            <a:r>
              <a:rPr lang="en-US" altLang="zh-CN" dirty="0" smtClean="0"/>
              <a:t>EDA</a:t>
            </a:r>
            <a:r>
              <a:rPr lang="zh-CN" altLang="en-US" dirty="0" smtClean="0"/>
              <a:t>方式触发诊疗业务对收费业务的计费</a:t>
            </a:r>
            <a:endParaRPr lang="en-US" altLang="zh-CN" dirty="0" smtClean="0"/>
          </a:p>
          <a:p>
            <a:pPr marL="285750" indent="-285750">
              <a:buFont typeface="Wingdings" panose="05000000000000000000" pitchFamily="2" charset="2"/>
              <a:buChar char="Ø"/>
            </a:pPr>
            <a:r>
              <a:rPr lang="zh-CN" altLang="en-US" dirty="0" smtClean="0"/>
              <a:t>在医嘱分解时在执行条目上记录收费项目和数量，在医嘱条目的执行过程中触发计费</a:t>
            </a:r>
            <a:endParaRPr lang="en-US" altLang="zh-CN" dirty="0" smtClean="0"/>
          </a:p>
          <a:p>
            <a:pPr marL="285750" indent="-285750">
              <a:buFont typeface="Wingdings" panose="05000000000000000000" pitchFamily="2" charset="2"/>
              <a:buChar char="Ø"/>
            </a:pPr>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1315" y="78569"/>
            <a:ext cx="1208086" cy="1208086"/>
          </a:xfrm>
          <a:prstGeom prst="rect">
            <a:avLst/>
          </a:prstGeom>
        </p:spPr>
      </p:pic>
      <p:sp>
        <p:nvSpPr>
          <p:cNvPr id="4" name="椭圆 3"/>
          <p:cNvSpPr/>
          <p:nvPr/>
        </p:nvSpPr>
        <p:spPr>
          <a:xfrm>
            <a:off x="1975898" y="30327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1</a:t>
            </a:r>
            <a:endParaRPr lang="zh-CN" altLang="en-US" dirty="0">
              <a:solidFill>
                <a:srgbClr val="FF0000"/>
              </a:solidFill>
            </a:endParaRPr>
          </a:p>
        </p:txBody>
      </p:sp>
      <p:sp>
        <p:nvSpPr>
          <p:cNvPr id="10" name="椭圆 9"/>
          <p:cNvSpPr/>
          <p:nvPr/>
        </p:nvSpPr>
        <p:spPr>
          <a:xfrm>
            <a:off x="1087905" y="30327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2</a:t>
            </a:r>
            <a:endParaRPr lang="zh-CN" altLang="en-US" dirty="0">
              <a:solidFill>
                <a:srgbClr val="FF0000"/>
              </a:solidFill>
            </a:endParaRPr>
          </a:p>
        </p:txBody>
      </p:sp>
      <p:sp>
        <p:nvSpPr>
          <p:cNvPr id="11" name="椭圆 10"/>
          <p:cNvSpPr/>
          <p:nvPr/>
        </p:nvSpPr>
        <p:spPr>
          <a:xfrm>
            <a:off x="953064" y="1673233"/>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3</a:t>
            </a:r>
            <a:endParaRPr lang="zh-CN" altLang="en-US" dirty="0">
              <a:solidFill>
                <a:srgbClr val="FF0000"/>
              </a:solidFill>
            </a:endParaRPr>
          </a:p>
        </p:txBody>
      </p:sp>
      <p:sp>
        <p:nvSpPr>
          <p:cNvPr id="12" name="椭圆 11"/>
          <p:cNvSpPr/>
          <p:nvPr/>
        </p:nvSpPr>
        <p:spPr>
          <a:xfrm>
            <a:off x="2202744" y="2176153"/>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4</a:t>
            </a:r>
            <a:endParaRPr lang="zh-CN" altLang="en-US" dirty="0">
              <a:solidFill>
                <a:srgbClr val="FF0000"/>
              </a:solidFill>
            </a:endParaRPr>
          </a:p>
        </p:txBody>
      </p:sp>
      <p:cxnSp>
        <p:nvCxnSpPr>
          <p:cNvPr id="7" name="直接连接符 6"/>
          <p:cNvCxnSpPr/>
          <p:nvPr/>
        </p:nvCxnSpPr>
        <p:spPr>
          <a:xfrm>
            <a:off x="2805114" y="2919413"/>
            <a:ext cx="0" cy="1123950"/>
          </a:xfrm>
          <a:prstGeom prst="line">
            <a:avLst/>
          </a:prstGeom>
          <a:ln w="25400">
            <a:solidFill>
              <a:srgbClr val="DD462F"/>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572798" y="46710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0</a:t>
            </a:r>
            <a:endParaRPr lang="zh-CN" altLang="en-US" dirty="0">
              <a:solidFill>
                <a:srgbClr val="FF0000"/>
              </a:solidFill>
            </a:endParaRPr>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063825" cy="1208868"/>
          </a:xfrm>
        </p:spPr>
        <p:txBody>
          <a:bodyPr>
            <a:normAutofit/>
          </a:bodyPr>
          <a:lstStyle/>
          <a:p>
            <a:r>
              <a:rPr lang="zh-CN" altLang="en-US" sz="2000" dirty="0" smtClean="0"/>
              <a:t>支持</a:t>
            </a:r>
            <a:r>
              <a:rPr lang="zh-CN" altLang="en-US" sz="2000" dirty="0"/>
              <a:t>药房、</a:t>
            </a:r>
            <a:r>
              <a:rPr lang="zh-CN" altLang="en-US" sz="2000" dirty="0" smtClean="0"/>
              <a:t>挂号室、收费处</a:t>
            </a:r>
            <a:r>
              <a:rPr lang="zh-CN" altLang="en-US" sz="2000" dirty="0"/>
              <a:t>、</a:t>
            </a:r>
            <a:r>
              <a:rPr lang="zh-CN" altLang="en-US" sz="2000" dirty="0" smtClean="0"/>
              <a:t>门诊</a:t>
            </a:r>
            <a:r>
              <a:rPr lang="zh-CN" altLang="en-US" sz="2000" dirty="0"/>
              <a:t>医生站、住院医生站、护士站等应用的独立</a:t>
            </a:r>
            <a:r>
              <a:rPr lang="zh-CN" altLang="en-US" sz="2000" dirty="0" smtClean="0"/>
              <a:t>发布</a:t>
            </a:r>
            <a:endParaRPr lang="zh-CN" altLang="en-US" sz="2000" dirty="0"/>
          </a:p>
        </p:txBody>
      </p:sp>
      <p:pic>
        <p:nvPicPr>
          <p:cNvPr id="4" name="图片 3"/>
          <p:cNvPicPr>
            <a:picLocks noChangeAspect="1"/>
          </p:cNvPicPr>
          <p:nvPr/>
        </p:nvPicPr>
        <p:blipFill>
          <a:blip r:embed="rId2"/>
          <a:stretch>
            <a:fillRect/>
          </a:stretch>
        </p:blipFill>
        <p:spPr>
          <a:xfrm>
            <a:off x="754954" y="1608766"/>
            <a:ext cx="2104762" cy="5057143"/>
          </a:xfrm>
          <a:prstGeom prst="rect">
            <a:avLst/>
          </a:prstGeom>
        </p:spPr>
      </p:pic>
      <p:pic>
        <p:nvPicPr>
          <p:cNvPr id="6" name="图片 5"/>
          <p:cNvPicPr>
            <a:picLocks noChangeAspect="1"/>
          </p:cNvPicPr>
          <p:nvPr/>
        </p:nvPicPr>
        <p:blipFill>
          <a:blip r:embed="rId3"/>
          <a:stretch>
            <a:fillRect/>
          </a:stretch>
        </p:blipFill>
        <p:spPr>
          <a:xfrm>
            <a:off x="3046208" y="1710821"/>
            <a:ext cx="3523809" cy="4466667"/>
          </a:xfrm>
          <a:prstGeom prst="rect">
            <a:avLst/>
          </a:prstGeom>
        </p:spPr>
      </p:pic>
      <p:sp>
        <p:nvSpPr>
          <p:cNvPr id="7" name="内容占位符 2"/>
          <p:cNvSpPr>
            <a:spLocks noGrp="1"/>
          </p:cNvSpPr>
          <p:nvPr>
            <p:ph idx="1"/>
          </p:nvPr>
        </p:nvSpPr>
        <p:spPr>
          <a:xfrm>
            <a:off x="7722286" y="1710821"/>
            <a:ext cx="3945973" cy="4728616"/>
          </a:xfrm>
        </p:spPr>
        <p:txBody>
          <a:bodyPr>
            <a:normAutofit/>
          </a:bodyPr>
          <a:lstStyle/>
          <a:p>
            <a:pPr marL="285750" indent="-285750">
              <a:buFont typeface="Wingdings" panose="05000000000000000000" pitchFamily="2" charset="2"/>
              <a:buChar char="Ø"/>
            </a:pPr>
            <a:r>
              <a:rPr lang="zh-CN" altLang="en-US" dirty="0" smtClean="0"/>
              <a:t>供各部门使用的应用以独立的</a:t>
            </a:r>
            <a:r>
              <a:rPr lang="en-US" altLang="zh-CN" dirty="0" smtClean="0"/>
              <a:t>Maven Module </a:t>
            </a:r>
            <a:r>
              <a:rPr lang="zh-CN" altLang="en-US" dirty="0" smtClean="0"/>
              <a:t>进行研发和发布，互相之间没有依赖</a:t>
            </a:r>
            <a:endParaRPr lang="en-US" altLang="zh-CN" dirty="0" smtClean="0"/>
          </a:p>
          <a:p>
            <a:pPr marL="285750" indent="-285750">
              <a:buFont typeface="Wingdings" panose="05000000000000000000" pitchFamily="2" charset="2"/>
              <a:buChar char="Ø"/>
            </a:pPr>
            <a:r>
              <a:rPr lang="zh-CN" altLang="en-US" dirty="0" smtClean="0"/>
              <a:t>它们共享的</a:t>
            </a:r>
            <a:r>
              <a:rPr lang="en-US" altLang="zh-CN" dirty="0" smtClean="0"/>
              <a:t>engine</a:t>
            </a:r>
            <a:r>
              <a:rPr lang="zh-CN" altLang="en-US" dirty="0" smtClean="0"/>
              <a:t>及其</a:t>
            </a:r>
            <a:r>
              <a:rPr lang="en-US" altLang="zh-CN" dirty="0" smtClean="0"/>
              <a:t>platform</a:t>
            </a:r>
            <a:r>
              <a:rPr lang="zh-CN" altLang="en-US" dirty="0" smtClean="0"/>
              <a:t>需要在各个应用发布时随之发布</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界面逻辑暂时在一个</a:t>
            </a:r>
            <a:r>
              <a:rPr lang="en-US" altLang="zh-CN" dirty="0"/>
              <a:t>Maven </a:t>
            </a:r>
            <a:r>
              <a:rPr lang="en-US" altLang="zh-CN" dirty="0" smtClean="0"/>
              <a:t>Module</a:t>
            </a:r>
            <a:r>
              <a:rPr lang="zh-CN" altLang="en-US" dirty="0" smtClean="0"/>
              <a:t>中，一起发布</a:t>
            </a:r>
            <a:endParaRPr lang="zh-CN" dirty="0">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1101" y="243769"/>
            <a:ext cx="965099" cy="965099"/>
          </a:xfrm>
          <a:prstGeom prst="rect">
            <a:avLst/>
          </a:prstGeom>
        </p:spPr>
      </p:pic>
      <p:sp>
        <p:nvSpPr>
          <p:cNvPr id="8" name="矩形 7"/>
          <p:cNvSpPr/>
          <p:nvPr/>
        </p:nvSpPr>
        <p:spPr>
          <a:xfrm>
            <a:off x="3301270" y="2108200"/>
            <a:ext cx="3455239" cy="231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60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25400"/>
            <a:ext cx="12077700" cy="1208868"/>
          </a:xfrm>
        </p:spPr>
        <p:txBody>
          <a:bodyPr>
            <a:normAutofit/>
          </a:bodyPr>
          <a:lstStyle/>
          <a:p>
            <a:r>
              <a:rPr lang="zh-CN" altLang="en-US" sz="2000" dirty="0" smtClean="0"/>
              <a:t>支持</a:t>
            </a:r>
            <a:r>
              <a:rPr lang="zh-CN" altLang="en-US" sz="2000" dirty="0"/>
              <a:t>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4154854" y="2429399"/>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pPr marL="285750" indent="-285750">
              <a:buFont typeface="Wingdings" panose="05000000000000000000" pitchFamily="2" charset="2"/>
              <a:buChar char="Ø"/>
            </a:pPr>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209222" y="5415975"/>
            <a:ext cx="3557794" cy="1077218"/>
          </a:xfrm>
          <a:prstGeom prst="rect">
            <a:avLst/>
          </a:prstGeom>
          <a:noFill/>
        </p:spPr>
        <p:txBody>
          <a:bodyPr wrap="square" rtlCol="0">
            <a:spAutoFit/>
          </a:bodyPr>
          <a:lstStyle/>
          <a:p>
            <a:r>
              <a:rPr lang="zh-CN" altLang="en-US" sz="2400" dirty="0" smtClean="0"/>
              <a:t>白盒与灰盒为本地化</a:t>
            </a:r>
            <a:r>
              <a:rPr lang="zh-CN" altLang="en-US" sz="2400" dirty="0" smtClean="0"/>
              <a:t>研发黑</a:t>
            </a:r>
            <a:r>
              <a:rPr lang="zh-CN" altLang="en-US" sz="2400" dirty="0" smtClean="0"/>
              <a:t>盒为核心资产</a:t>
            </a:r>
            <a:r>
              <a:rPr lang="zh-CN" altLang="en-US" sz="2400" dirty="0" smtClean="0"/>
              <a:t>研发</a:t>
            </a:r>
            <a:endParaRPr lang="en-US" altLang="zh-CN" sz="2400" dirty="0" smtClean="0"/>
          </a:p>
          <a:p>
            <a:r>
              <a:rPr lang="zh-CN" altLang="en-US" sz="1600" dirty="0" smtClean="0">
                <a:solidFill>
                  <a:srgbClr val="FF0000"/>
                </a:solidFill>
              </a:rPr>
              <a:t>当前设计了</a:t>
            </a:r>
            <a:r>
              <a:rPr lang="en-US" altLang="zh-CN" sz="1600" dirty="0" smtClean="0">
                <a:solidFill>
                  <a:srgbClr val="FF0000"/>
                </a:solidFill>
              </a:rPr>
              <a:t>30%</a:t>
            </a:r>
            <a:r>
              <a:rPr lang="zh-CN" altLang="en-US" sz="1600" dirty="0" smtClean="0">
                <a:solidFill>
                  <a:srgbClr val="FF0000"/>
                </a:solidFill>
              </a:rPr>
              <a:t>左右的核心资产研发</a:t>
            </a:r>
            <a:endParaRPr lang="zh-CN" altLang="en-US" sz="2400" dirty="0">
              <a:solidFill>
                <a:srgbClr val="FF0000"/>
              </a:solidFill>
            </a:endParaRPr>
          </a:p>
        </p:txBody>
      </p:sp>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1040</Words>
  <Application>Microsoft Office PowerPoint</Application>
  <PresentationFormat>宽屏</PresentationFormat>
  <Paragraphs>116</Paragraphs>
  <Slides>14</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Microsoft YaHei UI</vt:lpstr>
      <vt:lpstr>宋体</vt:lpstr>
      <vt:lpstr>Arial</vt:lpstr>
      <vt:lpstr>Calibri</vt:lpstr>
      <vt:lpstr>Segoe UI</vt:lpstr>
      <vt:lpstr>Segoe UI Light</vt:lpstr>
      <vt:lpstr>Wingdings</vt:lpstr>
      <vt:lpstr>WelcomeDoc</vt:lpstr>
      <vt:lpstr>EVE 新一代HIS核心系统</vt:lpstr>
      <vt:lpstr>特点</vt:lpstr>
      <vt:lpstr>当前覆盖内容</vt:lpstr>
      <vt:lpstr>以患者为中心，联通患者初诊、复诊、住院多个业务环节</vt:lpstr>
      <vt:lpstr>以医嘱为核心驱动院内绝大部分诊疗任务，自动向医生、护士推送待做事项</vt:lpstr>
      <vt:lpstr>实现了患者诊疗信息、医嘱、病历的高度互动</vt:lpstr>
      <vt:lpstr>实现了诊疗业务与计费业务的真正分离</vt:lpstr>
      <vt:lpstr>支持药房、挂号室、收费处、门诊医生站、住院医生站、护士站等应用的独立发布</vt:lpstr>
      <vt:lpstr>支持核心资产研发与本地化研发的分离，系统提供多种手段满足个性化业务扩展</vt:lpstr>
      <vt:lpstr>支持核心资产研发与本地化研发的分离，系统提供多种手段满足个性化业务扩展</vt:lpstr>
      <vt:lpstr>系统通过API和EDA的方式灵活的实现与医院其他专有软件系统的交互</vt:lpstr>
      <vt:lpstr>系统通过严格的错误处理设计和测试设计保证核心代码的质量，以及应用核心代码出现问题时定位问题的效率</vt:lpstr>
      <vt:lpstr>其它</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2017-07-06T01:26:40Z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