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256" r:id="rId3"/>
    <p:sldId id="257" r:id="rId4"/>
    <p:sldId id="264" r:id="rId5"/>
    <p:sldId id="265" r:id="rId6"/>
    <p:sldId id="266" r:id="rId7"/>
    <p:sldId id="267" r:id="rId8"/>
    <p:sldId id="268" r:id="rId9"/>
    <p:sldId id="274" r:id="rId10"/>
    <p:sldId id="269" r:id="rId11"/>
    <p:sldId id="270" r:id="rId12"/>
    <p:sldId id="271" r:id="rId13"/>
    <p:sldId id="272"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6"/>
            <p14:sldId id="267"/>
            <p14:sldId id="268"/>
            <p14:sldId id="274"/>
            <p14:sldId id="269"/>
            <p14:sldId id="270"/>
            <p14:sldId id="271"/>
            <p14:sldId id="272"/>
            <p14:sldId id="273"/>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4280" autoAdjust="0"/>
  </p:normalViewPr>
  <p:slideViewPr>
    <p:cSldViewPr snapToGrid="0">
      <p:cViewPr varScale="1">
        <p:scale>
          <a:sx n="74" d="100"/>
          <a:sy n="74"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7/4/2017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sp>
        <p:nvSpPr>
          <p:cNvPr id="3" name="内容占位符 2"/>
          <p:cNvSpPr>
            <a:spLocks noGrp="1"/>
          </p:cNvSpPr>
          <p:nvPr>
            <p:ph idx="1"/>
          </p:nvPr>
        </p:nvSpPr>
        <p:spPr>
          <a:xfrm>
            <a:off x="766728" y="4851400"/>
            <a:ext cx="5202272" cy="1627188"/>
          </a:xfrm>
        </p:spPr>
        <p:txBody>
          <a:bodyPr/>
          <a:lstStyle/>
          <a:p>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系统通过</a:t>
            </a:r>
            <a:r>
              <a:rPr lang="en-US" altLang="zh-CN" sz="2000" dirty="0" err="1"/>
              <a:t>OpenAPI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pic>
        <p:nvPicPr>
          <p:cNvPr id="4" name="图片 3"/>
          <p:cNvPicPr>
            <a:picLocks noChangeAspect="1"/>
          </p:cNvPicPr>
          <p:nvPr/>
        </p:nvPicPr>
        <p:blipFill>
          <a:blip r:embed="rId2"/>
          <a:stretch>
            <a:fillRect/>
          </a:stretch>
        </p:blipFill>
        <p:spPr>
          <a:xfrm>
            <a:off x="831132" y="2156386"/>
            <a:ext cx="5830736" cy="3916828"/>
          </a:xfrm>
          <a:prstGeom prst="rect">
            <a:avLst/>
          </a:prstGeom>
        </p:spPr>
      </p:pic>
      <p:sp>
        <p:nvSpPr>
          <p:cNvPr id="5" name="内容占位符 2"/>
          <p:cNvSpPr>
            <a:spLocks noGrp="1"/>
          </p:cNvSpPr>
          <p:nvPr>
            <p:ph idx="1"/>
          </p:nvPr>
        </p:nvSpPr>
        <p:spPr>
          <a:xfrm>
            <a:off x="6661868" y="2156386"/>
            <a:ext cx="5009432" cy="4434914"/>
          </a:xfrm>
        </p:spPr>
        <p:txBody>
          <a:bodyPr>
            <a:normAutofit/>
          </a:bodyPr>
          <a:lstStyle/>
          <a:p>
            <a:r>
              <a:rPr lang="zh-CN" altLang="en-US" dirty="0" smtClean="0"/>
              <a:t>将</a:t>
            </a:r>
            <a:r>
              <a:rPr lang="en-US" altLang="zh-CN" dirty="0" smtClean="0"/>
              <a:t>HIS</a:t>
            </a:r>
            <a:r>
              <a:rPr lang="zh-CN" altLang="en-US" dirty="0" smtClean="0"/>
              <a:t>中的核心业务（患者生命周期、医嘱执行、诊疗信息维护、病历生成和维护）置于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通过接口以请求相应模式应对其他系统的调用来读写业务数据</a:t>
            </a:r>
            <a:endParaRPr lang="en-US" altLang="zh-CN" dirty="0" smtClean="0"/>
          </a:p>
          <a:p>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normAutofit/>
          </a:bodyPr>
          <a:lstStyle/>
          <a:p>
            <a:r>
              <a:rPr lang="zh-CN" altLang="en-US" dirty="0"/>
              <a:t>特点分项讲解</a:t>
            </a:r>
            <a:r>
              <a:rPr lang="en-US" altLang="zh-CN" dirty="0" smtClean="0"/>
              <a:t>-</a:t>
            </a:r>
            <a:r>
              <a:rPr lang="zh-CN" altLang="en-US" sz="2000" dirty="0"/>
              <a:t>系统通过严格的错误处理设计和测试设计保证核心代码的质量，以及应用核心代码出现问题时定位问题的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r>
              <a:rPr lang="zh-CN" altLang="en-US" dirty="0" smtClean="0"/>
              <a:t>采用可捕获异常来定义业务异常</a:t>
            </a:r>
            <a:endParaRPr lang="en-US" altLang="zh-CN" dirty="0" smtClean="0"/>
          </a:p>
          <a:p>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dirty="0" smtClean="0"/>
              <a:t>模式</a:t>
            </a:r>
            <a:endParaRPr lang="zh-CN" altLang="en-US" dirty="0"/>
          </a:p>
        </p:txBody>
      </p:sp>
    </p:spTree>
    <p:extLst>
      <p:ext uri="{BB962C8B-B14F-4D97-AF65-F5344CB8AC3E}">
        <p14:creationId xmlns:p14="http://schemas.microsoft.com/office/powerpoint/2010/main" val="354472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20000"/>
          </a:bodyPr>
          <a:lstStyle/>
          <a:p>
            <a:r>
              <a:rPr lang="zh-CN" altLang="en-US" dirty="0" smtClean="0"/>
              <a:t>以患者为中心，联通患者初诊、复诊、</a:t>
            </a:r>
            <a:r>
              <a:rPr lang="zh-CN" altLang="en-US" dirty="0" smtClean="0"/>
              <a:t>住院多</a:t>
            </a:r>
            <a:r>
              <a:rPr lang="zh-CN" altLang="en-US" dirty="0" smtClean="0"/>
              <a:t>个业务环节</a:t>
            </a:r>
            <a:endParaRPr lang="en-US" altLang="zh-CN" dirty="0" smtClean="0"/>
          </a:p>
          <a:p>
            <a:r>
              <a:rPr lang="zh-CN" altLang="en-US" dirty="0" smtClean="0"/>
              <a:t>患者诊疗信息、医嘱、病历高度互动</a:t>
            </a:r>
            <a:endParaRPr lang="en-US" altLang="zh-CN" dirty="0" smtClean="0"/>
          </a:p>
          <a:p>
            <a:r>
              <a:rPr lang="zh-CN" altLang="en-US" dirty="0" smtClean="0"/>
              <a:t>以医嘱为核心驱动院内绝大部分诊疗行为，自动向医生、护士推送待做事项，并提供基于人员、部门、单笔业务等多角度的绩效数据</a:t>
            </a:r>
            <a:endParaRPr lang="en-US" altLang="zh-CN" dirty="0" smtClean="0"/>
          </a:p>
          <a:p>
            <a:r>
              <a:rPr lang="zh-CN" altLang="en-US" dirty="0" smtClean="0"/>
              <a:t>诊疗业务与计费业务</a:t>
            </a:r>
            <a:r>
              <a:rPr lang="zh-CN" altLang="en-US" dirty="0" smtClean="0"/>
              <a:t>实现</a:t>
            </a:r>
            <a:r>
              <a:rPr lang="zh-CN" altLang="en-US" dirty="0" smtClean="0"/>
              <a:t>了真正</a:t>
            </a:r>
            <a:r>
              <a:rPr lang="zh-CN" altLang="en-US" dirty="0" smtClean="0"/>
              <a:t>分离</a:t>
            </a:r>
            <a:endParaRPr lang="en-US" altLang="zh-CN" dirty="0" smtClean="0"/>
          </a:p>
          <a:p>
            <a:r>
              <a:rPr lang="zh-CN" altLang="en-US" dirty="0" smtClean="0"/>
              <a:t>支持药房、挂号、门诊医生站、住院医生站、护士站等应用的独立发布</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系统通过</a:t>
            </a:r>
            <a:r>
              <a:rPr lang="en-US" altLang="zh-CN" dirty="0" err="1" smtClean="0"/>
              <a:t>OpenAPI</a:t>
            </a:r>
            <a:r>
              <a:rPr lang="zh-CN" altLang="en-US" dirty="0" smtClean="0"/>
              <a:t>和</a:t>
            </a:r>
            <a:r>
              <a:rPr lang="en-US" altLang="zh-CN" dirty="0" smtClean="0"/>
              <a:t>EDA</a:t>
            </a:r>
            <a:r>
              <a:rPr lang="zh-CN" altLang="en-US" dirty="0" smtClean="0"/>
              <a:t>的方式灵活的实现与医院其他</a:t>
            </a:r>
            <a:r>
              <a:rPr lang="zh-CN" altLang="en-US" dirty="0" smtClean="0"/>
              <a:t>专有软件系统</a:t>
            </a:r>
            <a:r>
              <a:rPr lang="zh-CN" altLang="en-US" dirty="0" smtClean="0"/>
              <a:t>的交互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4" name="矩形 3"/>
          <p:cNvSpPr/>
          <p:nvPr/>
        </p:nvSpPr>
        <p:spPr>
          <a:xfrm>
            <a:off x="4338406" y="6126479"/>
            <a:ext cx="2323651"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864241"/>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1" y="544451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1"/>
            <a:ext cx="10013424" cy="2508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特点分项讲解</a:t>
            </a:r>
            <a:r>
              <a:rPr lang="en-US" altLang="zh-CN" sz="2000" dirty="0" smtClean="0"/>
              <a:t>-</a:t>
            </a:r>
            <a:r>
              <a:rPr lang="zh-CN" altLang="en-US" sz="2000" dirty="0"/>
              <a:t>以患者为中心，联通患者初诊、复诊、住院等多个业务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t>患者一次就诊实体（</a:t>
            </a:r>
            <a:r>
              <a:rPr lang="en-US" altLang="zh-CN" dirty="0"/>
              <a:t>Visit</a:t>
            </a:r>
            <a:r>
              <a:rPr lang="zh-CN" altLang="en-US" dirty="0" smtClean="0"/>
              <a:t>）通过业务动作改变其状态</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患者诊疗信息、医嘱、病历高度互动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患者诊疗信息独立于病历，可独立生成和维护，可以通过病历来展示和修改</a:t>
            </a:r>
            <a:endParaRPr lang="en-US" altLang="zh-CN" dirty="0" smtClean="0"/>
          </a:p>
          <a:p>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以医嘱为核心驱动院内绝大部分诊疗行为，自动向医生、护士推送待做事项</a:t>
            </a:r>
          </a:p>
        </p:txBody>
      </p:sp>
      <p:pic>
        <p:nvPicPr>
          <p:cNvPr id="6" name="图片 5"/>
          <p:cNvPicPr>
            <a:picLocks noChangeAspect="1"/>
          </p:cNvPicPr>
          <p:nvPr/>
        </p:nvPicPr>
        <p:blipFill>
          <a:blip r:embed="rId2"/>
          <a:stretch>
            <a:fillRect/>
          </a:stretch>
        </p:blipFill>
        <p:spPr>
          <a:xfrm>
            <a:off x="-342900" y="1208868"/>
            <a:ext cx="8191500" cy="5847188"/>
          </a:xfrm>
          <a:prstGeom prst="rect">
            <a:avLst/>
          </a:prstGeom>
        </p:spPr>
      </p:pic>
      <p:pic>
        <p:nvPicPr>
          <p:cNvPr id="7" name="图片 6"/>
          <p:cNvPicPr>
            <a:picLocks noChangeAspect="1"/>
          </p:cNvPicPr>
          <p:nvPr/>
        </p:nvPicPr>
        <p:blipFill>
          <a:blip r:embed="rId3"/>
          <a:stretch>
            <a:fillRect/>
          </a:stretch>
        </p:blipFill>
        <p:spPr>
          <a:xfrm>
            <a:off x="7229956" y="1417672"/>
            <a:ext cx="4187343" cy="1207116"/>
          </a:xfrm>
          <a:prstGeom prst="rect">
            <a:avLst/>
          </a:prstGeom>
        </p:spPr>
      </p:pic>
      <p:pic>
        <p:nvPicPr>
          <p:cNvPr id="8" name="图片 7"/>
          <p:cNvPicPr>
            <a:picLocks noChangeAspect="1"/>
          </p:cNvPicPr>
          <p:nvPr/>
        </p:nvPicPr>
        <p:blipFill>
          <a:blip r:embed="rId4"/>
          <a:stretch>
            <a:fillRect/>
          </a:stretch>
        </p:blipFill>
        <p:spPr>
          <a:xfrm>
            <a:off x="7229956" y="2699345"/>
            <a:ext cx="3984143" cy="1524796"/>
          </a:xfrm>
          <a:prstGeom prst="rect">
            <a:avLst/>
          </a:prstGeom>
        </p:spPr>
      </p:pic>
      <p:sp>
        <p:nvSpPr>
          <p:cNvPr id="10" name="内容占位符 2"/>
          <p:cNvSpPr>
            <a:spLocks noGrp="1"/>
          </p:cNvSpPr>
          <p:nvPr>
            <p:ph idx="1"/>
          </p:nvPr>
        </p:nvSpPr>
        <p:spPr>
          <a:xfrm>
            <a:off x="7229956" y="4373255"/>
            <a:ext cx="4828693" cy="2570077"/>
          </a:xfrm>
        </p:spPr>
        <p:txBody>
          <a:bodyPr>
            <a:normAutofit/>
          </a:bodyPr>
          <a:lstStyle/>
          <a:p>
            <a:r>
              <a:rPr lang="zh-CN" altLang="en-US" dirty="0" smtClean="0"/>
              <a:t>通过在不同的医嘱类型中编写不同的分解逻辑实现医嘱的分解</a:t>
            </a:r>
            <a:endParaRPr lang="en-US" altLang="zh-CN" dirty="0" smtClean="0"/>
          </a:p>
          <a:p>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r>
              <a:rPr lang="zh-CN" altLang="en-US" dirty="0" smtClean="0"/>
              <a:t>通过在不同的执行条目的回调函数中编写逻辑实现伴随在一种执行过程中的</a:t>
            </a:r>
            <a:r>
              <a:rPr lang="zh-CN" altLang="en-US" dirty="0"/>
              <a:t>业务</a:t>
            </a:r>
            <a:endParaRPr lang="en-US" altLang="zh-CN" dirty="0" smtClean="0"/>
          </a:p>
        </p:txBody>
      </p:sp>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诊疗业务与计费业务实现了真正分离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r>
              <a:rPr lang="zh-CN" altLang="en-US" dirty="0" smtClean="0"/>
              <a:t>采用</a:t>
            </a:r>
            <a:r>
              <a:rPr lang="en-US" altLang="zh-CN" dirty="0" smtClean="0"/>
              <a:t>EDA</a:t>
            </a:r>
            <a:r>
              <a:rPr lang="zh-CN" altLang="en-US" dirty="0" smtClean="0"/>
              <a:t>方式触发诊疗业务对收费业务的计费</a:t>
            </a:r>
            <a:endParaRPr lang="en-US" altLang="zh-CN" dirty="0" smtClean="0"/>
          </a:p>
          <a:p>
            <a:r>
              <a:rPr lang="zh-CN" altLang="en-US" dirty="0" smtClean="0"/>
              <a:t>在医嘱分解时在执行条目上记录收费项目和数量，在医嘱条目的执行过程中触发计费</a:t>
            </a:r>
            <a:endParaRPr lang="en-US" altLang="zh-CN" dirty="0" smtClean="0"/>
          </a:p>
          <a:p>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dirty="0"/>
              <a:t>特点分项讲解</a:t>
            </a:r>
            <a:r>
              <a:rPr lang="en-US" altLang="zh-CN" dirty="0" smtClean="0"/>
              <a:t>-</a:t>
            </a:r>
            <a:r>
              <a:rPr lang="zh-CN" altLang="en-US" sz="2000" dirty="0"/>
              <a:t>支持药房、挂号、门诊医生站、住院医生站、护士站等应用的独立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r>
              <a:rPr lang="zh-CN" altLang="en-US" dirty="0" smtClean="0"/>
              <a:t>供各部门使用的应用以独立的</a:t>
            </a:r>
            <a:r>
              <a:rPr lang="en-US" altLang="zh-CN" dirty="0" smtClean="0"/>
              <a:t>Maven Module </a:t>
            </a:r>
            <a:r>
              <a:rPr lang="zh-CN" altLang="en-US" dirty="0" smtClean="0"/>
              <a:t>进行研发和发布，互相之间</a:t>
            </a:r>
            <a:r>
              <a:rPr lang="zh-CN" altLang="en-US" smtClean="0"/>
              <a:t>没有依赖</a:t>
            </a:r>
            <a:endParaRPr lang="en-US" altLang="zh-CN" dirty="0" smtClean="0"/>
          </a:p>
          <a:p>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60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896676" y="5785307"/>
            <a:ext cx="2918280" cy="646331"/>
          </a:xfrm>
          <a:prstGeom prst="rect">
            <a:avLst/>
          </a:prstGeom>
          <a:noFill/>
        </p:spPr>
        <p:txBody>
          <a:bodyPr wrap="square" rtlCol="0">
            <a:spAutoFit/>
          </a:bodyPr>
          <a:lstStyle/>
          <a:p>
            <a:r>
              <a:rPr lang="zh-CN" altLang="en-US" dirty="0" smtClean="0"/>
              <a:t>白盒与灰盒为本地化研发，黑盒为核心资产研发</a:t>
            </a:r>
            <a:endParaRPr lang="zh-CN" altLang="en-US" dirty="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994</Words>
  <Application>Microsoft Office PowerPoint</Application>
  <PresentationFormat>宽屏</PresentationFormat>
  <Paragraphs>84</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Microsoft YaHei UI</vt:lpstr>
      <vt:lpstr>宋体</vt:lpstr>
      <vt:lpstr>Arial</vt:lpstr>
      <vt:lpstr>Calibri</vt:lpstr>
      <vt:lpstr>Segoe UI</vt:lpstr>
      <vt:lpstr>Segoe UI Light</vt:lpstr>
      <vt:lpstr>WelcomeDoc</vt:lpstr>
      <vt:lpstr>EVE 新一代HIS核心系统</vt:lpstr>
      <vt:lpstr>特点</vt:lpstr>
      <vt:lpstr>内容</vt:lpstr>
      <vt:lpstr>特点分项讲解-以患者为中心，联通患者初诊、复诊、住院等多个业务环节</vt:lpstr>
      <vt:lpstr>特点分项讲解-患者诊疗信息、医嘱、病历高度互动</vt:lpstr>
      <vt:lpstr>特点分项讲解-以医嘱为核心驱动院内绝大部分诊疗行为，自动向医生、护士推送待做事项</vt:lpstr>
      <vt:lpstr>特点分项讲解-诊疗业务与计费业务实现了真正分离</vt:lpstr>
      <vt:lpstr>特点分项讲解-支持药房、挂号、门诊医生站、住院医生站、护士站等应用的独立发布</vt:lpstr>
      <vt:lpstr>特点分项讲解-支持核心资产研发与本地化研发的分离，系统提供多种手段满足个性化业务扩展</vt:lpstr>
      <vt:lpstr>特点分项讲解-支持核心资产研发与本地化研发的分离，系统提供多种手段满足个性化业务扩展</vt:lpstr>
      <vt:lpstr>特点分项讲解-系统通过OpenAPI和EDA的方式灵活的实现与医院其他专有软件系统的交互</vt:lpstr>
      <vt:lpstr>特点分项讲解-系统通过严格的错误处理设计和测试设计保证核心代码的质量，以及应用核心代码出现问题时定位问题的效率</vt:lpstr>
      <vt:lpstr>其它</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2017-07-05T07:58:26Z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