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handoutMasterIdLst>
    <p:handoutMasterId r:id="rId16"/>
  </p:handoutMasterIdLst>
  <p:sldIdLst>
    <p:sldId id="256" r:id="rId3"/>
    <p:sldId id="262" r:id="rId4"/>
    <p:sldId id="264" r:id="rId5"/>
    <p:sldId id="265" r:id="rId6"/>
    <p:sldId id="269" r:id="rId7"/>
    <p:sldId id="276" r:id="rId8"/>
    <p:sldId id="266" r:id="rId9"/>
    <p:sldId id="271" r:id="rId10"/>
    <p:sldId id="275" r:id="rId11"/>
    <p:sldId id="272" r:id="rId12"/>
    <p:sldId id="27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62"/>
            <p14:sldId id="264"/>
            <p14:sldId id="265"/>
            <p14:sldId id="269"/>
            <p14:sldId id="276"/>
            <p14:sldId id="266"/>
            <p14:sldId id="271"/>
            <p14:sldId id="275"/>
            <p14:sldId id="272"/>
            <p14:sldId id="274"/>
            <p14:sldId id="273"/>
          </p14:sldIdLst>
        </p14:section>
        <p14:section name="了解更多"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B492E7-68E3-4B7D-BE2B-78DBE70AEB71}" type="datetimeFigureOut">
              <a:rPr lang="zh-CN" altLang="en-US" smtClean="0"/>
              <a:t>2017/6/5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C2689-32FC-4520-815A-AACF67C2D276}" type="slidenum">
              <a:rPr lang="zh-CN" altLang="en-US" smtClean="0"/>
              <a:t>‹#›</a:t>
            </a:fld>
            <a:endParaRPr lang="zh-CN" altLang="en-US"/>
          </a:p>
        </p:txBody>
      </p:sp>
    </p:spTree>
    <p:extLst>
      <p:ext uri="{BB962C8B-B14F-4D97-AF65-F5344CB8AC3E}">
        <p14:creationId xmlns:p14="http://schemas.microsoft.com/office/powerpoint/2010/main" val="1745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2017/6/5</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2017/6/5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2017/6/5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2017/6/5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6/5/2017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depend/hospit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4586068"/>
            <a:ext cx="10749367" cy="1208868"/>
          </a:xfrm>
        </p:spPr>
        <p:txBody>
          <a:bodyPr/>
          <a:lstStyle/>
          <a:p>
            <a:r>
              <a:rPr lang="zh-CN" altLang="en-US" dirty="0" smtClean="0">
                <a:solidFill>
                  <a:schemeClr val="bg1"/>
                </a:solidFill>
                <a:latin typeface="Microsoft YaHei UI" panose="020B0503020204020204" pitchFamily="34" charset="-122"/>
                <a:ea typeface="Microsoft YaHei UI" panose="020B0503020204020204" pitchFamily="34" charset="-122"/>
              </a:rPr>
              <a:t>状态报告 </a:t>
            </a:r>
            <a:r>
              <a:rPr lang="en-US" altLang="zh-CN" dirty="0" smtClean="0">
                <a:solidFill>
                  <a:schemeClr val="bg1"/>
                </a:solidFill>
                <a:latin typeface="Microsoft YaHei UI" panose="020B0503020204020204" pitchFamily="34" charset="-122"/>
                <a:ea typeface="Microsoft YaHei UI" panose="020B0503020204020204" pitchFamily="34" charset="-122"/>
              </a:rPr>
              <a:t>2017-6-2</a:t>
            </a:r>
            <a:endParaRPr lang="zh-CN" dirty="0">
              <a:solidFill>
                <a:schemeClr val="bg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idx="1"/>
          </p:nvPr>
        </p:nvSpPr>
        <p:spPr>
          <a:xfrm>
            <a:off x="838201" y="1825625"/>
            <a:ext cx="7503941" cy="4351338"/>
          </a:xfrm>
        </p:spPr>
        <p:txBody>
          <a:bodyPr>
            <a:normAutofit/>
          </a:bodyPr>
          <a:lstStyle/>
          <a:p>
            <a:r>
              <a:rPr lang="zh-CN" altLang="en-US" dirty="0" smtClean="0">
                <a:solidFill>
                  <a:schemeClr val="accent6">
                    <a:lumMod val="50000"/>
                  </a:schemeClr>
                </a:solidFill>
                <a:latin typeface="Microsoft YaHei UI" panose="020B0503020204020204" pitchFamily="34" charset="-122"/>
                <a:ea typeface="Microsoft YaHei UI" panose="020B0503020204020204" pitchFamily="34" charset="-122"/>
              </a:rPr>
              <a:t>自</a:t>
            </a:r>
            <a:r>
              <a:rPr lang="en-US" altLang="zh-CN" dirty="0" smtClean="0">
                <a:solidFill>
                  <a:schemeClr val="accent6">
                    <a:lumMod val="50000"/>
                  </a:schemeClr>
                </a:solidFill>
                <a:latin typeface="Microsoft YaHei UI" panose="020B0503020204020204" pitchFamily="34" charset="-122"/>
                <a:ea typeface="Microsoft YaHei UI" panose="020B0503020204020204" pitchFamily="34" charset="-122"/>
              </a:rPr>
              <a:t>《</a:t>
            </a:r>
            <a:r>
              <a:rPr lang="zh-CN" altLang="en-US" b="1" dirty="0">
                <a:solidFill>
                  <a:schemeClr val="accent6">
                    <a:lumMod val="50000"/>
                  </a:schemeClr>
                </a:solidFill>
              </a:rPr>
              <a:t>一个人，也要象一个团队一样</a:t>
            </a:r>
            <a:r>
              <a:rPr lang="zh-CN" altLang="en-US" b="1" dirty="0" smtClean="0">
                <a:solidFill>
                  <a:schemeClr val="accent6">
                    <a:lumMod val="50000"/>
                  </a:schemeClr>
                </a:solidFill>
              </a:rPr>
              <a:t>战斗（</a:t>
            </a:r>
            <a:r>
              <a:rPr lang="zh-CN" altLang="en-US" b="1" dirty="0">
                <a:solidFill>
                  <a:schemeClr val="accent6">
                    <a:lumMod val="50000"/>
                  </a:schemeClr>
                </a:solidFill>
              </a:rPr>
              <a:t>刚哥说文化之刚哥说情怀</a:t>
            </a:r>
            <a:r>
              <a:rPr lang="zh-CN" altLang="en-US" b="1" dirty="0" smtClean="0">
                <a:solidFill>
                  <a:schemeClr val="accent6">
                    <a:lumMod val="50000"/>
                  </a:schemeClr>
                </a:solidFill>
              </a:rPr>
              <a:t>）</a:t>
            </a:r>
            <a:r>
              <a:rPr lang="en-US" altLang="zh-CN" b="1" dirty="0">
                <a:solidFill>
                  <a:schemeClr val="accent6">
                    <a:lumMod val="50000"/>
                  </a:schemeClr>
                </a:solidFill>
              </a:rPr>
              <a:t> 》</a:t>
            </a:r>
            <a:endParaRPr lang="zh-CN" altLang="en-US" b="1" dirty="0">
              <a:solidFill>
                <a:schemeClr val="accent6">
                  <a:lumMod val="50000"/>
                </a:schemeClr>
              </a:solidFill>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状态总结</a:t>
            </a:r>
            <a:endParaRPr lang="zh-CN" altLang="en-US" dirty="0"/>
          </a:p>
        </p:txBody>
      </p:sp>
      <p:sp>
        <p:nvSpPr>
          <p:cNvPr id="3" name="内容占位符 2"/>
          <p:cNvSpPr>
            <a:spLocks noGrp="1"/>
          </p:cNvSpPr>
          <p:nvPr>
            <p:ph idx="1"/>
          </p:nvPr>
        </p:nvSpPr>
        <p:spPr>
          <a:xfrm>
            <a:off x="838201" y="1825625"/>
            <a:ext cx="10007990" cy="4351338"/>
          </a:xfrm>
        </p:spPr>
        <p:txBody>
          <a:bodyPr/>
          <a:lstStyle/>
          <a:p>
            <a:r>
              <a:rPr lang="zh-CN" altLang="en-US" dirty="0" smtClean="0"/>
              <a:t>对于内核化工作的探索形成了一定的成果</a:t>
            </a:r>
            <a:endParaRPr lang="en-US" altLang="zh-CN" dirty="0" smtClean="0"/>
          </a:p>
          <a:p>
            <a:r>
              <a:rPr lang="zh-CN" altLang="en-US" dirty="0" smtClean="0"/>
              <a:t>通过参与总体架构规划工作，积累了一定的药品流转业务知识和分析成果</a:t>
            </a:r>
            <a:endParaRPr lang="en-US" altLang="zh-CN" dirty="0" smtClean="0"/>
          </a:p>
          <a:p>
            <a:r>
              <a:rPr lang="zh-CN" altLang="en-US" dirty="0" smtClean="0"/>
              <a:t>对于该工作与现存研发工作的关系未明确</a:t>
            </a:r>
            <a:endParaRPr lang="en-US" altLang="zh-CN" dirty="0"/>
          </a:p>
          <a:p>
            <a:r>
              <a:rPr lang="zh-CN" altLang="en-US" dirty="0" smtClean="0"/>
              <a:t>对于该工作短期的价值和推进方式待探索</a:t>
            </a:r>
            <a:endParaRPr lang="en-US" altLang="zh-CN" dirty="0" smtClean="0"/>
          </a:p>
          <a:p>
            <a:r>
              <a:rPr lang="zh-CN" altLang="en-US" b="1" dirty="0" smtClean="0"/>
              <a:t>希望可以和</a:t>
            </a:r>
            <a:r>
              <a:rPr lang="en-US" altLang="zh-CN" b="1" dirty="0" smtClean="0"/>
              <a:t>HIS</a:t>
            </a:r>
            <a:r>
              <a:rPr lang="zh-CN" altLang="en-US" b="1" dirty="0" smtClean="0"/>
              <a:t>、</a:t>
            </a:r>
            <a:r>
              <a:rPr lang="en-US" altLang="zh-CN" b="1" dirty="0" smtClean="0"/>
              <a:t>EMR</a:t>
            </a:r>
            <a:r>
              <a:rPr lang="zh-CN" altLang="en-US" b="1" dirty="0" smtClean="0"/>
              <a:t>、院内平台等相关项目负责人有更深入的沟通，形成合作模式并能共享成果</a:t>
            </a:r>
            <a:endParaRPr lang="zh-CN" altLang="en-US" b="1" dirty="0"/>
          </a:p>
        </p:txBody>
      </p:sp>
      <p:sp>
        <p:nvSpPr>
          <p:cNvPr id="4" name="矩形 3"/>
          <p:cNvSpPr/>
          <p:nvPr/>
        </p:nvSpPr>
        <p:spPr>
          <a:xfrm>
            <a:off x="715537" y="2999678"/>
            <a:ext cx="4090638" cy="114857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328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道路</a:t>
            </a:r>
            <a:r>
              <a:rPr lang="zh-CN" altLang="en-US" dirty="0"/>
              <a:t>选择</a:t>
            </a:r>
          </a:p>
        </p:txBody>
      </p:sp>
      <p:sp>
        <p:nvSpPr>
          <p:cNvPr id="3" name="文本框 2"/>
          <p:cNvSpPr txBox="1"/>
          <p:nvPr/>
        </p:nvSpPr>
        <p:spPr>
          <a:xfrm>
            <a:off x="1459489" y="3702206"/>
            <a:ext cx="9894312" cy="369332"/>
          </a:xfrm>
          <a:prstGeom prst="rect">
            <a:avLst/>
          </a:prstGeom>
          <a:noFill/>
        </p:spPr>
        <p:txBody>
          <a:bodyPr wrap="none" rtlCol="0">
            <a:spAutoFit/>
          </a:bodyPr>
          <a:lstStyle/>
          <a:p>
            <a:r>
              <a:rPr lang="zh-CN" altLang="en-US" dirty="0" smtClean="0"/>
              <a:t>围绕</a:t>
            </a:r>
            <a:r>
              <a:rPr lang="en-US" altLang="zh-CN" dirty="0" smtClean="0"/>
              <a:t>HIS</a:t>
            </a:r>
            <a:r>
              <a:rPr lang="zh-CN" altLang="en-US" dirty="0" smtClean="0"/>
              <a:t>内核化并形成本部和现场分工研发的工作模式应该是近期事业部工作的重点探索领域</a:t>
            </a:r>
            <a:endParaRPr lang="zh-CN" altLang="en-US" dirty="0"/>
          </a:p>
        </p:txBody>
      </p:sp>
    </p:spTree>
    <p:extLst>
      <p:ext uri="{BB962C8B-B14F-4D97-AF65-F5344CB8AC3E}">
        <p14:creationId xmlns:p14="http://schemas.microsoft.com/office/powerpoint/2010/main" val="2260602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072" y="1801960"/>
            <a:ext cx="4103687"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txBox="1">
            <a:spLocks noChangeArrowheads="1"/>
          </p:cNvSpPr>
          <p:nvPr/>
        </p:nvSpPr>
        <p:spPr>
          <a:xfrm>
            <a:off x="4796522" y="5186510"/>
            <a:ext cx="2593975" cy="503237"/>
          </a:xfrm>
          <a:prstGeom prst="rect">
            <a:avLst/>
          </a:prstGeom>
          <a:noFill/>
        </p:spPr>
        <p:txBody>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en-US" altLang="zh-CN" sz="1000" smtClean="0"/>
              <a:t>Copyright © 2008 Neusoft Corporation </a:t>
            </a:r>
          </a:p>
        </p:txBody>
      </p:sp>
    </p:spTree>
    <p:extLst>
      <p:ext uri="{BB962C8B-B14F-4D97-AF65-F5344CB8AC3E}">
        <p14:creationId xmlns:p14="http://schemas.microsoft.com/office/powerpoint/2010/main" val="86988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客观信息</a:t>
            </a:r>
            <a:endParaRPr lang="zh-CN"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199" y="1825624"/>
            <a:ext cx="10173237" cy="4447761"/>
          </a:xfrm>
        </p:spPr>
        <p:txBody>
          <a:bodyPr>
            <a:normAutofit fontScale="85000" lnSpcReduction="10000"/>
          </a:bodyPr>
          <a:lstStyle/>
          <a:p>
            <a:r>
              <a:rPr lang="zh-CN" altLang="en-US" dirty="0"/>
              <a:t>迭代</a:t>
            </a:r>
            <a:r>
              <a:rPr lang="zh-CN" altLang="en-US" dirty="0" smtClean="0"/>
              <a:t>时间：</a:t>
            </a:r>
            <a:r>
              <a:rPr lang="en-US" altLang="zh-CN" dirty="0"/>
              <a:t> 2017-2-27 </a:t>
            </a:r>
            <a:r>
              <a:rPr lang="zh-CN" altLang="en-US" dirty="0" smtClean="0"/>
              <a:t>到 </a:t>
            </a:r>
            <a:r>
              <a:rPr lang="en-US" altLang="zh-CN" dirty="0" smtClean="0"/>
              <a:t>2017-6-2 </a:t>
            </a:r>
            <a:r>
              <a:rPr lang="zh-CN" altLang="en-US" dirty="0" smtClean="0"/>
              <a:t> </a:t>
            </a:r>
            <a:endParaRPr lang="en-US" altLang="zh-CN" dirty="0" smtClean="0"/>
          </a:p>
          <a:p>
            <a:r>
              <a:rPr lang="zh-CN" altLang="en-US" dirty="0" smtClean="0"/>
              <a:t>投入人数：</a:t>
            </a:r>
            <a:r>
              <a:rPr lang="en-US" altLang="zh-CN" dirty="0" smtClean="0"/>
              <a:t>1</a:t>
            </a:r>
            <a:r>
              <a:rPr lang="zh-CN" altLang="en-US" dirty="0"/>
              <a:t>人</a:t>
            </a:r>
            <a:r>
              <a:rPr lang="zh-CN" altLang="en-US" dirty="0" smtClean="0"/>
              <a:t>（约</a:t>
            </a:r>
            <a:r>
              <a:rPr lang="en-US" altLang="zh-CN" dirty="0" smtClean="0"/>
              <a:t>30</a:t>
            </a:r>
            <a:r>
              <a:rPr lang="zh-CN" altLang="en-US" dirty="0" smtClean="0"/>
              <a:t>人日）</a:t>
            </a:r>
            <a:endParaRPr lang="en-US" altLang="zh-CN" dirty="0" smtClean="0"/>
          </a:p>
          <a:p>
            <a:r>
              <a:rPr lang="zh-CN" altLang="en-US" dirty="0" smtClean="0"/>
              <a:t>工作展开方式：以上一轮工作成果为基础，展开内核化探索，结合架构规划工作的成果、以邮件的形式让大家了解工作的进展</a:t>
            </a:r>
            <a:endParaRPr lang="en-US" altLang="zh-CN" dirty="0" smtClean="0"/>
          </a:p>
          <a:p>
            <a:r>
              <a:rPr lang="en-US" altLang="zh-CN" dirty="0" err="1" smtClean="0"/>
              <a:t>Svn</a:t>
            </a:r>
            <a:r>
              <a:rPr lang="zh-CN" altLang="en-US" dirty="0" smtClean="0"/>
              <a:t>地址：</a:t>
            </a:r>
            <a:r>
              <a:rPr lang="en-US" altLang="zh-CN" dirty="0">
                <a:hlinkClick r:id="rId2"/>
              </a:rPr>
              <a:t>https://</a:t>
            </a:r>
            <a:r>
              <a:rPr lang="en-US" altLang="zh-CN" dirty="0" smtClean="0">
                <a:hlinkClick r:id="rId2"/>
              </a:rPr>
              <a:t>github.com/jdepend/hospital</a:t>
            </a:r>
            <a:r>
              <a:rPr lang="en-US" altLang="zh-CN" dirty="0" smtClean="0"/>
              <a:t> </a:t>
            </a:r>
            <a:r>
              <a:rPr lang="zh-CN" altLang="en-US" dirty="0" smtClean="0"/>
              <a:t>（本轮共保存了</a:t>
            </a:r>
            <a:r>
              <a:rPr lang="en-US" altLang="zh-CN" dirty="0" smtClean="0"/>
              <a:t>11</a:t>
            </a:r>
            <a:r>
              <a:rPr lang="zh-CN" altLang="en-US" dirty="0" smtClean="0"/>
              <a:t>个快照</a:t>
            </a:r>
            <a:r>
              <a:rPr lang="en-US" altLang="zh-CN" dirty="0" smtClean="0"/>
              <a:t>【</a:t>
            </a:r>
            <a:r>
              <a:rPr lang="zh-CN" altLang="en-US" dirty="0" smtClean="0"/>
              <a:t>共</a:t>
            </a:r>
            <a:r>
              <a:rPr lang="en-US" altLang="zh-CN" dirty="0" smtClean="0"/>
              <a:t>23</a:t>
            </a:r>
            <a:r>
              <a:rPr lang="zh-CN" altLang="en-US" dirty="0" smtClean="0"/>
              <a:t>个快照</a:t>
            </a:r>
            <a:r>
              <a:rPr lang="en-US" altLang="zh-CN" dirty="0" smtClean="0"/>
              <a:t>】</a:t>
            </a:r>
            <a:r>
              <a:rPr lang="zh-CN" altLang="en-US" dirty="0" smtClean="0"/>
              <a:t>）</a:t>
            </a:r>
            <a:endParaRPr lang="en-US" altLang="zh-CN" dirty="0" smtClean="0"/>
          </a:p>
          <a:p>
            <a:r>
              <a:rPr lang="zh-CN" altLang="en-US" dirty="0"/>
              <a:t>成果</a:t>
            </a:r>
            <a:r>
              <a:rPr lang="zh-CN" altLang="en-US" dirty="0" smtClean="0"/>
              <a:t>物：</a:t>
            </a:r>
            <a:endParaRPr lang="en-US" altLang="zh-CN" dirty="0" smtClean="0"/>
          </a:p>
          <a:p>
            <a:r>
              <a:rPr lang="en-US" altLang="zh-CN" dirty="0"/>
              <a:t> </a:t>
            </a:r>
            <a:r>
              <a:rPr lang="en-US" altLang="zh-CN" dirty="0" smtClean="0"/>
              <a:t>        </a:t>
            </a:r>
            <a:r>
              <a:rPr lang="zh-CN" altLang="en-US" dirty="0" smtClean="0"/>
              <a:t>向</a:t>
            </a:r>
            <a:r>
              <a:rPr lang="en-US" altLang="zh-CN" dirty="0"/>
              <a:t>word</a:t>
            </a:r>
            <a:r>
              <a:rPr lang="zh-CN" altLang="en-US" dirty="0" smtClean="0"/>
              <a:t>文档增加了</a:t>
            </a:r>
            <a:r>
              <a:rPr lang="en-US" altLang="zh-CN" dirty="0" smtClean="0"/>
              <a:t>24</a:t>
            </a:r>
            <a:r>
              <a:rPr lang="zh-CN" altLang="en-US" dirty="0" smtClean="0"/>
              <a:t>页（当前</a:t>
            </a:r>
            <a:r>
              <a:rPr lang="en-US" altLang="zh-CN" dirty="0" smtClean="0"/>
              <a:t>94</a:t>
            </a:r>
            <a:r>
              <a:rPr lang="zh-CN" altLang="en-US"/>
              <a:t>页</a:t>
            </a:r>
            <a:r>
              <a:rPr lang="zh-CN" altLang="en-US" smtClean="0"/>
              <a:t>）；</a:t>
            </a:r>
            <a:r>
              <a:rPr lang="zh-CN" altLang="en-US" dirty="0" smtClean="0"/>
              <a:t>丰富了由业务到设计的模型；</a:t>
            </a:r>
            <a:endParaRPr lang="en-US" altLang="zh-CN" dirty="0" smtClean="0"/>
          </a:p>
          <a:p>
            <a:r>
              <a:rPr lang="en-US" altLang="zh-CN" dirty="0"/>
              <a:t> </a:t>
            </a:r>
            <a:r>
              <a:rPr lang="en-US" altLang="zh-CN" dirty="0" smtClean="0"/>
              <a:t>        </a:t>
            </a:r>
            <a:r>
              <a:rPr lang="zh-CN" altLang="en-US" dirty="0" smtClean="0"/>
              <a:t>增加了</a:t>
            </a:r>
            <a:r>
              <a:rPr lang="en-US" altLang="zh-CN" dirty="0" smtClean="0"/>
              <a:t>4551</a:t>
            </a:r>
            <a:r>
              <a:rPr lang="zh-CN" altLang="en-US" dirty="0" smtClean="0"/>
              <a:t>行代码（当前</a:t>
            </a:r>
            <a:r>
              <a:rPr lang="en-US" altLang="zh-CN" dirty="0" smtClean="0"/>
              <a:t>13920</a:t>
            </a:r>
            <a:r>
              <a:rPr lang="zh-CN" altLang="en-US" dirty="0" smtClean="0"/>
              <a:t>行）；增加了</a:t>
            </a:r>
            <a:r>
              <a:rPr lang="en-US" altLang="zh-CN" dirty="0" smtClean="0"/>
              <a:t>24</a:t>
            </a:r>
            <a:r>
              <a:rPr lang="zh-CN" altLang="en-US" dirty="0" smtClean="0"/>
              <a:t>张数据库表（当前</a:t>
            </a:r>
            <a:r>
              <a:rPr lang="en-US" altLang="zh-CN" dirty="0" smtClean="0"/>
              <a:t>62</a:t>
            </a:r>
            <a:r>
              <a:rPr lang="zh-CN" altLang="en-US" dirty="0" smtClean="0"/>
              <a:t>张表）；</a:t>
            </a:r>
            <a:endParaRPr lang="en-US" altLang="zh-CN" dirty="0" smtClean="0"/>
          </a:p>
          <a:p>
            <a:r>
              <a:rPr lang="en-US" altLang="zh-CN" dirty="0"/>
              <a:t> </a:t>
            </a:r>
            <a:r>
              <a:rPr lang="en-US" altLang="zh-CN" dirty="0" smtClean="0"/>
              <a:t>        </a:t>
            </a:r>
            <a:r>
              <a:rPr lang="zh-CN" altLang="en-US" dirty="0" smtClean="0"/>
              <a:t>增加了一组模拟患者门诊看病流程的测试场景（包含了初诊、复诊）；</a:t>
            </a:r>
            <a:endParaRPr lang="en-US" altLang="zh-CN" dirty="0" smtClean="0"/>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状态说明（过程 满意度：</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147478" cy="4351338"/>
          </a:xfrm>
        </p:spPr>
        <p:txBody>
          <a:bodyPr/>
          <a:lstStyle/>
          <a:p>
            <a:r>
              <a:rPr lang="zh-CN" altLang="en-US" dirty="0"/>
              <a:t>分析</a:t>
            </a:r>
            <a:r>
              <a:rPr lang="zh-CN" altLang="en-US" dirty="0" smtClean="0"/>
              <a:t>了门诊看病业务流程，优化了医嘱执行，使其能够同时满足住院和门诊，增加了门诊科室、门诊部、门诊输液中心等相关科室</a:t>
            </a:r>
            <a:r>
              <a:rPr lang="zh-CN" altLang="en-US" dirty="0"/>
              <a:t>。</a:t>
            </a:r>
            <a:r>
              <a:rPr lang="zh-CN" altLang="en-US" dirty="0" smtClean="0"/>
              <a:t>优化了患者一次就诊，使其能够贯穿门诊初诊、复诊，及住院三个阶段</a:t>
            </a:r>
            <a:endParaRPr lang="en-US" altLang="zh-CN" dirty="0" smtClean="0"/>
          </a:p>
          <a:p>
            <a:endParaRPr lang="zh-CN" altLang="en-US" dirty="0"/>
          </a:p>
        </p:txBody>
      </p:sp>
      <p:pic>
        <p:nvPicPr>
          <p:cNvPr id="11" name="图片 10"/>
          <p:cNvPicPr>
            <a:picLocks noChangeAspect="1"/>
          </p:cNvPicPr>
          <p:nvPr/>
        </p:nvPicPr>
        <p:blipFill>
          <a:blip r:embed="rId2"/>
          <a:stretch>
            <a:fillRect/>
          </a:stretch>
        </p:blipFill>
        <p:spPr>
          <a:xfrm>
            <a:off x="625356" y="3467158"/>
            <a:ext cx="2561945" cy="1068272"/>
          </a:xfrm>
          <a:prstGeom prst="rect">
            <a:avLst/>
          </a:prstGeom>
        </p:spPr>
      </p:pic>
      <p:pic>
        <p:nvPicPr>
          <p:cNvPr id="12" name="图片 11"/>
          <p:cNvPicPr>
            <a:picLocks noChangeAspect="1"/>
          </p:cNvPicPr>
          <p:nvPr/>
        </p:nvPicPr>
        <p:blipFill>
          <a:blip r:embed="rId3"/>
          <a:stretch>
            <a:fillRect/>
          </a:stretch>
        </p:blipFill>
        <p:spPr>
          <a:xfrm>
            <a:off x="3476902" y="2890548"/>
            <a:ext cx="1773409" cy="1706092"/>
          </a:xfrm>
          <a:prstGeom prst="rect">
            <a:avLst/>
          </a:prstGeom>
        </p:spPr>
      </p:pic>
      <p:pic>
        <p:nvPicPr>
          <p:cNvPr id="13" name="图片 12"/>
          <p:cNvPicPr>
            <a:picLocks noChangeAspect="1"/>
          </p:cNvPicPr>
          <p:nvPr/>
        </p:nvPicPr>
        <p:blipFill>
          <a:blip r:embed="rId4"/>
          <a:stretch>
            <a:fillRect/>
          </a:stretch>
        </p:blipFill>
        <p:spPr>
          <a:xfrm>
            <a:off x="3349282" y="4835464"/>
            <a:ext cx="2000367" cy="1460911"/>
          </a:xfrm>
          <a:prstGeom prst="rect">
            <a:avLst/>
          </a:prstGeom>
        </p:spPr>
      </p:pic>
      <p:pic>
        <p:nvPicPr>
          <p:cNvPr id="14" name="图片 13"/>
          <p:cNvPicPr>
            <a:picLocks noChangeAspect="1"/>
          </p:cNvPicPr>
          <p:nvPr/>
        </p:nvPicPr>
        <p:blipFill>
          <a:blip r:embed="rId5"/>
          <a:stretch>
            <a:fillRect/>
          </a:stretch>
        </p:blipFill>
        <p:spPr>
          <a:xfrm>
            <a:off x="5604461" y="2816170"/>
            <a:ext cx="2170536" cy="3713303"/>
          </a:xfrm>
          <a:prstGeom prst="rect">
            <a:avLst/>
          </a:prstGeom>
        </p:spPr>
      </p:pic>
      <p:pic>
        <p:nvPicPr>
          <p:cNvPr id="15" name="图片 14"/>
          <p:cNvPicPr>
            <a:picLocks noChangeAspect="1"/>
          </p:cNvPicPr>
          <p:nvPr/>
        </p:nvPicPr>
        <p:blipFill>
          <a:blip r:embed="rId6"/>
          <a:stretch>
            <a:fillRect/>
          </a:stretch>
        </p:blipFill>
        <p:spPr>
          <a:xfrm>
            <a:off x="8056626" y="3177632"/>
            <a:ext cx="1750911" cy="1281505"/>
          </a:xfrm>
          <a:prstGeom prst="rect">
            <a:avLst/>
          </a:prstGeom>
        </p:spPr>
      </p:pic>
      <p:pic>
        <p:nvPicPr>
          <p:cNvPr id="16" name="图片 15"/>
          <p:cNvPicPr>
            <a:picLocks noChangeAspect="1"/>
          </p:cNvPicPr>
          <p:nvPr/>
        </p:nvPicPr>
        <p:blipFill>
          <a:blip r:embed="rId7"/>
          <a:stretch>
            <a:fillRect/>
          </a:stretch>
        </p:blipFill>
        <p:spPr>
          <a:xfrm>
            <a:off x="8029809" y="4943258"/>
            <a:ext cx="1879679" cy="1353118"/>
          </a:xfrm>
          <a:prstGeom prst="rect">
            <a:avLst/>
          </a:prstGeom>
        </p:spPr>
      </p:pic>
      <p:pic>
        <p:nvPicPr>
          <p:cNvPr id="17" name="图片 16"/>
          <p:cNvPicPr>
            <a:picLocks noChangeAspect="1"/>
          </p:cNvPicPr>
          <p:nvPr/>
        </p:nvPicPr>
        <p:blipFill>
          <a:blip r:embed="rId8"/>
          <a:stretch>
            <a:fillRect/>
          </a:stretch>
        </p:blipFill>
        <p:spPr>
          <a:xfrm>
            <a:off x="10286051" y="3177632"/>
            <a:ext cx="1399256" cy="2985973"/>
          </a:xfrm>
          <a:prstGeom prst="rect">
            <a:avLst/>
          </a:prstGeom>
        </p:spPr>
      </p:pic>
      <p:pic>
        <p:nvPicPr>
          <p:cNvPr id="18" name="图片 17"/>
          <p:cNvPicPr>
            <a:picLocks noChangeAspect="1"/>
          </p:cNvPicPr>
          <p:nvPr/>
        </p:nvPicPr>
        <p:blipFill>
          <a:blip r:embed="rId9"/>
          <a:stretch>
            <a:fillRect/>
          </a:stretch>
        </p:blipFill>
        <p:spPr>
          <a:xfrm>
            <a:off x="1016884" y="5025266"/>
            <a:ext cx="1778888" cy="1081305"/>
          </a:xfrm>
          <a:prstGeom prst="rect">
            <a:avLst/>
          </a:prstGeom>
        </p:spPr>
      </p:pic>
    </p:spTree>
    <p:extLst>
      <p:ext uri="{BB962C8B-B14F-4D97-AF65-F5344CB8AC3E}">
        <p14:creationId xmlns:p14="http://schemas.microsoft.com/office/powerpoint/2010/main" val="374962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54854" y="2429399"/>
            <a:ext cx="3161325" cy="4492337"/>
          </a:xfrm>
          <a:prstGeom prst="rect">
            <a:avLst/>
          </a:prstGeom>
        </p:spPr>
      </p:pic>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（内核化 满意</a:t>
            </a:r>
            <a:r>
              <a:rPr lang="zh-CN" altLang="en-US" dirty="0"/>
              <a:t>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211872" cy="4351338"/>
          </a:xfrm>
        </p:spPr>
        <p:txBody>
          <a:bodyPr/>
          <a:lstStyle/>
          <a:p>
            <a:r>
              <a:rPr lang="zh-CN" altLang="en-US" dirty="0" smtClean="0"/>
              <a:t>对工作目标中</a:t>
            </a:r>
            <a:r>
              <a:rPr lang="en-US" altLang="zh-CN" dirty="0" smtClean="0"/>
              <a:t>【</a:t>
            </a:r>
            <a:r>
              <a:rPr lang="zh-CN" altLang="zh-CN" b="1" dirty="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p:txBody>
      </p:sp>
      <p:sp>
        <p:nvSpPr>
          <p:cNvPr id="7" name="文本框 6"/>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9" name="直接箭头连接符 8"/>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15" name="直接箭头连接符 1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18" name="直接箭头连接符 17"/>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20" name="直接箭头连接符 19"/>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23" name="直接箭头连接符 22"/>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25" name="直接箭头连接符 24"/>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27" name="直接箭头连接符 26"/>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0" name="直接箭头连接符 39"/>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3" name="文本框 42"/>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44" name="文本框 43"/>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45" name="矩形 44"/>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36" name="直接箭头连接符 35"/>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97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内核化</a:t>
            </a:r>
            <a:r>
              <a:rPr lang="en-US" altLang="zh-CN" dirty="0" smtClean="0"/>
              <a:t>[</a:t>
            </a:r>
            <a:r>
              <a:rPr lang="zh-CN" altLang="en-US" dirty="0" smtClean="0"/>
              <a:t>分工</a:t>
            </a:r>
            <a:r>
              <a:rPr lang="en-US" altLang="zh-CN" dirty="0" smtClean="0"/>
              <a:t>]</a:t>
            </a:r>
            <a:r>
              <a:rPr lang="zh-CN" altLang="en-US" dirty="0" smtClean="0"/>
              <a:t>（续）</a:t>
            </a:r>
            <a:endParaRPr lang="zh-CN" altLang="en-US" dirty="0"/>
          </a:p>
        </p:txBody>
      </p:sp>
      <p:pic>
        <p:nvPicPr>
          <p:cNvPr id="24" name="图片 2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988" y="1628377"/>
            <a:ext cx="6533516" cy="4573986"/>
          </a:xfrm>
          <a:prstGeom prst="rect">
            <a:avLst/>
          </a:prstGeom>
          <a:noFill/>
          <a:ln>
            <a:noFill/>
          </a:ln>
        </p:spPr>
      </p:pic>
      <p:sp>
        <p:nvSpPr>
          <p:cNvPr id="25" name="矩形 24"/>
          <p:cNvSpPr/>
          <p:nvPr/>
        </p:nvSpPr>
        <p:spPr>
          <a:xfrm>
            <a:off x="2077634" y="2921000"/>
            <a:ext cx="3225800" cy="314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74234" y="3327400"/>
            <a:ext cx="1107996" cy="369332"/>
          </a:xfrm>
          <a:prstGeom prst="rect">
            <a:avLst/>
          </a:prstGeom>
          <a:noFill/>
        </p:spPr>
        <p:txBody>
          <a:bodyPr wrap="none" rtlCol="0">
            <a:spAutoFit/>
          </a:bodyPr>
          <a:lstStyle/>
          <a:p>
            <a:r>
              <a:rPr lang="zh-CN" altLang="en-US" dirty="0" smtClean="0"/>
              <a:t>药房领域</a:t>
            </a:r>
            <a:endParaRPr lang="zh-CN" altLang="en-US" dirty="0"/>
          </a:p>
        </p:txBody>
      </p:sp>
      <p:cxnSp>
        <p:nvCxnSpPr>
          <p:cNvPr id="27" name="直接箭头连接符 26"/>
          <p:cNvCxnSpPr>
            <a:stCxn id="26" idx="3"/>
          </p:cNvCxnSpPr>
          <p:nvPr/>
        </p:nvCxnSpPr>
        <p:spPr>
          <a:xfrm>
            <a:off x="1382230" y="3512066"/>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077634" y="1937266"/>
            <a:ext cx="3225800" cy="9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4234" y="2379133"/>
            <a:ext cx="1107996" cy="369332"/>
          </a:xfrm>
          <a:prstGeom prst="rect">
            <a:avLst/>
          </a:prstGeom>
          <a:noFill/>
        </p:spPr>
        <p:txBody>
          <a:bodyPr wrap="none" rtlCol="0">
            <a:spAutoFit/>
          </a:bodyPr>
          <a:lstStyle/>
          <a:p>
            <a:r>
              <a:rPr lang="zh-CN" altLang="en-US" dirty="0" smtClean="0"/>
              <a:t>药房应用</a:t>
            </a:r>
            <a:endParaRPr lang="zh-CN" altLang="en-US" dirty="0"/>
          </a:p>
        </p:txBody>
      </p:sp>
      <p:cxnSp>
        <p:nvCxnSpPr>
          <p:cNvPr id="30" name="直接箭头连接符 29"/>
          <p:cNvCxnSpPr>
            <a:stCxn id="29" idx="3"/>
          </p:cNvCxnSpPr>
          <p:nvPr/>
        </p:nvCxnSpPr>
        <p:spPr>
          <a:xfrm>
            <a:off x="1382230" y="2563799"/>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303434" y="1937266"/>
            <a:ext cx="2984500" cy="413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075334" y="2728330"/>
            <a:ext cx="1569660" cy="369332"/>
          </a:xfrm>
          <a:prstGeom prst="rect">
            <a:avLst/>
          </a:prstGeom>
          <a:noFill/>
        </p:spPr>
        <p:txBody>
          <a:bodyPr wrap="none" rtlCol="0">
            <a:spAutoFit/>
          </a:bodyPr>
          <a:lstStyle/>
          <a:p>
            <a:r>
              <a:rPr lang="zh-CN" altLang="en-US" dirty="0" smtClean="0"/>
              <a:t>药房医嘱补丁</a:t>
            </a:r>
            <a:endParaRPr lang="zh-CN" altLang="en-US" dirty="0"/>
          </a:p>
        </p:txBody>
      </p:sp>
      <p:cxnSp>
        <p:nvCxnSpPr>
          <p:cNvPr id="33" name="直接箭头连接符 32"/>
          <p:cNvCxnSpPr>
            <a:stCxn id="32" idx="1"/>
          </p:cNvCxnSpPr>
          <p:nvPr/>
        </p:nvCxnSpPr>
        <p:spPr>
          <a:xfrm flipH="1">
            <a:off x="8541934" y="2912996"/>
            <a:ext cx="533400"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75334" y="3282328"/>
            <a:ext cx="2585969"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符合</a:t>
            </a:r>
            <a:r>
              <a:rPr lang="zh-CN" altLang="en-US" dirty="0" smtClean="0"/>
              <a:t>引擎模型并</a:t>
            </a:r>
            <a:r>
              <a:rPr lang="zh-CN" altLang="en-US" dirty="0"/>
              <a:t>负责</a:t>
            </a:r>
            <a:r>
              <a:rPr lang="zh-CN" altLang="en-US" dirty="0" smtClean="0"/>
              <a:t>修改药房药品</a:t>
            </a:r>
            <a:r>
              <a:rPr lang="zh-CN" altLang="en-US" dirty="0"/>
              <a:t>库存</a:t>
            </a:r>
            <a:r>
              <a:rPr lang="zh-CN" altLang="en-US" dirty="0" smtClean="0"/>
              <a:t>数据；</a:t>
            </a:r>
            <a:endParaRPr lang="en-US" altLang="zh-CN" dirty="0" smtClean="0"/>
          </a:p>
          <a:p>
            <a:pPr marL="285750" indent="-285750">
              <a:buFont typeface="Arial" panose="020B0604020202020204" pitchFamily="34" charset="0"/>
              <a:buChar char="•"/>
            </a:pPr>
            <a:r>
              <a:rPr lang="zh-CN" altLang="en-US" dirty="0" smtClean="0"/>
              <a:t>开发时由药房人员负责；</a:t>
            </a:r>
            <a:endParaRPr lang="en-US" altLang="zh-CN" dirty="0" smtClean="0"/>
          </a:p>
          <a:p>
            <a:pPr marL="285750" indent="-285750">
              <a:buFont typeface="Arial" panose="020B0604020202020204" pitchFamily="34" charset="0"/>
              <a:buChar char="•"/>
            </a:pPr>
            <a:r>
              <a:rPr lang="zh-CN" altLang="en-US" dirty="0" smtClean="0"/>
              <a:t>运行时在引擎中；</a:t>
            </a:r>
            <a:endParaRPr lang="zh-CN" altLang="en-US" dirty="0"/>
          </a:p>
        </p:txBody>
      </p:sp>
    </p:spTree>
    <p:extLst>
      <p:ext uri="{BB962C8B-B14F-4D97-AF65-F5344CB8AC3E}">
        <p14:creationId xmlns:p14="http://schemas.microsoft.com/office/powerpoint/2010/main" val="56773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状态说明（满意度： </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探索以</a:t>
            </a:r>
            <a:r>
              <a:rPr lang="en-US" altLang="zh-CN" dirty="0" err="1" smtClean="0"/>
              <a:t>app+engine</a:t>
            </a:r>
            <a:r>
              <a:rPr lang="zh-CN" altLang="en-US" dirty="0" smtClean="0"/>
              <a:t>的模式运行</a:t>
            </a:r>
            <a:endParaRPr lang="zh-CN" altLang="en-US" dirty="0"/>
          </a:p>
        </p:txBody>
      </p:sp>
      <p:pic>
        <p:nvPicPr>
          <p:cNvPr id="4" name="图片 3" descr="C:\Users\kingbox\Desktop\2017-4-17 8-52-58.png"/>
          <p:cNvPicPr/>
          <p:nvPr/>
        </p:nvPicPr>
        <p:blipFill>
          <a:blip r:embed="rId2">
            <a:extLst>
              <a:ext uri="{28A0092B-C50C-407E-A947-70E740481C1C}">
                <a14:useLocalDpi xmlns:a14="http://schemas.microsoft.com/office/drawing/2010/main" val="0"/>
              </a:ext>
            </a:extLst>
          </a:blip>
          <a:srcRect/>
          <a:stretch>
            <a:fillRect/>
          </a:stretch>
        </p:blipFill>
        <p:spPr bwMode="auto">
          <a:xfrm>
            <a:off x="3202366" y="2639539"/>
            <a:ext cx="6253867" cy="3973133"/>
          </a:xfrm>
          <a:prstGeom prst="rect">
            <a:avLst/>
          </a:prstGeom>
          <a:noFill/>
          <a:ln>
            <a:noFill/>
          </a:ln>
        </p:spPr>
      </p:pic>
    </p:spTree>
    <p:extLst>
      <p:ext uri="{BB962C8B-B14F-4D97-AF65-F5344CB8AC3E}">
        <p14:creationId xmlns:p14="http://schemas.microsoft.com/office/powerpoint/2010/main" val="24340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a:t>
            </a:r>
            <a:r>
              <a:rPr lang="zh-CN" altLang="en-US" dirty="0"/>
              <a:t>满意度：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515600" cy="4351338"/>
          </a:xfrm>
        </p:spPr>
        <p:txBody>
          <a:bodyPr/>
          <a:lstStyle/>
          <a:p>
            <a:r>
              <a:rPr lang="zh-CN" altLang="en-US" dirty="0" smtClean="0"/>
              <a:t>通过引入</a:t>
            </a:r>
            <a:r>
              <a:rPr lang="en-US" altLang="zh-CN" dirty="0" smtClean="0"/>
              <a:t>【</a:t>
            </a:r>
            <a:r>
              <a:rPr lang="zh-CN" altLang="en-US" dirty="0"/>
              <a:t>执行条目过滤器</a:t>
            </a:r>
            <a:r>
              <a:rPr lang="en-US" altLang="zh-CN" dirty="0" smtClean="0"/>
              <a:t>】</a:t>
            </a:r>
            <a:r>
              <a:rPr lang="zh-CN" altLang="en-US" dirty="0" smtClean="0"/>
              <a:t>来创建批量执行任务，可以应用在批量执行医嘱的场景下（如：配液、检查等）</a:t>
            </a:r>
            <a:endParaRPr lang="zh-CN" altLang="en-US" dirty="0"/>
          </a:p>
        </p:txBody>
      </p:sp>
      <p:pic>
        <p:nvPicPr>
          <p:cNvPr id="10" name="图片 9"/>
          <p:cNvPicPr>
            <a:picLocks noChangeAspect="1"/>
          </p:cNvPicPr>
          <p:nvPr/>
        </p:nvPicPr>
        <p:blipFill>
          <a:blip r:embed="rId2"/>
          <a:stretch>
            <a:fillRect/>
          </a:stretch>
        </p:blipFill>
        <p:spPr>
          <a:xfrm>
            <a:off x="2365926" y="2272411"/>
            <a:ext cx="7226381" cy="4585589"/>
          </a:xfrm>
          <a:prstGeom prst="rect">
            <a:avLst/>
          </a:prstGeom>
        </p:spPr>
      </p:pic>
      <p:sp>
        <p:nvSpPr>
          <p:cNvPr id="5" name="矩形 4"/>
          <p:cNvSpPr/>
          <p:nvPr/>
        </p:nvSpPr>
        <p:spPr>
          <a:xfrm>
            <a:off x="3903532" y="3235375"/>
            <a:ext cx="2192467" cy="6127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722932" y="4800600"/>
            <a:ext cx="1859093" cy="4095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467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3046" y="126608"/>
            <a:ext cx="10860259" cy="6731391"/>
          </a:xfrm>
        </p:spPr>
        <p:txBody>
          <a:bodyPr>
            <a:normAutofit fontScale="77500" lnSpcReduction="20000"/>
          </a:bodyPr>
          <a:lstStyle/>
          <a:p>
            <a:r>
              <a:rPr lang="zh-CN" altLang="en-US" dirty="0" smtClean="0">
                <a:solidFill>
                  <a:schemeClr val="bg1"/>
                </a:solidFill>
              </a:rPr>
              <a:t>感谢：</a:t>
            </a:r>
            <a:endParaRPr lang="en-US" altLang="zh-CN" dirty="0" smtClean="0">
              <a:solidFill>
                <a:schemeClr val="bg1"/>
              </a:solidFill>
            </a:endParaRPr>
          </a:p>
          <a:p>
            <a:r>
              <a:rPr lang="zh-CN" altLang="en-US" dirty="0" smtClean="0">
                <a:solidFill>
                  <a:schemeClr val="bg1"/>
                </a:solidFill>
              </a:rPr>
              <a:t>陈佩（角色职责、业务知识）</a:t>
            </a:r>
            <a:endParaRPr lang="en-US" altLang="zh-CN" dirty="0" smtClean="0">
              <a:solidFill>
                <a:schemeClr val="bg1"/>
              </a:solidFill>
            </a:endParaRPr>
          </a:p>
          <a:p>
            <a:r>
              <a:rPr lang="zh-CN" altLang="en-US" dirty="0" smtClean="0">
                <a:solidFill>
                  <a:schemeClr val="bg1"/>
                </a:solidFill>
              </a:rPr>
              <a:t>雷永建（设计思路交流、业务知识）</a:t>
            </a:r>
            <a:endParaRPr lang="en-US" altLang="zh-CN" dirty="0" smtClean="0">
              <a:solidFill>
                <a:schemeClr val="bg1"/>
              </a:solidFill>
            </a:endParaRPr>
          </a:p>
          <a:p>
            <a:r>
              <a:rPr lang="zh-CN" altLang="en-US" dirty="0" smtClean="0">
                <a:solidFill>
                  <a:schemeClr val="bg1"/>
                </a:solidFill>
              </a:rPr>
              <a:t>郑勋（业务知识）</a:t>
            </a:r>
            <a:endParaRPr lang="en-US" altLang="zh-CN" dirty="0" smtClean="0">
              <a:solidFill>
                <a:schemeClr val="bg1"/>
              </a:solidFill>
            </a:endParaRPr>
          </a:p>
          <a:p>
            <a:r>
              <a:rPr lang="zh-CN" altLang="en-US" dirty="0">
                <a:solidFill>
                  <a:schemeClr val="bg1"/>
                </a:solidFill>
              </a:rPr>
              <a:t>张天</a:t>
            </a:r>
            <a:r>
              <a:rPr lang="zh-CN" altLang="en-US" dirty="0" smtClean="0">
                <a:solidFill>
                  <a:schemeClr val="bg1"/>
                </a:solidFill>
              </a:rPr>
              <a:t>琪、曹洪梅（药房业务、组织）</a:t>
            </a:r>
            <a:endParaRPr lang="en-US" altLang="zh-CN" dirty="0" smtClean="0">
              <a:solidFill>
                <a:schemeClr val="bg1"/>
              </a:solidFill>
            </a:endParaRPr>
          </a:p>
          <a:p>
            <a:r>
              <a:rPr lang="zh-CN" altLang="en-US" dirty="0" smtClean="0">
                <a:solidFill>
                  <a:schemeClr val="bg1"/>
                </a:solidFill>
              </a:rPr>
              <a:t>杨威（医院组织结构、软件设计）</a:t>
            </a:r>
            <a:endParaRPr lang="en-US" altLang="zh-CN" dirty="0" smtClean="0">
              <a:solidFill>
                <a:schemeClr val="bg1"/>
              </a:solidFill>
            </a:endParaRPr>
          </a:p>
          <a:p>
            <a:r>
              <a:rPr lang="zh-CN" altLang="en-US" dirty="0" smtClean="0">
                <a:solidFill>
                  <a:schemeClr val="bg1"/>
                </a:solidFill>
              </a:rPr>
              <a:t>王英辉（医嘱概念、药房业务、角色职责）</a:t>
            </a:r>
            <a:endParaRPr lang="en-US" altLang="zh-CN" dirty="0" smtClean="0">
              <a:solidFill>
                <a:schemeClr val="bg1"/>
              </a:solidFill>
            </a:endParaRPr>
          </a:p>
          <a:p>
            <a:r>
              <a:rPr lang="zh-CN" altLang="en-US" dirty="0">
                <a:solidFill>
                  <a:schemeClr val="bg1"/>
                </a:solidFill>
              </a:rPr>
              <a:t>付</a:t>
            </a:r>
            <a:r>
              <a:rPr lang="zh-CN" altLang="en-US" dirty="0" smtClean="0">
                <a:solidFill>
                  <a:schemeClr val="bg1"/>
                </a:solidFill>
              </a:rPr>
              <a:t>秋颖（药房业务、医嘱概念）</a:t>
            </a:r>
            <a:endParaRPr lang="en-US" altLang="zh-CN" dirty="0" smtClean="0">
              <a:solidFill>
                <a:schemeClr val="bg1"/>
              </a:solidFill>
            </a:endParaRPr>
          </a:p>
          <a:p>
            <a:r>
              <a:rPr lang="zh-CN" altLang="en-US" dirty="0">
                <a:solidFill>
                  <a:schemeClr val="bg1"/>
                </a:solidFill>
              </a:rPr>
              <a:t>王</a:t>
            </a:r>
            <a:r>
              <a:rPr lang="zh-CN" altLang="en-US" dirty="0" smtClean="0">
                <a:solidFill>
                  <a:schemeClr val="bg1"/>
                </a:solidFill>
              </a:rPr>
              <a:t>莹（药房业务）</a:t>
            </a:r>
            <a:endParaRPr lang="en-US" altLang="zh-CN" dirty="0" smtClean="0">
              <a:solidFill>
                <a:schemeClr val="bg1"/>
              </a:solidFill>
            </a:endParaRPr>
          </a:p>
          <a:p>
            <a:r>
              <a:rPr lang="zh-CN" altLang="en-US" dirty="0" smtClean="0">
                <a:solidFill>
                  <a:schemeClr val="bg1"/>
                </a:solidFill>
              </a:rPr>
              <a:t>冯原龙（软件设计）</a:t>
            </a:r>
            <a:endParaRPr lang="en-US" altLang="zh-CN" dirty="0" smtClean="0">
              <a:solidFill>
                <a:schemeClr val="bg1"/>
              </a:solidFill>
            </a:endParaRPr>
          </a:p>
          <a:p>
            <a:r>
              <a:rPr lang="zh-CN" altLang="en-US" dirty="0" smtClean="0">
                <a:solidFill>
                  <a:schemeClr val="bg1"/>
                </a:solidFill>
              </a:rPr>
              <a:t>梁俊泽（药房业务、软件设计）</a:t>
            </a:r>
            <a:endParaRPr lang="en-US" altLang="zh-CN" dirty="0" smtClean="0">
              <a:solidFill>
                <a:schemeClr val="bg1"/>
              </a:solidFill>
            </a:endParaRPr>
          </a:p>
          <a:p>
            <a:r>
              <a:rPr lang="zh-CN" altLang="en-US" dirty="0">
                <a:solidFill>
                  <a:schemeClr val="bg1"/>
                </a:solidFill>
              </a:rPr>
              <a:t>王海</a:t>
            </a:r>
            <a:r>
              <a:rPr lang="zh-CN" altLang="en-US" dirty="0" smtClean="0">
                <a:solidFill>
                  <a:schemeClr val="bg1"/>
                </a:solidFill>
              </a:rPr>
              <a:t>勋（检验业务）</a:t>
            </a:r>
            <a:endParaRPr lang="en-US" altLang="zh-CN" dirty="0" smtClean="0">
              <a:solidFill>
                <a:schemeClr val="bg1"/>
              </a:solidFill>
            </a:endParaRPr>
          </a:p>
          <a:p>
            <a:r>
              <a:rPr lang="zh-CN" altLang="en-US" dirty="0">
                <a:solidFill>
                  <a:schemeClr val="bg1"/>
                </a:solidFill>
              </a:rPr>
              <a:t>曾凡</a:t>
            </a:r>
            <a:r>
              <a:rPr lang="zh-CN" altLang="en-US" dirty="0" smtClean="0">
                <a:solidFill>
                  <a:schemeClr val="bg1"/>
                </a:solidFill>
              </a:rPr>
              <a:t>涛（药房业务 药王）</a:t>
            </a:r>
            <a:endParaRPr lang="en-US" altLang="zh-CN" dirty="0" smtClean="0">
              <a:solidFill>
                <a:schemeClr val="bg1"/>
              </a:solidFill>
            </a:endParaRPr>
          </a:p>
          <a:p>
            <a:r>
              <a:rPr lang="zh-CN" altLang="en-US" dirty="0" smtClean="0">
                <a:solidFill>
                  <a:schemeClr val="bg1"/>
                </a:solidFill>
              </a:rPr>
              <a:t>刘璇（工作</a:t>
            </a:r>
            <a:r>
              <a:rPr lang="zh-CN" altLang="en-US" smtClean="0">
                <a:solidFill>
                  <a:schemeClr val="bg1"/>
                </a:solidFill>
              </a:rPr>
              <a:t>进展）</a:t>
            </a:r>
            <a:endParaRPr lang="zh-CN" altLang="en-US" dirty="0">
              <a:solidFill>
                <a:schemeClr val="bg1"/>
              </a:solidFill>
            </a:endParaRPr>
          </a:p>
        </p:txBody>
      </p:sp>
    </p:spTree>
    <p:extLst>
      <p:ext uri="{BB962C8B-B14F-4D97-AF65-F5344CB8AC3E}">
        <p14:creationId xmlns:p14="http://schemas.microsoft.com/office/powerpoint/2010/main" val="1277144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29315348"/>
              </p:ext>
            </p:extLst>
          </p:nvPr>
        </p:nvGraphicFramePr>
        <p:xfrm>
          <a:off x="604434" y="1554480"/>
          <a:ext cx="10987343" cy="4023360"/>
        </p:xfrm>
        <a:graphic>
          <a:graphicData uri="http://schemas.openxmlformats.org/drawingml/2006/table">
            <a:tbl>
              <a:tblPr firstRow="1" bandRow="1">
                <a:tableStyleId>{5C22544A-7EE6-4342-B048-85BDC9FD1C3A}</a:tableStyleId>
              </a:tblPr>
              <a:tblGrid>
                <a:gridCol w="5493671"/>
                <a:gridCol w="1020147"/>
                <a:gridCol w="4473525"/>
              </a:tblGrid>
              <a:tr h="0">
                <a:tc>
                  <a:txBody>
                    <a:bodyPr/>
                    <a:lstStyle/>
                    <a:p>
                      <a:r>
                        <a:rPr lang="zh-CN" altLang="en-US" dirty="0" smtClean="0"/>
                        <a:t>内容</a:t>
                      </a:r>
                      <a:endParaRPr lang="zh-CN" altLang="en-US" dirty="0"/>
                    </a:p>
                  </a:txBody>
                  <a:tcPr/>
                </a:tc>
                <a:tc>
                  <a:txBody>
                    <a:bodyPr/>
                    <a:lstStyle/>
                    <a:p>
                      <a:r>
                        <a:rPr lang="zh-CN" altLang="en-US" dirty="0" smtClean="0"/>
                        <a:t>满意度</a:t>
                      </a:r>
                      <a:endParaRPr lang="zh-CN" altLang="en-US" dirty="0"/>
                    </a:p>
                  </a:txBody>
                  <a:tcPr/>
                </a:tc>
                <a:tc>
                  <a:txBody>
                    <a:bodyPr/>
                    <a:lstStyle/>
                    <a:p>
                      <a:r>
                        <a:rPr lang="zh-CN" altLang="en-US" dirty="0" smtClean="0"/>
                        <a:t>说明</a:t>
                      </a:r>
                      <a:endParaRPr lang="zh-CN" altLang="en-US" dirty="0"/>
                    </a:p>
                  </a:txBody>
                  <a:tcPr/>
                </a:tc>
              </a:tr>
              <a:tr h="0">
                <a:tc>
                  <a:txBody>
                    <a:bodyPr/>
                    <a:lstStyle/>
                    <a:p>
                      <a:r>
                        <a:rPr lang="zh-CN" altLang="en-US" dirty="0" smtClean="0"/>
                        <a:t>分析了门诊看病业务流程，优化了医嘱执行，使其能够同时满足住院和门诊，增加了门诊科室、门诊部、门诊输液中心等相关科室。优化了患者一次就诊，使其能够贯穿门诊初诊、复诊，及住院三个阶段</a:t>
                      </a:r>
                      <a:endParaRPr lang="en-US" altLang="zh-CN" dirty="0" smtClean="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r>
                        <a:rPr lang="zh-CN" altLang="en-US" dirty="0" smtClean="0"/>
                        <a:t>对工作目标中</a:t>
                      </a:r>
                      <a:r>
                        <a:rPr lang="en-US" altLang="zh-CN" b="0" dirty="0" smtClean="0"/>
                        <a:t>【</a:t>
                      </a:r>
                      <a:r>
                        <a:rPr lang="zh-CN" altLang="zh-CN" b="0" dirty="0" smtClean="0"/>
                        <a:t>提供一个展现将复杂业务软件系统的按着可变性的不同分为黑盒、灰盒和白盒复用的三个层次，并对不同层次研发的方法、质量提出具体的要求</a:t>
                      </a:r>
                      <a:r>
                        <a:rPr lang="en-US" altLang="zh-CN" b="0" dirty="0" smtClean="0"/>
                        <a:t>】</a:t>
                      </a:r>
                      <a:r>
                        <a:rPr lang="zh-CN" altLang="en-US" dirty="0" smtClean="0"/>
                        <a:t>做了进一步的探索</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后续仍做为核心研究项目</a:t>
                      </a:r>
                      <a:endParaRPr lang="zh-CN" altLang="en-US" dirty="0"/>
                    </a:p>
                  </a:txBody>
                  <a:tcPr/>
                </a:tc>
              </a:tr>
              <a:tr h="0">
                <a:tc>
                  <a:txBody>
                    <a:bodyPr/>
                    <a:lstStyle/>
                    <a:p>
                      <a:r>
                        <a:rPr lang="zh-CN" altLang="en-US" dirty="0" smtClean="0"/>
                        <a:t>通过引入</a:t>
                      </a:r>
                      <a:r>
                        <a:rPr lang="en-US" altLang="zh-CN" dirty="0" smtClean="0"/>
                        <a:t>【</a:t>
                      </a:r>
                      <a:r>
                        <a:rPr lang="zh-CN" altLang="en-US" dirty="0" smtClean="0"/>
                        <a:t>执行条目过滤器</a:t>
                      </a:r>
                      <a:r>
                        <a:rPr lang="en-US" altLang="zh-CN" dirty="0" smtClean="0"/>
                        <a:t>】</a:t>
                      </a:r>
                      <a:r>
                        <a:rPr lang="zh-CN" altLang="en-US" dirty="0" smtClean="0"/>
                        <a:t>来创建批量执行任务，可以应用在批量执行医嘱的场景下（如：配液）</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探索以</a:t>
                      </a:r>
                      <a:r>
                        <a:rPr lang="en-US" altLang="zh-CN" dirty="0" err="1" smtClean="0"/>
                        <a:t>app+engine</a:t>
                      </a:r>
                      <a:r>
                        <a:rPr lang="zh-CN" altLang="en-US" dirty="0" smtClean="0"/>
                        <a:t>的模式运行</a:t>
                      </a:r>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以患者离院为场景探索了一下</a:t>
                      </a:r>
                      <a:r>
                        <a:rPr lang="en-US" altLang="zh-CN" dirty="0" smtClean="0"/>
                        <a:t>app</a:t>
                      </a:r>
                      <a:r>
                        <a:rPr lang="zh-CN" altLang="en-US" dirty="0" smtClean="0"/>
                        <a:t>和</a:t>
                      </a:r>
                      <a:r>
                        <a:rPr lang="en-US" altLang="zh-CN" dirty="0" smtClean="0"/>
                        <a:t>engine</a:t>
                      </a:r>
                      <a:r>
                        <a:rPr lang="zh-CN" altLang="en-US" dirty="0" smtClean="0"/>
                        <a:t>的分布式接口</a:t>
                      </a:r>
                      <a:endParaRPr lang="zh-CN" altLang="en-US" dirty="0"/>
                    </a:p>
                  </a:txBody>
                  <a:tcPr/>
                </a:tc>
              </a:tr>
            </a:tbl>
          </a:graphicData>
        </a:graphic>
      </p:graphicFrame>
    </p:spTree>
    <p:extLst>
      <p:ext uri="{BB962C8B-B14F-4D97-AF65-F5344CB8AC3E}">
        <p14:creationId xmlns:p14="http://schemas.microsoft.com/office/powerpoint/2010/main" val="1029787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834</Words>
  <Application>Microsoft Office PowerPoint</Application>
  <PresentationFormat>宽屏</PresentationFormat>
  <Paragraphs>79</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Microsoft YaHei UI</vt:lpstr>
      <vt:lpstr>宋体</vt:lpstr>
      <vt:lpstr>Arial</vt:lpstr>
      <vt:lpstr>Calibri</vt:lpstr>
      <vt:lpstr>Segoe UI</vt:lpstr>
      <vt:lpstr>Segoe UI Light</vt:lpstr>
      <vt:lpstr>Wingdings</vt:lpstr>
      <vt:lpstr>WelcomeDoc</vt:lpstr>
      <vt:lpstr>状态报告 2017-6-2</vt:lpstr>
      <vt:lpstr>客观信息</vt:lpstr>
      <vt:lpstr>状态说明（过程 满意度：）</vt:lpstr>
      <vt:lpstr>状态说明（内核化 满意度： ）</vt:lpstr>
      <vt:lpstr>内核化[分工]（续）</vt:lpstr>
      <vt:lpstr>状态说明（满意度： ）</vt:lpstr>
      <vt:lpstr>状态说明（满意度： ）</vt:lpstr>
      <vt:lpstr>PowerPoint 演示文稿</vt:lpstr>
      <vt:lpstr>状态说明</vt:lpstr>
      <vt:lpstr>状态总结</vt:lpstr>
      <vt:lpstr>道路选择</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2017-02-27T00:58:17Z</dcterms:created>
  <dcterms:modified xsi:type="dcterms:W3CDTF">2017-06-05T02:09:44Z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