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6" r:id="rId7"/>
    <p:sldId id="267"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280" autoAdjust="0"/>
  </p:normalViewPr>
  <p:slideViewPr>
    <p:cSldViewPr snapToGrid="0">
      <p:cViewPr varScale="1">
        <p:scale>
          <a:sx n="74" d="100"/>
          <a:sy n="74"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a:t>
            </a:r>
            <a:r>
              <a:rPr lang="zh-CN" altLang="en-US" sz="2000" dirty="0" smtClean="0"/>
              <a:t>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dirty="0"/>
              <a:t>特点分项讲解</a:t>
            </a:r>
            <a:r>
              <a:rPr lang="en-US" altLang="zh-CN" dirty="0" smtClean="0"/>
              <a:t>-</a:t>
            </a:r>
            <a:r>
              <a:rPr lang="zh-CN" altLang="en-US" sz="2000" dirty="0"/>
              <a:t>系统通过严格的错误处理设计和测试设计保证核心代码的质量，以及应用核心代码出现问题时定位问题的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r>
              <a:rPr lang="zh-CN" altLang="en-US" dirty="0" smtClean="0"/>
              <a:t>采用可捕获异常来定义业务异常</a:t>
            </a:r>
            <a:endParaRPr lang="en-US" altLang="zh-CN" dirty="0" smtClean="0"/>
          </a:p>
          <a:p>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smtClean="0"/>
              <a:t>混合模式运行</a:t>
            </a:r>
            <a:endParaRPr lang="zh-CN" altLang="en-US" dirty="0"/>
          </a:p>
        </p:txBody>
      </p:sp>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20000"/>
          </a:bodyPr>
          <a:lstStyle/>
          <a:p>
            <a:r>
              <a:rPr lang="zh-CN" altLang="en-US" dirty="0" smtClean="0"/>
              <a:t>以患者为中心，联通患者初诊、复诊、</a:t>
            </a:r>
            <a:r>
              <a:rPr lang="zh-CN" altLang="en-US" dirty="0" smtClean="0"/>
              <a:t>住院多</a:t>
            </a:r>
            <a:r>
              <a:rPr lang="zh-CN" altLang="en-US" dirty="0" smtClean="0"/>
              <a:t>个业务环节</a:t>
            </a:r>
            <a:endParaRPr lang="en-US" altLang="zh-CN" dirty="0" smtClean="0"/>
          </a:p>
          <a:p>
            <a:r>
              <a:rPr lang="zh-CN" altLang="en-US" dirty="0" smtClean="0"/>
              <a:t>实现了患者</a:t>
            </a:r>
            <a:r>
              <a:rPr lang="zh-CN" altLang="en-US" dirty="0" smtClean="0"/>
              <a:t>诊疗信息、医嘱、</a:t>
            </a:r>
            <a:r>
              <a:rPr lang="zh-CN" altLang="en-US" dirty="0" smtClean="0"/>
              <a:t>病历的高度</a:t>
            </a:r>
            <a:r>
              <a:rPr lang="zh-CN" altLang="en-US" dirty="0" smtClean="0"/>
              <a:t>互动</a:t>
            </a:r>
            <a:endParaRPr lang="en-US" altLang="zh-CN" dirty="0" smtClean="0"/>
          </a:p>
          <a:p>
            <a:r>
              <a:rPr lang="zh-CN" altLang="en-US" dirty="0" smtClean="0"/>
              <a:t>以医嘱为核心驱动院内绝大部分</a:t>
            </a:r>
            <a:r>
              <a:rPr lang="zh-CN" altLang="en-US" dirty="0" smtClean="0"/>
              <a:t>诊疗</a:t>
            </a:r>
            <a:r>
              <a:rPr lang="zh-CN" altLang="en-US" dirty="0"/>
              <a:t>任务</a:t>
            </a:r>
            <a:r>
              <a:rPr lang="zh-CN" altLang="en-US" dirty="0" smtClean="0"/>
              <a:t>，</a:t>
            </a:r>
            <a:r>
              <a:rPr lang="zh-CN" altLang="en-US" dirty="0" smtClean="0"/>
              <a:t>自动向医生、护士推送待做事项，并提供基于人员、部门、单笔业务等多角度的绩效数据</a:t>
            </a:r>
            <a:endParaRPr lang="en-US" altLang="zh-CN" dirty="0" smtClean="0"/>
          </a:p>
          <a:p>
            <a:r>
              <a:rPr lang="zh-CN" altLang="en-US" dirty="0"/>
              <a:t>实现了诊疗</a:t>
            </a:r>
            <a:r>
              <a:rPr lang="zh-CN" altLang="en-US" dirty="0" smtClean="0"/>
              <a:t>业务与计费</a:t>
            </a:r>
            <a:r>
              <a:rPr lang="zh-CN" altLang="en-US" dirty="0" smtClean="0"/>
              <a:t>业务的</a:t>
            </a:r>
            <a:r>
              <a:rPr lang="zh-CN" altLang="en-US" dirty="0" smtClean="0"/>
              <a:t>真正</a:t>
            </a:r>
            <a:r>
              <a:rPr lang="zh-CN" altLang="en-US" dirty="0" smtClean="0"/>
              <a:t>分离</a:t>
            </a:r>
            <a:endParaRPr lang="en-US" altLang="zh-CN" dirty="0" smtClean="0"/>
          </a:p>
          <a:p>
            <a:r>
              <a:rPr lang="zh-CN" altLang="en-US" dirty="0" smtClean="0"/>
              <a:t>支持药房、挂号室、收费处、门诊医生站、住院医生站、护士站等应用的独立发布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a:t>
            </a:r>
            <a:r>
              <a:rPr lang="zh-CN" altLang="en-US" dirty="0" smtClean="0"/>
              <a:t>通过</a:t>
            </a:r>
            <a:r>
              <a:rPr lang="en-US" altLang="zh-CN" dirty="0" smtClean="0"/>
              <a:t>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a:t>
            </a:r>
            <a:r>
              <a:rPr lang="zh-CN" altLang="en-US" sz="2000" dirty="0" smtClean="0"/>
              <a:t>诊疗任务，</a:t>
            </a:r>
            <a:r>
              <a:rPr lang="zh-CN" altLang="en-US" sz="2000" dirty="0"/>
              <a:t>自动向医生、护士推送待做事项</a:t>
            </a:r>
          </a:p>
        </p:txBody>
      </p:sp>
      <p:pic>
        <p:nvPicPr>
          <p:cNvPr id="6" name="图片 5"/>
          <p:cNvPicPr>
            <a:picLocks noChangeAspect="1"/>
          </p:cNvPicPr>
          <p:nvPr/>
        </p:nvPicPr>
        <p:blipFill>
          <a:blip r:embed="rId2"/>
          <a:stretch>
            <a:fillRect/>
          </a:stretch>
        </p:blipFill>
        <p:spPr>
          <a:xfrm>
            <a:off x="-342900" y="1208868"/>
            <a:ext cx="7742635" cy="5526783"/>
          </a:xfrm>
          <a:prstGeom prst="rect">
            <a:avLst/>
          </a:prstGeom>
        </p:spPr>
      </p:pic>
      <p:pic>
        <p:nvPicPr>
          <p:cNvPr id="7" name="图片 6"/>
          <p:cNvPicPr>
            <a:picLocks noChangeAspect="1"/>
          </p:cNvPicPr>
          <p:nvPr/>
        </p:nvPicPr>
        <p:blipFill>
          <a:blip r:embed="rId3"/>
          <a:stretch>
            <a:fillRect/>
          </a:stretch>
        </p:blipFill>
        <p:spPr>
          <a:xfrm>
            <a:off x="7229956" y="1417672"/>
            <a:ext cx="4000421" cy="1153231"/>
          </a:xfrm>
          <a:prstGeom prst="rect">
            <a:avLst/>
          </a:prstGeom>
        </p:spPr>
      </p:pic>
      <p:pic>
        <p:nvPicPr>
          <p:cNvPr id="8" name="图片 7"/>
          <p:cNvPicPr>
            <a:picLocks noChangeAspect="1"/>
          </p:cNvPicPr>
          <p:nvPr/>
        </p:nvPicPr>
        <p:blipFill>
          <a:blip r:embed="rId4"/>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通过在不同的执行条目的回调函数中编写逻辑实现伴随在一种执行过程中的业务</a:t>
            </a:r>
            <a:endParaRPr lang="en-US" altLang="zh-CN" dirty="0" smtClean="0"/>
          </a:p>
          <a:p>
            <a:r>
              <a:rPr lang="zh-CN" altLang="en-US" dirty="0" smtClean="0"/>
              <a:t>通过执行条目过滤器实现对基于患者的单条任务的聚合执行（如：配液、住院摆发药）</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实现了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dirty="0"/>
              <a:t>特点分项讲解</a:t>
            </a:r>
            <a:r>
              <a:rPr lang="en-US" altLang="zh-CN" dirty="0" smtClean="0"/>
              <a:t>-</a:t>
            </a:r>
            <a:r>
              <a:rPr lang="zh-CN" altLang="en-US" sz="2000" dirty="0"/>
              <a:t>支持药房、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1035</Words>
  <Application>Microsoft Office PowerPoint</Application>
  <PresentationFormat>宽屏</PresentationFormat>
  <Paragraphs>85</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特点分项讲解-以患者为中心，联通患者初诊、复诊、住院多个业务环节</vt:lpstr>
      <vt:lpstr>特点分项讲解-实现了患者诊疗信息、医嘱、病历的高度互动</vt:lpstr>
      <vt:lpstr>特点分项讲解-以医嘱为核心驱动院内绝大部分诊疗任务，自动向医生、护士推送待做事项</vt:lpstr>
      <vt:lpstr>特点分项讲解-实现了诊疗业务与计费业务的真正分离</vt:lpstr>
      <vt:lpstr>特点分项讲解-支持药房、挂号室、收费处、门诊医生站、住院医生站、护士站等应用的独立发布</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特点分项讲解-系统通过API和EDA的方式灵活的实现与医院其他专有软件系统的交互</vt:lpstr>
      <vt:lpstr>特点分项讲解-系统通过严格的错误处理设计和测试设计保证核心代码的质量，以及应用核心代码出现问题时定位问题的效率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2017-07-05T08:20:29Z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