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sldIdLst>
    <p:sldId id="256" r:id="rId2"/>
    <p:sldId id="257" r:id="rId3"/>
    <p:sldId id="262" r:id="rId4"/>
    <p:sldId id="261" r:id="rId5"/>
    <p:sldId id="263" r:id="rId6"/>
    <p:sldId id="264" r:id="rId7"/>
    <p:sldId id="265" r:id="rId8"/>
    <p:sldId id="266" r:id="rId9"/>
    <p:sldId id="258" r:id="rId10"/>
    <p:sldId id="259" r:id="rId11"/>
    <p:sldId id="26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BC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1BE78C-FB62-4B2F-949B-2E574CFA6BB0}" v="585" dt="2020-12-02T18:46:09.978"/>
    <p1510:client id="{37C79B99-0A5D-4934-93C1-D7D3F13B4B05}" v="80" dt="2020-12-02T18:36:59.624"/>
    <p1510:client id="{3AFCF650-CB0B-49D9-A137-60355A7FCFF7}" v="659" dt="2020-12-02T16:48:22.787"/>
    <p1510:client id="{411BACC2-7796-472B-AF0A-2AAED7DD64EB}" v="9" dt="2020-12-02T16:55:01.704"/>
    <p1510:client id="{C7464D14-A9B2-422C-94D0-94B5305A13FD}" v="915" dt="2020-12-02T18:39:22.818"/>
    <p1510:client id="{E482BA5F-D085-4137-821D-480736066D85}" v="2241" dt="2020-12-02T16:16:00.502"/>
    <p1510:client id="{EAA754CA-F2CC-4665-9DF1-47C0111117AA}" v="4" dt="2020-12-02T13:52:07.9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29E9F4-B866-4141-AB9B-C137ACA644D6}" type="doc">
      <dgm:prSet loTypeId="urn:microsoft.com/office/officeart/2016/7/layout/LinearBlockProcessNumbered" loCatId="process" qsTypeId="urn:microsoft.com/office/officeart/2005/8/quickstyle/simple1" qsCatId="simple" csTypeId="urn:microsoft.com/office/officeart/2005/8/colors/accent1_5" csCatId="accent1" phldr="1"/>
      <dgm:spPr/>
      <dgm:t>
        <a:bodyPr/>
        <a:lstStyle/>
        <a:p>
          <a:endParaRPr lang="en-US"/>
        </a:p>
      </dgm:t>
    </dgm:pt>
    <dgm:pt modelId="{EA1F86C7-CDB7-4CFA-A771-BC4C87694D94}">
      <dgm:prSet/>
      <dgm:spPr/>
      <dgm:t>
        <a:bodyPr/>
        <a:lstStyle/>
        <a:p>
          <a:pPr rtl="0"/>
          <a:r>
            <a:rPr lang="en-US"/>
            <a:t>Additional functions can be added to cartoonify such as cartoonify  - " Oil Pastel</a:t>
          </a:r>
          <a:r>
            <a:rPr lang="en-US">
              <a:latin typeface="Corbel" panose="020B0503020204020204"/>
            </a:rPr>
            <a:t>", </a:t>
          </a:r>
          <a:r>
            <a:rPr lang="en-US"/>
            <a:t>Cartoonify  - "sketch</a:t>
          </a:r>
          <a:r>
            <a:rPr lang="en-US">
              <a:latin typeface="Corbel" panose="020B0503020204020204"/>
            </a:rPr>
            <a:t>" ,</a:t>
          </a:r>
          <a:r>
            <a:rPr lang="en-US"/>
            <a:t>cartoonify  - "Comic" etc.</a:t>
          </a:r>
          <a:endParaRPr lang="en-US">
            <a:latin typeface="Corbel" panose="020B0503020204020204"/>
          </a:endParaRPr>
        </a:p>
      </dgm:t>
    </dgm:pt>
    <dgm:pt modelId="{56BA7E77-DAD2-4EED-AB78-7272690F5D59}" type="parTrans" cxnId="{8E1796AD-6B17-410A-BC1C-54FD19A926DB}">
      <dgm:prSet/>
      <dgm:spPr/>
      <dgm:t>
        <a:bodyPr/>
        <a:lstStyle/>
        <a:p>
          <a:endParaRPr lang="en-US"/>
        </a:p>
      </dgm:t>
    </dgm:pt>
    <dgm:pt modelId="{87CE25C0-F60F-4E4C-AA1C-AE9FADB11269}" type="sibTrans" cxnId="{8E1796AD-6B17-410A-BC1C-54FD19A926DB}">
      <dgm:prSet phldrT="01" phldr="0"/>
      <dgm:spPr/>
      <dgm:t>
        <a:bodyPr/>
        <a:lstStyle/>
        <a:p>
          <a:r>
            <a:rPr lang="en-US"/>
            <a:t>01</a:t>
          </a:r>
        </a:p>
      </dgm:t>
    </dgm:pt>
    <dgm:pt modelId="{17E93886-88EA-4124-B327-4616B40E41D7}">
      <dgm:prSet/>
      <dgm:spPr/>
      <dgm:t>
        <a:bodyPr/>
        <a:lstStyle/>
        <a:p>
          <a:r>
            <a:rPr lang="en-US"/>
            <a:t>Accuracy could be increased by using Higher Order Filters,but will increase memory</a:t>
          </a:r>
        </a:p>
      </dgm:t>
    </dgm:pt>
    <dgm:pt modelId="{8C9D290D-213C-45BB-829C-3E28942D23AE}" type="parTrans" cxnId="{625B123C-BCBF-4282-B63E-3C4F7BF9843C}">
      <dgm:prSet/>
      <dgm:spPr/>
      <dgm:t>
        <a:bodyPr/>
        <a:lstStyle/>
        <a:p>
          <a:endParaRPr lang="en-US"/>
        </a:p>
      </dgm:t>
    </dgm:pt>
    <dgm:pt modelId="{4089630E-C8B6-4122-A17D-CD35A6B144CF}" type="sibTrans" cxnId="{625B123C-BCBF-4282-B63E-3C4F7BF9843C}">
      <dgm:prSet phldrT="02" phldr="0"/>
      <dgm:spPr/>
      <dgm:t>
        <a:bodyPr/>
        <a:lstStyle/>
        <a:p>
          <a:r>
            <a:rPr lang="en-US"/>
            <a:t>02</a:t>
          </a:r>
        </a:p>
      </dgm:t>
    </dgm:pt>
    <dgm:pt modelId="{9296E06D-81A0-444C-ABBD-0D1340D976E9}">
      <dgm:prSet/>
      <dgm:spPr/>
      <dgm:t>
        <a:bodyPr/>
        <a:lstStyle/>
        <a:p>
          <a:r>
            <a:rPr lang="en-US"/>
            <a:t>Cartoonify Video feature could also be added.</a:t>
          </a:r>
        </a:p>
      </dgm:t>
    </dgm:pt>
    <dgm:pt modelId="{4DC1BA1B-E954-40EC-9B68-3F9E47996265}" type="parTrans" cxnId="{EF4C37C7-3F06-478F-A929-F3608806228E}">
      <dgm:prSet/>
      <dgm:spPr/>
      <dgm:t>
        <a:bodyPr/>
        <a:lstStyle/>
        <a:p>
          <a:endParaRPr lang="en-US"/>
        </a:p>
      </dgm:t>
    </dgm:pt>
    <dgm:pt modelId="{66A3AB48-A60E-4857-8611-A6B24982A228}" type="sibTrans" cxnId="{EF4C37C7-3F06-478F-A929-F3608806228E}">
      <dgm:prSet phldrT="03" phldr="0"/>
      <dgm:spPr/>
      <dgm:t>
        <a:bodyPr/>
        <a:lstStyle/>
        <a:p>
          <a:r>
            <a:rPr lang="en-US"/>
            <a:t>03</a:t>
          </a:r>
        </a:p>
      </dgm:t>
    </dgm:pt>
    <dgm:pt modelId="{BF5472C6-D6A0-48DE-8FDD-256E6D2ADE33}">
      <dgm:prSet/>
      <dgm:spPr/>
      <dgm:t>
        <a:bodyPr/>
        <a:lstStyle/>
        <a:p>
          <a:r>
            <a:rPr lang="en-US"/>
            <a:t>Portrait mode could be added using Face Detection Algorithm.</a:t>
          </a:r>
        </a:p>
      </dgm:t>
    </dgm:pt>
    <dgm:pt modelId="{263B5ECA-6570-4C4B-B650-C7EF0774A932}" type="parTrans" cxnId="{6FC6105F-8A33-480A-95EB-C66EB722C225}">
      <dgm:prSet/>
      <dgm:spPr/>
      <dgm:t>
        <a:bodyPr/>
        <a:lstStyle/>
        <a:p>
          <a:endParaRPr lang="en-US"/>
        </a:p>
      </dgm:t>
    </dgm:pt>
    <dgm:pt modelId="{130EA46E-7B01-4A61-899B-80F44136AFCD}" type="sibTrans" cxnId="{6FC6105F-8A33-480A-95EB-C66EB722C225}">
      <dgm:prSet phldrT="04" phldr="0"/>
      <dgm:spPr/>
      <dgm:t>
        <a:bodyPr/>
        <a:lstStyle/>
        <a:p>
          <a:r>
            <a:rPr lang="en-US"/>
            <a:t>04</a:t>
          </a:r>
        </a:p>
      </dgm:t>
    </dgm:pt>
    <dgm:pt modelId="{0BF39DE3-C9BC-4AB5-9021-9A6CBD7F508F}" type="pres">
      <dgm:prSet presAssocID="{3429E9F4-B866-4141-AB9B-C137ACA644D6}" presName="Name0" presStyleCnt="0">
        <dgm:presLayoutVars>
          <dgm:animLvl val="lvl"/>
          <dgm:resizeHandles val="exact"/>
        </dgm:presLayoutVars>
      </dgm:prSet>
      <dgm:spPr/>
    </dgm:pt>
    <dgm:pt modelId="{EB01E13F-AB57-42E4-B18C-46FC6D22DDAA}" type="pres">
      <dgm:prSet presAssocID="{EA1F86C7-CDB7-4CFA-A771-BC4C87694D94}" presName="compositeNode" presStyleCnt="0">
        <dgm:presLayoutVars>
          <dgm:bulletEnabled val="1"/>
        </dgm:presLayoutVars>
      </dgm:prSet>
      <dgm:spPr/>
    </dgm:pt>
    <dgm:pt modelId="{BCB8C51F-45B4-4986-ABE3-768A97CAD6E9}" type="pres">
      <dgm:prSet presAssocID="{EA1F86C7-CDB7-4CFA-A771-BC4C87694D94}" presName="bgRect" presStyleLbl="alignNode1" presStyleIdx="0" presStyleCnt="4"/>
      <dgm:spPr/>
    </dgm:pt>
    <dgm:pt modelId="{2A6A6205-B3F5-46A6-80C5-C96D99BC72C1}" type="pres">
      <dgm:prSet presAssocID="{87CE25C0-F60F-4E4C-AA1C-AE9FADB11269}" presName="sibTransNodeRect" presStyleLbl="alignNode1" presStyleIdx="0" presStyleCnt="4">
        <dgm:presLayoutVars>
          <dgm:chMax val="0"/>
          <dgm:bulletEnabled val="1"/>
        </dgm:presLayoutVars>
      </dgm:prSet>
      <dgm:spPr/>
    </dgm:pt>
    <dgm:pt modelId="{AF3783A2-410B-4690-B3C7-A52A7361C07F}" type="pres">
      <dgm:prSet presAssocID="{EA1F86C7-CDB7-4CFA-A771-BC4C87694D94}" presName="nodeRect" presStyleLbl="alignNode1" presStyleIdx="0" presStyleCnt="4">
        <dgm:presLayoutVars>
          <dgm:bulletEnabled val="1"/>
        </dgm:presLayoutVars>
      </dgm:prSet>
      <dgm:spPr/>
    </dgm:pt>
    <dgm:pt modelId="{923F552B-4D1A-4EF9-BE5B-9321577B5B5D}" type="pres">
      <dgm:prSet presAssocID="{87CE25C0-F60F-4E4C-AA1C-AE9FADB11269}" presName="sibTrans" presStyleCnt="0"/>
      <dgm:spPr/>
    </dgm:pt>
    <dgm:pt modelId="{709E555F-4B55-42F0-99C6-4FE15E85687F}" type="pres">
      <dgm:prSet presAssocID="{17E93886-88EA-4124-B327-4616B40E41D7}" presName="compositeNode" presStyleCnt="0">
        <dgm:presLayoutVars>
          <dgm:bulletEnabled val="1"/>
        </dgm:presLayoutVars>
      </dgm:prSet>
      <dgm:spPr/>
    </dgm:pt>
    <dgm:pt modelId="{D2237121-EB40-4147-BDC4-81C292364928}" type="pres">
      <dgm:prSet presAssocID="{17E93886-88EA-4124-B327-4616B40E41D7}" presName="bgRect" presStyleLbl="alignNode1" presStyleIdx="1" presStyleCnt="4"/>
      <dgm:spPr/>
    </dgm:pt>
    <dgm:pt modelId="{96A8A28F-1C0F-4962-8B18-BE337A37CC59}" type="pres">
      <dgm:prSet presAssocID="{4089630E-C8B6-4122-A17D-CD35A6B144CF}" presName="sibTransNodeRect" presStyleLbl="alignNode1" presStyleIdx="1" presStyleCnt="4">
        <dgm:presLayoutVars>
          <dgm:chMax val="0"/>
          <dgm:bulletEnabled val="1"/>
        </dgm:presLayoutVars>
      </dgm:prSet>
      <dgm:spPr/>
    </dgm:pt>
    <dgm:pt modelId="{6D911A2A-E325-41CB-B7B9-7F2EE5DD011A}" type="pres">
      <dgm:prSet presAssocID="{17E93886-88EA-4124-B327-4616B40E41D7}" presName="nodeRect" presStyleLbl="alignNode1" presStyleIdx="1" presStyleCnt="4">
        <dgm:presLayoutVars>
          <dgm:bulletEnabled val="1"/>
        </dgm:presLayoutVars>
      </dgm:prSet>
      <dgm:spPr/>
    </dgm:pt>
    <dgm:pt modelId="{60BC2FF0-0650-4A54-8CB9-05883343C902}" type="pres">
      <dgm:prSet presAssocID="{4089630E-C8B6-4122-A17D-CD35A6B144CF}" presName="sibTrans" presStyleCnt="0"/>
      <dgm:spPr/>
    </dgm:pt>
    <dgm:pt modelId="{942771DF-450E-4E92-8DAE-9424410A42D5}" type="pres">
      <dgm:prSet presAssocID="{9296E06D-81A0-444C-ABBD-0D1340D976E9}" presName="compositeNode" presStyleCnt="0">
        <dgm:presLayoutVars>
          <dgm:bulletEnabled val="1"/>
        </dgm:presLayoutVars>
      </dgm:prSet>
      <dgm:spPr/>
    </dgm:pt>
    <dgm:pt modelId="{B5D20E64-4D29-4C54-BD9A-3E2196B8C92C}" type="pres">
      <dgm:prSet presAssocID="{9296E06D-81A0-444C-ABBD-0D1340D976E9}" presName="bgRect" presStyleLbl="alignNode1" presStyleIdx="2" presStyleCnt="4"/>
      <dgm:spPr/>
    </dgm:pt>
    <dgm:pt modelId="{4BA5F958-382A-45E3-BE7A-E0BFDC85A79C}" type="pres">
      <dgm:prSet presAssocID="{66A3AB48-A60E-4857-8611-A6B24982A228}" presName="sibTransNodeRect" presStyleLbl="alignNode1" presStyleIdx="2" presStyleCnt="4">
        <dgm:presLayoutVars>
          <dgm:chMax val="0"/>
          <dgm:bulletEnabled val="1"/>
        </dgm:presLayoutVars>
      </dgm:prSet>
      <dgm:spPr/>
    </dgm:pt>
    <dgm:pt modelId="{DB36AA6C-2B1F-45D1-A991-5629D48A9763}" type="pres">
      <dgm:prSet presAssocID="{9296E06D-81A0-444C-ABBD-0D1340D976E9}" presName="nodeRect" presStyleLbl="alignNode1" presStyleIdx="2" presStyleCnt="4">
        <dgm:presLayoutVars>
          <dgm:bulletEnabled val="1"/>
        </dgm:presLayoutVars>
      </dgm:prSet>
      <dgm:spPr/>
    </dgm:pt>
    <dgm:pt modelId="{9F92E490-5EA7-455A-8281-8AB5837110CD}" type="pres">
      <dgm:prSet presAssocID="{66A3AB48-A60E-4857-8611-A6B24982A228}" presName="sibTrans" presStyleCnt="0"/>
      <dgm:spPr/>
    </dgm:pt>
    <dgm:pt modelId="{A9941DFA-A0D5-4CB9-A2D9-23BE74D1E88B}" type="pres">
      <dgm:prSet presAssocID="{BF5472C6-D6A0-48DE-8FDD-256E6D2ADE33}" presName="compositeNode" presStyleCnt="0">
        <dgm:presLayoutVars>
          <dgm:bulletEnabled val="1"/>
        </dgm:presLayoutVars>
      </dgm:prSet>
      <dgm:spPr/>
    </dgm:pt>
    <dgm:pt modelId="{19822A11-1CAE-4E9D-A77E-2C5D730E5A51}" type="pres">
      <dgm:prSet presAssocID="{BF5472C6-D6A0-48DE-8FDD-256E6D2ADE33}" presName="bgRect" presStyleLbl="alignNode1" presStyleIdx="3" presStyleCnt="4"/>
      <dgm:spPr/>
    </dgm:pt>
    <dgm:pt modelId="{8F9A3B16-B013-4CCB-972D-9D169AF56836}" type="pres">
      <dgm:prSet presAssocID="{130EA46E-7B01-4A61-899B-80F44136AFCD}" presName="sibTransNodeRect" presStyleLbl="alignNode1" presStyleIdx="3" presStyleCnt="4">
        <dgm:presLayoutVars>
          <dgm:chMax val="0"/>
          <dgm:bulletEnabled val="1"/>
        </dgm:presLayoutVars>
      </dgm:prSet>
      <dgm:spPr/>
    </dgm:pt>
    <dgm:pt modelId="{9B44EDB3-D354-4DEA-A23C-269247213CDA}" type="pres">
      <dgm:prSet presAssocID="{BF5472C6-D6A0-48DE-8FDD-256E6D2ADE33}" presName="nodeRect" presStyleLbl="alignNode1" presStyleIdx="3" presStyleCnt="4">
        <dgm:presLayoutVars>
          <dgm:bulletEnabled val="1"/>
        </dgm:presLayoutVars>
      </dgm:prSet>
      <dgm:spPr/>
    </dgm:pt>
  </dgm:ptLst>
  <dgm:cxnLst>
    <dgm:cxn modelId="{625B123C-BCBF-4282-B63E-3C4F7BF9843C}" srcId="{3429E9F4-B866-4141-AB9B-C137ACA644D6}" destId="{17E93886-88EA-4124-B327-4616B40E41D7}" srcOrd="1" destOrd="0" parTransId="{8C9D290D-213C-45BB-829C-3E28942D23AE}" sibTransId="{4089630E-C8B6-4122-A17D-CD35A6B144CF}"/>
    <dgm:cxn modelId="{6FC6105F-8A33-480A-95EB-C66EB722C225}" srcId="{3429E9F4-B866-4141-AB9B-C137ACA644D6}" destId="{BF5472C6-D6A0-48DE-8FDD-256E6D2ADE33}" srcOrd="3" destOrd="0" parTransId="{263B5ECA-6570-4C4B-B650-C7EF0774A932}" sibTransId="{130EA46E-7B01-4A61-899B-80F44136AFCD}"/>
    <dgm:cxn modelId="{78946844-6FEB-4EFC-BBAE-1A2B916D8EA9}" type="presOf" srcId="{BF5472C6-D6A0-48DE-8FDD-256E6D2ADE33}" destId="{9B44EDB3-D354-4DEA-A23C-269247213CDA}" srcOrd="1" destOrd="0" presId="urn:microsoft.com/office/officeart/2016/7/layout/LinearBlockProcessNumbered"/>
    <dgm:cxn modelId="{ECA75F4A-53E4-4089-B210-C5C037F2DA28}" type="presOf" srcId="{EA1F86C7-CDB7-4CFA-A771-BC4C87694D94}" destId="{BCB8C51F-45B4-4986-ABE3-768A97CAD6E9}" srcOrd="0" destOrd="0" presId="urn:microsoft.com/office/officeart/2016/7/layout/LinearBlockProcessNumbered"/>
    <dgm:cxn modelId="{B0C35C52-9375-41B1-9DA6-101CC9E180B3}" type="presOf" srcId="{4089630E-C8B6-4122-A17D-CD35A6B144CF}" destId="{96A8A28F-1C0F-4962-8B18-BE337A37CC59}" srcOrd="0" destOrd="0" presId="urn:microsoft.com/office/officeart/2016/7/layout/LinearBlockProcessNumbered"/>
    <dgm:cxn modelId="{C6546253-9009-4CD6-AC82-60C61C77A502}" type="presOf" srcId="{9296E06D-81A0-444C-ABBD-0D1340D976E9}" destId="{B5D20E64-4D29-4C54-BD9A-3E2196B8C92C}" srcOrd="0" destOrd="0" presId="urn:microsoft.com/office/officeart/2016/7/layout/LinearBlockProcessNumbered"/>
    <dgm:cxn modelId="{F1C47591-DB86-4B56-A10A-B225167EC7E1}" type="presOf" srcId="{17E93886-88EA-4124-B327-4616B40E41D7}" destId="{6D911A2A-E325-41CB-B7B9-7F2EE5DD011A}" srcOrd="1" destOrd="0" presId="urn:microsoft.com/office/officeart/2016/7/layout/LinearBlockProcessNumbered"/>
    <dgm:cxn modelId="{9B8D9892-4164-4A13-B830-AA6F839E3E1A}" type="presOf" srcId="{3429E9F4-B866-4141-AB9B-C137ACA644D6}" destId="{0BF39DE3-C9BC-4AB5-9021-9A6CBD7F508F}" srcOrd="0" destOrd="0" presId="urn:microsoft.com/office/officeart/2016/7/layout/LinearBlockProcessNumbered"/>
    <dgm:cxn modelId="{57868FA5-C2C6-42A9-A1A3-1D36B8E00C7A}" type="presOf" srcId="{EA1F86C7-CDB7-4CFA-A771-BC4C87694D94}" destId="{AF3783A2-410B-4690-B3C7-A52A7361C07F}" srcOrd="1" destOrd="0" presId="urn:microsoft.com/office/officeart/2016/7/layout/LinearBlockProcessNumbered"/>
    <dgm:cxn modelId="{C96B4CAC-836B-4AC9-BAF2-C6E6DC16AB4D}" type="presOf" srcId="{87CE25C0-F60F-4E4C-AA1C-AE9FADB11269}" destId="{2A6A6205-B3F5-46A6-80C5-C96D99BC72C1}" srcOrd="0" destOrd="0" presId="urn:microsoft.com/office/officeart/2016/7/layout/LinearBlockProcessNumbered"/>
    <dgm:cxn modelId="{8E1796AD-6B17-410A-BC1C-54FD19A926DB}" srcId="{3429E9F4-B866-4141-AB9B-C137ACA644D6}" destId="{EA1F86C7-CDB7-4CFA-A771-BC4C87694D94}" srcOrd="0" destOrd="0" parTransId="{56BA7E77-DAD2-4EED-AB78-7272690F5D59}" sibTransId="{87CE25C0-F60F-4E4C-AA1C-AE9FADB11269}"/>
    <dgm:cxn modelId="{8F64C4C4-4AB0-4D93-AF30-A8792A9F73C3}" type="presOf" srcId="{66A3AB48-A60E-4857-8611-A6B24982A228}" destId="{4BA5F958-382A-45E3-BE7A-E0BFDC85A79C}" srcOrd="0" destOrd="0" presId="urn:microsoft.com/office/officeart/2016/7/layout/LinearBlockProcessNumbered"/>
    <dgm:cxn modelId="{B26D56C5-4BBD-4417-A774-3DE8B2B698BD}" type="presOf" srcId="{9296E06D-81A0-444C-ABBD-0D1340D976E9}" destId="{DB36AA6C-2B1F-45D1-A991-5629D48A9763}" srcOrd="1" destOrd="0" presId="urn:microsoft.com/office/officeart/2016/7/layout/LinearBlockProcessNumbered"/>
    <dgm:cxn modelId="{B74977C5-F7C7-434F-A92A-4A778C106336}" type="presOf" srcId="{130EA46E-7B01-4A61-899B-80F44136AFCD}" destId="{8F9A3B16-B013-4CCB-972D-9D169AF56836}" srcOrd="0" destOrd="0" presId="urn:microsoft.com/office/officeart/2016/7/layout/LinearBlockProcessNumbered"/>
    <dgm:cxn modelId="{EF4C37C7-3F06-478F-A929-F3608806228E}" srcId="{3429E9F4-B866-4141-AB9B-C137ACA644D6}" destId="{9296E06D-81A0-444C-ABBD-0D1340D976E9}" srcOrd="2" destOrd="0" parTransId="{4DC1BA1B-E954-40EC-9B68-3F9E47996265}" sibTransId="{66A3AB48-A60E-4857-8611-A6B24982A228}"/>
    <dgm:cxn modelId="{ACED45D4-4DC1-471A-82F1-77ABFA06E7D4}" type="presOf" srcId="{17E93886-88EA-4124-B327-4616B40E41D7}" destId="{D2237121-EB40-4147-BDC4-81C292364928}" srcOrd="0" destOrd="0" presId="urn:microsoft.com/office/officeart/2016/7/layout/LinearBlockProcessNumbered"/>
    <dgm:cxn modelId="{6CA9EFD5-9C3D-4CF2-A3C7-EDA40EB6921A}" type="presOf" srcId="{BF5472C6-D6A0-48DE-8FDD-256E6D2ADE33}" destId="{19822A11-1CAE-4E9D-A77E-2C5D730E5A51}" srcOrd="0" destOrd="0" presId="urn:microsoft.com/office/officeart/2016/7/layout/LinearBlockProcessNumbered"/>
    <dgm:cxn modelId="{202FA90E-BE6A-4F5D-A027-0120C681A6E1}" type="presParOf" srcId="{0BF39DE3-C9BC-4AB5-9021-9A6CBD7F508F}" destId="{EB01E13F-AB57-42E4-B18C-46FC6D22DDAA}" srcOrd="0" destOrd="0" presId="urn:microsoft.com/office/officeart/2016/7/layout/LinearBlockProcessNumbered"/>
    <dgm:cxn modelId="{164A48B9-0933-4813-A4F4-52DBF6A7F3C4}" type="presParOf" srcId="{EB01E13F-AB57-42E4-B18C-46FC6D22DDAA}" destId="{BCB8C51F-45B4-4986-ABE3-768A97CAD6E9}" srcOrd="0" destOrd="0" presId="urn:microsoft.com/office/officeart/2016/7/layout/LinearBlockProcessNumbered"/>
    <dgm:cxn modelId="{93156682-6641-49B9-AFF0-17CCD28EBBC4}" type="presParOf" srcId="{EB01E13F-AB57-42E4-B18C-46FC6D22DDAA}" destId="{2A6A6205-B3F5-46A6-80C5-C96D99BC72C1}" srcOrd="1" destOrd="0" presId="urn:microsoft.com/office/officeart/2016/7/layout/LinearBlockProcessNumbered"/>
    <dgm:cxn modelId="{089F20E4-7368-41D1-809F-EDCD3E0870FB}" type="presParOf" srcId="{EB01E13F-AB57-42E4-B18C-46FC6D22DDAA}" destId="{AF3783A2-410B-4690-B3C7-A52A7361C07F}" srcOrd="2" destOrd="0" presId="urn:microsoft.com/office/officeart/2016/7/layout/LinearBlockProcessNumbered"/>
    <dgm:cxn modelId="{30908D29-A522-4013-A141-B36E705025F8}" type="presParOf" srcId="{0BF39DE3-C9BC-4AB5-9021-9A6CBD7F508F}" destId="{923F552B-4D1A-4EF9-BE5B-9321577B5B5D}" srcOrd="1" destOrd="0" presId="urn:microsoft.com/office/officeart/2016/7/layout/LinearBlockProcessNumbered"/>
    <dgm:cxn modelId="{F1EC2D5C-1AC8-434D-87C2-CB6AEA89D275}" type="presParOf" srcId="{0BF39DE3-C9BC-4AB5-9021-9A6CBD7F508F}" destId="{709E555F-4B55-42F0-99C6-4FE15E85687F}" srcOrd="2" destOrd="0" presId="urn:microsoft.com/office/officeart/2016/7/layout/LinearBlockProcessNumbered"/>
    <dgm:cxn modelId="{8C265619-2A1A-4DC4-A79F-E848E4879E1D}" type="presParOf" srcId="{709E555F-4B55-42F0-99C6-4FE15E85687F}" destId="{D2237121-EB40-4147-BDC4-81C292364928}" srcOrd="0" destOrd="0" presId="urn:microsoft.com/office/officeart/2016/7/layout/LinearBlockProcessNumbered"/>
    <dgm:cxn modelId="{E9779D9E-AF57-46D9-861F-6ABBDFF29A49}" type="presParOf" srcId="{709E555F-4B55-42F0-99C6-4FE15E85687F}" destId="{96A8A28F-1C0F-4962-8B18-BE337A37CC59}" srcOrd="1" destOrd="0" presId="urn:microsoft.com/office/officeart/2016/7/layout/LinearBlockProcessNumbered"/>
    <dgm:cxn modelId="{BCAC5F8F-CB8E-43C5-9E9A-291375350B99}" type="presParOf" srcId="{709E555F-4B55-42F0-99C6-4FE15E85687F}" destId="{6D911A2A-E325-41CB-B7B9-7F2EE5DD011A}" srcOrd="2" destOrd="0" presId="urn:microsoft.com/office/officeart/2016/7/layout/LinearBlockProcessNumbered"/>
    <dgm:cxn modelId="{ADB2599D-A933-4FCB-95DE-16BF8487B756}" type="presParOf" srcId="{0BF39DE3-C9BC-4AB5-9021-9A6CBD7F508F}" destId="{60BC2FF0-0650-4A54-8CB9-05883343C902}" srcOrd="3" destOrd="0" presId="urn:microsoft.com/office/officeart/2016/7/layout/LinearBlockProcessNumbered"/>
    <dgm:cxn modelId="{3A91E2E6-ADFA-4FD3-898E-0912519695D2}" type="presParOf" srcId="{0BF39DE3-C9BC-4AB5-9021-9A6CBD7F508F}" destId="{942771DF-450E-4E92-8DAE-9424410A42D5}" srcOrd="4" destOrd="0" presId="urn:microsoft.com/office/officeart/2016/7/layout/LinearBlockProcessNumbered"/>
    <dgm:cxn modelId="{5B6C750B-B960-488E-9747-8CF5AB8CC73F}" type="presParOf" srcId="{942771DF-450E-4E92-8DAE-9424410A42D5}" destId="{B5D20E64-4D29-4C54-BD9A-3E2196B8C92C}" srcOrd="0" destOrd="0" presId="urn:microsoft.com/office/officeart/2016/7/layout/LinearBlockProcessNumbered"/>
    <dgm:cxn modelId="{37D85E90-D93D-457C-8E16-4C553397985A}" type="presParOf" srcId="{942771DF-450E-4E92-8DAE-9424410A42D5}" destId="{4BA5F958-382A-45E3-BE7A-E0BFDC85A79C}" srcOrd="1" destOrd="0" presId="urn:microsoft.com/office/officeart/2016/7/layout/LinearBlockProcessNumbered"/>
    <dgm:cxn modelId="{AD31FABF-9231-4A15-AF80-E345789595FA}" type="presParOf" srcId="{942771DF-450E-4E92-8DAE-9424410A42D5}" destId="{DB36AA6C-2B1F-45D1-A991-5629D48A9763}" srcOrd="2" destOrd="0" presId="urn:microsoft.com/office/officeart/2016/7/layout/LinearBlockProcessNumbered"/>
    <dgm:cxn modelId="{368A295E-C1A8-4EF6-93B0-A7635C14D07D}" type="presParOf" srcId="{0BF39DE3-C9BC-4AB5-9021-9A6CBD7F508F}" destId="{9F92E490-5EA7-455A-8281-8AB5837110CD}" srcOrd="5" destOrd="0" presId="urn:microsoft.com/office/officeart/2016/7/layout/LinearBlockProcessNumbered"/>
    <dgm:cxn modelId="{850010D7-9088-469F-845D-058F3BA44E70}" type="presParOf" srcId="{0BF39DE3-C9BC-4AB5-9021-9A6CBD7F508F}" destId="{A9941DFA-A0D5-4CB9-A2D9-23BE74D1E88B}" srcOrd="6" destOrd="0" presId="urn:microsoft.com/office/officeart/2016/7/layout/LinearBlockProcessNumbered"/>
    <dgm:cxn modelId="{DC3688A8-6E4C-4D4A-8D31-486C3C7AB44F}" type="presParOf" srcId="{A9941DFA-A0D5-4CB9-A2D9-23BE74D1E88B}" destId="{19822A11-1CAE-4E9D-A77E-2C5D730E5A51}" srcOrd="0" destOrd="0" presId="urn:microsoft.com/office/officeart/2016/7/layout/LinearBlockProcessNumbered"/>
    <dgm:cxn modelId="{3DB0F5E4-2652-4FCE-899D-F17BFBD5627D}" type="presParOf" srcId="{A9941DFA-A0D5-4CB9-A2D9-23BE74D1E88B}" destId="{8F9A3B16-B013-4CCB-972D-9D169AF56836}" srcOrd="1" destOrd="0" presId="urn:microsoft.com/office/officeart/2016/7/layout/LinearBlockProcessNumbered"/>
    <dgm:cxn modelId="{576EA17D-48AF-457F-8130-4F5058EE99D2}" type="presParOf" srcId="{A9941DFA-A0D5-4CB9-A2D9-23BE74D1E88B}" destId="{9B44EDB3-D354-4DEA-A23C-269247213CDA}"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B8C51F-45B4-4986-ABE3-768A97CAD6E9}">
      <dsp:nvSpPr>
        <dsp:cNvPr id="0" name=""/>
        <dsp:cNvSpPr/>
      </dsp:nvSpPr>
      <dsp:spPr>
        <a:xfrm>
          <a:off x="210" y="277922"/>
          <a:ext cx="2536156" cy="3043388"/>
        </a:xfrm>
        <a:prstGeom prst="rect">
          <a:avLst/>
        </a:prstGeom>
        <a:solidFill>
          <a:schemeClr val="accent1">
            <a:alpha val="90000"/>
            <a:hueOff val="0"/>
            <a:satOff val="0"/>
            <a:lumOff val="0"/>
            <a:alphaOff val="0"/>
          </a:schemeClr>
        </a:solidFill>
        <a:ln w="127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0516" tIns="0" rIns="250516" bIns="330200" numCol="1" spcCol="1270" anchor="t" anchorCtr="0">
          <a:noAutofit/>
        </a:bodyPr>
        <a:lstStyle/>
        <a:p>
          <a:pPr marL="0" lvl="0" indent="0" algn="l" defTabSz="711200" rtl="0">
            <a:lnSpc>
              <a:spcPct val="90000"/>
            </a:lnSpc>
            <a:spcBef>
              <a:spcPct val="0"/>
            </a:spcBef>
            <a:spcAft>
              <a:spcPct val="35000"/>
            </a:spcAft>
            <a:buNone/>
          </a:pPr>
          <a:r>
            <a:rPr lang="en-US" sz="1600" kern="1200"/>
            <a:t>Additional functions can be added to cartoonify such as cartoonify  - " Oil Pastel</a:t>
          </a:r>
          <a:r>
            <a:rPr lang="en-US" sz="1600" kern="1200">
              <a:latin typeface="Corbel" panose="020B0503020204020204"/>
            </a:rPr>
            <a:t>", </a:t>
          </a:r>
          <a:r>
            <a:rPr lang="en-US" sz="1600" kern="1200"/>
            <a:t>Cartoonify  - "sketch</a:t>
          </a:r>
          <a:r>
            <a:rPr lang="en-US" sz="1600" kern="1200">
              <a:latin typeface="Corbel" panose="020B0503020204020204"/>
            </a:rPr>
            <a:t>" ,</a:t>
          </a:r>
          <a:r>
            <a:rPr lang="en-US" sz="1600" kern="1200"/>
            <a:t>cartoonify  - "Comic" etc.</a:t>
          </a:r>
          <a:endParaRPr lang="en-US" sz="1600" kern="1200">
            <a:latin typeface="Corbel" panose="020B0503020204020204"/>
          </a:endParaRPr>
        </a:p>
      </dsp:txBody>
      <dsp:txXfrm>
        <a:off x="210" y="1495278"/>
        <a:ext cx="2536156" cy="1826032"/>
      </dsp:txXfrm>
    </dsp:sp>
    <dsp:sp modelId="{2A6A6205-B3F5-46A6-80C5-C96D99BC72C1}">
      <dsp:nvSpPr>
        <dsp:cNvPr id="0" name=""/>
        <dsp:cNvSpPr/>
      </dsp:nvSpPr>
      <dsp:spPr>
        <a:xfrm>
          <a:off x="210" y="277922"/>
          <a:ext cx="2536156" cy="121735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0516" tIns="165100" rIns="250516" bIns="165100" numCol="1" spcCol="1270" anchor="ctr" anchorCtr="0">
          <a:noAutofit/>
        </a:bodyPr>
        <a:lstStyle/>
        <a:p>
          <a:pPr marL="0" lvl="0" indent="0" algn="l" defTabSz="2800350">
            <a:lnSpc>
              <a:spcPct val="90000"/>
            </a:lnSpc>
            <a:spcBef>
              <a:spcPct val="0"/>
            </a:spcBef>
            <a:spcAft>
              <a:spcPct val="35000"/>
            </a:spcAft>
            <a:buNone/>
          </a:pPr>
          <a:r>
            <a:rPr lang="en-US" sz="6300" kern="1200"/>
            <a:t>01</a:t>
          </a:r>
        </a:p>
      </dsp:txBody>
      <dsp:txXfrm>
        <a:off x="210" y="277922"/>
        <a:ext cx="2536156" cy="1217355"/>
      </dsp:txXfrm>
    </dsp:sp>
    <dsp:sp modelId="{D2237121-EB40-4147-BDC4-81C292364928}">
      <dsp:nvSpPr>
        <dsp:cNvPr id="0" name=""/>
        <dsp:cNvSpPr/>
      </dsp:nvSpPr>
      <dsp:spPr>
        <a:xfrm>
          <a:off x="2739259" y="277922"/>
          <a:ext cx="2536156" cy="3043388"/>
        </a:xfrm>
        <a:prstGeom prst="rect">
          <a:avLst/>
        </a:prstGeom>
        <a:solidFill>
          <a:schemeClr val="accent1">
            <a:alpha val="90000"/>
            <a:hueOff val="0"/>
            <a:satOff val="0"/>
            <a:lumOff val="0"/>
            <a:alphaOff val="-13333"/>
          </a:schemeClr>
        </a:solidFill>
        <a:ln w="12700" cap="flat" cmpd="sng" algn="ctr">
          <a:solidFill>
            <a:schemeClr val="accent1">
              <a:alpha val="90000"/>
              <a:hueOff val="0"/>
              <a:satOff val="0"/>
              <a:lumOff val="0"/>
              <a:alphaOff val="-13333"/>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0516" tIns="0" rIns="250516" bIns="330200" numCol="1" spcCol="1270" anchor="t" anchorCtr="0">
          <a:noAutofit/>
        </a:bodyPr>
        <a:lstStyle/>
        <a:p>
          <a:pPr marL="0" lvl="0" indent="0" algn="l" defTabSz="711200">
            <a:lnSpc>
              <a:spcPct val="90000"/>
            </a:lnSpc>
            <a:spcBef>
              <a:spcPct val="0"/>
            </a:spcBef>
            <a:spcAft>
              <a:spcPct val="35000"/>
            </a:spcAft>
            <a:buNone/>
          </a:pPr>
          <a:r>
            <a:rPr lang="en-US" sz="1600" kern="1200"/>
            <a:t>Accuracy could be increased by using Higher Order Filters,but will increase memory</a:t>
          </a:r>
        </a:p>
      </dsp:txBody>
      <dsp:txXfrm>
        <a:off x="2739259" y="1495278"/>
        <a:ext cx="2536156" cy="1826032"/>
      </dsp:txXfrm>
    </dsp:sp>
    <dsp:sp modelId="{96A8A28F-1C0F-4962-8B18-BE337A37CC59}">
      <dsp:nvSpPr>
        <dsp:cNvPr id="0" name=""/>
        <dsp:cNvSpPr/>
      </dsp:nvSpPr>
      <dsp:spPr>
        <a:xfrm>
          <a:off x="2739259" y="277922"/>
          <a:ext cx="2536156" cy="121735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0516" tIns="165100" rIns="250516" bIns="165100" numCol="1" spcCol="1270" anchor="ctr" anchorCtr="0">
          <a:noAutofit/>
        </a:bodyPr>
        <a:lstStyle/>
        <a:p>
          <a:pPr marL="0" lvl="0" indent="0" algn="l" defTabSz="2800350">
            <a:lnSpc>
              <a:spcPct val="90000"/>
            </a:lnSpc>
            <a:spcBef>
              <a:spcPct val="0"/>
            </a:spcBef>
            <a:spcAft>
              <a:spcPct val="35000"/>
            </a:spcAft>
            <a:buNone/>
          </a:pPr>
          <a:r>
            <a:rPr lang="en-US" sz="6300" kern="1200"/>
            <a:t>02</a:t>
          </a:r>
        </a:p>
      </dsp:txBody>
      <dsp:txXfrm>
        <a:off x="2739259" y="277922"/>
        <a:ext cx="2536156" cy="1217355"/>
      </dsp:txXfrm>
    </dsp:sp>
    <dsp:sp modelId="{B5D20E64-4D29-4C54-BD9A-3E2196B8C92C}">
      <dsp:nvSpPr>
        <dsp:cNvPr id="0" name=""/>
        <dsp:cNvSpPr/>
      </dsp:nvSpPr>
      <dsp:spPr>
        <a:xfrm>
          <a:off x="5478308" y="277922"/>
          <a:ext cx="2536156" cy="3043388"/>
        </a:xfrm>
        <a:prstGeom prst="rect">
          <a:avLst/>
        </a:prstGeom>
        <a:solidFill>
          <a:schemeClr val="accent1">
            <a:alpha val="90000"/>
            <a:hueOff val="0"/>
            <a:satOff val="0"/>
            <a:lumOff val="0"/>
            <a:alphaOff val="-26667"/>
          </a:schemeClr>
        </a:solidFill>
        <a:ln w="12700" cap="flat" cmpd="sng" algn="ctr">
          <a:solidFill>
            <a:schemeClr val="accent1">
              <a:alpha val="90000"/>
              <a:hueOff val="0"/>
              <a:satOff val="0"/>
              <a:lumOff val="0"/>
              <a:alphaOff val="-26667"/>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0516" tIns="0" rIns="250516" bIns="330200" numCol="1" spcCol="1270" anchor="t" anchorCtr="0">
          <a:noAutofit/>
        </a:bodyPr>
        <a:lstStyle/>
        <a:p>
          <a:pPr marL="0" lvl="0" indent="0" algn="l" defTabSz="711200">
            <a:lnSpc>
              <a:spcPct val="90000"/>
            </a:lnSpc>
            <a:spcBef>
              <a:spcPct val="0"/>
            </a:spcBef>
            <a:spcAft>
              <a:spcPct val="35000"/>
            </a:spcAft>
            <a:buNone/>
          </a:pPr>
          <a:r>
            <a:rPr lang="en-US" sz="1600" kern="1200"/>
            <a:t>Cartoonify Video feature could also be added.</a:t>
          </a:r>
        </a:p>
      </dsp:txBody>
      <dsp:txXfrm>
        <a:off x="5478308" y="1495278"/>
        <a:ext cx="2536156" cy="1826032"/>
      </dsp:txXfrm>
    </dsp:sp>
    <dsp:sp modelId="{4BA5F958-382A-45E3-BE7A-E0BFDC85A79C}">
      <dsp:nvSpPr>
        <dsp:cNvPr id="0" name=""/>
        <dsp:cNvSpPr/>
      </dsp:nvSpPr>
      <dsp:spPr>
        <a:xfrm>
          <a:off x="5478308" y="277922"/>
          <a:ext cx="2536156" cy="121735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0516" tIns="165100" rIns="250516" bIns="165100" numCol="1" spcCol="1270" anchor="ctr" anchorCtr="0">
          <a:noAutofit/>
        </a:bodyPr>
        <a:lstStyle/>
        <a:p>
          <a:pPr marL="0" lvl="0" indent="0" algn="l" defTabSz="2800350">
            <a:lnSpc>
              <a:spcPct val="90000"/>
            </a:lnSpc>
            <a:spcBef>
              <a:spcPct val="0"/>
            </a:spcBef>
            <a:spcAft>
              <a:spcPct val="35000"/>
            </a:spcAft>
            <a:buNone/>
          </a:pPr>
          <a:r>
            <a:rPr lang="en-US" sz="6300" kern="1200"/>
            <a:t>03</a:t>
          </a:r>
        </a:p>
      </dsp:txBody>
      <dsp:txXfrm>
        <a:off x="5478308" y="277922"/>
        <a:ext cx="2536156" cy="1217355"/>
      </dsp:txXfrm>
    </dsp:sp>
    <dsp:sp modelId="{19822A11-1CAE-4E9D-A77E-2C5D730E5A51}">
      <dsp:nvSpPr>
        <dsp:cNvPr id="0" name=""/>
        <dsp:cNvSpPr/>
      </dsp:nvSpPr>
      <dsp:spPr>
        <a:xfrm>
          <a:off x="8217358" y="277922"/>
          <a:ext cx="2536156" cy="3043388"/>
        </a:xfrm>
        <a:prstGeom prst="rect">
          <a:avLst/>
        </a:prstGeom>
        <a:solidFill>
          <a:schemeClr val="accent1">
            <a:alpha val="90000"/>
            <a:hueOff val="0"/>
            <a:satOff val="0"/>
            <a:lumOff val="0"/>
            <a:alphaOff val="-40000"/>
          </a:schemeClr>
        </a:solidFill>
        <a:ln w="12700" cap="flat" cmpd="sng" algn="ctr">
          <a:solidFill>
            <a:schemeClr val="accent1">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0516" tIns="0" rIns="250516" bIns="330200" numCol="1" spcCol="1270" anchor="t" anchorCtr="0">
          <a:noAutofit/>
        </a:bodyPr>
        <a:lstStyle/>
        <a:p>
          <a:pPr marL="0" lvl="0" indent="0" algn="l" defTabSz="711200">
            <a:lnSpc>
              <a:spcPct val="90000"/>
            </a:lnSpc>
            <a:spcBef>
              <a:spcPct val="0"/>
            </a:spcBef>
            <a:spcAft>
              <a:spcPct val="35000"/>
            </a:spcAft>
            <a:buNone/>
          </a:pPr>
          <a:r>
            <a:rPr lang="en-US" sz="1600" kern="1200"/>
            <a:t>Portrait mode could be added using Face Detection Algorithm.</a:t>
          </a:r>
        </a:p>
      </dsp:txBody>
      <dsp:txXfrm>
        <a:off x="8217358" y="1495278"/>
        <a:ext cx="2536156" cy="1826032"/>
      </dsp:txXfrm>
    </dsp:sp>
    <dsp:sp modelId="{8F9A3B16-B013-4CCB-972D-9D169AF56836}">
      <dsp:nvSpPr>
        <dsp:cNvPr id="0" name=""/>
        <dsp:cNvSpPr/>
      </dsp:nvSpPr>
      <dsp:spPr>
        <a:xfrm>
          <a:off x="8217358" y="277922"/>
          <a:ext cx="2536156" cy="121735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0516" tIns="165100" rIns="250516" bIns="165100" numCol="1" spcCol="1270" anchor="ctr" anchorCtr="0">
          <a:noAutofit/>
        </a:bodyPr>
        <a:lstStyle/>
        <a:p>
          <a:pPr marL="0" lvl="0" indent="0" algn="l" defTabSz="2800350">
            <a:lnSpc>
              <a:spcPct val="90000"/>
            </a:lnSpc>
            <a:spcBef>
              <a:spcPct val="0"/>
            </a:spcBef>
            <a:spcAft>
              <a:spcPct val="35000"/>
            </a:spcAft>
            <a:buNone/>
          </a:pPr>
          <a:r>
            <a:rPr lang="en-US" sz="6300" kern="1200"/>
            <a:t>04</a:t>
          </a:r>
        </a:p>
      </dsp:txBody>
      <dsp:txXfrm>
        <a:off x="8217358" y="277922"/>
        <a:ext cx="2536156" cy="1217355"/>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12/2/2020</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517866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4E5243-F52A-4D37-9694-EB26C6C31910}" type="datetimeFigureOut">
              <a:rPr lang="en-US" dirty="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074314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7B6E1-634A-48DC-9E8B-D894023267EF}" type="datetimeFigureOut">
              <a:rPr lang="en-US" dirty="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05626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D3E9E-A95C-48F2-B4BF-A71542E0BE9A}" type="datetimeFigureOut">
              <a:rPr lang="en-US" dirty="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72550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624634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2952B5-7A2F-4CC8-B7CE-9234E21C2837}" type="datetimeFigureOut">
              <a:rPr lang="en-US" dirty="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62093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1DA07A-9201-4B4B-BAF2-015AFA30F520}" type="datetimeFigureOut">
              <a:rPr lang="en-US" dirty="0"/>
              <a:t>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11121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D7E00A-486F-4252-8B1D-E32645521F49}" type="datetimeFigureOut">
              <a:rPr lang="en-US" dirty="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494285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792151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780440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12/2/2020</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65801819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12/2/2020</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316194366"/>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7">
            <a:extLst>
              <a:ext uri="{FF2B5EF4-FFF2-40B4-BE49-F238E27FC236}">
                <a16:creationId xmlns:a16="http://schemas.microsoft.com/office/drawing/2014/main" id="{EC090937-65B6-4E69-8A51-DC43F550C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1370" y="1059893"/>
            <a:ext cx="3462229" cy="4738211"/>
          </a:xfrm>
        </p:spPr>
        <p:txBody>
          <a:bodyPr vert="horz" lIns="91440" tIns="45720" rIns="91440" bIns="45720" rtlCol="0" anchor="ctr">
            <a:normAutofit/>
          </a:bodyPr>
          <a:lstStyle/>
          <a:p>
            <a:pPr>
              <a:lnSpc>
                <a:spcPct val="85000"/>
              </a:lnSpc>
            </a:pPr>
            <a:r>
              <a:rPr lang="en-US" sz="3800" b="1">
                <a:solidFill>
                  <a:schemeClr val="accent1"/>
                </a:solidFill>
              </a:rPr>
              <a:t>CARTOONIFY IMAGE USING IMAGE PROCESSING AND </a:t>
            </a:r>
            <a:br>
              <a:rPr lang="en-US" sz="3800" b="1">
                <a:solidFill>
                  <a:schemeClr val="accent1"/>
                </a:solidFill>
              </a:rPr>
            </a:br>
            <a:r>
              <a:rPr lang="en-US" sz="3800" b="1">
                <a:solidFill>
                  <a:schemeClr val="accent1"/>
                </a:solidFill>
              </a:rPr>
              <a:t>MACHINE LEARNING</a:t>
            </a:r>
          </a:p>
        </p:txBody>
      </p:sp>
      <p:sp>
        <p:nvSpPr>
          <p:cNvPr id="64" name="Rectangle 9">
            <a:extLst>
              <a:ext uri="{FF2B5EF4-FFF2-40B4-BE49-F238E27FC236}">
                <a16:creationId xmlns:a16="http://schemas.microsoft.com/office/drawing/2014/main" id="{18EF8026-88C8-40AD-89D3-AB638002A6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080674" y="1059894"/>
            <a:ext cx="6349708" cy="4717972"/>
          </a:xfrm>
        </p:spPr>
        <p:txBody>
          <a:bodyPr vert="horz" lIns="91440" tIns="45720" rIns="91440" bIns="45720" rtlCol="0" anchor="ctr">
            <a:normAutofit/>
          </a:bodyPr>
          <a:lstStyle/>
          <a:p>
            <a:pPr indent="-182880">
              <a:buFont typeface="Arial" pitchFamily="34" charset="0"/>
              <a:buChar char=" "/>
            </a:pPr>
            <a:r>
              <a:rPr lang="en-US">
                <a:solidFill>
                  <a:schemeClr val="tx1">
                    <a:lumMod val="85000"/>
                    <a:lumOff val="15000"/>
                  </a:schemeClr>
                </a:solidFill>
                <a:latin typeface="+mn-lt"/>
              </a:rPr>
              <a:t>Group 14: </a:t>
            </a:r>
          </a:p>
          <a:p>
            <a:pPr indent="-182880">
              <a:buFont typeface="Arial" pitchFamily="34" charset="0"/>
              <a:buChar char=" "/>
            </a:pPr>
            <a:r>
              <a:rPr lang="en-US">
                <a:solidFill>
                  <a:schemeClr val="tx1">
                    <a:lumMod val="85000"/>
                    <a:lumOff val="15000"/>
                  </a:schemeClr>
                </a:solidFill>
                <a:latin typeface="+mn-lt"/>
              </a:rPr>
              <a:t>Adithyan P R</a:t>
            </a:r>
          </a:p>
          <a:p>
            <a:pPr indent="-182880">
              <a:buFont typeface="Arial" pitchFamily="34" charset="0"/>
              <a:buChar char=" "/>
            </a:pPr>
            <a:r>
              <a:rPr lang="en-US">
                <a:solidFill>
                  <a:schemeClr val="tx1">
                    <a:lumMod val="85000"/>
                    <a:lumOff val="15000"/>
                  </a:schemeClr>
                </a:solidFill>
                <a:latin typeface="+mn-lt"/>
              </a:rPr>
              <a:t>Aswin A</a:t>
            </a:r>
          </a:p>
          <a:p>
            <a:pPr indent="-182880">
              <a:buFont typeface="Arial" pitchFamily="34" charset="0"/>
              <a:buChar char=" "/>
            </a:pPr>
            <a:r>
              <a:rPr lang="en-US">
                <a:solidFill>
                  <a:schemeClr val="tx1">
                    <a:lumMod val="85000"/>
                    <a:lumOff val="15000"/>
                  </a:schemeClr>
                </a:solidFill>
                <a:latin typeface="+mn-lt"/>
              </a:rPr>
              <a:t>Joseph John</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FCDD-E915-4C51-8738-DA7554DDE876}"/>
              </a:ext>
            </a:extLst>
          </p:cNvPr>
          <p:cNvSpPr>
            <a:spLocks noGrp="1"/>
          </p:cNvSpPr>
          <p:nvPr>
            <p:ph type="title"/>
          </p:nvPr>
        </p:nvSpPr>
        <p:spPr>
          <a:xfrm>
            <a:off x="657224" y="499533"/>
            <a:ext cx="10772775" cy="1658198"/>
          </a:xfrm>
        </p:spPr>
        <p:txBody>
          <a:bodyPr>
            <a:normAutofit/>
          </a:bodyPr>
          <a:lstStyle/>
          <a:p>
            <a:r>
              <a:rPr lang="en-US">
                <a:cs typeface="Calibri Light"/>
              </a:rPr>
              <a:t>Possible Future Improvements</a:t>
            </a:r>
            <a:endParaRPr lang="en-US"/>
          </a:p>
        </p:txBody>
      </p:sp>
      <p:graphicFrame>
        <p:nvGraphicFramePr>
          <p:cNvPr id="5" name="Content Placeholder 2">
            <a:extLst>
              <a:ext uri="{FF2B5EF4-FFF2-40B4-BE49-F238E27FC236}">
                <a16:creationId xmlns:a16="http://schemas.microsoft.com/office/drawing/2014/main" id="{AD76CAFB-B712-4436-867F-F5C56D4C3206}"/>
              </a:ext>
            </a:extLst>
          </p:cNvPr>
          <p:cNvGraphicFramePr>
            <a:graphicFrameLocks noGrp="1"/>
          </p:cNvGraphicFramePr>
          <p:nvPr>
            <p:ph idx="1"/>
            <p:extLst>
              <p:ext uri="{D42A27DB-BD31-4B8C-83A1-F6EECF244321}">
                <p14:modId xmlns:p14="http://schemas.microsoft.com/office/powerpoint/2010/main" val="3434632643"/>
              </p:ext>
            </p:extLst>
          </p:nvPr>
        </p:nvGraphicFramePr>
        <p:xfrm>
          <a:off x="676275" y="2373549"/>
          <a:ext cx="10753725" cy="3599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4972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49E69-7B32-496B-A89A-B799A95E96B8}"/>
              </a:ext>
            </a:extLst>
          </p:cNvPr>
          <p:cNvSpPr>
            <a:spLocks noGrp="1"/>
          </p:cNvSpPr>
          <p:nvPr>
            <p:ph type="title"/>
          </p:nvPr>
        </p:nvSpPr>
        <p:spPr>
          <a:xfrm>
            <a:off x="1524000" y="643468"/>
            <a:ext cx="9144000" cy="3618898"/>
          </a:xfrm>
        </p:spPr>
        <p:txBody>
          <a:bodyPr vert="horz" lIns="91440" tIns="45720" rIns="91440" bIns="45720" rtlCol="0" anchor="b">
            <a:normAutofit/>
          </a:bodyPr>
          <a:lstStyle/>
          <a:p>
            <a:r>
              <a:rPr lang="en-US" sz="7200"/>
              <a:t>    THANK  YOU</a:t>
            </a:r>
          </a:p>
        </p:txBody>
      </p:sp>
    </p:spTree>
    <p:extLst>
      <p:ext uri="{BB962C8B-B14F-4D97-AF65-F5344CB8AC3E}">
        <p14:creationId xmlns:p14="http://schemas.microsoft.com/office/powerpoint/2010/main" val="1185230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1522B-B7D6-4D64-A213-02B43DFE2A36}"/>
              </a:ext>
            </a:extLst>
          </p:cNvPr>
          <p:cNvSpPr>
            <a:spLocks noGrp="1"/>
          </p:cNvSpPr>
          <p:nvPr>
            <p:ph type="title"/>
          </p:nvPr>
        </p:nvSpPr>
        <p:spPr>
          <a:xfrm>
            <a:off x="213445" y="864108"/>
            <a:ext cx="4399585" cy="5120639"/>
          </a:xfrm>
        </p:spPr>
        <p:txBody>
          <a:bodyPr>
            <a:normAutofit/>
          </a:bodyPr>
          <a:lstStyle/>
          <a:p>
            <a:pPr algn="r"/>
            <a:r>
              <a:rPr lang="en-US">
                <a:solidFill>
                  <a:srgbClr val="53BCD4"/>
                </a:solidFill>
                <a:latin typeface="Consolas"/>
                <a:cs typeface="Times New Roman"/>
              </a:rPr>
              <a:t>MOTIVATION</a:t>
            </a:r>
          </a:p>
        </p:txBody>
      </p:sp>
      <p:sp>
        <p:nvSpPr>
          <p:cNvPr id="3" name="Content Placeholder 2">
            <a:extLst>
              <a:ext uri="{FF2B5EF4-FFF2-40B4-BE49-F238E27FC236}">
                <a16:creationId xmlns:a16="http://schemas.microsoft.com/office/drawing/2014/main" id="{EEAD19E0-B2C1-4A3D-9DA4-6DB288A4F522}"/>
              </a:ext>
            </a:extLst>
          </p:cNvPr>
          <p:cNvSpPr>
            <a:spLocks noGrp="1"/>
          </p:cNvSpPr>
          <p:nvPr>
            <p:ph idx="1"/>
          </p:nvPr>
        </p:nvSpPr>
        <p:spPr>
          <a:xfrm>
            <a:off x="5289229" y="864108"/>
            <a:ext cx="5910677" cy="5120640"/>
          </a:xfrm>
        </p:spPr>
        <p:txBody>
          <a:bodyPr vert="horz" lIns="91440" tIns="45720" rIns="91440" bIns="45720" rtlCol="0" anchor="t">
            <a:normAutofit/>
          </a:bodyPr>
          <a:lstStyle/>
          <a:p>
            <a:r>
              <a:rPr lang="en-US"/>
              <a:t>Our project aims at adopting Image processing using the OpenCV library for Python and Machine learning to convert ordinary images into cartoon versions.</a:t>
            </a:r>
            <a:endParaRPr lang="en-US">
              <a:cs typeface="Calibri Light"/>
            </a:endParaRPr>
          </a:p>
          <a:p>
            <a:r>
              <a:rPr lang="en-US"/>
              <a:t>Currently the "cartoonify" function is a tool for proprietary photoshop software in this project we aim to use free and open source development tools to make a </a:t>
            </a:r>
            <a:r>
              <a:rPr lang="en-US" err="1"/>
              <a:t>cartoonify</a:t>
            </a:r>
            <a:r>
              <a:rPr lang="en-US" dirty="0"/>
              <a:t> </a:t>
            </a:r>
            <a:r>
              <a:rPr lang="en-US"/>
              <a:t>application.</a:t>
            </a:r>
            <a:endParaRPr lang="en-US">
              <a:cs typeface="Calibri Light"/>
            </a:endParaRPr>
          </a:p>
          <a:p>
            <a:r>
              <a:rPr lang="en-US" err="1"/>
              <a:t>Cartoonifying</a:t>
            </a:r>
            <a:r>
              <a:rPr lang="en-US"/>
              <a:t> an image is a popular application in animation, game design and simple photo editing.</a:t>
            </a:r>
            <a:endParaRPr lang="en-US">
              <a:cs typeface="Calibri Light"/>
            </a:endParaRPr>
          </a:p>
        </p:txBody>
      </p:sp>
    </p:spTree>
    <p:extLst>
      <p:ext uri="{BB962C8B-B14F-4D97-AF65-F5344CB8AC3E}">
        <p14:creationId xmlns:p14="http://schemas.microsoft.com/office/powerpoint/2010/main" val="547717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712F7-9594-41DD-A3B6-0521C17A02C3}"/>
              </a:ext>
            </a:extLst>
          </p:cNvPr>
          <p:cNvSpPr>
            <a:spLocks noGrp="1"/>
          </p:cNvSpPr>
          <p:nvPr>
            <p:ph type="title"/>
          </p:nvPr>
        </p:nvSpPr>
        <p:spPr>
          <a:xfrm>
            <a:off x="657224" y="499533"/>
            <a:ext cx="10772775" cy="937952"/>
          </a:xfrm>
        </p:spPr>
        <p:txBody>
          <a:bodyPr/>
          <a:lstStyle/>
          <a:p>
            <a:r>
              <a:rPr lang="en-GB"/>
              <a:t>CODE</a:t>
            </a:r>
          </a:p>
        </p:txBody>
      </p:sp>
      <p:pic>
        <p:nvPicPr>
          <p:cNvPr id="8" name="Picture 8" descr="Graphical user interface, application&#10;&#10;Description automatically generated">
            <a:extLst>
              <a:ext uri="{FF2B5EF4-FFF2-40B4-BE49-F238E27FC236}">
                <a16:creationId xmlns:a16="http://schemas.microsoft.com/office/drawing/2014/main" id="{36279723-C048-421F-855E-832480539F0A}"/>
              </a:ext>
            </a:extLst>
          </p:cNvPr>
          <p:cNvPicPr>
            <a:picLocks noGrp="1" noChangeAspect="1"/>
          </p:cNvPicPr>
          <p:nvPr>
            <p:ph idx="1"/>
          </p:nvPr>
        </p:nvPicPr>
        <p:blipFill rotWithShape="1">
          <a:blip r:embed="rId2"/>
          <a:srcRect l="-64" b="21804"/>
          <a:stretch/>
        </p:blipFill>
        <p:spPr>
          <a:xfrm>
            <a:off x="759504" y="1330981"/>
            <a:ext cx="10560444" cy="1087426"/>
          </a:xfrm>
        </p:spPr>
      </p:pic>
      <p:pic>
        <p:nvPicPr>
          <p:cNvPr id="10" name="Picture 10" descr="Text&#10;&#10;Description automatically generated">
            <a:extLst>
              <a:ext uri="{FF2B5EF4-FFF2-40B4-BE49-F238E27FC236}">
                <a16:creationId xmlns:a16="http://schemas.microsoft.com/office/drawing/2014/main" id="{430CAE2F-53F4-4CB8-8C37-464A250A5301}"/>
              </a:ext>
            </a:extLst>
          </p:cNvPr>
          <p:cNvPicPr>
            <a:picLocks noChangeAspect="1"/>
          </p:cNvPicPr>
          <p:nvPr/>
        </p:nvPicPr>
        <p:blipFill rotWithShape="1">
          <a:blip r:embed="rId3"/>
          <a:srcRect l="23" r="187" b="-376"/>
          <a:stretch/>
        </p:blipFill>
        <p:spPr>
          <a:xfrm>
            <a:off x="760263" y="2506750"/>
            <a:ext cx="10549818" cy="2794419"/>
          </a:xfrm>
          <a:prstGeom prst="rect">
            <a:avLst/>
          </a:prstGeom>
        </p:spPr>
      </p:pic>
      <p:sp>
        <p:nvSpPr>
          <p:cNvPr id="11" name="TextBox 10">
            <a:extLst>
              <a:ext uri="{FF2B5EF4-FFF2-40B4-BE49-F238E27FC236}">
                <a16:creationId xmlns:a16="http://schemas.microsoft.com/office/drawing/2014/main" id="{9C39450F-D9C4-418F-9D3C-166B98E74976}"/>
              </a:ext>
            </a:extLst>
          </p:cNvPr>
          <p:cNvSpPr txBox="1"/>
          <p:nvPr/>
        </p:nvSpPr>
        <p:spPr>
          <a:xfrm>
            <a:off x="765001" y="5577083"/>
            <a:ext cx="105510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
            </a:pPr>
            <a:r>
              <a:rPr lang="en-GB" sz="2400">
                <a:ea typeface="+mn-lt"/>
                <a:cs typeface="+mn-lt"/>
              </a:rPr>
              <a:t>Firstly apply the bilateral filter to reduce the colour palette of the image.</a:t>
            </a:r>
            <a:endParaRPr lang="en-US">
              <a:ea typeface="+mn-lt"/>
              <a:cs typeface="+mn-lt"/>
            </a:endParaRPr>
          </a:p>
        </p:txBody>
      </p:sp>
      <p:pic>
        <p:nvPicPr>
          <p:cNvPr id="3" name="Picture 3" descr="Graphical user interface, application&#10;&#10;Description automatically generated">
            <a:extLst>
              <a:ext uri="{FF2B5EF4-FFF2-40B4-BE49-F238E27FC236}">
                <a16:creationId xmlns:a16="http://schemas.microsoft.com/office/drawing/2014/main" id="{9F9CDAFF-ABEE-4D86-BC41-661783BD5269}"/>
              </a:ext>
            </a:extLst>
          </p:cNvPr>
          <p:cNvPicPr>
            <a:picLocks noChangeAspect="1"/>
          </p:cNvPicPr>
          <p:nvPr/>
        </p:nvPicPr>
        <p:blipFill>
          <a:blip r:embed="rId4"/>
          <a:stretch>
            <a:fillRect/>
          </a:stretch>
        </p:blipFill>
        <p:spPr>
          <a:xfrm>
            <a:off x="8191916" y="844345"/>
            <a:ext cx="4003730" cy="2137961"/>
          </a:xfrm>
          <a:prstGeom prst="rect">
            <a:avLst/>
          </a:prstGeom>
        </p:spPr>
      </p:pic>
      <p:pic>
        <p:nvPicPr>
          <p:cNvPr id="4" name="Picture 4" descr="Graphical user interface, application&#10;&#10;Description automatically generated">
            <a:extLst>
              <a:ext uri="{FF2B5EF4-FFF2-40B4-BE49-F238E27FC236}">
                <a16:creationId xmlns:a16="http://schemas.microsoft.com/office/drawing/2014/main" id="{F849344F-9632-4E17-A401-18DC56F0AAB4}"/>
              </a:ext>
            </a:extLst>
          </p:cNvPr>
          <p:cNvPicPr>
            <a:picLocks noChangeAspect="1"/>
          </p:cNvPicPr>
          <p:nvPr/>
        </p:nvPicPr>
        <p:blipFill>
          <a:blip r:embed="rId5"/>
          <a:stretch>
            <a:fillRect/>
          </a:stretch>
        </p:blipFill>
        <p:spPr>
          <a:xfrm>
            <a:off x="8200373" y="3262713"/>
            <a:ext cx="3995802" cy="2127971"/>
          </a:xfrm>
          <a:prstGeom prst="rect">
            <a:avLst/>
          </a:prstGeom>
        </p:spPr>
      </p:pic>
      <p:sp>
        <p:nvSpPr>
          <p:cNvPr id="5" name="TextBox 4">
            <a:extLst>
              <a:ext uri="{FF2B5EF4-FFF2-40B4-BE49-F238E27FC236}">
                <a16:creationId xmlns:a16="http://schemas.microsoft.com/office/drawing/2014/main" id="{C2B087A2-C3C6-4E44-90C2-BA74A92591D6}"/>
              </a:ext>
            </a:extLst>
          </p:cNvPr>
          <p:cNvSpPr txBox="1"/>
          <p:nvPr/>
        </p:nvSpPr>
        <p:spPr>
          <a:xfrm>
            <a:off x="8200372" y="2897688"/>
            <a:ext cx="3995801" cy="369332"/>
          </a:xfrm>
          <a:prstGeom prst="rect">
            <a:avLst/>
          </a:prstGeom>
          <a:solidFill>
            <a:schemeClr val="bg1"/>
          </a:solid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t>Original image</a:t>
            </a:r>
            <a:endParaRPr lang="en-US" b="1"/>
          </a:p>
        </p:txBody>
      </p:sp>
      <p:sp>
        <p:nvSpPr>
          <p:cNvPr id="6" name="TextBox 5">
            <a:extLst>
              <a:ext uri="{FF2B5EF4-FFF2-40B4-BE49-F238E27FC236}">
                <a16:creationId xmlns:a16="http://schemas.microsoft.com/office/drawing/2014/main" id="{924536ED-4E07-4FDA-8D8E-8A260CEC153D}"/>
              </a:ext>
            </a:extLst>
          </p:cNvPr>
          <p:cNvSpPr txBox="1"/>
          <p:nvPr/>
        </p:nvSpPr>
        <p:spPr>
          <a:xfrm>
            <a:off x="8197111" y="5295247"/>
            <a:ext cx="39958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t>Applying bilateral filter</a:t>
            </a:r>
            <a:endParaRPr lang="en-US" b="1"/>
          </a:p>
        </p:txBody>
      </p:sp>
    </p:spTree>
    <p:extLst>
      <p:ext uri="{BB962C8B-B14F-4D97-AF65-F5344CB8AC3E}">
        <p14:creationId xmlns:p14="http://schemas.microsoft.com/office/powerpoint/2010/main" val="3897281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60D86B98-E572-42DE-A86F-132A49D9FA3C}"/>
              </a:ext>
            </a:extLst>
          </p:cNvPr>
          <p:cNvPicPr>
            <a:picLocks noChangeAspect="1"/>
          </p:cNvPicPr>
          <p:nvPr/>
        </p:nvPicPr>
        <p:blipFill>
          <a:blip r:embed="rId2"/>
          <a:stretch>
            <a:fillRect/>
          </a:stretch>
        </p:blipFill>
        <p:spPr>
          <a:xfrm>
            <a:off x="643003" y="685396"/>
            <a:ext cx="11104323" cy="1155289"/>
          </a:xfrm>
          <a:prstGeom prst="rect">
            <a:avLst/>
          </a:prstGeom>
        </p:spPr>
      </p:pic>
      <p:sp>
        <p:nvSpPr>
          <p:cNvPr id="5" name="TextBox 4">
            <a:extLst>
              <a:ext uri="{FF2B5EF4-FFF2-40B4-BE49-F238E27FC236}">
                <a16:creationId xmlns:a16="http://schemas.microsoft.com/office/drawing/2014/main" id="{55A70612-6431-4231-905B-5E618F4D1FE6}"/>
              </a:ext>
            </a:extLst>
          </p:cNvPr>
          <p:cNvSpPr txBox="1"/>
          <p:nvPr/>
        </p:nvSpPr>
        <p:spPr>
          <a:xfrm>
            <a:off x="549059" y="2219195"/>
            <a:ext cx="1110432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GB" sz="2400">
                <a:cs typeface="Calibri Light"/>
              </a:rPr>
              <a:t>First, the image is converted to grey scale for detection of the edges according to each  pixel data.</a:t>
            </a:r>
          </a:p>
        </p:txBody>
      </p:sp>
      <p:pic>
        <p:nvPicPr>
          <p:cNvPr id="6" name="Picture 6" descr="A picture containing shape&#10;&#10;Description automatically generated">
            <a:extLst>
              <a:ext uri="{FF2B5EF4-FFF2-40B4-BE49-F238E27FC236}">
                <a16:creationId xmlns:a16="http://schemas.microsoft.com/office/drawing/2014/main" id="{889ACDCC-3C93-41C7-B2B1-8AB64EF91737}"/>
              </a:ext>
            </a:extLst>
          </p:cNvPr>
          <p:cNvPicPr>
            <a:picLocks noChangeAspect="1"/>
          </p:cNvPicPr>
          <p:nvPr/>
        </p:nvPicPr>
        <p:blipFill>
          <a:blip r:embed="rId3"/>
          <a:stretch>
            <a:fillRect/>
          </a:stretch>
        </p:blipFill>
        <p:spPr>
          <a:xfrm>
            <a:off x="643002" y="3190603"/>
            <a:ext cx="11104325" cy="1489317"/>
          </a:xfrm>
          <a:prstGeom prst="rect">
            <a:avLst/>
          </a:prstGeom>
        </p:spPr>
      </p:pic>
      <p:sp>
        <p:nvSpPr>
          <p:cNvPr id="8" name="TextBox 7">
            <a:extLst>
              <a:ext uri="{FF2B5EF4-FFF2-40B4-BE49-F238E27FC236}">
                <a16:creationId xmlns:a16="http://schemas.microsoft.com/office/drawing/2014/main" id="{56A7F48A-1A4E-4466-A7AE-0C5A73A9D71D}"/>
              </a:ext>
            </a:extLst>
          </p:cNvPr>
          <p:cNvSpPr txBox="1"/>
          <p:nvPr/>
        </p:nvSpPr>
        <p:spPr>
          <a:xfrm>
            <a:off x="444674" y="5549030"/>
            <a:ext cx="1110432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GB" sz="2400">
                <a:cs typeface="Calibri Light"/>
              </a:rPr>
              <a:t>Applying the medium blur in the greyscale image to reduce the image noise.</a:t>
            </a:r>
          </a:p>
        </p:txBody>
      </p:sp>
      <p:pic>
        <p:nvPicPr>
          <p:cNvPr id="2" name="Picture 2" descr="Graphical user interface, application&#10;&#10;Description automatically generated">
            <a:extLst>
              <a:ext uri="{FF2B5EF4-FFF2-40B4-BE49-F238E27FC236}">
                <a16:creationId xmlns:a16="http://schemas.microsoft.com/office/drawing/2014/main" id="{E75C897F-C184-4DA5-944B-F20A65C0D140}"/>
              </a:ext>
            </a:extLst>
          </p:cNvPr>
          <p:cNvPicPr>
            <a:picLocks noChangeAspect="1"/>
          </p:cNvPicPr>
          <p:nvPr/>
        </p:nvPicPr>
        <p:blipFill>
          <a:blip r:embed="rId4"/>
          <a:stretch>
            <a:fillRect/>
          </a:stretch>
        </p:blipFill>
        <p:spPr>
          <a:xfrm>
            <a:off x="8106428" y="-1481"/>
            <a:ext cx="3807912" cy="1840112"/>
          </a:xfrm>
          <a:prstGeom prst="rect">
            <a:avLst/>
          </a:prstGeom>
        </p:spPr>
      </p:pic>
      <p:sp>
        <p:nvSpPr>
          <p:cNvPr id="3" name="TextBox 2">
            <a:extLst>
              <a:ext uri="{FF2B5EF4-FFF2-40B4-BE49-F238E27FC236}">
                <a16:creationId xmlns:a16="http://schemas.microsoft.com/office/drawing/2014/main" id="{C191A0A0-F756-4AB4-A303-B10755E7F99E}"/>
              </a:ext>
            </a:extLst>
          </p:cNvPr>
          <p:cNvSpPr txBox="1"/>
          <p:nvPr/>
        </p:nvSpPr>
        <p:spPr>
          <a:xfrm>
            <a:off x="8106427" y="1832975"/>
            <a:ext cx="3870541"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t>Image converted to greyscale</a:t>
            </a:r>
            <a:endParaRPr lang="en-US" b="1"/>
          </a:p>
        </p:txBody>
      </p:sp>
      <p:pic>
        <p:nvPicPr>
          <p:cNvPr id="7" name="Picture 8" descr="Graphical user interface, application&#10;&#10;Description automatically generated">
            <a:extLst>
              <a:ext uri="{FF2B5EF4-FFF2-40B4-BE49-F238E27FC236}">
                <a16:creationId xmlns:a16="http://schemas.microsoft.com/office/drawing/2014/main" id="{956B269C-EB4F-45F9-AF6E-57321B2B0B6D}"/>
              </a:ext>
            </a:extLst>
          </p:cNvPr>
          <p:cNvPicPr>
            <a:picLocks noChangeAspect="1"/>
          </p:cNvPicPr>
          <p:nvPr/>
        </p:nvPicPr>
        <p:blipFill>
          <a:blip r:embed="rId5"/>
          <a:stretch>
            <a:fillRect/>
          </a:stretch>
        </p:blipFill>
        <p:spPr>
          <a:xfrm>
            <a:off x="8106427" y="3046519"/>
            <a:ext cx="4089748" cy="2121948"/>
          </a:xfrm>
          <a:prstGeom prst="rect">
            <a:avLst/>
          </a:prstGeom>
        </p:spPr>
      </p:pic>
      <p:sp>
        <p:nvSpPr>
          <p:cNvPr id="9" name="TextBox 8">
            <a:extLst>
              <a:ext uri="{FF2B5EF4-FFF2-40B4-BE49-F238E27FC236}">
                <a16:creationId xmlns:a16="http://schemas.microsoft.com/office/drawing/2014/main" id="{EC2D4688-0E37-4420-B57E-25E3B60CC4BC}"/>
              </a:ext>
            </a:extLst>
          </p:cNvPr>
          <p:cNvSpPr txBox="1"/>
          <p:nvPr/>
        </p:nvSpPr>
        <p:spPr>
          <a:xfrm>
            <a:off x="8103165" y="5128234"/>
            <a:ext cx="40793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t>Smoothened grey image using </a:t>
            </a:r>
            <a:r>
              <a:rPr lang="en-GB" b="1" err="1"/>
              <a:t>medianBlur</a:t>
            </a:r>
            <a:endParaRPr lang="en-US" b="1" err="1"/>
          </a:p>
        </p:txBody>
      </p:sp>
    </p:spTree>
    <p:extLst>
      <p:ext uri="{BB962C8B-B14F-4D97-AF65-F5344CB8AC3E}">
        <p14:creationId xmlns:p14="http://schemas.microsoft.com/office/powerpoint/2010/main" val="1254709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F70BE399-E4F9-4F65-A7E6-0FFDC0EFF744}"/>
              </a:ext>
            </a:extLst>
          </p:cNvPr>
          <p:cNvPicPr>
            <a:picLocks noChangeAspect="1"/>
          </p:cNvPicPr>
          <p:nvPr/>
        </p:nvPicPr>
        <p:blipFill>
          <a:blip r:embed="rId2"/>
          <a:stretch>
            <a:fillRect/>
          </a:stretch>
        </p:blipFill>
        <p:spPr>
          <a:xfrm>
            <a:off x="560287" y="845960"/>
            <a:ext cx="11062572" cy="1154715"/>
          </a:xfrm>
          <a:prstGeom prst="rect">
            <a:avLst/>
          </a:prstGeom>
        </p:spPr>
      </p:pic>
      <p:sp>
        <p:nvSpPr>
          <p:cNvPr id="5" name="TextBox 4">
            <a:extLst>
              <a:ext uri="{FF2B5EF4-FFF2-40B4-BE49-F238E27FC236}">
                <a16:creationId xmlns:a16="http://schemas.microsoft.com/office/drawing/2014/main" id="{71420372-360C-4B19-B597-F6AD2540E6E8}"/>
              </a:ext>
            </a:extLst>
          </p:cNvPr>
          <p:cNvSpPr txBox="1"/>
          <p:nvPr/>
        </p:nvSpPr>
        <p:spPr>
          <a:xfrm>
            <a:off x="463173" y="2476586"/>
            <a:ext cx="1145314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ea typeface="+mn-lt"/>
                <a:cs typeface="+mn-lt"/>
              </a:rPr>
              <a:t>Cartoon effect has two specialties:</a:t>
            </a:r>
            <a:endParaRPr lang="en-US"/>
          </a:p>
          <a:p>
            <a:r>
              <a:rPr lang="en-GB" sz="2400">
                <a:ea typeface="+mn-lt"/>
                <a:cs typeface="+mn-lt"/>
              </a:rPr>
              <a:t>         1.Highlighted Edges</a:t>
            </a:r>
            <a:endParaRPr lang="en-GB">
              <a:cs typeface="Calibri Light" panose="020F0302020204030204"/>
            </a:endParaRPr>
          </a:p>
          <a:p>
            <a:r>
              <a:rPr lang="en-GB" sz="2400">
                <a:ea typeface="+mn-lt"/>
                <a:cs typeface="+mn-lt"/>
              </a:rPr>
              <a:t>         2.Smooth colours</a:t>
            </a:r>
            <a:endParaRPr lang="en-GB" err="1">
              <a:cs typeface="Calibri Light" panose="020F0302020204030204"/>
            </a:endParaRPr>
          </a:p>
          <a:p>
            <a:pPr marL="342900" indent="-342900">
              <a:buFont typeface="Wingdings"/>
              <a:buChar char="§"/>
            </a:pPr>
            <a:endParaRPr lang="en-GB" sz="2400">
              <a:ea typeface="+mn-lt"/>
              <a:cs typeface="+mn-lt"/>
            </a:endParaRPr>
          </a:p>
          <a:p>
            <a:pPr marL="342900" indent="-342900">
              <a:buFont typeface="Wingdings"/>
              <a:buChar char="§"/>
            </a:pPr>
            <a:r>
              <a:rPr lang="en-GB" sz="2400">
                <a:ea typeface="+mn-lt"/>
                <a:cs typeface="+mn-lt"/>
              </a:rPr>
              <a:t>Here, we retrieve the edges and highlight them. </a:t>
            </a:r>
            <a:endParaRPr lang="en-GB">
              <a:ea typeface="+mn-lt"/>
              <a:cs typeface="+mn-lt"/>
            </a:endParaRPr>
          </a:p>
          <a:p>
            <a:pPr marL="342900" indent="-342900">
              <a:buFont typeface="Wingdings"/>
              <a:buChar char="§"/>
            </a:pPr>
            <a:endParaRPr lang="en-GB" sz="2400">
              <a:ea typeface="+mn-lt"/>
              <a:cs typeface="+mn-lt"/>
            </a:endParaRPr>
          </a:p>
          <a:p>
            <a:pPr marL="342900" indent="-342900">
              <a:buFont typeface="Wingdings"/>
              <a:buChar char="§"/>
            </a:pPr>
            <a:r>
              <a:rPr lang="en-GB" sz="2400">
                <a:ea typeface="+mn-lt"/>
                <a:cs typeface="+mn-lt"/>
              </a:rPr>
              <a:t>The main goal of adaptive threshold is to convert each pixel values in each region of an image into either completely black or completely white, depending on the mean value of the pixel overlapped by the kernel.</a:t>
            </a:r>
            <a:endParaRPr lang="en-GB">
              <a:ea typeface="+mn-lt"/>
              <a:cs typeface="+mn-lt"/>
            </a:endParaRPr>
          </a:p>
        </p:txBody>
      </p:sp>
      <p:pic>
        <p:nvPicPr>
          <p:cNvPr id="3" name="Picture 3" descr="A picture containing diagram&#10;&#10;Description automatically generated">
            <a:extLst>
              <a:ext uri="{FF2B5EF4-FFF2-40B4-BE49-F238E27FC236}">
                <a16:creationId xmlns:a16="http://schemas.microsoft.com/office/drawing/2014/main" id="{58D4A647-56FC-4071-964A-C1539309E902}"/>
              </a:ext>
            </a:extLst>
          </p:cNvPr>
          <p:cNvPicPr>
            <a:picLocks noChangeAspect="1"/>
          </p:cNvPicPr>
          <p:nvPr/>
        </p:nvPicPr>
        <p:blipFill>
          <a:blip r:embed="rId3"/>
          <a:stretch>
            <a:fillRect/>
          </a:stretch>
        </p:blipFill>
        <p:spPr>
          <a:xfrm>
            <a:off x="7313113" y="1999671"/>
            <a:ext cx="4308953" cy="2127972"/>
          </a:xfrm>
          <a:prstGeom prst="rect">
            <a:avLst/>
          </a:prstGeom>
        </p:spPr>
      </p:pic>
      <p:sp>
        <p:nvSpPr>
          <p:cNvPr id="4" name="TextBox 3">
            <a:extLst>
              <a:ext uri="{FF2B5EF4-FFF2-40B4-BE49-F238E27FC236}">
                <a16:creationId xmlns:a16="http://schemas.microsoft.com/office/drawing/2014/main" id="{D87BC24D-A2B7-4A0B-A500-B350D49B4477}"/>
              </a:ext>
            </a:extLst>
          </p:cNvPr>
          <p:cNvSpPr txBox="1"/>
          <p:nvPr/>
        </p:nvSpPr>
        <p:spPr>
          <a:xfrm>
            <a:off x="7313112" y="4066784"/>
            <a:ext cx="43193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t>Edge masked image using </a:t>
            </a:r>
            <a:r>
              <a:rPr lang="en-GB" b="1" err="1"/>
              <a:t>adaptiveThreshold</a:t>
            </a:r>
            <a:endParaRPr lang="en-GB" b="1" err="1">
              <a:cs typeface="Calibri Light"/>
            </a:endParaRPr>
          </a:p>
        </p:txBody>
      </p:sp>
    </p:spTree>
    <p:extLst>
      <p:ext uri="{BB962C8B-B14F-4D97-AF65-F5344CB8AC3E}">
        <p14:creationId xmlns:p14="http://schemas.microsoft.com/office/powerpoint/2010/main" val="3508818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AA71AB33-5666-4407-BAB7-71CCC9D764CA}"/>
              </a:ext>
            </a:extLst>
          </p:cNvPr>
          <p:cNvPicPr>
            <a:picLocks noChangeAspect="1"/>
          </p:cNvPicPr>
          <p:nvPr/>
        </p:nvPicPr>
        <p:blipFill>
          <a:blip r:embed="rId2"/>
          <a:stretch>
            <a:fillRect/>
          </a:stretch>
        </p:blipFill>
        <p:spPr>
          <a:xfrm>
            <a:off x="486427" y="592714"/>
            <a:ext cx="10770295" cy="1685120"/>
          </a:xfrm>
          <a:prstGeom prst="rect">
            <a:avLst/>
          </a:prstGeom>
        </p:spPr>
      </p:pic>
      <p:pic>
        <p:nvPicPr>
          <p:cNvPr id="3" name="Picture 3" descr="A picture containing shape&#10;&#10;Description automatically generated">
            <a:extLst>
              <a:ext uri="{FF2B5EF4-FFF2-40B4-BE49-F238E27FC236}">
                <a16:creationId xmlns:a16="http://schemas.microsoft.com/office/drawing/2014/main" id="{D414AD6F-3B08-4F28-AF7F-283F0F86B209}"/>
              </a:ext>
            </a:extLst>
          </p:cNvPr>
          <p:cNvPicPr>
            <a:picLocks noChangeAspect="1"/>
          </p:cNvPicPr>
          <p:nvPr/>
        </p:nvPicPr>
        <p:blipFill>
          <a:blip r:embed="rId3"/>
          <a:stretch>
            <a:fillRect/>
          </a:stretch>
        </p:blipFill>
        <p:spPr>
          <a:xfrm>
            <a:off x="486428" y="4012027"/>
            <a:ext cx="10770295" cy="1673178"/>
          </a:xfrm>
          <a:prstGeom prst="rect">
            <a:avLst/>
          </a:prstGeom>
        </p:spPr>
      </p:pic>
      <p:sp>
        <p:nvSpPr>
          <p:cNvPr id="4" name="TextBox 3">
            <a:extLst>
              <a:ext uri="{FF2B5EF4-FFF2-40B4-BE49-F238E27FC236}">
                <a16:creationId xmlns:a16="http://schemas.microsoft.com/office/drawing/2014/main" id="{A27C7678-87A5-4E17-9432-7A05E1D06542}"/>
              </a:ext>
            </a:extLst>
          </p:cNvPr>
          <p:cNvSpPr txBox="1"/>
          <p:nvPr/>
        </p:nvSpPr>
        <p:spPr>
          <a:xfrm>
            <a:off x="486427" y="3064703"/>
            <a:ext cx="107702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Combining  the image which had its edge masked and the other image which was the  output from bilateral filter.</a:t>
            </a:r>
          </a:p>
        </p:txBody>
      </p:sp>
      <p:sp>
        <p:nvSpPr>
          <p:cNvPr id="5" name="TextBox 4">
            <a:extLst>
              <a:ext uri="{FF2B5EF4-FFF2-40B4-BE49-F238E27FC236}">
                <a16:creationId xmlns:a16="http://schemas.microsoft.com/office/drawing/2014/main" id="{280A1C38-5497-4EB8-8E25-4ABC3EB9FBF8}"/>
              </a:ext>
            </a:extLst>
          </p:cNvPr>
          <p:cNvSpPr txBox="1"/>
          <p:nvPr/>
        </p:nvSpPr>
        <p:spPr>
          <a:xfrm>
            <a:off x="483165" y="6005056"/>
            <a:ext cx="107598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Giving an image input and calling the function "</a:t>
            </a:r>
            <a:r>
              <a:rPr lang="en-GB" err="1"/>
              <a:t>cartoonify</a:t>
            </a:r>
            <a:r>
              <a:rPr lang="en-GB"/>
              <a:t>" for </a:t>
            </a:r>
            <a:r>
              <a:rPr lang="en-GB" err="1"/>
              <a:t>catoonifying</a:t>
            </a:r>
            <a:r>
              <a:rPr lang="en-GB"/>
              <a:t> the image.</a:t>
            </a:r>
          </a:p>
        </p:txBody>
      </p:sp>
      <p:pic>
        <p:nvPicPr>
          <p:cNvPr id="7" name="Picture 7" descr="Graphical user interface&#10;&#10;Description automatically generated">
            <a:extLst>
              <a:ext uri="{FF2B5EF4-FFF2-40B4-BE49-F238E27FC236}">
                <a16:creationId xmlns:a16="http://schemas.microsoft.com/office/drawing/2014/main" id="{F4D10DA4-E460-4AB6-9D9A-D239F95517CD}"/>
              </a:ext>
            </a:extLst>
          </p:cNvPr>
          <p:cNvPicPr>
            <a:picLocks noChangeAspect="1"/>
          </p:cNvPicPr>
          <p:nvPr/>
        </p:nvPicPr>
        <p:blipFill>
          <a:blip r:embed="rId4"/>
          <a:stretch>
            <a:fillRect/>
          </a:stretch>
        </p:blipFill>
        <p:spPr>
          <a:xfrm>
            <a:off x="7574071" y="-4493"/>
            <a:ext cx="4361146" cy="2493314"/>
          </a:xfrm>
          <a:prstGeom prst="rect">
            <a:avLst/>
          </a:prstGeom>
        </p:spPr>
      </p:pic>
      <p:sp>
        <p:nvSpPr>
          <p:cNvPr id="8" name="TextBox 7">
            <a:extLst>
              <a:ext uri="{FF2B5EF4-FFF2-40B4-BE49-F238E27FC236}">
                <a16:creationId xmlns:a16="http://schemas.microsoft.com/office/drawing/2014/main" id="{54B942CA-4DA4-476D-A606-3D6D6D86DACA}"/>
              </a:ext>
            </a:extLst>
          </p:cNvPr>
          <p:cNvSpPr txBox="1"/>
          <p:nvPr/>
        </p:nvSpPr>
        <p:spPr>
          <a:xfrm>
            <a:off x="7574071" y="2574098"/>
            <a:ext cx="4361144"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err="1"/>
              <a:t>Cartoonified</a:t>
            </a:r>
            <a:r>
              <a:rPr lang="en-GB" b="1"/>
              <a:t> image after combining  </a:t>
            </a:r>
            <a:endParaRPr lang="en-US">
              <a:cs typeface="Calibri Light" panose="020F0302020204030204"/>
            </a:endParaRPr>
          </a:p>
        </p:txBody>
      </p:sp>
    </p:spTree>
    <p:extLst>
      <p:ext uri="{BB962C8B-B14F-4D97-AF65-F5344CB8AC3E}">
        <p14:creationId xmlns:p14="http://schemas.microsoft.com/office/powerpoint/2010/main" val="726005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117C02C8-6CED-4240-8C15-1A2E6F2F0E1B}"/>
              </a:ext>
            </a:extLst>
          </p:cNvPr>
          <p:cNvPicPr>
            <a:picLocks noChangeAspect="1"/>
          </p:cNvPicPr>
          <p:nvPr/>
        </p:nvPicPr>
        <p:blipFill>
          <a:blip r:embed="rId2"/>
          <a:stretch>
            <a:fillRect/>
          </a:stretch>
        </p:blipFill>
        <p:spPr>
          <a:xfrm>
            <a:off x="872646" y="558818"/>
            <a:ext cx="9143894" cy="2922009"/>
          </a:xfrm>
          <a:prstGeom prst="rect">
            <a:avLst/>
          </a:prstGeom>
        </p:spPr>
      </p:pic>
      <p:sp>
        <p:nvSpPr>
          <p:cNvPr id="3" name="TextBox 2">
            <a:extLst>
              <a:ext uri="{FF2B5EF4-FFF2-40B4-BE49-F238E27FC236}">
                <a16:creationId xmlns:a16="http://schemas.microsoft.com/office/drawing/2014/main" id="{6F42376E-B9AD-42C8-8F06-7630AB562E1C}"/>
              </a:ext>
            </a:extLst>
          </p:cNvPr>
          <p:cNvSpPr txBox="1"/>
          <p:nvPr/>
        </p:nvSpPr>
        <p:spPr>
          <a:xfrm>
            <a:off x="875818" y="4107083"/>
            <a:ext cx="94854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GB">
                <a:cs typeface="Calibri Light"/>
              </a:rPr>
              <a:t>Pixelating the image with a resolution of 100 x 100 pixels.</a:t>
            </a:r>
          </a:p>
          <a:p>
            <a:pPr marL="285750" indent="-285750">
              <a:buFont typeface="Wingdings"/>
              <a:buChar char="§"/>
            </a:pPr>
            <a:endParaRPr lang="en-GB">
              <a:cs typeface="Calibri Light"/>
            </a:endParaRPr>
          </a:p>
        </p:txBody>
      </p:sp>
    </p:spTree>
    <p:extLst>
      <p:ext uri="{BB962C8B-B14F-4D97-AF65-F5344CB8AC3E}">
        <p14:creationId xmlns:p14="http://schemas.microsoft.com/office/powerpoint/2010/main" val="2498109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erson looking at the camera&#10;&#10;Description automatically generated">
            <a:extLst>
              <a:ext uri="{FF2B5EF4-FFF2-40B4-BE49-F238E27FC236}">
                <a16:creationId xmlns:a16="http://schemas.microsoft.com/office/drawing/2014/main" id="{E2EF28CB-4FC6-4E83-AF17-FC11A6A413AA}"/>
              </a:ext>
            </a:extLst>
          </p:cNvPr>
          <p:cNvPicPr>
            <a:picLocks noChangeAspect="1"/>
          </p:cNvPicPr>
          <p:nvPr/>
        </p:nvPicPr>
        <p:blipFill>
          <a:blip r:embed="rId2"/>
          <a:stretch>
            <a:fillRect/>
          </a:stretch>
        </p:blipFill>
        <p:spPr>
          <a:xfrm>
            <a:off x="198766" y="1318364"/>
            <a:ext cx="3776597" cy="5035463"/>
          </a:xfrm>
          <a:prstGeom prst="rect">
            <a:avLst/>
          </a:prstGeom>
        </p:spPr>
      </p:pic>
      <p:pic>
        <p:nvPicPr>
          <p:cNvPr id="3" name="Picture 3" descr="A person wearing a suit and tie&#10;&#10;Description automatically generated">
            <a:extLst>
              <a:ext uri="{FF2B5EF4-FFF2-40B4-BE49-F238E27FC236}">
                <a16:creationId xmlns:a16="http://schemas.microsoft.com/office/drawing/2014/main" id="{85933384-E23F-4255-87FE-50F278074541}"/>
              </a:ext>
            </a:extLst>
          </p:cNvPr>
          <p:cNvPicPr>
            <a:picLocks noChangeAspect="1"/>
          </p:cNvPicPr>
          <p:nvPr/>
        </p:nvPicPr>
        <p:blipFill>
          <a:blip r:embed="rId3"/>
          <a:stretch>
            <a:fillRect/>
          </a:stretch>
        </p:blipFill>
        <p:spPr>
          <a:xfrm>
            <a:off x="4202481" y="1318364"/>
            <a:ext cx="3787035" cy="5035463"/>
          </a:xfrm>
          <a:prstGeom prst="rect">
            <a:avLst/>
          </a:prstGeom>
        </p:spPr>
      </p:pic>
      <p:pic>
        <p:nvPicPr>
          <p:cNvPr id="4" name="Picture 4" descr="A person wearing a military uniform&#10;&#10;Description automatically generated">
            <a:extLst>
              <a:ext uri="{FF2B5EF4-FFF2-40B4-BE49-F238E27FC236}">
                <a16:creationId xmlns:a16="http://schemas.microsoft.com/office/drawing/2014/main" id="{52AAEB31-5850-4312-9DC8-353E7B329C5C}"/>
              </a:ext>
            </a:extLst>
          </p:cNvPr>
          <p:cNvPicPr>
            <a:picLocks noChangeAspect="1"/>
          </p:cNvPicPr>
          <p:nvPr/>
        </p:nvPicPr>
        <p:blipFill>
          <a:blip r:embed="rId4"/>
          <a:stretch>
            <a:fillRect/>
          </a:stretch>
        </p:blipFill>
        <p:spPr>
          <a:xfrm>
            <a:off x="8189934" y="1318364"/>
            <a:ext cx="3787036" cy="5035463"/>
          </a:xfrm>
          <a:prstGeom prst="rect">
            <a:avLst/>
          </a:prstGeom>
        </p:spPr>
      </p:pic>
      <p:sp>
        <p:nvSpPr>
          <p:cNvPr id="5" name="TextBox 4">
            <a:extLst>
              <a:ext uri="{FF2B5EF4-FFF2-40B4-BE49-F238E27FC236}">
                <a16:creationId xmlns:a16="http://schemas.microsoft.com/office/drawing/2014/main" id="{774F8213-7583-486C-AF89-1B168D9C3C8E}"/>
              </a:ext>
            </a:extLst>
          </p:cNvPr>
          <p:cNvSpPr txBox="1"/>
          <p:nvPr/>
        </p:nvSpPr>
        <p:spPr>
          <a:xfrm>
            <a:off x="4807907" y="73694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cs typeface="Calibri Light"/>
            </a:endParaRPr>
          </a:p>
        </p:txBody>
      </p:sp>
      <p:sp>
        <p:nvSpPr>
          <p:cNvPr id="7" name="TextBox 6">
            <a:extLst>
              <a:ext uri="{FF2B5EF4-FFF2-40B4-BE49-F238E27FC236}">
                <a16:creationId xmlns:a16="http://schemas.microsoft.com/office/drawing/2014/main" id="{CB33A22C-E393-4B42-850A-BE72AEAE7AA4}"/>
              </a:ext>
            </a:extLst>
          </p:cNvPr>
          <p:cNvSpPr txBox="1"/>
          <p:nvPr/>
        </p:nvSpPr>
        <p:spPr>
          <a:xfrm>
            <a:off x="5271109" y="292013"/>
            <a:ext cx="18037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3600" b="1">
                <a:solidFill>
                  <a:schemeClr val="accent1"/>
                </a:solidFill>
                <a:cs typeface="Calibri Light"/>
              </a:rPr>
              <a:t>RESULT</a:t>
            </a:r>
            <a:endParaRPr lang="en-GB" sz="3600">
              <a:solidFill>
                <a:schemeClr val="accent1"/>
              </a:solidFill>
              <a:cs typeface="Calibri Light"/>
            </a:endParaRPr>
          </a:p>
        </p:txBody>
      </p:sp>
      <p:sp>
        <p:nvSpPr>
          <p:cNvPr id="8" name="TextBox 7">
            <a:extLst>
              <a:ext uri="{FF2B5EF4-FFF2-40B4-BE49-F238E27FC236}">
                <a16:creationId xmlns:a16="http://schemas.microsoft.com/office/drawing/2014/main" id="{86B034E1-DE1D-4FF0-B411-94419C6D09C3}"/>
              </a:ext>
            </a:extLst>
          </p:cNvPr>
          <p:cNvSpPr txBox="1"/>
          <p:nvPr/>
        </p:nvSpPr>
        <p:spPr>
          <a:xfrm>
            <a:off x="1343025" y="636387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t>Original</a:t>
            </a:r>
            <a:endParaRPr lang="en-US" b="1">
              <a:cs typeface="Calibri Light"/>
            </a:endParaRPr>
          </a:p>
        </p:txBody>
      </p:sp>
      <p:sp>
        <p:nvSpPr>
          <p:cNvPr id="9" name="TextBox 8">
            <a:extLst>
              <a:ext uri="{FF2B5EF4-FFF2-40B4-BE49-F238E27FC236}">
                <a16:creationId xmlns:a16="http://schemas.microsoft.com/office/drawing/2014/main" id="{1980B665-1584-4EB6-87EB-6DBAED22C64E}"/>
              </a:ext>
            </a:extLst>
          </p:cNvPr>
          <p:cNvSpPr txBox="1"/>
          <p:nvPr/>
        </p:nvSpPr>
        <p:spPr>
          <a:xfrm>
            <a:off x="5233269" y="635017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t>Cartoonified</a:t>
            </a:r>
            <a:endParaRPr lang="en-US" b="1">
              <a:cs typeface="Calibri Light"/>
            </a:endParaRPr>
          </a:p>
        </p:txBody>
      </p:sp>
      <p:sp>
        <p:nvSpPr>
          <p:cNvPr id="11" name="TextBox 10">
            <a:extLst>
              <a:ext uri="{FF2B5EF4-FFF2-40B4-BE49-F238E27FC236}">
                <a16:creationId xmlns:a16="http://schemas.microsoft.com/office/drawing/2014/main" id="{152118A3-FF71-496A-8061-B959BCF147FD}"/>
              </a:ext>
            </a:extLst>
          </p:cNvPr>
          <p:cNvSpPr txBox="1"/>
          <p:nvPr/>
        </p:nvSpPr>
        <p:spPr>
          <a:xfrm>
            <a:off x="9321843" y="636778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cs typeface="Calibri Light"/>
              </a:rPr>
              <a:t>Pixelated</a:t>
            </a:r>
          </a:p>
        </p:txBody>
      </p:sp>
    </p:spTree>
    <p:extLst>
      <p:ext uri="{BB962C8B-B14F-4D97-AF65-F5344CB8AC3E}">
        <p14:creationId xmlns:p14="http://schemas.microsoft.com/office/powerpoint/2010/main" val="2661303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4086-B2CA-44BB-85C4-F4EDBBC5E3FC}"/>
              </a:ext>
            </a:extLst>
          </p:cNvPr>
          <p:cNvSpPr>
            <a:spLocks noGrp="1"/>
          </p:cNvSpPr>
          <p:nvPr>
            <p:ph type="title"/>
          </p:nvPr>
        </p:nvSpPr>
        <p:spPr>
          <a:xfrm>
            <a:off x="1769707" y="701980"/>
            <a:ext cx="8074751" cy="1138128"/>
          </a:xfrm>
        </p:spPr>
        <p:txBody>
          <a:bodyPr>
            <a:normAutofit fontScale="90000"/>
          </a:bodyPr>
          <a:lstStyle/>
          <a:p>
            <a:r>
              <a:rPr lang="en-US" sz="4400" b="1"/>
              <a:t>Advantages and Disadvantages</a:t>
            </a:r>
            <a:br>
              <a:rPr lang="en-US" sz="4400" b="1"/>
            </a:br>
            <a:endParaRPr lang="en-US" sz="4400" b="1">
              <a:cs typeface="Calibri Light"/>
            </a:endParaRPr>
          </a:p>
        </p:txBody>
      </p:sp>
      <p:sp>
        <p:nvSpPr>
          <p:cNvPr id="3" name="Text Placeholder 2">
            <a:extLst>
              <a:ext uri="{FF2B5EF4-FFF2-40B4-BE49-F238E27FC236}">
                <a16:creationId xmlns:a16="http://schemas.microsoft.com/office/drawing/2014/main" id="{0A716704-1A4F-43DD-90D1-2C738C112834}"/>
              </a:ext>
            </a:extLst>
          </p:cNvPr>
          <p:cNvSpPr>
            <a:spLocks noGrp="1"/>
          </p:cNvSpPr>
          <p:nvPr>
            <p:ph type="body" idx="1"/>
          </p:nvPr>
        </p:nvSpPr>
        <p:spPr>
          <a:xfrm>
            <a:off x="1484409" y="2103774"/>
            <a:ext cx="4607188" cy="576262"/>
          </a:xfrm>
        </p:spPr>
        <p:txBody>
          <a:bodyPr/>
          <a:lstStyle/>
          <a:p>
            <a:r>
              <a:rPr lang="en-US" sz="3200"/>
              <a:t>Advantages</a:t>
            </a:r>
          </a:p>
        </p:txBody>
      </p:sp>
      <p:sp>
        <p:nvSpPr>
          <p:cNvPr id="4" name="Content Placeholder 3">
            <a:extLst>
              <a:ext uri="{FF2B5EF4-FFF2-40B4-BE49-F238E27FC236}">
                <a16:creationId xmlns:a16="http://schemas.microsoft.com/office/drawing/2014/main" id="{DC3ED324-BAB4-4E34-AC8B-C5B776377091}"/>
              </a:ext>
            </a:extLst>
          </p:cNvPr>
          <p:cNvSpPr>
            <a:spLocks noGrp="1"/>
          </p:cNvSpPr>
          <p:nvPr>
            <p:ph sz="half" idx="2"/>
          </p:nvPr>
        </p:nvSpPr>
        <p:spPr>
          <a:xfrm>
            <a:off x="1484311" y="2677247"/>
            <a:ext cx="4895056" cy="3656588"/>
          </a:xfrm>
        </p:spPr>
        <p:txBody>
          <a:bodyPr vert="horz" lIns="91440" tIns="45720" rIns="91440" bIns="45720" rtlCol="0" anchor="t">
            <a:noAutofit/>
          </a:bodyPr>
          <a:lstStyle/>
          <a:p>
            <a:r>
              <a:rPr lang="en-US" sz="2400"/>
              <a:t>Simple and Efficient Algorithm.</a:t>
            </a:r>
            <a:endParaRPr lang="en-US" sz="2400">
              <a:cs typeface="Calibri Light"/>
            </a:endParaRPr>
          </a:p>
          <a:p>
            <a:r>
              <a:rPr lang="en-US" sz="2400"/>
              <a:t>Free and Open source development tools.</a:t>
            </a:r>
            <a:endParaRPr lang="en-US" sz="2400">
              <a:cs typeface="Calibri Light"/>
            </a:endParaRPr>
          </a:p>
          <a:p>
            <a:r>
              <a:rPr lang="en-US" sz="2400"/>
              <a:t>Easily customizable parameters.</a:t>
            </a:r>
            <a:endParaRPr lang="en-US" sz="2400">
              <a:cs typeface="Calibri Light"/>
            </a:endParaRPr>
          </a:p>
          <a:p>
            <a:r>
              <a:rPr lang="en-US" sz="2400"/>
              <a:t>OpenCV gives same speed as implementation in C/C++.</a:t>
            </a:r>
            <a:endParaRPr lang="en-US" sz="2400">
              <a:cs typeface="Calibri Light"/>
            </a:endParaRPr>
          </a:p>
          <a:p>
            <a:r>
              <a:rPr lang="en-US" sz="2400"/>
              <a:t>Community support for OpenCV</a:t>
            </a:r>
            <a:endParaRPr lang="en-US" sz="2400">
              <a:cs typeface="Calibri Light"/>
            </a:endParaRPr>
          </a:p>
          <a:p>
            <a:endParaRPr lang="en-US" sz="2400"/>
          </a:p>
          <a:p>
            <a:endParaRPr lang="en-US"/>
          </a:p>
        </p:txBody>
      </p:sp>
      <p:sp>
        <p:nvSpPr>
          <p:cNvPr id="5" name="Text Placeholder 4">
            <a:extLst>
              <a:ext uri="{FF2B5EF4-FFF2-40B4-BE49-F238E27FC236}">
                <a16:creationId xmlns:a16="http://schemas.microsoft.com/office/drawing/2014/main" id="{D067458B-EE4C-491C-B609-575C3EA17C33}"/>
              </a:ext>
            </a:extLst>
          </p:cNvPr>
          <p:cNvSpPr>
            <a:spLocks noGrp="1"/>
          </p:cNvSpPr>
          <p:nvPr>
            <p:ph type="body" sz="quarter" idx="3"/>
          </p:nvPr>
        </p:nvSpPr>
        <p:spPr>
          <a:xfrm>
            <a:off x="6822760" y="2043545"/>
            <a:ext cx="4622537" cy="576262"/>
          </a:xfrm>
        </p:spPr>
        <p:txBody>
          <a:bodyPr/>
          <a:lstStyle/>
          <a:p>
            <a:r>
              <a:rPr lang="en-US" sz="3200"/>
              <a:t>Disadvantages</a:t>
            </a:r>
          </a:p>
        </p:txBody>
      </p:sp>
      <p:sp>
        <p:nvSpPr>
          <p:cNvPr id="6" name="Content Placeholder 5">
            <a:extLst>
              <a:ext uri="{FF2B5EF4-FFF2-40B4-BE49-F238E27FC236}">
                <a16:creationId xmlns:a16="http://schemas.microsoft.com/office/drawing/2014/main" id="{CC8C612D-627D-4751-99EA-04BF3A7985A9}"/>
              </a:ext>
            </a:extLst>
          </p:cNvPr>
          <p:cNvSpPr>
            <a:spLocks noGrp="1"/>
          </p:cNvSpPr>
          <p:nvPr>
            <p:ph sz="quarter" idx="4"/>
          </p:nvPr>
        </p:nvSpPr>
        <p:spPr>
          <a:xfrm>
            <a:off x="6607967" y="2827337"/>
            <a:ext cx="4895056" cy="3506498"/>
          </a:xfrm>
        </p:spPr>
        <p:txBody>
          <a:bodyPr vert="horz" lIns="91440" tIns="45720" rIns="91440" bIns="45720" rtlCol="0" anchor="t">
            <a:noAutofit/>
          </a:bodyPr>
          <a:lstStyle/>
          <a:p>
            <a:r>
              <a:rPr lang="en-US" sz="2400"/>
              <a:t>As python development does not perform well on mobile platforms this application is not applicable for mobile apps.</a:t>
            </a:r>
            <a:endParaRPr lang="en-US" sz="2400">
              <a:cs typeface="Calibri Light"/>
            </a:endParaRPr>
          </a:p>
          <a:p>
            <a:r>
              <a:rPr lang="en-US" sz="2400"/>
              <a:t>Decrease in Resolution might produce Noisy images.</a:t>
            </a:r>
            <a:endParaRPr lang="en-US" sz="2400">
              <a:cs typeface="Calibri Light"/>
            </a:endParaRPr>
          </a:p>
          <a:p>
            <a:r>
              <a:rPr lang="en-US" sz="2400"/>
              <a:t>Output image dependent on Pixel Resolution.</a:t>
            </a:r>
            <a:endParaRPr lang="en-US" sz="2400">
              <a:cs typeface="Calibri Light"/>
            </a:endParaRPr>
          </a:p>
          <a:p>
            <a:endParaRPr lang="en-US" sz="2400">
              <a:cs typeface="Calibri Light"/>
            </a:endParaRPr>
          </a:p>
        </p:txBody>
      </p:sp>
    </p:spTree>
    <p:extLst>
      <p:ext uri="{BB962C8B-B14F-4D97-AF65-F5344CB8AC3E}">
        <p14:creationId xmlns:p14="http://schemas.microsoft.com/office/powerpoint/2010/main" val="3626708841"/>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Metropolitan</vt:lpstr>
      <vt:lpstr>CARTOONIFY IMAGE USING IMAGE PROCESSING AND  MACHINE LEARNING</vt:lpstr>
      <vt:lpstr>MOTIVATION</vt:lpstr>
      <vt:lpstr>CODE</vt:lpstr>
      <vt:lpstr>PowerPoint Presentation</vt:lpstr>
      <vt:lpstr>PowerPoint Presentation</vt:lpstr>
      <vt:lpstr>PowerPoint Presentation</vt:lpstr>
      <vt:lpstr>PowerPoint Presentation</vt:lpstr>
      <vt:lpstr>PowerPoint Presentation</vt:lpstr>
      <vt:lpstr>Advantages and Disadvantages </vt:lpstr>
      <vt:lpstr>Possible Future Improvements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105</cp:revision>
  <dcterms:created xsi:type="dcterms:W3CDTF">2020-12-02T13:45:13Z</dcterms:created>
  <dcterms:modified xsi:type="dcterms:W3CDTF">2020-12-02T18:50:05Z</dcterms:modified>
</cp:coreProperties>
</file>