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7" r:id="rId4"/>
    <p:sldId id="316" r:id="rId5"/>
    <p:sldId id="315" r:id="rId6"/>
    <p:sldId id="327" r:id="rId7"/>
    <p:sldId id="321" r:id="rId8"/>
    <p:sldId id="273" r:id="rId9"/>
    <p:sldId id="328" r:id="rId10"/>
    <p:sldId id="329" r:id="rId11"/>
    <p:sldId id="330" r:id="rId12"/>
    <p:sldId id="332" r:id="rId13"/>
    <p:sldId id="331" r:id="rId14"/>
    <p:sldId id="277" r:id="rId15"/>
    <p:sldId id="322" r:id="rId16"/>
    <p:sldId id="333" r:id="rId17"/>
    <p:sldId id="334" r:id="rId18"/>
    <p:sldId id="290" r:id="rId19"/>
    <p:sldId id="335" r:id="rId20"/>
    <p:sldId id="336" r:id="rId21"/>
    <p:sldId id="324" r:id="rId22"/>
    <p:sldId id="337" r:id="rId23"/>
    <p:sldId id="325" r:id="rId24"/>
    <p:sldId id="280" r:id="rId25"/>
    <p:sldId id="338" r:id="rId26"/>
    <p:sldId id="293" r:id="rId27"/>
    <p:sldId id="326" r:id="rId28"/>
    <p:sldId id="339" r:id="rId29"/>
    <p:sldId id="283" r:id="rId30"/>
    <p:sldId id="259" r:id="rId31"/>
  </p:sldIdLst>
  <p:sldSz cx="12192000" cy="6858000"/>
  <p:notesSz cx="6858000" cy="9144000"/>
  <p:embeddedFontLst>
    <p:embeddedFont>
      <p:font typeface="Cambria Math" panose="02040503050406030204" pitchFamily="18" charset="0"/>
      <p:regular r:id="rId33"/>
    </p:embeddedFont>
    <p:embeddedFont>
      <p:font typeface="Libre Baskerville" panose="02000000000000000000" pitchFamily="2" charset="0"/>
      <p:regular r:id="rId34"/>
      <p:bold r:id="rId35"/>
      <p: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E9790270-1F93-44EE-BA27-3609F1E6ACE5}">
          <p14:sldIdLst>
            <p14:sldId id="256"/>
            <p14:sldId id="257"/>
            <p14:sldId id="297"/>
            <p14:sldId id="316"/>
            <p14:sldId id="315"/>
            <p14:sldId id="327"/>
            <p14:sldId id="321"/>
            <p14:sldId id="273"/>
            <p14:sldId id="328"/>
            <p14:sldId id="329"/>
            <p14:sldId id="330"/>
            <p14:sldId id="332"/>
            <p14:sldId id="331"/>
            <p14:sldId id="277"/>
            <p14:sldId id="322"/>
            <p14:sldId id="333"/>
            <p14:sldId id="334"/>
            <p14:sldId id="290"/>
            <p14:sldId id="335"/>
            <p14:sldId id="336"/>
            <p14:sldId id="324"/>
            <p14:sldId id="337"/>
            <p14:sldId id="325"/>
            <p14:sldId id="280"/>
            <p14:sldId id="338"/>
            <p14:sldId id="293"/>
            <p14:sldId id="326"/>
            <p14:sldId id="339"/>
            <p14:sldId id="283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hnFQsu0qTBRZ+C47HNp0tuHCNko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era sobhith" initials="vs" lastIdx="1" clrIdx="0">
    <p:extLst>
      <p:ext uri="{19B8F6BF-5375-455C-9EA6-DF929625EA0E}">
        <p15:presenceInfo xmlns:p15="http://schemas.microsoft.com/office/powerpoint/2012/main" userId="02ff4f1dbc4df2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404" autoAdjust="0"/>
  </p:normalViewPr>
  <p:slideViewPr>
    <p:cSldViewPr snapToGrid="0">
      <p:cViewPr varScale="1">
        <p:scale>
          <a:sx n="89" d="100"/>
          <a:sy n="89" d="100"/>
        </p:scale>
        <p:origin x="63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customschemas.google.com/relationships/presentationmetadata" Target="meta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52D519-D95F-448A-AB42-3ADF2BD8091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A6FE0-3844-4FF4-8506-BF91AA3867B6}">
      <dgm:prSet phldrT="[Text]" custT="1"/>
      <dgm:spPr/>
      <dgm:t>
        <a:bodyPr/>
        <a:lstStyle/>
        <a:p>
          <a:r>
            <a:rPr lang="en-US" sz="3200" b="1" dirty="0"/>
            <a:t>Background</a:t>
          </a:r>
        </a:p>
      </dgm:t>
    </dgm:pt>
    <dgm:pt modelId="{9F71D54E-90B3-4AFE-A634-5D4C65A911FE}" type="parTrans" cxnId="{244F7658-613F-4A9E-8932-5AEA9C558F31}">
      <dgm:prSet/>
      <dgm:spPr/>
      <dgm:t>
        <a:bodyPr/>
        <a:lstStyle/>
        <a:p>
          <a:endParaRPr lang="en-US"/>
        </a:p>
      </dgm:t>
    </dgm:pt>
    <dgm:pt modelId="{59995BE0-CC58-4326-90F9-66EDBF6ED791}" type="sibTrans" cxnId="{244F7658-613F-4A9E-8932-5AEA9C558F31}">
      <dgm:prSet/>
      <dgm:spPr/>
      <dgm:t>
        <a:bodyPr/>
        <a:lstStyle/>
        <a:p>
          <a:endParaRPr lang="en-US"/>
        </a:p>
      </dgm:t>
    </dgm:pt>
    <dgm:pt modelId="{B50CDDDB-A5DF-4275-AEA0-B3C694F441A6}">
      <dgm:prSet phldrT="[Text]"/>
      <dgm:spPr/>
      <dgm:t>
        <a:bodyPr/>
        <a:lstStyle/>
        <a:p>
          <a:r>
            <a:rPr lang="en-IN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MSc Mathematics from Andhra University</a:t>
          </a:r>
          <a:endParaRPr lang="en-US" dirty="0"/>
        </a:p>
      </dgm:t>
    </dgm:pt>
    <dgm:pt modelId="{92C219E1-4871-4DB3-B180-ED5B24DAA084}" type="parTrans" cxnId="{59C1EE03-3EC4-4437-A58C-ACD5D5EBC6A7}">
      <dgm:prSet/>
      <dgm:spPr/>
      <dgm:t>
        <a:bodyPr/>
        <a:lstStyle/>
        <a:p>
          <a:endParaRPr lang="en-US"/>
        </a:p>
      </dgm:t>
    </dgm:pt>
    <dgm:pt modelId="{821D2C5E-45E9-4FE0-A596-331E50BE4136}" type="sibTrans" cxnId="{59C1EE03-3EC4-4437-A58C-ACD5D5EBC6A7}">
      <dgm:prSet/>
      <dgm:spPr/>
      <dgm:t>
        <a:bodyPr/>
        <a:lstStyle/>
        <a:p>
          <a:endParaRPr lang="en-US"/>
        </a:p>
      </dgm:t>
    </dgm:pt>
    <dgm:pt modelId="{A8F129E4-1E0B-4085-BF07-740E9BE19E2A}">
      <dgm:prSet phldrT="[Text]" custT="1"/>
      <dgm:spPr/>
      <dgm:t>
        <a:bodyPr/>
        <a:lstStyle/>
        <a:p>
          <a:r>
            <a:rPr lang="en-US" sz="3200" b="1" dirty="0"/>
            <a:t>Reason</a:t>
          </a:r>
        </a:p>
      </dgm:t>
    </dgm:pt>
    <dgm:pt modelId="{A885D404-F7B7-4A57-998E-6EF1A3AD1D2E}" type="parTrans" cxnId="{D740EC77-1398-4811-8A78-A5DE0BDCBD03}">
      <dgm:prSet/>
      <dgm:spPr/>
      <dgm:t>
        <a:bodyPr/>
        <a:lstStyle/>
        <a:p>
          <a:endParaRPr lang="en-US"/>
        </a:p>
      </dgm:t>
    </dgm:pt>
    <dgm:pt modelId="{A1C45A38-760E-41EE-862F-9CFFF7B27F57}" type="sibTrans" cxnId="{D740EC77-1398-4811-8A78-A5DE0BDCBD03}">
      <dgm:prSet/>
      <dgm:spPr/>
      <dgm:t>
        <a:bodyPr/>
        <a:lstStyle/>
        <a:p>
          <a:endParaRPr lang="en-US"/>
        </a:p>
      </dgm:t>
    </dgm:pt>
    <dgm:pt modelId="{92B2F16C-F1DA-4968-B15D-9B130539A3C0}">
      <dgm:prSet phldrT="[Text]"/>
      <dgm:spPr/>
      <dgm:t>
        <a:bodyPr/>
        <a:lstStyle/>
        <a:p>
          <a:r>
            <a: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To apply my mathematical skills and analytical mindset. To explore new career opportunities.</a:t>
          </a:r>
          <a:endParaRPr lang="en-US" dirty="0"/>
        </a:p>
      </dgm:t>
    </dgm:pt>
    <dgm:pt modelId="{4A8F9F63-F279-4553-9BA2-BA3140A6F92B}" type="parTrans" cxnId="{B8D0CF41-F8F8-47B7-BE18-9067EDFA73FC}">
      <dgm:prSet/>
      <dgm:spPr/>
      <dgm:t>
        <a:bodyPr/>
        <a:lstStyle/>
        <a:p>
          <a:endParaRPr lang="en-US"/>
        </a:p>
      </dgm:t>
    </dgm:pt>
    <dgm:pt modelId="{EF5D6600-04A7-4454-B1A9-D5FBFE373BAA}" type="sibTrans" cxnId="{B8D0CF41-F8F8-47B7-BE18-9067EDFA73FC}">
      <dgm:prSet/>
      <dgm:spPr/>
      <dgm:t>
        <a:bodyPr/>
        <a:lstStyle/>
        <a:p>
          <a:endParaRPr lang="en-US"/>
        </a:p>
      </dgm:t>
    </dgm:pt>
    <dgm:pt modelId="{12963378-21C4-4B92-91DB-BD9A480DA703}">
      <dgm:prSet phldrT="[Text]" custT="1"/>
      <dgm:spPr/>
      <dgm:t>
        <a:bodyPr/>
        <a:lstStyle/>
        <a:p>
          <a:r>
            <a:rPr lang="en-US" sz="3200" b="1" dirty="0"/>
            <a:t>Work Experience</a:t>
          </a:r>
        </a:p>
      </dgm:t>
    </dgm:pt>
    <dgm:pt modelId="{CEC4147A-9908-4F0E-BDC4-BDF698254495}" type="parTrans" cxnId="{F3D8EEED-295F-4AA3-99DF-172B0D800F79}">
      <dgm:prSet/>
      <dgm:spPr/>
      <dgm:t>
        <a:bodyPr/>
        <a:lstStyle/>
        <a:p>
          <a:endParaRPr lang="en-US"/>
        </a:p>
      </dgm:t>
    </dgm:pt>
    <dgm:pt modelId="{09ED0947-40A4-4309-AE7E-5D9DF68B2486}" type="sibTrans" cxnId="{F3D8EEED-295F-4AA3-99DF-172B0D800F79}">
      <dgm:prSet/>
      <dgm:spPr/>
      <dgm:t>
        <a:bodyPr/>
        <a:lstStyle/>
        <a:p>
          <a:endParaRPr lang="en-US"/>
        </a:p>
      </dgm:t>
    </dgm:pt>
    <dgm:pt modelId="{1522903A-E4A5-4353-9AAC-44DFB221EA22}">
      <dgm:prSet phldrT="[Text]"/>
      <dgm:spPr/>
      <dgm:t>
        <a:bodyPr/>
        <a:lstStyle/>
        <a:p>
          <a:r>
            <a:rPr lang="en-IN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Software Engineer (Senior Content Developer)</a:t>
          </a:r>
          <a:endParaRPr lang="en-US" dirty="0"/>
        </a:p>
      </dgm:t>
    </dgm:pt>
    <dgm:pt modelId="{81E1B21F-8BDB-418E-A95E-2723049981CA}" type="parTrans" cxnId="{237A0E69-C05A-44AD-9F22-0D24E50A96E6}">
      <dgm:prSet/>
      <dgm:spPr/>
      <dgm:t>
        <a:bodyPr/>
        <a:lstStyle/>
        <a:p>
          <a:endParaRPr lang="en-US"/>
        </a:p>
      </dgm:t>
    </dgm:pt>
    <dgm:pt modelId="{F28D0787-AE09-44CD-9785-5DCF43112D0B}" type="sibTrans" cxnId="{237A0E69-C05A-44AD-9F22-0D24E50A96E6}">
      <dgm:prSet/>
      <dgm:spPr/>
      <dgm:t>
        <a:bodyPr/>
        <a:lstStyle/>
        <a:p>
          <a:endParaRPr lang="en-US"/>
        </a:p>
      </dgm:t>
    </dgm:pt>
    <dgm:pt modelId="{E888C9F8-55E5-4675-ADD8-EDA303500C38}" type="pres">
      <dgm:prSet presAssocID="{A452D519-D95F-448A-AB42-3ADF2BD8091C}" presName="Name0" presStyleCnt="0">
        <dgm:presLayoutVars>
          <dgm:dir/>
          <dgm:animLvl val="lvl"/>
          <dgm:resizeHandles val="exact"/>
        </dgm:presLayoutVars>
      </dgm:prSet>
      <dgm:spPr/>
    </dgm:pt>
    <dgm:pt modelId="{AD2CD089-C004-4862-9DF1-DBD7597D2CA6}" type="pres">
      <dgm:prSet presAssocID="{02FA6FE0-3844-4FF4-8506-BF91AA3867B6}" presName="linNode" presStyleCnt="0"/>
      <dgm:spPr/>
    </dgm:pt>
    <dgm:pt modelId="{400F6574-D1ED-4789-98B4-C993C28F8509}" type="pres">
      <dgm:prSet presAssocID="{02FA6FE0-3844-4FF4-8506-BF91AA3867B6}" presName="parentText" presStyleLbl="node1" presStyleIdx="0" presStyleCnt="3" custScaleX="90184" custScaleY="85260">
        <dgm:presLayoutVars>
          <dgm:chMax val="1"/>
          <dgm:bulletEnabled val="1"/>
        </dgm:presLayoutVars>
      </dgm:prSet>
      <dgm:spPr/>
    </dgm:pt>
    <dgm:pt modelId="{AFCC184C-4E1A-4362-8004-5985ADE567F4}" type="pres">
      <dgm:prSet presAssocID="{02FA6FE0-3844-4FF4-8506-BF91AA3867B6}" presName="descendantText" presStyleLbl="alignAccFollowNode1" presStyleIdx="0" presStyleCnt="3">
        <dgm:presLayoutVars>
          <dgm:bulletEnabled val="1"/>
        </dgm:presLayoutVars>
      </dgm:prSet>
      <dgm:spPr/>
    </dgm:pt>
    <dgm:pt modelId="{A0BB5593-62DB-4E30-A6D6-F8C2AE784D0F}" type="pres">
      <dgm:prSet presAssocID="{59995BE0-CC58-4326-90F9-66EDBF6ED791}" presName="sp" presStyleCnt="0"/>
      <dgm:spPr/>
    </dgm:pt>
    <dgm:pt modelId="{983F9E51-4ED2-42CE-B198-CEED192FACFF}" type="pres">
      <dgm:prSet presAssocID="{A8F129E4-1E0B-4085-BF07-740E9BE19E2A}" presName="linNode" presStyleCnt="0"/>
      <dgm:spPr/>
    </dgm:pt>
    <dgm:pt modelId="{E1558586-809D-468B-BE6D-49B5010C3818}" type="pres">
      <dgm:prSet presAssocID="{A8F129E4-1E0B-4085-BF07-740E9BE19E2A}" presName="parentText" presStyleLbl="node1" presStyleIdx="1" presStyleCnt="3" custScaleX="90866" custScaleY="88735">
        <dgm:presLayoutVars>
          <dgm:chMax val="1"/>
          <dgm:bulletEnabled val="1"/>
        </dgm:presLayoutVars>
      </dgm:prSet>
      <dgm:spPr/>
    </dgm:pt>
    <dgm:pt modelId="{19E31132-E316-41CA-95D3-67FBC59B0846}" type="pres">
      <dgm:prSet presAssocID="{A8F129E4-1E0B-4085-BF07-740E9BE19E2A}" presName="descendantText" presStyleLbl="alignAccFollowNode1" presStyleIdx="1" presStyleCnt="3">
        <dgm:presLayoutVars>
          <dgm:bulletEnabled val="1"/>
        </dgm:presLayoutVars>
      </dgm:prSet>
      <dgm:spPr/>
    </dgm:pt>
    <dgm:pt modelId="{69F248E2-3406-438B-B2B5-B5E142B3A78B}" type="pres">
      <dgm:prSet presAssocID="{A1C45A38-760E-41EE-862F-9CFFF7B27F57}" presName="sp" presStyleCnt="0"/>
      <dgm:spPr/>
    </dgm:pt>
    <dgm:pt modelId="{B83456C5-0662-4B25-BF92-9622E658F20A}" type="pres">
      <dgm:prSet presAssocID="{12963378-21C4-4B92-91DB-BD9A480DA703}" presName="linNode" presStyleCnt="0"/>
      <dgm:spPr/>
    </dgm:pt>
    <dgm:pt modelId="{AC116851-3F3B-49BC-90D5-3A75F91A298D}" type="pres">
      <dgm:prSet presAssocID="{12963378-21C4-4B92-91DB-BD9A480DA703}" presName="parentText" presStyleLbl="node1" presStyleIdx="2" presStyleCnt="3" custScaleX="91547" custScaleY="86809">
        <dgm:presLayoutVars>
          <dgm:chMax val="1"/>
          <dgm:bulletEnabled val="1"/>
        </dgm:presLayoutVars>
      </dgm:prSet>
      <dgm:spPr/>
    </dgm:pt>
    <dgm:pt modelId="{E35AE327-1C02-444D-8C8F-1198CAE2FCD0}" type="pres">
      <dgm:prSet presAssocID="{12963378-21C4-4B92-91DB-BD9A480DA70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9C1EE03-3EC4-4437-A58C-ACD5D5EBC6A7}" srcId="{02FA6FE0-3844-4FF4-8506-BF91AA3867B6}" destId="{B50CDDDB-A5DF-4275-AEA0-B3C694F441A6}" srcOrd="0" destOrd="0" parTransId="{92C219E1-4871-4DB3-B180-ED5B24DAA084}" sibTransId="{821D2C5E-45E9-4FE0-A596-331E50BE4136}"/>
    <dgm:cxn modelId="{AB847109-F19E-443D-9D39-8F1C961C1BFC}" type="presOf" srcId="{12963378-21C4-4B92-91DB-BD9A480DA703}" destId="{AC116851-3F3B-49BC-90D5-3A75F91A298D}" srcOrd="0" destOrd="0" presId="urn:microsoft.com/office/officeart/2005/8/layout/vList5"/>
    <dgm:cxn modelId="{BBEB8C16-325E-4D64-B684-B131E652A882}" type="presOf" srcId="{02FA6FE0-3844-4FF4-8506-BF91AA3867B6}" destId="{400F6574-D1ED-4789-98B4-C993C28F8509}" srcOrd="0" destOrd="0" presId="urn:microsoft.com/office/officeart/2005/8/layout/vList5"/>
    <dgm:cxn modelId="{E2EF8128-CDDF-4350-8A7C-E58A6686C2C0}" type="presOf" srcId="{A452D519-D95F-448A-AB42-3ADF2BD8091C}" destId="{E888C9F8-55E5-4675-ADD8-EDA303500C38}" srcOrd="0" destOrd="0" presId="urn:microsoft.com/office/officeart/2005/8/layout/vList5"/>
    <dgm:cxn modelId="{B8D0CF41-F8F8-47B7-BE18-9067EDFA73FC}" srcId="{A8F129E4-1E0B-4085-BF07-740E9BE19E2A}" destId="{92B2F16C-F1DA-4968-B15D-9B130539A3C0}" srcOrd="0" destOrd="0" parTransId="{4A8F9F63-F279-4553-9BA2-BA3140A6F92B}" sibTransId="{EF5D6600-04A7-4454-B1A9-D5FBFE373BAA}"/>
    <dgm:cxn modelId="{237A0E69-C05A-44AD-9F22-0D24E50A96E6}" srcId="{12963378-21C4-4B92-91DB-BD9A480DA703}" destId="{1522903A-E4A5-4353-9AAC-44DFB221EA22}" srcOrd="0" destOrd="0" parTransId="{81E1B21F-8BDB-418E-A95E-2723049981CA}" sibTransId="{F28D0787-AE09-44CD-9785-5DCF43112D0B}"/>
    <dgm:cxn modelId="{981EC172-252E-436E-9967-15B4A711471F}" type="presOf" srcId="{1522903A-E4A5-4353-9AAC-44DFB221EA22}" destId="{E35AE327-1C02-444D-8C8F-1198CAE2FCD0}" srcOrd="0" destOrd="0" presId="urn:microsoft.com/office/officeart/2005/8/layout/vList5"/>
    <dgm:cxn modelId="{D740EC77-1398-4811-8A78-A5DE0BDCBD03}" srcId="{A452D519-D95F-448A-AB42-3ADF2BD8091C}" destId="{A8F129E4-1E0B-4085-BF07-740E9BE19E2A}" srcOrd="1" destOrd="0" parTransId="{A885D404-F7B7-4A57-998E-6EF1A3AD1D2E}" sibTransId="{A1C45A38-760E-41EE-862F-9CFFF7B27F57}"/>
    <dgm:cxn modelId="{244F7658-613F-4A9E-8932-5AEA9C558F31}" srcId="{A452D519-D95F-448A-AB42-3ADF2BD8091C}" destId="{02FA6FE0-3844-4FF4-8506-BF91AA3867B6}" srcOrd="0" destOrd="0" parTransId="{9F71D54E-90B3-4AFE-A634-5D4C65A911FE}" sibTransId="{59995BE0-CC58-4326-90F9-66EDBF6ED791}"/>
    <dgm:cxn modelId="{907BC8B6-9B87-48CA-B510-9F5D55648BED}" type="presOf" srcId="{92B2F16C-F1DA-4968-B15D-9B130539A3C0}" destId="{19E31132-E316-41CA-95D3-67FBC59B0846}" srcOrd="0" destOrd="0" presId="urn:microsoft.com/office/officeart/2005/8/layout/vList5"/>
    <dgm:cxn modelId="{8AB240C8-AED5-419D-8B74-33BEB456D96E}" type="presOf" srcId="{B50CDDDB-A5DF-4275-AEA0-B3C694F441A6}" destId="{AFCC184C-4E1A-4362-8004-5985ADE567F4}" srcOrd="0" destOrd="0" presId="urn:microsoft.com/office/officeart/2005/8/layout/vList5"/>
    <dgm:cxn modelId="{DA069CCC-1368-4B12-A3FB-D75808086B2D}" type="presOf" srcId="{A8F129E4-1E0B-4085-BF07-740E9BE19E2A}" destId="{E1558586-809D-468B-BE6D-49B5010C3818}" srcOrd="0" destOrd="0" presId="urn:microsoft.com/office/officeart/2005/8/layout/vList5"/>
    <dgm:cxn modelId="{F3D8EEED-295F-4AA3-99DF-172B0D800F79}" srcId="{A452D519-D95F-448A-AB42-3ADF2BD8091C}" destId="{12963378-21C4-4B92-91DB-BD9A480DA703}" srcOrd="2" destOrd="0" parTransId="{CEC4147A-9908-4F0E-BDC4-BDF698254495}" sibTransId="{09ED0947-40A4-4309-AE7E-5D9DF68B2486}"/>
    <dgm:cxn modelId="{461BA7D4-CE5C-4744-85A9-23452DCD03A6}" type="presParOf" srcId="{E888C9F8-55E5-4675-ADD8-EDA303500C38}" destId="{AD2CD089-C004-4862-9DF1-DBD7597D2CA6}" srcOrd="0" destOrd="0" presId="urn:microsoft.com/office/officeart/2005/8/layout/vList5"/>
    <dgm:cxn modelId="{37B40D4C-157C-4BE3-AC2D-C57ED7656437}" type="presParOf" srcId="{AD2CD089-C004-4862-9DF1-DBD7597D2CA6}" destId="{400F6574-D1ED-4789-98B4-C993C28F8509}" srcOrd="0" destOrd="0" presId="urn:microsoft.com/office/officeart/2005/8/layout/vList5"/>
    <dgm:cxn modelId="{BF030926-0CBF-46DD-BA25-18F5FAB315B3}" type="presParOf" srcId="{AD2CD089-C004-4862-9DF1-DBD7597D2CA6}" destId="{AFCC184C-4E1A-4362-8004-5985ADE567F4}" srcOrd="1" destOrd="0" presId="urn:microsoft.com/office/officeart/2005/8/layout/vList5"/>
    <dgm:cxn modelId="{C129D940-CE19-4AC8-B688-4DAD87223B30}" type="presParOf" srcId="{E888C9F8-55E5-4675-ADD8-EDA303500C38}" destId="{A0BB5593-62DB-4E30-A6D6-F8C2AE784D0F}" srcOrd="1" destOrd="0" presId="urn:microsoft.com/office/officeart/2005/8/layout/vList5"/>
    <dgm:cxn modelId="{DBB48EEF-3E4D-473D-B149-8E32AE0EE33C}" type="presParOf" srcId="{E888C9F8-55E5-4675-ADD8-EDA303500C38}" destId="{983F9E51-4ED2-42CE-B198-CEED192FACFF}" srcOrd="2" destOrd="0" presId="urn:microsoft.com/office/officeart/2005/8/layout/vList5"/>
    <dgm:cxn modelId="{9FD3530F-3470-4ADC-A835-8A792176C31C}" type="presParOf" srcId="{983F9E51-4ED2-42CE-B198-CEED192FACFF}" destId="{E1558586-809D-468B-BE6D-49B5010C3818}" srcOrd="0" destOrd="0" presId="urn:microsoft.com/office/officeart/2005/8/layout/vList5"/>
    <dgm:cxn modelId="{9BA0D1DC-70B9-489B-99BB-D0CCBC3471E2}" type="presParOf" srcId="{983F9E51-4ED2-42CE-B198-CEED192FACFF}" destId="{19E31132-E316-41CA-95D3-67FBC59B0846}" srcOrd="1" destOrd="0" presId="urn:microsoft.com/office/officeart/2005/8/layout/vList5"/>
    <dgm:cxn modelId="{C70BED8C-1FB7-4CB8-99F7-BF5D7D6FD275}" type="presParOf" srcId="{E888C9F8-55E5-4675-ADD8-EDA303500C38}" destId="{69F248E2-3406-438B-B2B5-B5E142B3A78B}" srcOrd="3" destOrd="0" presId="urn:microsoft.com/office/officeart/2005/8/layout/vList5"/>
    <dgm:cxn modelId="{975C3E96-708B-498B-9266-6C8705D0F41C}" type="presParOf" srcId="{E888C9F8-55E5-4675-ADD8-EDA303500C38}" destId="{B83456C5-0662-4B25-BF92-9622E658F20A}" srcOrd="4" destOrd="0" presId="urn:microsoft.com/office/officeart/2005/8/layout/vList5"/>
    <dgm:cxn modelId="{0FFCBFC9-D961-498E-9581-A4A6F3A4161B}" type="presParOf" srcId="{B83456C5-0662-4B25-BF92-9622E658F20A}" destId="{AC116851-3F3B-49BC-90D5-3A75F91A298D}" srcOrd="0" destOrd="0" presId="urn:microsoft.com/office/officeart/2005/8/layout/vList5"/>
    <dgm:cxn modelId="{C0F0F9CD-CDA7-455F-A007-6301385DED50}" type="presParOf" srcId="{B83456C5-0662-4B25-BF92-9622E658F20A}" destId="{E35AE327-1C02-444D-8C8F-1198CAE2FCD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2A1D93-F49E-4C6E-8CF5-C54E3C70053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EA7641D-4E95-4DBF-8745-C8A75A9519D3}">
      <dgm:prSet/>
      <dgm:spPr/>
      <dgm:t>
        <a:bodyPr/>
        <a:lstStyle/>
        <a:p>
          <a:r>
            <a:rPr lang="en-US" b="1" i="0" dirty="0"/>
            <a:t>Key Columns and Data Types:</a:t>
          </a:r>
          <a:endParaRPr lang="en-IN" dirty="0"/>
        </a:p>
      </dgm:t>
    </dgm:pt>
    <dgm:pt modelId="{7D696F4C-2463-4215-9839-59004A139B9E}" type="parTrans" cxnId="{85AA7AF7-7BAC-4AEC-81B4-83B76F0216B9}">
      <dgm:prSet/>
      <dgm:spPr/>
      <dgm:t>
        <a:bodyPr/>
        <a:lstStyle/>
        <a:p>
          <a:endParaRPr lang="en-IN"/>
        </a:p>
      </dgm:t>
    </dgm:pt>
    <dgm:pt modelId="{EFDEE4E6-6196-4E19-83B6-C7D360C6F933}" type="sibTrans" cxnId="{85AA7AF7-7BAC-4AEC-81B4-83B76F0216B9}">
      <dgm:prSet/>
      <dgm:spPr/>
      <dgm:t>
        <a:bodyPr/>
        <a:lstStyle/>
        <a:p>
          <a:endParaRPr lang="en-IN"/>
        </a:p>
      </dgm:t>
    </dgm:pt>
    <dgm:pt modelId="{74AF1334-7567-4FAB-88E6-796D6AFA3118}">
      <dgm:prSet/>
      <dgm:spPr/>
      <dgm:t>
        <a:bodyPr/>
        <a:lstStyle/>
        <a:p>
          <a:r>
            <a:rPr lang="en-US" b="1" i="0" dirty="0"/>
            <a:t>ID:</a:t>
          </a:r>
          <a:r>
            <a:rPr lang="en-US" b="0" i="0" dirty="0"/>
            <a:t> Numeric identifier</a:t>
          </a:r>
          <a:endParaRPr lang="en-IN" dirty="0"/>
        </a:p>
      </dgm:t>
    </dgm:pt>
    <dgm:pt modelId="{8E9EC078-84B1-42B6-AABF-83F3DA0C1998}" type="parTrans" cxnId="{70A9990A-E7DD-4428-A132-67F4B4EF75BA}">
      <dgm:prSet/>
      <dgm:spPr/>
      <dgm:t>
        <a:bodyPr/>
        <a:lstStyle/>
        <a:p>
          <a:endParaRPr lang="en-IN"/>
        </a:p>
      </dgm:t>
    </dgm:pt>
    <dgm:pt modelId="{53AA98FD-E95A-418F-A5DA-55E8B362BAD7}" type="sibTrans" cxnId="{70A9990A-E7DD-4428-A132-67F4B4EF75BA}">
      <dgm:prSet/>
      <dgm:spPr/>
      <dgm:t>
        <a:bodyPr/>
        <a:lstStyle/>
        <a:p>
          <a:endParaRPr lang="en-IN"/>
        </a:p>
      </dgm:t>
    </dgm:pt>
    <dgm:pt modelId="{C36B3A14-C47A-454F-BA88-ED6810387004}">
      <dgm:prSet/>
      <dgm:spPr/>
      <dgm:t>
        <a:bodyPr/>
        <a:lstStyle/>
        <a:p>
          <a:r>
            <a:rPr lang="en-IN" b="1" i="0" dirty="0"/>
            <a:t>Initial Observations/Challenges:</a:t>
          </a:r>
          <a:endParaRPr lang="en-IN" b="0" i="0" dirty="0"/>
        </a:p>
      </dgm:t>
    </dgm:pt>
    <dgm:pt modelId="{77F086B3-B472-4093-97CD-8F18A5554EEE}" type="parTrans" cxnId="{CD15865B-D1D1-4AF2-94C1-5E19BE60B2EE}">
      <dgm:prSet/>
      <dgm:spPr/>
      <dgm:t>
        <a:bodyPr/>
        <a:lstStyle/>
        <a:p>
          <a:endParaRPr lang="en-IN"/>
        </a:p>
      </dgm:t>
    </dgm:pt>
    <dgm:pt modelId="{01814B58-305A-405B-8703-0CDE38C3CAB2}" type="sibTrans" cxnId="{CD15865B-D1D1-4AF2-94C1-5E19BE60B2EE}">
      <dgm:prSet/>
      <dgm:spPr/>
      <dgm:t>
        <a:bodyPr/>
        <a:lstStyle/>
        <a:p>
          <a:endParaRPr lang="en-IN"/>
        </a:p>
      </dgm:t>
    </dgm:pt>
    <dgm:pt modelId="{87016997-83F5-4D6F-8FD2-32ABB7B7CFD0}">
      <dgm:prSet custT="1"/>
      <dgm:spPr/>
      <dgm:t>
        <a:bodyPr/>
        <a:lstStyle/>
        <a:p>
          <a:r>
            <a: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The dataset was released by Aspiring Minds from the Aspiring Mind Employment Outcome 2015 (AMEO).</a:t>
          </a:r>
          <a:endParaRPr lang="en-IN" sz="1600" dirty="0"/>
        </a:p>
      </dgm:t>
    </dgm:pt>
    <dgm:pt modelId="{3DEFC46D-B6D7-4F22-9CBA-67C3E187412D}" type="parTrans" cxnId="{15B26BA7-7EFE-4C2C-BA31-C22420AE9B01}">
      <dgm:prSet/>
      <dgm:spPr/>
      <dgm:t>
        <a:bodyPr/>
        <a:lstStyle/>
        <a:p>
          <a:endParaRPr lang="en-IN"/>
        </a:p>
      </dgm:t>
    </dgm:pt>
    <dgm:pt modelId="{552827EB-9B56-427E-9849-1CCC2BA47D2C}" type="sibTrans" cxnId="{15B26BA7-7EFE-4C2C-BA31-C22420AE9B01}">
      <dgm:prSet/>
      <dgm:spPr/>
      <dgm:t>
        <a:bodyPr/>
        <a:lstStyle/>
        <a:p>
          <a:endParaRPr lang="en-IN"/>
        </a:p>
      </dgm:t>
    </dgm:pt>
    <dgm:pt modelId="{2D010CD6-2D29-44C2-A607-B63ADE6CCA40}">
      <dgm:prSet/>
      <dgm:spPr/>
      <dgm:t>
        <a:bodyPr/>
        <a:lstStyle/>
        <a:p>
          <a:r>
            <a:rPr lang="en-US" b="1" i="0"/>
            <a:t>Salary:</a:t>
          </a:r>
          <a:r>
            <a:rPr lang="en-US" b="0" i="0"/>
            <a:t> Numeric, representing the salary of the individual</a:t>
          </a:r>
          <a:endParaRPr lang="en-IN"/>
        </a:p>
      </dgm:t>
    </dgm:pt>
    <dgm:pt modelId="{0A9069A1-B963-4BDF-B3FA-A21311E8B2C8}" type="parTrans" cxnId="{79DDDF4D-75A4-458C-9C0A-B51A3523A89A}">
      <dgm:prSet/>
      <dgm:spPr/>
      <dgm:t>
        <a:bodyPr/>
        <a:lstStyle/>
        <a:p>
          <a:endParaRPr lang="en-IN"/>
        </a:p>
      </dgm:t>
    </dgm:pt>
    <dgm:pt modelId="{7B35E4B4-CB4C-4973-A710-D96F9270B915}" type="sibTrans" cxnId="{79DDDF4D-75A4-458C-9C0A-B51A3523A89A}">
      <dgm:prSet/>
      <dgm:spPr/>
      <dgm:t>
        <a:bodyPr/>
        <a:lstStyle/>
        <a:p>
          <a:endParaRPr lang="en-IN"/>
        </a:p>
      </dgm:t>
    </dgm:pt>
    <dgm:pt modelId="{F371E8E6-2D1D-40CE-91A3-9417AAE2423C}">
      <dgm:prSet/>
      <dgm:spPr/>
      <dgm:t>
        <a:bodyPr/>
        <a:lstStyle/>
        <a:p>
          <a:r>
            <a:rPr lang="en-US" b="1" i="0"/>
            <a:t>DOJ:</a:t>
          </a:r>
          <a:r>
            <a:rPr lang="en-US" b="0" i="0"/>
            <a:t> Date of joining</a:t>
          </a:r>
          <a:endParaRPr lang="en-IN"/>
        </a:p>
      </dgm:t>
    </dgm:pt>
    <dgm:pt modelId="{D2EF8447-0C9F-43D9-8F99-869421CA4B69}" type="parTrans" cxnId="{239EC8EE-3ED0-4ED4-997F-6382881EB03F}">
      <dgm:prSet/>
      <dgm:spPr/>
      <dgm:t>
        <a:bodyPr/>
        <a:lstStyle/>
        <a:p>
          <a:endParaRPr lang="en-IN"/>
        </a:p>
      </dgm:t>
    </dgm:pt>
    <dgm:pt modelId="{83E74017-558A-44B1-8D02-E92FCE590FBE}" type="sibTrans" cxnId="{239EC8EE-3ED0-4ED4-997F-6382881EB03F}">
      <dgm:prSet/>
      <dgm:spPr/>
      <dgm:t>
        <a:bodyPr/>
        <a:lstStyle/>
        <a:p>
          <a:endParaRPr lang="en-IN"/>
        </a:p>
      </dgm:t>
    </dgm:pt>
    <dgm:pt modelId="{338FD9F2-0ACF-4700-800F-6075050E40B8}">
      <dgm:prSet/>
      <dgm:spPr/>
      <dgm:t>
        <a:bodyPr/>
        <a:lstStyle/>
        <a:p>
          <a:r>
            <a:rPr lang="en-US" b="1" i="0"/>
            <a:t>DOL:</a:t>
          </a:r>
          <a:r>
            <a:rPr lang="en-US" b="0" i="0"/>
            <a:t> Date of leaving</a:t>
          </a:r>
          <a:endParaRPr lang="en-IN"/>
        </a:p>
      </dgm:t>
    </dgm:pt>
    <dgm:pt modelId="{217AE8C0-82D4-45F9-9345-DE20DB1150BB}" type="parTrans" cxnId="{233A691E-7987-4A20-BC06-8C1CA8196806}">
      <dgm:prSet/>
      <dgm:spPr/>
      <dgm:t>
        <a:bodyPr/>
        <a:lstStyle/>
        <a:p>
          <a:endParaRPr lang="en-IN"/>
        </a:p>
      </dgm:t>
    </dgm:pt>
    <dgm:pt modelId="{5F7935D5-DBCA-44A9-9080-DDCECADBC026}" type="sibTrans" cxnId="{233A691E-7987-4A20-BC06-8C1CA8196806}">
      <dgm:prSet/>
      <dgm:spPr/>
      <dgm:t>
        <a:bodyPr/>
        <a:lstStyle/>
        <a:p>
          <a:endParaRPr lang="en-IN"/>
        </a:p>
      </dgm:t>
    </dgm:pt>
    <dgm:pt modelId="{44C280E2-0CD4-4591-B0B9-0A5DD6ADE520}">
      <dgm:prSet/>
      <dgm:spPr/>
      <dgm:t>
        <a:bodyPr/>
        <a:lstStyle/>
        <a:p>
          <a:r>
            <a:rPr lang="en-US" b="1" i="0"/>
            <a:t>Designation:</a:t>
          </a:r>
          <a:r>
            <a:rPr lang="en-US" b="0" i="0"/>
            <a:t> Job title or position</a:t>
          </a:r>
          <a:endParaRPr lang="en-IN"/>
        </a:p>
      </dgm:t>
    </dgm:pt>
    <dgm:pt modelId="{D879ABA6-B2EC-4453-B175-BE87E6324D3C}" type="parTrans" cxnId="{2DA269B6-3114-40D1-B092-6B4085A40C52}">
      <dgm:prSet/>
      <dgm:spPr/>
      <dgm:t>
        <a:bodyPr/>
        <a:lstStyle/>
        <a:p>
          <a:endParaRPr lang="en-IN"/>
        </a:p>
      </dgm:t>
    </dgm:pt>
    <dgm:pt modelId="{9F81C22F-1F6A-497D-82EB-91F913F39F1E}" type="sibTrans" cxnId="{2DA269B6-3114-40D1-B092-6B4085A40C52}">
      <dgm:prSet/>
      <dgm:spPr/>
      <dgm:t>
        <a:bodyPr/>
        <a:lstStyle/>
        <a:p>
          <a:endParaRPr lang="en-IN"/>
        </a:p>
      </dgm:t>
    </dgm:pt>
    <dgm:pt modelId="{65588C84-96F4-4D23-B394-8BA3FCA45A23}">
      <dgm:prSet/>
      <dgm:spPr/>
      <dgm:t>
        <a:bodyPr/>
        <a:lstStyle/>
        <a:p>
          <a:r>
            <a:rPr lang="en-US" b="1" i="0"/>
            <a:t>JobCity:</a:t>
          </a:r>
          <a:r>
            <a:rPr lang="en-US" b="0" i="0"/>
            <a:t> City where the job is located</a:t>
          </a:r>
          <a:endParaRPr lang="en-IN"/>
        </a:p>
      </dgm:t>
    </dgm:pt>
    <dgm:pt modelId="{EC827924-E800-4CD4-AEA5-7E4B69D2B14F}" type="parTrans" cxnId="{0A37FE98-CDB2-4B28-B253-0B579ECD706A}">
      <dgm:prSet/>
      <dgm:spPr/>
      <dgm:t>
        <a:bodyPr/>
        <a:lstStyle/>
        <a:p>
          <a:endParaRPr lang="en-IN"/>
        </a:p>
      </dgm:t>
    </dgm:pt>
    <dgm:pt modelId="{2175C7FC-17B4-4D2D-AF50-836529F473E5}" type="sibTrans" cxnId="{0A37FE98-CDB2-4B28-B253-0B579ECD706A}">
      <dgm:prSet/>
      <dgm:spPr/>
      <dgm:t>
        <a:bodyPr/>
        <a:lstStyle/>
        <a:p>
          <a:endParaRPr lang="en-IN"/>
        </a:p>
      </dgm:t>
    </dgm:pt>
    <dgm:pt modelId="{44D7D35D-CC5C-4539-B68E-A12B5420B8F3}">
      <dgm:prSet/>
      <dgm:spPr/>
      <dgm:t>
        <a:bodyPr/>
        <a:lstStyle/>
        <a:p>
          <a:r>
            <a:rPr lang="en-US" b="1" i="0"/>
            <a:t>Gender:</a:t>
          </a:r>
          <a:r>
            <a:rPr lang="en-US" b="0" i="0"/>
            <a:t> Categorical, indicating gender</a:t>
          </a:r>
          <a:endParaRPr lang="en-IN"/>
        </a:p>
      </dgm:t>
    </dgm:pt>
    <dgm:pt modelId="{45BFD88D-B0D2-4890-A60F-7A1D0C1CD762}" type="parTrans" cxnId="{3C96855C-4A50-4934-A8BF-D05BAB207857}">
      <dgm:prSet/>
      <dgm:spPr/>
      <dgm:t>
        <a:bodyPr/>
        <a:lstStyle/>
        <a:p>
          <a:endParaRPr lang="en-IN"/>
        </a:p>
      </dgm:t>
    </dgm:pt>
    <dgm:pt modelId="{F5C3CB69-96E7-489D-B5CD-A8ADEA475380}" type="sibTrans" cxnId="{3C96855C-4A50-4934-A8BF-D05BAB207857}">
      <dgm:prSet/>
      <dgm:spPr/>
      <dgm:t>
        <a:bodyPr/>
        <a:lstStyle/>
        <a:p>
          <a:endParaRPr lang="en-IN"/>
        </a:p>
      </dgm:t>
    </dgm:pt>
    <dgm:pt modelId="{19E8D285-6ACD-49ED-A540-1984E9542AA8}">
      <dgm:prSet/>
      <dgm:spPr/>
      <dgm:t>
        <a:bodyPr/>
        <a:lstStyle/>
        <a:p>
          <a:r>
            <a:rPr lang="en-US" b="1" i="0"/>
            <a:t>DOB:</a:t>
          </a:r>
          <a:r>
            <a:rPr lang="en-US" b="0" i="0"/>
            <a:t> Date of birth</a:t>
          </a:r>
          <a:endParaRPr lang="en-IN" dirty="0"/>
        </a:p>
      </dgm:t>
    </dgm:pt>
    <dgm:pt modelId="{69D8232B-390C-495D-8D46-C4A3D6BDBD01}" type="parTrans" cxnId="{C3858AE4-1CC3-4964-975B-6ED89281C86C}">
      <dgm:prSet/>
      <dgm:spPr/>
      <dgm:t>
        <a:bodyPr/>
        <a:lstStyle/>
        <a:p>
          <a:endParaRPr lang="en-IN"/>
        </a:p>
      </dgm:t>
    </dgm:pt>
    <dgm:pt modelId="{7FF76D0F-7761-4212-BBDE-2F70CCE9DBC8}" type="sibTrans" cxnId="{C3858AE4-1CC3-4964-975B-6ED89281C86C}">
      <dgm:prSet/>
      <dgm:spPr/>
      <dgm:t>
        <a:bodyPr/>
        <a:lstStyle/>
        <a:p>
          <a:endParaRPr lang="en-IN"/>
        </a:p>
      </dgm:t>
    </dgm:pt>
    <dgm:pt modelId="{5319E256-D484-4755-9C6C-4B196D1FAB4C}">
      <dgm:prSet/>
      <dgm:spPr/>
      <dgm:t>
        <a:bodyPr/>
        <a:lstStyle/>
        <a:p>
          <a:r>
            <a:rPr lang="en-US" b="1" i="0" dirty="0"/>
            <a:t>10percentage:</a:t>
          </a:r>
          <a:r>
            <a:rPr lang="en-US" b="0" i="0" dirty="0"/>
            <a:t> Numeric, percentage in grade 10</a:t>
          </a:r>
          <a:endParaRPr lang="en-IN" dirty="0"/>
        </a:p>
      </dgm:t>
    </dgm:pt>
    <dgm:pt modelId="{4EDDB5D6-8CB5-43EE-9CAE-B88A5C0734D5}" type="parTrans" cxnId="{44A26EB2-6DD2-4BEA-BB2A-D67844D02AE7}">
      <dgm:prSet/>
      <dgm:spPr/>
      <dgm:t>
        <a:bodyPr/>
        <a:lstStyle/>
        <a:p>
          <a:endParaRPr lang="en-IN"/>
        </a:p>
      </dgm:t>
    </dgm:pt>
    <dgm:pt modelId="{C757E95F-3051-4C80-B5D9-8E89E47FC71F}" type="sibTrans" cxnId="{44A26EB2-6DD2-4BEA-BB2A-D67844D02AE7}">
      <dgm:prSet/>
      <dgm:spPr/>
      <dgm:t>
        <a:bodyPr/>
        <a:lstStyle/>
        <a:p>
          <a:endParaRPr lang="en-IN"/>
        </a:p>
      </dgm:t>
    </dgm:pt>
    <dgm:pt modelId="{60675087-7F94-4996-B32A-0E5022470A9D}">
      <dgm:prSet/>
      <dgm:spPr/>
      <dgm:t>
        <a:bodyPr/>
        <a:lstStyle/>
        <a:p>
          <a:r>
            <a:rPr lang="en-US" b="1" i="0"/>
            <a:t>10board:</a:t>
          </a:r>
          <a:r>
            <a:rPr lang="en-US" b="0" i="0"/>
            <a:t> Categorical, board for grade 10</a:t>
          </a:r>
          <a:endParaRPr lang="en-IN"/>
        </a:p>
      </dgm:t>
    </dgm:pt>
    <dgm:pt modelId="{CDBBBF38-1E98-459D-B2E2-1A3ACE85E6C2}" type="parTrans" cxnId="{2825A04A-3FD6-4CD7-833B-FAD81955B411}">
      <dgm:prSet/>
      <dgm:spPr/>
      <dgm:t>
        <a:bodyPr/>
        <a:lstStyle/>
        <a:p>
          <a:endParaRPr lang="en-IN"/>
        </a:p>
      </dgm:t>
    </dgm:pt>
    <dgm:pt modelId="{A2C0D92E-1407-46FF-B267-9A16B6C27B50}" type="sibTrans" cxnId="{2825A04A-3FD6-4CD7-833B-FAD81955B411}">
      <dgm:prSet/>
      <dgm:spPr/>
      <dgm:t>
        <a:bodyPr/>
        <a:lstStyle/>
        <a:p>
          <a:endParaRPr lang="en-IN"/>
        </a:p>
      </dgm:t>
    </dgm:pt>
    <dgm:pt modelId="{C00622EE-3174-422A-BA8A-96702D3B0B2E}">
      <dgm:prSet/>
      <dgm:spPr/>
      <dgm:t>
        <a:bodyPr/>
        <a:lstStyle/>
        <a:p>
          <a:r>
            <a:rPr lang="en-US" b="1" i="0" dirty="0"/>
            <a:t>12graduation:</a:t>
          </a:r>
          <a:r>
            <a:rPr lang="en-US" b="0" i="0" dirty="0"/>
            <a:t> Numeric, year of graduation from grade 12</a:t>
          </a:r>
          <a:endParaRPr lang="en-IN" dirty="0"/>
        </a:p>
      </dgm:t>
    </dgm:pt>
    <dgm:pt modelId="{7929A810-FEDD-47DF-8F69-507607CDD280}" type="parTrans" cxnId="{9BE61D23-CD63-4E53-AE75-F30579C32107}">
      <dgm:prSet/>
      <dgm:spPr/>
      <dgm:t>
        <a:bodyPr/>
        <a:lstStyle/>
        <a:p>
          <a:endParaRPr lang="en-IN"/>
        </a:p>
      </dgm:t>
    </dgm:pt>
    <dgm:pt modelId="{B170AF68-853E-45F6-947D-8E7A45F5FD8A}" type="sibTrans" cxnId="{9BE61D23-CD63-4E53-AE75-F30579C32107}">
      <dgm:prSet/>
      <dgm:spPr/>
      <dgm:t>
        <a:bodyPr/>
        <a:lstStyle/>
        <a:p>
          <a:endParaRPr lang="en-IN"/>
        </a:p>
      </dgm:t>
    </dgm:pt>
    <dgm:pt modelId="{77459F03-ABC3-41C5-B3EA-7629D2FAA2C5}">
      <dgm:prSet/>
      <dgm:spPr/>
      <dgm:t>
        <a:bodyPr/>
        <a:lstStyle/>
        <a:p>
          <a:r>
            <a:rPr lang="en-US" b="1" i="0"/>
            <a:t>12percentage:</a:t>
          </a:r>
          <a:r>
            <a:rPr lang="en-US" b="0" i="0"/>
            <a:t> Numeric, percentage in grade 12</a:t>
          </a:r>
          <a:endParaRPr lang="en-IN"/>
        </a:p>
      </dgm:t>
    </dgm:pt>
    <dgm:pt modelId="{2FB3FE43-A87C-46C4-9E1D-D44AB71934E4}" type="parTrans" cxnId="{5DE844F7-28C6-4526-88EA-C6711C3626F3}">
      <dgm:prSet/>
      <dgm:spPr/>
      <dgm:t>
        <a:bodyPr/>
        <a:lstStyle/>
        <a:p>
          <a:endParaRPr lang="en-IN"/>
        </a:p>
      </dgm:t>
    </dgm:pt>
    <dgm:pt modelId="{6201302F-F64A-4ADC-9681-293B6F1AF712}" type="sibTrans" cxnId="{5DE844F7-28C6-4526-88EA-C6711C3626F3}">
      <dgm:prSet/>
      <dgm:spPr/>
      <dgm:t>
        <a:bodyPr/>
        <a:lstStyle/>
        <a:p>
          <a:endParaRPr lang="en-IN"/>
        </a:p>
      </dgm:t>
    </dgm:pt>
    <dgm:pt modelId="{3C4D8091-C119-418C-AAD9-9C9E87FE650E}">
      <dgm:prSet/>
      <dgm:spPr/>
      <dgm:t>
        <a:bodyPr/>
        <a:lstStyle/>
        <a:p>
          <a:r>
            <a:rPr lang="en-US" b="1" i="0"/>
            <a:t>12board:</a:t>
          </a:r>
          <a:r>
            <a:rPr lang="en-US" b="0" i="0"/>
            <a:t> Categorical, board for grade 12</a:t>
          </a:r>
          <a:endParaRPr lang="en-IN"/>
        </a:p>
      </dgm:t>
    </dgm:pt>
    <dgm:pt modelId="{0768C770-01E7-4B27-80DE-A2F2CFC3E5E4}" type="parTrans" cxnId="{56313489-25D4-4322-952E-2300F031AD59}">
      <dgm:prSet/>
      <dgm:spPr/>
      <dgm:t>
        <a:bodyPr/>
        <a:lstStyle/>
        <a:p>
          <a:endParaRPr lang="en-IN"/>
        </a:p>
      </dgm:t>
    </dgm:pt>
    <dgm:pt modelId="{31E11C31-33AB-4F40-861B-0D79DE3D4A81}" type="sibTrans" cxnId="{56313489-25D4-4322-952E-2300F031AD59}">
      <dgm:prSet/>
      <dgm:spPr/>
      <dgm:t>
        <a:bodyPr/>
        <a:lstStyle/>
        <a:p>
          <a:endParaRPr lang="en-IN"/>
        </a:p>
      </dgm:t>
    </dgm:pt>
    <dgm:pt modelId="{D6239B33-3068-4E8F-95E7-087887FF2736}">
      <dgm:prSet/>
      <dgm:spPr/>
      <dgm:t>
        <a:bodyPr/>
        <a:lstStyle/>
        <a:p>
          <a:r>
            <a:rPr lang="en-US" b="1" i="0" dirty="0" err="1"/>
            <a:t>CollegeID</a:t>
          </a:r>
          <a:r>
            <a:rPr lang="en-US" b="1" i="0" dirty="0"/>
            <a:t>:</a:t>
          </a:r>
          <a:r>
            <a:rPr lang="en-US" b="0" i="0" dirty="0"/>
            <a:t> Numeric identifier for college</a:t>
          </a:r>
          <a:endParaRPr lang="en-IN" dirty="0"/>
        </a:p>
      </dgm:t>
    </dgm:pt>
    <dgm:pt modelId="{7AFD7ABE-6D57-409E-8F08-2A6FD7CFF206}" type="parTrans" cxnId="{E54278C5-B2E1-4DD5-B94B-085BC97FB2DC}">
      <dgm:prSet/>
      <dgm:spPr/>
      <dgm:t>
        <a:bodyPr/>
        <a:lstStyle/>
        <a:p>
          <a:endParaRPr lang="en-IN"/>
        </a:p>
      </dgm:t>
    </dgm:pt>
    <dgm:pt modelId="{36EA936A-FBDB-4771-93AC-729CCE4CE25E}" type="sibTrans" cxnId="{E54278C5-B2E1-4DD5-B94B-085BC97FB2DC}">
      <dgm:prSet/>
      <dgm:spPr/>
      <dgm:t>
        <a:bodyPr/>
        <a:lstStyle/>
        <a:p>
          <a:endParaRPr lang="en-IN"/>
        </a:p>
      </dgm:t>
    </dgm:pt>
    <dgm:pt modelId="{B988FF4A-CFCA-4917-8735-4EEB8B03D672}">
      <dgm:prSet/>
      <dgm:spPr/>
      <dgm:t>
        <a:bodyPr/>
        <a:lstStyle/>
        <a:p>
          <a:r>
            <a:rPr lang="en-US" b="1" i="0"/>
            <a:t>CollegeTier:</a:t>
          </a:r>
          <a:r>
            <a:rPr lang="en-US" b="0" i="0"/>
            <a:t> Categorical, indicating the tier of the college</a:t>
          </a:r>
          <a:endParaRPr lang="en-IN"/>
        </a:p>
      </dgm:t>
    </dgm:pt>
    <dgm:pt modelId="{E131425B-2608-4E4B-907B-AB1B94639175}" type="parTrans" cxnId="{968C4936-CBB4-4DDA-A187-C76D7E76E428}">
      <dgm:prSet/>
      <dgm:spPr/>
      <dgm:t>
        <a:bodyPr/>
        <a:lstStyle/>
        <a:p>
          <a:endParaRPr lang="en-IN"/>
        </a:p>
      </dgm:t>
    </dgm:pt>
    <dgm:pt modelId="{515D1E8B-EBF6-4DFF-A321-0D0C8B35961C}" type="sibTrans" cxnId="{968C4936-CBB4-4DDA-A187-C76D7E76E428}">
      <dgm:prSet/>
      <dgm:spPr/>
      <dgm:t>
        <a:bodyPr/>
        <a:lstStyle/>
        <a:p>
          <a:endParaRPr lang="en-IN"/>
        </a:p>
      </dgm:t>
    </dgm:pt>
    <dgm:pt modelId="{5410501B-6FCB-4076-BEC1-68797A1A509C}">
      <dgm:prSet/>
      <dgm:spPr/>
      <dgm:t>
        <a:bodyPr/>
        <a:lstStyle/>
        <a:p>
          <a:r>
            <a:rPr lang="en-US" b="1" i="0"/>
            <a:t>Degree:</a:t>
          </a:r>
          <a:r>
            <a:rPr lang="en-US" b="0" i="0"/>
            <a:t> Categorical, representing the degree obtained</a:t>
          </a:r>
          <a:endParaRPr lang="en-IN"/>
        </a:p>
      </dgm:t>
    </dgm:pt>
    <dgm:pt modelId="{858B96ED-EEA5-4A60-806D-941F72BCCEF0}" type="parTrans" cxnId="{E9B30AFD-1266-43F9-B260-DC461F13AD88}">
      <dgm:prSet/>
      <dgm:spPr/>
      <dgm:t>
        <a:bodyPr/>
        <a:lstStyle/>
        <a:p>
          <a:endParaRPr lang="en-IN"/>
        </a:p>
      </dgm:t>
    </dgm:pt>
    <dgm:pt modelId="{E958B25B-C2E6-45B5-B686-BCE575B3B237}" type="sibTrans" cxnId="{E9B30AFD-1266-43F9-B260-DC461F13AD88}">
      <dgm:prSet/>
      <dgm:spPr/>
      <dgm:t>
        <a:bodyPr/>
        <a:lstStyle/>
        <a:p>
          <a:endParaRPr lang="en-IN"/>
        </a:p>
      </dgm:t>
    </dgm:pt>
    <dgm:pt modelId="{8B510966-D3F5-4FC1-B082-EB2357E12366}">
      <dgm:prSet/>
      <dgm:spPr/>
      <dgm:t>
        <a:bodyPr/>
        <a:lstStyle/>
        <a:p>
          <a:r>
            <a:rPr lang="en-US" b="1" i="0"/>
            <a:t>Specialization:</a:t>
          </a:r>
          <a:r>
            <a:rPr lang="en-US" b="0" i="0"/>
            <a:t> Categorical, field of specialization</a:t>
          </a:r>
          <a:endParaRPr lang="en-IN"/>
        </a:p>
      </dgm:t>
    </dgm:pt>
    <dgm:pt modelId="{0195F0F0-2F82-4745-802B-1F5FD943773E}" type="parTrans" cxnId="{64D418AF-EBCA-4E38-B74F-A875866469CE}">
      <dgm:prSet/>
      <dgm:spPr/>
      <dgm:t>
        <a:bodyPr/>
        <a:lstStyle/>
        <a:p>
          <a:endParaRPr lang="en-IN"/>
        </a:p>
      </dgm:t>
    </dgm:pt>
    <dgm:pt modelId="{A1A7EFEB-CBF8-402D-B4A5-FA9329E2506C}" type="sibTrans" cxnId="{64D418AF-EBCA-4E38-B74F-A875866469CE}">
      <dgm:prSet/>
      <dgm:spPr/>
      <dgm:t>
        <a:bodyPr/>
        <a:lstStyle/>
        <a:p>
          <a:endParaRPr lang="en-IN"/>
        </a:p>
      </dgm:t>
    </dgm:pt>
    <dgm:pt modelId="{D429B371-BAB5-4B66-9ABA-CF4856DFAB3A}">
      <dgm:prSet/>
      <dgm:spPr/>
      <dgm:t>
        <a:bodyPr/>
        <a:lstStyle/>
        <a:p>
          <a:r>
            <a:rPr lang="en-US" b="1" i="0"/>
            <a:t>collegeGPA:</a:t>
          </a:r>
          <a:r>
            <a:rPr lang="en-US" b="0" i="0"/>
            <a:t> Numeric, GPA in college</a:t>
          </a:r>
          <a:endParaRPr lang="en-IN"/>
        </a:p>
      </dgm:t>
    </dgm:pt>
    <dgm:pt modelId="{5E3D3285-A78D-4D22-9919-105689FC2D72}" type="parTrans" cxnId="{73D94B23-8248-4334-8D7D-1A87F1A57D4C}">
      <dgm:prSet/>
      <dgm:spPr/>
      <dgm:t>
        <a:bodyPr/>
        <a:lstStyle/>
        <a:p>
          <a:endParaRPr lang="en-IN"/>
        </a:p>
      </dgm:t>
    </dgm:pt>
    <dgm:pt modelId="{5029D42C-E23C-4AE8-B7B2-87468CE1CA61}" type="sibTrans" cxnId="{73D94B23-8248-4334-8D7D-1A87F1A57D4C}">
      <dgm:prSet/>
      <dgm:spPr/>
      <dgm:t>
        <a:bodyPr/>
        <a:lstStyle/>
        <a:p>
          <a:endParaRPr lang="en-IN"/>
        </a:p>
      </dgm:t>
    </dgm:pt>
    <dgm:pt modelId="{380B4635-6EA7-4ED3-8545-2DA9FC5E4D5E}">
      <dgm:prSet/>
      <dgm:spPr/>
      <dgm:t>
        <a:bodyPr/>
        <a:lstStyle/>
        <a:p>
          <a:r>
            <a:rPr lang="en-US" b="1" i="0"/>
            <a:t>CollegeCityID:</a:t>
          </a:r>
          <a:r>
            <a:rPr lang="en-US" b="0" i="0"/>
            <a:t> Numeric identifier for college city</a:t>
          </a:r>
          <a:endParaRPr lang="en-IN"/>
        </a:p>
      </dgm:t>
    </dgm:pt>
    <dgm:pt modelId="{AA8D2207-E912-46E0-A8B8-72BD1D4E242A}" type="parTrans" cxnId="{1776CEDA-EB07-495F-A061-974B2089C98B}">
      <dgm:prSet/>
      <dgm:spPr/>
      <dgm:t>
        <a:bodyPr/>
        <a:lstStyle/>
        <a:p>
          <a:endParaRPr lang="en-IN"/>
        </a:p>
      </dgm:t>
    </dgm:pt>
    <dgm:pt modelId="{8ABF3CA0-BB54-49C7-894E-77457BB0194F}" type="sibTrans" cxnId="{1776CEDA-EB07-495F-A061-974B2089C98B}">
      <dgm:prSet/>
      <dgm:spPr/>
      <dgm:t>
        <a:bodyPr/>
        <a:lstStyle/>
        <a:p>
          <a:endParaRPr lang="en-IN"/>
        </a:p>
      </dgm:t>
    </dgm:pt>
    <dgm:pt modelId="{E7AF5258-F3B2-4BCF-BD17-6855E07873CE}">
      <dgm:prSet/>
      <dgm:spPr/>
      <dgm:t>
        <a:bodyPr/>
        <a:lstStyle/>
        <a:p>
          <a:r>
            <a:rPr lang="en-US" b="1" i="0"/>
            <a:t>CollegeCityTier:</a:t>
          </a:r>
          <a:r>
            <a:rPr lang="en-US" b="0" i="0"/>
            <a:t> Categorical, indicating the tier of the college city</a:t>
          </a:r>
          <a:endParaRPr lang="en-IN"/>
        </a:p>
      </dgm:t>
    </dgm:pt>
    <dgm:pt modelId="{0E19C160-4914-4AA7-82BE-4F7CB3812E6F}" type="parTrans" cxnId="{8E37DDCD-9C8D-4CDC-9510-D6BAF477E1FF}">
      <dgm:prSet/>
      <dgm:spPr/>
      <dgm:t>
        <a:bodyPr/>
        <a:lstStyle/>
        <a:p>
          <a:endParaRPr lang="en-IN"/>
        </a:p>
      </dgm:t>
    </dgm:pt>
    <dgm:pt modelId="{711FB04D-0ACA-43B1-A96A-D01B05F2BAB0}" type="sibTrans" cxnId="{8E37DDCD-9C8D-4CDC-9510-D6BAF477E1FF}">
      <dgm:prSet/>
      <dgm:spPr/>
      <dgm:t>
        <a:bodyPr/>
        <a:lstStyle/>
        <a:p>
          <a:endParaRPr lang="en-IN"/>
        </a:p>
      </dgm:t>
    </dgm:pt>
    <dgm:pt modelId="{CF1A1505-61EF-44C0-9B66-C26FF5F8BADD}">
      <dgm:prSet/>
      <dgm:spPr/>
      <dgm:t>
        <a:bodyPr/>
        <a:lstStyle/>
        <a:p>
          <a:r>
            <a:rPr lang="en-US" b="1" i="0"/>
            <a:t>CollegeState:</a:t>
          </a:r>
          <a:r>
            <a:rPr lang="en-US" b="0" i="0"/>
            <a:t> Categorical, state where the college is located</a:t>
          </a:r>
          <a:endParaRPr lang="en-IN"/>
        </a:p>
      </dgm:t>
    </dgm:pt>
    <dgm:pt modelId="{4479B69E-68CD-4B6B-9253-9FC7FE75221D}" type="parTrans" cxnId="{9AD13818-AE24-4AA1-869E-2EB1B97A36D1}">
      <dgm:prSet/>
      <dgm:spPr/>
      <dgm:t>
        <a:bodyPr/>
        <a:lstStyle/>
        <a:p>
          <a:endParaRPr lang="en-IN"/>
        </a:p>
      </dgm:t>
    </dgm:pt>
    <dgm:pt modelId="{C2310650-825B-4409-9DD9-FA2BE1C49BC6}" type="sibTrans" cxnId="{9AD13818-AE24-4AA1-869E-2EB1B97A36D1}">
      <dgm:prSet/>
      <dgm:spPr/>
      <dgm:t>
        <a:bodyPr/>
        <a:lstStyle/>
        <a:p>
          <a:endParaRPr lang="en-IN"/>
        </a:p>
      </dgm:t>
    </dgm:pt>
    <dgm:pt modelId="{D307A939-9FED-4019-A2A7-AEDA9F434EA8}">
      <dgm:prSet/>
      <dgm:spPr/>
      <dgm:t>
        <a:bodyPr/>
        <a:lstStyle/>
        <a:p>
          <a:r>
            <a:rPr lang="en-US" b="1" i="0"/>
            <a:t>GraduationYear:</a:t>
          </a:r>
          <a:r>
            <a:rPr lang="en-US" b="0" i="0"/>
            <a:t> Numeric, year of graduation from college</a:t>
          </a:r>
          <a:endParaRPr lang="en-IN"/>
        </a:p>
      </dgm:t>
    </dgm:pt>
    <dgm:pt modelId="{8F4A8430-4B49-4336-81DA-5A257F98834F}" type="parTrans" cxnId="{45CE02A3-6651-4F2A-9B97-36EBECE8AA49}">
      <dgm:prSet/>
      <dgm:spPr/>
      <dgm:t>
        <a:bodyPr/>
        <a:lstStyle/>
        <a:p>
          <a:endParaRPr lang="en-IN"/>
        </a:p>
      </dgm:t>
    </dgm:pt>
    <dgm:pt modelId="{CA967596-E967-4340-93F0-214C0A250482}" type="sibTrans" cxnId="{45CE02A3-6651-4F2A-9B97-36EBECE8AA49}">
      <dgm:prSet/>
      <dgm:spPr/>
      <dgm:t>
        <a:bodyPr/>
        <a:lstStyle/>
        <a:p>
          <a:endParaRPr lang="en-IN"/>
        </a:p>
      </dgm:t>
    </dgm:pt>
    <dgm:pt modelId="{270C814E-3288-4181-9BE8-57EACF8B1C28}">
      <dgm:prSet/>
      <dgm:spPr/>
      <dgm:t>
        <a:bodyPr/>
        <a:lstStyle/>
        <a:p>
          <a:r>
            <a:rPr lang="en-US" b="1" i="0"/>
            <a:t>English, Logical, Quant, Domain:</a:t>
          </a:r>
          <a:r>
            <a:rPr lang="en-US" b="0" i="0"/>
            <a:t> Numeric, scores in different domains</a:t>
          </a:r>
          <a:endParaRPr lang="en-IN"/>
        </a:p>
      </dgm:t>
    </dgm:pt>
    <dgm:pt modelId="{B71A2871-5F14-4409-A83C-A7DEB5CECD5E}" type="parTrans" cxnId="{C639E884-529A-45B2-93B4-55E3B3A3A0B0}">
      <dgm:prSet/>
      <dgm:spPr/>
      <dgm:t>
        <a:bodyPr/>
        <a:lstStyle/>
        <a:p>
          <a:endParaRPr lang="en-IN"/>
        </a:p>
      </dgm:t>
    </dgm:pt>
    <dgm:pt modelId="{C9DA7A93-F353-414A-B45F-E8D5A7808797}" type="sibTrans" cxnId="{C639E884-529A-45B2-93B4-55E3B3A3A0B0}">
      <dgm:prSet/>
      <dgm:spPr/>
      <dgm:t>
        <a:bodyPr/>
        <a:lstStyle/>
        <a:p>
          <a:endParaRPr lang="en-IN"/>
        </a:p>
      </dgm:t>
    </dgm:pt>
    <dgm:pt modelId="{BB782F17-DA3C-42EA-83D4-D6B7FC14A04C}">
      <dgm:prSet/>
      <dgm:spPr/>
      <dgm:t>
        <a:bodyPr/>
        <a:lstStyle/>
        <a:p>
          <a:r>
            <a:rPr lang="en-US" b="1" i="0"/>
            <a:t>ComputerProgramming, ElectronicsAndSemicon, ComputerScience, MechanicalEngg, ElectricalEngg, TelecomEngg, CivilEngg:</a:t>
          </a:r>
          <a:r>
            <a:rPr lang="en-US" b="0" i="0"/>
            <a:t> Numeric, scores in different engineering fields</a:t>
          </a:r>
          <a:endParaRPr lang="en-IN"/>
        </a:p>
      </dgm:t>
    </dgm:pt>
    <dgm:pt modelId="{B1B6986F-E49A-4F05-8B6F-113D46030042}" type="parTrans" cxnId="{D5CA98DF-2707-46B6-8BFB-6684785220F8}">
      <dgm:prSet/>
      <dgm:spPr/>
      <dgm:t>
        <a:bodyPr/>
        <a:lstStyle/>
        <a:p>
          <a:endParaRPr lang="en-IN"/>
        </a:p>
      </dgm:t>
    </dgm:pt>
    <dgm:pt modelId="{78ACA8A8-CC34-4D54-9E54-5F32169E83AA}" type="sibTrans" cxnId="{D5CA98DF-2707-46B6-8BFB-6684785220F8}">
      <dgm:prSet/>
      <dgm:spPr/>
      <dgm:t>
        <a:bodyPr/>
        <a:lstStyle/>
        <a:p>
          <a:endParaRPr lang="en-IN"/>
        </a:p>
      </dgm:t>
    </dgm:pt>
    <dgm:pt modelId="{4FDB1EAD-ADEF-4E8B-9870-57E8DF5D54D5}">
      <dgm:prSet/>
      <dgm:spPr/>
      <dgm:t>
        <a:bodyPr/>
        <a:lstStyle/>
        <a:p>
          <a:r>
            <a:rPr lang="en-US" b="1" i="0" dirty="0"/>
            <a:t>conscientiousness, agreeableness, extraversion, neuroticism, </a:t>
          </a:r>
          <a:r>
            <a:rPr lang="en-US" b="1" i="0" dirty="0" err="1"/>
            <a:t>openness_to_experience</a:t>
          </a:r>
          <a:r>
            <a:rPr lang="en-US" b="1" i="0" dirty="0"/>
            <a:t>:</a:t>
          </a:r>
          <a:r>
            <a:rPr lang="en-US" b="0" i="0" dirty="0"/>
            <a:t> Numeric, personality trait scores</a:t>
          </a:r>
          <a:endParaRPr lang="en-IN" dirty="0"/>
        </a:p>
      </dgm:t>
    </dgm:pt>
    <dgm:pt modelId="{3B21B631-E73B-41B4-8F12-82FAEA6479B3}" type="parTrans" cxnId="{355079A4-DF12-40FB-9E17-4B6AECF34505}">
      <dgm:prSet/>
      <dgm:spPr/>
      <dgm:t>
        <a:bodyPr/>
        <a:lstStyle/>
        <a:p>
          <a:endParaRPr lang="en-IN"/>
        </a:p>
      </dgm:t>
    </dgm:pt>
    <dgm:pt modelId="{F5B3EE4B-19F7-4285-A8C9-9772CDFE7A4A}" type="sibTrans" cxnId="{355079A4-DF12-40FB-9E17-4B6AECF34505}">
      <dgm:prSet/>
      <dgm:spPr/>
      <dgm:t>
        <a:bodyPr/>
        <a:lstStyle/>
        <a:p>
          <a:endParaRPr lang="en-IN"/>
        </a:p>
      </dgm:t>
    </dgm:pt>
    <dgm:pt modelId="{F5BC2207-982B-4E9F-A3E8-11D4FFF4591A}">
      <dgm:prSet custT="1"/>
      <dgm:spPr/>
      <dgm:t>
        <a:bodyPr/>
        <a:lstStyle/>
        <a:p>
          <a:r>
            <a:rPr lang="en-US" sz="1600" b="0" i="0" dirty="0"/>
            <a:t>The dataset comprises 3998 rows and 38 columns.</a:t>
          </a:r>
          <a:br>
            <a:rPr lang="en-US" sz="1600" b="0" i="0" dirty="0"/>
          </a:br>
          <a:endParaRPr lang="en-US" sz="1600" dirty="0"/>
        </a:p>
      </dgm:t>
    </dgm:pt>
    <dgm:pt modelId="{48F6E475-99D0-4711-866D-52BCC8E17117}" type="parTrans" cxnId="{EE121D4F-ABB1-4CCE-BEC8-A22686FD861C}">
      <dgm:prSet/>
      <dgm:spPr/>
      <dgm:t>
        <a:bodyPr/>
        <a:lstStyle/>
        <a:p>
          <a:endParaRPr lang="en-IN"/>
        </a:p>
      </dgm:t>
    </dgm:pt>
    <dgm:pt modelId="{C9552E30-CA51-41EA-BFD4-676B29314B15}" type="sibTrans" cxnId="{EE121D4F-ABB1-4CCE-BEC8-A22686FD861C}">
      <dgm:prSet/>
      <dgm:spPr/>
      <dgm:t>
        <a:bodyPr/>
        <a:lstStyle/>
        <a:p>
          <a:endParaRPr lang="en-IN"/>
        </a:p>
      </dgm:t>
    </dgm:pt>
    <dgm:pt modelId="{16487E05-EB11-4677-B75B-4162F90005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/>
            <a:t>The dataset contains a diverse set of information ranging from academic performance to personality traits and work-related details.</a:t>
          </a:r>
          <a:br>
            <a:rPr lang="en-US" sz="1600" b="0" i="0" dirty="0"/>
          </a:br>
          <a:endParaRPr lang="en-US" sz="1600" dirty="0"/>
        </a:p>
      </dgm:t>
    </dgm:pt>
    <dgm:pt modelId="{29688672-311A-45F9-BB03-2A7E35C61C09}" type="parTrans" cxnId="{5E6AB11D-B0BA-4BA2-AB92-F944F218E488}">
      <dgm:prSet/>
      <dgm:spPr/>
      <dgm:t>
        <a:bodyPr/>
        <a:lstStyle/>
        <a:p>
          <a:endParaRPr lang="en-IN"/>
        </a:p>
      </dgm:t>
    </dgm:pt>
    <dgm:pt modelId="{B82D7F03-CA9D-4815-A25E-0FF112B32214}" type="sibTrans" cxnId="{5E6AB11D-B0BA-4BA2-AB92-F944F218E488}">
      <dgm:prSet/>
      <dgm:spPr/>
      <dgm:t>
        <a:bodyPr/>
        <a:lstStyle/>
        <a:p>
          <a:endParaRPr lang="en-IN"/>
        </a:p>
      </dgm:t>
    </dgm:pt>
    <dgm:pt modelId="{E4EC8D51-8FC2-4B3F-BF27-12C5D08E895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b="0" i="0" dirty="0"/>
            <a:t>Missing values, outliers, or inconsistent entries might be present and require further exploration.</a:t>
          </a:r>
        </a:p>
      </dgm:t>
    </dgm:pt>
    <dgm:pt modelId="{C933C717-FC0B-4D14-9339-AE243CA250E3}" type="parTrans" cxnId="{B9BE355C-6CC7-4BA1-9311-ECA6C26EFA46}">
      <dgm:prSet/>
      <dgm:spPr/>
      <dgm:t>
        <a:bodyPr/>
        <a:lstStyle/>
        <a:p>
          <a:endParaRPr lang="en-IN"/>
        </a:p>
      </dgm:t>
    </dgm:pt>
    <dgm:pt modelId="{FD4102EB-226B-45F8-9B7D-1693C5516304}" type="sibTrans" cxnId="{B9BE355C-6CC7-4BA1-9311-ECA6C26EFA46}">
      <dgm:prSet/>
      <dgm:spPr/>
      <dgm:t>
        <a:bodyPr/>
        <a:lstStyle/>
        <a:p>
          <a:endParaRPr lang="en-IN"/>
        </a:p>
      </dgm:t>
    </dgm:pt>
    <dgm:pt modelId="{301E2BF1-2389-4FF0-9835-8DA94388A32B}">
      <dgm:prSet custT="1"/>
      <dgm:spPr/>
      <dgm:t>
        <a:bodyPr/>
        <a:lstStyle/>
        <a:p>
          <a:endParaRPr lang="en-US" sz="1600" dirty="0"/>
        </a:p>
      </dgm:t>
    </dgm:pt>
    <dgm:pt modelId="{207D2309-C1C4-41DE-92A1-8765D888D385}" type="parTrans" cxnId="{C7DDF103-F627-424A-AAB7-FC4B43886BAD}">
      <dgm:prSet/>
      <dgm:spPr/>
      <dgm:t>
        <a:bodyPr/>
        <a:lstStyle/>
        <a:p>
          <a:endParaRPr lang="en-IN"/>
        </a:p>
      </dgm:t>
    </dgm:pt>
    <dgm:pt modelId="{89B84C58-0911-4BD6-98D3-EA1828E4ADC9}" type="sibTrans" cxnId="{C7DDF103-F627-424A-AAB7-FC4B43886BAD}">
      <dgm:prSet/>
      <dgm:spPr/>
      <dgm:t>
        <a:bodyPr/>
        <a:lstStyle/>
        <a:p>
          <a:endParaRPr lang="en-IN"/>
        </a:p>
      </dgm:t>
    </dgm:pt>
    <dgm:pt modelId="{9FBE72D3-00CA-4994-B99B-A75AA4CD5EBC}">
      <dgm:prSet custT="1"/>
      <dgm:spPr/>
      <dgm:t>
        <a:bodyPr/>
        <a:lstStyle/>
        <a:p>
          <a:r>
            <a:rPr lang="en-US" sz="1600" b="0" i="0" dirty="0"/>
            <a:t>It primarily focuses on standardized test scores in three distinct areas: </a:t>
          </a:r>
          <a:r>
            <a:rPr lang="en-US" sz="1600" b="1" i="0" dirty="0"/>
            <a:t>cognitive skills, technical skills, and personality skills.</a:t>
          </a:r>
          <a:br>
            <a:rPr lang="en-US" sz="1600" b="0" i="0" dirty="0"/>
          </a:br>
          <a:endParaRPr lang="en-US" sz="1600" dirty="0"/>
        </a:p>
      </dgm:t>
    </dgm:pt>
    <dgm:pt modelId="{A641BF68-02F0-482A-8298-7DBF665D4ED0}" type="parTrans" cxnId="{524D0A11-3178-4E12-B578-6C8CBD2A2FF4}">
      <dgm:prSet/>
      <dgm:spPr/>
      <dgm:t>
        <a:bodyPr/>
        <a:lstStyle/>
        <a:p>
          <a:endParaRPr lang="en-IN"/>
        </a:p>
      </dgm:t>
    </dgm:pt>
    <dgm:pt modelId="{AD561A6D-0C3B-44E1-AC61-D63112DD0A2A}" type="sibTrans" cxnId="{524D0A11-3178-4E12-B578-6C8CBD2A2FF4}">
      <dgm:prSet/>
      <dgm:spPr/>
      <dgm:t>
        <a:bodyPr/>
        <a:lstStyle/>
        <a:p>
          <a:endParaRPr lang="en-IN"/>
        </a:p>
      </dgm:t>
    </dgm:pt>
    <dgm:pt modelId="{818E4F8C-01B5-464A-854E-215AEF96027F}" type="pres">
      <dgm:prSet presAssocID="{1F2A1D93-F49E-4C6E-8CF5-C54E3C70053A}" presName="Name0" presStyleCnt="0">
        <dgm:presLayoutVars>
          <dgm:dir/>
          <dgm:animLvl val="lvl"/>
          <dgm:resizeHandles val="exact"/>
        </dgm:presLayoutVars>
      </dgm:prSet>
      <dgm:spPr/>
    </dgm:pt>
    <dgm:pt modelId="{9EC8F3F6-24FB-4368-9144-02BA14FDEB44}" type="pres">
      <dgm:prSet presAssocID="{9EA7641D-4E95-4DBF-8745-C8A75A9519D3}" presName="composite" presStyleCnt="0"/>
      <dgm:spPr/>
    </dgm:pt>
    <dgm:pt modelId="{48304CAE-F512-4375-A3B9-76696D69CCD0}" type="pres">
      <dgm:prSet presAssocID="{9EA7641D-4E95-4DBF-8745-C8A75A9519D3}" presName="parTx" presStyleLbl="alignNode1" presStyleIdx="0" presStyleCnt="2" custScaleX="107097">
        <dgm:presLayoutVars>
          <dgm:chMax val="0"/>
          <dgm:chPref val="0"/>
          <dgm:bulletEnabled val="1"/>
        </dgm:presLayoutVars>
      </dgm:prSet>
      <dgm:spPr/>
    </dgm:pt>
    <dgm:pt modelId="{524CB1FB-2087-4C2F-A22E-96C67CC28F10}" type="pres">
      <dgm:prSet presAssocID="{9EA7641D-4E95-4DBF-8745-C8A75A9519D3}" presName="desTx" presStyleLbl="alignAccFollowNode1" presStyleIdx="0" presStyleCnt="2" custScaleX="106495">
        <dgm:presLayoutVars>
          <dgm:bulletEnabled val="1"/>
        </dgm:presLayoutVars>
      </dgm:prSet>
      <dgm:spPr/>
    </dgm:pt>
    <dgm:pt modelId="{35969576-DFAB-4C08-9F71-65BF01B08B66}" type="pres">
      <dgm:prSet presAssocID="{EFDEE4E6-6196-4E19-83B6-C7D360C6F933}" presName="space" presStyleCnt="0"/>
      <dgm:spPr/>
    </dgm:pt>
    <dgm:pt modelId="{8FDAD370-F221-49F0-B4C8-07C6E1D2D893}" type="pres">
      <dgm:prSet presAssocID="{C36B3A14-C47A-454F-BA88-ED6810387004}" presName="composite" presStyleCnt="0"/>
      <dgm:spPr/>
    </dgm:pt>
    <dgm:pt modelId="{24BF95F8-02E7-4DB3-A126-1E17E8246B09}" type="pres">
      <dgm:prSet presAssocID="{C36B3A14-C47A-454F-BA88-ED681038700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91D2B88-9A91-49F9-8EE4-6D9726C9C1EC}" type="pres">
      <dgm:prSet presAssocID="{C36B3A14-C47A-454F-BA88-ED681038700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945EA01-DEE2-4EFF-955B-7CCA27E213F6}" type="presOf" srcId="{16487E05-EB11-4677-B75B-4162F9000571}" destId="{B91D2B88-9A91-49F9-8EE4-6D9726C9C1EC}" srcOrd="0" destOrd="4" presId="urn:microsoft.com/office/officeart/2005/8/layout/hList1"/>
    <dgm:cxn modelId="{531A2D02-6158-4F54-B7E6-35DC43A07837}" type="presOf" srcId="{270C814E-3288-4181-9BE8-57EACF8B1C28}" destId="{524CB1FB-2087-4C2F-A22E-96C67CC28F10}" srcOrd="0" destOrd="22" presId="urn:microsoft.com/office/officeart/2005/8/layout/hList1"/>
    <dgm:cxn modelId="{C7DDF103-F627-424A-AAB7-FC4B43886BAD}" srcId="{C36B3A14-C47A-454F-BA88-ED6810387004}" destId="{301E2BF1-2389-4FF0-9835-8DA94388A32B}" srcOrd="1" destOrd="0" parTransId="{207D2309-C1C4-41DE-92A1-8765D888D385}" sibTransId="{89B84C58-0911-4BD6-98D3-EA1828E4ADC9}"/>
    <dgm:cxn modelId="{70A9990A-E7DD-4428-A132-67F4B4EF75BA}" srcId="{9EA7641D-4E95-4DBF-8745-C8A75A9519D3}" destId="{74AF1334-7567-4FAB-88E6-796D6AFA3118}" srcOrd="0" destOrd="0" parTransId="{8E9EC078-84B1-42B6-AABF-83F3DA0C1998}" sibTransId="{53AA98FD-E95A-418F-A5DA-55E8B362BAD7}"/>
    <dgm:cxn modelId="{2EEE980C-4511-4EF0-A452-4B9C2AA782D7}" type="presOf" srcId="{60675087-7F94-4996-B32A-0E5022470A9D}" destId="{524CB1FB-2087-4C2F-A22E-96C67CC28F10}" srcOrd="0" destOrd="9" presId="urn:microsoft.com/office/officeart/2005/8/layout/hList1"/>
    <dgm:cxn modelId="{E65CDF0C-AE3B-4A3D-8643-7053DF13EC23}" type="presOf" srcId="{5319E256-D484-4755-9C6C-4B196D1FAB4C}" destId="{524CB1FB-2087-4C2F-A22E-96C67CC28F10}" srcOrd="0" destOrd="8" presId="urn:microsoft.com/office/officeart/2005/8/layout/hList1"/>
    <dgm:cxn modelId="{524D0A11-3178-4E12-B578-6C8CBD2A2FF4}" srcId="{C36B3A14-C47A-454F-BA88-ED6810387004}" destId="{9FBE72D3-00CA-4994-B99B-A75AA4CD5EBC}" srcOrd="3" destOrd="0" parTransId="{A641BF68-02F0-482A-8298-7DBF665D4ED0}" sibTransId="{AD561A6D-0C3B-44E1-AC61-D63112DD0A2A}"/>
    <dgm:cxn modelId="{C0529D12-7645-40F0-A5D5-31401B2AA7A3}" type="presOf" srcId="{C36B3A14-C47A-454F-BA88-ED6810387004}" destId="{24BF95F8-02E7-4DB3-A126-1E17E8246B09}" srcOrd="0" destOrd="0" presId="urn:microsoft.com/office/officeart/2005/8/layout/hList1"/>
    <dgm:cxn modelId="{9AD13818-AE24-4AA1-869E-2EB1B97A36D1}" srcId="{9EA7641D-4E95-4DBF-8745-C8A75A9519D3}" destId="{CF1A1505-61EF-44C0-9B66-C26FF5F8BADD}" srcOrd="20" destOrd="0" parTransId="{4479B69E-68CD-4B6B-9253-9FC7FE75221D}" sibTransId="{C2310650-825B-4409-9DD9-FA2BE1C49BC6}"/>
    <dgm:cxn modelId="{FA555B1C-9FA2-47E8-BCB3-BEDDC70B1EA0}" type="presOf" srcId="{44D7D35D-CC5C-4539-B68E-A12B5420B8F3}" destId="{524CB1FB-2087-4C2F-A22E-96C67CC28F10}" srcOrd="0" destOrd="6" presId="urn:microsoft.com/office/officeart/2005/8/layout/hList1"/>
    <dgm:cxn modelId="{5E6AB11D-B0BA-4BA2-AB92-F944F218E488}" srcId="{C36B3A14-C47A-454F-BA88-ED6810387004}" destId="{16487E05-EB11-4677-B75B-4162F9000571}" srcOrd="4" destOrd="0" parTransId="{29688672-311A-45F9-BB03-2A7E35C61C09}" sibTransId="{B82D7F03-CA9D-4815-A25E-0FF112B32214}"/>
    <dgm:cxn modelId="{233A691E-7987-4A20-BC06-8C1CA8196806}" srcId="{9EA7641D-4E95-4DBF-8745-C8A75A9519D3}" destId="{338FD9F2-0ACF-4700-800F-6075050E40B8}" srcOrd="3" destOrd="0" parTransId="{217AE8C0-82D4-45F9-9345-DE20DB1150BB}" sibTransId="{5F7935D5-DBCA-44A9-9080-DDCECADBC026}"/>
    <dgm:cxn modelId="{9BE61D23-CD63-4E53-AE75-F30579C32107}" srcId="{9EA7641D-4E95-4DBF-8745-C8A75A9519D3}" destId="{C00622EE-3174-422A-BA8A-96702D3B0B2E}" srcOrd="10" destOrd="0" parTransId="{7929A810-FEDD-47DF-8F69-507607CDD280}" sibTransId="{B170AF68-853E-45F6-947D-8E7A45F5FD8A}"/>
    <dgm:cxn modelId="{73D94B23-8248-4334-8D7D-1A87F1A57D4C}" srcId="{9EA7641D-4E95-4DBF-8745-C8A75A9519D3}" destId="{D429B371-BAB5-4B66-9ABA-CF4856DFAB3A}" srcOrd="17" destOrd="0" parTransId="{5E3D3285-A78D-4D22-9919-105689FC2D72}" sibTransId="{5029D42C-E23C-4AE8-B7B2-87468CE1CA61}"/>
    <dgm:cxn modelId="{CADD8F23-343A-4ABB-BAA8-EA78BE930910}" type="presOf" srcId="{E7AF5258-F3B2-4BCF-BD17-6855E07873CE}" destId="{524CB1FB-2087-4C2F-A22E-96C67CC28F10}" srcOrd="0" destOrd="19" presId="urn:microsoft.com/office/officeart/2005/8/layout/hList1"/>
    <dgm:cxn modelId="{85AFD023-1C15-4410-998F-5378E449BEA1}" type="presOf" srcId="{2D010CD6-2D29-44C2-A607-B63ADE6CCA40}" destId="{524CB1FB-2087-4C2F-A22E-96C67CC28F10}" srcOrd="0" destOrd="1" presId="urn:microsoft.com/office/officeart/2005/8/layout/hList1"/>
    <dgm:cxn modelId="{B82DF326-8FAF-47EE-8F87-0EB931FEA5CE}" type="presOf" srcId="{380B4635-6EA7-4ED3-8545-2DA9FC5E4D5E}" destId="{524CB1FB-2087-4C2F-A22E-96C67CC28F10}" srcOrd="0" destOrd="18" presId="urn:microsoft.com/office/officeart/2005/8/layout/hList1"/>
    <dgm:cxn modelId="{DF69C428-D81C-4F0B-A3D1-CAAD038B7415}" type="presOf" srcId="{65588C84-96F4-4D23-B394-8BA3FCA45A23}" destId="{524CB1FB-2087-4C2F-A22E-96C67CC28F10}" srcOrd="0" destOrd="5" presId="urn:microsoft.com/office/officeart/2005/8/layout/hList1"/>
    <dgm:cxn modelId="{65FC6F31-8887-405B-94BE-278F343E5915}" type="presOf" srcId="{3C4D8091-C119-418C-AAD9-9C9E87FE650E}" destId="{524CB1FB-2087-4C2F-A22E-96C67CC28F10}" srcOrd="0" destOrd="12" presId="urn:microsoft.com/office/officeart/2005/8/layout/hList1"/>
    <dgm:cxn modelId="{968C4936-CBB4-4DDA-A187-C76D7E76E428}" srcId="{9EA7641D-4E95-4DBF-8745-C8A75A9519D3}" destId="{B988FF4A-CFCA-4917-8735-4EEB8B03D672}" srcOrd="14" destOrd="0" parTransId="{E131425B-2608-4E4B-907B-AB1B94639175}" sibTransId="{515D1E8B-EBF6-4DFF-A321-0D0C8B35961C}"/>
    <dgm:cxn modelId="{0AB1383A-E1D3-4D26-9FBE-433E2B1E4BA4}" type="presOf" srcId="{87016997-83F5-4D6F-8FD2-32ABB7B7CFD0}" destId="{B91D2B88-9A91-49F9-8EE4-6D9726C9C1EC}" srcOrd="0" destOrd="0" presId="urn:microsoft.com/office/officeart/2005/8/layout/hList1"/>
    <dgm:cxn modelId="{CD15865B-D1D1-4AF2-94C1-5E19BE60B2EE}" srcId="{1F2A1D93-F49E-4C6E-8CF5-C54E3C70053A}" destId="{C36B3A14-C47A-454F-BA88-ED6810387004}" srcOrd="1" destOrd="0" parTransId="{77F086B3-B472-4093-97CD-8F18A5554EEE}" sibTransId="{01814B58-305A-405B-8703-0CDE38C3CAB2}"/>
    <dgm:cxn modelId="{B9BE355C-6CC7-4BA1-9311-ECA6C26EFA46}" srcId="{C36B3A14-C47A-454F-BA88-ED6810387004}" destId="{E4EC8D51-8FC2-4B3F-BF27-12C5D08E895B}" srcOrd="5" destOrd="0" parTransId="{C933C717-FC0B-4D14-9339-AE243CA250E3}" sibTransId="{FD4102EB-226B-45F8-9B7D-1693C5516304}"/>
    <dgm:cxn modelId="{3C96855C-4A50-4934-A8BF-D05BAB207857}" srcId="{9EA7641D-4E95-4DBF-8745-C8A75A9519D3}" destId="{44D7D35D-CC5C-4539-B68E-A12B5420B8F3}" srcOrd="6" destOrd="0" parTransId="{45BFD88D-B0D2-4890-A60F-7A1D0C1CD762}" sibTransId="{F5C3CB69-96E7-489D-B5CD-A8ADEA475380}"/>
    <dgm:cxn modelId="{5699735E-2818-41EE-9257-C3CA86A65466}" type="presOf" srcId="{301E2BF1-2389-4FF0-9835-8DA94388A32B}" destId="{B91D2B88-9A91-49F9-8EE4-6D9726C9C1EC}" srcOrd="0" destOrd="1" presId="urn:microsoft.com/office/officeart/2005/8/layout/hList1"/>
    <dgm:cxn modelId="{8DAE9562-FF5C-4680-9D9A-6462E0E16909}" type="presOf" srcId="{BB782F17-DA3C-42EA-83D4-D6B7FC14A04C}" destId="{524CB1FB-2087-4C2F-A22E-96C67CC28F10}" srcOrd="0" destOrd="23" presId="urn:microsoft.com/office/officeart/2005/8/layout/hList1"/>
    <dgm:cxn modelId="{BABFCA46-7217-4DFB-B165-DE5842334657}" type="presOf" srcId="{C00622EE-3174-422A-BA8A-96702D3B0B2E}" destId="{524CB1FB-2087-4C2F-A22E-96C67CC28F10}" srcOrd="0" destOrd="10" presId="urn:microsoft.com/office/officeart/2005/8/layout/hList1"/>
    <dgm:cxn modelId="{B276CD69-BF1F-4F83-8447-33807AB7D70D}" type="presOf" srcId="{D307A939-9FED-4019-A2A7-AEDA9F434EA8}" destId="{524CB1FB-2087-4C2F-A22E-96C67CC28F10}" srcOrd="0" destOrd="21" presId="urn:microsoft.com/office/officeart/2005/8/layout/hList1"/>
    <dgm:cxn modelId="{627C204A-37C4-4B80-8C7A-4302AF5EE2B7}" type="presOf" srcId="{9FBE72D3-00CA-4994-B99B-A75AA4CD5EBC}" destId="{B91D2B88-9A91-49F9-8EE4-6D9726C9C1EC}" srcOrd="0" destOrd="3" presId="urn:microsoft.com/office/officeart/2005/8/layout/hList1"/>
    <dgm:cxn modelId="{2825A04A-3FD6-4CD7-833B-FAD81955B411}" srcId="{9EA7641D-4E95-4DBF-8745-C8A75A9519D3}" destId="{60675087-7F94-4996-B32A-0E5022470A9D}" srcOrd="9" destOrd="0" parTransId="{CDBBBF38-1E98-459D-B2E2-1A3ACE85E6C2}" sibTransId="{A2C0D92E-1407-46FF-B267-9A16B6C27B50}"/>
    <dgm:cxn modelId="{79DDDF4D-75A4-458C-9C0A-B51A3523A89A}" srcId="{9EA7641D-4E95-4DBF-8745-C8A75A9519D3}" destId="{2D010CD6-2D29-44C2-A607-B63ADE6CCA40}" srcOrd="1" destOrd="0" parTransId="{0A9069A1-B963-4BDF-B3FA-A21311E8B2C8}" sibTransId="{7B35E4B4-CB4C-4973-A710-D96F9270B915}"/>
    <dgm:cxn modelId="{EE121D4F-ABB1-4CCE-BEC8-A22686FD861C}" srcId="{C36B3A14-C47A-454F-BA88-ED6810387004}" destId="{F5BC2207-982B-4E9F-A3E8-11D4FFF4591A}" srcOrd="2" destOrd="0" parTransId="{48F6E475-99D0-4711-866D-52BCC8E17117}" sibTransId="{C9552E30-CA51-41EA-BFD4-676B29314B15}"/>
    <dgm:cxn modelId="{C6FFBF51-E92F-4E62-A29C-DDB0CAA4E5FE}" type="presOf" srcId="{9EA7641D-4E95-4DBF-8745-C8A75A9519D3}" destId="{48304CAE-F512-4375-A3B9-76696D69CCD0}" srcOrd="0" destOrd="0" presId="urn:microsoft.com/office/officeart/2005/8/layout/hList1"/>
    <dgm:cxn modelId="{8185B07E-D182-4E4A-8F7E-E4199074CC63}" type="presOf" srcId="{74AF1334-7567-4FAB-88E6-796D6AFA3118}" destId="{524CB1FB-2087-4C2F-A22E-96C67CC28F10}" srcOrd="0" destOrd="0" presId="urn:microsoft.com/office/officeart/2005/8/layout/hList1"/>
    <dgm:cxn modelId="{C6EDFA81-1A57-4C93-A96D-582FFCC55E67}" type="presOf" srcId="{8B510966-D3F5-4FC1-B082-EB2357E12366}" destId="{524CB1FB-2087-4C2F-A22E-96C67CC28F10}" srcOrd="0" destOrd="16" presId="urn:microsoft.com/office/officeart/2005/8/layout/hList1"/>
    <dgm:cxn modelId="{C639E884-529A-45B2-93B4-55E3B3A3A0B0}" srcId="{9EA7641D-4E95-4DBF-8745-C8A75A9519D3}" destId="{270C814E-3288-4181-9BE8-57EACF8B1C28}" srcOrd="22" destOrd="0" parTransId="{B71A2871-5F14-4409-A83C-A7DEB5CECD5E}" sibTransId="{C9DA7A93-F353-414A-B45F-E8D5A7808797}"/>
    <dgm:cxn modelId="{3081CC86-E75D-471F-990C-6260BD877756}" type="presOf" srcId="{19E8D285-6ACD-49ED-A540-1984E9542AA8}" destId="{524CB1FB-2087-4C2F-A22E-96C67CC28F10}" srcOrd="0" destOrd="7" presId="urn:microsoft.com/office/officeart/2005/8/layout/hList1"/>
    <dgm:cxn modelId="{56313489-25D4-4322-952E-2300F031AD59}" srcId="{9EA7641D-4E95-4DBF-8745-C8A75A9519D3}" destId="{3C4D8091-C119-418C-AAD9-9C9E87FE650E}" srcOrd="12" destOrd="0" parTransId="{0768C770-01E7-4B27-80DE-A2F2CFC3E5E4}" sibTransId="{31E11C31-33AB-4F40-861B-0D79DE3D4A81}"/>
    <dgm:cxn modelId="{0DD0B295-F849-4044-9CF2-C73E8073BBD9}" type="presOf" srcId="{1F2A1D93-F49E-4C6E-8CF5-C54E3C70053A}" destId="{818E4F8C-01B5-464A-854E-215AEF96027F}" srcOrd="0" destOrd="0" presId="urn:microsoft.com/office/officeart/2005/8/layout/hList1"/>
    <dgm:cxn modelId="{0A37FE98-CDB2-4B28-B253-0B579ECD706A}" srcId="{9EA7641D-4E95-4DBF-8745-C8A75A9519D3}" destId="{65588C84-96F4-4D23-B394-8BA3FCA45A23}" srcOrd="5" destOrd="0" parTransId="{EC827924-E800-4CD4-AEA5-7E4B69D2B14F}" sibTransId="{2175C7FC-17B4-4D2D-AF50-836529F473E5}"/>
    <dgm:cxn modelId="{DC0E9E9A-BF89-423D-96C5-D4983B996C5C}" type="presOf" srcId="{5410501B-6FCB-4076-BEC1-68797A1A509C}" destId="{524CB1FB-2087-4C2F-A22E-96C67CC28F10}" srcOrd="0" destOrd="15" presId="urn:microsoft.com/office/officeart/2005/8/layout/hList1"/>
    <dgm:cxn modelId="{45CE02A3-6651-4F2A-9B97-36EBECE8AA49}" srcId="{9EA7641D-4E95-4DBF-8745-C8A75A9519D3}" destId="{D307A939-9FED-4019-A2A7-AEDA9F434EA8}" srcOrd="21" destOrd="0" parTransId="{8F4A8430-4B49-4336-81DA-5A257F98834F}" sibTransId="{CA967596-E967-4340-93F0-214C0A250482}"/>
    <dgm:cxn modelId="{355079A4-DF12-40FB-9E17-4B6AECF34505}" srcId="{9EA7641D-4E95-4DBF-8745-C8A75A9519D3}" destId="{4FDB1EAD-ADEF-4E8B-9870-57E8DF5D54D5}" srcOrd="24" destOrd="0" parTransId="{3B21B631-E73B-41B4-8F12-82FAEA6479B3}" sibTransId="{F5B3EE4B-19F7-4285-A8C9-9772CDFE7A4A}"/>
    <dgm:cxn modelId="{15B26BA7-7EFE-4C2C-BA31-C22420AE9B01}" srcId="{C36B3A14-C47A-454F-BA88-ED6810387004}" destId="{87016997-83F5-4D6F-8FD2-32ABB7B7CFD0}" srcOrd="0" destOrd="0" parTransId="{3DEFC46D-B6D7-4F22-9CBA-67C3E187412D}" sibTransId="{552827EB-9B56-427E-9849-1CCC2BA47D2C}"/>
    <dgm:cxn modelId="{C2F888AE-1B6F-4FCC-9C8C-AE74BD0DFE8D}" type="presOf" srcId="{E4EC8D51-8FC2-4B3F-BF27-12C5D08E895B}" destId="{B91D2B88-9A91-49F9-8EE4-6D9726C9C1EC}" srcOrd="0" destOrd="5" presId="urn:microsoft.com/office/officeart/2005/8/layout/hList1"/>
    <dgm:cxn modelId="{64D418AF-EBCA-4E38-B74F-A875866469CE}" srcId="{9EA7641D-4E95-4DBF-8745-C8A75A9519D3}" destId="{8B510966-D3F5-4FC1-B082-EB2357E12366}" srcOrd="16" destOrd="0" parTransId="{0195F0F0-2F82-4745-802B-1F5FD943773E}" sibTransId="{A1A7EFEB-CBF8-402D-B4A5-FA9329E2506C}"/>
    <dgm:cxn modelId="{AABD28B0-A5CB-4898-B944-EA2105218E35}" type="presOf" srcId="{F5BC2207-982B-4E9F-A3E8-11D4FFF4591A}" destId="{B91D2B88-9A91-49F9-8EE4-6D9726C9C1EC}" srcOrd="0" destOrd="2" presId="urn:microsoft.com/office/officeart/2005/8/layout/hList1"/>
    <dgm:cxn modelId="{44A26EB2-6DD2-4BEA-BB2A-D67844D02AE7}" srcId="{9EA7641D-4E95-4DBF-8745-C8A75A9519D3}" destId="{5319E256-D484-4755-9C6C-4B196D1FAB4C}" srcOrd="8" destOrd="0" parTransId="{4EDDB5D6-8CB5-43EE-9CAE-B88A5C0734D5}" sibTransId="{C757E95F-3051-4C80-B5D9-8E89E47FC71F}"/>
    <dgm:cxn modelId="{2DA269B6-3114-40D1-B092-6B4085A40C52}" srcId="{9EA7641D-4E95-4DBF-8745-C8A75A9519D3}" destId="{44C280E2-0CD4-4591-B0B9-0A5DD6ADE520}" srcOrd="4" destOrd="0" parTransId="{D879ABA6-B2EC-4453-B175-BE87E6324D3C}" sibTransId="{9F81C22F-1F6A-497D-82EB-91F913F39F1E}"/>
    <dgm:cxn modelId="{E54278C5-B2E1-4DD5-B94B-085BC97FB2DC}" srcId="{9EA7641D-4E95-4DBF-8745-C8A75A9519D3}" destId="{D6239B33-3068-4E8F-95E7-087887FF2736}" srcOrd="13" destOrd="0" parTransId="{7AFD7ABE-6D57-409E-8F08-2A6FD7CFF206}" sibTransId="{36EA936A-FBDB-4771-93AC-729CCE4CE25E}"/>
    <dgm:cxn modelId="{755F94C9-7F02-4E02-AA04-CF23A02D6A35}" type="presOf" srcId="{CF1A1505-61EF-44C0-9B66-C26FF5F8BADD}" destId="{524CB1FB-2087-4C2F-A22E-96C67CC28F10}" srcOrd="0" destOrd="20" presId="urn:microsoft.com/office/officeart/2005/8/layout/hList1"/>
    <dgm:cxn modelId="{8E37DDCD-9C8D-4CDC-9510-D6BAF477E1FF}" srcId="{9EA7641D-4E95-4DBF-8745-C8A75A9519D3}" destId="{E7AF5258-F3B2-4BCF-BD17-6855E07873CE}" srcOrd="19" destOrd="0" parTransId="{0E19C160-4914-4AA7-82BE-4F7CB3812E6F}" sibTransId="{711FB04D-0ACA-43B1-A96A-D01B05F2BAB0}"/>
    <dgm:cxn modelId="{205716D0-D85C-480B-8698-2F03BDD3FA9E}" type="presOf" srcId="{B988FF4A-CFCA-4917-8735-4EEB8B03D672}" destId="{524CB1FB-2087-4C2F-A22E-96C67CC28F10}" srcOrd="0" destOrd="14" presId="urn:microsoft.com/office/officeart/2005/8/layout/hList1"/>
    <dgm:cxn modelId="{909AA6D2-6DA1-4D65-9817-B79E8021A882}" type="presOf" srcId="{77459F03-ABC3-41C5-B3EA-7629D2FAA2C5}" destId="{524CB1FB-2087-4C2F-A22E-96C67CC28F10}" srcOrd="0" destOrd="11" presId="urn:microsoft.com/office/officeart/2005/8/layout/hList1"/>
    <dgm:cxn modelId="{416588D5-04FD-4161-8EE8-45D451A3D5A6}" type="presOf" srcId="{D429B371-BAB5-4B66-9ABA-CF4856DFAB3A}" destId="{524CB1FB-2087-4C2F-A22E-96C67CC28F10}" srcOrd="0" destOrd="17" presId="urn:microsoft.com/office/officeart/2005/8/layout/hList1"/>
    <dgm:cxn modelId="{208A72D6-AF3D-4D15-B505-77C68341C7BE}" type="presOf" srcId="{F371E8E6-2D1D-40CE-91A3-9417AAE2423C}" destId="{524CB1FB-2087-4C2F-A22E-96C67CC28F10}" srcOrd="0" destOrd="2" presId="urn:microsoft.com/office/officeart/2005/8/layout/hList1"/>
    <dgm:cxn modelId="{1776CEDA-EB07-495F-A061-974B2089C98B}" srcId="{9EA7641D-4E95-4DBF-8745-C8A75A9519D3}" destId="{380B4635-6EA7-4ED3-8545-2DA9FC5E4D5E}" srcOrd="18" destOrd="0" parTransId="{AA8D2207-E912-46E0-A8B8-72BD1D4E242A}" sibTransId="{8ABF3CA0-BB54-49C7-894E-77457BB0194F}"/>
    <dgm:cxn modelId="{1758DBDC-F1BB-4DAD-9A62-9BC8357EA269}" type="presOf" srcId="{4FDB1EAD-ADEF-4E8B-9870-57E8DF5D54D5}" destId="{524CB1FB-2087-4C2F-A22E-96C67CC28F10}" srcOrd="0" destOrd="24" presId="urn:microsoft.com/office/officeart/2005/8/layout/hList1"/>
    <dgm:cxn modelId="{46E000DE-894A-4037-8A03-86083EDCDC79}" type="presOf" srcId="{44C280E2-0CD4-4591-B0B9-0A5DD6ADE520}" destId="{524CB1FB-2087-4C2F-A22E-96C67CC28F10}" srcOrd="0" destOrd="4" presId="urn:microsoft.com/office/officeart/2005/8/layout/hList1"/>
    <dgm:cxn modelId="{D5CA98DF-2707-46B6-8BFB-6684785220F8}" srcId="{9EA7641D-4E95-4DBF-8745-C8A75A9519D3}" destId="{BB782F17-DA3C-42EA-83D4-D6B7FC14A04C}" srcOrd="23" destOrd="0" parTransId="{B1B6986F-E49A-4F05-8B6F-113D46030042}" sibTransId="{78ACA8A8-CC34-4D54-9E54-5F32169E83AA}"/>
    <dgm:cxn modelId="{84A75DE1-EF6D-457E-AC67-5DA807FF796C}" type="presOf" srcId="{D6239B33-3068-4E8F-95E7-087887FF2736}" destId="{524CB1FB-2087-4C2F-A22E-96C67CC28F10}" srcOrd="0" destOrd="13" presId="urn:microsoft.com/office/officeart/2005/8/layout/hList1"/>
    <dgm:cxn modelId="{C3858AE4-1CC3-4964-975B-6ED89281C86C}" srcId="{9EA7641D-4E95-4DBF-8745-C8A75A9519D3}" destId="{19E8D285-6ACD-49ED-A540-1984E9542AA8}" srcOrd="7" destOrd="0" parTransId="{69D8232B-390C-495D-8D46-C4A3D6BDBD01}" sibTransId="{7FF76D0F-7761-4212-BBDE-2F70CCE9DBC8}"/>
    <dgm:cxn modelId="{239EC8EE-3ED0-4ED4-997F-6382881EB03F}" srcId="{9EA7641D-4E95-4DBF-8745-C8A75A9519D3}" destId="{F371E8E6-2D1D-40CE-91A3-9417AAE2423C}" srcOrd="2" destOrd="0" parTransId="{D2EF8447-0C9F-43D9-8F99-869421CA4B69}" sibTransId="{83E74017-558A-44B1-8D02-E92FCE590FBE}"/>
    <dgm:cxn modelId="{5DE844F7-28C6-4526-88EA-C6711C3626F3}" srcId="{9EA7641D-4E95-4DBF-8745-C8A75A9519D3}" destId="{77459F03-ABC3-41C5-B3EA-7629D2FAA2C5}" srcOrd="11" destOrd="0" parTransId="{2FB3FE43-A87C-46C4-9E1D-D44AB71934E4}" sibTransId="{6201302F-F64A-4ADC-9681-293B6F1AF712}"/>
    <dgm:cxn modelId="{85AA7AF7-7BAC-4AEC-81B4-83B76F0216B9}" srcId="{1F2A1D93-F49E-4C6E-8CF5-C54E3C70053A}" destId="{9EA7641D-4E95-4DBF-8745-C8A75A9519D3}" srcOrd="0" destOrd="0" parTransId="{7D696F4C-2463-4215-9839-59004A139B9E}" sibTransId="{EFDEE4E6-6196-4E19-83B6-C7D360C6F933}"/>
    <dgm:cxn modelId="{E9B30AFD-1266-43F9-B260-DC461F13AD88}" srcId="{9EA7641D-4E95-4DBF-8745-C8A75A9519D3}" destId="{5410501B-6FCB-4076-BEC1-68797A1A509C}" srcOrd="15" destOrd="0" parTransId="{858B96ED-EEA5-4A60-806D-941F72BCCEF0}" sibTransId="{E958B25B-C2E6-45B5-B686-BCE575B3B237}"/>
    <dgm:cxn modelId="{A11A60FE-0C61-4B81-AB89-C0852F4AB9B1}" type="presOf" srcId="{338FD9F2-0ACF-4700-800F-6075050E40B8}" destId="{524CB1FB-2087-4C2F-A22E-96C67CC28F10}" srcOrd="0" destOrd="3" presId="urn:microsoft.com/office/officeart/2005/8/layout/hList1"/>
    <dgm:cxn modelId="{07106188-47F1-473E-9DAE-48CC8BD543C7}" type="presParOf" srcId="{818E4F8C-01B5-464A-854E-215AEF96027F}" destId="{9EC8F3F6-24FB-4368-9144-02BA14FDEB44}" srcOrd="0" destOrd="0" presId="urn:microsoft.com/office/officeart/2005/8/layout/hList1"/>
    <dgm:cxn modelId="{0E6A6F7A-D40F-4A19-ABF1-07E9843D52F5}" type="presParOf" srcId="{9EC8F3F6-24FB-4368-9144-02BA14FDEB44}" destId="{48304CAE-F512-4375-A3B9-76696D69CCD0}" srcOrd="0" destOrd="0" presId="urn:microsoft.com/office/officeart/2005/8/layout/hList1"/>
    <dgm:cxn modelId="{E5CFF317-A1DA-41FF-885B-9D2F4A6BEC1B}" type="presParOf" srcId="{9EC8F3F6-24FB-4368-9144-02BA14FDEB44}" destId="{524CB1FB-2087-4C2F-A22E-96C67CC28F10}" srcOrd="1" destOrd="0" presId="urn:microsoft.com/office/officeart/2005/8/layout/hList1"/>
    <dgm:cxn modelId="{B7F05EE7-7285-4BFE-8866-C46379B5B88A}" type="presParOf" srcId="{818E4F8C-01B5-464A-854E-215AEF96027F}" destId="{35969576-DFAB-4C08-9F71-65BF01B08B66}" srcOrd="1" destOrd="0" presId="urn:microsoft.com/office/officeart/2005/8/layout/hList1"/>
    <dgm:cxn modelId="{1F2853CD-BF35-4BBA-AFF1-70E0639B097A}" type="presParOf" srcId="{818E4F8C-01B5-464A-854E-215AEF96027F}" destId="{8FDAD370-F221-49F0-B4C8-07C6E1D2D893}" srcOrd="2" destOrd="0" presId="urn:microsoft.com/office/officeart/2005/8/layout/hList1"/>
    <dgm:cxn modelId="{A11FAE88-3D17-468B-85FB-C32C71FD08EB}" type="presParOf" srcId="{8FDAD370-F221-49F0-B4C8-07C6E1D2D893}" destId="{24BF95F8-02E7-4DB3-A126-1E17E8246B09}" srcOrd="0" destOrd="0" presId="urn:microsoft.com/office/officeart/2005/8/layout/hList1"/>
    <dgm:cxn modelId="{52B45C04-092B-4F53-858C-8623778E5907}" type="presParOf" srcId="{8FDAD370-F221-49F0-B4C8-07C6E1D2D893}" destId="{B91D2B88-9A91-49F9-8EE4-6D9726C9C1E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243368-B6FC-4669-8B53-4A8AEDB8C3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533AB6-0919-4C04-85AB-BB9970BB99C1}">
      <dgm:prSet custT="1"/>
      <dgm:spPr/>
      <dgm:t>
        <a:bodyPr/>
        <a:lstStyle/>
        <a:p>
          <a:r>
            <a:rPr lang="en-US" sz="2000" b="1" i="0" dirty="0"/>
            <a:t>Drop Unnamed Column:</a:t>
          </a:r>
          <a:endParaRPr lang="en-IN" sz="2000" dirty="0"/>
        </a:p>
      </dgm:t>
    </dgm:pt>
    <dgm:pt modelId="{6DEDC83A-77B4-41C4-B2A5-BDC44370A46C}" type="parTrans" cxnId="{140B04C2-9757-44E9-8317-658423A8FBF5}">
      <dgm:prSet/>
      <dgm:spPr/>
      <dgm:t>
        <a:bodyPr/>
        <a:lstStyle/>
        <a:p>
          <a:endParaRPr lang="en-IN"/>
        </a:p>
      </dgm:t>
    </dgm:pt>
    <dgm:pt modelId="{F3E0B6B7-8278-4735-B1DF-4152A5A50842}" type="sibTrans" cxnId="{140B04C2-9757-44E9-8317-658423A8FBF5}">
      <dgm:prSet/>
      <dgm:spPr/>
      <dgm:t>
        <a:bodyPr/>
        <a:lstStyle/>
        <a:p>
          <a:endParaRPr lang="en-IN"/>
        </a:p>
      </dgm:t>
    </dgm:pt>
    <dgm:pt modelId="{12F42570-99B7-4E4A-B8AB-E156C2109B66}">
      <dgm:prSet/>
      <dgm:spPr/>
      <dgm:t>
        <a:bodyPr/>
        <a:lstStyle/>
        <a:p>
          <a:r>
            <a:rPr lang="en-US" b="0" i="0" dirty="0"/>
            <a:t>Dropped the 'Unnamed: 0' column as it appeared to be an unnecessary index.</a:t>
          </a:r>
          <a:endParaRPr lang="en-IN" dirty="0"/>
        </a:p>
      </dgm:t>
    </dgm:pt>
    <dgm:pt modelId="{599CA603-DD08-40C6-8452-6039C44AA458}" type="parTrans" cxnId="{F67CDA60-5303-4820-A193-387D621469AB}">
      <dgm:prSet/>
      <dgm:spPr/>
      <dgm:t>
        <a:bodyPr/>
        <a:lstStyle/>
        <a:p>
          <a:endParaRPr lang="en-IN"/>
        </a:p>
      </dgm:t>
    </dgm:pt>
    <dgm:pt modelId="{C075E17E-2778-4FDD-97C1-3CA5E836BC94}" type="sibTrans" cxnId="{F67CDA60-5303-4820-A193-387D621469AB}">
      <dgm:prSet/>
      <dgm:spPr/>
      <dgm:t>
        <a:bodyPr/>
        <a:lstStyle/>
        <a:p>
          <a:endParaRPr lang="en-IN"/>
        </a:p>
      </dgm:t>
    </dgm:pt>
    <dgm:pt modelId="{F8F9F276-A279-445C-A35E-EA5F08E96E0D}">
      <dgm:prSet custT="1"/>
      <dgm:spPr/>
      <dgm:t>
        <a:bodyPr/>
        <a:lstStyle/>
        <a:p>
          <a:r>
            <a:rPr lang="en-US" sz="2000" b="1" i="0" dirty="0"/>
            <a:t>Replace 'Present' with Current Date and Time:</a:t>
          </a:r>
          <a:endParaRPr lang="en-IN" sz="2000" dirty="0"/>
        </a:p>
      </dgm:t>
    </dgm:pt>
    <dgm:pt modelId="{BBED783C-1B61-40EA-886C-67FD5689C87B}" type="parTrans" cxnId="{723D9E45-2681-4102-BECA-4814D8E97375}">
      <dgm:prSet/>
      <dgm:spPr/>
      <dgm:t>
        <a:bodyPr/>
        <a:lstStyle/>
        <a:p>
          <a:endParaRPr lang="en-IN"/>
        </a:p>
      </dgm:t>
    </dgm:pt>
    <dgm:pt modelId="{B7D02C60-92F6-4A3E-AFA9-5D4773B60F70}" type="sibTrans" cxnId="{723D9E45-2681-4102-BECA-4814D8E97375}">
      <dgm:prSet/>
      <dgm:spPr/>
      <dgm:t>
        <a:bodyPr/>
        <a:lstStyle/>
        <a:p>
          <a:endParaRPr lang="en-IN"/>
        </a:p>
      </dgm:t>
    </dgm:pt>
    <dgm:pt modelId="{F3AD0AEC-8248-46B5-AD82-DD910F5132E9}">
      <dgm:prSet/>
      <dgm:spPr/>
      <dgm:t>
        <a:bodyPr/>
        <a:lstStyle/>
        <a:p>
          <a:r>
            <a:rPr lang="en-US" b="0" i="0" dirty="0"/>
            <a:t>Replaced occurrences of 'Present' in the 'DOL' (Date of Leaving) column with the current date and time.</a:t>
          </a:r>
          <a:endParaRPr lang="en-IN" dirty="0"/>
        </a:p>
      </dgm:t>
    </dgm:pt>
    <dgm:pt modelId="{E57F8794-752A-4FD4-B2C7-25481DDD0A62}" type="parTrans" cxnId="{EF76DC35-8B0D-40B2-B12D-6CC7C8DE0666}">
      <dgm:prSet/>
      <dgm:spPr/>
      <dgm:t>
        <a:bodyPr/>
        <a:lstStyle/>
        <a:p>
          <a:endParaRPr lang="en-IN"/>
        </a:p>
      </dgm:t>
    </dgm:pt>
    <dgm:pt modelId="{4B813414-B35F-43B7-8415-871606BBBBF0}" type="sibTrans" cxnId="{EF76DC35-8B0D-40B2-B12D-6CC7C8DE0666}">
      <dgm:prSet/>
      <dgm:spPr/>
      <dgm:t>
        <a:bodyPr/>
        <a:lstStyle/>
        <a:p>
          <a:endParaRPr lang="en-IN"/>
        </a:p>
      </dgm:t>
    </dgm:pt>
    <dgm:pt modelId="{D7965CA7-0D2D-4EEC-93E8-50A9E4228CA9}">
      <dgm:prSet custT="1"/>
      <dgm:spPr/>
      <dgm:t>
        <a:bodyPr/>
        <a:lstStyle/>
        <a:p>
          <a:r>
            <a:rPr lang="en-US" sz="2000" b="1" i="0" dirty="0"/>
            <a:t>Convert Date Columns to Datetime:</a:t>
          </a:r>
          <a:endParaRPr lang="en-IN" sz="2000" dirty="0"/>
        </a:p>
      </dgm:t>
    </dgm:pt>
    <dgm:pt modelId="{ED1E2E33-54E6-4E23-9570-692153B38D73}" type="parTrans" cxnId="{4D5C4A6E-3D30-4FE5-B40F-63632D5104B0}">
      <dgm:prSet/>
      <dgm:spPr/>
      <dgm:t>
        <a:bodyPr/>
        <a:lstStyle/>
        <a:p>
          <a:endParaRPr lang="en-IN"/>
        </a:p>
      </dgm:t>
    </dgm:pt>
    <dgm:pt modelId="{252CDE33-1D38-4BFC-AD0A-2661BF52F269}" type="sibTrans" cxnId="{4D5C4A6E-3D30-4FE5-B40F-63632D5104B0}">
      <dgm:prSet/>
      <dgm:spPr/>
      <dgm:t>
        <a:bodyPr/>
        <a:lstStyle/>
        <a:p>
          <a:endParaRPr lang="en-IN"/>
        </a:p>
      </dgm:t>
    </dgm:pt>
    <dgm:pt modelId="{5CC6DFF6-AD28-42F1-8FE2-39AE9B7E4742}">
      <dgm:prSet/>
      <dgm:spPr/>
      <dgm:t>
        <a:bodyPr/>
        <a:lstStyle/>
        <a:p>
          <a:r>
            <a:rPr lang="en-US" b="0" i="0" dirty="0"/>
            <a:t>Converted 'DOJ' (Date of Joining), 'DOB' (Date of Birth), and 'DOL' datetime format for consistent date handling.</a:t>
          </a:r>
          <a:endParaRPr lang="en-IN" dirty="0"/>
        </a:p>
      </dgm:t>
    </dgm:pt>
    <dgm:pt modelId="{F78F2224-26DA-4841-9F3E-F37295BD035D}" type="parTrans" cxnId="{895B16E2-5FB0-4624-97F2-8965D6F568EF}">
      <dgm:prSet/>
      <dgm:spPr/>
      <dgm:t>
        <a:bodyPr/>
        <a:lstStyle/>
        <a:p>
          <a:endParaRPr lang="en-IN"/>
        </a:p>
      </dgm:t>
    </dgm:pt>
    <dgm:pt modelId="{41C4E8D4-D3FF-4BE0-BC7E-A274858BAB8C}" type="sibTrans" cxnId="{895B16E2-5FB0-4624-97F2-8965D6F568EF}">
      <dgm:prSet/>
      <dgm:spPr/>
      <dgm:t>
        <a:bodyPr/>
        <a:lstStyle/>
        <a:p>
          <a:endParaRPr lang="en-IN"/>
        </a:p>
      </dgm:t>
    </dgm:pt>
    <dgm:pt modelId="{11332AA8-1831-40FF-ADC0-F3E32EF7B9DF}">
      <dgm:prSet custT="1"/>
      <dgm:spPr/>
      <dgm:t>
        <a:bodyPr/>
        <a:lstStyle/>
        <a:p>
          <a:r>
            <a:rPr lang="en-US" sz="2000" b="1" i="0" dirty="0"/>
            <a:t>Create New Column - Experience:</a:t>
          </a:r>
          <a:endParaRPr lang="en-IN" sz="2000" dirty="0"/>
        </a:p>
      </dgm:t>
    </dgm:pt>
    <dgm:pt modelId="{5FD4EA96-B573-43D0-A7F1-B4B7D8CEBB05}" type="parTrans" cxnId="{8AF34DD7-1190-47AD-A4F1-B7FE5FE36819}">
      <dgm:prSet/>
      <dgm:spPr/>
      <dgm:t>
        <a:bodyPr/>
        <a:lstStyle/>
        <a:p>
          <a:endParaRPr lang="en-IN"/>
        </a:p>
      </dgm:t>
    </dgm:pt>
    <dgm:pt modelId="{C08453A3-B57F-41E4-8E2A-5CDF15D8AD9C}" type="sibTrans" cxnId="{8AF34DD7-1190-47AD-A4F1-B7FE5FE36819}">
      <dgm:prSet/>
      <dgm:spPr/>
      <dgm:t>
        <a:bodyPr/>
        <a:lstStyle/>
        <a:p>
          <a:endParaRPr lang="en-IN"/>
        </a:p>
      </dgm:t>
    </dgm:pt>
    <dgm:pt modelId="{75AC7494-C3FE-4915-8096-453ACE6D54F5}">
      <dgm:prSet/>
      <dgm:spPr/>
      <dgm:t>
        <a:bodyPr/>
        <a:lstStyle/>
        <a:p>
          <a:r>
            <a:rPr lang="en-US" b="0" i="0"/>
            <a:t>Calculated the 'Experience' by subtracting 'DOJ' (Date of Joining) from 'DOL' (Date of Leaving).</a:t>
          </a:r>
          <a:endParaRPr lang="en-IN"/>
        </a:p>
      </dgm:t>
    </dgm:pt>
    <dgm:pt modelId="{0ED02D29-1233-4666-B783-00CFEBDA599A}" type="parTrans" cxnId="{C5B70B74-DB7B-4AD5-80C2-90545CA4C7B0}">
      <dgm:prSet/>
      <dgm:spPr/>
      <dgm:t>
        <a:bodyPr/>
        <a:lstStyle/>
        <a:p>
          <a:endParaRPr lang="en-IN"/>
        </a:p>
      </dgm:t>
    </dgm:pt>
    <dgm:pt modelId="{560A71D4-E9D8-412B-A6AF-C5329DDBA1FF}" type="sibTrans" cxnId="{C5B70B74-DB7B-4AD5-80C2-90545CA4C7B0}">
      <dgm:prSet/>
      <dgm:spPr/>
      <dgm:t>
        <a:bodyPr/>
        <a:lstStyle/>
        <a:p>
          <a:endParaRPr lang="en-IN"/>
        </a:p>
      </dgm:t>
    </dgm:pt>
    <dgm:pt modelId="{BB36C3EA-7DC2-452F-94E6-36A85CB92741}">
      <dgm:prSet/>
      <dgm:spPr/>
      <dgm:t>
        <a:bodyPr/>
        <a:lstStyle/>
        <a:p>
          <a:r>
            <a:rPr lang="en-US" b="0" i="0"/>
            <a:t>This new column provides a clear representation of the experience duration for each individual.</a:t>
          </a:r>
          <a:endParaRPr lang="en-IN"/>
        </a:p>
      </dgm:t>
    </dgm:pt>
    <dgm:pt modelId="{C8ED6EF8-C8CB-48DA-8092-86309ED856A9}" type="parTrans" cxnId="{B9DC940C-286D-421C-AFC5-DF024A8A49C4}">
      <dgm:prSet/>
      <dgm:spPr/>
      <dgm:t>
        <a:bodyPr/>
        <a:lstStyle/>
        <a:p>
          <a:endParaRPr lang="en-IN"/>
        </a:p>
      </dgm:t>
    </dgm:pt>
    <dgm:pt modelId="{D0E58269-4BE2-47CC-B5BC-E511054638DB}" type="sibTrans" cxnId="{B9DC940C-286D-421C-AFC5-DF024A8A49C4}">
      <dgm:prSet/>
      <dgm:spPr/>
      <dgm:t>
        <a:bodyPr/>
        <a:lstStyle/>
        <a:p>
          <a:endParaRPr lang="en-IN"/>
        </a:p>
      </dgm:t>
    </dgm:pt>
    <dgm:pt modelId="{32A7CFAF-35B9-42BB-BF4D-EE0E251E9B12}">
      <dgm:prSet custT="1"/>
      <dgm:spPr/>
      <dgm:t>
        <a:bodyPr/>
        <a:lstStyle/>
        <a:p>
          <a:r>
            <a:rPr lang="en-US" sz="2000" b="1" i="0" dirty="0"/>
            <a:t>Create New Column - Age:</a:t>
          </a:r>
          <a:endParaRPr lang="en-IN" sz="2000" dirty="0"/>
        </a:p>
      </dgm:t>
    </dgm:pt>
    <dgm:pt modelId="{101E21FC-10F1-418C-82E4-70E9DAB2292C}" type="parTrans" cxnId="{BF1CCE08-A653-49AA-AEE7-427F049BEDB3}">
      <dgm:prSet/>
      <dgm:spPr/>
      <dgm:t>
        <a:bodyPr/>
        <a:lstStyle/>
        <a:p>
          <a:endParaRPr lang="en-IN"/>
        </a:p>
      </dgm:t>
    </dgm:pt>
    <dgm:pt modelId="{6A7ED45D-050C-45C5-A133-83207A441D60}" type="sibTrans" cxnId="{BF1CCE08-A653-49AA-AEE7-427F049BEDB3}">
      <dgm:prSet/>
      <dgm:spPr/>
      <dgm:t>
        <a:bodyPr/>
        <a:lstStyle/>
        <a:p>
          <a:endParaRPr lang="en-IN"/>
        </a:p>
      </dgm:t>
    </dgm:pt>
    <dgm:pt modelId="{7F537E93-C6A8-49D0-ABB4-B2E4270CC543}">
      <dgm:prSet/>
      <dgm:spPr/>
      <dgm:t>
        <a:bodyPr/>
        <a:lstStyle/>
        <a:p>
          <a:r>
            <a:rPr lang="en-US" b="0" i="0"/>
            <a:t>Calculated the 'Age' by subtracting 'DOB' (Date of Birth) from 'DOJ' (Date of Joining).</a:t>
          </a:r>
          <a:endParaRPr lang="en-IN"/>
        </a:p>
      </dgm:t>
    </dgm:pt>
    <dgm:pt modelId="{3DD8C080-9315-4A62-8E6C-3EB85DB84377}" type="parTrans" cxnId="{92E3BD28-3C44-4D54-972F-3D353A40CCF8}">
      <dgm:prSet/>
      <dgm:spPr/>
      <dgm:t>
        <a:bodyPr/>
        <a:lstStyle/>
        <a:p>
          <a:endParaRPr lang="en-IN"/>
        </a:p>
      </dgm:t>
    </dgm:pt>
    <dgm:pt modelId="{5C658BD3-499F-40C8-84B0-DED0EADF3C20}" type="sibTrans" cxnId="{92E3BD28-3C44-4D54-972F-3D353A40CCF8}">
      <dgm:prSet/>
      <dgm:spPr/>
      <dgm:t>
        <a:bodyPr/>
        <a:lstStyle/>
        <a:p>
          <a:endParaRPr lang="en-IN"/>
        </a:p>
      </dgm:t>
    </dgm:pt>
    <dgm:pt modelId="{E566E2C6-3D0F-4032-90B6-287B0449125E}">
      <dgm:prSet/>
      <dgm:spPr/>
      <dgm:t>
        <a:bodyPr/>
        <a:lstStyle/>
        <a:p>
          <a:r>
            <a:rPr lang="en-US" b="0" i="0"/>
            <a:t>This new column helps in understanding the age of individuals at the time of joining.</a:t>
          </a:r>
          <a:endParaRPr lang="en-IN"/>
        </a:p>
      </dgm:t>
    </dgm:pt>
    <dgm:pt modelId="{1886E4D0-D0ED-4341-BF93-16BF82B7AA97}" type="parTrans" cxnId="{0312207C-2B13-4CFB-89DE-31E9DD2DA7EE}">
      <dgm:prSet/>
      <dgm:spPr/>
      <dgm:t>
        <a:bodyPr/>
        <a:lstStyle/>
        <a:p>
          <a:endParaRPr lang="en-IN"/>
        </a:p>
      </dgm:t>
    </dgm:pt>
    <dgm:pt modelId="{54D2F6DB-2C9D-46CB-8C64-5F6BBAB3A043}" type="sibTrans" cxnId="{0312207C-2B13-4CFB-89DE-31E9DD2DA7EE}">
      <dgm:prSet/>
      <dgm:spPr/>
      <dgm:t>
        <a:bodyPr/>
        <a:lstStyle/>
        <a:p>
          <a:endParaRPr lang="en-IN"/>
        </a:p>
      </dgm:t>
    </dgm:pt>
    <dgm:pt modelId="{EDEF6066-DDC9-447A-966C-30CB6251C0FE}" type="pres">
      <dgm:prSet presAssocID="{C3243368-B6FC-4669-8B53-4A8AEDB8C30A}" presName="linear" presStyleCnt="0">
        <dgm:presLayoutVars>
          <dgm:animLvl val="lvl"/>
          <dgm:resizeHandles val="exact"/>
        </dgm:presLayoutVars>
      </dgm:prSet>
      <dgm:spPr/>
    </dgm:pt>
    <dgm:pt modelId="{7082C0AC-A427-4315-8CB9-01C9B286EAD7}" type="pres">
      <dgm:prSet presAssocID="{6D533AB6-0919-4C04-85AB-BB9970BB99C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DA3098A-FD57-46C7-A2A2-C1E390908059}" type="pres">
      <dgm:prSet presAssocID="{6D533AB6-0919-4C04-85AB-BB9970BB99C1}" presName="childText" presStyleLbl="revTx" presStyleIdx="0" presStyleCnt="5">
        <dgm:presLayoutVars>
          <dgm:bulletEnabled val="1"/>
        </dgm:presLayoutVars>
      </dgm:prSet>
      <dgm:spPr/>
    </dgm:pt>
    <dgm:pt modelId="{DBD8FAA7-80D0-44DC-908B-25FED18E955F}" type="pres">
      <dgm:prSet presAssocID="{F8F9F276-A279-445C-A35E-EA5F08E96E0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ECB108A-EA77-4461-AD12-2F06E95F37CB}" type="pres">
      <dgm:prSet presAssocID="{F8F9F276-A279-445C-A35E-EA5F08E96E0D}" presName="childText" presStyleLbl="revTx" presStyleIdx="1" presStyleCnt="5">
        <dgm:presLayoutVars>
          <dgm:bulletEnabled val="1"/>
        </dgm:presLayoutVars>
      </dgm:prSet>
      <dgm:spPr/>
    </dgm:pt>
    <dgm:pt modelId="{4071F31C-3F07-450C-94F9-4E630414836E}" type="pres">
      <dgm:prSet presAssocID="{D7965CA7-0D2D-4EEC-93E8-50A9E4228CA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E721AC-0072-43DE-B63B-03EB32DAFA68}" type="pres">
      <dgm:prSet presAssocID="{D7965CA7-0D2D-4EEC-93E8-50A9E4228CA9}" presName="childText" presStyleLbl="revTx" presStyleIdx="2" presStyleCnt="5">
        <dgm:presLayoutVars>
          <dgm:bulletEnabled val="1"/>
        </dgm:presLayoutVars>
      </dgm:prSet>
      <dgm:spPr/>
    </dgm:pt>
    <dgm:pt modelId="{B9238350-8100-45A0-8834-0556008A7CF1}" type="pres">
      <dgm:prSet presAssocID="{11332AA8-1831-40FF-ADC0-F3E32EF7B9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2E0F5C-5694-43F3-AF35-0648F8BB8751}" type="pres">
      <dgm:prSet presAssocID="{11332AA8-1831-40FF-ADC0-F3E32EF7B9DF}" presName="childText" presStyleLbl="revTx" presStyleIdx="3" presStyleCnt="5">
        <dgm:presLayoutVars>
          <dgm:bulletEnabled val="1"/>
        </dgm:presLayoutVars>
      </dgm:prSet>
      <dgm:spPr/>
    </dgm:pt>
    <dgm:pt modelId="{5C870901-F409-407A-992E-6B2269A7B8C3}" type="pres">
      <dgm:prSet presAssocID="{32A7CFAF-35B9-42BB-BF4D-EE0E251E9B1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5CE3A257-0963-46E4-B552-DDCDAA41E50F}" type="pres">
      <dgm:prSet presAssocID="{32A7CFAF-35B9-42BB-BF4D-EE0E251E9B12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BF1CCE08-A653-49AA-AEE7-427F049BEDB3}" srcId="{C3243368-B6FC-4669-8B53-4A8AEDB8C30A}" destId="{32A7CFAF-35B9-42BB-BF4D-EE0E251E9B12}" srcOrd="4" destOrd="0" parTransId="{101E21FC-10F1-418C-82E4-70E9DAB2292C}" sibTransId="{6A7ED45D-050C-45C5-A133-83207A441D60}"/>
    <dgm:cxn modelId="{B9DC940C-286D-421C-AFC5-DF024A8A49C4}" srcId="{11332AA8-1831-40FF-ADC0-F3E32EF7B9DF}" destId="{BB36C3EA-7DC2-452F-94E6-36A85CB92741}" srcOrd="1" destOrd="0" parTransId="{C8ED6EF8-C8CB-48DA-8092-86309ED856A9}" sibTransId="{D0E58269-4BE2-47CC-B5BC-E511054638DB}"/>
    <dgm:cxn modelId="{E7EC9215-C478-492B-8263-FA1F5804BE96}" type="presOf" srcId="{75AC7494-C3FE-4915-8096-453ACE6D54F5}" destId="{052E0F5C-5694-43F3-AF35-0648F8BB8751}" srcOrd="0" destOrd="0" presId="urn:microsoft.com/office/officeart/2005/8/layout/vList2"/>
    <dgm:cxn modelId="{92E3BD28-3C44-4D54-972F-3D353A40CCF8}" srcId="{32A7CFAF-35B9-42BB-BF4D-EE0E251E9B12}" destId="{7F537E93-C6A8-49D0-ABB4-B2E4270CC543}" srcOrd="0" destOrd="0" parTransId="{3DD8C080-9315-4A62-8E6C-3EB85DB84377}" sibTransId="{5C658BD3-499F-40C8-84B0-DED0EADF3C20}"/>
    <dgm:cxn modelId="{EF76DC35-8B0D-40B2-B12D-6CC7C8DE0666}" srcId="{F8F9F276-A279-445C-A35E-EA5F08E96E0D}" destId="{F3AD0AEC-8248-46B5-AD82-DD910F5132E9}" srcOrd="0" destOrd="0" parTransId="{E57F8794-752A-4FD4-B2C7-25481DDD0A62}" sibTransId="{4B813414-B35F-43B7-8415-871606BBBBF0}"/>
    <dgm:cxn modelId="{2C7E023D-8541-4479-BF1C-450EB54A8748}" type="presOf" srcId="{11332AA8-1831-40FF-ADC0-F3E32EF7B9DF}" destId="{B9238350-8100-45A0-8834-0556008A7CF1}" srcOrd="0" destOrd="0" presId="urn:microsoft.com/office/officeart/2005/8/layout/vList2"/>
    <dgm:cxn modelId="{F67CDA60-5303-4820-A193-387D621469AB}" srcId="{6D533AB6-0919-4C04-85AB-BB9970BB99C1}" destId="{12F42570-99B7-4E4A-B8AB-E156C2109B66}" srcOrd="0" destOrd="0" parTransId="{599CA603-DD08-40C6-8452-6039C44AA458}" sibTransId="{C075E17E-2778-4FDD-97C1-3CA5E836BC94}"/>
    <dgm:cxn modelId="{723D9E45-2681-4102-BECA-4814D8E97375}" srcId="{C3243368-B6FC-4669-8B53-4A8AEDB8C30A}" destId="{F8F9F276-A279-445C-A35E-EA5F08E96E0D}" srcOrd="1" destOrd="0" parTransId="{BBED783C-1B61-40EA-886C-67FD5689C87B}" sibTransId="{B7D02C60-92F6-4A3E-AFA9-5D4773B60F70}"/>
    <dgm:cxn modelId="{4D5C4A6E-3D30-4FE5-B40F-63632D5104B0}" srcId="{C3243368-B6FC-4669-8B53-4A8AEDB8C30A}" destId="{D7965CA7-0D2D-4EEC-93E8-50A9E4228CA9}" srcOrd="2" destOrd="0" parTransId="{ED1E2E33-54E6-4E23-9570-692153B38D73}" sibTransId="{252CDE33-1D38-4BFC-AD0A-2661BF52F269}"/>
    <dgm:cxn modelId="{C5B70B74-DB7B-4AD5-80C2-90545CA4C7B0}" srcId="{11332AA8-1831-40FF-ADC0-F3E32EF7B9DF}" destId="{75AC7494-C3FE-4915-8096-453ACE6D54F5}" srcOrd="0" destOrd="0" parTransId="{0ED02D29-1233-4666-B783-00CFEBDA599A}" sibTransId="{560A71D4-E9D8-412B-A6AF-C5329DDBA1FF}"/>
    <dgm:cxn modelId="{FD4A1A75-7DF4-45E3-A252-9F7DBE5D7790}" type="presOf" srcId="{6D533AB6-0919-4C04-85AB-BB9970BB99C1}" destId="{7082C0AC-A427-4315-8CB9-01C9B286EAD7}" srcOrd="0" destOrd="0" presId="urn:microsoft.com/office/officeart/2005/8/layout/vList2"/>
    <dgm:cxn modelId="{503BB059-248A-4671-88DA-14B8DD4A36D8}" type="presOf" srcId="{F8F9F276-A279-445C-A35E-EA5F08E96E0D}" destId="{DBD8FAA7-80D0-44DC-908B-25FED18E955F}" srcOrd="0" destOrd="0" presId="urn:microsoft.com/office/officeart/2005/8/layout/vList2"/>
    <dgm:cxn modelId="{0312207C-2B13-4CFB-89DE-31E9DD2DA7EE}" srcId="{32A7CFAF-35B9-42BB-BF4D-EE0E251E9B12}" destId="{E566E2C6-3D0F-4032-90B6-287B0449125E}" srcOrd="1" destOrd="0" parTransId="{1886E4D0-D0ED-4341-BF93-16BF82B7AA97}" sibTransId="{54D2F6DB-2C9D-46CB-8C64-5F6BBAB3A043}"/>
    <dgm:cxn modelId="{4F03E4A4-060D-4F7A-8DE0-F2F201F91890}" type="presOf" srcId="{E566E2C6-3D0F-4032-90B6-287B0449125E}" destId="{5CE3A257-0963-46E4-B552-DDCDAA41E50F}" srcOrd="0" destOrd="1" presId="urn:microsoft.com/office/officeart/2005/8/layout/vList2"/>
    <dgm:cxn modelId="{A1658CB7-7CFD-4D54-99FC-3EEC56880F76}" type="presOf" srcId="{BB36C3EA-7DC2-452F-94E6-36A85CB92741}" destId="{052E0F5C-5694-43F3-AF35-0648F8BB8751}" srcOrd="0" destOrd="1" presId="urn:microsoft.com/office/officeart/2005/8/layout/vList2"/>
    <dgm:cxn modelId="{400339B9-9503-4AE4-88FD-99F228B4B0B5}" type="presOf" srcId="{32A7CFAF-35B9-42BB-BF4D-EE0E251E9B12}" destId="{5C870901-F409-407A-992E-6B2269A7B8C3}" srcOrd="0" destOrd="0" presId="urn:microsoft.com/office/officeart/2005/8/layout/vList2"/>
    <dgm:cxn modelId="{140B04C2-9757-44E9-8317-658423A8FBF5}" srcId="{C3243368-B6FC-4669-8B53-4A8AEDB8C30A}" destId="{6D533AB6-0919-4C04-85AB-BB9970BB99C1}" srcOrd="0" destOrd="0" parTransId="{6DEDC83A-77B4-41C4-B2A5-BDC44370A46C}" sibTransId="{F3E0B6B7-8278-4735-B1DF-4152A5A50842}"/>
    <dgm:cxn modelId="{1422B0CC-A4C0-45BE-9EF4-B9035B954C26}" type="presOf" srcId="{D7965CA7-0D2D-4EEC-93E8-50A9E4228CA9}" destId="{4071F31C-3F07-450C-94F9-4E630414836E}" srcOrd="0" destOrd="0" presId="urn:microsoft.com/office/officeart/2005/8/layout/vList2"/>
    <dgm:cxn modelId="{DB1947D2-3151-4509-AFEE-3F32873E95E2}" type="presOf" srcId="{5CC6DFF6-AD28-42F1-8FE2-39AE9B7E4742}" destId="{90E721AC-0072-43DE-B63B-03EB32DAFA68}" srcOrd="0" destOrd="0" presId="urn:microsoft.com/office/officeart/2005/8/layout/vList2"/>
    <dgm:cxn modelId="{8AF34DD7-1190-47AD-A4F1-B7FE5FE36819}" srcId="{C3243368-B6FC-4669-8B53-4A8AEDB8C30A}" destId="{11332AA8-1831-40FF-ADC0-F3E32EF7B9DF}" srcOrd="3" destOrd="0" parTransId="{5FD4EA96-B573-43D0-A7F1-B4B7D8CEBB05}" sibTransId="{C08453A3-B57F-41E4-8E2A-5CDF15D8AD9C}"/>
    <dgm:cxn modelId="{895B16E2-5FB0-4624-97F2-8965D6F568EF}" srcId="{D7965CA7-0D2D-4EEC-93E8-50A9E4228CA9}" destId="{5CC6DFF6-AD28-42F1-8FE2-39AE9B7E4742}" srcOrd="0" destOrd="0" parTransId="{F78F2224-26DA-4841-9F3E-F37295BD035D}" sibTransId="{41C4E8D4-D3FF-4BE0-BC7E-A274858BAB8C}"/>
    <dgm:cxn modelId="{256269E8-5C00-4AB1-B283-C66AA68EBE6F}" type="presOf" srcId="{C3243368-B6FC-4669-8B53-4A8AEDB8C30A}" destId="{EDEF6066-DDC9-447A-966C-30CB6251C0FE}" srcOrd="0" destOrd="0" presId="urn:microsoft.com/office/officeart/2005/8/layout/vList2"/>
    <dgm:cxn modelId="{8840A7EE-A126-4E94-83E5-BDA942C6D725}" type="presOf" srcId="{7F537E93-C6A8-49D0-ABB4-B2E4270CC543}" destId="{5CE3A257-0963-46E4-B552-DDCDAA41E50F}" srcOrd="0" destOrd="0" presId="urn:microsoft.com/office/officeart/2005/8/layout/vList2"/>
    <dgm:cxn modelId="{201762FE-DE03-4EFB-9D6A-601FABCC24F1}" type="presOf" srcId="{F3AD0AEC-8248-46B5-AD82-DD910F5132E9}" destId="{FECB108A-EA77-4461-AD12-2F06E95F37CB}" srcOrd="0" destOrd="0" presId="urn:microsoft.com/office/officeart/2005/8/layout/vList2"/>
    <dgm:cxn modelId="{3DA9E3FF-A9D7-47F1-9C5A-B81EF0DCC00E}" type="presOf" srcId="{12F42570-99B7-4E4A-B8AB-E156C2109B66}" destId="{EDA3098A-FD57-46C7-A2A2-C1E390908059}" srcOrd="0" destOrd="0" presId="urn:microsoft.com/office/officeart/2005/8/layout/vList2"/>
    <dgm:cxn modelId="{70D8F819-EBD9-4174-BE83-D687DE99F468}" type="presParOf" srcId="{EDEF6066-DDC9-447A-966C-30CB6251C0FE}" destId="{7082C0AC-A427-4315-8CB9-01C9B286EAD7}" srcOrd="0" destOrd="0" presId="urn:microsoft.com/office/officeart/2005/8/layout/vList2"/>
    <dgm:cxn modelId="{550FBB13-9552-4B1A-802F-9E49BBF33528}" type="presParOf" srcId="{EDEF6066-DDC9-447A-966C-30CB6251C0FE}" destId="{EDA3098A-FD57-46C7-A2A2-C1E390908059}" srcOrd="1" destOrd="0" presId="urn:microsoft.com/office/officeart/2005/8/layout/vList2"/>
    <dgm:cxn modelId="{F500315E-A6C5-49B1-B6BB-8DCD517CF3FA}" type="presParOf" srcId="{EDEF6066-DDC9-447A-966C-30CB6251C0FE}" destId="{DBD8FAA7-80D0-44DC-908B-25FED18E955F}" srcOrd="2" destOrd="0" presId="urn:microsoft.com/office/officeart/2005/8/layout/vList2"/>
    <dgm:cxn modelId="{B9C29840-08B3-42DC-A10B-B1A91F4B9744}" type="presParOf" srcId="{EDEF6066-DDC9-447A-966C-30CB6251C0FE}" destId="{FECB108A-EA77-4461-AD12-2F06E95F37CB}" srcOrd="3" destOrd="0" presId="urn:microsoft.com/office/officeart/2005/8/layout/vList2"/>
    <dgm:cxn modelId="{BF164E38-85F4-4ACF-B345-97411B671934}" type="presParOf" srcId="{EDEF6066-DDC9-447A-966C-30CB6251C0FE}" destId="{4071F31C-3F07-450C-94F9-4E630414836E}" srcOrd="4" destOrd="0" presId="urn:microsoft.com/office/officeart/2005/8/layout/vList2"/>
    <dgm:cxn modelId="{17E387B2-CC56-4C30-88D9-50789208A84B}" type="presParOf" srcId="{EDEF6066-DDC9-447A-966C-30CB6251C0FE}" destId="{90E721AC-0072-43DE-B63B-03EB32DAFA68}" srcOrd="5" destOrd="0" presId="urn:microsoft.com/office/officeart/2005/8/layout/vList2"/>
    <dgm:cxn modelId="{72AA3BE0-942B-4146-9052-7E0757A9B5F5}" type="presParOf" srcId="{EDEF6066-DDC9-447A-966C-30CB6251C0FE}" destId="{B9238350-8100-45A0-8834-0556008A7CF1}" srcOrd="6" destOrd="0" presId="urn:microsoft.com/office/officeart/2005/8/layout/vList2"/>
    <dgm:cxn modelId="{8FB22ADB-C92F-4645-BFBE-F50275AE2547}" type="presParOf" srcId="{EDEF6066-DDC9-447A-966C-30CB6251C0FE}" destId="{052E0F5C-5694-43F3-AF35-0648F8BB8751}" srcOrd="7" destOrd="0" presId="urn:microsoft.com/office/officeart/2005/8/layout/vList2"/>
    <dgm:cxn modelId="{EA265EF4-8A0E-4E02-A487-0BF494CE33B4}" type="presParOf" srcId="{EDEF6066-DDC9-447A-966C-30CB6251C0FE}" destId="{5C870901-F409-407A-992E-6B2269A7B8C3}" srcOrd="8" destOrd="0" presId="urn:microsoft.com/office/officeart/2005/8/layout/vList2"/>
    <dgm:cxn modelId="{9D5A2C80-430F-4124-840F-3A4B324F200E}" type="presParOf" srcId="{EDEF6066-DDC9-447A-966C-30CB6251C0FE}" destId="{5CE3A257-0963-46E4-B552-DDCDAA41E50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0A0623-0624-44C0-9669-9E64ED5125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4BEE1BF-4A37-4242-BFF1-0896DA9A1510}">
      <dgm:prSet/>
      <dgm:spPr/>
      <dgm:t>
        <a:bodyPr/>
        <a:lstStyle/>
        <a:p>
          <a:r>
            <a:rPr lang="en-US" b="1" i="0" dirty="0"/>
            <a:t>Electronics and Communication Engineering:</a:t>
          </a:r>
          <a:endParaRPr lang="en-IN" dirty="0"/>
        </a:p>
      </dgm:t>
    </dgm:pt>
    <dgm:pt modelId="{BB710E78-B65D-43B9-A57E-BD2BD073BDF8}" type="parTrans" cxnId="{73E9BED9-337E-46D8-BCAA-01FA97ACC560}">
      <dgm:prSet/>
      <dgm:spPr/>
      <dgm:t>
        <a:bodyPr/>
        <a:lstStyle/>
        <a:p>
          <a:endParaRPr lang="en-IN"/>
        </a:p>
      </dgm:t>
    </dgm:pt>
    <dgm:pt modelId="{59477A29-9361-49B2-9CCD-81BB2A9AB599}" type="sibTrans" cxnId="{73E9BED9-337E-46D8-BCAA-01FA97ACC560}">
      <dgm:prSet/>
      <dgm:spPr/>
      <dgm:t>
        <a:bodyPr/>
        <a:lstStyle/>
        <a:p>
          <a:endParaRPr lang="en-IN"/>
        </a:p>
      </dgm:t>
    </dgm:pt>
    <dgm:pt modelId="{6941B407-827D-4602-8FA5-2140214B9ED2}">
      <dgm:prSet/>
      <dgm:spPr/>
      <dgm:t>
        <a:bodyPr/>
        <a:lstStyle/>
        <a:p>
          <a:r>
            <a:rPr lang="en-US" b="0" i="0" dirty="0"/>
            <a:t>This specialization has a higher representation of males compared to females.</a:t>
          </a:r>
          <a:endParaRPr lang="en-IN" dirty="0"/>
        </a:p>
      </dgm:t>
    </dgm:pt>
    <dgm:pt modelId="{38EAD62C-6703-4DE5-A352-7F4C77E35D4A}" type="parTrans" cxnId="{1A5677F0-21C7-4163-BE44-BEF13E59D422}">
      <dgm:prSet/>
      <dgm:spPr/>
      <dgm:t>
        <a:bodyPr/>
        <a:lstStyle/>
        <a:p>
          <a:endParaRPr lang="en-IN"/>
        </a:p>
      </dgm:t>
    </dgm:pt>
    <dgm:pt modelId="{534675AF-F236-420F-B546-CA4C65B7FD17}" type="sibTrans" cxnId="{1A5677F0-21C7-4163-BE44-BEF13E59D422}">
      <dgm:prSet/>
      <dgm:spPr/>
      <dgm:t>
        <a:bodyPr/>
        <a:lstStyle/>
        <a:p>
          <a:endParaRPr lang="en-IN"/>
        </a:p>
      </dgm:t>
    </dgm:pt>
    <dgm:pt modelId="{0164B1B6-C26A-430D-B84E-BDE82C129735}">
      <dgm:prSet/>
      <dgm:spPr/>
      <dgm:t>
        <a:bodyPr/>
        <a:lstStyle/>
        <a:p>
          <a:r>
            <a:rPr lang="en-US" b="0" i="0" dirty="0"/>
            <a:t>It stands out as the most pursued specialization among the top 10, particularly by male candidates.</a:t>
          </a:r>
          <a:endParaRPr lang="en-IN" dirty="0"/>
        </a:p>
      </dgm:t>
    </dgm:pt>
    <dgm:pt modelId="{61E715D3-B79D-49E6-9233-61380B28D1F5}" type="parTrans" cxnId="{35CA1E9E-BDC8-44F2-AED7-CE1C93A98A89}">
      <dgm:prSet/>
      <dgm:spPr/>
      <dgm:t>
        <a:bodyPr/>
        <a:lstStyle/>
        <a:p>
          <a:endParaRPr lang="en-IN"/>
        </a:p>
      </dgm:t>
    </dgm:pt>
    <dgm:pt modelId="{E9B182ED-8706-41FF-9188-9D6F1258D2C0}" type="sibTrans" cxnId="{35CA1E9E-BDC8-44F2-AED7-CE1C93A98A89}">
      <dgm:prSet/>
      <dgm:spPr/>
      <dgm:t>
        <a:bodyPr/>
        <a:lstStyle/>
        <a:p>
          <a:endParaRPr lang="en-IN"/>
        </a:p>
      </dgm:t>
    </dgm:pt>
    <dgm:pt modelId="{F91FD3FB-3EC5-47C8-8991-84B863139786}">
      <dgm:prSet/>
      <dgm:spPr/>
      <dgm:t>
        <a:bodyPr/>
        <a:lstStyle/>
        <a:p>
          <a:r>
            <a:rPr lang="en-US" b="1" i="0" dirty="0"/>
            <a:t>Computer Science &amp; Engineering:</a:t>
          </a:r>
          <a:endParaRPr lang="en-IN" dirty="0"/>
        </a:p>
      </dgm:t>
    </dgm:pt>
    <dgm:pt modelId="{99B05244-9E35-4362-AFC6-9D1627C52909}" type="parTrans" cxnId="{BB1C0B1C-7606-4130-8EAE-77BBCCD232AF}">
      <dgm:prSet/>
      <dgm:spPr/>
      <dgm:t>
        <a:bodyPr/>
        <a:lstStyle/>
        <a:p>
          <a:endParaRPr lang="en-IN"/>
        </a:p>
      </dgm:t>
    </dgm:pt>
    <dgm:pt modelId="{DBD60A7E-010F-43FB-B2B6-2DAF812638A8}" type="sibTrans" cxnId="{BB1C0B1C-7606-4130-8EAE-77BBCCD232AF}">
      <dgm:prSet/>
      <dgm:spPr/>
      <dgm:t>
        <a:bodyPr/>
        <a:lstStyle/>
        <a:p>
          <a:endParaRPr lang="en-IN"/>
        </a:p>
      </dgm:t>
    </dgm:pt>
    <dgm:pt modelId="{D8D61E97-E6B7-492F-A652-D3CE81CE371D}">
      <dgm:prSet/>
      <dgm:spPr/>
      <dgm:t>
        <a:bodyPr/>
        <a:lstStyle/>
        <a:p>
          <a:r>
            <a:rPr lang="en-US" b="0" i="0"/>
            <a:t>This specialization shows a significant gender gap, with a large number of males compared to females.</a:t>
          </a:r>
          <a:endParaRPr lang="en-IN"/>
        </a:p>
      </dgm:t>
    </dgm:pt>
    <dgm:pt modelId="{5D5F7540-E74E-4590-A3FF-0DBC98FBBE96}" type="parTrans" cxnId="{9E5D45E8-90E2-4942-BD3A-365039E58DD5}">
      <dgm:prSet/>
      <dgm:spPr/>
      <dgm:t>
        <a:bodyPr/>
        <a:lstStyle/>
        <a:p>
          <a:endParaRPr lang="en-IN"/>
        </a:p>
      </dgm:t>
    </dgm:pt>
    <dgm:pt modelId="{023A30D4-1FF2-4F9D-AB33-5BDC6142920B}" type="sibTrans" cxnId="{9E5D45E8-90E2-4942-BD3A-365039E58DD5}">
      <dgm:prSet/>
      <dgm:spPr/>
      <dgm:t>
        <a:bodyPr/>
        <a:lstStyle/>
        <a:p>
          <a:endParaRPr lang="en-IN"/>
        </a:p>
      </dgm:t>
    </dgm:pt>
    <dgm:pt modelId="{BA869968-AEF0-433F-B9A9-9EF2899C7DCC}">
      <dgm:prSet/>
      <dgm:spPr/>
      <dgm:t>
        <a:bodyPr/>
        <a:lstStyle/>
        <a:p>
          <a:r>
            <a:rPr lang="en-US" b="0" i="0"/>
            <a:t>Despite the gender disparity, it remains one of the top choices for both male and female candidates.</a:t>
          </a:r>
          <a:endParaRPr lang="en-IN"/>
        </a:p>
      </dgm:t>
    </dgm:pt>
    <dgm:pt modelId="{A3620F2D-FA34-47F4-85F3-618A76B602E7}" type="parTrans" cxnId="{24EDD9B1-9396-470B-980C-EDF8F0282AEF}">
      <dgm:prSet/>
      <dgm:spPr/>
      <dgm:t>
        <a:bodyPr/>
        <a:lstStyle/>
        <a:p>
          <a:endParaRPr lang="en-IN"/>
        </a:p>
      </dgm:t>
    </dgm:pt>
    <dgm:pt modelId="{AFDE8DFB-48D3-4E77-A989-2825136B0BD8}" type="sibTrans" cxnId="{24EDD9B1-9396-470B-980C-EDF8F0282AEF}">
      <dgm:prSet/>
      <dgm:spPr/>
      <dgm:t>
        <a:bodyPr/>
        <a:lstStyle/>
        <a:p>
          <a:endParaRPr lang="en-IN"/>
        </a:p>
      </dgm:t>
    </dgm:pt>
    <dgm:pt modelId="{FAC56994-D262-456D-941A-527A8C3CCDEE}">
      <dgm:prSet/>
      <dgm:spPr/>
      <dgm:t>
        <a:bodyPr/>
        <a:lstStyle/>
        <a:p>
          <a:r>
            <a:rPr lang="en-US" b="1" i="0"/>
            <a:t>Information Technology:</a:t>
          </a:r>
          <a:endParaRPr lang="en-IN"/>
        </a:p>
      </dgm:t>
    </dgm:pt>
    <dgm:pt modelId="{69960F93-A031-4198-B7C2-90F89925CCC0}" type="parTrans" cxnId="{664D2D7B-DFFB-42BE-9C8E-39BB86BB5B5C}">
      <dgm:prSet/>
      <dgm:spPr/>
      <dgm:t>
        <a:bodyPr/>
        <a:lstStyle/>
        <a:p>
          <a:endParaRPr lang="en-IN"/>
        </a:p>
      </dgm:t>
    </dgm:pt>
    <dgm:pt modelId="{E654CDC9-1170-442A-9C28-829726352A87}" type="sibTrans" cxnId="{664D2D7B-DFFB-42BE-9C8E-39BB86BB5B5C}">
      <dgm:prSet/>
      <dgm:spPr/>
      <dgm:t>
        <a:bodyPr/>
        <a:lstStyle/>
        <a:p>
          <a:endParaRPr lang="en-IN"/>
        </a:p>
      </dgm:t>
    </dgm:pt>
    <dgm:pt modelId="{5FE2AC10-1EF7-415B-B4E7-60A55E052796}">
      <dgm:prSet/>
      <dgm:spPr/>
      <dgm:t>
        <a:bodyPr/>
        <a:lstStyle/>
        <a:p>
          <a:r>
            <a:rPr lang="en-US" b="0" i="0" dirty="0"/>
            <a:t>Similar to Computer Science &amp; Engineering, Information Technology exhibits a substantial gender gap, with more male candidates.</a:t>
          </a:r>
          <a:endParaRPr lang="en-IN" dirty="0"/>
        </a:p>
      </dgm:t>
    </dgm:pt>
    <dgm:pt modelId="{DED41A37-0AEB-4E35-9452-0D9F2446CE18}" type="parTrans" cxnId="{85C40B7A-41E0-4A8C-9DA4-89438F2B53BB}">
      <dgm:prSet/>
      <dgm:spPr/>
      <dgm:t>
        <a:bodyPr/>
        <a:lstStyle/>
        <a:p>
          <a:endParaRPr lang="en-IN"/>
        </a:p>
      </dgm:t>
    </dgm:pt>
    <dgm:pt modelId="{40627518-3BCC-4436-97F8-496D52CAAF2C}" type="sibTrans" cxnId="{85C40B7A-41E0-4A8C-9DA4-89438F2B53BB}">
      <dgm:prSet/>
      <dgm:spPr/>
      <dgm:t>
        <a:bodyPr/>
        <a:lstStyle/>
        <a:p>
          <a:endParaRPr lang="en-IN"/>
        </a:p>
      </dgm:t>
    </dgm:pt>
    <dgm:pt modelId="{D054D65E-3F28-4AA6-BF8D-888238E2449D}">
      <dgm:prSet/>
      <dgm:spPr/>
      <dgm:t>
        <a:bodyPr/>
        <a:lstStyle/>
        <a:p>
          <a:r>
            <a:rPr lang="en-US" b="0" i="0"/>
            <a:t>It is among the top three specializations preferred by both male and female candidates.</a:t>
          </a:r>
          <a:endParaRPr lang="en-IN"/>
        </a:p>
      </dgm:t>
    </dgm:pt>
    <dgm:pt modelId="{DC11640E-87B4-4835-AFCE-F4FC84B9AE6F}" type="parTrans" cxnId="{53D1BA2A-B776-4EF8-BDB4-1E27D93B49EB}">
      <dgm:prSet/>
      <dgm:spPr/>
      <dgm:t>
        <a:bodyPr/>
        <a:lstStyle/>
        <a:p>
          <a:endParaRPr lang="en-IN"/>
        </a:p>
      </dgm:t>
    </dgm:pt>
    <dgm:pt modelId="{E318D0DF-FBD4-4375-8B42-9BA11DFD63B4}" type="sibTrans" cxnId="{53D1BA2A-B776-4EF8-BDB4-1E27D93B49EB}">
      <dgm:prSet/>
      <dgm:spPr/>
      <dgm:t>
        <a:bodyPr/>
        <a:lstStyle/>
        <a:p>
          <a:endParaRPr lang="en-IN"/>
        </a:p>
      </dgm:t>
    </dgm:pt>
    <dgm:pt modelId="{F8207042-E44F-405A-A169-B1BBDC56CEA8}" type="pres">
      <dgm:prSet presAssocID="{C30A0623-0624-44C0-9669-9E64ED512548}" presName="linear" presStyleCnt="0">
        <dgm:presLayoutVars>
          <dgm:animLvl val="lvl"/>
          <dgm:resizeHandles val="exact"/>
        </dgm:presLayoutVars>
      </dgm:prSet>
      <dgm:spPr/>
    </dgm:pt>
    <dgm:pt modelId="{FE10020A-5DAB-4131-8240-2BD6F3A4133F}" type="pres">
      <dgm:prSet presAssocID="{44BEE1BF-4A37-4242-BFF1-0896DA9A1510}" presName="parentText" presStyleLbl="node1" presStyleIdx="0" presStyleCnt="3" custScaleY="70617">
        <dgm:presLayoutVars>
          <dgm:chMax val="0"/>
          <dgm:bulletEnabled val="1"/>
        </dgm:presLayoutVars>
      </dgm:prSet>
      <dgm:spPr/>
    </dgm:pt>
    <dgm:pt modelId="{D2D3C370-DCDE-44FE-8CBA-CB36B6959510}" type="pres">
      <dgm:prSet presAssocID="{44BEE1BF-4A37-4242-BFF1-0896DA9A1510}" presName="childText" presStyleLbl="revTx" presStyleIdx="0" presStyleCnt="3">
        <dgm:presLayoutVars>
          <dgm:bulletEnabled val="1"/>
        </dgm:presLayoutVars>
      </dgm:prSet>
      <dgm:spPr/>
    </dgm:pt>
    <dgm:pt modelId="{850B0D6B-33C3-4E9E-9D02-E91635EEA6AE}" type="pres">
      <dgm:prSet presAssocID="{F91FD3FB-3EC5-47C8-8991-84B863139786}" presName="parentText" presStyleLbl="node1" presStyleIdx="1" presStyleCnt="3" custScaleY="67893">
        <dgm:presLayoutVars>
          <dgm:chMax val="0"/>
          <dgm:bulletEnabled val="1"/>
        </dgm:presLayoutVars>
      </dgm:prSet>
      <dgm:spPr/>
    </dgm:pt>
    <dgm:pt modelId="{E5C492BE-6E68-470E-95C0-BF6C76C7D61A}" type="pres">
      <dgm:prSet presAssocID="{F91FD3FB-3EC5-47C8-8991-84B863139786}" presName="childText" presStyleLbl="revTx" presStyleIdx="1" presStyleCnt="3">
        <dgm:presLayoutVars>
          <dgm:bulletEnabled val="1"/>
        </dgm:presLayoutVars>
      </dgm:prSet>
      <dgm:spPr/>
    </dgm:pt>
    <dgm:pt modelId="{B8FF9769-3FAE-4481-853B-7BE0D43FBA3A}" type="pres">
      <dgm:prSet presAssocID="{FAC56994-D262-456D-941A-527A8C3CCDEE}" presName="parentText" presStyleLbl="node1" presStyleIdx="2" presStyleCnt="3" custScaleY="71544">
        <dgm:presLayoutVars>
          <dgm:chMax val="0"/>
          <dgm:bulletEnabled val="1"/>
        </dgm:presLayoutVars>
      </dgm:prSet>
      <dgm:spPr/>
    </dgm:pt>
    <dgm:pt modelId="{D86ADDC0-1BC4-47AE-BAA2-E50349F0810D}" type="pres">
      <dgm:prSet presAssocID="{FAC56994-D262-456D-941A-527A8C3CCDE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B1C0B1C-7606-4130-8EAE-77BBCCD232AF}" srcId="{C30A0623-0624-44C0-9669-9E64ED512548}" destId="{F91FD3FB-3EC5-47C8-8991-84B863139786}" srcOrd="1" destOrd="0" parTransId="{99B05244-9E35-4362-AFC6-9D1627C52909}" sibTransId="{DBD60A7E-010F-43FB-B2B6-2DAF812638A8}"/>
    <dgm:cxn modelId="{D789FF25-2D10-4850-8605-1472F0B2D74B}" type="presOf" srcId="{D054D65E-3F28-4AA6-BF8D-888238E2449D}" destId="{D86ADDC0-1BC4-47AE-BAA2-E50349F0810D}" srcOrd="0" destOrd="1" presId="urn:microsoft.com/office/officeart/2005/8/layout/vList2"/>
    <dgm:cxn modelId="{FD656E26-4FA0-4428-AC99-013B082B50B5}" type="presOf" srcId="{F91FD3FB-3EC5-47C8-8991-84B863139786}" destId="{850B0D6B-33C3-4E9E-9D02-E91635EEA6AE}" srcOrd="0" destOrd="0" presId="urn:microsoft.com/office/officeart/2005/8/layout/vList2"/>
    <dgm:cxn modelId="{53D1BA2A-B776-4EF8-BDB4-1E27D93B49EB}" srcId="{FAC56994-D262-456D-941A-527A8C3CCDEE}" destId="{D054D65E-3F28-4AA6-BF8D-888238E2449D}" srcOrd="1" destOrd="0" parTransId="{DC11640E-87B4-4835-AFCE-F4FC84B9AE6F}" sibTransId="{E318D0DF-FBD4-4375-8B42-9BA11DFD63B4}"/>
    <dgm:cxn modelId="{FE685268-8A9A-4119-B86B-D57144EDE9D2}" type="presOf" srcId="{0164B1B6-C26A-430D-B84E-BDE82C129735}" destId="{D2D3C370-DCDE-44FE-8CBA-CB36B6959510}" srcOrd="0" destOrd="1" presId="urn:microsoft.com/office/officeart/2005/8/layout/vList2"/>
    <dgm:cxn modelId="{9EB57E69-E636-4ADA-AFFD-69ADB6C89ACF}" type="presOf" srcId="{C30A0623-0624-44C0-9669-9E64ED512548}" destId="{F8207042-E44F-405A-A169-B1BBDC56CEA8}" srcOrd="0" destOrd="0" presId="urn:microsoft.com/office/officeart/2005/8/layout/vList2"/>
    <dgm:cxn modelId="{3CC45F75-9DCF-408F-93E8-91CBD87D425B}" type="presOf" srcId="{D8D61E97-E6B7-492F-A652-D3CE81CE371D}" destId="{E5C492BE-6E68-470E-95C0-BF6C76C7D61A}" srcOrd="0" destOrd="0" presId="urn:microsoft.com/office/officeart/2005/8/layout/vList2"/>
    <dgm:cxn modelId="{85C40B7A-41E0-4A8C-9DA4-89438F2B53BB}" srcId="{FAC56994-D262-456D-941A-527A8C3CCDEE}" destId="{5FE2AC10-1EF7-415B-B4E7-60A55E052796}" srcOrd="0" destOrd="0" parTransId="{DED41A37-0AEB-4E35-9452-0D9F2446CE18}" sibTransId="{40627518-3BCC-4436-97F8-496D52CAAF2C}"/>
    <dgm:cxn modelId="{809DCF7A-1B14-4C8A-98FE-AF0F41BF15DB}" type="presOf" srcId="{5FE2AC10-1EF7-415B-B4E7-60A55E052796}" destId="{D86ADDC0-1BC4-47AE-BAA2-E50349F0810D}" srcOrd="0" destOrd="0" presId="urn:microsoft.com/office/officeart/2005/8/layout/vList2"/>
    <dgm:cxn modelId="{664D2D7B-DFFB-42BE-9C8E-39BB86BB5B5C}" srcId="{C30A0623-0624-44C0-9669-9E64ED512548}" destId="{FAC56994-D262-456D-941A-527A8C3CCDEE}" srcOrd="2" destOrd="0" parTransId="{69960F93-A031-4198-B7C2-90F89925CCC0}" sibTransId="{E654CDC9-1170-442A-9C28-829726352A87}"/>
    <dgm:cxn modelId="{442EC280-9A14-4532-B40A-C2F5281676B1}" type="presOf" srcId="{44BEE1BF-4A37-4242-BFF1-0896DA9A1510}" destId="{FE10020A-5DAB-4131-8240-2BD6F3A4133F}" srcOrd="0" destOrd="0" presId="urn:microsoft.com/office/officeart/2005/8/layout/vList2"/>
    <dgm:cxn modelId="{35CA1E9E-BDC8-44F2-AED7-CE1C93A98A89}" srcId="{44BEE1BF-4A37-4242-BFF1-0896DA9A1510}" destId="{0164B1B6-C26A-430D-B84E-BDE82C129735}" srcOrd="1" destOrd="0" parTransId="{61E715D3-B79D-49E6-9233-61380B28D1F5}" sibTransId="{E9B182ED-8706-41FF-9188-9D6F1258D2C0}"/>
    <dgm:cxn modelId="{F843339E-F8B3-4515-9487-A8C7911DA72F}" type="presOf" srcId="{FAC56994-D262-456D-941A-527A8C3CCDEE}" destId="{B8FF9769-3FAE-4481-853B-7BE0D43FBA3A}" srcOrd="0" destOrd="0" presId="urn:microsoft.com/office/officeart/2005/8/layout/vList2"/>
    <dgm:cxn modelId="{5D26F5A7-9A41-4C21-91E8-58AF41BD0B4E}" type="presOf" srcId="{6941B407-827D-4602-8FA5-2140214B9ED2}" destId="{D2D3C370-DCDE-44FE-8CBA-CB36B6959510}" srcOrd="0" destOrd="0" presId="urn:microsoft.com/office/officeart/2005/8/layout/vList2"/>
    <dgm:cxn modelId="{24EDD9B1-9396-470B-980C-EDF8F0282AEF}" srcId="{F91FD3FB-3EC5-47C8-8991-84B863139786}" destId="{BA869968-AEF0-433F-B9A9-9EF2899C7DCC}" srcOrd="1" destOrd="0" parTransId="{A3620F2D-FA34-47F4-85F3-618A76B602E7}" sibTransId="{AFDE8DFB-48D3-4E77-A989-2825136B0BD8}"/>
    <dgm:cxn modelId="{61DBFCB7-DC4E-47AF-8C36-60F3C78E24C7}" type="presOf" srcId="{BA869968-AEF0-433F-B9A9-9EF2899C7DCC}" destId="{E5C492BE-6E68-470E-95C0-BF6C76C7D61A}" srcOrd="0" destOrd="1" presId="urn:microsoft.com/office/officeart/2005/8/layout/vList2"/>
    <dgm:cxn modelId="{73E9BED9-337E-46D8-BCAA-01FA97ACC560}" srcId="{C30A0623-0624-44C0-9669-9E64ED512548}" destId="{44BEE1BF-4A37-4242-BFF1-0896DA9A1510}" srcOrd="0" destOrd="0" parTransId="{BB710E78-B65D-43B9-A57E-BD2BD073BDF8}" sibTransId="{59477A29-9361-49B2-9CCD-81BB2A9AB599}"/>
    <dgm:cxn modelId="{9E5D45E8-90E2-4942-BD3A-365039E58DD5}" srcId="{F91FD3FB-3EC5-47C8-8991-84B863139786}" destId="{D8D61E97-E6B7-492F-A652-D3CE81CE371D}" srcOrd="0" destOrd="0" parTransId="{5D5F7540-E74E-4590-A3FF-0DBC98FBBE96}" sibTransId="{023A30D4-1FF2-4F9D-AB33-5BDC6142920B}"/>
    <dgm:cxn modelId="{1A5677F0-21C7-4163-BE44-BEF13E59D422}" srcId="{44BEE1BF-4A37-4242-BFF1-0896DA9A1510}" destId="{6941B407-827D-4602-8FA5-2140214B9ED2}" srcOrd="0" destOrd="0" parTransId="{38EAD62C-6703-4DE5-A352-7F4C77E35D4A}" sibTransId="{534675AF-F236-420F-B546-CA4C65B7FD17}"/>
    <dgm:cxn modelId="{149CC4FA-A57E-4003-8336-10A2289C6C6B}" type="presParOf" srcId="{F8207042-E44F-405A-A169-B1BBDC56CEA8}" destId="{FE10020A-5DAB-4131-8240-2BD6F3A4133F}" srcOrd="0" destOrd="0" presId="urn:microsoft.com/office/officeart/2005/8/layout/vList2"/>
    <dgm:cxn modelId="{43452F90-14D4-444E-A0B7-D21038B6D2AE}" type="presParOf" srcId="{F8207042-E44F-405A-A169-B1BBDC56CEA8}" destId="{D2D3C370-DCDE-44FE-8CBA-CB36B6959510}" srcOrd="1" destOrd="0" presId="urn:microsoft.com/office/officeart/2005/8/layout/vList2"/>
    <dgm:cxn modelId="{F2AA19D2-6C42-408D-BEAA-8D826D98A3CB}" type="presParOf" srcId="{F8207042-E44F-405A-A169-B1BBDC56CEA8}" destId="{850B0D6B-33C3-4E9E-9D02-E91635EEA6AE}" srcOrd="2" destOrd="0" presId="urn:microsoft.com/office/officeart/2005/8/layout/vList2"/>
    <dgm:cxn modelId="{2FFA5D47-23F3-4D5F-BD79-87193B377124}" type="presParOf" srcId="{F8207042-E44F-405A-A169-B1BBDC56CEA8}" destId="{E5C492BE-6E68-470E-95C0-BF6C76C7D61A}" srcOrd="3" destOrd="0" presId="urn:microsoft.com/office/officeart/2005/8/layout/vList2"/>
    <dgm:cxn modelId="{F434BE0A-D646-4C28-A454-E62964832D24}" type="presParOf" srcId="{F8207042-E44F-405A-A169-B1BBDC56CEA8}" destId="{B8FF9769-3FAE-4481-853B-7BE0D43FBA3A}" srcOrd="4" destOrd="0" presId="urn:microsoft.com/office/officeart/2005/8/layout/vList2"/>
    <dgm:cxn modelId="{41EFBB7C-1BA5-43E9-92C7-2631FAADB2F3}" type="presParOf" srcId="{F8207042-E44F-405A-A169-B1BBDC56CEA8}" destId="{D86ADDC0-1BC4-47AE-BAA2-E50349F0810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CC184C-4E1A-4362-8004-5985ADE567F4}">
      <dsp:nvSpPr>
        <dsp:cNvPr id="0" name=""/>
        <dsp:cNvSpPr/>
      </dsp:nvSpPr>
      <dsp:spPr>
        <a:xfrm rot="5400000">
          <a:off x="6116851" y="-2551200"/>
          <a:ext cx="1426428" cy="6624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1" i="0" u="none" strike="noStrike" kern="1200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MSc Mathematics from Andhra University</a:t>
          </a:r>
          <a:endParaRPr lang="en-US" sz="2800" kern="1200" dirty="0"/>
        </a:p>
      </dsp:txBody>
      <dsp:txXfrm rot="-5400000">
        <a:off x="3517905" y="117378"/>
        <a:ext cx="6554688" cy="1287164"/>
      </dsp:txXfrm>
    </dsp:sp>
    <dsp:sp modelId="{400F6574-D1ED-4789-98B4-C993C28F8509}">
      <dsp:nvSpPr>
        <dsp:cNvPr id="0" name=""/>
        <dsp:cNvSpPr/>
      </dsp:nvSpPr>
      <dsp:spPr>
        <a:xfrm>
          <a:off x="157486" y="851"/>
          <a:ext cx="3360418" cy="15202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Background</a:t>
          </a:r>
        </a:p>
      </dsp:txBody>
      <dsp:txXfrm>
        <a:off x="231697" y="75062"/>
        <a:ext cx="3211996" cy="1371793"/>
      </dsp:txXfrm>
    </dsp:sp>
    <dsp:sp modelId="{19E31132-E316-41CA-95D3-67FBC59B0846}">
      <dsp:nvSpPr>
        <dsp:cNvPr id="0" name=""/>
        <dsp:cNvSpPr/>
      </dsp:nvSpPr>
      <dsp:spPr>
        <a:xfrm rot="5400000">
          <a:off x="6142263" y="-910853"/>
          <a:ext cx="1426428" cy="6624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b="1" kern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To apply my mathematical skills and analytical mindset. To explore new career opportunities.</a:t>
          </a:r>
          <a:endParaRPr lang="en-US" sz="2800" kern="1200" dirty="0"/>
        </a:p>
      </dsp:txBody>
      <dsp:txXfrm rot="-5400000">
        <a:off x="3543317" y="1757725"/>
        <a:ext cx="6554688" cy="1287164"/>
      </dsp:txXfrm>
    </dsp:sp>
    <dsp:sp modelId="{E1558586-809D-468B-BE6D-49B5010C3818}">
      <dsp:nvSpPr>
        <dsp:cNvPr id="0" name=""/>
        <dsp:cNvSpPr/>
      </dsp:nvSpPr>
      <dsp:spPr>
        <a:xfrm>
          <a:off x="157486" y="1610218"/>
          <a:ext cx="3385830" cy="15821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Reason</a:t>
          </a:r>
        </a:p>
      </dsp:txBody>
      <dsp:txXfrm>
        <a:off x="234721" y="1687453"/>
        <a:ext cx="3231360" cy="1427706"/>
      </dsp:txXfrm>
    </dsp:sp>
    <dsp:sp modelId="{E35AE327-1C02-444D-8C8F-1198CAE2FCD0}">
      <dsp:nvSpPr>
        <dsp:cNvPr id="0" name=""/>
        <dsp:cNvSpPr/>
      </dsp:nvSpPr>
      <dsp:spPr>
        <a:xfrm rot="5400000">
          <a:off x="6167638" y="743304"/>
          <a:ext cx="1426428" cy="66243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b="1" kern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rPr>
            <a:t>Software Engineer (Senior Content Developer)</a:t>
          </a:r>
          <a:endParaRPr lang="en-US" sz="2800" kern="1200" dirty="0"/>
        </a:p>
      </dsp:txBody>
      <dsp:txXfrm rot="-5400000">
        <a:off x="3568692" y="3411882"/>
        <a:ext cx="6554688" cy="1287164"/>
      </dsp:txXfrm>
    </dsp:sp>
    <dsp:sp modelId="{AC116851-3F3B-49BC-90D5-3A75F91A298D}">
      <dsp:nvSpPr>
        <dsp:cNvPr id="0" name=""/>
        <dsp:cNvSpPr/>
      </dsp:nvSpPr>
      <dsp:spPr>
        <a:xfrm>
          <a:off x="157486" y="3281546"/>
          <a:ext cx="3411206" cy="15478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Work Experience</a:t>
          </a:r>
        </a:p>
      </dsp:txBody>
      <dsp:txXfrm>
        <a:off x="233045" y="3357105"/>
        <a:ext cx="3260088" cy="1396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04CAE-F512-4375-A3B9-76696D69CCD0}">
      <dsp:nvSpPr>
        <dsp:cNvPr id="0" name=""/>
        <dsp:cNvSpPr/>
      </dsp:nvSpPr>
      <dsp:spPr>
        <a:xfrm>
          <a:off x="1833" y="87759"/>
          <a:ext cx="566766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Key Columns and Data Types:</a:t>
          </a:r>
          <a:endParaRPr lang="en-IN" sz="1200" kern="1200" dirty="0"/>
        </a:p>
      </dsp:txBody>
      <dsp:txXfrm>
        <a:off x="1833" y="87759"/>
        <a:ext cx="5667669" cy="345600"/>
      </dsp:txXfrm>
    </dsp:sp>
    <dsp:sp modelId="{524CB1FB-2087-4C2F-A22E-96C67CC28F10}">
      <dsp:nvSpPr>
        <dsp:cNvPr id="0" name=""/>
        <dsp:cNvSpPr/>
      </dsp:nvSpPr>
      <dsp:spPr>
        <a:xfrm>
          <a:off x="17763" y="433359"/>
          <a:ext cx="5635810" cy="5270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ID:</a:t>
          </a:r>
          <a:r>
            <a:rPr lang="en-US" sz="1200" b="0" i="0" kern="1200" dirty="0"/>
            <a:t> Numeric identifier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Salary:</a:t>
          </a:r>
          <a:r>
            <a:rPr lang="en-US" sz="1200" b="0" i="0" kern="1200"/>
            <a:t> Numeric, representing the salary of the individual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DOJ:</a:t>
          </a:r>
          <a:r>
            <a:rPr lang="en-US" sz="1200" b="0" i="0" kern="1200"/>
            <a:t> Date of joining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DOL:</a:t>
          </a:r>
          <a:r>
            <a:rPr lang="en-US" sz="1200" b="0" i="0" kern="1200"/>
            <a:t> Date of leaving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Designation:</a:t>
          </a:r>
          <a:r>
            <a:rPr lang="en-US" sz="1200" b="0" i="0" kern="1200"/>
            <a:t> Job title or position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JobCity:</a:t>
          </a:r>
          <a:r>
            <a:rPr lang="en-US" sz="1200" b="0" i="0" kern="1200"/>
            <a:t> City where the job is located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Gender:</a:t>
          </a:r>
          <a:r>
            <a:rPr lang="en-US" sz="1200" b="0" i="0" kern="1200"/>
            <a:t> Categorical, indicating gender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DOB:</a:t>
          </a:r>
          <a:r>
            <a:rPr lang="en-US" sz="1200" b="0" i="0" kern="1200"/>
            <a:t> Date of birth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10percentage:</a:t>
          </a:r>
          <a:r>
            <a:rPr lang="en-US" sz="1200" b="0" i="0" kern="1200" dirty="0"/>
            <a:t> Numeric, percentage in grade 10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10board:</a:t>
          </a:r>
          <a:r>
            <a:rPr lang="en-US" sz="1200" b="0" i="0" kern="1200"/>
            <a:t> Categorical, board for grade 10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12graduation:</a:t>
          </a:r>
          <a:r>
            <a:rPr lang="en-US" sz="1200" b="0" i="0" kern="1200" dirty="0"/>
            <a:t> Numeric, year of graduation from grade 12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12percentage:</a:t>
          </a:r>
          <a:r>
            <a:rPr lang="en-US" sz="1200" b="0" i="0" kern="1200"/>
            <a:t> Numeric, percentage in grade 12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12board:</a:t>
          </a:r>
          <a:r>
            <a:rPr lang="en-US" sz="1200" b="0" i="0" kern="1200"/>
            <a:t> Categorical, board for grade 12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 err="1"/>
            <a:t>CollegeID</a:t>
          </a:r>
          <a:r>
            <a:rPr lang="en-US" sz="1200" b="1" i="0" kern="1200" dirty="0"/>
            <a:t>:</a:t>
          </a:r>
          <a:r>
            <a:rPr lang="en-US" sz="1200" b="0" i="0" kern="1200" dirty="0"/>
            <a:t> Numeric identifier for college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CollegeTier:</a:t>
          </a:r>
          <a:r>
            <a:rPr lang="en-US" sz="1200" b="0" i="0" kern="1200"/>
            <a:t> Categorical, indicating the tier of the college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Degree:</a:t>
          </a:r>
          <a:r>
            <a:rPr lang="en-US" sz="1200" b="0" i="0" kern="1200"/>
            <a:t> Categorical, representing the degree obtained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Specialization:</a:t>
          </a:r>
          <a:r>
            <a:rPr lang="en-US" sz="1200" b="0" i="0" kern="1200"/>
            <a:t> Categorical, field of specialization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collegeGPA:</a:t>
          </a:r>
          <a:r>
            <a:rPr lang="en-US" sz="1200" b="0" i="0" kern="1200"/>
            <a:t> Numeric, GPA in college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CollegeCityID:</a:t>
          </a:r>
          <a:r>
            <a:rPr lang="en-US" sz="1200" b="0" i="0" kern="1200"/>
            <a:t> Numeric identifier for college city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CollegeCityTier:</a:t>
          </a:r>
          <a:r>
            <a:rPr lang="en-US" sz="1200" b="0" i="0" kern="1200"/>
            <a:t> Categorical, indicating the tier of the college city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CollegeState:</a:t>
          </a:r>
          <a:r>
            <a:rPr lang="en-US" sz="1200" b="0" i="0" kern="1200"/>
            <a:t> Categorical, state where the college is located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GraduationYear:</a:t>
          </a:r>
          <a:r>
            <a:rPr lang="en-US" sz="1200" b="0" i="0" kern="1200"/>
            <a:t> Numeric, year of graduation from college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English, Logical, Quant, Domain:</a:t>
          </a:r>
          <a:r>
            <a:rPr lang="en-US" sz="1200" b="0" i="0" kern="1200"/>
            <a:t> Numeric, scores in different domains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/>
            <a:t>ComputerProgramming, ElectronicsAndSemicon, ComputerScience, MechanicalEngg, ElectricalEngg, TelecomEngg, CivilEngg:</a:t>
          </a:r>
          <a:r>
            <a:rPr lang="en-US" sz="1200" b="0" i="0" kern="1200"/>
            <a:t> Numeric, scores in different engineering fields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i="0" kern="1200" dirty="0"/>
            <a:t>conscientiousness, agreeableness, extraversion, neuroticism, </a:t>
          </a:r>
          <a:r>
            <a:rPr lang="en-US" sz="1200" b="1" i="0" kern="1200" dirty="0" err="1"/>
            <a:t>openness_to_experience</a:t>
          </a:r>
          <a:r>
            <a:rPr lang="en-US" sz="1200" b="1" i="0" kern="1200" dirty="0"/>
            <a:t>:</a:t>
          </a:r>
          <a:r>
            <a:rPr lang="en-US" sz="1200" b="0" i="0" kern="1200" dirty="0"/>
            <a:t> Numeric, personality trait scores</a:t>
          </a:r>
          <a:endParaRPr lang="en-IN" sz="1200" kern="1200" dirty="0"/>
        </a:p>
      </dsp:txBody>
      <dsp:txXfrm>
        <a:off x="17763" y="433359"/>
        <a:ext cx="5635810" cy="5270400"/>
      </dsp:txXfrm>
    </dsp:sp>
    <dsp:sp modelId="{24BF95F8-02E7-4DB3-A126-1E17E8246B09}">
      <dsp:nvSpPr>
        <dsp:cNvPr id="0" name=""/>
        <dsp:cNvSpPr/>
      </dsp:nvSpPr>
      <dsp:spPr>
        <a:xfrm>
          <a:off x="6410395" y="87759"/>
          <a:ext cx="5292089" cy="345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/>
            <a:t>Initial Observations/Challenges:</a:t>
          </a:r>
          <a:endParaRPr lang="en-IN" sz="1200" b="0" i="0" kern="1200" dirty="0"/>
        </a:p>
      </dsp:txBody>
      <dsp:txXfrm>
        <a:off x="6410395" y="87759"/>
        <a:ext cx="5292089" cy="345600"/>
      </dsp:txXfrm>
    </dsp:sp>
    <dsp:sp modelId="{B91D2B88-9A91-49F9-8EE4-6D9726C9C1EC}">
      <dsp:nvSpPr>
        <dsp:cNvPr id="0" name=""/>
        <dsp:cNvSpPr/>
      </dsp:nvSpPr>
      <dsp:spPr>
        <a:xfrm>
          <a:off x="6410395" y="433359"/>
          <a:ext cx="5292089" cy="52704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strike="noStrike" kern="120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The dataset was released by Aspiring Minds from the Aspiring Mind Employment Outcome 2015 (AMEO).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The dataset comprises 3998 rows and 38 columns.</a:t>
          </a:r>
          <a:br>
            <a:rPr lang="en-US" sz="1600" b="0" i="0" kern="1200" dirty="0"/>
          </a:b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It primarily focuses on standardized test scores in three distinct areas: </a:t>
          </a:r>
          <a:r>
            <a:rPr lang="en-US" sz="1600" b="1" i="0" kern="1200" dirty="0"/>
            <a:t>cognitive skills, technical skills, and personality skills.</a:t>
          </a:r>
          <a:br>
            <a:rPr lang="en-US" sz="1600" b="0" i="0" kern="1200" dirty="0"/>
          </a:b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The dataset contains a diverse set of information ranging from academic performance to personality traits and work-related details.</a:t>
          </a:r>
          <a:br>
            <a:rPr lang="en-US" sz="1600" b="0" i="0" kern="1200" dirty="0"/>
          </a:b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0" i="0" kern="1200" dirty="0"/>
            <a:t>Missing values, outliers, or inconsistent entries might be present and require further exploration.</a:t>
          </a:r>
        </a:p>
      </dsp:txBody>
      <dsp:txXfrm>
        <a:off x="6410395" y="433359"/>
        <a:ext cx="5292089" cy="527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2C0AC-A427-4315-8CB9-01C9B286EAD7}">
      <dsp:nvSpPr>
        <dsp:cNvPr id="0" name=""/>
        <dsp:cNvSpPr/>
      </dsp:nvSpPr>
      <dsp:spPr>
        <a:xfrm>
          <a:off x="0" y="10980"/>
          <a:ext cx="11015830" cy="463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Drop Unnamed Column:</a:t>
          </a:r>
          <a:endParaRPr lang="en-IN" sz="2000" kern="1200" dirty="0"/>
        </a:p>
      </dsp:txBody>
      <dsp:txXfrm>
        <a:off x="22617" y="33597"/>
        <a:ext cx="10970596" cy="418085"/>
      </dsp:txXfrm>
    </dsp:sp>
    <dsp:sp modelId="{EDA3098A-FD57-46C7-A2A2-C1E390908059}">
      <dsp:nvSpPr>
        <dsp:cNvPr id="0" name=""/>
        <dsp:cNvSpPr/>
      </dsp:nvSpPr>
      <dsp:spPr>
        <a:xfrm>
          <a:off x="0" y="474300"/>
          <a:ext cx="1101583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7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dirty="0"/>
            <a:t>Dropped the 'Unnamed: 0' column as it appeared to be an unnecessary index.</a:t>
          </a:r>
          <a:endParaRPr lang="en-IN" sz="1900" kern="1200" dirty="0"/>
        </a:p>
      </dsp:txBody>
      <dsp:txXfrm>
        <a:off x="0" y="474300"/>
        <a:ext cx="11015830" cy="397440"/>
      </dsp:txXfrm>
    </dsp:sp>
    <dsp:sp modelId="{DBD8FAA7-80D0-44DC-908B-25FED18E955F}">
      <dsp:nvSpPr>
        <dsp:cNvPr id="0" name=""/>
        <dsp:cNvSpPr/>
      </dsp:nvSpPr>
      <dsp:spPr>
        <a:xfrm>
          <a:off x="0" y="871740"/>
          <a:ext cx="11015830" cy="463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Replace 'Present' with Current Date and Time:</a:t>
          </a:r>
          <a:endParaRPr lang="en-IN" sz="2000" kern="1200" dirty="0"/>
        </a:p>
      </dsp:txBody>
      <dsp:txXfrm>
        <a:off x="22617" y="894357"/>
        <a:ext cx="10970596" cy="418085"/>
      </dsp:txXfrm>
    </dsp:sp>
    <dsp:sp modelId="{FECB108A-EA77-4461-AD12-2F06E95F37CB}">
      <dsp:nvSpPr>
        <dsp:cNvPr id="0" name=""/>
        <dsp:cNvSpPr/>
      </dsp:nvSpPr>
      <dsp:spPr>
        <a:xfrm>
          <a:off x="0" y="1335060"/>
          <a:ext cx="1101583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7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dirty="0"/>
            <a:t>Replaced occurrences of 'Present' in the 'DOL' (Date of Leaving) column with the current date and time.</a:t>
          </a:r>
          <a:endParaRPr lang="en-IN" sz="1900" kern="1200" dirty="0"/>
        </a:p>
      </dsp:txBody>
      <dsp:txXfrm>
        <a:off x="0" y="1335060"/>
        <a:ext cx="11015830" cy="571320"/>
      </dsp:txXfrm>
    </dsp:sp>
    <dsp:sp modelId="{4071F31C-3F07-450C-94F9-4E630414836E}">
      <dsp:nvSpPr>
        <dsp:cNvPr id="0" name=""/>
        <dsp:cNvSpPr/>
      </dsp:nvSpPr>
      <dsp:spPr>
        <a:xfrm>
          <a:off x="0" y="1906380"/>
          <a:ext cx="11015830" cy="463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Convert Date Columns to Datetime:</a:t>
          </a:r>
          <a:endParaRPr lang="en-IN" sz="2000" kern="1200" dirty="0"/>
        </a:p>
      </dsp:txBody>
      <dsp:txXfrm>
        <a:off x="22617" y="1928997"/>
        <a:ext cx="10970596" cy="418085"/>
      </dsp:txXfrm>
    </dsp:sp>
    <dsp:sp modelId="{90E721AC-0072-43DE-B63B-03EB32DAFA68}">
      <dsp:nvSpPr>
        <dsp:cNvPr id="0" name=""/>
        <dsp:cNvSpPr/>
      </dsp:nvSpPr>
      <dsp:spPr>
        <a:xfrm>
          <a:off x="0" y="2369700"/>
          <a:ext cx="11015830" cy="571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7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 dirty="0"/>
            <a:t>Converted 'DOJ' (Date of Joining), 'DOB' (Date of Birth), and 'DOL' datetime format for consistent date handling.</a:t>
          </a:r>
          <a:endParaRPr lang="en-IN" sz="1900" kern="1200" dirty="0"/>
        </a:p>
      </dsp:txBody>
      <dsp:txXfrm>
        <a:off x="0" y="2369700"/>
        <a:ext cx="11015830" cy="571320"/>
      </dsp:txXfrm>
    </dsp:sp>
    <dsp:sp modelId="{B9238350-8100-45A0-8834-0556008A7CF1}">
      <dsp:nvSpPr>
        <dsp:cNvPr id="0" name=""/>
        <dsp:cNvSpPr/>
      </dsp:nvSpPr>
      <dsp:spPr>
        <a:xfrm>
          <a:off x="0" y="2941020"/>
          <a:ext cx="11015830" cy="463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Create New Column - Experience:</a:t>
          </a:r>
          <a:endParaRPr lang="en-IN" sz="2000" kern="1200" dirty="0"/>
        </a:p>
      </dsp:txBody>
      <dsp:txXfrm>
        <a:off x="22617" y="2963637"/>
        <a:ext cx="10970596" cy="418085"/>
      </dsp:txXfrm>
    </dsp:sp>
    <dsp:sp modelId="{052E0F5C-5694-43F3-AF35-0648F8BB8751}">
      <dsp:nvSpPr>
        <dsp:cNvPr id="0" name=""/>
        <dsp:cNvSpPr/>
      </dsp:nvSpPr>
      <dsp:spPr>
        <a:xfrm>
          <a:off x="0" y="3404340"/>
          <a:ext cx="11015830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7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/>
            <a:t>Calculated the 'Experience' by subtracting 'DOJ' (Date of Joining) from 'DOL' (Date of Leaving).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/>
            <a:t>This new column provides a clear representation of the experience duration for each individual.</a:t>
          </a:r>
          <a:endParaRPr lang="en-IN" sz="1900" kern="1200"/>
        </a:p>
      </dsp:txBody>
      <dsp:txXfrm>
        <a:off x="0" y="3404340"/>
        <a:ext cx="11015830" cy="621000"/>
      </dsp:txXfrm>
    </dsp:sp>
    <dsp:sp modelId="{5C870901-F409-407A-992E-6B2269A7B8C3}">
      <dsp:nvSpPr>
        <dsp:cNvPr id="0" name=""/>
        <dsp:cNvSpPr/>
      </dsp:nvSpPr>
      <dsp:spPr>
        <a:xfrm>
          <a:off x="0" y="4025340"/>
          <a:ext cx="11015830" cy="463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Create New Column - Age:</a:t>
          </a:r>
          <a:endParaRPr lang="en-IN" sz="2000" kern="1200" dirty="0"/>
        </a:p>
      </dsp:txBody>
      <dsp:txXfrm>
        <a:off x="22617" y="4047957"/>
        <a:ext cx="10970596" cy="418085"/>
      </dsp:txXfrm>
    </dsp:sp>
    <dsp:sp modelId="{5CE3A257-0963-46E4-B552-DDCDAA41E50F}">
      <dsp:nvSpPr>
        <dsp:cNvPr id="0" name=""/>
        <dsp:cNvSpPr/>
      </dsp:nvSpPr>
      <dsp:spPr>
        <a:xfrm>
          <a:off x="0" y="4488660"/>
          <a:ext cx="11015830" cy="621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75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/>
            <a:t>Calculated the 'Age' by subtracting 'DOB' (Date of Birth) from 'DOJ' (Date of Joining).</a:t>
          </a:r>
          <a:endParaRPr lang="en-IN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0" i="0" kern="1200"/>
            <a:t>This new column helps in understanding the age of individuals at the time of joining.</a:t>
          </a:r>
          <a:endParaRPr lang="en-IN" sz="1900" kern="1200"/>
        </a:p>
      </dsp:txBody>
      <dsp:txXfrm>
        <a:off x="0" y="4488660"/>
        <a:ext cx="11015830" cy="621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0020A-5DAB-4131-8240-2BD6F3A4133F}">
      <dsp:nvSpPr>
        <dsp:cNvPr id="0" name=""/>
        <dsp:cNvSpPr/>
      </dsp:nvSpPr>
      <dsp:spPr>
        <a:xfrm>
          <a:off x="0" y="236944"/>
          <a:ext cx="5251353" cy="5725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Electronics and Communication Engineering:</a:t>
          </a:r>
          <a:endParaRPr lang="en-IN" sz="1800" kern="1200" dirty="0"/>
        </a:p>
      </dsp:txBody>
      <dsp:txXfrm>
        <a:off x="27951" y="264895"/>
        <a:ext cx="5195451" cy="516667"/>
      </dsp:txXfrm>
    </dsp:sp>
    <dsp:sp modelId="{D2D3C370-DCDE-44FE-8CBA-CB36B6959510}">
      <dsp:nvSpPr>
        <dsp:cNvPr id="0" name=""/>
        <dsp:cNvSpPr/>
      </dsp:nvSpPr>
      <dsp:spPr>
        <a:xfrm>
          <a:off x="0" y="809514"/>
          <a:ext cx="5251353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/>
            <a:t>This specialization has a higher representation of males compared to females.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/>
            <a:t>It stands out as the most pursued specialization among the top 10, particularly by male candidates.</a:t>
          </a:r>
          <a:endParaRPr lang="en-IN" sz="1400" kern="1200" dirty="0"/>
        </a:p>
      </dsp:txBody>
      <dsp:txXfrm>
        <a:off x="0" y="809514"/>
        <a:ext cx="5251353" cy="956340"/>
      </dsp:txXfrm>
    </dsp:sp>
    <dsp:sp modelId="{850B0D6B-33C3-4E9E-9D02-E91635EEA6AE}">
      <dsp:nvSpPr>
        <dsp:cNvPr id="0" name=""/>
        <dsp:cNvSpPr/>
      </dsp:nvSpPr>
      <dsp:spPr>
        <a:xfrm>
          <a:off x="0" y="1765854"/>
          <a:ext cx="5251353" cy="5504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Computer Science &amp; Engineering:</a:t>
          </a:r>
          <a:endParaRPr lang="en-IN" sz="1800" kern="1200" dirty="0"/>
        </a:p>
      </dsp:txBody>
      <dsp:txXfrm>
        <a:off x="26872" y="1792726"/>
        <a:ext cx="5197609" cy="496739"/>
      </dsp:txXfrm>
    </dsp:sp>
    <dsp:sp modelId="{E5C492BE-6E68-470E-95C0-BF6C76C7D61A}">
      <dsp:nvSpPr>
        <dsp:cNvPr id="0" name=""/>
        <dsp:cNvSpPr/>
      </dsp:nvSpPr>
      <dsp:spPr>
        <a:xfrm>
          <a:off x="0" y="2316337"/>
          <a:ext cx="5251353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This specialization shows a significant gender gap, with a large number of males compared to females.</a:t>
          </a:r>
          <a:endParaRPr lang="en-IN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Despite the gender disparity, it remains one of the top choices for both male and female candidates.</a:t>
          </a:r>
          <a:endParaRPr lang="en-IN" sz="1400" kern="1200"/>
        </a:p>
      </dsp:txBody>
      <dsp:txXfrm>
        <a:off x="0" y="2316337"/>
        <a:ext cx="5251353" cy="956340"/>
      </dsp:txXfrm>
    </dsp:sp>
    <dsp:sp modelId="{B8FF9769-3FAE-4481-853B-7BE0D43FBA3A}">
      <dsp:nvSpPr>
        <dsp:cNvPr id="0" name=""/>
        <dsp:cNvSpPr/>
      </dsp:nvSpPr>
      <dsp:spPr>
        <a:xfrm>
          <a:off x="0" y="3272677"/>
          <a:ext cx="5251353" cy="5800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Information Technology:</a:t>
          </a:r>
          <a:endParaRPr lang="en-IN" sz="1800" kern="1200"/>
        </a:p>
      </dsp:txBody>
      <dsp:txXfrm>
        <a:off x="28317" y="3300994"/>
        <a:ext cx="5194719" cy="523451"/>
      </dsp:txXfrm>
    </dsp:sp>
    <dsp:sp modelId="{D86ADDC0-1BC4-47AE-BAA2-E50349F0810D}">
      <dsp:nvSpPr>
        <dsp:cNvPr id="0" name=""/>
        <dsp:cNvSpPr/>
      </dsp:nvSpPr>
      <dsp:spPr>
        <a:xfrm>
          <a:off x="0" y="3852763"/>
          <a:ext cx="5251353" cy="1151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730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 dirty="0"/>
            <a:t>Similar to Computer Science &amp; Engineering, Information Technology exhibits a substantial gender gap, with more male candidates.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0" i="0" kern="1200"/>
            <a:t>It is among the top three specializations preferred by both male and female candidates.</a:t>
          </a:r>
          <a:endParaRPr lang="en-IN" sz="1400" kern="1200"/>
        </a:p>
      </dsp:txBody>
      <dsp:txXfrm>
        <a:off x="0" y="3852763"/>
        <a:ext cx="5251353" cy="1151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945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B9214-D583-7F16-F3D2-DA7CB6775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0241F0-DADD-7372-3B4C-6ABEE2D04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6C43B-031E-ED46-48F0-3846C594D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67DDC-2911-1CCD-6E33-D726379E8B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5683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F0781-BFA6-3D5E-050B-D00F879B6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EE01F-813E-474A-2DCC-94B392E87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C104D-C9CD-09F2-7BDF-13B76753F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5FA2F-3D0F-968D-E38C-12E20AC9DF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38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A9622-F82E-27D8-0376-324B27346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A2CFE-A285-7A4C-40C7-1218F0EBC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27107-16F6-8359-2649-3DF7C12DC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F1997-AB1C-1B82-8804-3042659057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3098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6CE22-EE4B-D500-6C69-B11D2DAD2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DBC71B-2EC9-36DB-1E96-DB9B7A2E4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70E19-9DC5-12B6-F609-B10C2AF73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28633-4D8B-A4AE-92CA-A7F282274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335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BDB0FFA2-D7BD-855D-DF67-72668F980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>
            <a:extLst>
              <a:ext uri="{FF2B5EF4-FFF2-40B4-BE49-F238E27FC236}">
                <a16:creationId xmlns:a16="http://schemas.microsoft.com/office/drawing/2014/main" id="{C12A3D08-2AA2-4D36-D2DF-BD27F0CCF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>
            <a:extLst>
              <a:ext uri="{FF2B5EF4-FFF2-40B4-BE49-F238E27FC236}">
                <a16:creationId xmlns:a16="http://schemas.microsoft.com/office/drawing/2014/main" id="{489E83D2-BE54-D512-FEAB-FB6D12368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0717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02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-1366"/>
            <a:ext cx="12190815" cy="68720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lang="en-US" sz="4400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22400" y="3860799"/>
            <a:ext cx="9486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Exploratory Data Analysis on AMCAT Data</a:t>
            </a:r>
            <a:endParaRPr lang="en-US" sz="3200" b="1" dirty="0">
              <a:latin typeface="Helvetica Neue"/>
            </a:endParaRPr>
          </a:p>
          <a:p>
            <a:pPr algn="ctr"/>
            <a:r>
              <a:rPr lang="en-US" sz="2000" b="1" dirty="0">
                <a:latin typeface="Helvetica Neue"/>
              </a:rPr>
              <a:t>Employment Outcome Analysis</a:t>
            </a:r>
          </a:p>
          <a:p>
            <a:pPr algn="ctr"/>
            <a:endParaRPr lang="en-US" sz="2000" b="1" dirty="0">
              <a:latin typeface="Helvetica Neue"/>
            </a:endParaRPr>
          </a:p>
          <a:p>
            <a:pPr algn="ctr"/>
            <a:endParaRPr lang="en-US" sz="2000" b="1" dirty="0">
              <a:latin typeface="Helvetica Neue"/>
            </a:endParaRPr>
          </a:p>
          <a:p>
            <a:pPr algn="ctr"/>
            <a:r>
              <a:rPr lang="en-US" sz="2000" b="1" dirty="0">
                <a:latin typeface="Helvetica Neue"/>
              </a:rPr>
              <a:t>Presented by: Appaji Yaddla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08F0-AD44-371B-0BB1-17A4CD68F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21C8B53-93B3-3375-299F-B020F39AC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0"/>
            <a:ext cx="9467925" cy="622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25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C7B1F-863B-A362-10E9-C96AE5D7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4A03927-AEF0-0995-5D17-C1F03A971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0423"/>
            <a:ext cx="12192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7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48022-AD89-6A52-C47B-6FB49EE21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016683C-900E-49C2-BD9D-F6078D5B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41101"/>
            <a:ext cx="121920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57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32A3-429F-14AF-C760-DCA6851C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6E78-38D4-865D-1FDE-A3CA41ADE5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72988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5D5D-A51F-DAF2-4AE5-BE477E58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275" y="957432"/>
            <a:ext cx="4950843" cy="5219532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  <a:t>The correlation analysis reveals a range from -0.4 to 1, suggesting a diverse relationship among variables.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</a:b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Indicating no strong negative correlation</a:t>
            </a:r>
            <a:br>
              <a:rPr lang="en-US" sz="2000" dirty="0">
                <a:latin typeface="+mn-lt"/>
              </a:rPr>
            </a:b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No strong positive correlation though unless related columns.</a:t>
            </a:r>
            <a:endParaRPr lang="en-IN" sz="2000" dirty="0">
              <a:latin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4AB1F7D-F528-AE4C-5D7D-3361D3AB5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449" y="728663"/>
            <a:ext cx="6597551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3">
            <a:extLst>
              <a:ext uri="{FF2B5EF4-FFF2-40B4-BE49-F238E27FC236}">
                <a16:creationId xmlns:a16="http://schemas.microsoft.com/office/drawing/2014/main" id="{96E98539-40DE-7A9F-B94C-D344F7783C4C}"/>
              </a:ext>
            </a:extLst>
          </p:cNvPr>
          <p:cNvGrpSpPr/>
          <p:nvPr/>
        </p:nvGrpSpPr>
        <p:grpSpPr>
          <a:xfrm>
            <a:off x="256562" y="214714"/>
            <a:ext cx="6639090" cy="505898"/>
            <a:chOff x="0" y="0"/>
            <a:chExt cx="8128000" cy="475195"/>
          </a:xfrm>
        </p:grpSpPr>
        <p:sp>
          <p:nvSpPr>
            <p:cNvPr id="7" name="Chevron 9">
              <a:extLst>
                <a:ext uri="{FF2B5EF4-FFF2-40B4-BE49-F238E27FC236}">
                  <a16:creationId xmlns:a16="http://schemas.microsoft.com/office/drawing/2014/main" id="{C7F17AAF-B699-9315-85CB-E09A084F2EC9}"/>
                </a:ext>
              </a:extLst>
            </p:cNvPr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>
              <a:extLst>
                <a:ext uri="{FF2B5EF4-FFF2-40B4-BE49-F238E27FC236}">
                  <a16:creationId xmlns:a16="http://schemas.microsoft.com/office/drawing/2014/main" id="{3A977116-2ADF-00E2-823F-C843C7A01BF0}"/>
                </a:ext>
              </a:extLst>
            </p:cNvPr>
            <p:cNvSpPr/>
            <p:nvPr/>
          </p:nvSpPr>
          <p:spPr>
            <a:xfrm>
              <a:off x="609566" y="0"/>
              <a:ext cx="7280836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3200" b="1" dirty="0"/>
                <a:t>Correlation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328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tEAAAIjCAYAAADFk0cVAAAAOXRFWHRTb2Z0d2FyZQBNYXRwbG90bGliIHZlcnNpb24zLjcuMSwgaHR0cHM6Ly9tYXRwbG90bGliLm9yZy/bCgiHAAAACXBIWXMAAA9hAAAPYQGoP6dpAABHzklEQVR4nO3de1RVdf7/8RegHFA8kBdAEpG0UVHRERXJ8haKRhe/4aTmT9G8fHXARik1y9Ssxkan1EbTZpoJm7K8zGglI0qYOCreKPKSOurYaCFIFhylBIX9+6PF/nqCku2gB+X5WGuv1d77fT77ffYp16vt53yOm2EYhgAAAABUmburGwAAAABuNoRoAAAAwCJCNAAAAGARIRoAAACwiBANAAAAWESIBgAAACwiRAMAAAAWEaIBAAAAiwjRAAAAgEWEaACoxJw5c+Tm5nZDrtW7d2/17t3b3N+6davc3Ny0du3aG3L9UaNGqUWLFjfkWtfqwoULGjt2rAIDA+Xm5qbJkye7uiUAtRwhGsAtLzk5WW5ububm5eWloKAgxcTE6NVXX9X58+er5To5OTmaM2eOsrOzq2W86lSTe6uK3/72t0pOTtbEiRP117/+VSNGjPjJ2pKSEi1evFi//OUvZbfb5efnp3bt2mn8+PE6cuTIDewawK2sjqsbAIAbZe7cuQoNDdWlS5eUm5urrVu3avLkyXrllVf0wQcfKDw83KydOXOmnnrqKUvj5+Tk6LnnnlOLFi3UqVOnKr9u8+bNlq5zLX6utz/96U8qKyu77j38N7Zs2aLu3btr9uzZV62Ni4vTxo0bNWzYMI0bN06XLl3SkSNHtGHDBt11111q06bNDegYwK2OEA2g1hg4cKC6dOli7s+YMUNbtmzR/fffrwcffFCHDx+Wt7e3JKlOnTqqU+f6/hH53XffqV69evL09Lyu17maunXruvT6VXH27FmFhYVdtW7v3r3asGGDXnzxRT399NNO55YsWaKCgoLr1GFFFy9elKenp9zd+Utf4FbEf9kAarW+ffvq2Wef1X/+8x+9/fbb5vHK5kSnpaXp7rvvlp+fn3x8fNS6dWszqG3dulVdu3aVJI0ePdqcOpKcnCzph3nP7du3V1ZWlnr27Kl69eqZr/3xnOhypaWlevrppxUYGKj69evrwQcf1OnTp51qWrRooVGjRlV47ZVjXq23yuZEFxUV6YknnlBwcLBsNptat26t3//+9zIMw6nOzc1NiYmJWr9+vdq3by+bzaZ27dopNTW18hv+I2fPntWYMWMUEBAgLy8vdezYUStWrDDPl88PP3nypFJSUszev/jii0rHO3HihCSpR48eFc55eHioUaNGTse++uorjRkzRkFBQbLZbAoNDdXEiRNVUlJi1vz73//Wr371KzVs2FD16tVT9+7dlZKS4jROeZ/vvfeeZs6cqdtvv1316tWTw+GQJO3evVsDBgyQr6+v6tWrp169emnHjh1OY5w/f16TJ09WixYtZLPZ5O/vr379+umTTz6p0r0EcGPxJBpArTdixAg9/fTT2rx5s8aNG1dpzaFDh3T//fcrPDxcc+fOlc1m0/Hjx80g1LZtW82dO1ezZs3S+PHjdc8990iS7rrrLnOMc+fOaeDAgRo6dKj+3//7fwoICPjZvl588UW5ublp+vTpOnv2rBYtWqTo6GhlZ2ebT8yroiq9XckwDD344IP6+OOPNWbMGHXq1EmbNm3S1KlT9dVXX2nhwoVO9du3b9ff//53/frXv1aDBg306quvKi4uTqdOnaoQWq/0/fffq3fv3jp+/LgSExMVGhqqNWvWaNSoUSooKNBvfvMbtW3bVn/96181ZcoUNWvWTE888YQkqUmTJpWOGRISIkl655131KNHj5/924ScnBx169ZNBQUFGj9+vNq0aaOvvvpKa9eu1XfffSdPT0/l5eXprrvu0nfffafHH39cjRo10ooVK/Tggw9q7dq1+p//+R+nMZ9//nl5enrqySefVHFxsTw9PbVlyxYNHDhQERERmj17ttzd3fXmm2+qb9+++uc//6lu3bpJkiZMmKC1a9cqMTFRYWFhOnfunLZv367Dhw+rc+fOP/k+ALiIAQC3uDfffNOQZOzdu/cna3x9fY1f/vKX5v7s2bONK/+IXLhwoSHJyM/P/8kx9u7da0gy3nzzzQrnevXqZUgyli9fXum5Xr16mfsff/yxIcm4/fbbDYfDYR5fvXq1IclYvHixeSwkJMSIj4+/6pg/11t8fLwREhJi7q9fv96QZLzwwgtOdYMHDzbc3NyM48ePm8ckGZ6enk7HPvvsM0OS8Yc//KHCta60aNEiQ5Lx9ttvm8dKSkqMqKgow8fHx+m9h4SEGLGxsT87nmEYRllZmXmvAwICjGHDhhlLly41/vOf/1SoHTlypOHu7l7pvxdlZWWGYRjG5MmTDUnGP//5T/Pc+fPnjdDQUKNFixZGaWmpYRj/95ndcccdxnfffec0zp133mnExMSYYxqGYXz33XdGaGio0a9fP/OYr6+vkZCQcNX3CKBmYDoHAEjy8fH52VU6/Pz8JEnvv//+NX8Jz2azafTo0VWuHzlypBo0aGDuDx48WE2bNtU//vGPa7p+Vf3jH/+Qh4eHHn/8cafjTzzxhAzD0MaNG52OR0dHq2XLluZ+eHi47Ha7/v3vf1/1OoGBgRo2bJh5rG7dunr88cd14cIFZWRkWO7dzc1NmzZt0gsvvKDbbrtN7777rhISEhQSEqIhQ4aYc6LLysq0fv16PfDAA07z5K8cp7zHbt266e677zbP+fj4aPz48friiy/0+eefO70uPj7e6W8JsrOzdezYMT366KM6d+6cvv76a3399dcqKirSvffeq23btpn/Pvn5+Wn37t3Kycmx/L4B3HiEaADQD+sQXxlYf2zIkCHq0aOHxo4dq4CAAA0dOlSrV6+2FKhvv/12S18ivPPOO5323dzc1KpVq5+cD1xd/vOf/ygoKKjC/Wjbtq15/krNmzevMMZtt92mb7/99qrXufPOOyt88e6nrlNVNptNzzzzjA4fPqycnBy9++676t69u1avXq3ExERJUn5+vhwOh9q3b3/VHlu3bl3h+E/1GBoa6rR/7NgxST+E6yZNmjhtb7zxhoqLi1VYWChJmj9/vg4ePKjg4GB169ZNc+bMuer/iABwHUI0gFrvyy+/VGFhoVq1avWTNd7e3tq2bZs++ugjjRgxQvv379eQIUPUr18/lZaWVuk6VuYxV9VP/SBMVXuqDh4eHpUeN370JURXaNq0qYYOHapt27bpzjvv1OrVq3X58uXrdr0ff8bl/5O1YMECpaWlVbr5+PhIkh555BH9+9//1h/+8AcFBQVpwYIFateuXYUn/wBqBkI0gFrvr3/9qyQpJibmZ+vc3d1177336pVXXtHnn3+uF198UVu2bNHHH38s6acD7bUqf4pZzjAMHT9+3Gkljdtuu63SZdt+/ITUSm8hISHKycmpML2l/IdKyr+8998KCQnRsWPHKjzNr+7rSD9MEwkPD9elS5f09ddfq0mTJrLb7Tp48OBVezx69GiF41XtsXyai91uV3R0dKXblUsMNm3aVL/+9a+1fv16nTx5Uo0aNdKLL75o9e0CuAEI0QBqtS1btuj5559XaGiohg8f/pN133zzTYVj5T9aUlxcLEmqX7++JFXbWsRvvfWWU5Bdu3atzpw5o4EDB5rHWrZsqV27djktybZhw4YKS+FZ6e2+++5TaWmplixZ4nR84cKFcnNzc7r+f+O+++5Tbm6uVq1aZR67fPmy/vCHP8jHx0e9evWyPOaxY8d06tSpCscLCgqUmZmp2267TU2aNJG7u7sGDRqkDz/8UPv27atQX/4U/b777tOePXuUmZlpnisqKtIf//hHtWjR4qprV0dERKhly5b6/e9/rwsXLlQ4n5+fL+mHvzkon9ZRzt/fX0FBQea/XwBqFpa4A1BrbNy4UUeOHNHly5eVl5enLVu2KC0tTSEhIfrggw/k5eX1k6+dO3eutm3bptjYWIWEhOjs2bN67bXX1KxZM/NLZy1btpSfn5+WL1+uBg0aqH79+oqMjKwwT7aqGjZsqLvvvlujR49WXl6eFi1apFatWjktwzd27FitXbtWAwYM0COPPKITJ07o7bffdvqin9XeHnjgAfXp00fPPPOMvvjiC3Xs2FGbN2/W+++/r8mTJ1cY+1qNHz9er7/+ukaNGqWsrCy1aNFCa9eu1Y4dO7Ro0aKfnaP+Uz777DM9+uijGjhwoO655x41bNhQX331lVasWKGcnBwtWrTInH7y29/+Vps3b1avXr00fvx4tW3bVmfOnNGaNWu0fft2+fn56amnntK7776rgQMH6vHHH1fDhg21YsUKnTx5Un/729+u+kMq7u7ueuONNzRw4EC1a9dOo0eP1u23366vvvpKH3/8sex2uz788EOdP39ezZo10+DBg9WxY0f5+Pjoo48+0t69e/Xyyy9f0/0FcJ25dnEQALj+ype4K988PT2NwMBAo1+/fsbixYudllIr9+Ml7tLT042HHnrICAoKMjw9PY2goCBj2LBhxr/+9S+n173//vtGWFiYUadOHacl5Xr16mW0a9eu0v5+aom7d99915gxY4bh7+9veHt7G7GxsZUu1fbyyy8bt99+u2Gz2YwePXoY+/btqzDmz/X24yXuDOOHZdymTJliBAUFGXXr1jXuvPNOY8GCBU7LtBnGD0vcVbYs208tvfdjeXl5xujRo43GjRsbnp6eRocOHSpdhq+qS9zl5eUZL730ktGrVy+jadOmRp06dYzbbrvN6Nu3r7F27doK9f/5z3+MkSNHGk2aNDFsNptxxx13GAkJCUZxcbFZc+LECWPw4MGGn5+f4eXlZXTr1s3YsGGD0zjln9maNWsq7evTTz81Hn74YaNRo0aGzWYzQkJCjEceecRIT083DMMwiouLjalTpxodO3Y0GjRoYNSvX9/o2LGj8dprr131PQNwDTfDqAHf/AAAAABuIsyJBgAAACwiRAMAAAAWEaIBAAAAiwjRAAAAgEWEaAAAAMAiQjQAAABgET+2cgOVlZUpJydHDRo0qPafBwYAAMB/zzAMnT9/XkFBQT/7g0qE6BsoJydHwcHBrm4DAAAAV3H69Gk1a9bsJ88Tom+g8p+wPX36tOx2u4u7AQAAwI85HA4FBwebue2nEKJvoPIpHHa7nRANAABQg11t6i1fLAQAAAAsIkQDAAAAFhGiAQAAAIsI0QAAAIBFhGgAAADAIkI0AAAAYBEhGgAAALCIEA0AAABYRIgGAAAALCJEAwAAABYRogEAAACLCNEAAACARYRoAAAAwCJCNAAAAGARIRoAAACwiBANAAAAWESIBgAAACwiRAMAAAAWEaIBAAAAi+q4ugEAAIBbTcTUt1zdAq6QtWBktY/Jk2gAAADAIkI0AAAAYBEhGgAAALCIEA0AAABYRIgGAAAALCJEAwAAABYRogEAAACLCNEAAACARYRoAAAAwCJCNAAAAGCRS0P0smXLFB4eLrvdLrvdrqioKG3cuNE837t3b7m5uTltEyZMcBrj1KlTio2NVb169eTv76+pU6fq8uXLTjVbt25V586dZbPZ1KpVKyUnJ1foZenSpWrRooW8vLwUGRmpPXv2OJ2/ePGiEhIS1KhRI/n4+CguLk55eXnVdzMAAABw03BpiG7WrJleeuklZWVlad++ferbt68eeughHTp0yKwZN26czpw5Y27z5883z5WWlio2NlYlJSXauXOnVqxYoeTkZM2aNcusOXnypGJjY9WnTx9lZ2dr8uTJGjt2rDZt2mTWrFq1SklJSZo9e7Y++eQTdezYUTExMTp79qxZM2XKFH344Ydas2aNMjIylJOTo4cffvg63yEAAADURG6GYRiubuJKDRs21IIFCzRmzBj17t1bnTp10qJFiyqt3bhxo+6//37l5OQoICBAkrR8+XJNnz5d+fn58vT01PTp05WSkqKDBw+arxs6dKgKCgqUmpoqSYqMjFTXrl21ZMkSSVJZWZmCg4M1adIkPfXUUyosLFSTJk20cuVKDR48WJJ05MgRtW3bVpmZmerevXuV3pvD4ZCvr68KCwtlt9uv9RYBAIAaLmLqW65uAVfIWjCyyrVVzWs1Zk50aWmp3nvvPRUVFSkqKso8/s4776hx48Zq3769ZsyYoe+++848l5mZqQ4dOpgBWpJiYmLkcDjMp9mZmZmKjo52ulZMTIwyMzMlSSUlJcrKynKqcXd3V3R0tFmTlZWlS5cuOdW0adNGzZs3N2sqU1xcLIfD4bQBAADg5lfH1Q0cOHBAUVFRunjxonx8fLRu3TqFhYVJkh599FGFhIQoKChI+/fv1/Tp03X06FH9/e9/lyTl5uY6BWhJ5n5ubu7P1jgcDn3//ff69ttvVVpaWmnNkSNHzDE8PT3l5+dXoab8OpWZN2+ennvuOYt3BAAAADWdy0N069atlZ2drcLCQq1du1bx8fHKyMhQWFiYxo8fb9Z16NBBTZs21b333qsTJ06oZcuWLuy6ambMmKGkpCRz3+FwKDg42IUdAQAAoDq4fDqHp6enWrVqpYiICM2bN08dO3bU4sWLK62NjIyUJB0/flySFBgYWGGFjPL9wMDAn62x2+3y9vZW48aN5eHhUWnNlWOUlJSooKDgJ2sqY7PZzJVHyjcAAADc/Fweon+srKxMxcXFlZ7Lzs6WJDVt2lSSFBUVpQMHDjitopGWlia73W5OCYmKilJ6errTOGlpaea8a09PT0VERDjVlJWVKT093ayJiIhQ3bp1nWqOHj2qU6dOOc3fBgAAQO3g0ukcM2bM0MCBA9W8eXOdP39eK1eu1NatW7Vp0yadOHFCK1eu1H333adGjRpp//79mjJlinr27Knw8HBJUv/+/RUWFqYRI0Zo/vz5ys3N1cyZM5WQkCCbzSZJmjBhgpYsWaJp06bpscce05YtW7R69WqlpKSYfSQlJSk+Pl5dunRRt27dtGjRIhUVFWn06NGSJF9fX40ZM0ZJSUlq2LCh7Ha7Jk2apKioqCqvzAEAAIBbh0tD9NmzZzVy5EidOXNGvr6+Cg8P16ZNm9SvXz+dPn1aH330kRlog4ODFRcXp5kzZ5qv9/Dw0IYNGzRx4kRFRUWpfv36io+P19y5c82a0NBQpaSkaMqUKVq8eLGaNWumN954QzExMWbNkCFDlJ+fr1mzZik3N1edOnVSamqq05cNFy5cKHd3d8XFxam4uFgxMTF67bXXbsyNAgAAQI1S49aJvpWxTjQAALUD60TXLLf0OtEAAADAzYI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jk0hC9bNkyhYeHy263y263KyoqShs3bjTPX7x4UQkJCWrUqJF8fHwUFxenvLw8pzFOnTql2NhY1atXT/7+/po6daouX77sVLN161Z17txZNptNrVq1UnJycoVeli5dqhYtWsjLy0uRkZHas2eP0/mq9AIAAIDawaUhulmzZnrppZeUlZWlffv2qW/fvnrooYd06NAhSdKUKVP04Ycfas2aNcrIyFBOTo4efvhh8/WlpaWKjY1VSUmJdu7cqRUrVig5OVmzZs0ya06ePKnY2Fj16dNH2dnZmjx5ssaOHatNmzaZNatWrVJSUpJmz56tTz75RB07dlRMTIzOnj1r1lytFwAAANQeboZhGK5u4koNGzbUggULNHjwYDVp0kQrV67U4MGDJUlHjhxR27ZtlZmZqe7du2vjxo26//77lZOTo4CAAEnS8uXLNX36dOXn58vT01PTp09XSkqKDh48aF5j6NChKigoUGpqqiQpMjJSXbt21ZIlSyRJZWVlCg4O1qRJk/TUU0+psLDwqr1UhcPhkK+vrwoLC2W326vtngEAgJolYupbrm4BV8haMLLKtVXNazVmTnRpaanee+89FRUVKSoqSllZWbp06ZKio6PNmjZt2qh58+bKzMyUJGVmZqpDhw5mgJakmJgYORwO82l2Zmam0xjlNeVjlJSUKCsry6nG3d1d0dHRZk1VeqlMcXGxHA6H0wYAAICbn8tD9IEDB+Tj4yObzaYJEyZo3bp1CgsLU25urjw9PeXn5+dUHxAQoNzcXElSbm6uU4AuP19+7udqHA6Hvv/+e3399dcqLS2ttObKMa7WS2XmzZsnX19fcwsODq7aTQEAAECN5vIQ3bp1a2VnZ2v37t2aOHGi4uPj9fnnn7u6rWoxY8YMFRYWmtvp06dd3RIAAACqQR1XN+Dp6alWrVpJkiIiIrR3714tXrxYQ4YMUUlJiQoKCpyeAOfl5SkwMFCSFBgYWGEVjfIVM66s+fEqGnl5ebLb7fL29paHh4c8PDwqrblyjKv1UhmbzSabzWbhbgAAAOBm4PIn0T9WVlam4uJiRUREqG7dukpPTzfPHT16VKdOnVJUVJQkKSoqSgcOHHBaRSMtLU12u11hYWFmzZVjlNeUj+Hp6amIiAinmrKyMqWnp5s1VekFAAAAtYdLn0TPmDFDAwcOVPPmzXX+/HmtXLlSW7du1aZNm+Tr66sxY8YoKSlJDRs2lN1u16RJkxQVFWWuhtG/f3+FhYVpxIgRmj9/vnJzczVz5kwlJCSYT4AnTJigJUuWaNq0aXrssce0ZcsWrV69WikpKWYfSUlJio+PV5cuXdStWzctWrRIRUVFGj16tCRVqRcAAADUHi4N0WfPntXIkSN15swZ+fr6Kjw8XJs2bVK/fv0kSQsXLpS7u7vi4uJUXFysmJgYvfbaa+brPTw8tGHDBk2cOFFRUVGqX7++4uPjNXfuXLMmNDRUKSkpmjJlihYvXqxmzZrpjTfeUExMjFkzZMgQ5efna9asWcrNzVWnTp2Umprq9GXDq/UCAACA2qPGrRN9K2OdaAAAagfWia5Zbul1ogEAAICbB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MilIXrevHnq2rWrGjRoIH9/fw0aNEhHjx51qundu7fc3NyctgkTJjjVnDp1SrGxsapXr578/f01depUXb582alm69at6ty5s2w2m1q1aqXk5OQK/SxdulQtWrSQl5eXIiMjtWfPHqfzFy9eVEJCgho1aiQfHx/FxcUpLy+vem4GAAAAbhouDdEZGRlKSEjQrl27lJaWpkuXLql///4qKipyqhs3bpzOnDljbvPnzzfPlZaWKjY2ViUlJdq5c6dWrFih5ORkzZo1y6w5efKkYmNj1adPH2VnZ2vy5MkaO3asNm3aZNasWrVKSUlJmj17tj755BN17NhRMTExOnv2rFkzZcoUffjhh1qzZo0yMjKUk5Ojhx9++DreIQAAANREboZhGK5uolx+fr78/f2VkZGhnj17SvrhSXSnTp20aNGiSl+zceNG3X///crJyVFAQIAkafny5Zo+fbry8/Pl6emp6dOnKyUlRQcPHjRfN3ToUBUUFCg1NVWSFBkZqa5du2rJkiWSpLKyMgUHB2vSpEl66qmnVFhYqCZNmmjlypUaPHiwJOnIkSNq27atMjMz1b1796u+P4fDIV9fXxUWFsput1/zfQIAADVbxNS3XN0CrpC1YGSVa6ua12rUnOjCwkJJUsOGDZ2Ov/POO2rcuLHat2+vGTNm6LvvvjPPZWZmqkOHDmaAlqSYmBg5HA4dOnTIrImOjnYaMyYmRpmZmZKkkpISZWVlOdW4u7srOjrarMnKytKlS5ecatq0aaPmzZubNT9WXFwsh8PhtAEAAODmV8fVDZQrKyvT5MmT1aNHD7Vv3948/uijjyokJERBQUHav3+/pk+frqNHj+rvf/+7JCk3N9cpQEsy93Nzc3+2xuFw6Pvvv9e3336r0tLSSmuOHDlijuHp6Sk/P78KNeXX+bF58+bpueees3gnAAAAUNPVmBCdkJCggwcPavv27U7Hx48fb/5zhw4d1LRpU9177706ceKEWrZseaPbtGTGjBlKSkoy9x0Oh4KDg13YEQAAAKpDjZjOkZiYqA0bNujjjz9Ws2bNfrY2MjJSknT8+HFJUmBgYIUVMsr3AwMDf7bGbrfL29tbjRs3loeHR6U1V45RUlKigoKCn6z5MZvNJrvd7rQBAADg5ufSEG0YhhITE7Vu3Tpt2bJFoaGhV31Ndna2JKlp06aSpKioKB04cMBpFY20tDTZ7XaFhYWZNenp6U7jpKWlKSoqSpLk6empiIgIp5qysjKlp6ebNREREapbt65TzdGjR3Xq1CmzBgAAALWDS6dzJCQkaOXKlXr//ffVoEEDc26xr6+vvL29deLECa1cuVL33XefGjVqpP3792vKlCnq2bOnwsPDJUn9+/dXWFiYRowYofnz5ys3N1czZ85UQkKCbDabJGnChAlasmSJpk2bpscee0xbtmzR6tWrlZKSYvaSlJSk+Ph4denSRd26ddOiRYtUVFSk0aNHmz2NGTNGSUlJatiwoex2uyZNmqSoqKgqrcwBAACAW4dLQ/SyZcsk/bCM3ZXefPNNjRo1Sp6envroo4/MQBscHKy4uDjNnDnTrPXw8NCGDRs0ceJERUVFqX79+oqPj9fcuXPNmtDQUKWkpGjKlClavHixmjVrpjfeeEMxMTFmzZAhQ5Sfn69Zs2YpNzdXnTp1UmpqqtOXDRcuXCh3d3fFxcWpuLhYMTExeu21167T3QEAAEBNVaPWib7VsU40AAC1A+tE1yy3/DrRAAAAwM2A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NE1hei+ffuqoKCgwnGHw6G+ffv+tz0BAAAANdo1heitW7eqpKSkwvGLFy/qn//8Z5XHmTdvnrp27aoGDRrI399fgwYN0tGjRyuMmZCQoEaNGsnHx0dxcXHKy8tzqjl16pRiY2NVr149+fv7a+rUqbp8+XKFnjt37iybzaZWrVopOTm5Qj9Lly5VixYt5OXlpcjISO3Zs8dyLwAAALj1WQrR+/fv1/79+yVJn3/+ubm/f/9+ffrpp/rzn/+s22+/vcrjZWRkKCEhQbt27VJaWpouXbqk/v37q6ioyKyZMmWKPvzwQ61Zs0YZGRnKycnRww8/bJ4vLS1VbGysSkpKtHPnTq1YsULJycmaNWuWWXPy5EnFxsaqT58+ys7O1uTJkzV27Fht2rTJrFm1apWSkpI0e/ZsffLJJ+rYsaNiYmJ09uzZKvcCAACA2sHNMAyjqsXu7u5yc3OTJFX2Mm9vb/3hD3/QY489dk3N5Ofny9/fXxkZGerZs6cKCwvVpEkTrVy5UoMHD5YkHTlyRG3btlVmZqa6d++ujRs36v7771dOTo4CAgIkScuXL9f06dOVn58vT09PTZ8+XSkpKTp48KB5raFDh6qgoECpqamSpMjISHXt2lVLliyRJJWVlSk4OFiTJk3SU089VaVersbhcMjX11eFhYWy2+3XdI8AAEDNFzH1LVe3gCtkLRhZ5dqq5jVLT6JPnjypEydOyDAM7dmzRydPnjS3r776Sg6H45oDtCQVFhZKkho2bChJysrK0qVLlxQdHW3WtGnTRs2bN1dmZqYkKTMzUx06dDADtCTFxMTI4XDo0KFDZs2VY5TXlI9RUlKirKwspxp3d3dFR0ebNVXp5ceKi4vlcDicNgAAANz86lgpDgkJkfTDU9rqVlZWpsmTJ6tHjx5q3769JCk3N1eenp7y8/Nzqg0ICFBubq5Zc2WALj9ffu7nahwOh77//nt9++23Ki0trbTmyJEjVe7lx+bNm6fnnnuuincAAAAANwtLIfpKx44d08cff6yzZ89WCNVXzkeuqoSEBB08eFDbt2+/1pZqnBkzZigpKcncdzgcCg4OdmFHAAAAqA7XFKL/9Kc/aeLEiWrcuLECAwPNedKS5ObmZjlEJyYmasOGDdq2bZuaNWtmHg8MDFRJSYkKCgqcngDn5eUpMDDQrPnxKhrlK2ZcWfPjVTTy8vJkt9vl7e0tDw8PeXh4VFpz5RhX6+XHbDabbDabhTsBAACAm8E1LXH3wgsv6MUXX1Rubq6ys7P16aefmtsnn3xS5XEMw1BiYqLWrVunLVu2KDQ01Ol8RESE6tatq/T0dPPY0aNHderUKUVFRUmSoqKidODAAadVNNLS0mS32xUWFmbWXDlGeU35GJ6enoqIiHCqKSsrU3p6ullTlV4AAABQO1zTk+hvv/1Wv/rVr/7riyckJGjlypV6//331aBBA3Nusa+vr7y9veXr66sxY8YoKSlJDRs2lN1u16RJkxQVFWWuhtG/f3+FhYVpxIgRmj9/vnJzczVz5kwlJCSYT4EnTJigJUuWaNq0aXrssce0ZcsWrV69WikpKWYvSUlJio+PV5cuXdStWzctWrRIRUVFGj16tNnT1XoBAABA7XBNIfpXv/qVNm/erAkTJvxXF1+2bJkkqXfv3k7H33zzTY0aNUqStHDhQrm7uysuLk7FxcWKiYnRa6+9ZtZ6eHhow4YNmjhxoqKiolS/fn3Fx8dr7ty5Zk1oaKhSUlI0ZcoULV68WM2aNdMbb7yhmJgYs2bIkCHKz8/XrFmzlJubq06dOik1NdXpy4ZX6wUAAAC1g6V1osvNmzdPr7zyimJjY9WhQwfVrVvX6fzjjz9ebQ3eSlgnGgCA2oF1omuW67FO9DU9if7jH/8oHx8fZWRkKCMjw+mcm5sbIRoAAAC3tGsK0SdPnqzuPgAAAICbxjWtzgEAAADUZtf0JPpqP+39l7/85ZqaAQAAAG4G17zE3ZUuXbqkgwcPqqCgQH379q2WxgAAAICa6ppC9Lp16yocKysr08SJE9WyZcv/uikAAACgJqu2OdHu7u5KSkrSwoULq2tIAAAAoEaq1i8WnjhxQpcvX67OIQEAAIAa55qmcyQlJTntG4ahM2fOKCUlRfHx8dXSGAAAAFBTXVOI/vTTT5323d3d1aRJE7388stXXbkDAAAAuNldU4j++OOPq7sPAAAA4KZxTSG6XH5+vo4ePSpJat26tZo0aVItTQEAAAA12TV9sbCoqEiPPfaYmjZtqp49e6pnz54KCgrSmDFj9N1331V3jwAAAECNck0hOikpSRkZGfrwww9VUFCggoICvf/++8rIyNATTzxR3T0CAAAANco1Tef429/+prVr16p3797msfvuu0/e3t565JFHtGzZsurqDwAAAKhxrulJ9HfffaeAgIAKx/39/ZnOAQAAgFveNYXoqKgozZ49WxcvXjSPff/993ruuecUFRVVbc0BAAAANdE1TedYtGiRBgwYoGbNmqljx46SpM8++0w2m02bN2+u1gYBAACAmuaaQnSHDh107NgxvfPOOzpy5IgkadiwYRo+fLi8vb2rtUEAAACgprmmED1v3jwFBARo3LhxTsf/8pe/KD8/X9OnT6+W5gAAAICa6JrmRL/++utq06ZNhePt2rXT8uXL/+umAAAAgJrsmkJ0bm6umjZtWuF4kyZNdObMmf+6KQAAAKAmu6YQHRwcrB07dlQ4vmPHDgUFBf3XTQEAAAA12TXNiR43bpwmT56sS5cuqW/fvpKk9PR0TZs2jV8sBAAAwC3vmkL01KlTde7cOf36179WSUmJJMnLy0vTp0/XjBkzqrVBAAAAoKa5phDt5uam3/3ud3r22Wd1+PBheXt7684775TNZqvu/gAAAIAa55pCdDkfHx917dq1unoBAAAAbgrX9MVCAAAAoDYjRAMAAAAWEaIBAAAAiwjRAAAAgEWEaAAAAMAiQjQAAABgESEaAAAAsIgQDQAAAFhEiAYAAAAsIkQDAAAAFhGiAQAAAIsI0QAAAIBFhGgAAADAIkI0AAAAYBEhGgAAALCIEA0AAABYRIgGAAAALCJEAwAAABYRogEAAACLCNEAAACARYRoAAAAwCJCNAAAAGARIRoAAACwyKUhetu2bXrggQcUFBQkNzc3rV+/3un8qFGj5Obm5rQNGDDAqeabb77R8OHDZbfb5efnpzFjxujChQtONfv379c999wjLy8vBQcHa/78+RV6WbNmjdq0aSMvLy916NBB//jHP5zOG4ahWbNmqWnTpvL29lZ0dLSOHTtWPTcCAAAANxWXhuiioiJ17NhRS5cu/cmaAQMG6MyZM+b27rvvOp0fPny4Dh06pLS0NG3YsEHbtm3T+PHjzfMOh0P9+/dXSEiIsrKytGDBAs2ZM0d//OMfzZqdO3dq2LBhGjNmjD799FMNGjRIgwYN0sGDB82a+fPn69VXX9Xy5cu1e/du1a9fXzExMbp48WI13hEAAADcDNwMwzBc3YQkubm5ad26dRo0aJB5bNSoUSooKKjwhLrc4cOHFRYWpr1796pLly6SpNTUVN1333368ssvFRQUpGXLlumZZ55Rbm6uPD09JUlPPfWU1q9fryNHjkiShgwZoqKiIm3YsMEcu3v37urUqZOWL18uwzAUFBSkJ554Qk8++aQkqbCwUAEBAUpOTtbQoUOr9B4dDod8fX1VWFgou91u9RYBAICbRMTUt1zdAq6QtWBklWurmtdq/JzorVu3yt/fX61bt9bEiRN17tw581xmZqb8/PzMAC1J0dHRcnd31+7du82anj17mgFakmJiYnT06FF9++23Zk10dLTTdWNiYpSZmSlJOnnypHJzc51qfH19FRkZadZUpri4WA6Hw2kDAADAza9Gh+gBAwborbfeUnp6un73u98pIyNDAwcOVGlpqSQpNzdX/v7+Tq+pU6eOGjZsqNzcXLMmICDAqaZ8/2o1V56/8nWV1VRm3rx58vX1Nbfg4GBL7x8AAAA1Ux1XN/Bzrpwm0aFDB4WHh6tly5baunWr7r33Xhd2VjUzZsxQUlKSue9wOAjSAAAAt4Aa/ST6x+644w41btxYx48flyQFBgbq7NmzTjWXL1/WN998o8DAQLMmLy/PqaZ8/2o1V56/8nWV1VTGZrPJbrc7bQAAALj53VQh+ssvv9S5c+fUtGlTSVJUVJQKCgqUlZVl1mzZskVlZWWKjIw0a7Zt26ZLly6ZNWlpaWrdurVuu+02syY9Pd3pWmlpaYqKipIkhYaGKjAw0KnG4XBo9+7dZg0AAABqD5eG6AsXLig7O1vZ2dmSfvgCX3Z2tk6dOqULFy5o6tSp2rVrl7744gulp6froYceUqtWrRQTEyNJatu2rQYMGKBx48Zpz5492rFjhxITEzV06FAFBQVJkh599FF5enpqzJgxOnTokFatWqXFixc7TbP4zW9+o9TUVL388ss6cuSI5syZo3379ikxMVHSDyuHTJ48WS+88II++OADHThwQCNHjlRQUJDTaiIAAACoHVw6J3rfvn3q06ePuV8ebOPj47Vs2TLt379fK1asUEFBgYKCgtS/f389//zzstls5mveeecdJSYm6t5775W7u7vi4uL06quvmud9fX21efNmJSQkKCIiQo0bN9asWbOc1pK+6667tHLlSs2cOVNPP/207rzzTq1fv17t27c3a6ZNm6aioiKNHz9eBQUFuvvuu5WamiovL6/reYsAAABQA9WYdaJrA9aJBgCgdmCd6JqlVq4TDQAAANQ0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peG6G3btumBBx5QUFCQ3NzctH79eqfzhmFo1qxZatq0qby9vRUdHa1jx4451XzzzTcaPny47Ha7/Pz8NGbMGF24cMGpZv/+/brnnnvk5eWl4OBgzZ8/v0Iva9asUZs2beTl5aUOHTroH//4h+VeAAAAUDu4NEQXFRWpY8eOWrp0aaXn58+fr1dffVXLly/X7t27Vb9+fcXExOjixYtmzfDhw3Xo0CGlpaVpw4YN2rZtm8aPH2+edzgc6t+/v0JCQpSVlaUFCxZozpw5+uMf/2jW7Ny5U8OGDdOYMWP06aefatCgQRo0aJAOHjxoqRcAAADUDm6GYRiubkKS3NzctG7dOg0aNEjSD09+g4KC9MQTT+jJJ5+UJBUWFiogIEDJyckaOnSoDh8+rLCwMO3du1ddunSRJKWmpuq+++7Tl19+qaCgIC1btkzPPPOMcnNz5enpKUl66qmntH79eh05ckSSNGTIEBUVFWnDhg1mP927d1enTp20fPnyKvVSmeLiYhUXF5v7DodDwcHBKiwslN1ur94bCAAAaoyIqW+5ugVcIWvByCrXOhwO+fr6XjWv1dg50SdPnlRubq6io6PNY76+voqMjFRmZqYkKTMzU35+fmaAlqTo6Gi5u7tr9+7dZk3Pnj3NAC1JMTExOnr0qL799luz5srrlNeUX6cqvVRm3rx58vX1Nbfg4OBrvR0AAACoQWpsiM7NzZUkBQQEOB0PCAgwz+Xm5srf39/pfJ06ddSwYUOnmsrGuPIaP1Vz5fmr9VKZGTNmqLCw0NxOnz59lXcNAACAm0EdVzdwK7PZbLLZbK5uAwAAANWsxj6JDgwMlCTl5eU5Hc/LyzPPBQYG6uzZs07nL1++rG+++capprIxrrzGT9Vcef5qvQAAAKD2qLEhOjQ0VIGBgUpPTzePORwO7d69W1FRUZKkqKgoFRQUKCsry6zZsmWLysrKFBkZadZs27ZNly5dMmvS0tLUunVr3XbbbWbNldcprym/TlV6AQAAQO3h0hB94cIFZWdnKzs7W9IPX+DLzs7WqVOn5ObmpsmTJ+uFF17QBx98oAMHDmjkyJEKCgoyV/Bo27atBgwYoHHjxmnPnj3asWOHEhMTNXToUAUFBUmSHn30UXl6emrMmDE6dOiQVq1apcWLFyspKcns4ze/+Y1SU1P18ssv68iRI5ozZ4727dunxMRESapSLwAAAKg9XDonet++ferTp4+5Xx5s4+PjlZycrGnTpqmoqEjjx49XQUGB7r77bqWmpsrLy8t8zTvvvKPExETde++9cnd3V1xcnF599VXzvK+vrzZv3qyEhARFRESocePGmjVrltNa0nfddZdWrlypmTNn6umnn9add96p9evXq3379mZNVXoBAABA7VBj1omuDaq67iAAALi5sU50zVKr1okGAAAAaipCNAAAAGARIRoAAACwiBANAAAAWESIBgAAACwiRAMAAAAWEaIBAAAAiwjRAAAAgEWEaAAAAMAiQjQAAABgESEaAAAAsIgQDQAAAFhEiAYAAAAsIkQDAAAAFhGiAQAAAIsI0QAAAIBFdVzdAAAAtUHE1Ldc3QKukLVgpKtbwE2OJ9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2p0iJ4zZ47c3NyctjZt2pjnL168qISEBDVq1Eg+Pj6Ki4tTXl6e0xinTp1SbGys6tWrJ39/f02dOlWXL192qtm6das6d+4sm82mVq1aKTk5uUIvS5cuVYsWLeTl5aXIyEjt2bPnurxnAAAA1Hx1XN3A1bRr104fffSRuV+nzv+1PGXKFKWkpGjNmjXy9fVVYmKiHn74Ye3YsUOSVFpaqtjYWAUGBmrnzp06c+aMRo4cqbp16+q3v/2tJOnkyZOKjY3VhAkT9M477yg9PV1jx45V06ZNFRMTI0latWqVkpKStHz5ckVGRmrRokWKiYnR0aNH5e/vf13ff8TUt67r+LAma8FIV7cAAABqgBr9JFr6ITQHBgaaW+PGjSVJhYWF+vOf/6xXXnlFffv2VUREhN58803t3LlTu3btkiRt3rxZn3/+ud5++2116tRJAwcO1PPPP6+lS5eqpKREkrR8+XKFhobq5ZdfVtu2bZWYmKjBgwdr4cKFZg+vvPKKxo0bp9GjRyssLEzLly9XvXr19Je//OXG3xAAAAC4XI0P0ceOHVNQUJDuuOMODR8+XKdOnZIkZWVl6dKlS4qOjjZr27Rpo+bNmyszM1OSlJmZqQ4dOiggIMCsiYmJkcPh0KFDh8yaK8corykfo6SkRFlZWU417u7uio6ONmt+SnFxsRwOh9MGAACAm1+NDtGRkZFKTk5Wamqqli1bppMnT+qee+7R+fPnlZubK09PT/n5+Tm9JiAgQLm5uZKk3NxcpwBdfr783M/VOBwOff/99/r6669VWlpaaU35GD9l3rx58vX1Nbfg4GDL9wAAAAA1T42eEz1w4EDzn8PDwxUZGamQkBCtXr1a3t7eLuysambMmKGkpCRz3+FwEKQBAABuATX6SfSP+fn56Re/+IWOHz+uwMBAlZSUqKCgwKkmLy9PgYGBkqTAwMAKq3WU71+txm63y9vbW40bN5aHh0elNeVj/BSbzSa73e60AQAA4OZ3U4XoCxcu6MSJE2ratKkiIiJUt25dpaenm+ePHj2qU6dOKSoqSpIUFRWlAwcO6OzZs2ZNWlqa7Ha7wsLCzJorxyivKR/D09NTERERTjVlZWVKT083awAAAFC71OgQ/eSTTyojI0NffPGFdu7cqf/5n/+Rh4eHhg0bJl9fX40ZM0ZJSUn6+OOPlZWVpdGjRysqKkrdu3eXJPXv319hYWEaMWKEPvvsM23atEkzZ85UQkKCbDabJGnChAn697//rWnTpunIkSN67bXXtHr1ak2ZMsXsIykpSX/605+0YsUKHT58WBMnTlRRUZFGjx7tkvsCAAAA16rRc6K//PJLDRs2TOfOnVOTJk109913a9euXWrSpIkkaeHChXJ3d1dcXJyKi4sVExOj1157zXy9h4eHNmzYoIkTJyoqKkr169dXfHy85s6da9aEhoYqJSVFU6ZM0eLFi9WsWTO98cYb5hrRkjRkyBDl5+dr1qxZys3NVadOnZSamlrhy4YAAACoHdwMwzBc3URt4XA45Ovrq8LCwirPj+bHVmoWfmwFwLXiz/Oa5Xr/ec7nXbNY+byrmtdq9HQOAAAAoCYiRAMAAAAW1eg50QBwK+Ove2sWpmsBsIIn0QAAAIBFhGgAAADAIkI0AAAAYBEhGgAAALCIEA0AAABYRIgGAAAALCJEAwAAABYRogEAAACLCNEAAACARYRoAAAAwCJCNAAAAGARIRoAAACwiBANAAAAWESIBgAAACwiRAMAAAAW1XF1AwD+T8TUt1zdAq6QtWCkq1sAANRQPIk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Bt0dKlS9WiRQt5eXkpMjJSe/bscXVLAAAAuMEI0RasWrVKSUlJmj17tj755BN17NhRMTExOnv2rKtbAwAAwA1EiLbglVde0bhx4zR69GiFhYVp+fLlqlevnv7yl7+4ujUAAADcQHVc3cDNoqSkRFlZWZoxY4Z5zN3dXdHR0crMzKz0NcXFxSouLjb3CwsLJUkOh6PK1y0t/v4aO8b1YOWzuxZ83jULn3ftwuddu/B51y5WPu/yWsMwfrbOzbhaBSRJOTk5uv3227Vz505FRUWZx6dNm6aMjAzt3r27wmvmzJmj55577ka2CQAAgGpw+vRpNWvW7CfP8yT6OpoxY4aSkpLM/bKyMn3zzTdq1KiR3NzcXNjZjeVwOBQcHKzTp0/Lbre7uh1cZ3zetQufd+3C51271NbP2zAMnT9/XkFBQT9bR4iuosaNG8vDw0N5eXlOx/Py8hQYGFjpa2w2m2w2m9MxPz+/69VijWe322vVf4S1HZ937cLnXbvwedcutfHz9vX1vWoNXyysIk9PT0VERCg9Pd08VlZWpvT0dKfpHQAAALj18STagqSkJMXHx6tLly7q1q2bFi1apKKiIo0ePdrVrQEAAOAGIkRbMGTIEOXn52vWrFnKzc1Vp06dlJqaqoCAAFe3VqPZbDbNnj27wtQW3Jr4vGsXPu/ahc+7duHz/nmszgEAAABYxJxoAAAAwCJCNAAAAGARIRoAAACwiBANAAAAWESIxnWzbds2PfDAAwoKCpKbm5vWr1/v6pZwHc2bN09du3ZVgwYN5O/vr0GDBuno0aOubgvXybJlyxQeHm7+CENUVJQ2btzo6rZwA7z00ktyc3PT5MmTXd0KrpM5c+bIzc3NaWvTpo2r26pxCNG4boqKitSxY0ctXbrU1a3gBsjIyFBCQoJ27dqltLQ0Xbp0Sf3791dRUZGrW8N10KxZM7300kvKysrSvn371LdvXz300EM6dOiQq1vDdbR37169/vrrCg8Pd3UruM7atWunM2fOmNv27dtd3VKNwzrRuG4GDhyogQMHuroN3CCpqalO+8nJyfL391dWVpZ69uzpoq5wvTzwwANO+y+++KKWLVumXbt2qV27di7qCtfThQsXNHz4cP3pT3/SCy+84Op2cJ3VqVNHgYGBrm6jRuNJNIDrorCwUJLUsGFDF3eC6620tFTvvfeeioqKFBUV5ep2cJ0kJCQoNjZW0dHRrm4FN8CxY8cUFBSkO+64Q8OHD9epU6dc3VKNw5NoANWurKxMkydPVo8ePdS+fXtXt4Pr5MCBA4qKitLFixfl4+OjdevWKSwszNVt4Tp477339Mknn2jv3r2ubgU3QGRkpJKTk9W6dWudOXNGzz33nO655x4dPHhQDRo0cHV7NQYhGkC1S0hI0MGDB5lDd4tr3bq1srOzVVhYqLVr1yo+Pl4ZGRkE6VvM6dOn9Zvf/EZpaWny8vJydTu4Aa6cihkeHq7IyEiFhIRo9erVGjNmjAs7q1kI0QCqVWJiojZs2KBt27apWbNmrm4H15Gnp6datWolSYqIiNDevXu1ePFivf766y7uDNUpKytLZ8+eVefOnc1jpaWl2rZtm5YsWaLi4mJ5eHi4sENcb35+fvrFL36h48ePu7qVGoUQDaBaGIahSZMmad26ddq6datCQ0Nd3RJusLKyMhUXF7u6DVSze++9VwcOHHA6Nnr0aLVp00bTp08nQNcCFy5c0IkTJzRixAhXt1KjEKJx3Vy4cMHp/1pPnjyp7OxsNWzYUM2bN3dhZ7geEhIStHLlSr3//vtq0KCBcnNzJUm+vr7y9vZ2cXeobjNmzNDAgQPVvHlznT9/XitXrtTWrVu1adMmV7eGatagQYMK322oX7++GjVqxHceblFPPvmkHnjgAYWEhCgnJ0ezZ8+Wh4eHhg0b5urWahRCNK6bffv2qU+fPuZ+UlKSJCk+Pl7Jycku6grXy7JlyyRJvXv3djr+5ptvatSoUTe+IVxXZ8+e1ciRI3XmzBn5+voqPDxcmzZtUr9+/VzdGoD/0pdffqlhw4bp3LlzatKkie6++27t2rVLTZo0cXVrNYqbYRiGq5sAAAAAbiasEw0AAABYRIgGAAAALCJEAwAAABYRogEAAACLCNEAAACARYRoAAAAwCJCNAAAAGARIRoAAACwiBANAAAAWESIBoBaKj8/XxMnTlTz5s1ls9kUGBiomJgY7dixw9WtAUCNV8fVDQAAXCMuLk4lJSVasWKF7rjjDuXl5Sk9PV3nzp27LtcrKSmRp6fndRkbAG40nkQDQC1UUFCgf/7zn/rd736nPn36KCQkRN26ddOMGTP04IMPmjX/+7//q4CAAHl5eal9+/basGGDOcbf/vY3tWvXTjabTS1atNDLL7/sdI0WLVro+eef18iRI2W32zV+/HhJ0vbt23XPPffI29tbwcHBevzxx1VUVHTj3jwAVANCNADUQj4+PvLx8dH69etVXFxc4XxZWZkGDhyoHTt26O2339bnn3+ul156SR4eHpKkrKwsPfLIIxo6dKgOHDigOXPm6Nlnn1VycrLTOL///e/VsWNHffrpp3r22Wd14sQJDRgwQHFxcdq/f79WrVql7du3KzEx8Ua8bQCoNm6GYRiubgIAcOP97W9/07hx4/T999+rc+fO6tWrl4YOHarw8HBt3rxZAwcO1OHDh/WLX/yiwmuHDx+u/Px8bd682Tw2bdo0paSk6NChQ5J+eBL9y1/+UuvWrTNrxo4dKw8PD73++uvmse3bt6tXr14qKiqSl5fXdXzHAFB9eBINALVUXFyccnJy9MEHH2jAgAHaunWrOnfurOTkZGVnZ6tZs2aVBmhJOnz4sHr06OF0rEePHjp27JhKS0vNY126dHGq+eyzz5ScnGw+Cffx8VFMTIzKysp08uTJ6n+TAHCd8MVCAKjFvLy81K9fP/Xr10/PPvusxo4dq9mzZ+vJJ5+slvHr16/vtH/hwgX97//+rx5//PEKtc2bN6+WawLAjUCIBgCYwsLCtH79eoWHh+vLL7/Uv/71r0qfRrdt27bCUng7duzQL37xC3PedGU6d+6szz//XK1atar23gHgRmI6BwDUQufOnVPfvn319ttva//+/Tp58qTWrFmj+fPn66GHHlKvXr3Us2dPxcXFKS0tTSdPntTGjRuVmpoqSXriiSeUnp6u559/Xv/617+0YsUKLVmy5KpPsKdPn66dO3cqMTFR2dnZOnbsmN5//32+WAjgpsOTaACohXx8fBQZGamFCxfqxIkTunTpkoKDgzVu3Dg9/fTTkn744uGTTz6pYcOGqaioSK1atdJLL70k6YcnyqtXr9asWbP0/PPPq2nTppo7d65GjRr1s9cNDw9XRkaGnnnmGd1zzz0yDEMtW7bUkCFDrvdbBoBqxeocAAAAgEVM5wAAAAAsIkQDAAAAFhGiAQAAAIsI0QAAAIBFhGgAAADAIkI0AAAAYBEhGgAAALCIEA0AAABYRIgGAAAALCJEAwAAABYRogEAAACL/j+j4RzSiOVi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tEAAAIjCAYAAADFk0cVAAAAOXRFWHRTb2Z0d2FyZQBNYXRwbG90bGliIHZlcnNpb24zLjcuMSwgaHR0cHM6Ly9tYXRwbG90bGliLm9yZy/bCgiHAAAACXBIWXMAAA9hAAAPYQGoP6dpAABHzklEQVR4nO3de1RVdf7/8RegHFA8kBdAEpG0UVHRERXJ8haKRhe/4aTmT9G8fHXARik1y9Ssxkan1EbTZpoJm7K8zGglI0qYOCreKPKSOurYaCFIFhylBIX9+6PF/nqCku2gB+X5WGuv1d77fT77ffYp16vt53yOm2EYhgAAAABUmburGwAAAABuNoRoAAAAwCJCNAAAAGARIRoAAACwiBANAAAAWESIBgAAACwiRAMAAAAWEaIBAAAAiwjRAAAAgEWEaACoxJw5c+Tm5nZDrtW7d2/17t3b3N+6davc3Ny0du3aG3L9UaNGqUWLFjfkWtfqwoULGjt2rAIDA+Xm5qbJkye7uiUAtRwhGsAtLzk5WW5ububm5eWloKAgxcTE6NVXX9X58+er5To5OTmaM2eOsrOzq2W86lSTe6uK3/72t0pOTtbEiRP117/+VSNGjPjJ2pKSEi1evFi//OUvZbfb5efnp3bt2mn8+PE6cuTIDewawK2sjqsbAIAbZe7cuQoNDdWlS5eUm5urrVu3avLkyXrllVf0wQcfKDw83KydOXOmnnrqKUvj5+Tk6LnnnlOLFi3UqVOnKr9u8+bNlq5zLX6utz/96U8qKyu77j38N7Zs2aLu3btr9uzZV62Ni4vTxo0bNWzYMI0bN06XLl3SkSNHtGHDBt11111q06bNDegYwK2OEA2g1hg4cKC6dOli7s+YMUNbtmzR/fffrwcffFCHDx+Wt7e3JKlOnTqqU+f6/hH53XffqV69evL09Lyu17maunXruvT6VXH27FmFhYVdtW7v3r3asGGDXnzxRT399NNO55YsWaKCgoLr1GFFFy9elKenp9zd+Utf4FbEf9kAarW+ffvq2Wef1X/+8x+9/fbb5vHK5kSnpaXp7rvvlp+fn3x8fNS6dWszqG3dulVdu3aVJI0ePdqcOpKcnCzph3nP7du3V1ZWlnr27Kl69eqZr/3xnOhypaWlevrppxUYGKj69evrwQcf1OnTp51qWrRooVGjRlV47ZVjXq23yuZEFxUV6YknnlBwcLBsNptat26t3//+9zIMw6nOzc1NiYmJWr9+vdq3by+bzaZ27dopNTW18hv+I2fPntWYMWMUEBAgLy8vdezYUStWrDDPl88PP3nypFJSUszev/jii0rHO3HihCSpR48eFc55eHioUaNGTse++uorjRkzRkFBQbLZbAoNDdXEiRNVUlJi1vz73//Wr371KzVs2FD16tVT9+7dlZKS4jROeZ/vvfeeZs6cqdtvv1316tWTw+GQJO3evVsDBgyQr6+v6tWrp169emnHjh1OY5w/f16TJ09WixYtZLPZ5O/vr379+umTTz6p0r0EcGPxJBpArTdixAg9/fTT2rx5s8aNG1dpzaFDh3T//fcrPDxcc+fOlc1m0/Hjx80g1LZtW82dO1ezZs3S+PHjdc8990iS7rrrLnOMc+fOaeDAgRo6dKj+3//7fwoICPjZvl588UW5ublp+vTpOnv2rBYtWqTo6GhlZ2ebT8yroiq9XckwDD344IP6+OOPNWbMGHXq1EmbNm3S1KlT9dVXX2nhwoVO9du3b9ff//53/frXv1aDBg306quvKi4uTqdOnaoQWq/0/fffq3fv3jp+/LgSExMVGhqqNWvWaNSoUSooKNBvfvMbtW3bVn/96181ZcoUNWvWTE888YQkqUmTJpWOGRISIkl655131KNHj5/924ScnBx169ZNBQUFGj9+vNq0aaOvvvpKa9eu1XfffSdPT0/l5eXprrvu0nfffafHH39cjRo10ooVK/Tggw9q7dq1+p//+R+nMZ9//nl5enrqySefVHFxsTw9PbVlyxYNHDhQERERmj17ttzd3fXmm2+qb9+++uc//6lu3bpJkiZMmKC1a9cqMTFRYWFhOnfunLZv367Dhw+rc+fOP/k+ALiIAQC3uDfffNOQZOzdu/cna3x9fY1f/vKX5v7s2bONK/+IXLhwoSHJyM/P/8kx9u7da0gy3nzzzQrnevXqZUgyli9fXum5Xr16mfsff/yxIcm4/fbbDYfDYR5fvXq1IclYvHixeSwkJMSIj4+/6pg/11t8fLwREhJi7q9fv96QZLzwwgtOdYMHDzbc3NyM48ePm8ckGZ6enk7HPvvsM0OS8Yc//KHCta60aNEiQ5Lx9ttvm8dKSkqMqKgow8fHx+m9h4SEGLGxsT87nmEYRllZmXmvAwICjGHDhhlLly41/vOf/1SoHTlypOHu7l7pvxdlZWWGYRjG5MmTDUnGP//5T/Pc+fPnjdDQUKNFixZGaWmpYRj/95ndcccdxnfffec0zp133mnExMSYYxqGYXz33XdGaGio0a9fP/OYr6+vkZCQcNX3CKBmYDoHAEjy8fH52VU6/Pz8JEnvv//+NX8Jz2azafTo0VWuHzlypBo0aGDuDx48WE2bNtU//vGPa7p+Vf3jH/+Qh4eHHn/8cafjTzzxhAzD0MaNG52OR0dHq2XLluZ+eHi47Ha7/v3vf1/1OoGBgRo2bJh5rG7dunr88cd14cIFZWRkWO7dzc1NmzZt0gsvvKDbbrtN7777rhISEhQSEqIhQ4aYc6LLysq0fv16PfDAA07z5K8cp7zHbt266e677zbP+fj4aPz48friiy/0+eefO70uPj7e6W8JsrOzdezYMT366KM6d+6cvv76a3399dcqKirSvffeq23btpn/Pvn5+Wn37t3Kycmx/L4B3HiEaADQD+sQXxlYf2zIkCHq0aOHxo4dq4CAAA0dOlSrV6+2FKhvv/12S18ivPPOO5323dzc1KpVq5+cD1xd/vOf/ygoKKjC/Wjbtq15/krNmzevMMZtt92mb7/99qrXufPOOyt88e6nrlNVNptNzzzzjA4fPqycnBy9++676t69u1avXq3ExERJUn5+vhwOh9q3b3/VHlu3bl3h+E/1GBoa6rR/7NgxST+E6yZNmjhtb7zxhoqLi1VYWChJmj9/vg4ePKjg4GB169ZNc+bMuer/iABwHUI0gFrvyy+/VGFhoVq1avWTNd7e3tq2bZs++ugjjRgxQvv379eQIUPUr18/lZaWVuk6VuYxV9VP/SBMVXuqDh4eHpUeN370JURXaNq0qYYOHapt27bpzjvv1OrVq3X58uXrdr0ff8bl/5O1YMECpaWlVbr5+PhIkh555BH9+9//1h/+8AcFBQVpwYIFateuXYUn/wBqBkI0gFrvr3/9qyQpJibmZ+vc3d1177336pVXXtHnn3+uF198UVu2bNHHH38s6acD7bUqf4pZzjAMHT9+3Gkljdtuu63SZdt+/ITUSm8hISHKycmpML2l/IdKyr+8998KCQnRsWPHKjzNr+7rSD9MEwkPD9elS5f09ddfq0mTJrLb7Tp48OBVezx69GiF41XtsXyai91uV3R0dKXblUsMNm3aVL/+9a+1fv16nTx5Uo0aNdKLL75o9e0CuAEI0QBqtS1btuj5559XaGiohg8f/pN133zzTYVj5T9aUlxcLEmqX7++JFXbWsRvvfWWU5Bdu3atzpw5o4EDB5rHWrZsqV27djktybZhw4YKS+FZ6e2+++5TaWmplixZ4nR84cKFcnNzc7r+f+O+++5Tbm6uVq1aZR67fPmy/vCHP8jHx0e9evWyPOaxY8d06tSpCscLCgqUmZmp2267TU2aNJG7u7sGDRqkDz/8UPv27atQX/4U/b777tOePXuUmZlpnisqKtIf//hHtWjR4qprV0dERKhly5b6/e9/rwsXLlQ4n5+fL+mHvzkon9ZRzt/fX0FBQea/XwBqFpa4A1BrbNy4UUeOHNHly5eVl5enLVu2KC0tTSEhIfrggw/k5eX1k6+dO3eutm3bptjYWIWEhOjs2bN67bXX1KxZM/NLZy1btpSfn5+WL1+uBg0aqH79+oqMjKwwT7aqGjZsqLvvvlujR49WXl6eFi1apFatWjktwzd27FitXbtWAwYM0COPPKITJ07o7bffdvqin9XeHnjgAfXp00fPPPOMvvjiC3Xs2FGbN2/W+++/r8mTJ1cY+1qNHz9er7/+ukaNGqWsrCy1aNFCa9eu1Y4dO7Ro0aKfnaP+Uz777DM9+uijGjhwoO655x41bNhQX331lVasWKGcnBwtWrTInH7y29/+Vps3b1avXr00fvx4tW3bVmfOnNGaNWu0fft2+fn56amnntK7776rgQMH6vHHH1fDhg21YsUKnTx5Un/729+u+kMq7u7ueuONNzRw4EC1a9dOo0eP1u23366vvvpKH3/8sex2uz788EOdP39ezZo10+DBg9WxY0f5+Pjoo48+0t69e/Xyyy9f0/0FcJ25dnEQALj+ype4K988PT2NwMBAo1+/fsbixYudllIr9+Ml7tLT042HHnrICAoKMjw9PY2goCBj2LBhxr/+9S+n173//vtGWFiYUadOHacl5Xr16mW0a9eu0v5+aom7d99915gxY4bh7+9veHt7G7GxsZUu1fbyyy8bt99+u2Gz2YwePXoY+/btqzDmz/X24yXuDOOHZdymTJliBAUFGXXr1jXuvPNOY8GCBU7LtBnGD0vcVbYs208tvfdjeXl5xujRo43GjRsbnp6eRocOHSpdhq+qS9zl5eUZL730ktGrVy+jadOmRp06dYzbbrvN6Nu3r7F27doK9f/5z3+MkSNHGk2aNDFsNptxxx13GAkJCUZxcbFZc+LECWPw4MGGn5+f4eXlZXTr1s3YsGGD0zjln9maNWsq7evTTz81Hn74YaNRo0aGzWYzQkJCjEceecRIT083DMMwiouLjalTpxodO3Y0GjRoYNSvX9/o2LGj8dprr131PQNwDTfDqAHf/AAAAABuIsyJBgAAACwiRAMAAAAWEaIBAAAAiwjRAAAAgEWEaAAAAMAiQjQAAABgET+2cgOVlZUpJydHDRo0qPafBwYAAMB/zzAMnT9/XkFBQT/7g0qE6BsoJydHwcHBrm4DAAAAV3H69Gk1a9bsJ88Tom+g8p+wPX36tOx2u4u7AQAAwI85HA4FBwebue2nEKJvoPIpHHa7nRANAABQg11t6i1fLAQAAAAsIkQDAAAAFhGiAQAAAIsI0QAAAIBFhGgAAADAIkI0AAAAYBEhGgAAALCIEA0AAABYRIgGAAAALCJEAwAAABYRogEAAACLCNEAAACARYRoAAAAwCJCNAAAAGARIRoAAACwiBANAAAAWESIBgAAACwiRAMAAAAWEaIBAAAAi+q4ugEAAIBbTcTUt1zdAq6QtWBktY/Jk2gAAADAIkI0AAAAYBEhGgAAALCIEA0AAABYRIgGAAAALCJEAwAAABYRogEAAACLCNEAAACARYRoAAAAwCJCNAAAAGCRS0P0smXLFB4eLrvdLrvdrqioKG3cuNE837t3b7m5uTltEyZMcBrj1KlTio2NVb169eTv76+pU6fq8uXLTjVbt25V586dZbPZ1KpVKyUnJ1foZenSpWrRooW8vLwUGRmpPXv2OJ2/ePGiEhIS1KhRI/n4+CguLk55eXnVdzMAAABw03BpiG7WrJleeuklZWVlad++ferbt68eeughHTp0yKwZN26czpw5Y27z5883z5WWlio2NlYlJSXauXOnVqxYoeTkZM2aNcusOXnypGJjY9WnTx9lZ2dr8uTJGjt2rDZt2mTWrFq1SklJSZo9e7Y++eQTdezYUTExMTp79qxZM2XKFH344Ydas2aNMjIylJOTo4cffvg63yEAAADURG6GYRiubuJKDRs21IIFCzRmzBj17t1bnTp10qJFiyqt3bhxo+6//37l5OQoICBAkrR8+XJNnz5d+fn58vT01PTp05WSkqKDBw+arxs6dKgKCgqUmpoqSYqMjFTXrl21ZMkSSVJZWZmCg4M1adIkPfXUUyosLFSTJk20cuVKDR48WJJ05MgRtW3bVpmZmerevXuV3pvD4ZCvr68KCwtlt9uv9RYBAIAaLmLqW65uAVfIWjCyyrVVzWs1Zk50aWmp3nvvPRUVFSkqKso8/s4776hx48Zq3769ZsyYoe+++848l5mZqQ4dOpgBWpJiYmLkcDjMp9mZmZmKjo52ulZMTIwyMzMlSSUlJcrKynKqcXd3V3R0tFmTlZWlS5cuOdW0adNGzZs3N2sqU1xcLIfD4bQBAADg5lfH1Q0cOHBAUVFRunjxonx8fLRu3TqFhYVJkh599FGFhIQoKChI+/fv1/Tp03X06FH9/e9/lyTl5uY6BWhJ5n5ubu7P1jgcDn3//ff69ttvVVpaWmnNkSNHzDE8PT3l5+dXoab8OpWZN2+ennvuOYt3BAAAADWdy0N069atlZ2drcLCQq1du1bx8fHKyMhQWFiYxo8fb9Z16NBBTZs21b333qsTJ06oZcuWLuy6ambMmKGkpCRz3+FwKDg42IUdAQAAoDq4fDqHp6enWrVqpYiICM2bN08dO3bU4sWLK62NjIyUJB0/flySFBgYWGGFjPL9wMDAn62x2+3y9vZW48aN5eHhUWnNlWOUlJSooKDgJ2sqY7PZzJVHyjcAAADc/Fweon+srKxMxcXFlZ7Lzs6WJDVt2lSSFBUVpQMHDjitopGWlia73W5OCYmKilJ6errTOGlpaea8a09PT0VERDjVlJWVKT093ayJiIhQ3bp1nWqOHj2qU6dOOc3fBgAAQO3g0ukcM2bM0MCBA9W8eXOdP39eK1eu1NatW7Vp0yadOHFCK1eu1H333adGjRpp//79mjJlinr27Knw8HBJUv/+/RUWFqYRI0Zo/vz5ys3N1cyZM5WQkCCbzSZJmjBhgpYsWaJp06bpscce05YtW7R69WqlpKSYfSQlJSk+Pl5dunRRt27dtGjRIhUVFWn06NGSJF9fX40ZM0ZJSUlq2LCh7Ha7Jk2apKioqCqvzAEAAIBbh0tD9NmzZzVy5EidOXNGvr6+Cg8P16ZNm9SvXz+dPn1aH330kRlog4ODFRcXp5kzZ5qv9/Dw0IYNGzRx4kRFRUWpfv36io+P19y5c82a0NBQpaSkaMqUKVq8eLGaNWumN954QzExMWbNkCFDlJ+fr1mzZik3N1edOnVSamqq05cNFy5cKHd3d8XFxam4uFgxMTF67bXXbsyNAgAAQI1S49aJvpWxTjQAALUD60TXLLf0OtEAAADAzYI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jk0hC9bNkyhYeHy263y263KyoqShs3bjTPX7x4UQkJCWrUqJF8fHwUFxenvLw8pzFOnTql2NhY1atXT/7+/po6daouX77sVLN161Z17txZNptNrVq1UnJycoVeli5dqhYtWsjLy0uRkZHas2eP0/mq9AIAAIDawaUhulmzZnrppZeUlZWlffv2qW/fvnrooYd06NAhSdKUKVP04Ycfas2aNcrIyFBOTo4efvhh8/WlpaWKjY1VSUmJdu7cqRUrVig5OVmzZs0ya06ePKnY2Fj16dNH2dnZmjx5ssaOHatNmzaZNatWrVJSUpJmz56tTz75RB07dlRMTIzOnj1r1lytFwAAANQeboZhGK5u4koNGzbUggULNHjwYDVp0kQrV67U4MGDJUlHjhxR27ZtlZmZqe7du2vjxo26//77lZOTo4CAAEnS8uXLNX36dOXn58vT01PTp09XSkqKDh48aF5j6NChKigoUGpqqiQpMjJSXbt21ZIlSyRJZWVlCg4O1qRJk/TUU0+psLDwqr1UhcPhkK+vrwoLC2W326vtngEAgJolYupbrm4BV8haMLLKtVXNazVmTnRpaanee+89FRUVKSoqSllZWbp06ZKio6PNmjZt2qh58+bKzMyUJGVmZqpDhw5mgJakmJgYORwO82l2Zmam0xjlNeVjlJSUKCsry6nG3d1d0dHRZk1VeqlMcXGxHA6H0wYAAICbn8tD9IEDB+Tj4yObzaYJEyZo3bp1CgsLU25urjw9PeXn5+dUHxAQoNzcXElSbm6uU4AuP19+7udqHA6Hvv/+e3399dcqLS2ttObKMa7WS2XmzZsnX19fcwsODq7aTQEAAECN5vIQ3bp1a2VnZ2v37t2aOHGi4uPj9fnnn7u6rWoxY8YMFRYWmtvp06dd3RIAAACqQR1XN+Dp6alWrVpJkiIiIrR3714tXrxYQ4YMUUlJiQoKCpyeAOfl5SkwMFCSFBgYWGEVjfIVM66s+fEqGnl5ebLb7fL29paHh4c8PDwqrblyjKv1UhmbzSabzWbhbgAAAOBm4PIn0T9WVlam4uJiRUREqG7dukpPTzfPHT16VKdOnVJUVJQkKSoqSgcOHHBaRSMtLU12u11hYWFmzZVjlNeUj+Hp6amIiAinmrKyMqWnp5s1VekFAAAAtYdLn0TPmDFDAwcOVPPmzXX+/HmtXLlSW7du1aZNm+Tr66sxY8YoKSlJDRs2lN1u16RJkxQVFWWuhtG/f3+FhYVpxIgRmj9/vnJzczVz5kwlJCSYT4AnTJigJUuWaNq0aXrssce0ZcsWrV69WikpKWYfSUlJio+PV5cuXdStWzctWrRIRUVFGj16tCRVqRcAAADUHi4N0WfPntXIkSN15swZ+fr6Kjw8XJs2bVK/fv0kSQsXLpS7u7vi4uJUXFysmJgYvfbaa+brPTw8tGHDBk2cOFFRUVGqX7++4uPjNXfuXLMmNDRUKSkpmjJlihYvXqxmzZrpjTfeUExMjFkzZMgQ5efna9asWcrNzVWnTp2Umprq9GXDq/UCAACA2qPGrRN9K2OdaAAAagfWia5Zbul1ogEAAICbB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MilIXrevHnq2rWrGjRoIH9/fw0aNEhHjx51qundu7fc3NyctgkTJjjVnDp1SrGxsapXr578/f01depUXb582alm69at6ty5s2w2m1q1aqXk5OQK/SxdulQtWrSQl5eXIiMjtWfPHqfzFy9eVEJCgho1aiQfHx/FxcUpLy+vem4GAAAAbhouDdEZGRlKSEjQrl27lJaWpkuXLql///4qKipyqhs3bpzOnDljbvPnzzfPlZaWKjY2ViUlJdq5c6dWrFih5ORkzZo1y6w5efKkYmNj1adPH2VnZ2vy5MkaO3asNm3aZNasWrVKSUlJmj17tj755BN17NhRMTExOnv2rFkzZcoUffjhh1qzZo0yMjKUk5Ojhx9++DreIQAAANREboZhGK5uolx+fr78/f2VkZGhnj17SvrhSXSnTp20aNGiSl+zceNG3X///crJyVFAQIAkafny5Zo+fbry8/Pl6emp6dOnKyUlRQcPHjRfN3ToUBUUFCg1NVWSFBkZqa5du2rJkiWSpLKyMgUHB2vSpEl66qmnVFhYqCZNmmjlypUaPHiwJOnIkSNq27atMjMz1b1796u+P4fDIV9fXxUWFsput1/zfQIAADVbxNS3XN0CrpC1YGSVa6ua12rUnOjCwkJJUsOGDZ2Ov/POO2rcuLHat2+vGTNm6LvvvjPPZWZmqkOHDmaAlqSYmBg5HA4dOnTIrImOjnYaMyYmRpmZmZKkkpISZWVlOdW4u7srOjrarMnKytKlS5ecatq0aaPmzZubNT9WXFwsh8PhtAEAAODmV8fVDZQrKyvT5MmT1aNHD7Vv3948/uijjyokJERBQUHav3+/pk+frqNHj+rvf/+7JCk3N9cpQEsy93Nzc3+2xuFw6Pvvv9e3336r0tLSSmuOHDlijuHp6Sk/P78KNeXX+bF58+bpueees3gnAAAAUNPVmBCdkJCggwcPavv27U7Hx48fb/5zhw4d1LRpU9177706ceKEWrZseaPbtGTGjBlKSkoy9x0Oh4KDg13YEQAAAKpDjZjOkZiYqA0bNujjjz9Ws2bNfrY2MjJSknT8+HFJUmBgYIUVMsr3AwMDf7bGbrfL29tbjRs3loeHR6U1V45RUlKigoKCn6z5MZvNJrvd7rQBAADg5ufSEG0YhhITE7Vu3Tpt2bJFoaGhV31Ndna2JKlp06aSpKioKB04cMBpFY20tDTZ7XaFhYWZNenp6U7jpKWlKSoqSpLk6empiIgIp5qysjKlp6ebNREREapbt65TzdGjR3Xq1CmzBgAAALWDS6dzJCQkaOXKlXr//ffVoEEDc26xr6+vvL29deLECa1cuVL33XefGjVqpP3792vKlCnq2bOnwsPDJUn9+/dXWFiYRowYofnz5ys3N1czZ85UQkKCbDabJGnChAlasmSJpk2bpscee0xbtmzR6tWrlZKSYvaSlJSk+Ph4denSRd26ddOiRYtUVFSk0aNHmz2NGTNGSUlJatiwoex2uyZNmqSoqKgqrcwBAACAW4dLQ/SyZcsk/bCM3ZXefPNNjRo1Sp6envroo4/MQBscHKy4uDjNnDnTrPXw8NCGDRs0ceJERUVFqX79+oqPj9fcuXPNmtDQUKWkpGjKlClavHixmjVrpjfeeEMxMTFmzZAhQ5Sfn69Zs2YpNzdXnTp1UmpqqtOXDRcuXCh3d3fFxcWpuLhYMTExeu21167T3QEAAEBNVaPWib7VsU40AAC1A+tE1yy3/DrRAAAAwM2A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NE1hei+ffuqoKCgwnGHw6G+ffv+tz0BAAAANdo1heitW7eqpKSkwvGLFy/qn//8Z5XHmTdvnrp27aoGDRrI399fgwYN0tGjRyuMmZCQoEaNGsnHx0dxcXHKy8tzqjl16pRiY2NVr149+fv7a+rUqbp8+XKFnjt37iybzaZWrVopOTm5Qj9Lly5VixYt5OXlpcjISO3Zs8dyLwAAALj1WQrR+/fv1/79+yVJn3/+ubm/f/9+ffrpp/rzn/+s22+/vcrjZWRkKCEhQbt27VJaWpouXbqk/v37q6ioyKyZMmWKPvzwQ61Zs0YZGRnKycnRww8/bJ4vLS1VbGysSkpKtHPnTq1YsULJycmaNWuWWXPy5EnFxsaqT58+ys7O1uTJkzV27Fht2rTJrFm1apWSkpI0e/ZsffLJJ+rYsaNiYmJ09uzZKvcCAACA2sHNMAyjqsXu7u5yc3OTJFX2Mm9vb/3hD3/QY489dk3N5Ofny9/fXxkZGerZs6cKCwvVpEkTrVy5UoMHD5YkHTlyRG3btlVmZqa6d++ujRs36v7771dOTo4CAgIkScuXL9f06dOVn58vT09PTZ8+XSkpKTp48KB5raFDh6qgoECpqamSpMjISHXt2lVLliyRJJWVlSk4OFiTJk3SU089VaVersbhcMjX11eFhYWy2+3XdI8AAEDNFzH1LVe3gCtkLRhZ5dqq5jVLT6JPnjypEydOyDAM7dmzRydPnjS3r776Sg6H45oDtCQVFhZKkho2bChJysrK0qVLlxQdHW3WtGnTRs2bN1dmZqYkKTMzUx06dDADtCTFxMTI4XDo0KFDZs2VY5TXlI9RUlKirKwspxp3d3dFR0ebNVXp5ceKi4vlcDicNgAAANz86lgpDgkJkfTDU9rqVlZWpsmTJ6tHjx5q3769JCk3N1eenp7y8/Nzqg0ICFBubq5Zc2WALj9ffu7nahwOh77//nt9++23Ki0trbTmyJEjVe7lx+bNm6fnnnuuincAAAAANwtLIfpKx44d08cff6yzZ89WCNVXzkeuqoSEBB08eFDbt2+/1pZqnBkzZigpKcncdzgcCg4OdmFHAAAAqA7XFKL/9Kc/aeLEiWrcuLECAwPNedKS5ObmZjlEJyYmasOGDdq2bZuaNWtmHg8MDFRJSYkKCgqcngDn5eUpMDDQrPnxKhrlK2ZcWfPjVTTy8vJkt9vl7e0tDw8PeXh4VFpz5RhX6+XHbDabbDabhTsBAACAm8E1LXH3wgsv6MUXX1Rubq6ys7P16aefmtsnn3xS5XEMw1BiYqLWrVunLVu2KDQ01Ol8RESE6tatq/T0dPPY0aNHderUKUVFRUmSoqKidODAAadVNNLS0mS32xUWFmbWXDlGeU35GJ6enoqIiHCqKSsrU3p6ullTlV4AAABQO1zTk+hvv/1Wv/rVr/7riyckJGjlypV6//331aBBA3Nusa+vr7y9veXr66sxY8YoKSlJDRs2lN1u16RJkxQVFWWuhtG/f3+FhYVpxIgRmj9/vnJzczVz5kwlJCSYT4EnTJigJUuWaNq0aXrssce0ZcsWrV69WikpKWYvSUlJio+PV5cuXdStWzctWrRIRUVFGj16tNnT1XoBAABA7XBNIfpXv/qVNm/erAkTJvxXF1+2bJkkqXfv3k7H33zzTY0aNUqStHDhQrm7uysuLk7FxcWKiYnRa6+9ZtZ6eHhow4YNmjhxoqKiolS/fn3Fx8dr7ty5Zk1oaKhSUlI0ZcoULV68WM2aNdMbb7yhmJgYs2bIkCHKz8/XrFmzlJubq06dOik1NdXpy4ZX6wUAAAC1g6V1osvNmzdPr7zyimJjY9WhQwfVrVvX6fzjjz9ebQ3eSlgnGgCA2oF1omuW67FO9DU9if7jH/8oHx8fZWRkKCMjw+mcm5sbIRoAAAC3tGsK0SdPnqzuPgAAAICbxjWtzgEAAADUZtf0JPpqP+39l7/85ZqaAQAAAG4G17zE3ZUuXbqkgwcPqqCgQH379q2WxgAAAICa6ppC9Lp16yocKysr08SJE9WyZcv/uikAAACgJqu2OdHu7u5KSkrSwoULq2tIAAAAoEaq1i8WnjhxQpcvX67OIQEAAIAa55qmcyQlJTntG4ahM2fOKCUlRfHx8dXSGAAAAFBTXVOI/vTTT5323d3d1aRJE7388stXXbkDAAAAuNldU4j++OOPq7sPAAAA4KZxTSG6XH5+vo4ePSpJat26tZo0aVItTQEAAAA12TV9sbCoqEiPPfaYmjZtqp49e6pnz54KCgrSmDFj9N1331V3jwAAAECNck0hOikpSRkZGfrwww9VUFCggoICvf/++8rIyNATTzxR3T0CAAAANco1Tef429/+prVr16p3797msfvuu0/e3t565JFHtGzZsurqDwAAAKhxrulJ9HfffaeAgIAKx/39/ZnOAQAAgFveNYXoqKgozZ49WxcvXjSPff/993ruuecUFRVVbc0BAAAANdE1TedYtGiRBgwYoGbNmqljx46SpM8++0w2m02bN2+u1gYBAACAmuaaQnSHDh107NgxvfPOOzpy5IgkadiwYRo+fLi8vb2rtUEAAACgprmmED1v3jwFBARo3LhxTsf/8pe/KD8/X9OnT6+W5gAAAICa6JrmRL/++utq06ZNhePt2rXT8uXL/+umAAAAgJrsmkJ0bm6umjZtWuF4kyZNdObMmf+6KQAAAKAmu6YQHRwcrB07dlQ4vmPHDgUFBf3XTQEAAAA12TXNiR43bpwmT56sS5cuqW/fvpKk9PR0TZs2jV8sBAAAwC3vmkL01KlTde7cOf36179WSUmJJMnLy0vTp0/XjBkzqrVBAAAAoKa5phDt5uam3/3ud3r22Wd1+PBheXt7684775TNZqvu/gAAAIAa55pCdDkfHx917dq1unoBAAAAbgrX9MVCAAAAoDYjRAMAAAAWEaIBAAAAiwjRAAAAgEWEaAAAAMAiQjQAAABgESEaAAAAsIgQDQAAAFhEiAYAAAAsIkQDAAAAFhGiAQAAAIsI0QAAAIBFhGgAAADAIkI0AAAAYBEhGgAAALCIEA0AAABYRIgGAAAALCJEAwAAABYRogEAAACLCNEAAACARYRoAAAAwCJCNAAAAGARIRoAAACwyKUhetu2bXrggQcUFBQkNzc3rV+/3un8qFGj5Obm5rQNGDDAqeabb77R8OHDZbfb5efnpzFjxujChQtONfv379c999wjLy8vBQcHa/78+RV6WbNmjdq0aSMvLy916NBB//jHP5zOG4ahWbNmqWnTpvL29lZ0dLSOHTtWPTcCAAAANxWXhuiioiJ17NhRS5cu/cmaAQMG6MyZM+b27rvvOp0fPny4Dh06pLS0NG3YsEHbtm3T+PHjzfMOh0P9+/dXSEiIsrKytGDBAs2ZM0d//OMfzZqdO3dq2LBhGjNmjD799FMNGjRIgwYN0sGDB82a+fPn69VXX9Xy5cu1e/du1a9fXzExMbp48WI13hEAAADcDNwMwzBc3YQkubm5ad26dRo0aJB5bNSoUSooKKjwhLrc4cOHFRYWpr1796pLly6SpNTUVN1333368ssvFRQUpGXLlumZZ55Rbm6uPD09JUlPPfWU1q9fryNHjkiShgwZoqKiIm3YsMEcu3v37urUqZOWL18uwzAUFBSkJ554Qk8++aQkqbCwUAEBAUpOTtbQoUOr9B4dDod8fX1VWFgou91u9RYBAICbRMTUt1zdAq6QtWBklWurmtdq/JzorVu3yt/fX61bt9bEiRN17tw581xmZqb8/PzMAC1J0dHRcnd31+7du82anj17mgFakmJiYnT06FF9++23Zk10dLTTdWNiYpSZmSlJOnnypHJzc51qfH19FRkZadZUpri4WA6Hw2kDAADAza9Gh+gBAwborbfeUnp6un73u98pIyNDAwcOVGlpqSQpNzdX/v7+Tq+pU6eOGjZsqNzcXLMmICDAqaZ8/2o1V56/8nWV1VRm3rx58vX1Nbfg4GBL7x8AAAA1Ux1XN/Bzrpwm0aFDB4WHh6tly5baunWr7r33Xhd2VjUzZsxQUlKSue9wOAjSAAAAt4Aa/ST6x+644w41btxYx48flyQFBgbq7NmzTjWXL1/WN998o8DAQLMmLy/PqaZ8/2o1V56/8nWV1VTGZrPJbrc7bQAAALj53VQh+ssvv9S5c+fUtGlTSVJUVJQKCgqUlZVl1mzZskVlZWWKjIw0a7Zt26ZLly6ZNWlpaWrdurVuu+02syY9Pd3pWmlpaYqKipIkhYaGKjAw0KnG4XBo9+7dZg0AAABqD5eG6AsXLig7O1vZ2dmSfvgCX3Z2tk6dOqULFy5o6tSp2rVrl7744gulp6froYceUqtWrRQTEyNJatu2rQYMGKBx48Zpz5492rFjhxITEzV06FAFBQVJkh599FF5enpqzJgxOnTokFatWqXFixc7TbP4zW9+o9TUVL388ss6cuSI5syZo3379ikxMVHSDyuHTJ48WS+88II++OADHThwQCNHjlRQUJDTaiIAAACoHVw6J3rfvn3q06ePuV8ebOPj47Vs2TLt379fK1asUEFBgYKCgtS/f389//zzstls5mveeecdJSYm6t5775W7u7vi4uL06quvmud9fX21efNmJSQkKCIiQo0bN9asWbOc1pK+6667tHLlSs2cOVNPP/207rzzTq1fv17t27c3a6ZNm6aioiKNHz9eBQUFuvvuu5WamiovL6/reYsAAABQA9WYdaJrA9aJBgCgdmCd6JqlVq4TDQAAANQ0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peG6G3btumBBx5QUFCQ3NzctH79eqfzhmFo1qxZatq0qby9vRUdHa1jx4451XzzzTcaPny47Ha7/Pz8NGbMGF24cMGpZv/+/brnnnvk5eWl4OBgzZ8/v0Iva9asUZs2beTl5aUOHTroH//4h+VeAAAAUDu4NEQXFRWpY8eOWrp0aaXn58+fr1dffVXLly/X7t27Vb9+fcXExOjixYtmzfDhw3Xo0CGlpaVpw4YN2rZtm8aPH2+edzgc6t+/v0JCQpSVlaUFCxZozpw5+uMf/2jW7Ny5U8OGDdOYMWP06aefatCgQRo0aJAOHjxoqRcAAADUDm6GYRiubkKS3NzctG7dOg0aNEjSD09+g4KC9MQTT+jJJ5+UJBUWFiogIEDJyckaOnSoDh8+rLCwMO3du1ddunSRJKWmpuq+++7Tl19+qaCgIC1btkzPPPOMcnNz5enpKUl66qmntH79eh05ckSSNGTIEBUVFWnDhg1mP927d1enTp20fPnyKvVSmeLiYhUXF5v7DodDwcHBKiwslN1ur94bCAAAaoyIqW+5ugVcIWvByCrXOhwO+fr6XjWv1dg50SdPnlRubq6io6PNY76+voqMjFRmZqYkKTMzU35+fmaAlqTo6Gi5u7tr9+7dZk3Pnj3NAC1JMTExOnr0qL799luz5srrlNeUX6cqvVRm3rx58vX1Nbfg4OBrvR0AAACoQWpsiM7NzZUkBQQEOB0PCAgwz+Xm5srf39/pfJ06ddSwYUOnmsrGuPIaP1Vz5fmr9VKZGTNmqLCw0NxOnz59lXcNAACAm0EdVzdwK7PZbLLZbK5uAwAAANWsxj6JDgwMlCTl5eU5Hc/LyzPPBQYG6uzZs07nL1++rG+++capprIxrrzGT9Vcef5qvQAAAKD2qLEhOjQ0VIGBgUpPTzePORwO7d69W1FRUZKkqKgoFRQUKCsry6zZsmWLysrKFBkZadZs27ZNly5dMmvS0tLUunVr3XbbbWbNldcprym/TlV6AQAAQO3h0hB94cIFZWdnKzs7W9IPX+DLzs7WqVOn5ObmpsmTJ+uFF17QBx98oAMHDmjkyJEKCgoyV/Bo27atBgwYoHHjxmnPnj3asWOHEhMTNXToUAUFBUmSHn30UXl6emrMmDE6dOiQVq1apcWLFyspKcns4ze/+Y1SU1P18ssv68iRI5ozZ4727dunxMRESapSLwAAAKg9XDonet++ferTp4+5Xx5s4+PjlZycrGnTpqmoqEjjx49XQUGB7r77bqWmpsrLy8t8zTvvvKPExETde++9cnd3V1xcnF599VXzvK+vrzZv3qyEhARFRESocePGmjVrltNa0nfddZdWrlypmTNn6umnn9add96p9evXq3379mZNVXoBAABA7VBj1omuDaq67iAAALi5sU50zVKr1okGAAAAaipCNAAAAGARIRoAAACwiBANAAAAWESIBgAAACwiRAMAAAAWEaIBAAAAiwjRAAAAgEWEaAAAAMAiQjQAAABgESEaAAAAsIgQDQAAAFhEiAYAAAAsIkQDAAAAFhGiAQAAAIsI0QAAAIBFdVzdAAAAtUHE1Ldc3QKukLVgpKtbwE2OJ9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2p0iJ4zZ47c3NyctjZt2pjnL168qISEBDVq1Eg+Pj6Ki4tTXl6e0xinTp1SbGys6tWrJ39/f02dOlWXL192qtm6das6d+4sm82mVq1aKTk5uUIvS5cuVYsWLeTl5aXIyEjt2bPnurxnAAAA1Hx1XN3A1bRr104fffSRuV+nzv+1PGXKFKWkpGjNmjXy9fVVYmKiHn74Ye3YsUOSVFpaqtjYWAUGBmrnzp06c+aMRo4cqbp16+q3v/2tJOnkyZOKjY3VhAkT9M477yg9PV1jx45V06ZNFRMTI0latWqVkpKStHz5ckVGRmrRokWKiYnR0aNH5e/vf13ff8TUt67r+LAma8FIV7cAAABqgBr9JFr6ITQHBgaaW+PGjSVJhYWF+vOf/6xXXnlFffv2VUREhN58803t3LlTu3btkiRt3rxZn3/+ud5++2116tRJAwcO1PPPP6+lS5eqpKREkrR8+XKFhobq5ZdfVtu2bZWYmKjBgwdr4cKFZg+vvPKKxo0bp9GjRyssLEzLly9XvXr19Je//OXG3xAAAAC4XI0P0ceOHVNQUJDuuOMODR8+XKdOnZIkZWVl6dKlS4qOjjZr27Rpo+bNmyszM1OSlJmZqQ4dOiggIMCsiYmJkcPh0KFDh8yaK8corykfo6SkRFlZWU417u7uio6ONmt+SnFxsRwOh9MGAACAm1+NDtGRkZFKTk5Wamqqli1bppMnT+qee+7R+fPnlZubK09PT/n5+Tm9JiAgQLm5uZKk3NxcpwBdfr783M/VOBwOff/99/r6669VWlpaaU35GD9l3rx58vX1Nbfg4GDL9wAAAAA1T42eEz1w4EDzn8PDwxUZGamQkBCtXr1a3t7eLuysambMmKGkpCRz3+FwEKQBAABuATX6SfSP+fn56Re/+IWOHz+uwMBAlZSUqKCgwKkmLy9PgYGBkqTAwMAKq3WU71+txm63y9vbW40bN5aHh0elNeVj/BSbzSa73e60AQAA4OZ3U4XoCxcu6MSJE2ratKkiIiJUt25dpaenm+ePHj2qU6dOKSoqSpIUFRWlAwcO6OzZs2ZNWlqa7Ha7wsLCzJorxyivKR/D09NTERERTjVlZWVKT083awAAAFC71OgQ/eSTTyojI0NffPGFdu7cqf/5n/+Rh4eHhg0bJl9fX40ZM0ZJSUn6+OOPlZWVpdGjRysqKkrdu3eXJPXv319hYWEaMWKEPvvsM23atEkzZ85UQkKCbDabJGnChAn697//rWnTpunIkSN67bXXtHr1ak2ZMsXsIykpSX/605+0YsUKHT58WBMnTlRRUZFGjx7tkvsCAAAA16rRc6K//PJLDRs2TOfOnVOTJk109913a9euXWrSpIkkaeHChXJ3d1dcXJyKi4sVExOj1157zXy9h4eHNmzYoIkTJyoqKkr169dXfHy85s6da9aEhoYqJSVFU6ZM0eLFi9WsWTO98cYb5hrRkjRkyBDl5+dr1qxZys3NVadOnZSamlrhy4YAAACoHdwMwzBc3URt4XA45Ovrq8LCwirPj+bHVmoWfmwFwLXiz/Oa5Xr/ec7nXbNY+byrmtdq9HQOAAAAoCYiRAMAAAAW1eg50QBwK+Ove2sWpmsBsIIn0QAAAIBFhGgAAADAIkI0AAAAYBEhGgAAALCIEA0AAABYRIgGAAAALCJEAwAAABYRogEAAACLCNEAAACARYRoAAAAwCJCNAAAAGARIRoAAACwiBANAAAAWESIBgAAACwiRAMAAAAW1XF1AwD+T8TUt1zdAq6QtWCkq1sAANRQPIk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Bt0dKlS9WiRQt5eXkpMjJSe/bscXVLAAAAuMEI0RasWrVKSUlJmj17tj755BN17NhRMTExOnv2rKtbAwAAwA1EiLbglVde0bhx4zR69GiFhYVp+fLlqlevnv7yl7+4ujUAAADcQHVc3cDNoqSkRFlZWZoxY4Z5zN3dXdHR0crMzKz0NcXFxSouLjb3CwsLJUkOh6PK1y0t/v4aO8b1YOWzuxZ83jULn3ftwuddu/B51y5WPu/yWsMwfrbOzbhaBSRJOTk5uv3227Vz505FRUWZx6dNm6aMjAzt3r27wmvmzJmj55577ka2CQAAgGpw+vRpNWvW7CfP8yT6OpoxY4aSkpLM/bKyMn3zzTdq1KiR3NzcXNjZjeVwOBQcHKzTp0/Lbre7uh1cZ3zetQufd+3C51271NbP2zAMnT9/XkFBQT9bR4iuosaNG8vDw0N5eXlOx/Py8hQYGFjpa2w2m2w2m9MxPz+/69VijWe322vVf4S1HZ937cLnXbvwedcutfHz9vX1vWoNXyysIk9PT0VERCg9Pd08VlZWpvT0dKfpHQAAALj18STagqSkJMXHx6tLly7q1q2bFi1apKKiIo0ePdrVrQEAAOAGIkRbMGTIEOXn52vWrFnKzc1Vp06dlJqaqoCAAFe3VqPZbDbNnj27wtQW3Jr4vGsXPu/ahc+7duHz/nmszgEAAABYxJxoAAAAwCJCNAAAAGARIRoAAACwiBANAAAAWESIxnWzbds2PfDAAwoKCpKbm5vWr1/v6pZwHc2bN09du3ZVgwYN5O/vr0GDBuno0aOubgvXybJlyxQeHm7+CENUVJQ2btzo6rZwA7z00ktyc3PT5MmTXd0KrpM5c+bIzc3NaWvTpo2r26pxCNG4boqKitSxY0ctXbrU1a3gBsjIyFBCQoJ27dqltLQ0Xbp0Sf3791dRUZGrW8N10KxZM7300kvKysrSvn371LdvXz300EM6dOiQq1vDdbR37169/vrrCg8Pd3UruM7atWunM2fOmNv27dtd3VKNwzrRuG4GDhyogQMHuroN3CCpqalO+8nJyfL391dWVpZ69uzpoq5wvTzwwANO+y+++KKWLVumXbt2qV27di7qCtfThQsXNHz4cP3pT3/SCy+84Op2cJ3VqVNHgYGBrm6jRuNJNIDrorCwUJLUsGFDF3eC6620tFTvvfeeioqKFBUV5ep2cJ0kJCQoNjZW0dHRrm4FN8CxY8cUFBSkO+64Q8OHD9epU6dc3VKNw5NoANWurKxMkydPVo8ePdS+fXtXt4Pr5MCBA4qKitLFixfl4+OjdevWKSwszNVt4Tp477339Mknn2jv3r2ubgU3QGRkpJKTk9W6dWudOXNGzz33nO655x4dPHhQDRo0cHV7NQYhGkC1S0hI0MGDB5lDd4tr3bq1srOzVVhYqLVr1yo+Pl4ZGRkE6VvM6dOn9Zvf/EZpaWny8vJydTu4Aa6cihkeHq7IyEiFhIRo9erVGjNmjAs7q1kI0QCqVWJiojZs2KBt27apWbNmrm4H15Gnp6datWolSYqIiNDevXu1ePFivf766y7uDNUpKytLZ8+eVefOnc1jpaWl2rZtm5YsWaLi4mJ5eHi4sENcb35+fvrFL36h48ePu7qVGoUQDaBaGIahSZMmad26ddq6datCQ0Nd3RJusLKyMhUXF7u6DVSze++9VwcOHHA6Nnr0aLVp00bTp08nQNcCFy5c0IkTJzRixAhXt1KjEKJx3Vy4cMHp/1pPnjyp7OxsNWzYUM2bN3dhZ7geEhIStHLlSr3//vtq0KCBcnNzJUm+vr7y9vZ2cXeobjNmzNDAgQPVvHlznT9/XitXrtTWrVu1adMmV7eGatagQYMK322oX7++GjVqxHceblFPPvmkHnjgAYWEhCgnJ0ezZ8+Wh4eHhg0b5urWahRCNK6bffv2qU+fPuZ+UlKSJCk+Pl7Jycku6grXy7JlyyRJvXv3djr+5ptvatSoUTe+IVxXZ8+e1ciRI3XmzBn5+voqPDxcmzZtUr9+/VzdGoD/0pdffqlhw4bp3LlzatKkie6++27t2rVLTZo0cXVrNYqbYRiGq5sAAAAAbiasEw0AAABYRIgGAAAALCJEAwAAABYRogEAAACLCNEAAACARYRoAAAAwCJCNAAAAGARIRoAAACwiBANAAAAWESIBoBaKj8/XxMnTlTz5s1ls9kUGBiomJgY7dixw9WtAUCNV8fVDQAAXCMuLk4lJSVasWKF7rjjDuXl5Sk9PV3nzp27LtcrKSmRp6fndRkbAG40nkQDQC1UUFCgf/7zn/rd736nPn36KCQkRN26ddOMGTP04IMPmjX/+7//q4CAAHl5eal9+/basGGDOcbf/vY3tWvXTjabTS1atNDLL7/sdI0WLVro+eef18iRI2W32zV+/HhJ0vbt23XPPffI29tbwcHBevzxx1VUVHTj3jwAVANCNADUQj4+PvLx8dH69etVXFxc4XxZWZkGDhyoHTt26O2339bnn3+ul156SR4eHpKkrKwsPfLIIxo6dKgOHDigOXPm6Nlnn1VycrLTOL///e/VsWNHffrpp3r22Wd14sQJDRgwQHFxcdq/f79WrVql7du3KzEx8Ua8bQCoNm6GYRiubgIAcOP97W9/07hx4/T999+rc+fO6tWrl4YOHarw8HBt3rxZAwcO1OHDh/WLX/yiwmuHDx+u/Px8bd682Tw2bdo0paSk6NChQ5J+eBL9y1/+UuvWrTNrxo4dKw8PD73++uvmse3bt6tXr14qKiqSl5fXdXzHAFB9eBINALVUXFyccnJy9MEHH2jAgAHaunWrOnfurOTkZGVnZ6tZs2aVBmhJOnz4sHr06OF0rEePHjp27JhKS0vNY126dHGq+eyzz5ScnGw+Cffx8VFMTIzKysp08uTJ6n+TAHCd8MVCAKjFvLy81K9fP/Xr10/PPvusxo4dq9mzZ+vJJ5+slvHr16/vtH/hwgX97//+rx5//PEKtc2bN6+WawLAjUCIBgCYwsLCtH79eoWHh+vLL7/Uv/71r0qfRrdt27bCUng7duzQL37xC3PedGU6d+6szz//XK1atar23gHgRmI6BwDUQufOnVPfvn319ttva//+/Tp58qTWrFmj+fPn66GHHlKvXr3Us2dPxcXFKS0tTSdPntTGjRuVmpoqSXriiSeUnp6u559/Xv/617+0YsUKLVmy5KpPsKdPn66dO3cqMTFR2dnZOnbsmN5//32+WAjgpsOTaACohXx8fBQZGamFCxfqxIkTunTpkoKDgzVu3Dg9/fTTkn744uGTTz6pYcOGqaioSK1atdJLL70k6YcnyqtXr9asWbP0/PPPq2nTppo7d65GjRr1s9cNDw9XRkaGnnnmGd1zzz0yDEMtW7bUkCFDrvdbBoBqxeocAAAAgEVM5wAAAAAsIkQDAAAAFhGiAQAAAIsI0QAAAIBFhGgAAADAIkI0AAAAYBEhGgAAALCIEA0AAABYRIgGAAAALCJEAwAAABYRogEAAACL/j+j4RzSiOVi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"/>
          <p:cNvGrpSpPr/>
          <p:nvPr/>
        </p:nvGrpSpPr>
        <p:grpSpPr>
          <a:xfrm>
            <a:off x="460375" y="46997"/>
            <a:ext cx="9823353" cy="631071"/>
            <a:chOff x="0" y="0"/>
            <a:chExt cx="8128000" cy="475195"/>
          </a:xfrm>
        </p:grpSpPr>
        <p:sp>
          <p:nvSpPr>
            <p:cNvPr id="10" name="Chevron 9"/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609566" y="0"/>
              <a:ext cx="7280836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3200" b="1" i="0" dirty="0">
                  <a:solidFill>
                    <a:schemeClr val="bg1"/>
                  </a:solidFill>
                  <a:effectLst/>
                </a:rPr>
                <a:t>Top 10 Job Cities - Average Salary Analysis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D786A5BC-04F9-B38A-731D-398E4BDD4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90" y="979282"/>
            <a:ext cx="6710811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F2EFC-7A12-A4F4-6EE7-9D0166E8D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02" y="1624405"/>
            <a:ext cx="4905488" cy="455552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  <a:t>The analysis focused on calculating the average salary for each of the top 10 job cities.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+mn-lt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  <a:t>The selection of job cities is diverse, spanning international locations like Kalmar, Sweden, and Dubai, along with major Indian cities such as Mumbai and Panchkula.</a:t>
            </a:r>
            <a:endParaRPr lang="en-IN" sz="2000" dirty="0"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CC5FD-7085-25F8-0668-3EDD58371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tEAAAIjCAYAAADFk0cVAAAAOXRFWHRTb2Z0d2FyZQBNYXRwbG90bGliIHZlcnNpb24zLjcuMSwgaHR0cHM6Ly9tYXRwbG90bGliLm9yZy/bCgiHAAAACXBIWXMAAA9hAAAPYQGoP6dpAABHzklEQVR4nO3de1RVdf7/8RegHFA8kBdAEpG0UVHRERXJ8haKRhe/4aTmT9G8fHXARik1y9Ssxkan1EbTZpoJm7K8zGglI0qYOCreKPKSOurYaCFIFhylBIX9+6PF/nqCku2gB+X5WGuv1d77fT77ffYp16vt53yOm2EYhgAAAABUmburGwAAAABuNoRoAAAAwCJCNAAAAGARIRoAAACwiBANAAAAWESIBgAAACwiRAMAAAAWEaIBAAAAiwjRAAAAgEWEaACoxJw5c+Tm5nZDrtW7d2/17t3b3N+6davc3Ny0du3aG3L9UaNGqUWLFjfkWtfqwoULGjt2rAIDA+Xm5qbJkye7uiUAtRwhGsAtLzk5WW5ububm5eWloKAgxcTE6NVXX9X58+er5To5OTmaM2eOsrOzq2W86lSTe6uK3/72t0pOTtbEiRP117/+VSNGjPjJ2pKSEi1evFi//OUvZbfb5efnp3bt2mn8+PE6cuTIDewawK2sjqsbAIAbZe7cuQoNDdWlS5eUm5urrVu3avLkyXrllVf0wQcfKDw83KydOXOmnnrqKUvj5+Tk6LnnnlOLFi3UqVOnKr9u8+bNlq5zLX6utz/96U8qKyu77j38N7Zs2aLu3btr9uzZV62Ni4vTxo0bNWzYMI0bN06XLl3SkSNHtGHDBt11111q06bNDegYwK2OEA2g1hg4cKC6dOli7s+YMUNbtmzR/fffrwcffFCHDx+Wt7e3JKlOnTqqU+f6/hH53XffqV69evL09Lyu17maunXruvT6VXH27FmFhYVdtW7v3r3asGGDXnzxRT399NNO55YsWaKCgoLr1GFFFy9elKenp9zd+Utf4FbEf9kAarW+ffvq2Wef1X/+8x+9/fbb5vHK5kSnpaXp7rvvlp+fn3x8fNS6dWszqG3dulVdu3aVJI0ePdqcOpKcnCzph3nP7du3V1ZWlnr27Kl69eqZr/3xnOhypaWlevrppxUYGKj69evrwQcf1OnTp51qWrRooVGjRlV47ZVjXq23yuZEFxUV6YknnlBwcLBsNptat26t3//+9zIMw6nOzc1NiYmJWr9+vdq3by+bzaZ27dopNTW18hv+I2fPntWYMWMUEBAgLy8vdezYUStWrDDPl88PP3nypFJSUszev/jii0rHO3HihCSpR48eFc55eHioUaNGTse++uorjRkzRkFBQbLZbAoNDdXEiRNVUlJi1vz73//Wr371KzVs2FD16tVT9+7dlZKS4jROeZ/vvfeeZs6cqdtvv1316tWTw+GQJO3evVsDBgyQr6+v6tWrp169emnHjh1OY5w/f16TJ09WixYtZLPZ5O/vr379+umTTz6p0r0EcGPxJBpArTdixAg9/fTT2rx5s8aNG1dpzaFDh3T//fcrPDxcc+fOlc1m0/Hjx80g1LZtW82dO1ezZs3S+PHjdc8990iS7rrrLnOMc+fOaeDAgRo6dKj+3//7fwoICPjZvl588UW5ublp+vTpOnv2rBYtWqTo6GhlZ2ebT8yroiq9XckwDD344IP6+OOPNWbMGHXq1EmbNm3S1KlT9dVXX2nhwoVO9du3b9ff//53/frXv1aDBg306quvKi4uTqdOnaoQWq/0/fffq3fv3jp+/LgSExMVGhqqNWvWaNSoUSooKNBvfvMbtW3bVn/96181ZcoUNWvWTE888YQkqUmTJpWOGRISIkl655131KNHj5/924ScnBx169ZNBQUFGj9+vNq0aaOvvvpKa9eu1XfffSdPT0/l5eXprrvu0nfffafHH39cjRo10ooVK/Tggw9q7dq1+p//+R+nMZ9//nl5enrqySefVHFxsTw9PbVlyxYNHDhQERERmj17ttzd3fXmm2+qb9+++uc//6lu3bpJkiZMmKC1a9cqMTFRYWFhOnfunLZv367Dhw+rc+fOP/k+ALiIAQC3uDfffNOQZOzdu/cna3x9fY1f/vKX5v7s2bONK/+IXLhwoSHJyM/P/8kx9u7da0gy3nzzzQrnevXqZUgyli9fXum5Xr16mfsff/yxIcm4/fbbDYfDYR5fvXq1IclYvHixeSwkJMSIj4+/6pg/11t8fLwREhJi7q9fv96QZLzwwgtOdYMHDzbc3NyM48ePm8ckGZ6enk7HPvvsM0OS8Yc//KHCta60aNEiQ5Lx9ttvm8dKSkqMqKgow8fHx+m9h4SEGLGxsT87nmEYRllZmXmvAwICjGHDhhlLly41/vOf/1SoHTlypOHu7l7pvxdlZWWGYRjG5MmTDUnGP//5T/Pc+fPnjdDQUKNFixZGaWmpYRj/95ndcccdxnfffec0zp133mnExMSYYxqGYXz33XdGaGio0a9fP/OYr6+vkZCQcNX3CKBmYDoHAEjy8fH52VU6/Pz8JEnvv//+NX8Jz2azafTo0VWuHzlypBo0aGDuDx48WE2bNtU//vGPa7p+Vf3jH/+Qh4eHHn/8cafjTzzxhAzD0MaNG52OR0dHq2XLluZ+eHi47Ha7/v3vf1/1OoGBgRo2bJh5rG7dunr88cd14cIFZWRkWO7dzc1NmzZt0gsvvKDbbrtN7777rhISEhQSEqIhQ4aYc6LLysq0fv16PfDAA07z5K8cp7zHbt266e677zbP+fj4aPz48friiy/0+eefO70uPj7e6W8JsrOzdezYMT366KM6d+6cvv76a3399dcqKirSvffeq23btpn/Pvn5+Wn37t3Kycmx/L4B3HiEaADQD+sQXxlYf2zIkCHq0aOHxo4dq4CAAA0dOlSrV6+2FKhvv/12S18ivPPOO5323dzc1KpVq5+cD1xd/vOf/ygoKKjC/Wjbtq15/krNmzevMMZtt92mb7/99qrXufPOOyt88e6nrlNVNptNzzzzjA4fPqycnBy9++676t69u1avXq3ExERJUn5+vhwOh9q3b3/VHlu3bl3h+E/1GBoa6rR/7NgxST+E6yZNmjhtb7zxhoqLi1VYWChJmj9/vg4ePKjg4GB169ZNc+bMuer/iABwHUI0gFrvyy+/VGFhoVq1avWTNd7e3tq2bZs++ugjjRgxQvv379eQIUPUr18/lZaWVuk6VuYxV9VP/SBMVXuqDh4eHpUeN370JURXaNq0qYYOHapt27bpzjvv1OrVq3X58uXrdr0ff8bl/5O1YMECpaWlVbr5+PhIkh555BH9+9//1h/+8AcFBQVpwYIFateuXYUn/wBqBkI0gFrvr3/9qyQpJibmZ+vc3d1177336pVXXtHnn3+uF198UVu2bNHHH38s6acD7bUqf4pZzjAMHT9+3Gkljdtuu63SZdt+/ITUSm8hISHKycmpML2l/IdKyr+8998KCQnRsWPHKjzNr+7rSD9MEwkPD9elS5f09ddfq0mTJrLb7Tp48OBVezx69GiF41XtsXyai91uV3R0dKXblUsMNm3aVL/+9a+1fv16nTx5Uo0aNdKLL75o9e0CuAEI0QBqtS1btuj5559XaGiohg8f/pN133zzTYVj5T9aUlxcLEmqX7++JFXbWsRvvfWWU5Bdu3atzpw5o4EDB5rHWrZsqV27djktybZhw4YKS+FZ6e2+++5TaWmplixZ4nR84cKFcnNzc7r+f+O+++5Tbm6uVq1aZR67fPmy/vCHP8jHx0e9evWyPOaxY8d06tSpCscLCgqUmZmp2267TU2aNJG7u7sGDRqkDz/8UPv27atQX/4U/b777tOePXuUmZlpnisqKtIf//hHtWjR4qprV0dERKhly5b6/e9/rwsXLlQ4n5+fL+mHvzkon9ZRzt/fX0FBQea/XwBqFpa4A1BrbNy4UUeOHNHly5eVl5enLVu2KC0tTSEhIfrggw/k5eX1k6+dO3eutm3bptjYWIWEhOjs2bN67bXX1KxZM/NLZy1btpSfn5+WL1+uBg0aqH79+oqMjKwwT7aqGjZsqLvvvlujR49WXl6eFi1apFatWjktwzd27FitXbtWAwYM0COPPKITJ07o7bffdvqin9XeHnjgAfXp00fPPPOMvvjiC3Xs2FGbN2/W+++/r8mTJ1cY+1qNHz9er7/+ukaNGqWsrCy1aNFCa9eu1Y4dO7Ro0aKfnaP+Uz777DM9+uijGjhwoO655x41bNhQX331lVasWKGcnBwtWrTInH7y29/+Vps3b1avXr00fvx4tW3bVmfOnNGaNWu0fft2+fn56amnntK7776rgQMH6vHHH1fDhg21YsUKnTx5Un/729+u+kMq7u7ueuONNzRw4EC1a9dOo0eP1u23366vvvpKH3/8sex2uz788EOdP39ezZo10+DBg9WxY0f5+Pjoo48+0t69e/Xyyy9f0/0FcJ25dnEQALj+ype4K988PT2NwMBAo1+/fsbixYudllIr9+Ml7tLT042HHnrICAoKMjw9PY2goCBj2LBhxr/+9S+n173//vtGWFiYUadOHacl5Xr16mW0a9eu0v5+aom7d99915gxY4bh7+9veHt7G7GxsZUu1fbyyy8bt99+u2Gz2YwePXoY+/btqzDmz/X24yXuDOOHZdymTJliBAUFGXXr1jXuvPNOY8GCBU7LtBnGD0vcVbYs208tvfdjeXl5xujRo43GjRsbnp6eRocOHSpdhq+qS9zl5eUZL730ktGrVy+jadOmRp06dYzbbrvN6Nu3r7F27doK9f/5z3+MkSNHGk2aNDFsNptxxx13GAkJCUZxcbFZc+LECWPw4MGGn5+f4eXlZXTr1s3YsGGD0zjln9maNWsq7evTTz81Hn74YaNRo0aGzWYzQkJCjEceecRIT083DMMwiouLjalTpxodO3Y0GjRoYNSvX9/o2LGj8dprr131PQNwDTfDqAHf/AAAAABuIsyJBgAAACwiRAMAAAAWEaIBAAAAiwjRAAAAgEWEaAAAAMAiQjQAAABgET+2cgOVlZUpJydHDRo0qPafBwYAAMB/zzAMnT9/XkFBQT/7g0qE6BsoJydHwcHBrm4DAAAAV3H69Gk1a9bsJ88Tom+g8p+wPX36tOx2u4u7AQAAwI85HA4FBwebue2nEKJvoPIpHHa7nRANAABQg11t6i1fLAQAAAAsIkQDAAAAFhGiAQAAAIsI0QAAAIBFhGgAAADAIkI0AAAAYBEhGgAAALCIEA0AAABYRIgGAAAALCJEAwAAABYRogEAAACLCNEAAACARYRoAAAAwCJCNAAAAGARIRoAAACwiBANAAAAWESIBgAAACwiRAMAAAAWEaIBAAAAi+q4ugEAAIBbTcTUt1zdAq6QtWBktY/Jk2gAAADAIkI0AAAAYBEhGgAAALCIEA0AAABYRIgGAAAALCJEAwAAABYRogEAAACLCNEAAACARYRoAAAAwCJCNAAAAGCRS0P0smXLFB4eLrvdLrvdrqioKG3cuNE837t3b7m5uTltEyZMcBrj1KlTio2NVb169eTv76+pU6fq8uXLTjVbt25V586dZbPZ1KpVKyUnJ1foZenSpWrRooW8vLwUGRmpPXv2OJ2/ePGiEhIS1KhRI/n4+CguLk55eXnVdzMAAABw03BpiG7WrJleeuklZWVlad++ferbt68eeughHTp0yKwZN26czpw5Y27z5883z5WWlio2NlYlJSXauXOnVqxYoeTkZM2aNcusOXnypGJjY9WnTx9lZ2dr8uTJGjt2rDZt2mTWrFq1SklJSZo9e7Y++eQTdezYUTExMTp79qxZM2XKFH344Ydas2aNMjIylJOTo4cffvg63yEAAADURG6GYRiubuJKDRs21IIFCzRmzBj17t1bnTp10qJFiyqt3bhxo+6//37l5OQoICBAkrR8+XJNnz5d+fn58vT01PTp05WSkqKDBw+arxs6dKgKCgqUmpoqSYqMjFTXrl21ZMkSSVJZWZmCg4M1adIkPfXUUyosLFSTJk20cuVKDR48WJJ05MgRtW3bVpmZmerevXuV3pvD4ZCvr68KCwtlt9uv9RYBAIAaLmLqW65uAVfIWjCyyrVVzWs1Zk50aWmp3nvvPRUVFSkqKso8/s4776hx48Zq3769ZsyYoe+++848l5mZqQ4dOpgBWpJiYmLkcDjMp9mZmZmKjo52ulZMTIwyMzMlSSUlJcrKynKqcXd3V3R0tFmTlZWlS5cuOdW0adNGzZs3N2sqU1xcLIfD4bQBAADg5lfH1Q0cOHBAUVFRunjxonx8fLRu3TqFhYVJkh599FGFhIQoKChI+/fv1/Tp03X06FH9/e9/lyTl5uY6BWhJ5n5ubu7P1jgcDn3//ff69ttvVVpaWmnNkSNHzDE8PT3l5+dXoab8OpWZN2+ennvuOYt3BAAAADWdy0N069atlZ2drcLCQq1du1bx8fHKyMhQWFiYxo8fb9Z16NBBTZs21b333qsTJ06oZcuWLuy6ambMmKGkpCRz3+FwKDg42IUdAQAAoDq4fDqHp6enWrVqpYiICM2bN08dO3bU4sWLK62NjIyUJB0/flySFBgYWGGFjPL9wMDAn62x2+3y9vZW48aN5eHhUWnNlWOUlJSooKDgJ2sqY7PZzJVHyjcAAADc/Fweon+srKxMxcXFlZ7Lzs6WJDVt2lSSFBUVpQMHDjitopGWlia73W5OCYmKilJ6errTOGlpaea8a09PT0VERDjVlJWVKT093ayJiIhQ3bp1nWqOHj2qU6dOOc3fBgAAQO3g0ukcM2bM0MCBA9W8eXOdP39eK1eu1NatW7Vp0yadOHFCK1eu1H333adGjRpp//79mjJlinr27Knw8HBJUv/+/RUWFqYRI0Zo/vz5ys3N1cyZM5WQkCCbzSZJmjBhgpYsWaJp06bpscce05YtW7R69WqlpKSYfSQlJSk+Pl5dunRRt27dtGjRIhUVFWn06NGSJF9fX40ZM0ZJSUlq2LCh7Ha7Jk2apKioqCqvzAEAAIBbh0tD9NmzZzVy5EidOXNGvr6+Cg8P16ZNm9SvXz+dPn1aH330kRlog4ODFRcXp5kzZ5qv9/Dw0IYNGzRx4kRFRUWpfv36io+P19y5c82a0NBQpaSkaMqUKVq8eLGaNWumN954QzExMWbNkCFDlJ+fr1mzZik3N1edOnVSamqq05cNFy5cKHd3d8XFxam4uFgxMTF67bXXbsyNAgAAQI1S49aJvpWxTjQAALUD60TXLLf0OtEAAADAzYI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jk0hC9bNkyhYeHy263y263KyoqShs3bjTPX7x4UQkJCWrUqJF8fHwUFxenvLw8pzFOnTql2NhY1atXT/7+/po6daouX77sVLN161Z17txZNptNrVq1UnJycoVeli5dqhYtWsjLy0uRkZHas2eP0/mq9AIAAIDawaUhulmzZnrppZeUlZWlffv2qW/fvnrooYd06NAhSdKUKVP04Ycfas2aNcrIyFBOTo4efvhh8/WlpaWKjY1VSUmJdu7cqRUrVig5OVmzZs0ya06ePKnY2Fj16dNH2dnZmjx5ssaOHatNmzaZNatWrVJSUpJmz56tTz75RB07dlRMTIzOnj1r1lytFwAAANQeboZhGK5u4koNGzbUggULNHjwYDVp0kQrV67U4MGDJUlHjhxR27ZtlZmZqe7du2vjxo26//77lZOTo4CAAEnS8uXLNX36dOXn58vT01PTp09XSkqKDh48aF5j6NChKigoUGpqqiQpMjJSXbt21ZIlSyRJZWVlCg4O1qRJk/TUU0+psLDwqr1UhcPhkK+vrwoLC2W326vtngEAgJolYupbrm4BV8haMLLKtVXNazVmTnRpaanee+89FRUVKSoqSllZWbp06ZKio6PNmjZt2qh58+bKzMyUJGVmZqpDhw5mgJakmJgYORwO82l2Zmam0xjlNeVjlJSUKCsry6nG3d1d0dHRZk1VeqlMcXGxHA6H0wYAAICbn8tD9IEDB+Tj4yObzaYJEyZo3bp1CgsLU25urjw9PeXn5+dUHxAQoNzcXElSbm6uU4AuP19+7udqHA6Hvv/+e3399dcqLS2ttObKMa7WS2XmzZsnX19fcwsODq7aTQEAAECN5vIQ3bp1a2VnZ2v37t2aOHGi4uPj9fnnn7u6rWoxY8YMFRYWmtvp06dd3RIAAACqQR1XN+Dp6alWrVpJkiIiIrR3714tXrxYQ4YMUUlJiQoKCpyeAOfl5SkwMFCSFBgYWGEVjfIVM66s+fEqGnl5ebLb7fL29paHh4c8PDwqrblyjKv1UhmbzSabzWbhbgAAAOBm4PIn0T9WVlam4uJiRUREqG7dukpPTzfPHT16VKdOnVJUVJQkKSoqSgcOHHBaRSMtLU12u11hYWFmzZVjlNeUj+Hp6amIiAinmrKyMqWnp5s1VekFAAAAtYdLn0TPmDFDAwcOVPPmzXX+/HmtXLlSW7du1aZNm+Tr66sxY8YoKSlJDRs2lN1u16RJkxQVFWWuhtG/f3+FhYVpxIgRmj9/vnJzczVz5kwlJCSYT4AnTJigJUuWaNq0aXrssce0ZcsWrV69WikpKWYfSUlJio+PV5cuXdStWzctWrRIRUVFGj16tCRVqRcAAADUHi4N0WfPntXIkSN15swZ+fr6Kjw8XJs2bVK/fv0kSQsXLpS7u7vi4uJUXFysmJgYvfbaa+brPTw8tGHDBk2cOFFRUVGqX7++4uPjNXfuXLMmNDRUKSkpmjJlihYvXqxmzZrpjTfeUExMjFkzZMgQ5efna9asWcrNzVWnTp2Umprq9GXDq/UCAACA2qPGrRN9K2OdaAAAagfWia5Zbul1ogEAAICbB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MilIXrevHnq2rWrGjRoIH9/fw0aNEhHjx51qundu7fc3NyctgkTJjjVnDp1SrGxsapXr578/f01depUXb582alm69at6ty5s2w2m1q1aqXk5OQK/SxdulQtWrSQl5eXIiMjtWfPHqfzFy9eVEJCgho1aiQfHx/FxcUpLy+vem4GAAAAbhouDdEZGRlKSEjQrl27lJaWpkuXLql///4qKipyqhs3bpzOnDljbvPnzzfPlZaWKjY2ViUlJdq5c6dWrFih5ORkzZo1y6w5efKkYmNj1adPH2VnZ2vy5MkaO3asNm3aZNasWrVKSUlJmj17tj755BN17NhRMTExOnv2rFkzZcoUffjhh1qzZo0yMjKUk5Ojhx9++DreIQAAANREboZhGK5uolx+fr78/f2VkZGhnj17SvrhSXSnTp20aNGiSl+zceNG3X///crJyVFAQIAkafny5Zo+fbry8/Pl6emp6dOnKyUlRQcPHjRfN3ToUBUUFCg1NVWSFBkZqa5du2rJkiWSpLKyMgUHB2vSpEl66qmnVFhYqCZNmmjlypUaPHiwJOnIkSNq27atMjMz1b1796u+P4fDIV9fXxUWFsput1/zfQIAADVbxNS3XN0CrpC1YGSVa6ua12rUnOjCwkJJUsOGDZ2Ov/POO2rcuLHat2+vGTNm6LvvvjPPZWZmqkOHDmaAlqSYmBg5HA4dOnTIrImOjnYaMyYmRpmZmZKkkpISZWVlOdW4u7srOjrarMnKytKlS5ecatq0aaPmzZubNT9WXFwsh8PhtAEAAODmV8fVDZQrKyvT5MmT1aNHD7Vv3948/uijjyokJERBQUHav3+/pk+frqNHj+rvf/+7JCk3N9cpQEsy93Nzc3+2xuFw6Pvvv9e3336r0tLSSmuOHDlijuHp6Sk/P78KNeXX+bF58+bpueees3gnAAAAUNPVmBCdkJCggwcPavv27U7Hx48fb/5zhw4d1LRpU9177706ceKEWrZseaPbtGTGjBlKSkoy9x0Oh4KDg13YEQAAAKpDjZjOkZiYqA0bNujjjz9Ws2bNfrY2MjJSknT8+HFJUmBgYIUVMsr3AwMDf7bGbrfL29tbjRs3loeHR6U1V45RUlKigoKCn6z5MZvNJrvd7rQBAADg5ufSEG0YhhITE7Vu3Tpt2bJFoaGhV31Ndna2JKlp06aSpKioKB04cMBpFY20tDTZ7XaFhYWZNenp6U7jpKWlKSoqSpLk6empiIgIp5qysjKlp6ebNREREapbt65TzdGjR3Xq1CmzBgAAALWDS6dzJCQkaOXKlXr//ffVoEEDc26xr6+vvL29deLECa1cuVL33XefGjVqpP3792vKlCnq2bOnwsPDJUn9+/dXWFiYRowYofnz5ys3N1czZ85UQkKCbDabJGnChAlasmSJpk2bpscee0xbtmzR6tWrlZKSYvaSlJSk+Ph4denSRd26ddOiRYtUVFSk0aNHmz2NGTNGSUlJatiwoex2uyZNmqSoqKgqrcwBAACAW4dLQ/SyZcsk/bCM3ZXefPNNjRo1Sp6envroo4/MQBscHKy4uDjNnDnTrPXw8NCGDRs0ceJERUVFqX79+oqPj9fcuXPNmtDQUKWkpGjKlClavHixmjVrpjfeeEMxMTFmzZAhQ5Sfn69Zs2YpNzdXnTp1UmpqqtOXDRcuXCh3d3fFxcWpuLhYMTExeu21167T3QEAAEBNVaPWib7VsU40AAC1A+tE1yy3/DrRAAAAwM2A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NE1hei+ffuqoKCgwnGHw6G+ffv+tz0BAAAANdo1heitW7eqpKSkwvGLFy/qn//8Z5XHmTdvnrp27aoGDRrI399fgwYN0tGjRyuMmZCQoEaNGsnHx0dxcXHKy8tzqjl16pRiY2NVr149+fv7a+rUqbp8+XKFnjt37iybzaZWrVopOTm5Qj9Lly5VixYt5OXlpcjISO3Zs8dyLwAAALj1WQrR+/fv1/79+yVJn3/+ubm/f/9+ffrpp/rzn/+s22+/vcrjZWRkKCEhQbt27VJaWpouXbqk/v37q6ioyKyZMmWKPvzwQ61Zs0YZGRnKycnRww8/bJ4vLS1VbGysSkpKtHPnTq1YsULJycmaNWuWWXPy5EnFxsaqT58+ys7O1uTJkzV27Fht2rTJrFm1apWSkpI0e/ZsffLJJ+rYsaNiYmJ09uzZKvcCAACA2sHNMAyjqsXu7u5yc3OTJFX2Mm9vb/3hD3/QY489dk3N5Ofny9/fXxkZGerZs6cKCwvVpEkTrVy5UoMHD5YkHTlyRG3btlVmZqa6d++ujRs36v7771dOTo4CAgIkScuXL9f06dOVn58vT09PTZ8+XSkpKTp48KB5raFDh6qgoECpqamSpMjISHXt2lVLliyRJJWVlSk4OFiTJk3SU089VaVersbhcMjX11eFhYWy2+3XdI8AAEDNFzH1LVe3gCtkLRhZ5dqq5jVLT6JPnjypEydOyDAM7dmzRydPnjS3r776Sg6H45oDtCQVFhZKkho2bChJysrK0qVLlxQdHW3WtGnTRs2bN1dmZqYkKTMzUx06dDADtCTFxMTI4XDo0KFDZs2VY5TXlI9RUlKirKwspxp3d3dFR0ebNVXp5ceKi4vlcDicNgAAANz86lgpDgkJkfTDU9rqVlZWpsmTJ6tHjx5q3769JCk3N1eenp7y8/Nzqg0ICFBubq5Zc2WALj9ffu7nahwOh77//nt9++23Ki0trbTmyJEjVe7lx+bNm6fnnnuuincAAAAANwtLIfpKx44d08cff6yzZ89WCNVXzkeuqoSEBB08eFDbt2+/1pZqnBkzZigpKcncdzgcCg4OdmFHAAAAqA7XFKL/9Kc/aeLEiWrcuLECAwPNedKS5ObmZjlEJyYmasOGDdq2bZuaNWtmHg8MDFRJSYkKCgqcngDn5eUpMDDQrPnxKhrlK2ZcWfPjVTTy8vJkt9vl7e0tDw8PeXh4VFpz5RhX6+XHbDabbDabhTsBAACAm8E1LXH3wgsv6MUXX1Rubq6ys7P16aefmtsnn3xS5XEMw1BiYqLWrVunLVu2KDQ01Ol8RESE6tatq/T0dPPY0aNHderUKUVFRUmSoqKidODAAadVNNLS0mS32xUWFmbWXDlGeU35GJ6enoqIiHCqKSsrU3p6ullTlV4AAABQO1zTk+hvv/1Wv/rVr/7riyckJGjlypV6//331aBBA3Nusa+vr7y9veXr66sxY8YoKSlJDRs2lN1u16RJkxQVFWWuhtG/f3+FhYVpxIgRmj9/vnJzczVz5kwlJCSYT4EnTJigJUuWaNq0aXrssce0ZcsWrV69WikpKWYvSUlJio+PV5cuXdStWzctWrRIRUVFGj16tNnT1XoBAABA7XBNIfpXv/qVNm/erAkTJvxXF1+2bJkkqXfv3k7H33zzTY0aNUqStHDhQrm7uysuLk7FxcWKiYnRa6+9ZtZ6eHhow4YNmjhxoqKiolS/fn3Fx8dr7ty5Zk1oaKhSUlI0ZcoULV68WM2aNdMbb7yhmJgYs2bIkCHKz8/XrFmzlJubq06dOik1NdXpy4ZX6wUAAAC1g6V1osvNmzdPr7zyimJjY9WhQwfVrVvX6fzjjz9ebQ3eSlgnGgCA2oF1omuW67FO9DU9if7jH/8oHx8fZWRkKCMjw+mcm5sbIRoAAAC3tGsK0SdPnqzuPgAAAICbxjWtzgEAAADUZtf0JPpqP+39l7/85ZqaAQAAAG4G17zE3ZUuXbqkgwcPqqCgQH379q2WxgAAAICa6ppC9Lp16yocKysr08SJE9WyZcv/uikAAACgJqu2OdHu7u5KSkrSwoULq2tIAAAAoEaq1i8WnjhxQpcvX67OIQEAAIAa55qmcyQlJTntG4ahM2fOKCUlRfHx8dXSGAAAAFBTXVOI/vTTT5323d3d1aRJE7388stXXbkDAAAAuNldU4j++OOPq7sPAAAA4KZxTSG6XH5+vo4ePSpJat26tZo0aVItTQEAAAA12TV9sbCoqEiPPfaYmjZtqp49e6pnz54KCgrSmDFj9N1331V3jwAAAECNck0hOikpSRkZGfrwww9VUFCggoICvf/++8rIyNATTzxR3T0CAAAANco1Tef429/+prVr16p3797msfvuu0/e3t565JFHtGzZsurqDwAAAKhxrulJ9HfffaeAgIAKx/39/ZnOAQAAgFveNYXoqKgozZ49WxcvXjSPff/993ruuecUFRVVbc0BAAAANdE1TedYtGiRBgwYoGbNmqljx46SpM8++0w2m02bN2+u1gYBAACAmuaaQnSHDh107NgxvfPOOzpy5IgkadiwYRo+fLi8vb2rtUEAAACgprmmED1v3jwFBARo3LhxTsf/8pe/KD8/X9OnT6+W5gAAAICa6JrmRL/++utq06ZNhePt2rXT8uXL/+umAAAAgJrsmkJ0bm6umjZtWuF4kyZNdObMmf+6KQAAAKAmu6YQHRwcrB07dlQ4vmPHDgUFBf3XTQEAAAA12TXNiR43bpwmT56sS5cuqW/fvpKk9PR0TZs2jV8sBAAAwC3vmkL01KlTde7cOf36179WSUmJJMnLy0vTp0/XjBkzqrVBAAAAoKa5phDt5uam3/3ud3r22Wd1+PBheXt7684775TNZqvu/gAAAIAa55pCdDkfHx917dq1unoBAAAAbgrX9MVCAAAAoDYjRAMAAAAWEaIBAAAAiwjRAAAAgEWEaAAAAMAiQjQAAABgESEaAAAAsIgQDQAAAFhEiAYAAAAsIkQDAAAAFhGiAQAAAIsI0QAAAIBFhGgAAADAIkI0AAAAYBEhGgAAALCIEA0AAABYRIgGAAAALCJEAwAAABYRogEAAACLCNEAAACARYRoAAAAwCJCNAAAAGARIRoAAACwyKUhetu2bXrggQcUFBQkNzc3rV+/3un8qFGj5Obm5rQNGDDAqeabb77R8OHDZbfb5efnpzFjxujChQtONfv379c999wjLy8vBQcHa/78+RV6WbNmjdq0aSMvLy916NBB//jHP5zOG4ahWbNmqWnTpvL29lZ0dLSOHTtWPTcCAAAANxWXhuiioiJ17NhRS5cu/cmaAQMG6MyZM+b27rvvOp0fPny4Dh06pLS0NG3YsEHbtm3T+PHjzfMOh0P9+/dXSEiIsrKytGDBAs2ZM0d//OMfzZqdO3dq2LBhGjNmjD799FMNGjRIgwYN0sGDB82a+fPn69VXX9Xy5cu1e/du1a9fXzExMbp48WI13hEAAADcDNwMwzBc3YQkubm5ad26dRo0aJB5bNSoUSooKKjwhLrc4cOHFRYWpr1796pLly6SpNTUVN1333368ssvFRQUpGXLlumZZ55Rbm6uPD09JUlPPfWU1q9fryNHjkiShgwZoqKiIm3YsMEcu3v37urUqZOWL18uwzAUFBSkJ554Qk8++aQkqbCwUAEBAUpOTtbQoUOr9B4dDod8fX1VWFgou91u9RYBAICbRMTUt1zdAq6QtWBklWurmtdq/JzorVu3yt/fX61bt9bEiRN17tw581xmZqb8/PzMAC1J0dHRcnd31+7du82anj17mgFakmJiYnT06FF9++23Zk10dLTTdWNiYpSZmSlJOnnypHJzc51qfH19FRkZadZUpri4WA6Hw2kDAADAza9Gh+gBAwborbfeUnp6un73u98pIyNDAwcOVGlpqSQpNzdX/v7+Tq+pU6eOGjZsqNzcXLMmICDAqaZ8/2o1V56/8nWV1VRm3rx58vX1Nbfg4GBL7x8AAAA1Ux1XN/Bzrpwm0aFDB4WHh6tly5baunWr7r33Xhd2VjUzZsxQUlKSue9wOAjSAAAAt4Aa/ST6x+644w41btxYx48flyQFBgbq7NmzTjWXL1/WN998o8DAQLMmLy/PqaZ8/2o1V56/8nWV1VTGZrPJbrc7bQAAALj53VQh+ssvv9S5c+fUtGlTSVJUVJQKCgqUlZVl1mzZskVlZWWKjIw0a7Zt26ZLly6ZNWlpaWrdurVuu+02syY9Pd3pWmlpaYqKipIkhYaGKjAw0KnG4XBo9+7dZg0AAABqD5eG6AsXLig7O1vZ2dmSfvgCX3Z2tk6dOqULFy5o6tSp2rVrl7744gulp6froYceUqtWrRQTEyNJatu2rQYMGKBx48Zpz5492rFjhxITEzV06FAFBQVJkh599FF5enpqzJgxOnTokFatWqXFixc7TbP4zW9+o9TUVL388ss6cuSI5syZo3379ikxMVHSDyuHTJ48WS+88II++OADHThwQCNHjlRQUJDTaiIAAACoHVw6J3rfvn3q06ePuV8ebOPj47Vs2TLt379fK1asUEFBgYKCgtS/f389//zzstls5mveeecdJSYm6t5775W7u7vi4uL06quvmud9fX21efNmJSQkKCIiQo0bN9asWbOc1pK+6667tHLlSs2cOVNPP/207rzzTq1fv17t27c3a6ZNm6aioiKNHz9eBQUFuvvuu5WamiovL6/reYsAAABQA9WYdaJrA9aJBgCgdmCd6JqlVq4TDQAAANQ0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peG6G3btumBBx5QUFCQ3NzctH79eqfzhmFo1qxZatq0qby9vRUdHa1jx4451XzzzTcaPny47Ha7/Pz8NGbMGF24cMGpZv/+/brnnnvk5eWl4OBgzZ8/v0Iva9asUZs2beTl5aUOHTroH//4h+VeAAAAUDu4NEQXFRWpY8eOWrp0aaXn58+fr1dffVXLly/X7t27Vb9+fcXExOjixYtmzfDhw3Xo0CGlpaVpw4YN2rZtm8aPH2+edzgc6t+/v0JCQpSVlaUFCxZozpw5+uMf/2jW7Ny5U8OGDdOYMWP06aefatCgQRo0aJAOHjxoqRcAAADUDm6GYRiubkKS3NzctG7dOg0aNEjSD09+g4KC9MQTT+jJJ5+UJBUWFiogIEDJyckaOnSoDh8+rLCwMO3du1ddunSRJKWmpuq+++7Tl19+qaCgIC1btkzPPPOMcnNz5enpKUl66qmntH79eh05ckSSNGTIEBUVFWnDhg1mP927d1enTp20fPnyKvVSmeLiYhUXF5v7DodDwcHBKiwslN1ur94bCAAAaoyIqW+5ugVcIWvByCrXOhwO+fr6XjWv1dg50SdPnlRubq6io6PNY76+voqMjFRmZqYkKTMzU35+fmaAlqTo6Gi5u7tr9+7dZk3Pnj3NAC1JMTExOnr0qL799luz5srrlNeUX6cqvVRm3rx58vX1Nbfg4OBrvR0AAACoQWpsiM7NzZUkBQQEOB0PCAgwz+Xm5srf39/pfJ06ddSwYUOnmsrGuPIaP1Vz5fmr9VKZGTNmqLCw0NxOnz59lXcNAACAm0EdVzdwK7PZbLLZbK5uAwAAANWsxj6JDgwMlCTl5eU5Hc/LyzPPBQYG6uzZs07nL1++rG+++capprIxrrzGT9Vcef5qvQAAAKD2qLEhOjQ0VIGBgUpPTzePORwO7d69W1FRUZKkqKgoFRQUKCsry6zZsmWLysrKFBkZadZs27ZNly5dMmvS0tLUunVr3XbbbWbNldcprym/TlV6AQAAQO3h0hB94cIFZWdnKzs7W9IPX+DLzs7WqVOn5ObmpsmTJ+uFF17QBx98oAMHDmjkyJEKCgoyV/Bo27atBgwYoHHjxmnPnj3asWOHEhMTNXToUAUFBUmSHn30UXl6emrMmDE6dOiQVq1apcWLFyspKcns4ze/+Y1SU1P18ssv68iRI5ozZ4727dunxMRESapSLwAAAKg9XDonet++ferTp4+5Xx5s4+PjlZycrGnTpqmoqEjjx49XQUGB7r77bqWmpsrLy8t8zTvvvKPExETde++9cnd3V1xcnF599VXzvK+vrzZv3qyEhARFRESocePGmjVrltNa0nfddZdWrlypmTNn6umnn9add96p9evXq3379mZNVXoBAABA7VBj1omuDaq67iAAALi5sU50zVKr1okGAAAAaipCNAAAAGARIRoAAACwiBANAAAAWESIBgAAACwiRAMAAAAWEaIBAAAAiwjRAAAAgEWEaAAAAMAiQjQAAABgESEaAAAAsIgQDQAAAFhEiAYAAAAsIkQDAAAAFhGiAQAAAIsI0QAAAIBFdVzdAAAAtUHE1Ldc3QKukLVgpKtbwE2OJ9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2p0iJ4zZ47c3NyctjZt2pjnL168qISEBDVq1Eg+Pj6Ki4tTXl6e0xinTp1SbGys6tWrJ39/f02dOlWXL192qtm6das6d+4sm82mVq1aKTk5uUIvS5cuVYsWLeTl5aXIyEjt2bPnurxnAAAA1Hx1XN3A1bRr104fffSRuV+nzv+1PGXKFKWkpGjNmjXy9fVVYmKiHn74Ye3YsUOSVFpaqtjYWAUGBmrnzp06c+aMRo4cqbp16+q3v/2tJOnkyZOKjY3VhAkT9M477yg9PV1jx45V06ZNFRMTI0latWqVkpKStHz5ckVGRmrRokWKiYnR0aNH5e/vf13ff8TUt67r+LAma8FIV7cAAABqgBr9JFr6ITQHBgaaW+PGjSVJhYWF+vOf/6xXXnlFffv2VUREhN58803t3LlTu3btkiRt3rxZn3/+ud5++2116tRJAwcO1PPPP6+lS5eqpKREkrR8+XKFhobq5ZdfVtu2bZWYmKjBgwdr4cKFZg+vvPKKxo0bp9GjRyssLEzLly9XvXr19Je//OXG3xAAAAC4XI0P0ceOHVNQUJDuuOMODR8+XKdOnZIkZWVl6dKlS4qOjjZr27Rpo+bNmyszM1OSlJmZqQ4dOiggIMCsiYmJkcPh0KFDh8yaK8corykfo6SkRFlZWU417u7uio6ONmt+SnFxsRwOh9MGAACAm1+NDtGRkZFKTk5Wamqqli1bppMnT+qee+7R+fPnlZubK09PT/n5+Tm9JiAgQLm5uZKk3NxcpwBdfr783M/VOBwOff/99/r6669VWlpaaU35GD9l3rx58vX1Nbfg4GDL9wAAAAA1T42eEz1w4EDzn8PDwxUZGamQkBCtXr1a3t7eLuysambMmKGkpCRz3+FwEKQBAABuATX6SfSP+fn56Re/+IWOHz+uwMBAlZSUqKCgwKkmLy9PgYGBkqTAwMAKq3WU71+txm63y9vbW40bN5aHh0elNeVj/BSbzSa73e60AQAA4OZ3U4XoCxcu6MSJE2ratKkiIiJUt25dpaenm+ePHj2qU6dOKSoqSpIUFRWlAwcO6OzZs2ZNWlqa7Ha7wsLCzJorxyivKR/D09NTERERTjVlZWVKT083awAAAFC71OgQ/eSTTyojI0NffPGFdu7cqf/5n/+Rh4eHhg0bJl9fX40ZM0ZJSUn6+OOPlZWVpdGjRysqKkrdu3eXJPXv319hYWEaMWKEPvvsM23atEkzZ85UQkKCbDabJGnChAn697//rWnTpunIkSN67bXXtHr1ak2ZMsXsIykpSX/605+0YsUKHT58WBMnTlRRUZFGjx7tkvsCAAAA16rRc6K//PJLDRs2TOfOnVOTJk109913a9euXWrSpIkkaeHChXJ3d1dcXJyKi4sVExOj1157zXy9h4eHNmzYoIkTJyoqKkr169dXfHy85s6da9aEhoYqJSVFU6ZM0eLFi9WsWTO98cYb5hrRkjRkyBDl5+dr1qxZys3NVadOnZSamlrhy4YAAACoHdwMwzBc3URt4XA45Ovrq8LCwirPj+bHVmoWfmwFwLXiz/Oa5Xr/ec7nXbNY+byrmtdq9HQOAAAAoCYiRAMAAAAW1eg50QBwK+Ove2sWpmsBsIIn0QAAAIBFhGgAAADAIkI0AAAAYBEhGgAAALCIEA0AAABYRIgGAAAALCJEAwAAABYRogEAAACLCNEAAACARYRoAAAAwCJCNAAAAGARIRoAAACwiBANAAAAWESIBgAAACwiRAMAAAAW1XF1AwD+T8TUt1zdAq6QtWCkq1sAANRQPIk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Bt0dKlS9WiRQt5eXkpMjJSe/bscXVLAAAAuMEI0RasWrVKSUlJmj17tj755BN17NhRMTExOnv2rKtbAwAAwA1EiLbglVde0bhx4zR69GiFhYVp+fLlqlevnv7yl7+4ujUAAADcQHVc3cDNoqSkRFlZWZoxY4Z5zN3dXdHR0crMzKz0NcXFxSouLjb3CwsLJUkOh6PK1y0t/v4aO8b1YOWzuxZ83jULn3ftwuddu/B51y5WPu/yWsMwfrbOzbhaBSRJOTk5uv3227Vz505FRUWZx6dNm6aMjAzt3r27wmvmzJmj55577ka2CQAAgGpw+vRpNWvW7CfP8yT6OpoxY4aSkpLM/bKyMn3zzTdq1KiR3NzcXNjZjeVwOBQcHKzTp0/Lbre7uh1cZ3zetQufd+3C51271NbP2zAMnT9/XkFBQT9bR4iuosaNG8vDw0N5eXlOx/Py8hQYGFjpa2w2m2w2m9MxPz+/69VijWe322vVf4S1HZ937cLnXbvwedcutfHz9vX1vWoNXyysIk9PT0VERCg9Pd08VlZWpvT0dKfpHQAAALj18STagqSkJMXHx6tLly7q1q2bFi1apKKiIo0ePdrVrQEAAOAGIkRbMGTIEOXn52vWrFnKzc1Vp06dlJqaqoCAAFe3VqPZbDbNnj27wtQW3Jr4vGsXPu/ahc+7duHz/nmszgEAAABYxJxoAAAAwCJCNAAAAGARIRoAAACwiBANAAAAWESIxnWzbds2PfDAAwoKCpKbm5vWr1/v6pZwHc2bN09du3ZVgwYN5O/vr0GDBuno0aOubgvXybJlyxQeHm7+CENUVJQ2btzo6rZwA7z00ktyc3PT5MmTXd0KrpM5c+bIzc3NaWvTpo2r26pxCNG4boqKitSxY0ctXbrU1a3gBsjIyFBCQoJ27dqltLQ0Xbp0Sf3791dRUZGrW8N10KxZM7300kvKysrSvn371LdvXz300EM6dOiQq1vDdbR37169/vrrCg8Pd3UruM7atWunM2fOmNv27dtd3VKNwzrRuG4GDhyogQMHuroN3CCpqalO+8nJyfL391dWVpZ69uzpoq5wvTzwwANO+y+++KKWLVumXbt2qV27di7qCtfThQsXNHz4cP3pT3/SCy+84Op2cJ3VqVNHgYGBrm6jRuNJNIDrorCwUJLUsGFDF3eC6620tFTvvfeeioqKFBUV5ep2cJ0kJCQoNjZW0dHRrm4FN8CxY8cUFBSkO+64Q8OHD9epU6dc3VKNw5NoANWurKxMkydPVo8ePdS+fXtXt4Pr5MCBA4qKitLFixfl4+OjdevWKSwszNVt4Tp477339Mknn2jv3r2ubgU3QGRkpJKTk9W6dWudOXNGzz33nO655x4dPHhQDRo0cHV7NQYhGkC1S0hI0MGDB5lDd4tr3bq1srOzVVhYqLVr1yo+Pl4ZGRkE6VvM6dOn9Zvf/EZpaWny8vJydTu4Aa6cihkeHq7IyEiFhIRo9erVGjNmjAs7q1kI0QCqVWJiojZs2KBt27apWbNmrm4H15Gnp6datWolSYqIiNDevXu1ePFivf766y7uDNUpKytLZ8+eVefOnc1jpaWl2rZtm5YsWaLi4mJ5eHi4sENcb35+fvrFL36h48ePu7qVGoUQDaBaGIahSZMmad26ddq6datCQ0Nd3RJusLKyMhUXF7u6DVSze++9VwcOHHA6Nnr0aLVp00bTp08nQNcCFy5c0IkTJzRixAhXt1KjEKJx3Vy4cMHp/1pPnjyp7OxsNWzYUM2bN3dhZ7geEhIStHLlSr3//vtq0KCBcnNzJUm+vr7y9vZ2cXeobjNmzNDAgQPVvHlznT9/XitXrtTWrVu1adMmV7eGatagQYMK322oX7++GjVqxHceblFPPvmkHnjgAYWEhCgnJ0ezZ8+Wh4eHhg0b5urWahRCNK6bffv2qU+fPuZ+UlKSJCk+Pl7Jycku6grXy7JlyyRJvXv3djr+5ptvatSoUTe+IVxXZ8+e1ciRI3XmzBn5+voqPDxcmzZtUr9+/VzdGoD/0pdffqlhw4bp3LlzatKkie6++27t2rVLTZo0cXVrNYqbYRiGq5sAAAAAbiasEw0AAABYRIgGAAAALCJEAwAAABYRogEAAACLCNEAAACARYRoAAAAwCJCNAAAAGARIRoAAACwiBANAAAAWESIBoBaKj8/XxMnTlTz5s1ls9kUGBiomJgY7dixw9WtAUCNV8fVDQAAXCMuLk4lJSVasWKF7rjjDuXl5Sk9PV3nzp27LtcrKSmRp6fndRkbAG40nkQDQC1UUFCgf/7zn/rd736nPn36KCQkRN26ddOMGTP04IMPmjX/+7//q4CAAHl5eal9+/basGGDOcbf/vY3tWvXTjabTS1atNDLL7/sdI0WLVro+eef18iRI2W32zV+/HhJ0vbt23XPPffI29tbwcHBevzxx1VUVHTj3jwAVANCNADUQj4+PvLx8dH69etVXFxc4XxZWZkGDhyoHTt26O2339bnn3+ul156SR4eHpKkrKwsPfLIIxo6dKgOHDigOXPm6Nlnn1VycrLTOL///e/VsWNHffrpp3r22Wd14sQJDRgwQHFxcdq/f79WrVql7du3KzEx8Ua8bQCoNm6GYRiubgIAcOP97W9/07hx4/T999+rc+fO6tWrl4YOHarw8HBt3rxZAwcO1OHDh/WLX/yiwmuHDx+u/Px8bd682Tw2bdo0paSk6NChQ5J+eBL9y1/+UuvWrTNrxo4dKw8PD73++uvmse3bt6tXr14qKiqSl5fXdXzHAFB9eBINALVUXFyccnJy9MEHH2jAgAHaunWrOnfurOTkZGVnZ6tZs2aVBmhJOnz4sHr06OF0rEePHjp27JhKS0vNY126dHGq+eyzz5ScnGw+Cffx8VFMTIzKysp08uTJ6n+TAHCd8MVCAKjFvLy81K9fP/Xr10/PPvusxo4dq9mzZ+vJJ5+slvHr16/vtH/hwgX97//+rx5//PEKtc2bN6+WawLAjUCIBgCYwsLCtH79eoWHh+vLL7/Uv/71r0qfRrdt27bCUng7duzQL37xC3PedGU6d+6szz//XK1atar23gHgRmI6BwDUQufOnVPfvn319ttva//+/Tp58qTWrFmj+fPn66GHHlKvXr3Us2dPxcXFKS0tTSdPntTGjRuVmpoqSXriiSeUnp6u559/Xv/617+0YsUKLVmy5KpPsKdPn66dO3cqMTFR2dnZOnbsmN5//32+WAjgpsOTaACohXx8fBQZGamFCxfqxIkTunTpkoKDgzVu3Dg9/fTTkn744uGTTz6pYcOGqaioSK1atdJLL70k6YcnyqtXr9asWbP0/PPPq2nTppo7d65GjRr1s9cNDw9XRkaGnnnmGd1zzz0yDEMtW7bUkCFDrvdbBoBqxeocAAAAgEVM5wAAAAAsIkQDAAAAFhGiAQAAAIsI0QAAAIBFhGgAAADAIkI0AAAAYBEhGgAAALCIEA0AAABYRIgGAAAALCJEAwAAABYRogEAAACL/j+j4RzSiOViZgAAAABJRU5ErkJggg==">
            <a:extLst>
              <a:ext uri="{FF2B5EF4-FFF2-40B4-BE49-F238E27FC236}">
                <a16:creationId xmlns:a16="http://schemas.microsoft.com/office/drawing/2014/main" id="{8DB961D4-7F02-F81E-85C2-AA16346C0C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tEAAAIjCAYAAADFk0cVAAAAOXRFWHRTb2Z0d2FyZQBNYXRwbG90bGliIHZlcnNpb24zLjcuMSwgaHR0cHM6Ly9tYXRwbG90bGliLm9yZy/bCgiHAAAACXBIWXMAAA9hAAAPYQGoP6dpAABHzklEQVR4nO3de1RVdf7/8RegHFA8kBdAEpG0UVHRERXJ8haKRhe/4aTmT9G8fHXARik1y9Ssxkan1EbTZpoJm7K8zGglI0qYOCreKPKSOurYaCFIFhylBIX9+6PF/nqCku2gB+X5WGuv1d77fT77ffYp16vt53yOm2EYhgAAAABUmburGwAAAABuNoRoAAAAwCJCNAAAAGARIRoAAACwiBANAAAAWESIBgAAACwiRAMAAAAWEaIBAAAAiwjRAAAAgEWEaACoxJw5c+Tm5nZDrtW7d2/17t3b3N+6davc3Ny0du3aG3L9UaNGqUWLFjfkWtfqwoULGjt2rAIDA+Xm5qbJkye7uiUAtRwhGsAtLzk5WW5ububm5eWloKAgxcTE6NVXX9X58+er5To5OTmaM2eOsrOzq2W86lSTe6uK3/72t0pOTtbEiRP117/+VSNGjPjJ2pKSEi1evFi//OUvZbfb5efnp3bt2mn8+PE6cuTIDewawK2sjqsbAIAbZe7cuQoNDdWlS5eUm5urrVu3avLkyXrllVf0wQcfKDw83KydOXOmnnrqKUvj5+Tk6LnnnlOLFi3UqVOnKr9u8+bNlq5zLX6utz/96U8qKyu77j38N7Zs2aLu3btr9uzZV62Ni4vTxo0bNWzYMI0bN06XLl3SkSNHtGHDBt11111q06bNDegYwK2OEA2g1hg4cKC6dOli7s+YMUNbtmzR/fffrwcffFCHDx+Wt7e3JKlOnTqqU+f6/hH53XffqV69evL09Lyu17maunXruvT6VXH27FmFhYVdtW7v3r3asGGDXnzxRT399NNO55YsWaKCgoLr1GFFFy9elKenp9zd+Utf4FbEf9kAarW+ffvq2Wef1X/+8x+9/fbb5vHK5kSnpaXp7rvvlp+fn3x8fNS6dWszqG3dulVdu3aVJI0ePdqcOpKcnCzph3nP7du3V1ZWlnr27Kl69eqZr/3xnOhypaWlevrppxUYGKj69evrwQcf1OnTp51qWrRooVGjRlV47ZVjXq23yuZEFxUV6YknnlBwcLBsNptat26t3//+9zIMw6nOzc1NiYmJWr9+vdq3by+bzaZ27dopNTW18hv+I2fPntWYMWMUEBAgLy8vdezYUStWrDDPl88PP3nypFJSUszev/jii0rHO3HihCSpR48eFc55eHioUaNGTse++uorjRkzRkFBQbLZbAoNDdXEiRNVUlJi1vz73//Wr371KzVs2FD16tVT9+7dlZKS4jROeZ/vvfeeZs6cqdtvv1316tWTw+GQJO3evVsDBgyQr6+v6tWrp169emnHjh1OY5w/f16TJ09WixYtZLPZ5O/vr379+umTTz6p0r0EcGPxJBpArTdixAg9/fTT2rx5s8aNG1dpzaFDh3T//fcrPDxcc+fOlc1m0/Hjx80g1LZtW82dO1ezZs3S+PHjdc8990iS7rrrLnOMc+fOaeDAgRo6dKj+3//7fwoICPjZvl588UW5ublp+vTpOnv2rBYtWqTo6GhlZ2ebT8yroiq9XckwDD344IP6+OOPNWbMGHXq1EmbNm3S1KlT9dVXX2nhwoVO9du3b9ff//53/frXv1aDBg306quvKi4uTqdOnaoQWq/0/fffq3fv3jp+/LgSExMVGhqqNWvWaNSoUSooKNBvfvMbtW3bVn/96181ZcoUNWvWTE888YQkqUmTJpWOGRISIkl655131KNHj5/924ScnBx169ZNBQUFGj9+vNq0aaOvvvpKa9eu1XfffSdPT0/l5eXprrvu0nfffafHH39cjRo10ooVK/Tggw9q7dq1+p//+R+nMZ9//nl5enrqySefVHFxsTw9PbVlyxYNHDhQERERmj17ttzd3fXmm2+qb9+++uc//6lu3bpJkiZMmKC1a9cqMTFRYWFhOnfunLZv367Dhw+rc+fOP/k+ALiIAQC3uDfffNOQZOzdu/cna3x9fY1f/vKX5v7s2bONK/+IXLhwoSHJyM/P/8kx9u7da0gy3nzzzQrnevXqZUgyli9fXum5Xr16mfsff/yxIcm4/fbbDYfDYR5fvXq1IclYvHixeSwkJMSIj4+/6pg/11t8fLwREhJi7q9fv96QZLzwwgtOdYMHDzbc3NyM48ePm8ckGZ6enk7HPvvsM0OS8Yc//KHCta60aNEiQ5Lx9ttvm8dKSkqMqKgow8fHx+m9h4SEGLGxsT87nmEYRllZmXmvAwICjGHDhhlLly41/vOf/1SoHTlypOHu7l7pvxdlZWWGYRjG5MmTDUnGP//5T/Pc+fPnjdDQUKNFixZGaWmpYRj/95ndcccdxnfffec0zp133mnExMSYYxqGYXz33XdGaGio0a9fP/OYr6+vkZCQcNX3CKBmYDoHAEjy8fH52VU6/Pz8JEnvv//+NX8Jz2azafTo0VWuHzlypBo0aGDuDx48WE2bNtU//vGPa7p+Vf3jH/+Qh4eHHn/8cafjTzzxhAzD0MaNG52OR0dHq2XLluZ+eHi47Ha7/v3vf1/1OoGBgRo2bJh5rG7dunr88cd14cIFZWRkWO7dzc1NmzZt0gsvvKDbbrtN7777rhISEhQSEqIhQ4aYc6LLysq0fv16PfDAA07z5K8cp7zHbt266e677zbP+fj4aPz48friiy/0+eefO70uPj7e6W8JsrOzdezYMT366KM6d+6cvv76a3399dcqKirSvffeq23btpn/Pvn5+Wn37t3Kycmx/L4B3HiEaADQD+sQXxlYf2zIkCHq0aOHxo4dq4CAAA0dOlSrV6+2FKhvv/12S18ivPPOO5323dzc1KpVq5+cD1xd/vOf/ygoKKjC/Wjbtq15/krNmzevMMZtt92mb7/99qrXufPOOyt88e6nrlNVNptNzzzzjA4fPqycnBy9++676t69u1avXq3ExERJUn5+vhwOh9q3b3/VHlu3bl3h+E/1GBoa6rR/7NgxST+E6yZNmjhtb7zxhoqLi1VYWChJmj9/vg4ePKjg4GB169ZNc+bMuer/iABwHUI0gFrvyy+/VGFhoVq1avWTNd7e3tq2bZs++ugjjRgxQvv379eQIUPUr18/lZaWVuk6VuYxV9VP/SBMVXuqDh4eHpUeN370JURXaNq0qYYOHapt27bpzjvv1OrVq3X58uXrdr0ff8bl/5O1YMECpaWlVbr5+PhIkh555BH9+9//1h/+8AcFBQVpwYIFateuXYUn/wBqBkI0gFrvr3/9qyQpJibmZ+vc3d1177336pVXXtHnn3+uF198UVu2bNHHH38s6acD7bUqf4pZzjAMHT9+3Gkljdtuu63SZdt+/ITUSm8hISHKycmpML2l/IdKyr+8998KCQnRsWPHKjzNr+7rSD9MEwkPD9elS5f09ddfq0mTJrLb7Tp48OBVezx69GiF41XtsXyai91uV3R0dKXblUsMNm3aVL/+9a+1fv16nTx5Uo0aNdKLL75o9e0CuAEI0QBqtS1btuj5559XaGiohg8f/pN133zzTYVj5T9aUlxcLEmqX7++JFXbWsRvvfWWU5Bdu3atzpw5o4EDB5rHWrZsqV27djktybZhw4YKS+FZ6e2+++5TaWmplixZ4nR84cKFcnNzc7r+f+O+++5Tbm6uVq1aZR67fPmy/vCHP8jHx0e9evWyPOaxY8d06tSpCscLCgqUmZmp2267TU2aNJG7u7sGDRqkDz/8UPv27atQX/4U/b777tOePXuUmZlpnisqKtIf//hHtWjR4qprV0dERKhly5b6/e9/rwsXLlQ4n5+fL+mHvzkon9ZRzt/fX0FBQea/XwBqFpa4A1BrbNy4UUeOHNHly5eVl5enLVu2KC0tTSEhIfrggw/k5eX1k6+dO3eutm3bptjYWIWEhOjs2bN67bXX1KxZM/NLZy1btpSfn5+WL1+uBg0aqH79+oqMjKwwT7aqGjZsqLvvvlujR49WXl6eFi1apFatWjktwzd27FitXbtWAwYM0COPPKITJ07o7bffdvqin9XeHnjgAfXp00fPPPOMvvjiC3Xs2FGbN2/W+++/r8mTJ1cY+1qNHz9er7/+ukaNGqWsrCy1aNFCa9eu1Y4dO7Ro0aKfnaP+Uz777DM9+uijGjhwoO655x41bNhQX331lVasWKGcnBwtWrTInH7y29/+Vps3b1avXr00fvx4tW3bVmfOnNGaNWu0fft2+fn56amnntK7776rgQMH6vHHH1fDhg21YsUKnTx5Un/729+u+kMq7u7ueuONNzRw4EC1a9dOo0eP1u23366vvvpKH3/8sex2uz788EOdP39ezZo10+DBg9WxY0f5+Pjoo48+0t69e/Xyyy9f0/0FcJ25dnEQALj+ype4K988PT2NwMBAo1+/fsbixYudllIr9+Ml7tLT042HHnrICAoKMjw9PY2goCBj2LBhxr/+9S+n173//vtGWFiYUadOHacl5Xr16mW0a9eu0v5+aom7d99915gxY4bh7+9veHt7G7GxsZUu1fbyyy8bt99+u2Gz2YwePXoY+/btqzDmz/X24yXuDOOHZdymTJliBAUFGXXr1jXuvPNOY8GCBU7LtBnGD0vcVbYs208tvfdjeXl5xujRo43GjRsbnp6eRocOHSpdhq+qS9zl5eUZL730ktGrVy+jadOmRp06dYzbbrvN6Nu3r7F27doK9f/5z3+MkSNHGk2aNDFsNptxxx13GAkJCUZxcbFZc+LECWPw4MGGn5+f4eXlZXTr1s3YsGGD0zjln9maNWsq7evTTz81Hn74YaNRo0aGzWYzQkJCjEceecRIT083DMMwiouLjalTpxodO3Y0GjRoYNSvX9/o2LGj8dprr131PQNwDTfDqAHf/AAAAABuIsyJBgAAACwiRAMAAAAWEaIBAAAAiwjRAAAAgEWEaAAAAMAiQjQAAABgET+2cgOVlZUpJydHDRo0qPafBwYAAMB/zzAMnT9/XkFBQT/7g0qE6BsoJydHwcHBrm4DAAAAV3H69Gk1a9bsJ88Tom+g8p+wPX36tOx2u4u7AQAAwI85HA4FBwebue2nEKJvoPIpHHa7nRANAABQg11t6i1fLAQAAAAsIkQDAAAAFhGiAQAAAIsI0QAAAIBFhGgAAADAIkI0AAAAYBEhGgAAALCIEA0AAABYRIgGAAAALCJEAwAAABYRogEAAACLCNEAAACARYRoAAAAwCJCNAAAAGARIRoAAACwiBANAAAAWESIBgAAACwiRAMAAAAWEaIBAAAAi+q4ugEAAIBbTcTUt1zdAq6QtWBktY/Jk2gAAADAIkI0AAAAYBEhGgAAALCIEA0AAABYRIgGAAAALCJEAwAAABYRogEAAACLCNEAAACARYRoAAAAwCJCNAAAAGCRS0P0smXLFB4eLrvdLrvdrqioKG3cuNE837t3b7m5uTltEyZMcBrj1KlTio2NVb169eTv76+pU6fq8uXLTjVbt25V586dZbPZ1KpVKyUnJ1foZenSpWrRooW8vLwUGRmpPXv2OJ2/ePGiEhIS1KhRI/n4+CguLk55eXnVdzMAAABw03BpiG7WrJleeuklZWVlad++ferbt68eeughHTp0yKwZN26czpw5Y27z5883z5WWlio2NlYlJSXauXOnVqxYoeTkZM2aNcusOXnypGJjY9WnTx9lZ2dr8uTJGjt2rDZt2mTWrFq1SklJSZo9e7Y++eQTdezYUTExMTp79qxZM2XKFH344Ydas2aNMjIylJOTo4cffvg63yEAAADURG6GYRiubuJKDRs21IIFCzRmzBj17t1bnTp10qJFiyqt3bhxo+6//37l5OQoICBAkrR8+XJNnz5d+fn58vT01PTp05WSkqKDBw+arxs6dKgKCgqUmpoqSYqMjFTXrl21ZMkSSVJZWZmCg4M1adIkPfXUUyosLFSTJk20cuVKDR48WJJ05MgRtW3bVpmZmerevXuV3pvD4ZCvr68KCwtlt9uv9RYBAIAaLmLqW65uAVfIWjCyyrVVzWs1Zk50aWmp3nvvPRUVFSkqKso8/s4776hx48Zq3769ZsyYoe+++848l5mZqQ4dOpgBWpJiYmLkcDjMp9mZmZmKjo52ulZMTIwyMzMlSSUlJcrKynKqcXd3V3R0tFmTlZWlS5cuOdW0adNGzZs3N2sqU1xcLIfD4bQBAADg5lfH1Q0cOHBAUVFRunjxonx8fLRu3TqFhYVJkh599FGFhIQoKChI+/fv1/Tp03X06FH9/e9/lyTl5uY6BWhJ5n5ubu7P1jgcDn3//ff69ttvVVpaWmnNkSNHzDE8PT3l5+dXoab8OpWZN2+ennvuOYt3BAAAADWdy0N069atlZ2drcLCQq1du1bx8fHKyMhQWFiYxo8fb9Z16NBBTZs21b333qsTJ06oZcuWLuy6ambMmKGkpCRz3+FwKDg42IUdAQAAoDq4fDqHp6enWrVqpYiICM2bN08dO3bU4sWLK62NjIyUJB0/flySFBgYWGGFjPL9wMDAn62x2+3y9vZW48aN5eHhUWnNlWOUlJSooKDgJ2sqY7PZzJVHyjcAAADc/Fweon+srKxMxcXFlZ7Lzs6WJDVt2lSSFBUVpQMHDjitopGWlia73W5OCYmKilJ6errTOGlpaea8a09PT0VERDjVlJWVKT093ayJiIhQ3bp1nWqOHj2qU6dOOc3fBgAAQO3g0ukcM2bM0MCBA9W8eXOdP39eK1eu1NatW7Vp0yadOHFCK1eu1H333adGjRpp//79mjJlinr27Knw8HBJUv/+/RUWFqYRI0Zo/vz5ys3N1cyZM5WQkCCbzSZJmjBhgpYsWaJp06bpscce05YtW7R69WqlpKSYfSQlJSk+Pl5dunRRt27dtGjRIhUVFWn06NGSJF9fX40ZM0ZJSUlq2LCh7Ha7Jk2apKioqCqvzAEAAIBbh0tD9NmzZzVy5EidOXNGvr6+Cg8P16ZNm9SvXz+dPn1aH330kRlog4ODFRcXp5kzZ5qv9/Dw0IYNGzRx4kRFRUWpfv36io+P19y5c82a0NBQpaSkaMqUKVq8eLGaNWumN954QzExMWbNkCFDlJ+fr1mzZik3N1edOnVSamqq05cNFy5cKHd3d8XFxam4uFgxMTF67bXXbsyNAgAAQI1S49aJvpWxTjQAALUD60TXLLf0OtEAAADAzYI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jk0hC9bNkyhYeHy263y263KyoqShs3bjTPX7x4UQkJCWrUqJF8fHwUFxenvLw8pzFOnTql2NhY1atXT/7+/po6daouX77sVLN161Z17txZNptNrVq1UnJycoVeli5dqhYtWsjLy0uRkZHas2eP0/mq9AIAAIDawaUhulmzZnrppZeUlZWlffv2qW/fvnrooYd06NAhSdKUKVP04Ycfas2aNcrIyFBOTo4efvhh8/WlpaWKjY1VSUmJdu7cqRUrVig5OVmzZs0ya06ePKnY2Fj16dNH2dnZmjx5ssaOHatNmzaZNatWrVJSUpJmz56tTz75RB07dlRMTIzOnj1r1lytFwAAANQeboZhGK5u4koNGzbUggULNHjwYDVp0kQrV67U4MGDJUlHjhxR27ZtlZmZqe7du2vjxo26//77lZOTo4CAAEnS8uXLNX36dOXn58vT01PTp09XSkqKDh48aF5j6NChKigoUGpqqiQpMjJSXbt21ZIlSyRJZWVlCg4O1qRJk/TUU0+psLDwqr1UhcPhkK+vrwoLC2W326vtngEAgJolYupbrm4BV8haMLLKtVXNazVmTnRpaanee+89FRUVKSoqSllZWbp06ZKio6PNmjZt2qh58+bKzMyUJGVmZqpDhw5mgJakmJgYORwO82l2Zmam0xjlNeVjlJSUKCsry6nG3d1d0dHRZk1VeqlMcXGxHA6H0wYAAICbn8tD9IEDB+Tj4yObzaYJEyZo3bp1CgsLU25urjw9PeXn5+dUHxAQoNzcXElSbm6uU4AuP19+7udqHA6Hvv/+e3399dcqLS2ttObKMa7WS2XmzZsnX19fcwsODq7aTQEAAECN5vIQ3bp1a2VnZ2v37t2aOHGi4uPj9fnnn7u6rWoxY8YMFRYWmtvp06dd3RIAAACqQR1XN+Dp6alWrVpJkiIiIrR3714tXrxYQ4YMUUlJiQoKCpyeAOfl5SkwMFCSFBgYWGEVjfIVM66s+fEqGnl5ebLb7fL29paHh4c8PDwqrblyjKv1UhmbzSabzWbhbgAAAOBm4PIn0T9WVlam4uJiRUREqG7dukpPTzfPHT16VKdOnVJUVJQkKSoqSgcOHHBaRSMtLU12u11hYWFmzZVjlNeUj+Hp6amIiAinmrKyMqWnp5s1VekFAAAAtYdLn0TPmDFDAwcOVPPmzXX+/HmtXLlSW7du1aZNm+Tr66sxY8YoKSlJDRs2lN1u16RJkxQVFWWuhtG/f3+FhYVpxIgRmj9/vnJzczVz5kwlJCSYT4AnTJigJUuWaNq0aXrssce0ZcsWrV69WikpKWYfSUlJio+PV5cuXdStWzctWrRIRUVFGj16tCRVqRcAAADUHi4N0WfPntXIkSN15swZ+fr6Kjw8XJs2bVK/fv0kSQsXLpS7u7vi4uJUXFysmJgYvfbaa+brPTw8tGHDBk2cOFFRUVGqX7++4uPjNXfuXLMmNDRUKSkpmjJlihYvXqxmzZrpjTfeUExMjFkzZMgQ5efna9asWcrNzVWnTp2Umprq9GXDq/UCAACA2qPGrRN9K2OdaAAAagfWia5Zbul1ogEAAICbB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MilIXrevHnq2rWrGjRoIH9/fw0aNEhHjx51qundu7fc3NyctgkTJjjVnDp1SrGxsapXr578/f01depUXb582alm69at6ty5s2w2m1q1aqXk5OQK/SxdulQtWrSQl5eXIiMjtWfPHqfzFy9eVEJCgho1aiQfHx/FxcUpLy+vem4GAAAAbhouDdEZGRlKSEjQrl27lJaWpkuXLql///4qKipyqhs3bpzOnDljbvPnzzfPlZaWKjY2ViUlJdq5c6dWrFih5ORkzZo1y6w5efKkYmNj1adPH2VnZ2vy5MkaO3asNm3aZNasWrVKSUlJmj17tj755BN17NhRMTExOnv2rFkzZcoUffjhh1qzZo0yMjKUk5Ojhx9++DreIQAAANREboZhGK5uolx+fr78/f2VkZGhnj17SvrhSXSnTp20aNGiSl+zceNG3X///crJyVFAQIAkafny5Zo+fbry8/Pl6emp6dOnKyUlRQcPHjRfN3ToUBUUFCg1NVWSFBkZqa5du2rJkiWSpLKyMgUHB2vSpEl66qmnVFhYqCZNmmjlypUaPHiwJOnIkSNq27atMjMz1b1796u+P4fDIV9fXxUWFsput1/zfQIAADVbxNS3XN0CrpC1YGSVa6ua12rUnOjCwkJJUsOGDZ2Ov/POO2rcuLHat2+vGTNm6LvvvjPPZWZmqkOHDmaAlqSYmBg5HA4dOnTIrImOjnYaMyYmRpmZmZKkkpISZWVlOdW4u7srOjrarMnKytKlS5ecatq0aaPmzZubNT9WXFwsh8PhtAEAAODmV8fVDZQrKyvT5MmT1aNHD7Vv3948/uijjyokJERBQUHav3+/pk+frqNHj+rvf/+7JCk3N9cpQEsy93Nzc3+2xuFw6Pvvv9e3336r0tLSSmuOHDlijuHp6Sk/P78KNeXX+bF58+bpueees3gnAAAAUNPVmBCdkJCggwcPavv27U7Hx48fb/5zhw4d1LRpU9177706ceKEWrZseaPbtGTGjBlKSkoy9x0Oh4KDg13YEQAAAKpDjZjOkZiYqA0bNujjjz9Ws2bNfrY2MjJSknT8+HFJUmBgYIUVMsr3AwMDf7bGbrfL29tbjRs3loeHR6U1V45RUlKigoKCn6z5MZvNJrvd7rQBAADg5ufSEG0YhhITE7Vu3Tpt2bJFoaGhV31Ndna2JKlp06aSpKioKB04cMBpFY20tDTZ7XaFhYWZNenp6U7jpKWlKSoqSpLk6empiIgIp5qysjKlp6ebNREREapbt65TzdGjR3Xq1CmzBgAAALWDS6dzJCQkaOXKlXr//ffVoEEDc26xr6+vvL29deLECa1cuVL33XefGjVqpP3792vKlCnq2bOnwsPDJUn9+/dXWFiYRowYofnz5ys3N1czZ85UQkKCbDabJGnChAlasmSJpk2bpscee0xbtmzR6tWrlZKSYvaSlJSk+Ph4denSRd26ddOiRYtUVFSk0aNHmz2NGTNGSUlJatiwoex2uyZNmqSoqKgqrcwBAACAW4dLQ/SyZcsk/bCM3ZXefPNNjRo1Sp6envroo4/MQBscHKy4uDjNnDnTrPXw8NCGDRs0ceJERUVFqX79+oqPj9fcuXPNmtDQUKWkpGjKlClavHixmjVrpjfeeEMxMTFmzZAhQ5Sfn69Zs2YpNzdXnTp1UmpqqtOXDRcuXCh3d3fFxcWpuLhYMTExeu21167T3QEAAEBNVaPWib7VsU40AAC1A+tE1yy3/DrRAAAAwM2A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NE1hei+ffuqoKCgwnGHw6G+ffv+tz0BAAAANdo1heitW7eqpKSkwvGLFy/qn//8Z5XHmTdvnrp27aoGDRrI399fgwYN0tGjRyuMmZCQoEaNGsnHx0dxcXHKy8tzqjl16pRiY2NVr149+fv7a+rUqbp8+XKFnjt37iybzaZWrVopOTm5Qj9Lly5VixYt5OXlpcjISO3Zs8dyLwAAALj1WQrR+/fv1/79+yVJn3/+ubm/f/9+ffrpp/rzn/+s22+/vcrjZWRkKCEhQbt27VJaWpouXbqk/v37q6ioyKyZMmWKPvzwQ61Zs0YZGRnKycnRww8/bJ4vLS1VbGysSkpKtHPnTq1YsULJycmaNWuWWXPy5EnFxsaqT58+ys7O1uTJkzV27Fht2rTJrFm1apWSkpI0e/ZsffLJJ+rYsaNiYmJ09uzZKvcCAACA2sHNMAyjqsXu7u5yc3OTJFX2Mm9vb/3hD3/QY489dk3N5Ofny9/fXxkZGerZs6cKCwvVpEkTrVy5UoMHD5YkHTlyRG3btlVmZqa6d++ujRs36v7771dOTo4CAgIkScuXL9f06dOVn58vT09PTZ8+XSkpKTp48KB5raFDh6qgoECpqamSpMjISHXt2lVLliyRJJWVlSk4OFiTJk3SU089VaVersbhcMjX11eFhYWy2+3XdI8AAEDNFzH1LVe3gCtkLRhZ5dqq5jVLT6JPnjypEydOyDAM7dmzRydPnjS3r776Sg6H45oDtCQVFhZKkho2bChJysrK0qVLlxQdHW3WtGnTRs2bN1dmZqYkKTMzUx06dDADtCTFxMTI4XDo0KFDZs2VY5TXlI9RUlKirKwspxp3d3dFR0ebNVXp5ceKi4vlcDicNgAAANz86lgpDgkJkfTDU9rqVlZWpsmTJ6tHjx5q3769JCk3N1eenp7y8/Nzqg0ICFBubq5Zc2WALj9ffu7nahwOh77//nt9++23Ki0trbTmyJEjVe7lx+bNm6fnnnuuincAAAAANwtLIfpKx44d08cff6yzZ89WCNVXzkeuqoSEBB08eFDbt2+/1pZqnBkzZigpKcncdzgcCg4OdmFHAAAAqA7XFKL/9Kc/aeLEiWrcuLECAwPNedKS5ObmZjlEJyYmasOGDdq2bZuaNWtmHg8MDFRJSYkKCgqcngDn5eUpMDDQrPnxKhrlK2ZcWfPjVTTy8vJkt9vl7e0tDw8PeXh4VFpz5RhX6+XHbDabbDabhTsBAACAm8E1LXH3wgsv6MUXX1Rubq6ys7P16aefmtsnn3xS5XEMw1BiYqLWrVunLVu2KDQ01Ol8RESE6tatq/T0dPPY0aNHderUKUVFRUmSoqKidODAAadVNNLS0mS32xUWFmbWXDlGeU35GJ6enoqIiHCqKSsrU3p6ullTlV4AAABQO1zTk+hvv/1Wv/rVr/7riyckJGjlypV6//331aBBA3Nusa+vr7y9veXr66sxY8YoKSlJDRs2lN1u16RJkxQVFWWuhtG/f3+FhYVpxIgRmj9/vnJzczVz5kwlJCSYT4EnTJigJUuWaNq0aXrssce0ZcsWrV69WikpKWYvSUlJio+PV5cuXdStWzctWrRIRUVFGj16tNnT1XoBAABA7XBNIfpXv/qVNm/erAkTJvxXF1+2bJkkqXfv3k7H33zzTY0aNUqStHDhQrm7uysuLk7FxcWKiYnRa6+9ZtZ6eHhow4YNmjhxoqKiolS/fn3Fx8dr7ty5Zk1oaKhSUlI0ZcoULV68WM2aNdMbb7yhmJgYs2bIkCHKz8/XrFmzlJubq06dOik1NdXpy4ZX6wUAAAC1g6V1osvNmzdPr7zyimJjY9WhQwfVrVvX6fzjjz9ebQ3eSlgnGgCA2oF1omuW67FO9DU9if7jH/8oHx8fZWRkKCMjw+mcm5sbIRoAAAC3tGsK0SdPnqzuPgAAAICbxjWtzgEAAADUZtf0JPpqP+39l7/85ZqaAQAAAG4G17zE3ZUuXbqkgwcPqqCgQH379q2WxgAAAICa6ppC9Lp16yocKysr08SJE9WyZcv/uikAAACgJqu2OdHu7u5KSkrSwoULq2tIAAAAoEaq1i8WnjhxQpcvX67OIQEAAIAa55qmcyQlJTntG4ahM2fOKCUlRfHx8dXSGAAAAFBTXVOI/vTTT5323d3d1aRJE7388stXXbkDAAAAuNldU4j++OOPq7sPAAAA4KZxTSG6XH5+vo4ePSpJat26tZo0aVItTQEAAAA12TV9sbCoqEiPPfaYmjZtqp49e6pnz54KCgrSmDFj9N1331V3jwAAAECNck0hOikpSRkZGfrwww9VUFCggoICvf/++8rIyNATTzxR3T0CAAAANco1Tef429/+prVr16p3797msfvuu0/e3t565JFHtGzZsurqDwAAAKhxrulJ9HfffaeAgIAKx/39/ZnOAQAAgFveNYXoqKgozZ49WxcvXjSPff/993ruuecUFRVVbc0BAAAANdE1TedYtGiRBgwYoGbNmqljx46SpM8++0w2m02bN2+u1gYBAACAmuaaQnSHDh107NgxvfPOOzpy5IgkadiwYRo+fLi8vb2rtUEAAACgprmmED1v3jwFBARo3LhxTsf/8pe/KD8/X9OnT6+W5gAAAICa6JrmRL/++utq06ZNhePt2rXT8uXL/+umAAAAgJrsmkJ0bm6umjZtWuF4kyZNdObMmf+6KQAAAKAmu6YQHRwcrB07dlQ4vmPHDgUFBf3XTQEAAAA12TXNiR43bpwmT56sS5cuqW/fvpKk9PR0TZs2jV8sBAAAwC3vmkL01KlTde7cOf36179WSUmJJMnLy0vTp0/XjBkzqrVBAAAAoKa5phDt5uam3/3ud3r22Wd1+PBheXt7684775TNZqvu/gAAAIAa55pCdDkfHx917dq1unoBAAAAbgrX9MVCAAAAoDYjRAMAAAAWEaIBAAAAiwjRAAAAgEWEaAAAAMAiQjQAAABgESEaAAAAsIgQDQAAAFhEiAYAAAAsIkQDAAAAFhGiAQAAAIsI0QAAAIBFhGgAAADAIkI0AAAAYBEhGgAAALCIEA0AAABYRIgGAAAALCJEAwAAABYRogEAAACLCNEAAACARYRoAAAAwCJCNAAAAGARIRoAAACwyKUhetu2bXrggQcUFBQkNzc3rV+/3un8qFGj5Obm5rQNGDDAqeabb77R8OHDZbfb5efnpzFjxujChQtONfv379c999wjLy8vBQcHa/78+RV6WbNmjdq0aSMvLy916NBB//jHP5zOG4ahWbNmqWnTpvL29lZ0dLSOHTtWPTcCAAAANxWXhuiioiJ17NhRS5cu/cmaAQMG6MyZM+b27rvvOp0fPny4Dh06pLS0NG3YsEHbtm3T+PHjzfMOh0P9+/dXSEiIsrKytGDBAs2ZM0d//OMfzZqdO3dq2LBhGjNmjD799FMNGjRIgwYN0sGDB82a+fPn69VXX9Xy5cu1e/du1a9fXzExMbp48WI13hEAAADcDNwMwzBc3YQkubm5ad26dRo0aJB5bNSoUSooKKjwhLrc4cOHFRYWpr1796pLly6SpNTUVN1333368ssvFRQUpGXLlumZZ55Rbm6uPD09JUlPPfWU1q9fryNHjkiShgwZoqKiIm3YsMEcu3v37urUqZOWL18uwzAUFBSkJ554Qk8++aQkqbCwUAEBAUpOTtbQoUOr9B4dDod8fX1VWFgou91u9RYBAICbRMTUt1zdAq6QtWBklWurmtdq/JzorVu3yt/fX61bt9bEiRN17tw581xmZqb8/PzMAC1J0dHRcnd31+7du82anj17mgFakmJiYnT06FF9++23Zk10dLTTdWNiYpSZmSlJOnnypHJzc51qfH19FRkZadZUpri4WA6Hw2kDAADAza9Gh+gBAwborbfeUnp6un73u98pIyNDAwcOVGlpqSQpNzdX/v7+Tq+pU6eOGjZsqNzcXLMmICDAqaZ8/2o1V56/8nWV1VRm3rx58vX1Nbfg4GBL7x8AAAA1Ux1XN/Bzrpwm0aFDB4WHh6tly5baunWr7r33Xhd2VjUzZsxQUlKSue9wOAjSAAAAt4Aa/ST6x+644w41btxYx48flyQFBgbq7NmzTjWXL1/WN998o8DAQLMmLy/PqaZ8/2o1V56/8nWV1VTGZrPJbrc7bQAAALj53VQh+ssvv9S5c+fUtGlTSVJUVJQKCgqUlZVl1mzZskVlZWWKjIw0a7Zt26ZLly6ZNWlpaWrdurVuu+02syY9Pd3pWmlpaYqKipIkhYaGKjAw0KnG4XBo9+7dZg0AAABqD5eG6AsXLig7O1vZ2dmSfvgCX3Z2tk6dOqULFy5o6tSp2rVrl7744gulp6froYceUqtWrRQTEyNJatu2rQYMGKBx48Zpz5492rFjhxITEzV06FAFBQVJkh599FF5enpqzJgxOnTokFatWqXFixc7TbP4zW9+o9TUVL388ss6cuSI5syZo3379ikxMVHSDyuHTJ48WS+88II++OADHThwQCNHjlRQUJDTaiIAAACoHVw6J3rfvn3q06ePuV8ebOPj47Vs2TLt379fK1asUEFBgYKCgtS/f389//zzstls5mveeecdJSYm6t5775W7u7vi4uL06quvmud9fX21efNmJSQkKCIiQo0bN9asWbOc1pK+6667tHLlSs2cOVNPP/207rzzTq1fv17t27c3a6ZNm6aioiKNHz9eBQUFuvvuu5WamiovL6/reYsAAABQA9WYdaJrA9aJBgCgdmCd6JqlVq4TDQAAANQ0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peG6G3btumBBx5QUFCQ3NzctH79eqfzhmFo1qxZatq0qby9vRUdHa1jx4451XzzzTcaPny47Ha7/Pz8NGbMGF24cMGpZv/+/brnnnvk5eWl4OBgzZ8/v0Iva9asUZs2beTl5aUOHTroH//4h+VeAAAAUDu4NEQXFRWpY8eOWrp0aaXn58+fr1dffVXLly/X7t27Vb9+fcXExOjixYtmzfDhw3Xo0CGlpaVpw4YN2rZtm8aPH2+edzgc6t+/v0JCQpSVlaUFCxZozpw5+uMf/2jW7Ny5U8OGDdOYMWP06aefatCgQRo0aJAOHjxoqRcAAADUDm6GYRiubkKS3NzctG7dOg0aNEjSD09+g4KC9MQTT+jJJ5+UJBUWFiogIEDJyckaOnSoDh8+rLCwMO3du1ddunSRJKWmpuq+++7Tl19+qaCgIC1btkzPPPOMcnNz5enpKUl66qmntH79eh05ckSSNGTIEBUVFWnDhg1mP927d1enTp20fPnyKvVSmeLiYhUXF5v7DodDwcHBKiwslN1ur94bCAAAaoyIqW+5ugVcIWvByCrXOhwO+fr6XjWv1dg50SdPnlRubq6io6PNY76+voqMjFRmZqYkKTMzU35+fmaAlqTo6Gi5u7tr9+7dZk3Pnj3NAC1JMTExOnr0qL799luz5srrlNeUX6cqvVRm3rx58vX1Nbfg4OBrvR0AAACoQWpsiM7NzZUkBQQEOB0PCAgwz+Xm5srf39/pfJ06ddSwYUOnmsrGuPIaP1Vz5fmr9VKZGTNmqLCw0NxOnz59lXcNAACAm0EdVzdwK7PZbLLZbK5uAwAAANWsxj6JDgwMlCTl5eU5Hc/LyzPPBQYG6uzZs07nL1++rG+++capprIxrrzGT9Vcef5qvQAAAKD2qLEhOjQ0VIGBgUpPTzePORwO7d69W1FRUZKkqKgoFRQUKCsry6zZsmWLysrKFBkZadZs27ZNly5dMmvS0tLUunVr3XbbbWbNldcprym/TlV6AQAAQO3h0hB94cIFZWdnKzs7W9IPX+DLzs7WqVOn5ObmpsmTJ+uFF17QBx98oAMHDmjkyJEKCgoyV/Bo27atBgwYoHHjxmnPnj3asWOHEhMTNXToUAUFBUmSHn30UXl6emrMmDE6dOiQVq1apcWLFyspKcns4ze/+Y1SU1P18ssv68iRI5ozZ4727dunxMRESapSLwAAAKg9XDonet++ferTp4+5Xx5s4+PjlZycrGnTpqmoqEjjx49XQUGB7r77bqWmpsrLy8t8zTvvvKPExETde++9cnd3V1xcnF599VXzvK+vrzZv3qyEhARFRESocePGmjVrltNa0nfddZdWrlypmTNn6umnn9add96p9evXq3379mZNVXoBAABA7VBj1omuDaq67iAAALi5sU50zVKr1okGAAAAaipCNAAAAGARIRoAAACwiBANAAAAWESIBgAAACwiRAMAAAAWEaIBAAAAiwjRAAAAgEWEaAAAAMAiQjQAAABgESEaAAAAsIgQDQAAAFhEiAYAAAAsIkQDAAAAFhGiAQAAAIsI0QAAAIBFdVzdAAAAtUHE1Ldc3QKukLVgpKtbwE2OJ9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2p0iJ4zZ47c3NyctjZt2pjnL168qISEBDVq1Eg+Pj6Ki4tTXl6e0xinTp1SbGys6tWrJ39/f02dOlWXL192qtm6das6d+4sm82mVq1aKTk5uUIvS5cuVYsWLeTl5aXIyEjt2bPnurxnAAAA1Hx1XN3A1bRr104fffSRuV+nzv+1PGXKFKWkpGjNmjXy9fVVYmKiHn74Ye3YsUOSVFpaqtjYWAUGBmrnzp06c+aMRo4cqbp16+q3v/2tJOnkyZOKjY3VhAkT9M477yg9PV1jx45V06ZNFRMTI0latWqVkpKStHz5ckVGRmrRokWKiYnR0aNH5e/vf13ff8TUt67r+LAma8FIV7cAAABqgBr9JFr6ITQHBgaaW+PGjSVJhYWF+vOf/6xXXnlFffv2VUREhN58803t3LlTu3btkiRt3rxZn3/+ud5++2116tRJAwcO1PPPP6+lS5eqpKREkrR8+XKFhobq5ZdfVtu2bZWYmKjBgwdr4cKFZg+vvPKKxo0bp9GjRyssLEzLly9XvXr19Je//OXG3xAAAAC4XI0P0ceOHVNQUJDuuOMODR8+XKdOnZIkZWVl6dKlS4qOjjZr27Rpo+bNmyszM1OSlJmZqQ4dOiggIMCsiYmJkcPh0KFDh8yaK8corykfo6SkRFlZWU417u7uio6ONmt+SnFxsRwOh9MGAACAm1+NDtGRkZFKTk5Wamqqli1bppMnT+qee+7R+fPnlZubK09PT/n5+Tm9JiAgQLm5uZKk3NxcpwBdfr783M/VOBwOff/99/r6669VWlpaaU35GD9l3rx58vX1Nbfg4GDL9wAAAAA1T42eEz1w4EDzn8PDwxUZGamQkBCtXr1a3t7eLuysambMmKGkpCRz3+FwEKQBAABuATX6SfSP+fn56Re/+IWOHz+uwMBAlZSUqKCgwKkmLy9PgYGBkqTAwMAKq3WU71+txm63y9vbW40bN5aHh0elNeVj/BSbzSa73e60AQAA4OZ3U4XoCxcu6MSJE2ratKkiIiJUt25dpaenm+ePHj2qU6dOKSoqSpIUFRWlAwcO6OzZs2ZNWlqa7Ha7wsLCzJorxyivKR/D09NTERERTjVlZWVKT083awAAAFC71OgQ/eSTTyojI0NffPGFdu7cqf/5n/+Rh4eHhg0bJl9fX40ZM0ZJSUn6+OOPlZWVpdGjRysqKkrdu3eXJPXv319hYWEaMWKEPvvsM23atEkzZ85UQkKCbDabJGnChAn697//rWnTpunIkSN67bXXtHr1ak2ZMsXsIykpSX/605+0YsUKHT58WBMnTlRRUZFGjx7tkvsCAAAA16rRc6K//PJLDRs2TOfOnVOTJk109913a9euXWrSpIkkaeHChXJ3d1dcXJyKi4sVExOj1157zXy9h4eHNmzYoIkTJyoqKkr169dXfHy85s6da9aEhoYqJSVFU6ZM0eLFi9WsWTO98cYb5hrRkjRkyBDl5+dr1qxZys3NVadOnZSamlrhy4YAAACoHdwMwzBc3URt4XA45Ovrq8LCwirPj+bHVmoWfmwFwLXiz/Oa5Xr/ec7nXbNY+byrmtdq9HQOAAAAoCYiRAMAAAAW1eg50QBwK+Ove2sWpmsBsIIn0QAAAIBFhGgAAADAIkI0AAAAYBEhGgAAALCIEA0AAABYRIgGAAAALCJEAwAAABYRogEAAACLCNEAAACARYRoAAAAwCJCNAAAAGARIRoAAACwiBANAAAAWESIBgAAACwiRAMAAAAW1XF1AwD+T8TUt1zdAq6QtWCkq1sAANRQPIk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Bt0dKlS9WiRQt5eXkpMjJSe/bscXVLAAAAuMEI0RasWrVKSUlJmj17tj755BN17NhRMTExOnv2rKtbAwAAwA1EiLbglVde0bhx4zR69GiFhYVp+fLlqlevnv7yl7+4ujUAAADcQHVc3cDNoqSkRFlZWZoxY4Z5zN3dXdHR0crMzKz0NcXFxSouLjb3CwsLJUkOh6PK1y0t/v4aO8b1YOWzuxZ83jULn3ftwuddu/B51y5WPu/yWsMwfrbOzbhaBSRJOTk5uv3227Vz505FRUWZx6dNm6aMjAzt3r27wmvmzJmj55577ka2CQAAgGpw+vRpNWvW7CfP8yT6OpoxY4aSkpLM/bKyMn3zzTdq1KiR3NzcXNjZjeVwOBQcHKzTp0/Lbre7uh1cZ3zetQufd+3C51271NbP2zAMnT9/XkFBQT9bR4iuosaNG8vDw0N5eXlOx/Py8hQYGFjpa2w2m2w2m9MxPz+/69VijWe322vVf4S1HZ937cLnXbvwedcutfHz9vX1vWoNXyysIk9PT0VERCg9Pd08VlZWpvT0dKfpHQAAALj18STagqSkJMXHx6tLly7q1q2bFi1apKKiIo0ePdrVrQEAAOAGIkRbMGTIEOXn52vWrFnKzc1Vp06dlJqaqoCAAFe3VqPZbDbNnj27wtQW3Jr4vGsXPu/ahc+7duHz/nmszgEAAABYxJxoAAAAwCJCNAAAAGARIRoAAACwiBANAAAAWESIxnWzbds2PfDAAwoKCpKbm5vWr1/v6pZwHc2bN09du3ZVgwYN5O/vr0GDBuno0aOubgvXybJlyxQeHm7+CENUVJQ2btzo6rZwA7z00ktyc3PT5MmTXd0KrpM5c+bIzc3NaWvTpo2r26pxCNG4boqKitSxY0ctXbrU1a3gBsjIyFBCQoJ27dqltLQ0Xbp0Sf3791dRUZGrW8N10KxZM7300kvKysrSvn371LdvXz300EM6dOiQq1vDdbR37169/vrrCg8Pd3UruM7atWunM2fOmNv27dtd3VKNwzrRuG4GDhyogQMHuroN3CCpqalO+8nJyfL391dWVpZ69uzpoq5wvTzwwANO+y+++KKWLVumXbt2qV27di7qCtfThQsXNHz4cP3pT3/SCy+84Op2cJ3VqVNHgYGBrm6jRuNJNIDrorCwUJLUsGFDF3eC6620tFTvvfeeioqKFBUV5ep2cJ0kJCQoNjZW0dHRrm4FN8CxY8cUFBSkO+64Q8OHD9epU6dc3VKNw5NoANWurKxMkydPVo8ePdS+fXtXt4Pr5MCBA4qKitLFixfl4+OjdevWKSwszNVt4Tp477339Mknn2jv3r2ubgU3QGRkpJKTk9W6dWudOXNGzz33nO655x4dPHhQDRo0cHV7NQYhGkC1S0hI0MGDB5lDd4tr3bq1srOzVVhYqLVr1yo+Pl4ZGRkE6VvM6dOn9Zvf/EZpaWny8vJydTu4Aa6cihkeHq7IyEiFhIRo9erVGjNmjAs7q1kI0QCqVWJiojZs2KBt27apWbNmrm4H15Gnp6datWolSYqIiNDevXu1ePFivf766y7uDNUpKytLZ8+eVefOnc1jpaWl2rZtm5YsWaLi4mJ5eHi4sENcb35+fvrFL36h48ePu7qVGoUQDaBaGIahSZMmad26ddq6datCQ0Nd3RJusLKyMhUXF7u6DVSze++9VwcOHHA6Nnr0aLVp00bTp08nQNcCFy5c0IkTJzRixAhXt1KjEKJx3Vy4cMHp/1pPnjyp7OxsNWzYUM2bN3dhZ7geEhIStHLlSr3//vtq0KCBcnNzJUm+vr7y9vZ2cXeobjNmzNDAgQPVvHlznT9/XitXrtTWrVu1adMmV7eGatagQYMK322oX7++GjVqxHceblFPPvmkHnjgAYWEhCgnJ0ezZ8+Wh4eHhg0b5urWahRCNK6bffv2qU+fPuZ+UlKSJCk+Pl7Jycku6grXy7JlyyRJvXv3djr+5ptvatSoUTe+IVxXZ8+e1ciRI3XmzBn5+voqPDxcmzZtUr9+/VzdGoD/0pdffqlhw4bp3LlzatKkie6++27t2rVLTZo0cXVrNYqbYRiGq5sAAAAAbiasEw0AAABYRIgGAAAALCJEAwAAABYRogEAAACLCNEAAACARYRoAAAAwCJCNAAAAGARIRoAAACwiBANAAAAWESIBoBaKj8/XxMnTlTz5s1ls9kUGBiomJgY7dixw9WtAUCNV8fVDQAAXCMuLk4lJSVasWKF7rjjDuXl5Sk9PV3nzp27LtcrKSmRp6fndRkbAG40nkQDQC1UUFCgf/7zn/rd736nPn36KCQkRN26ddOMGTP04IMPmjX/+7//q4CAAHl5eal9+/basGGDOcbf/vY3tWvXTjabTS1atNDLL7/sdI0WLVro+eef18iRI2W32zV+/HhJ0vbt23XPPffI29tbwcHBevzxx1VUVHTj3jwAVANCNADUQj4+PvLx8dH69etVXFxc4XxZWZkGDhyoHTt26O2339bnn3+ul156SR4eHpKkrKwsPfLIIxo6dKgOHDigOXPm6Nlnn1VycrLTOL///e/VsWNHffrpp3r22Wd14sQJDRgwQHFxcdq/f79WrVql7du3KzEx8Ua8bQCoNm6GYRiubgIAcOP97W9/07hx4/T999+rc+fO6tWrl4YOHarw8HBt3rxZAwcO1OHDh/WLX/yiwmuHDx+u/Px8bd682Tw2bdo0paSk6NChQ5J+eBL9y1/+UuvWrTNrxo4dKw8PD73++uvmse3bt6tXr14qKiqSl5fXdXzHAFB9eBINALVUXFyccnJy9MEHH2jAgAHaunWrOnfurOTkZGVnZ6tZs2aVBmhJOnz4sHr06OF0rEePHjp27JhKS0vNY126dHGq+eyzz5ScnGw+Cffx8VFMTIzKysp08uTJ6n+TAHCd8MVCAKjFvLy81K9fP/Xr10/PPvusxo4dq9mzZ+vJJ5+slvHr16/vtH/hwgX97//+rx5//PEKtc2bN6+WawLAjUCIBgCYwsLCtH79eoWHh+vLL7/Uv/71r0qfRrdt27bCUng7duzQL37xC3PedGU6d+6szz//XK1atar23gHgRmI6BwDUQufOnVPfvn319ttva//+/Tp58qTWrFmj+fPn66GHHlKvXr3Us2dPxcXFKS0tTSdPntTGjRuVmpoqSXriiSeUnp6u559/Xv/617+0YsUKLVmy5KpPsKdPn66dO3cqMTFR2dnZOnbsmN5//32+WAjgpsOTaACohXx8fBQZGamFCxfqxIkTunTpkoKDgzVu3Dg9/fTTkn744uGTTz6pYcOGqaioSK1atdJLL70k6YcnyqtXr9asWbP0/PPPq2nTppo7d65GjRr1s9cNDw9XRkaGnnnmGd1zzz0yDEMtW7bUkCFDrvdbBoBqxeocAAAAgEVM5wAAAAAsIkQDAAAAFhGiAQAAAIsI0QAAAIBFhGgAAADAIkI0AAAAYBEhGgAAALCIEA0AAABYRIgGAAAALCJEAwAAABYRogEAAACL/j+j4RzSiOViZgAAAABJRU5ErkJggg==">
            <a:extLst>
              <a:ext uri="{FF2B5EF4-FFF2-40B4-BE49-F238E27FC236}">
                <a16:creationId xmlns:a16="http://schemas.microsoft.com/office/drawing/2014/main" id="{6EF373A6-7C7F-4A1B-ACB9-B46E11DAB5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E40F01A-814D-F5AB-F782-7AFC71914988}"/>
              </a:ext>
            </a:extLst>
          </p:cNvPr>
          <p:cNvGrpSpPr/>
          <p:nvPr/>
        </p:nvGrpSpPr>
        <p:grpSpPr>
          <a:xfrm>
            <a:off x="460375" y="46997"/>
            <a:ext cx="10157423" cy="631071"/>
            <a:chOff x="0" y="0"/>
            <a:chExt cx="8128000" cy="475195"/>
          </a:xfrm>
        </p:grpSpPr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F75DF1FC-2C42-496E-BC7D-9A00BE6A2F05}"/>
                </a:ext>
              </a:extLst>
            </p:cNvPr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>
              <a:extLst>
                <a:ext uri="{FF2B5EF4-FFF2-40B4-BE49-F238E27FC236}">
                  <a16:creationId xmlns:a16="http://schemas.microsoft.com/office/drawing/2014/main" id="{BDD9070D-4B62-DB9E-9F11-0857F9FD7A77}"/>
                </a:ext>
              </a:extLst>
            </p:cNvPr>
            <p:cNvSpPr/>
            <p:nvPr/>
          </p:nvSpPr>
          <p:spPr>
            <a:xfrm>
              <a:off x="609566" y="0"/>
              <a:ext cx="7280836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Least</a:t>
              </a:r>
              <a:r>
                <a:rPr lang="en-US" sz="3200" b="1" i="0" dirty="0">
                  <a:solidFill>
                    <a:schemeClr val="bg1"/>
                  </a:solidFill>
                  <a:effectLst/>
                </a:rPr>
                <a:t> 10 Job Cities - Average Salary Analysis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BB4E-A82C-F69A-9C36-25BA1A78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002" y="1624405"/>
            <a:ext cx="4905488" cy="4555526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  <a:t>The analysis centered on determining the mean salary for each of the ten cities with the lowest average salaries.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+mn-lt"/>
            </a:endParaRPr>
          </a:p>
          <a:p>
            <a: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  <a:t>Four out of the ten cities with the lowest average salaries are located in Kerala</a:t>
            </a:r>
            <a:endParaRPr lang="en-IN" sz="2000" dirty="0">
              <a:latin typeface="+mn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8B255B7-3A9A-62FF-EE0D-E60E34C80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90" y="1293159"/>
            <a:ext cx="6720806" cy="445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975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20B02-2A58-3F3D-279B-972E8EBE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1EA-8866-5199-BFF3-08F29BE00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Multivariant Analysis</a:t>
            </a:r>
          </a:p>
        </p:txBody>
      </p:sp>
    </p:spTree>
    <p:extLst>
      <p:ext uri="{BB962C8B-B14F-4D97-AF65-F5344CB8AC3E}">
        <p14:creationId xmlns:p14="http://schemas.microsoft.com/office/powerpoint/2010/main" val="1755135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D21E1-FC77-C4CF-93D8-146AC3FBF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C868A-9E7F-E7B0-1715-C86919C06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508" y="1398495"/>
            <a:ext cx="5165292" cy="4399877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  <a:t>Age is primarily observed to be between 20 to 30 years in the dataset.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  <a:t>Despite women constituting 25% of the entire dataset, they still exhibit dominant percentages in both 10th and 12th-grade percentages.</a:t>
            </a:r>
            <a:b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</a:br>
            <a:endParaRPr lang="en-US" sz="20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  <a:t>This dominance by women is consistent across other exams such as Quantitative and Logical assessments.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A4917A2-FFB9-D13E-392C-BC4AF53D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14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1EEFB22-9D25-E114-7C7E-8CD306351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0017" y="339897"/>
            <a:ext cx="6011475" cy="594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3">
            <a:extLst>
              <a:ext uri="{FF2B5EF4-FFF2-40B4-BE49-F238E27FC236}">
                <a16:creationId xmlns:a16="http://schemas.microsoft.com/office/drawing/2014/main" id="{58B13992-EFAD-7C2C-DC2B-D01287B1B2C8}"/>
              </a:ext>
            </a:extLst>
          </p:cNvPr>
          <p:cNvGrpSpPr/>
          <p:nvPr/>
        </p:nvGrpSpPr>
        <p:grpSpPr>
          <a:xfrm>
            <a:off x="256562" y="214714"/>
            <a:ext cx="5165292" cy="505898"/>
            <a:chOff x="0" y="0"/>
            <a:chExt cx="8128000" cy="475195"/>
          </a:xfrm>
        </p:grpSpPr>
        <p:sp>
          <p:nvSpPr>
            <p:cNvPr id="8" name="Chevron 9">
              <a:extLst>
                <a:ext uri="{FF2B5EF4-FFF2-40B4-BE49-F238E27FC236}">
                  <a16:creationId xmlns:a16="http://schemas.microsoft.com/office/drawing/2014/main" id="{23AFDD84-2888-B106-B666-30995254122A}"/>
                </a:ext>
              </a:extLst>
            </p:cNvPr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0040EE8F-2028-1F60-1ECD-C0CDAAE08202}"/>
                </a:ext>
              </a:extLst>
            </p:cNvPr>
            <p:cNvSpPr/>
            <p:nvPr/>
          </p:nvSpPr>
          <p:spPr>
            <a:xfrm>
              <a:off x="609566" y="0"/>
              <a:ext cx="7280836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3200" b="1" dirty="0" err="1"/>
                <a:t>PairPlot</a:t>
              </a:r>
              <a:r>
                <a:rPr lang="en-US" sz="3200" b="1" dirty="0"/>
                <a:t> with Gender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430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18EF2-F210-5379-413B-B4B31DF4A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396C-4A6D-D4C6-8D9B-78265D601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562" y="954741"/>
            <a:ext cx="4224186" cy="52416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The box plot illustrates the salary distribution for the top 5 specializations in the dataset.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</a:br>
            <a:endParaRPr lang="en-US" sz="18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Specializations such as "Computer Engineering," and 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+mn-lt"/>
              </a:rPr>
              <a:t>"Information Technology"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 show relatively higher median salaries and also </a:t>
            </a:r>
            <a:r>
              <a:rPr lang="en-IN" sz="1800" b="0" i="0" dirty="0">
                <a:solidFill>
                  <a:srgbClr val="0D0D0D"/>
                </a:solidFill>
                <a:effectLst/>
                <a:latin typeface="+mn-lt"/>
              </a:rPr>
              <a:t>wider salary range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</a:br>
            <a:endParaRPr lang="en-US" sz="1800" b="0" i="0" dirty="0">
              <a:solidFill>
                <a:srgbClr val="0D0D0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Outliers are observed in various specializations, indicating some individuals earning significantly higher or lower salaries compared to the majority in their respective fields.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D1FFD6-2EB1-E648-4503-48282FF80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14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E59512F5-DEA2-1463-FBE8-77F32A2ABFC1}"/>
              </a:ext>
            </a:extLst>
          </p:cNvPr>
          <p:cNvGrpSpPr/>
          <p:nvPr/>
        </p:nvGrpSpPr>
        <p:grpSpPr>
          <a:xfrm>
            <a:off x="256562" y="214714"/>
            <a:ext cx="11619880" cy="505898"/>
            <a:chOff x="0" y="0"/>
            <a:chExt cx="8128000" cy="475195"/>
          </a:xfrm>
        </p:grpSpPr>
        <p:sp>
          <p:nvSpPr>
            <p:cNvPr id="8" name="Chevron 9">
              <a:extLst>
                <a:ext uri="{FF2B5EF4-FFF2-40B4-BE49-F238E27FC236}">
                  <a16:creationId xmlns:a16="http://schemas.microsoft.com/office/drawing/2014/main" id="{64875BF2-BF0F-FAB9-3E1D-7B3878533209}"/>
                </a:ext>
              </a:extLst>
            </p:cNvPr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B15EE2F2-46C6-852D-07E7-8BFB0640F472}"/>
                </a:ext>
              </a:extLst>
            </p:cNvPr>
            <p:cNvSpPr/>
            <p:nvPr/>
          </p:nvSpPr>
          <p:spPr>
            <a:xfrm>
              <a:off x="264505" y="0"/>
              <a:ext cx="7625897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2400" b="1" dirty="0" err="1">
                  <a:solidFill>
                    <a:schemeClr val="bg1"/>
                  </a:solidFill>
                </a:rPr>
                <a:t>PairPlot</a:t>
              </a:r>
              <a:r>
                <a:rPr lang="en-US" sz="2400" b="1" dirty="0">
                  <a:solidFill>
                    <a:schemeClr val="bg1"/>
                  </a:solidFill>
                </a:rPr>
                <a:t> with Gender - </a:t>
              </a:r>
              <a:r>
                <a:rPr lang="en-US" sz="2400" b="1" i="0" dirty="0">
                  <a:solidFill>
                    <a:schemeClr val="bg1"/>
                  </a:solidFill>
                  <a:effectLst/>
                </a:rPr>
                <a:t>Salary Distribution Across Top Specializations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8D46B56-805B-359E-F66F-833C8CE3F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548" y="828189"/>
            <a:ext cx="7046260" cy="52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1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660400" y="1202267"/>
          <a:ext cx="10350500" cy="48302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413295" y="156329"/>
            <a:ext cx="3688805" cy="738477"/>
            <a:chOff x="0" y="0"/>
            <a:chExt cx="8128000" cy="475195"/>
          </a:xfrm>
        </p:grpSpPr>
        <p:sp>
          <p:nvSpPr>
            <p:cNvPr id="7" name="Chevron 6"/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Chevron 4"/>
            <p:cNvSpPr/>
            <p:nvPr/>
          </p:nvSpPr>
          <p:spPr>
            <a:xfrm>
              <a:off x="237598" y="0"/>
              <a:ext cx="7652805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pPr lvl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/>
                <a:t>About me</a:t>
              </a:r>
              <a:endParaRPr lang="en-US" sz="3000" kern="1200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A238D-464C-32F6-055C-F4B710408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C5078CB-C11A-E8B1-87D5-F6FF675A8A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1073710"/>
              </p:ext>
            </p:extLst>
          </p:nvPr>
        </p:nvGraphicFramePr>
        <p:xfrm>
          <a:off x="256561" y="954741"/>
          <a:ext cx="5251354" cy="5241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D860D2DA-5009-5B99-F186-AA71D48F1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140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1E5ADA83-5D61-255D-8C29-F3F0F7E1B984}"/>
              </a:ext>
            </a:extLst>
          </p:cNvPr>
          <p:cNvGrpSpPr/>
          <p:nvPr/>
        </p:nvGrpSpPr>
        <p:grpSpPr>
          <a:xfrm>
            <a:off x="256562" y="214714"/>
            <a:ext cx="11619880" cy="505898"/>
            <a:chOff x="0" y="0"/>
            <a:chExt cx="8128000" cy="475195"/>
          </a:xfrm>
        </p:grpSpPr>
        <p:sp>
          <p:nvSpPr>
            <p:cNvPr id="8" name="Chevron 9">
              <a:extLst>
                <a:ext uri="{FF2B5EF4-FFF2-40B4-BE49-F238E27FC236}">
                  <a16:creationId xmlns:a16="http://schemas.microsoft.com/office/drawing/2014/main" id="{7267EC79-2384-30D3-4334-44AADBDBC77B}"/>
                </a:ext>
              </a:extLst>
            </p:cNvPr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10943084-83D4-787C-49DF-15B1DCFC1599}"/>
                </a:ext>
              </a:extLst>
            </p:cNvPr>
            <p:cNvSpPr/>
            <p:nvPr/>
          </p:nvSpPr>
          <p:spPr>
            <a:xfrm>
              <a:off x="264505" y="0"/>
              <a:ext cx="7625897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3200" b="1" i="0" dirty="0">
                  <a:solidFill>
                    <a:schemeClr val="bg1"/>
                  </a:solidFill>
                  <a:effectLst/>
                  <a:latin typeface="+mj-lt"/>
                </a:rPr>
                <a:t>Stacked Bar Plot for Gender and Top 10 Specializations</a:t>
              </a:r>
              <a:endParaRPr lang="en-US" sz="24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8FF87F6-14BB-76B3-52CE-24AD6959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734" y="845133"/>
            <a:ext cx="6497618" cy="546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939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Research Analysis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910C-F559-E610-58CF-C2D1CDE76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99407" cy="3116150"/>
          </a:xfrm>
        </p:spPr>
        <p:txBody>
          <a:bodyPr>
            <a:normAutofit/>
          </a:bodyPr>
          <a:lstStyle/>
          <a:p>
            <a:pPr algn="l"/>
            <a:r>
              <a:rPr lang="en-US" sz="2800" b="1" u="none" strike="noStrike" dirty="0">
                <a:solidFill>
                  <a:srgbClr val="000000"/>
                </a:solidFill>
                <a:effectLst/>
                <a:latin typeface="+mj-lt"/>
              </a:rPr>
              <a:t>Claim1: Times of India article dated Jan 18, 2019 states that “After doing your Computer Science Engineering if you take up jobs as a Programming Analyst, Software Engineer, Hardware Engineer and Associate Engineer you can earn up to 2.5-3 lakhs as a fresh graduate.”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76743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tEAAAIjCAYAAADFk0cVAAAAOXRFWHRTb2Z0d2FyZQBNYXRwbG90bGliIHZlcnNpb24zLjcuMSwgaHR0cHM6Ly9tYXRwbG90bGliLm9yZy/bCgiHAAAACXBIWXMAAA9hAAAPYQGoP6dpAABHzklEQVR4nO3de1RVdf7/8RegHFA8kBdAEpG0UVHRERXJ8haKRhe/4aTmT9G8fHXARik1y9Ssxkan1EbTZpoJm7K8zGglI0qYOCreKPKSOurYaCFIFhylBIX9+6PF/nqCku2gB+X5WGuv1d77fT77ffYp16vt53yOm2EYhgAAAABUmburGwAAAABuNoRoAAAAwCJCNAAAAGARIRoAAACwiBANAAAAWESIBgAAACwiRAMAAAAWEaIBAAAAiwjRAAAAgEWEaACoxJw5c+Tm5nZDrtW7d2/17t3b3N+6davc3Ny0du3aG3L9UaNGqUWLFjfkWtfqwoULGjt2rAIDA+Xm5qbJkye7uiUAtRwhGsAtLzk5WW5ububm5eWloKAgxcTE6NVXX9X58+er5To5OTmaM2eOsrOzq2W86lSTe6uK3/72t0pOTtbEiRP117/+VSNGjPjJ2pKSEi1evFi//OUvZbfb5efnp3bt2mn8+PE6cuTIDewawK2sjqsbAIAbZe7cuQoNDdWlS5eUm5urrVu3avLkyXrllVf0wQcfKDw83KydOXOmnnrqKUvj5+Tk6LnnnlOLFi3UqVOnKr9u8+bNlq5zLX6utz/96U8qKyu77j38N7Zs2aLu3btr9uzZV62Ni4vTxo0bNWzYMI0bN06XLl3SkSNHtGHDBt11111q06bNDegYwK2OEA2g1hg4cKC6dOli7s+YMUNbtmzR/fffrwcffFCHDx+Wt7e3JKlOnTqqU+f6/hH53XffqV69evL09Lyu17maunXruvT6VXH27FmFhYVdtW7v3r3asGGDXnzxRT399NNO55YsWaKCgoLr1GFFFy9elKenp9zd+Utf4FbEf9kAarW+ffvq2Wef1X/+8x+9/fbb5vHK5kSnpaXp7rvvlp+fn3x8fNS6dWszqG3dulVdu3aVJI0ePdqcOpKcnCzph3nP7du3V1ZWlnr27Kl69eqZr/3xnOhypaWlevrppxUYGKj69evrwQcf1OnTp51qWrRooVGjRlV47ZVjXq23yuZEFxUV6YknnlBwcLBsNptat26t3//+9zIMw6nOzc1NiYmJWr9+vdq3by+bzaZ27dopNTW18hv+I2fPntWYMWMUEBAgLy8vdezYUStWrDDPl88PP3nypFJSUszev/jii0rHO3HihCSpR48eFc55eHioUaNGTse++uorjRkzRkFBQbLZbAoNDdXEiRNVUlJi1vz73//Wr371KzVs2FD16tVT9+7dlZKS4jROeZ/vvfeeZs6cqdtvv1316tWTw+GQJO3evVsDBgyQr6+v6tWrp169emnHjh1OY5w/f16TJ09WixYtZLPZ5O/vr379+umTTz6p0r0EcGPxJBpArTdixAg9/fTT2rx5s8aNG1dpzaFDh3T//fcrPDxcc+fOlc1m0/Hjx80g1LZtW82dO1ezZs3S+PHjdc8990iS7rrrLnOMc+fOaeDAgRo6dKj+3//7fwoICPjZvl588UW5ublp+vTpOnv2rBYtWqTo6GhlZ2ebT8yroiq9XckwDD344IP6+OOPNWbMGHXq1EmbNm3S1KlT9dVXX2nhwoVO9du3b9ff//53/frXv1aDBg306quvKi4uTqdOnaoQWq/0/fffq3fv3jp+/LgSExMVGhqqNWvWaNSoUSooKNBvfvMbtW3bVn/96181ZcoUNWvWTE888YQkqUmTJpWOGRISIkl655131KNHj5/924ScnBx169ZNBQUFGj9+vNq0aaOvvvpKa9eu1XfffSdPT0/l5eXprrvu0nfffafHH39cjRo10ooVK/Tggw9q7dq1+p//+R+nMZ9//nl5enrqySefVHFxsTw9PbVlyxYNHDhQERERmj17ttzd3fXmm2+qb9+++uc//6lu3bpJkiZMmKC1a9cqMTFRYWFhOnfunLZv367Dhw+rc+fOP/k+ALiIAQC3uDfffNOQZOzdu/cna3x9fY1f/vKX5v7s2bONK/+IXLhwoSHJyM/P/8kx9u7da0gy3nzzzQrnevXqZUgyli9fXum5Xr16mfsff/yxIcm4/fbbDYfDYR5fvXq1IclYvHixeSwkJMSIj4+/6pg/11t8fLwREhJi7q9fv96QZLzwwgtOdYMHDzbc3NyM48ePm8ckGZ6enk7HPvvsM0OS8Yc//KHCta60aNEiQ5Lx9ttvm8dKSkqMqKgow8fHx+m9h4SEGLGxsT87nmEYRllZmXmvAwICjGHDhhlLly41/vOf/1SoHTlypOHu7l7pvxdlZWWGYRjG5MmTDUnGP//5T/Pc+fPnjdDQUKNFixZGaWmpYRj/95ndcccdxnfffec0zp133mnExMSYYxqGYXz33XdGaGio0a9fP/OYr6+vkZCQcNX3CKBmYDoHAEjy8fH52VU6/Pz8JEnvv//+NX8Jz2azafTo0VWuHzlypBo0aGDuDx48WE2bNtU//vGPa7p+Vf3jH/+Qh4eHHn/8cafjTzzxhAzD0MaNG52OR0dHq2XLluZ+eHi47Ha7/v3vf1/1OoGBgRo2bJh5rG7dunr88cd14cIFZWRkWO7dzc1NmzZt0gsvvKDbbrtN7777rhISEhQSEqIhQ4aYc6LLysq0fv16PfDAA07z5K8cp7zHbt266e677zbP+fj4aPz48friiy/0+eefO70uPj7e6W8JsrOzdezYMT366KM6d+6cvv76a3399dcqKirSvffeq23btpn/Pvn5+Wn37t3Kycmx/L4B3HiEaADQD+sQXxlYf2zIkCHq0aOHxo4dq4CAAA0dOlSrV6+2FKhvv/12S18ivPPOO5323dzc1KpVq5+cD1xd/vOf/ygoKKjC/Wjbtq15/krNmzevMMZtt92mb7/99qrXufPOOyt88e6nrlNVNptNzzzzjA4fPqycnBy9++676t69u1avXq3ExERJUn5+vhwOh9q3b3/VHlu3bl3h+E/1GBoa6rR/7NgxST+E6yZNmjhtb7zxhoqLi1VYWChJmj9/vg4ePKjg4GB169ZNc+bMuer/iABwHUI0gFrvyy+/VGFhoVq1avWTNd7e3tq2bZs++ugjjRgxQvv379eQIUPUr18/lZaWVuk6VuYxV9VP/SBMVXuqDh4eHpUeN370JURXaNq0qYYOHapt27bpzjvv1OrVq3X58uXrdr0ff8bl/5O1YMECpaWlVbr5+PhIkh555BH9+9//1h/+8AcFBQVpwYIFateuXYUn/wBqBkI0gFrvr3/9qyQpJibmZ+vc3d1177336pVXXtHnn3+uF198UVu2bNHHH38s6acD7bUqf4pZzjAMHT9+3Gkljdtuu63SZdt+/ITUSm8hISHKycmpML2l/IdKyr+8998KCQnRsWPHKjzNr+7rSD9MEwkPD9elS5f09ddfq0mTJrLb7Tp48OBVezx69GiF41XtsXyai91uV3R0dKXblUsMNm3aVL/+9a+1fv16nTx5Uo0aNdKLL75o9e0CuAEI0QBqtS1btuj5559XaGiohg8f/pN133zzTYVj5T9aUlxcLEmqX7++JFXbWsRvvfWWU5Bdu3atzpw5o4EDB5rHWrZsqV27djktybZhw4YKS+FZ6e2+++5TaWmplixZ4nR84cKFcnNzc7r+f+O+++5Tbm6uVq1aZR67fPmy/vCHP8jHx0e9evWyPOaxY8d06tSpCscLCgqUmZmp2267TU2aNJG7u7sGDRqkDz/8UPv27atQX/4U/b777tOePXuUmZlpnisqKtIf//hHtWjR4qprV0dERKhly5b6/e9/rwsXLlQ4n5+fL+mHvzkon9ZRzt/fX0FBQea/XwBqFpa4A1BrbNy4UUeOHNHly5eVl5enLVu2KC0tTSEhIfrggw/k5eX1k6+dO3eutm3bptjYWIWEhOjs2bN67bXX1KxZM/NLZy1btpSfn5+WL1+uBg0aqH79+oqMjKwwT7aqGjZsqLvvvlujR49WXl6eFi1apFatWjktwzd27FitXbtWAwYM0COPPKITJ07o7bffdvqin9XeHnjgAfXp00fPPPOMvvjiC3Xs2FGbN2/W+++/r8mTJ1cY+1qNHz9er7/+ukaNGqWsrCy1aNFCa9eu1Y4dO7Ro0aKfnaP+Uz777DM9+uijGjhwoO655x41bNhQX331lVasWKGcnBwtWrTInH7y29/+Vps3b1avXr00fvx4tW3bVmfOnNGaNWu0fft2+fn56amnntK7776rgQMH6vHHH1fDhg21YsUKnTx5Un/729+u+kMq7u7ueuONNzRw4EC1a9dOo0eP1u23366vvvpKH3/8sex2uz788EOdP39ezZo10+DBg9WxY0f5+Pjoo48+0t69e/Xyyy9f0/0FcJ25dnEQALj+ype4K988PT2NwMBAo1+/fsbixYudllIr9+Ml7tLT042HHnrICAoKMjw9PY2goCBj2LBhxr/+9S+n173//vtGWFiYUadOHacl5Xr16mW0a9eu0v5+aom7d99915gxY4bh7+9veHt7G7GxsZUu1fbyyy8bt99+u2Gz2YwePXoY+/btqzDmz/X24yXuDOOHZdymTJliBAUFGXXr1jXuvPNOY8GCBU7LtBnGD0vcVbYs208tvfdjeXl5xujRo43GjRsbnp6eRocOHSpdhq+qS9zl5eUZL730ktGrVy+jadOmRp06dYzbbrvN6Nu3r7F27doK9f/5z3+MkSNHGk2aNDFsNptxxx13GAkJCUZxcbFZc+LECWPw4MGGn5+f4eXlZXTr1s3YsGGD0zjln9maNWsq7evTTz81Hn74YaNRo0aGzWYzQkJCjEceecRIT083DMMwiouLjalTpxodO3Y0GjRoYNSvX9/o2LGj8dprr131PQNwDTfDqAHf/AAAAABuIsyJBgAAACwiRAMAAAAWEaIBAAAAiwjRAAAAgEWEaAAAAMAiQjQAAABgET+2cgOVlZUpJydHDRo0qPafBwYAAMB/zzAMnT9/XkFBQT/7g0qE6BsoJydHwcHBrm4DAAAAV3H69Gk1a9bsJ88Tom+g8p+wPX36tOx2u4u7AQAAwI85HA4FBwebue2nEKJvoPIpHHa7nRANAABQg11t6i1fLAQAAAAsIkQDAAAAFhGiAQAAAIsI0QAAAIBFhGgAAADAIkI0AAAAYBEhGgAAALCIEA0AAABYRIgGAAAALCJEAwAAABYRogEAAACLCNEAAACARYRoAAAAwCJCNAAAAGARIRoAAACwiBANAAAAWESIBgAAACwiRAMAAAAWEaIBAAAAi+q4ugEAAIBbTcTUt1zdAq6QtWBktY/Jk2gAAADAIkI0AAAAYBEhGgAAALCIEA0AAABYRIgGAAAALCJEAwAAABYRogEAAACLCNEAAACARYRoAAAAwCJCNAAAAGCRS0P0smXLFB4eLrvdLrvdrqioKG3cuNE837t3b7m5uTltEyZMcBrj1KlTio2NVb169eTv76+pU6fq8uXLTjVbt25V586dZbPZ1KpVKyUnJ1foZenSpWrRooW8vLwUGRmpPXv2OJ2/ePGiEhIS1KhRI/n4+CguLk55eXnVdzMAAABw03BpiG7WrJleeuklZWVlad++ferbt68eeughHTp0yKwZN26czpw5Y27z5883z5WWlio2NlYlJSXauXOnVqxYoeTkZM2aNcusOXnypGJjY9WnTx9lZ2dr8uTJGjt2rDZt2mTWrFq1SklJSZo9e7Y++eQTdezYUTExMTp79qxZM2XKFH344Ydas2aNMjIylJOTo4cffvg63yEAAADURG6GYRiubuJKDRs21IIFCzRmzBj17t1bnTp10qJFiyqt3bhxo+6//37l5OQoICBAkrR8+XJNnz5d+fn58vT01PTp05WSkqKDBw+arxs6dKgKCgqUmpoqSYqMjFTXrl21ZMkSSVJZWZmCg4M1adIkPfXUUyosLFSTJk20cuVKDR48WJJ05MgRtW3bVpmZmerevXuV3pvD4ZCvr68KCwtlt9uv9RYBAIAaLmLqW65uAVfIWjCyyrVVzWs1Zk50aWmp3nvvPRUVFSkqKso8/s4776hx48Zq3769ZsyYoe+++848l5mZqQ4dOpgBWpJiYmLkcDjMp9mZmZmKjo52ulZMTIwyMzMlSSUlJcrKynKqcXd3V3R0tFmTlZWlS5cuOdW0adNGzZs3N2sqU1xcLIfD4bQBAADg5lfH1Q0cOHBAUVFRunjxonx8fLRu3TqFhYVJkh599FGFhIQoKChI+/fv1/Tp03X06FH9/e9/lyTl5uY6BWhJ5n5ubu7P1jgcDn3//ff69ttvVVpaWmnNkSNHzDE8PT3l5+dXoab8OpWZN2+ennvuOYt3BAAAADWdy0N069atlZ2drcLCQq1du1bx8fHKyMhQWFiYxo8fb9Z16NBBTZs21b333qsTJ06oZcuWLuy6ambMmKGkpCRz3+FwKDg42IUdAQAAoDq4fDqHp6enWrVqpYiICM2bN08dO3bU4sWLK62NjIyUJB0/flySFBgYWGGFjPL9wMDAn62x2+3y9vZW48aN5eHhUWnNlWOUlJSooKDgJ2sqY7PZzJVHyjcAAADc/Fweon+srKxMxcXFlZ7Lzs6WJDVt2lSSFBUVpQMHDjitopGWlia73W5OCYmKilJ6errTOGlpaea8a09PT0VERDjVlJWVKT093ayJiIhQ3bp1nWqOHj2qU6dOOc3fBgAAQO3g0ukcM2bM0MCBA9W8eXOdP39eK1eu1NatW7Vp0yadOHFCK1eu1H333adGjRpp//79mjJlinr27Knw8HBJUv/+/RUWFqYRI0Zo/vz5ys3N1cyZM5WQkCCbzSZJmjBhgpYsWaJp06bpscce05YtW7R69WqlpKSYfSQlJSk+Pl5dunRRt27dtGjRIhUVFWn06NGSJF9fX40ZM0ZJSUlq2LCh7Ha7Jk2apKioqCqvzAEAAIBbh0tD9NmzZzVy5EidOXNGvr6+Cg8P16ZNm9SvXz+dPn1aH330kRlog4ODFRcXp5kzZ5qv9/Dw0IYNGzRx4kRFRUWpfv36io+P19y5c82a0NBQpaSkaMqUKVq8eLGaNWumN954QzExMWbNkCFDlJ+fr1mzZik3N1edOnVSamqq05cNFy5cKHd3d8XFxam4uFgxMTF67bXXbsyNAgAAQI1S49aJvpWxTjQAALUD60TXLLf0OtEAAADAzYI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jk0hC9bNkyhYeHy263y263KyoqShs3bjTPX7x4UQkJCWrUqJF8fHwUFxenvLw8pzFOnTql2NhY1atXT/7+/po6daouX77sVLN161Z17txZNptNrVq1UnJycoVeli5dqhYtWsjLy0uRkZHas2eP0/mq9AIAAIDawaUhulmzZnrppZeUlZWlffv2qW/fvnrooYd06NAhSdKUKVP04Ycfas2aNcrIyFBOTo4efvhh8/WlpaWKjY1VSUmJdu7cqRUrVig5OVmzZs0ya06ePKnY2Fj16dNH2dnZmjx5ssaOHatNmzaZNatWrVJSUpJmz56tTz75RB07dlRMTIzOnj1r1lytFwAAANQeboZhGK5u4koNGzbUggULNHjwYDVp0kQrV67U4MGDJUlHjhxR27ZtlZmZqe7du2vjxo26//77lZOTo4CAAEnS8uXLNX36dOXn58vT01PTp09XSkqKDh48aF5j6NChKigoUGpqqiQpMjJSXbt21ZIlSyRJZWVlCg4O1qRJk/TUU0+psLDwqr1UhcPhkK+vrwoLC2W326vtngEAgJolYupbrm4BV8haMLLKtVXNazVmTnRpaanee+89FRUVKSoqSllZWbp06ZKio6PNmjZt2qh58+bKzMyUJGVmZqpDhw5mgJakmJgYORwO82l2Zmam0xjlNeVjlJSUKCsry6nG3d1d0dHRZk1VeqlMcXGxHA6H0wYAAICbn8tD9IEDB+Tj4yObzaYJEyZo3bp1CgsLU25urjw9PeXn5+dUHxAQoNzcXElSbm6uU4AuP19+7udqHA6Hvv/+e3399dcqLS2ttObKMa7WS2XmzZsnX19fcwsODq7aTQEAAECN5vIQ3bp1a2VnZ2v37t2aOHGi4uPj9fnnn7u6rWoxY8YMFRYWmtvp06dd3RIAAACqQR1XN+Dp6alWrVpJkiIiIrR3714tXrxYQ4YMUUlJiQoKCpyeAOfl5SkwMFCSFBgYWGEVjfIVM66s+fEqGnl5ebLb7fL29paHh4c8PDwqrblyjKv1UhmbzSabzWbhbgAAAOBm4PIn0T9WVlam4uJiRUREqG7dukpPTzfPHT16VKdOnVJUVJQkKSoqSgcOHHBaRSMtLU12u11hYWFmzZVjlNeUj+Hp6amIiAinmrKyMqWnp5s1VekFAAAAtYdLn0TPmDFDAwcOVPPmzXX+/HmtXLlSW7du1aZNm+Tr66sxY8YoKSlJDRs2lN1u16RJkxQVFWWuhtG/f3+FhYVpxIgRmj9/vnJzczVz5kwlJCSYT4AnTJigJUuWaNq0aXrssce0ZcsWrV69WikpKWYfSUlJio+PV5cuXdStWzctWrRIRUVFGj16tCRVqRcAAADUHi4N0WfPntXIkSN15swZ+fr6Kjw8XJs2bVK/fv0kSQsXLpS7u7vi4uJUXFysmJgYvfbaa+brPTw8tGHDBk2cOFFRUVGqX7++4uPjNXfuXLMmNDRUKSkpmjJlihYvXqxmzZrpjTfeUExMjFkzZMgQ5efna9asWcrNzVWnTp2Umprq9GXDq/UCAACA2qPGrRN9K2OdaAAAagfWia5Zbul1ogEAAICbB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MilIXrevHnq2rWrGjRoIH9/fw0aNEhHjx51qundu7fc3NyctgkTJjjVnDp1SrGxsapXr578/f01depUXb582alm69at6ty5s2w2m1q1aqXk5OQK/SxdulQtWrSQl5eXIiMjtWfPHqfzFy9eVEJCgho1aiQfHx/FxcUpLy+vem4GAAAAbhouDdEZGRlKSEjQrl27lJaWpkuXLql///4qKipyqhs3bpzOnDljbvPnzzfPlZaWKjY2ViUlJdq5c6dWrFih5ORkzZo1y6w5efKkYmNj1adPH2VnZ2vy5MkaO3asNm3aZNasWrVKSUlJmj17tj755BN17NhRMTExOnv2rFkzZcoUffjhh1qzZo0yMjKUk5Ojhx9++DreIQAAANREboZhGK5uolx+fr78/f2VkZGhnj17SvrhSXSnTp20aNGiSl+zceNG3X///crJyVFAQIAkafny5Zo+fbry8/Pl6emp6dOnKyUlRQcPHjRfN3ToUBUUFCg1NVWSFBkZqa5du2rJkiWSpLKyMgUHB2vSpEl66qmnVFhYqCZNmmjlypUaPHiwJOnIkSNq27atMjMz1b1796u+P4fDIV9fXxUWFsput1/zfQIAADVbxNS3XN0CrpC1YGSVa6ua12rUnOjCwkJJUsOGDZ2Ov/POO2rcuLHat2+vGTNm6LvvvjPPZWZmqkOHDmaAlqSYmBg5HA4dOnTIrImOjnYaMyYmRpmZmZKkkpISZWVlOdW4u7srOjrarMnKytKlS5ecatq0aaPmzZubNT9WXFwsh8PhtAEAAODmV8fVDZQrKyvT5MmT1aNHD7Vv3948/uijjyokJERBQUHav3+/pk+frqNHj+rvf/+7JCk3N9cpQEsy93Nzc3+2xuFw6Pvvv9e3336r0tLSSmuOHDlijuHp6Sk/P78KNeXX+bF58+bpueees3gnAAAAUNPVmBCdkJCggwcPavv27U7Hx48fb/5zhw4d1LRpU9177706ceKEWrZseaPbtGTGjBlKSkoy9x0Oh4KDg13YEQAAAKpDjZjOkZiYqA0bNujjjz9Ws2bNfrY2MjJSknT8+HFJUmBgYIUVMsr3AwMDf7bGbrfL29tbjRs3loeHR6U1V45RUlKigoKCn6z5MZvNJrvd7rQBAADg5ufSEG0YhhITE7Vu3Tpt2bJFoaGhV31Ndna2JKlp06aSpKioKB04cMBpFY20tDTZ7XaFhYWZNenp6U7jpKWlKSoqSpLk6empiIgIp5qysjKlp6ebNREREapbt65TzdGjR3Xq1CmzBgAAALWDS6dzJCQkaOXKlXr//ffVoEEDc26xr6+vvL29deLECa1cuVL33XefGjVqpP3792vKlCnq2bOnwsPDJUn9+/dXWFiYRowYofnz5ys3N1czZ85UQkKCbDabJGnChAlasmSJpk2bpscee0xbtmzR6tWrlZKSYvaSlJSk+Ph4denSRd26ddOiRYtUVFSk0aNHmz2NGTNGSUlJatiwoex2uyZNmqSoqKgqrcwBAACAW4dLQ/SyZcsk/bCM3ZXefPNNjRo1Sp6envroo4/MQBscHKy4uDjNnDnTrPXw8NCGDRs0ceJERUVFqX79+oqPj9fcuXPNmtDQUKWkpGjKlClavHixmjVrpjfeeEMxMTFmzZAhQ5Sfn69Zs2YpNzdXnTp1UmpqqtOXDRcuXCh3d3fFxcWpuLhYMTExeu21167T3QEAAEBNVaPWib7VsU40AAC1A+tE1yy3/DrRAAAAwM2A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NE1hei+ffuqoKCgwnGHw6G+ffv+tz0BAAAANdo1heitW7eqpKSkwvGLFy/qn//8Z5XHmTdvnrp27aoGDRrI399fgwYN0tGjRyuMmZCQoEaNGsnHx0dxcXHKy8tzqjl16pRiY2NVr149+fv7a+rUqbp8+XKFnjt37iybzaZWrVopOTm5Qj9Lly5VixYt5OXlpcjISO3Zs8dyLwAAALj1WQrR+/fv1/79+yVJn3/+ubm/f/9+ffrpp/rzn/+s22+/vcrjZWRkKCEhQbt27VJaWpouXbqk/v37q6ioyKyZMmWKPvzwQ61Zs0YZGRnKycnRww8/bJ4vLS1VbGysSkpKtHPnTq1YsULJycmaNWuWWXPy5EnFxsaqT58+ys7O1uTJkzV27Fht2rTJrFm1apWSkpI0e/ZsffLJJ+rYsaNiYmJ09uzZKvcCAACA2sHNMAyjqsXu7u5yc3OTJFX2Mm9vb/3hD3/QY489dk3N5Ofny9/fXxkZGerZs6cKCwvVpEkTrVy5UoMHD5YkHTlyRG3btlVmZqa6d++ujRs36v7771dOTo4CAgIkScuXL9f06dOVn58vT09PTZ8+XSkpKTp48KB5raFDh6qgoECpqamSpMjISHXt2lVLliyRJJWVlSk4OFiTJk3SU089VaVersbhcMjX11eFhYWy2+3XdI8AAEDNFzH1LVe3gCtkLRhZ5dqq5jVLT6JPnjypEydOyDAM7dmzRydPnjS3r776Sg6H45oDtCQVFhZKkho2bChJysrK0qVLlxQdHW3WtGnTRs2bN1dmZqYkKTMzUx06dDADtCTFxMTI4XDo0KFDZs2VY5TXlI9RUlKirKwspxp3d3dFR0ebNVXp5ceKi4vlcDicNgAAANz86lgpDgkJkfTDU9rqVlZWpsmTJ6tHjx5q3769JCk3N1eenp7y8/Nzqg0ICFBubq5Zc2WALj9ffu7nahwOh77//nt9++23Ki0trbTmyJEjVe7lx+bNm6fnnnuuincAAAAANwtLIfpKx44d08cff6yzZ89WCNVXzkeuqoSEBB08eFDbt2+/1pZqnBkzZigpKcncdzgcCg4OdmFHAAAAqA7XFKL/9Kc/aeLEiWrcuLECAwPNedKS5ObmZjlEJyYmasOGDdq2bZuaNWtmHg8MDFRJSYkKCgqcngDn5eUpMDDQrPnxKhrlK2ZcWfPjVTTy8vJkt9vl7e0tDw8PeXh4VFpz5RhX6+XHbDabbDabhTsBAACAm8E1LXH3wgsv6MUXX1Rubq6ys7P16aefmtsnn3xS5XEMw1BiYqLWrVunLVu2KDQ01Ol8RESE6tatq/T0dPPY0aNHderUKUVFRUmSoqKidODAAadVNNLS0mS32xUWFmbWXDlGeU35GJ6enoqIiHCqKSsrU3p6ullTlV4AAABQO1zTk+hvv/1Wv/rVr/7riyckJGjlypV6//331aBBA3Nusa+vr7y9veXr66sxY8YoKSlJDRs2lN1u16RJkxQVFWWuhtG/f3+FhYVpxIgRmj9/vnJzczVz5kwlJCSYT4EnTJigJUuWaNq0aXrssce0ZcsWrV69WikpKWYvSUlJio+PV5cuXdStWzctWrRIRUVFGj16tNnT1XoBAABA7XBNIfpXv/qVNm/erAkTJvxXF1+2bJkkqXfv3k7H33zzTY0aNUqStHDhQrm7uysuLk7FxcWKiYnRa6+9ZtZ6eHhow4YNmjhxoqKiolS/fn3Fx8dr7ty5Zk1oaKhSUlI0ZcoULV68WM2aNdMbb7yhmJgYs2bIkCHKz8/XrFmzlJubq06dOik1NdXpy4ZX6wUAAAC1g6V1osvNmzdPr7zyimJjY9WhQwfVrVvX6fzjjz9ebQ3eSlgnGgCA2oF1omuW67FO9DU9if7jH/8oHx8fZWRkKCMjw+mcm5sbIRoAAAC3tGsK0SdPnqzuPgAAAICbxjWtzgEAAADUZtf0JPpqP+39l7/85ZqaAQAAAG4G17zE3ZUuXbqkgwcPqqCgQH379q2WxgAAAICa6ppC9Lp16yocKysr08SJE9WyZcv/uikAAACgJqu2OdHu7u5KSkrSwoULq2tIAAAAoEaq1i8WnjhxQpcvX67OIQEAAIAa55qmcyQlJTntG4ahM2fOKCUlRfHx8dXSGAAAAFBTXVOI/vTTT5323d3d1aRJE7388stXXbkDAAAAuNldU4j++OOPq7sPAAAA4KZxTSG6XH5+vo4ePSpJat26tZo0aVItTQEAAAA12TV9sbCoqEiPPfaYmjZtqp49e6pnz54KCgrSmDFj9N1331V3jwAAAECNck0hOikpSRkZGfrwww9VUFCggoICvf/++8rIyNATTzxR3T0CAAAANco1Tef429/+prVr16p3797msfvuu0/e3t565JFHtGzZsurqDwAAAKhxrulJ9HfffaeAgIAKx/39/ZnOAQAAgFveNYXoqKgozZ49WxcvXjSPff/993ruuecUFRVVbc0BAAAANdE1TedYtGiRBgwYoGbNmqljx46SpM8++0w2m02bN2+u1gYBAACAmuaaQnSHDh107NgxvfPOOzpy5IgkadiwYRo+fLi8vb2rtUEAAACgprmmED1v3jwFBARo3LhxTsf/8pe/KD8/X9OnT6+W5gAAAICa6JrmRL/++utq06ZNhePt2rXT8uXL/+umAAAAgJrsmkJ0bm6umjZtWuF4kyZNdObMmf+6KQAAAKAmu6YQHRwcrB07dlQ4vmPHDgUFBf3XTQEAAAA12TXNiR43bpwmT56sS5cuqW/fvpKk9PR0TZs2jV8sBAAAwC3vmkL01KlTde7cOf36179WSUmJJMnLy0vTp0/XjBkzqrVBAAAAoKa5phDt5uam3/3ud3r22Wd1+PBheXt7684775TNZqvu/gAAAIAa55pCdDkfHx917dq1unoBAAAAbgrX9MVCAAAAoDYjRAMAAAAWEaIBAAAAiwjRAAAAgEWEaAAAAMAiQjQAAABgESEaAAAAsIgQDQAAAFhEiAYAAAAsIkQDAAAAFhGiAQAAAIsI0QAAAIBFhGgAAADAIkI0AAAAYBEhGgAAALCIEA0AAABYRIgGAAAALCJEAwAAABYRogEAAACLCNEAAACARYRoAAAAwCJCNAAAAGARIRoAAACwyKUhetu2bXrggQcUFBQkNzc3rV+/3un8qFGj5Obm5rQNGDDAqeabb77R8OHDZbfb5efnpzFjxujChQtONfv379c999wjLy8vBQcHa/78+RV6WbNmjdq0aSMvLy916NBB//jHP5zOG4ahWbNmqWnTpvL29lZ0dLSOHTtWPTcCAAAANxWXhuiioiJ17NhRS5cu/cmaAQMG6MyZM+b27rvvOp0fPny4Dh06pLS0NG3YsEHbtm3T+PHjzfMOh0P9+/dXSEiIsrKytGDBAs2ZM0d//OMfzZqdO3dq2LBhGjNmjD799FMNGjRIgwYN0sGDB82a+fPn69VXX9Xy5cu1e/du1a9fXzExMbp48WI13hEAAADcDNwMwzBc3YQkubm5ad26dRo0aJB5bNSoUSooKKjwhLrc4cOHFRYWpr1796pLly6SpNTUVN1333368ssvFRQUpGXLlumZZ55Rbm6uPD09JUlPPfWU1q9fryNHjkiShgwZoqKiIm3YsMEcu3v37urUqZOWL18uwzAUFBSkJ554Qk8++aQkqbCwUAEBAUpOTtbQoUOr9B4dDod8fX1VWFgou91u9RYBAICbRMTUt1zdAq6QtWBklWurmtdq/JzorVu3yt/fX61bt9bEiRN17tw581xmZqb8/PzMAC1J0dHRcnd31+7du82anj17mgFakmJiYnT06FF9++23Zk10dLTTdWNiYpSZmSlJOnnypHJzc51qfH19FRkZadZUpri4WA6Hw2kDAADAza9Gh+gBAwborbfeUnp6un73u98pIyNDAwcOVGlpqSQpNzdX/v7+Tq+pU6eOGjZsqNzcXLMmICDAqaZ8/2o1V56/8nWV1VRm3rx58vX1Nbfg4GBL7x8AAAA1Ux1XN/Bzrpwm0aFDB4WHh6tly5baunWr7r33Xhd2VjUzZsxQUlKSue9wOAjSAAAAt4Aa/ST6x+644w41btxYx48flyQFBgbq7NmzTjWXL1/WN998o8DAQLMmLy/PqaZ8/2o1V56/8nWV1VTGZrPJbrc7bQAAALj53VQh+ssvv9S5c+fUtGlTSVJUVJQKCgqUlZVl1mzZskVlZWWKjIw0a7Zt26ZLly6ZNWlpaWrdurVuu+02syY9Pd3pWmlpaYqKipIkhYaGKjAw0KnG4XBo9+7dZg0AAABqD5eG6AsXLig7O1vZ2dmSfvgCX3Z2tk6dOqULFy5o6tSp2rVrl7744gulp6froYceUqtWrRQTEyNJatu2rQYMGKBx48Zpz5492rFjhxITEzV06FAFBQVJkh599FF5enpqzJgxOnTokFatWqXFixc7TbP4zW9+o9TUVL388ss6cuSI5syZo3379ikxMVHSDyuHTJ48WS+88II++OADHThwQCNHjlRQUJDTaiIAAACoHVw6J3rfvn3q06ePuV8ebOPj47Vs2TLt379fK1asUEFBgYKCgtS/f389//zzstls5mveeecdJSYm6t5775W7u7vi4uL06quvmud9fX21efNmJSQkKCIiQo0bN9asWbOc1pK+6667tHLlSs2cOVNPP/207rzzTq1fv17t27c3a6ZNm6aioiKNHz9eBQUFuvvuu5WamiovL6/reYsAAABQA9WYdaJrA9aJBgCgdmCd6JqlVq4TDQAAANQ0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peG6G3btumBBx5QUFCQ3NzctH79eqfzhmFo1qxZatq0qby9vRUdHa1jx4451XzzzTcaPny47Ha7/Pz8NGbMGF24cMGpZv/+/brnnnvk5eWl4OBgzZ8/v0Iva9asUZs2beTl5aUOHTroH//4h+VeAAAAUDu4NEQXFRWpY8eOWrp0aaXn58+fr1dffVXLly/X7t27Vb9+fcXExOjixYtmzfDhw3Xo0CGlpaVpw4YN2rZtm8aPH2+edzgc6t+/v0JCQpSVlaUFCxZozpw5+uMf/2jW7Ny5U8OGDdOYMWP06aefatCgQRo0aJAOHjxoqRcAAADUDm6GYRiubkKS3NzctG7dOg0aNEjSD09+g4KC9MQTT+jJJ5+UJBUWFiogIEDJyckaOnSoDh8+rLCwMO3du1ddunSRJKWmpuq+++7Tl19+qaCgIC1btkzPPPOMcnNz5enpKUl66qmntH79eh05ckSSNGTIEBUVFWnDhg1mP927d1enTp20fPnyKvVSmeLiYhUXF5v7DodDwcHBKiwslN1ur94bCAAAaoyIqW+5ugVcIWvByCrXOhwO+fr6XjWv1dg50SdPnlRubq6io6PNY76+voqMjFRmZqYkKTMzU35+fmaAlqTo6Gi5u7tr9+7dZk3Pnj3NAC1JMTExOnr0qL799luz5srrlNeUX6cqvVRm3rx58vX1Nbfg4OBrvR0AAACoQWpsiM7NzZUkBQQEOB0PCAgwz+Xm5srf39/pfJ06ddSwYUOnmsrGuPIaP1Vz5fmr9VKZGTNmqLCw0NxOnz59lXcNAACAm0EdVzdwK7PZbLLZbK5uAwAAANWsxj6JDgwMlCTl5eU5Hc/LyzPPBQYG6uzZs07nL1++rG+++capprIxrrzGT9Vcef5qvQAAAKD2qLEhOjQ0VIGBgUpPTzePORwO7d69W1FRUZKkqKgoFRQUKCsry6zZsmWLysrKFBkZadZs27ZNly5dMmvS0tLUunVr3XbbbWbNldcprym/TlV6AQAAQO3h0hB94cIFZWdnKzs7W9IPX+DLzs7WqVOn5ObmpsmTJ+uFF17QBx98oAMHDmjkyJEKCgoyV/Bo27atBgwYoHHjxmnPnj3asWOHEhMTNXToUAUFBUmSHn30UXl6emrMmDE6dOiQVq1apcWLFyspKcns4ze/+Y1SU1P18ssv68iRI5ozZ4727dunxMRESapSLwAAAKg9XDonet++ferTp4+5Xx5s4+PjlZycrGnTpqmoqEjjx49XQUGB7r77bqWmpsrLy8t8zTvvvKPExETde++9cnd3V1xcnF599VXzvK+vrzZv3qyEhARFRESocePGmjVrltNa0nfddZdWrlypmTNn6umnn9add96p9evXq3379mZNVXoBAABA7VBj1omuDaq67iAAALi5sU50zVKr1okGAAAAaipCNAAAAGARIRoAAACwiBANAAAAWESIBgAAACwiRAMAAAAWEaIBAAAAiwjRAAAAgEWEaAAAAMAiQjQAAABgESEaAAAAsIgQDQAAAFhEiAYAAAAsIkQDAAAAFhGiAQAAAIsI0QAAAIBFdVzdAAAAtUHE1Ldc3QKukLVgpKtbwE2OJ9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2p0iJ4zZ47c3NyctjZt2pjnL168qISEBDVq1Eg+Pj6Ki4tTXl6e0xinTp1SbGys6tWrJ39/f02dOlWXL192qtm6das6d+4sm82mVq1aKTk5uUIvS5cuVYsWLeTl5aXIyEjt2bPnurxnAAAA1Hx1XN3A1bRr104fffSRuV+nzv+1PGXKFKWkpGjNmjXy9fVVYmKiHn74Ye3YsUOSVFpaqtjYWAUGBmrnzp06c+aMRo4cqbp16+q3v/2tJOnkyZOKjY3VhAkT9M477yg9PV1jx45V06ZNFRMTI0latWqVkpKStHz5ckVGRmrRokWKiYnR0aNH5e/vf13ff8TUt67r+LAma8FIV7cAAABqgBr9JFr6ITQHBgaaW+PGjSVJhYWF+vOf/6xXXnlFffv2VUREhN58803t3LlTu3btkiRt3rxZn3/+ud5++2116tRJAwcO1PPPP6+lS5eqpKREkrR8+XKFhobq5ZdfVtu2bZWYmKjBgwdr4cKFZg+vvPKKxo0bp9GjRyssLEzLly9XvXr19Je//OXG3xAAAAC4XI0P0ceOHVNQUJDuuOMODR8+XKdOnZIkZWVl6dKlS4qOjjZr27Rpo+bNmyszM1OSlJmZqQ4dOiggIMCsiYmJkcPh0KFDh8yaK8corykfo6SkRFlZWU417u7uio6ONmt+SnFxsRwOh9MGAACAm1+NDtGRkZFKTk5Wamqqli1bppMnT+qee+7R+fPnlZubK09PT/n5+Tm9JiAgQLm5uZKk3NxcpwBdfr783M/VOBwOff/99/r6669VWlpaaU35GD9l3rx58vX1Nbfg4GDL9wAAAAA1T42eEz1w4EDzn8PDwxUZGamQkBCtXr1a3t7eLuysambMmKGkpCRz3+FwEKQBAABuATX6SfSP+fn56Re/+IWOHz+uwMBAlZSUqKCgwKkmLy9PgYGBkqTAwMAKq3WU71+txm63y9vbW40bN5aHh0elNeVj/BSbzSa73e60AQAA4OZ3U4XoCxcu6MSJE2ratKkiIiJUt25dpaenm+ePHj2qU6dOKSoqSpIUFRWlAwcO6OzZs2ZNWlqa7Ha7wsLCzJorxyivKR/D09NTERERTjVlZWVKT083awAAAFC71OgQ/eSTTyojI0NffPGFdu7cqf/5n/+Rh4eHhg0bJl9fX40ZM0ZJSUn6+OOPlZWVpdGjRysqKkrdu3eXJPXv319hYWEaMWKEPvvsM23atEkzZ85UQkKCbDabJGnChAn697//rWnTpunIkSN67bXXtHr1ak2ZMsXsIykpSX/605+0YsUKHT58WBMnTlRRUZFGjx7tkvsCAAAA16rRc6K//PJLDRs2TOfOnVOTJk109913a9euXWrSpIkkaeHChXJ3d1dcXJyKi4sVExOj1157zXy9h4eHNmzYoIkTJyoqKkr169dXfHy85s6da9aEhoYqJSVFU6ZM0eLFi9WsWTO98cYb5hrRkjRkyBDl5+dr1qxZys3NVadOnZSamlrhy4YAAACoHdwMwzBc3URt4XA45Ovrq8LCwirPj+bHVmoWfmwFwLXiz/Oa5Xr/ec7nXbNY+byrmtdq9HQOAAAAoCYiRAMAAAAW1eg50QBwK+Ove2sWpmsBsIIn0QAAAIBFhGgAAADAIkI0AAAAYBEhGgAAALCIEA0AAABYRIgGAAAALCJEAwAAABYRogEAAACLCNEAAACARYRoAAAAwCJCNAAAAGARIRoAAACwiBANAAAAWESIBgAAACwiRAMAAAAW1XF1AwD+T8TUt1zdAq6QtWCkq1sAANRQPIk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Bt0dKlS9WiRQt5eXkpMjJSe/bscXVLAAAAuMEI0RasWrVKSUlJmj17tj755BN17NhRMTExOnv2rKtbAwAAwA1EiLbglVde0bhx4zR69GiFhYVp+fLlqlevnv7yl7+4ujUAAADcQHVc3cDNoqSkRFlZWZoxY4Z5zN3dXdHR0crMzKz0NcXFxSouLjb3CwsLJUkOh6PK1y0t/v4aO8b1YOWzuxZ83jULn3ftwuddu/B51y5WPu/yWsMwfrbOzbhaBSRJOTk5uv3227Vz505FRUWZx6dNm6aMjAzt3r27wmvmzJmj55577ka2CQAAgGpw+vRpNWvW7CfP8yT6OpoxY4aSkpLM/bKyMn3zzTdq1KiR3NzcXNjZjeVwOBQcHKzTp0/Lbre7uh1cZ3zetQufd+3C51271NbP2zAMnT9/XkFBQT9bR4iuosaNG8vDw0N5eXlOx/Py8hQYGFjpa2w2m2w2m9MxPz+/69VijWe322vVf4S1HZ937cLnXbvwedcutfHz9vX1vWoNXyysIk9PT0VERCg9Pd08VlZWpvT0dKfpHQAAALj18STagqSkJMXHx6tLly7q1q2bFi1apKKiIo0ePdrVrQEAAOAGIkRbMGTIEOXn52vWrFnKzc1Vp06dlJqaqoCAAFe3VqPZbDbNnj27wtQW3Jr4vGsXPu/ahc+7duHz/nmszgEAAABYxJxoAAAAwCJCNAAAAGARIRoAAACwiBANAAAAWESIxnWzbds2PfDAAwoKCpKbm5vWr1/v6pZwHc2bN09du3ZVgwYN5O/vr0GDBuno0aOubgvXybJlyxQeHm7+CENUVJQ2btzo6rZwA7z00ktyc3PT5MmTXd0KrpM5c+bIzc3NaWvTpo2r26pxCNG4boqKitSxY0ctXbrU1a3gBsjIyFBCQoJ27dqltLQ0Xbp0Sf3791dRUZGrW8N10KxZM7300kvKysrSvn371LdvXz300EM6dOiQq1vDdbR37169/vrrCg8Pd3UruM7atWunM2fOmNv27dtd3VKNwzrRuG4GDhyogQMHuroN3CCpqalO+8nJyfL391dWVpZ69uzpoq5wvTzwwANO+y+++KKWLVumXbt2qV27di7qCtfThQsXNHz4cP3pT3/SCy+84Op2cJ3VqVNHgYGBrm6jRuNJNIDrorCwUJLUsGFDF3eC6620tFTvvfeeioqKFBUV5ep2cJ0kJCQoNjZW0dHRrm4FN8CxY8cUFBSkO+64Q8OHD9epU6dc3VKNw5NoANWurKxMkydPVo8ePdS+fXtXt4Pr5MCBA4qKitLFixfl4+OjdevWKSwszNVt4Tp477339Mknn2jv3r2ubgU3QGRkpJKTk9W6dWudOXNGzz33nO655x4dPHhQDRo0cHV7NQYhGkC1S0hI0MGDB5lDd4tr3bq1srOzVVhYqLVr1yo+Pl4ZGRkE6VvM6dOn9Zvf/EZpaWny8vJydTu4Aa6cihkeHq7IyEiFhIRo9erVGjNmjAs7q1kI0QCqVWJiojZs2KBt27apWbNmrm4H15Gnp6datWolSYqIiNDevXu1ePFivf766y7uDNUpKytLZ8+eVefOnc1jpaWl2rZtm5YsWaLi4mJ5eHi4sENcb35+fvrFL36h48ePu7qVGoUQDaBaGIahSZMmad26ddq6datCQ0Nd3RJusLKyMhUXF7u6DVSze++9VwcOHHA6Nnr0aLVp00bTp08nQNcCFy5c0IkTJzRixAhXt1KjEKJx3Vy4cMHp/1pPnjyp7OxsNWzYUM2bN3dhZ7geEhIStHLlSr3//vtq0KCBcnNzJUm+vr7y9vZ2cXeobjNmzNDAgQPVvHlznT9/XitXrtTWrVu1adMmV7eGatagQYMK322oX7++GjVqxHceblFPPvmkHnjgAYWEhCgnJ0ezZ8+Wh4eHhg0b5urWahRCNK6bffv2qU+fPuZ+UlKSJCk+Pl7Jycku6grXy7JlyyRJvXv3djr+5ptvatSoUTe+IVxXZ8+e1ciRI3XmzBn5+voqPDxcmzZtUr9+/VzdGoD/0pdffqlhw4bp3LlzatKkie6++27t2rVLTZo0cXVrNYqbYRiGq5sAAAAAbiasEw0AAABYRIgGAAAALCJEAwAAABYRogEAAACLCNEAAACARYRoAAAAwCJCNAAAAGARIRoAAACwiBANAAAAWESIBoBaKj8/XxMnTlTz5s1ls9kUGBiomJgY7dixw9WtAUCNV8fVDQAAXCMuLk4lJSVasWKF7rjjDuXl5Sk9PV3nzp27LtcrKSmRp6fndRkbAG40nkQDQC1UUFCgf/7zn/rd736nPn36KCQkRN26ddOMGTP04IMPmjX/+7//q4CAAHl5eal9+/basGGDOcbf/vY3tWvXTjabTS1atNDLL7/sdI0WLVro+eef18iRI2W32zV+/HhJ0vbt23XPPffI29tbwcHBevzxx1VUVHTj3jwAVANCNADUQj4+PvLx8dH69etVXFxc4XxZWZkGDhyoHTt26O2339bnn3+ul156SR4eHpKkrKwsPfLIIxo6dKgOHDigOXPm6Nlnn1VycrLTOL///e/VsWNHffrpp3r22Wd14sQJDRgwQHFxcdq/f79WrVql7du3KzEx8Ua8bQCoNm6GYRiubgIAcOP97W9/07hx4/T999+rc+fO6tWrl4YOHarw8HBt3rxZAwcO1OHDh/WLX/yiwmuHDx+u/Px8bd682Tw2bdo0paSk6NChQ5J+eBL9y1/+UuvWrTNrxo4dKw8PD73++uvmse3bt6tXr14qKiqSl5fXdXzHAFB9eBINALVUXFyccnJy9MEHH2jAgAHaunWrOnfurOTkZGVnZ6tZs2aVBmhJOnz4sHr06OF0rEePHjp27JhKS0vNY126dHGq+eyzz5ScnGw+Cffx8VFMTIzKysp08uTJ6n+TAHCd8MVCAKjFvLy81K9fP/Xr10/PPvusxo4dq9mzZ+vJJ5+slvHr16/vtH/hwgX97//+rx5//PEKtc2bN6+WawLAjUCIBgCYwsLCtH79eoWHh+vLL7/Uv/71r0qfRrdt27bCUng7duzQL37xC3PedGU6d+6szz//XK1atar23gHgRmI6BwDUQufOnVPfvn319ttva//+/Tp58qTWrFmj+fPn66GHHlKvXr3Us2dPxcXFKS0tTSdPntTGjRuVmpoqSXriiSeUnp6u559/Xv/617+0YsUKLVmy5KpPsKdPn66dO3cqMTFR2dnZOnbsmN5//32+WAjgpsOTaACohXx8fBQZGamFCxfqxIkTunTpkoKDgzVu3Dg9/fTTkn744uGTTz6pYcOGqaioSK1atdJLL70k6YcnyqtXr9asWbP0/PPPq2nTppo7d65GjRr1s9cNDw9XRkaGnnnmGd1zzz0yDEMtW7bUkCFDrvdbBoBqxeocAAAAgEVM5wAAAAAsIkQDAAAAFhGiAQAAAIsI0QAAAIBFhGgAAADAIkI0AAAAYBEhGgAAALCIEA0AAABYRIgGAAAALCJEAwAAABYRogEAAACL/j+j4RzSiOVi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tEAAAIjCAYAAADFk0cVAAAAOXRFWHRTb2Z0d2FyZQBNYXRwbG90bGliIHZlcnNpb24zLjcuMSwgaHR0cHM6Ly9tYXRwbG90bGliLm9yZy/bCgiHAAAACXBIWXMAAA9hAAAPYQGoP6dpAABHzklEQVR4nO3de1RVdf7/8RegHFA8kBdAEpG0UVHRERXJ8haKRhe/4aTmT9G8fHXARik1y9Ssxkan1EbTZpoJm7K8zGglI0qYOCreKPKSOurYaCFIFhylBIX9+6PF/nqCku2gB+X5WGuv1d77fT77ffYp16vt53yOm2EYhgAAAABUmburGwAAAABuNoRoAAAAwCJCNAAAAGARIRoAAACwiBANAAAAWESIBgAAACwiRAMAAAAWEaIBAAAAiwjRAAAAgEWEaACoxJw5c+Tm5nZDrtW7d2/17t3b3N+6davc3Ny0du3aG3L9UaNGqUWLFjfkWtfqwoULGjt2rAIDA+Xm5qbJkye7uiUAtRwhGsAtLzk5WW5ububm5eWloKAgxcTE6NVXX9X58+er5To5OTmaM2eOsrOzq2W86lSTe6uK3/72t0pOTtbEiRP117/+VSNGjPjJ2pKSEi1evFi//OUvZbfb5efnp3bt2mn8+PE6cuTIDewawK2sjqsbAIAbZe7cuQoNDdWlS5eUm5urrVu3avLkyXrllVf0wQcfKDw83KydOXOmnnrqKUvj5+Tk6LnnnlOLFi3UqVOnKr9u8+bNlq5zLX6utz/96U8qKyu77j38N7Zs2aLu3btr9uzZV62Ni4vTxo0bNWzYMI0bN06XLl3SkSNHtGHDBt11111q06bNDegYwK2OEA2g1hg4cKC6dOli7s+YMUNbtmzR/fffrwcffFCHDx+Wt7e3JKlOnTqqU+f6/hH53XffqV69evL09Lyu17maunXruvT6VXH27FmFhYVdtW7v3r3asGGDXnzxRT399NNO55YsWaKCgoLr1GFFFy9elKenp9zd+Utf4FbEf9kAarW+ffvq2Wef1X/+8x+9/fbb5vHK5kSnpaXp7rvvlp+fn3x8fNS6dWszqG3dulVdu3aVJI0ePdqcOpKcnCzph3nP7du3V1ZWlnr27Kl69eqZr/3xnOhypaWlevrppxUYGKj69evrwQcf1OnTp51qWrRooVGjRlV47ZVjXq23yuZEFxUV6YknnlBwcLBsNptat26t3//+9zIMw6nOzc1NiYmJWr9+vdq3by+bzaZ27dopNTW18hv+I2fPntWYMWMUEBAgLy8vdezYUStWrDDPl88PP3nypFJSUszev/jii0rHO3HihCSpR48eFc55eHioUaNGTse++uorjRkzRkFBQbLZbAoNDdXEiRNVUlJi1vz73//Wr371KzVs2FD16tVT9+7dlZKS4jROeZ/vvfeeZs6cqdtvv1316tWTw+GQJO3evVsDBgyQr6+v6tWrp169emnHjh1OY5w/f16TJ09WixYtZLPZ5O/vr379+umTTz6p0r0EcGPxJBpArTdixAg9/fTT2rx5s8aNG1dpzaFDh3T//fcrPDxcc+fOlc1m0/Hjx80g1LZtW82dO1ezZs3S+PHjdc8990iS7rrrLnOMc+fOaeDAgRo6dKj+3//7fwoICPjZvl588UW5ublp+vTpOnv2rBYtWqTo6GhlZ2ebT8yroiq9XckwDD344IP6+OOPNWbMGHXq1EmbNm3S1KlT9dVXX2nhwoVO9du3b9ff//53/frXv1aDBg306quvKi4uTqdOnaoQWq/0/fffq3fv3jp+/LgSExMVGhqqNWvWaNSoUSooKNBvfvMbtW3bVn/96181ZcoUNWvWTE888YQkqUmTJpWOGRISIkl655131KNHj5/924ScnBx169ZNBQUFGj9+vNq0aaOvvvpKa9eu1XfffSdPT0/l5eXprrvu0nfffafHH39cjRo10ooVK/Tggw9q7dq1+p//+R+nMZ9//nl5enrqySefVHFxsTw9PbVlyxYNHDhQERERmj17ttzd3fXmm2+qb9+++uc//6lu3bpJkiZMmKC1a9cqMTFRYWFhOnfunLZv367Dhw+rc+fOP/k+ALiIAQC3uDfffNOQZOzdu/cna3x9fY1f/vKX5v7s2bONK/+IXLhwoSHJyM/P/8kx9u7da0gy3nzzzQrnevXqZUgyli9fXum5Xr16mfsff/yxIcm4/fbbDYfDYR5fvXq1IclYvHixeSwkJMSIj4+/6pg/11t8fLwREhJi7q9fv96QZLzwwgtOdYMHDzbc3NyM48ePm8ckGZ6enk7HPvvsM0OS8Yc//KHCta60aNEiQ5Lx9ttvm8dKSkqMqKgow8fHx+m9h4SEGLGxsT87nmEYRllZmXmvAwICjGHDhhlLly41/vOf/1SoHTlypOHu7l7pvxdlZWWGYRjG5MmTDUnGP//5T/Pc+fPnjdDQUKNFixZGaWmpYRj/95ndcccdxnfffec0zp133mnExMSYYxqGYXz33XdGaGio0a9fP/OYr6+vkZCQcNX3CKBmYDoHAEjy8fH52VU6/Pz8JEnvv//+NX8Jz2azafTo0VWuHzlypBo0aGDuDx48WE2bNtU//vGPa7p+Vf3jH/+Qh4eHHn/8cafjTzzxhAzD0MaNG52OR0dHq2XLluZ+eHi47Ha7/v3vf1/1OoGBgRo2bJh5rG7dunr88cd14cIFZWRkWO7dzc1NmzZt0gsvvKDbbrtN7777rhISEhQSEqIhQ4aYc6LLysq0fv16PfDAA07z5K8cp7zHbt266e677zbP+fj4aPz48friiy/0+eefO70uPj7e6W8JsrOzdezYMT366KM6d+6cvv76a3399dcqKirSvffeq23btpn/Pvn5+Wn37t3Kycmx/L4B3HiEaADQD+sQXxlYf2zIkCHq0aOHxo4dq4CAAA0dOlSrV6+2FKhvv/12S18ivPPOO5323dzc1KpVq5+cD1xd/vOf/ygoKKjC/Wjbtq15/krNmzevMMZtt92mb7/99qrXufPOOyt88e6nrlNVNptNzzzzjA4fPqycnBy9++676t69u1avXq3ExERJUn5+vhwOh9q3b3/VHlu3bl3h+E/1GBoa6rR/7NgxST+E6yZNmjhtb7zxhoqLi1VYWChJmj9/vg4ePKjg4GB169ZNc+bMuer/iABwHUI0gFrvyy+/VGFhoVq1avWTNd7e3tq2bZs++ugjjRgxQvv379eQIUPUr18/lZaWVuk6VuYxV9VP/SBMVXuqDh4eHpUeN370JURXaNq0qYYOHapt27bpzjvv1OrVq3X58uXrdr0ff8bl/5O1YMECpaWlVbr5+PhIkh555BH9+9//1h/+8AcFBQVpwYIFateuXYUn/wBqBkI0gFrvr3/9qyQpJibmZ+vc3d1177336pVXXtHnn3+uF198UVu2bNHHH38s6acD7bUqf4pZzjAMHT9+3Gkljdtuu63SZdt+/ITUSm8hISHKycmpML2l/IdKyr+8998KCQnRsWPHKjzNr+7rSD9MEwkPD9elS5f09ddfq0mTJrLb7Tp48OBVezx69GiF41XtsXyai91uV3R0dKXblUsMNm3aVL/+9a+1fv16nTx5Uo0aNdKLL75o9e0CuAEI0QBqtS1btuj5559XaGiohg8f/pN133zzTYVj5T9aUlxcLEmqX7++JFXbWsRvvfWWU5Bdu3atzpw5o4EDB5rHWrZsqV27djktybZhw4YKS+FZ6e2+++5TaWmplixZ4nR84cKFcnNzc7r+f+O+++5Tbm6uVq1aZR67fPmy/vCHP8jHx0e9evWyPOaxY8d06tSpCscLCgqUmZmp2267TU2aNJG7u7sGDRqkDz/8UPv27atQX/4U/b777tOePXuUmZlpnisqKtIf//hHtWjR4qprV0dERKhly5b6/e9/rwsXLlQ4n5+fL+mHvzkon9ZRzt/fX0FBQea/XwBqFpa4A1BrbNy4UUeOHNHly5eVl5enLVu2KC0tTSEhIfrggw/k5eX1k6+dO3eutm3bptjYWIWEhOjs2bN67bXX1KxZM/NLZy1btpSfn5+WL1+uBg0aqH79+oqMjKwwT7aqGjZsqLvvvlujR49WXl6eFi1apFatWjktwzd27FitXbtWAwYM0COPPKITJ07o7bffdvqin9XeHnjgAfXp00fPPPOMvvjiC3Xs2FGbN2/W+++/r8mTJ1cY+1qNHz9er7/+ukaNGqWsrCy1aNFCa9eu1Y4dO7Ro0aKfnaP+Uz777DM9+uijGjhwoO655x41bNhQX331lVasWKGcnBwtWrTInH7y29/+Vps3b1avXr00fvx4tW3bVmfOnNGaNWu0fft2+fn56amnntK7776rgQMH6vHHH1fDhg21YsUKnTx5Un/729+u+kMq7u7ueuONNzRw4EC1a9dOo0eP1u23366vvvpKH3/8sex2uz788EOdP39ezZo10+DBg9WxY0f5+Pjoo48+0t69e/Xyyy9f0/0FcJ25dnEQALj+ype4K988PT2NwMBAo1+/fsbixYudllIr9+Ml7tLT042HHnrICAoKMjw9PY2goCBj2LBhxr/+9S+n173//vtGWFiYUadOHacl5Xr16mW0a9eu0v5+aom7d99915gxY4bh7+9veHt7G7GxsZUu1fbyyy8bt99+u2Gz2YwePXoY+/btqzDmz/X24yXuDOOHZdymTJliBAUFGXXr1jXuvPNOY8GCBU7LtBnGD0vcVbYs208tvfdjeXl5xujRo43GjRsbnp6eRocOHSpdhq+qS9zl5eUZL730ktGrVy+jadOmRp06dYzbbrvN6Nu3r7F27doK9f/5z3+MkSNHGk2aNDFsNptxxx13GAkJCUZxcbFZc+LECWPw4MGGn5+f4eXlZXTr1s3YsGGD0zjln9maNWsq7evTTz81Hn74YaNRo0aGzWYzQkJCjEceecRIT083DMMwiouLjalTpxodO3Y0GjRoYNSvX9/o2LGj8dprr131PQNwDTfDqAHf/AAAAABuIsyJBgAAACwiRAMAAAAWEaIBAAAAiwjRAAAAgEWEaAAAAMAiQjQAAABgET+2cgOVlZUpJydHDRo0qPafBwYAAMB/zzAMnT9/XkFBQT/7g0qE6BsoJydHwcHBrm4DAAAAV3H69Gk1a9bsJ88Tom+g8p+wPX36tOx2u4u7AQAAwI85HA4FBwebue2nEKJvoPIpHHa7nRANAABQg11t6i1fLAQAAAAsIkQDAAAAFhGiAQAAAIsI0QAAAIBFhGgAAADAIkI0AAAAYBEhGgAAALCIEA0AAABYRIgGAAAALCJEAwAAABYRogEAAACLCNEAAACARYRoAAAAwCJCNAAAAGARIRoAAACwiBANAAAAWESIBgAAACwiRAMAAAAWEaIBAAAAi+q4ugEAAIBbTcTUt1zdAq6QtWBktY/Jk2gAAADAIkI0AAAAYBEhGgAAALCIEA0AAABYRIgGAAAALCJEAwAAABYRogEAAACLCNEAAACARYRoAAAAwCJCNAAAAGCRS0P0smXLFB4eLrvdLrvdrqioKG3cuNE837t3b7m5uTltEyZMcBrj1KlTio2NVb169eTv76+pU6fq8uXLTjVbt25V586dZbPZ1KpVKyUnJ1foZenSpWrRooW8vLwUGRmpPXv2OJ2/ePGiEhIS1KhRI/n4+CguLk55eXnVdzMAAABw03BpiG7WrJleeuklZWVlad++ferbt68eeughHTp0yKwZN26czpw5Y27z5883z5WWlio2NlYlJSXauXOnVqxYoeTkZM2aNcusOXnypGJjY9WnTx9lZ2dr8uTJGjt2rDZt2mTWrFq1SklJSZo9e7Y++eQTdezYUTExMTp79qxZM2XKFH344Ydas2aNMjIylJOTo4cffvg63yEAAADURG6GYRiubuJKDRs21IIFCzRmzBj17t1bnTp10qJFiyqt3bhxo+6//37l5OQoICBAkrR8+XJNnz5d+fn58vT01PTp05WSkqKDBw+arxs6dKgKCgqUmpoqSYqMjFTXrl21ZMkSSVJZWZmCg4M1adIkPfXUUyosLFSTJk20cuVKDR48WJJ05MgRtW3bVpmZmerevXuV3pvD4ZCvr68KCwtlt9uv9RYBAIAaLmLqW65uAVfIWjCyyrVVzWs1Zk50aWmp3nvvPRUVFSkqKso8/s4776hx48Zq3769ZsyYoe+++848l5mZqQ4dOpgBWpJiYmLkcDjMp9mZmZmKjo52ulZMTIwyMzMlSSUlJcrKynKqcXd3V3R0tFmTlZWlS5cuOdW0adNGzZs3N2sqU1xcLIfD4bQBAADg5lfH1Q0cOHBAUVFRunjxonx8fLRu3TqFhYVJkh599FGFhIQoKChI+/fv1/Tp03X06FH9/e9/lyTl5uY6BWhJ5n5ubu7P1jgcDn3//ff69ttvVVpaWmnNkSNHzDE8PT3l5+dXoab8OpWZN2+ennvuOYt3BAAAADWdy0N069atlZ2drcLCQq1du1bx8fHKyMhQWFiYxo8fb9Z16NBBTZs21b333qsTJ06oZcuWLuy6ambMmKGkpCRz3+FwKDg42IUdAQAAoDq4fDqHp6enWrVqpYiICM2bN08dO3bU4sWLK62NjIyUJB0/flySFBgYWGGFjPL9wMDAn62x2+3y9vZW48aN5eHhUWnNlWOUlJSooKDgJ2sqY7PZzJVHyjcAAADc/Fweon+srKxMxcXFlZ7Lzs6WJDVt2lSSFBUVpQMHDjitopGWlia73W5OCYmKilJ6errTOGlpaea8a09PT0VERDjVlJWVKT093ayJiIhQ3bp1nWqOHj2qU6dOOc3fBgAAQO3g0ukcM2bM0MCBA9W8eXOdP39eK1eu1NatW7Vp0yadOHFCK1eu1H333adGjRpp//79mjJlinr27Knw8HBJUv/+/RUWFqYRI0Zo/vz5ys3N1cyZM5WQkCCbzSZJmjBhgpYsWaJp06bpscce05YtW7R69WqlpKSYfSQlJSk+Pl5dunRRt27dtGjRIhUVFWn06NGSJF9fX40ZM0ZJSUlq2LCh7Ha7Jk2apKioqCqvzAEAAIBbh0tD9NmzZzVy5EidOXNGvr6+Cg8P16ZNm9SvXz+dPn1aH330kRlog4ODFRcXp5kzZ5qv9/Dw0IYNGzRx4kRFRUWpfv36io+P19y5c82a0NBQpaSkaMqUKVq8eLGaNWumN954QzExMWbNkCFDlJ+fr1mzZik3N1edOnVSamqq05cNFy5cKHd3d8XFxam4uFgxMTF67bXXbsyNAgAAQI1S49aJvpWxTjQAALUD60TXLLf0OtEAAADAzYI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jk0hC9bNkyhYeHy263y263KyoqShs3bjTPX7x4UQkJCWrUqJF8fHwUFxenvLw8pzFOnTql2NhY1atXT/7+/po6daouX77sVLN161Z17txZNptNrVq1UnJycoVeli5dqhYtWsjLy0uRkZHas2eP0/mq9AIAAIDawaUhulmzZnrppZeUlZWlffv2qW/fvnrooYd06NAhSdKUKVP04Ycfas2aNcrIyFBOTo4efvhh8/WlpaWKjY1VSUmJdu7cqRUrVig5OVmzZs0ya06ePKnY2Fj16dNH2dnZmjx5ssaOHatNmzaZNatWrVJSUpJmz56tTz75RB07dlRMTIzOnj1r1lytFwAAANQeboZhGK5u4koNGzbUggULNHjwYDVp0kQrV67U4MGDJUlHjhxR27ZtlZmZqe7du2vjxo26//77lZOTo4CAAEnS8uXLNX36dOXn58vT01PTp09XSkqKDh48aF5j6NChKigoUGpqqiQpMjJSXbt21ZIlSyRJZWVlCg4O1qRJk/TUU0+psLDwqr1UhcPhkK+vrwoLC2W326vtngEAgJolYupbrm4BV8haMLLKtVXNazVmTnRpaanee+89FRUVKSoqSllZWbp06ZKio6PNmjZt2qh58+bKzMyUJGVmZqpDhw5mgJakmJgYORwO82l2Zmam0xjlNeVjlJSUKCsry6nG3d1d0dHRZk1VeqlMcXGxHA6H0wYAAICbn8tD9IEDB+Tj4yObzaYJEyZo3bp1CgsLU25urjw9PeXn5+dUHxAQoNzcXElSbm6uU4AuP19+7udqHA6Hvv/+e3399dcqLS2ttObKMa7WS2XmzZsnX19fcwsODq7aTQEAAECN5vIQ3bp1a2VnZ2v37t2aOHGi4uPj9fnnn7u6rWoxY8YMFRYWmtvp06dd3RIAAACqQR1XN+Dp6alWrVpJkiIiIrR3714tXrxYQ4YMUUlJiQoKCpyeAOfl5SkwMFCSFBgYWGEVjfIVM66s+fEqGnl5ebLb7fL29paHh4c8PDwqrblyjKv1UhmbzSabzWbhbgAAAOBm4PIn0T9WVlam4uJiRUREqG7dukpPTzfPHT16VKdOnVJUVJQkKSoqSgcOHHBaRSMtLU12u11hYWFmzZVjlNeUj+Hp6amIiAinmrKyMqWnp5s1VekFAAAAtYdLn0TPmDFDAwcOVPPmzXX+/HmtXLlSW7du1aZNm+Tr66sxY8YoKSlJDRs2lN1u16RJkxQVFWWuhtG/f3+FhYVpxIgRmj9/vnJzczVz5kwlJCSYT4AnTJigJUuWaNq0aXrssce0ZcsWrV69WikpKWYfSUlJio+PV5cuXdStWzctWrRIRUVFGj16tCRVqRcAAADUHi4N0WfPntXIkSN15swZ+fr6Kjw8XJs2bVK/fv0kSQsXLpS7u7vi4uJUXFysmJgYvfbaa+brPTw8tGHDBk2cOFFRUVGqX7++4uPjNXfuXLMmNDRUKSkpmjJlihYvXqxmzZrpjTfeUExMjFkzZMgQ5efna9asWcrNzVWnTp2Umprq9GXDq/UCAACA2qPGrRN9K2OdaAAAagfWia5Zbul1ogEAAICbB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MilIXrevHnq2rWrGjRoIH9/fw0aNEhHjx51qundu7fc3NyctgkTJjjVnDp1SrGxsapXr578/f01depUXb582alm69at6ty5s2w2m1q1aqXk5OQK/SxdulQtWrSQl5eXIiMjtWfPHqfzFy9eVEJCgho1aiQfHx/FxcUpLy+vem4GAAAAbhouDdEZGRlKSEjQrl27lJaWpkuXLql///4qKipyqhs3bpzOnDljbvPnzzfPlZaWKjY2ViUlJdq5c6dWrFih5ORkzZo1y6w5efKkYmNj1adPH2VnZ2vy5MkaO3asNm3aZNasWrVKSUlJmj17tj755BN17NhRMTExOnv2rFkzZcoUffjhh1qzZo0yMjKUk5Ojhx9++DreIQAAANREboZhGK5uolx+fr78/f2VkZGhnj17SvrhSXSnTp20aNGiSl+zceNG3X///crJyVFAQIAkafny5Zo+fbry8/Pl6emp6dOnKyUlRQcPHjRfN3ToUBUUFCg1NVWSFBkZqa5du2rJkiWSpLKyMgUHB2vSpEl66qmnVFhYqCZNmmjlypUaPHiwJOnIkSNq27atMjMz1b1796u+P4fDIV9fXxUWFsput1/zfQIAADVbxNS3XN0CrpC1YGSVa6ua12rUnOjCwkJJUsOGDZ2Ov/POO2rcuLHat2+vGTNm6LvvvjPPZWZmqkOHDmaAlqSYmBg5HA4dOnTIrImOjnYaMyYmRpmZmZKkkpISZWVlOdW4u7srOjrarMnKytKlS5ecatq0aaPmzZubNT9WXFwsh8PhtAEAAODmV8fVDZQrKyvT5MmT1aNHD7Vv3948/uijjyokJERBQUHav3+/pk+frqNHj+rvf/+7JCk3N9cpQEsy93Nzc3+2xuFw6Pvvv9e3336r0tLSSmuOHDlijuHp6Sk/P78KNeXX+bF58+bpueees3gnAAAAUNPVmBCdkJCggwcPavv27U7Hx48fb/5zhw4d1LRpU9177706ceKEWrZseaPbtGTGjBlKSkoy9x0Oh4KDg13YEQAAAKpDjZjOkZiYqA0bNujjjz9Ws2bNfrY2MjJSknT8+HFJUmBgYIUVMsr3AwMDf7bGbrfL29tbjRs3loeHR6U1V45RUlKigoKCn6z5MZvNJrvd7rQBAADg5ufSEG0YhhITE7Vu3Tpt2bJFoaGhV31Ndna2JKlp06aSpKioKB04cMBpFY20tDTZ7XaFhYWZNenp6U7jpKWlKSoqSpLk6empiIgIp5qysjKlp6ebNREREapbt65TzdGjR3Xq1CmzBgAAALWDS6dzJCQkaOXKlXr//ffVoEEDc26xr6+vvL29deLECa1cuVL33XefGjVqpP3792vKlCnq2bOnwsPDJUn9+/dXWFiYRowYofnz5ys3N1czZ85UQkKCbDabJGnChAlasmSJpk2bpscee0xbtmzR6tWrlZKSYvaSlJSk+Ph4denSRd26ddOiRYtUVFSk0aNHmz2NGTNGSUlJatiwoex2uyZNmqSoqKgqrcwBAACAW4dLQ/SyZcsk/bCM3ZXefPNNjRo1Sp6envroo4/MQBscHKy4uDjNnDnTrPXw8NCGDRs0ceJERUVFqX79+oqPj9fcuXPNmtDQUKWkpGjKlClavHixmjVrpjfeeEMxMTFmzZAhQ5Sfn69Zs2YpNzdXnTp1UmpqqtOXDRcuXCh3d3fFxcWpuLhYMTExeu21167T3QEAAEBNVaPWib7VsU40AAC1A+tE1yy3/DrRAAAAwM2A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NE1hei+ffuqoKCgwnGHw6G+ffv+tz0BAAAANdo1heitW7eqpKSkwvGLFy/qn//8Z5XHmTdvnrp27aoGDRrI399fgwYN0tGjRyuMmZCQoEaNGsnHx0dxcXHKy8tzqjl16pRiY2NVr149+fv7a+rUqbp8+XKFnjt37iybzaZWrVopOTm5Qj9Lly5VixYt5OXlpcjISO3Zs8dyLwAAALj1WQrR+/fv1/79+yVJn3/+ubm/f/9+ffrpp/rzn/+s22+/vcrjZWRkKCEhQbt27VJaWpouXbqk/v37q6ioyKyZMmWKPvzwQ61Zs0YZGRnKycnRww8/bJ4vLS1VbGysSkpKtHPnTq1YsULJycmaNWuWWXPy5EnFxsaqT58+ys7O1uTJkzV27Fht2rTJrFm1apWSkpI0e/ZsffLJJ+rYsaNiYmJ09uzZKvcCAACA2sHNMAyjqsXu7u5yc3OTJFX2Mm9vb/3hD3/QY489dk3N5Ofny9/fXxkZGerZs6cKCwvVpEkTrVy5UoMHD5YkHTlyRG3btlVmZqa6d++ujRs36v7771dOTo4CAgIkScuXL9f06dOVn58vT09PTZ8+XSkpKTp48KB5raFDh6qgoECpqamSpMjISHXt2lVLliyRJJWVlSk4OFiTJk3SU089VaVersbhcMjX11eFhYWy2+3XdI8AAEDNFzH1LVe3gCtkLRhZ5dqq5jVLT6JPnjypEydOyDAM7dmzRydPnjS3r776Sg6H45oDtCQVFhZKkho2bChJysrK0qVLlxQdHW3WtGnTRs2bN1dmZqYkKTMzUx06dDADtCTFxMTI4XDo0KFDZs2VY5TXlI9RUlKirKwspxp3d3dFR0ebNVXp5ceKi4vlcDicNgAAANz86lgpDgkJkfTDU9rqVlZWpsmTJ6tHjx5q3769JCk3N1eenp7y8/Nzqg0ICFBubq5Zc2WALj9ffu7nahwOh77//nt9++23Ki0trbTmyJEjVe7lx+bNm6fnnnuuincAAAAANwtLIfpKx44d08cff6yzZ89WCNVXzkeuqoSEBB08eFDbt2+/1pZqnBkzZigpKcncdzgcCg4OdmFHAAAAqA7XFKL/9Kc/aeLEiWrcuLECAwPNedKS5ObmZjlEJyYmasOGDdq2bZuaNWtmHg8MDFRJSYkKCgqcngDn5eUpMDDQrPnxKhrlK2ZcWfPjVTTy8vJkt9vl7e0tDw8PeXh4VFpz5RhX6+XHbDabbDabhTsBAACAm8E1LXH3wgsv6MUXX1Rubq6ys7P16aefmtsnn3xS5XEMw1BiYqLWrVunLVu2KDQ01Ol8RESE6tatq/T0dPPY0aNHderUKUVFRUmSoqKidODAAadVNNLS0mS32xUWFmbWXDlGeU35GJ6enoqIiHCqKSsrU3p6ullTlV4AAABQO1zTk+hvv/1Wv/rVr/7riyckJGjlypV6//331aBBA3Nusa+vr7y9veXr66sxY8YoKSlJDRs2lN1u16RJkxQVFWWuhtG/f3+FhYVpxIgRmj9/vnJzczVz5kwlJCSYT4EnTJigJUuWaNq0aXrssce0ZcsWrV69WikpKWYvSUlJio+PV5cuXdStWzctWrRIRUVFGj16tNnT1XoBAABA7XBNIfpXv/qVNm/erAkTJvxXF1+2bJkkqXfv3k7H33zzTY0aNUqStHDhQrm7uysuLk7FxcWKiYnRa6+9ZtZ6eHhow4YNmjhxoqKiolS/fn3Fx8dr7ty5Zk1oaKhSUlI0ZcoULV68WM2aNdMbb7yhmJgYs2bIkCHKz8/XrFmzlJubq06dOik1NdXpy4ZX6wUAAAC1g6V1osvNmzdPr7zyimJjY9WhQwfVrVvX6fzjjz9ebQ3eSlgnGgCA2oF1omuW67FO9DU9if7jH/8oHx8fZWRkKCMjw+mcm5sbIRoAAAC3tGsK0SdPnqzuPgAAAICbxjWtzgEAAADUZtf0JPpqP+39l7/85ZqaAQAAAG4G17zE3ZUuXbqkgwcPqqCgQH379q2WxgAAAICa6ppC9Lp16yocKysr08SJE9WyZcv/uikAAACgJqu2OdHu7u5KSkrSwoULq2tIAAAAoEaq1i8WnjhxQpcvX67OIQEAAIAa55qmcyQlJTntG4ahM2fOKCUlRfHx8dXSGAAAAFBTXVOI/vTTT5323d3d1aRJE7388stXXbkDAAAAuNldU4j++OOPq7sPAAAA4KZxTSG6XH5+vo4ePSpJat26tZo0aVItTQEAAAA12TV9sbCoqEiPPfaYmjZtqp49e6pnz54KCgrSmDFj9N1331V3jwAAAECNck0hOikpSRkZGfrwww9VUFCggoICvf/++8rIyNATTzxR3T0CAAAANco1Tef429/+prVr16p3797msfvuu0/e3t565JFHtGzZsurqDwAAAKhxrulJ9HfffaeAgIAKx/39/ZnOAQAAgFveNYXoqKgozZ49WxcvXjSPff/993ruuecUFRVVbc0BAAAANdE1TedYtGiRBgwYoGbNmqljx46SpM8++0w2m02bN2+u1gYBAACAmuaaQnSHDh107NgxvfPOOzpy5IgkadiwYRo+fLi8vb2rtUEAAACgprmmED1v3jwFBARo3LhxTsf/8pe/KD8/X9OnT6+W5gAAAICa6JrmRL/++utq06ZNhePt2rXT8uXL/+umAAAAgJrsmkJ0bm6umjZtWuF4kyZNdObMmf+6KQAAAKAmu6YQHRwcrB07dlQ4vmPHDgUFBf3XTQEAAAA12TXNiR43bpwmT56sS5cuqW/fvpKk9PR0TZs2jV8sBAAAwC3vmkL01KlTde7cOf36179WSUmJJMnLy0vTp0/XjBkzqrVBAAAAoKa5phDt5uam3/3ud3r22Wd1+PBheXt7684775TNZqvu/gAAAIAa55pCdDkfHx917dq1unoBAAAAbgrX9MVCAAAAoDYjRAMAAAAWEaIBAAAAiwjRAAAAgEWEaAAAAMAiQjQAAABgESEaAAAAsIgQDQAAAFhEiAYAAAAsIkQDAAAAFhGiAQAAAIsI0QAAAIBFhGgAAADAIkI0AAAAYBEhGgAAALCIEA0AAABYRIgGAAAALCJEAwAAABYRogEAAACLCNEAAACARYRoAAAAwCJCNAAAAGARIRoAAACwyKUhetu2bXrggQcUFBQkNzc3rV+/3un8qFGj5Obm5rQNGDDAqeabb77R8OHDZbfb5efnpzFjxujChQtONfv379c999wjLy8vBQcHa/78+RV6WbNmjdq0aSMvLy916NBB//jHP5zOG4ahWbNmqWnTpvL29lZ0dLSOHTtWPTcCAAAANxWXhuiioiJ17NhRS5cu/cmaAQMG6MyZM+b27rvvOp0fPny4Dh06pLS0NG3YsEHbtm3T+PHjzfMOh0P9+/dXSEiIsrKytGDBAs2ZM0d//OMfzZqdO3dq2LBhGjNmjD799FMNGjRIgwYN0sGDB82a+fPn69VXX9Xy5cu1e/du1a9fXzExMbp48WI13hEAAADcDNwMwzBc3YQkubm5ad26dRo0aJB5bNSoUSooKKjwhLrc4cOHFRYWpr1796pLly6SpNTUVN1333368ssvFRQUpGXLlumZZ55Rbm6uPD09JUlPPfWU1q9fryNHjkiShgwZoqKiIm3YsMEcu3v37urUqZOWL18uwzAUFBSkJ554Qk8++aQkqbCwUAEBAUpOTtbQoUOr9B4dDod8fX1VWFgou91u9RYBAICbRMTUt1zdAq6QtWBklWurmtdq/JzorVu3yt/fX61bt9bEiRN17tw581xmZqb8/PzMAC1J0dHRcnd31+7du82anj17mgFakmJiYnT06FF9++23Zk10dLTTdWNiYpSZmSlJOnnypHJzc51qfH19FRkZadZUpri4WA6Hw2kDAADAza9Gh+gBAwborbfeUnp6un73u98pIyNDAwcOVGlpqSQpNzdX/v7+Tq+pU6eOGjZsqNzcXLMmICDAqaZ8/2o1V56/8nWV1VRm3rx58vX1Nbfg4GBL7x8AAAA1Ux1XN/Bzrpwm0aFDB4WHh6tly5baunWr7r33Xhd2VjUzZsxQUlKSue9wOAjSAAAAt4Aa/ST6x+644w41btxYx48flyQFBgbq7NmzTjWXL1/WN998o8DAQLMmLy/PqaZ8/2o1V56/8nWV1VTGZrPJbrc7bQAAALj53VQh+ssvv9S5c+fUtGlTSVJUVJQKCgqUlZVl1mzZskVlZWWKjIw0a7Zt26ZLly6ZNWlpaWrdurVuu+02syY9Pd3pWmlpaYqKipIkhYaGKjAw0KnG4XBo9+7dZg0AAABqD5eG6AsXLig7O1vZ2dmSfvgCX3Z2tk6dOqULFy5o6tSp2rVrl7744gulp6froYceUqtWrRQTEyNJatu2rQYMGKBx48Zpz5492rFjhxITEzV06FAFBQVJkh599FF5enpqzJgxOnTokFatWqXFixc7TbP4zW9+o9TUVL388ss6cuSI5syZo3379ikxMVHSDyuHTJ48WS+88II++OADHThwQCNHjlRQUJDTaiIAAACoHVw6J3rfvn3q06ePuV8ebOPj47Vs2TLt379fK1asUEFBgYKCgtS/f389//zzstls5mveeecdJSYm6t5775W7u7vi4uL06quvmud9fX21efNmJSQkKCIiQo0bN9asWbOc1pK+6667tHLlSs2cOVNPP/207rzzTq1fv17t27c3a6ZNm6aioiKNHz9eBQUFuvvuu5WamiovL6/reYsAAABQA9WYdaJrA9aJBgCgdmCd6JqlVq4TDQAAANQ0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peG6G3btumBBx5QUFCQ3NzctH79eqfzhmFo1qxZatq0qby9vRUdHa1jx4451XzzzTcaPny47Ha7/Pz8NGbMGF24cMGpZv/+/brnnnvk5eWl4OBgzZ8/v0Iva9asUZs2beTl5aUOHTroH//4h+VeAAAAUDu4NEQXFRWpY8eOWrp0aaXn58+fr1dffVXLly/X7t27Vb9+fcXExOjixYtmzfDhw3Xo0CGlpaVpw4YN2rZtm8aPH2+edzgc6t+/v0JCQpSVlaUFCxZozpw5+uMf/2jW7Ny5U8OGDdOYMWP06aefatCgQRo0aJAOHjxoqRcAAADUDm6GYRiubkKS3NzctG7dOg0aNEjSD09+g4KC9MQTT+jJJ5+UJBUWFiogIEDJyckaOnSoDh8+rLCwMO3du1ddunSRJKWmpuq+++7Tl19+qaCgIC1btkzPPPOMcnNz5enpKUl66qmntH79eh05ckSSNGTIEBUVFWnDhg1mP927d1enTp20fPnyKvVSmeLiYhUXF5v7DodDwcHBKiwslN1ur94bCAAAaoyIqW+5ugVcIWvByCrXOhwO+fr6XjWv1dg50SdPnlRubq6io6PNY76+voqMjFRmZqYkKTMzU35+fmaAlqTo6Gi5u7tr9+7dZk3Pnj3NAC1JMTExOnr0qL799luz5srrlNeUX6cqvVRm3rx58vX1Nbfg4OBrvR0AAACoQWpsiM7NzZUkBQQEOB0PCAgwz+Xm5srf39/pfJ06ddSwYUOnmsrGuPIaP1Vz5fmr9VKZGTNmqLCw0NxOnz59lXcNAACAm0EdVzdwK7PZbLLZbK5uAwAAANWsxj6JDgwMlCTl5eU5Hc/LyzPPBQYG6uzZs07nL1++rG+++capprIxrrzGT9Vcef5qvQAAAKD2qLEhOjQ0VIGBgUpPTzePORwO7d69W1FRUZKkqKgoFRQUKCsry6zZsmWLysrKFBkZadZs27ZNly5dMmvS0tLUunVr3XbbbWbNldcprym/TlV6AQAAQO3h0hB94cIFZWdnKzs7W9IPX+DLzs7WqVOn5ObmpsmTJ+uFF17QBx98oAMHDmjkyJEKCgoyV/Bo27atBgwYoHHjxmnPnj3asWOHEhMTNXToUAUFBUmSHn30UXl6emrMmDE6dOiQVq1apcWLFyspKcns4ze/+Y1SU1P18ssv68iRI5ozZ4727dunxMRESapSLwAAAKg9XDonet++ferTp4+5Xx5s4+PjlZycrGnTpqmoqEjjx49XQUGB7r77bqWmpsrLy8t8zTvvvKPExETde++9cnd3V1xcnF599VXzvK+vrzZv3qyEhARFRESocePGmjVrltNa0nfddZdWrlypmTNn6umnn9add96p9evXq3379mZNVXoBAABA7VBj1omuDaq67iAAALi5sU50zVKr1okGAAAAaipCNAAAAGARIRoAAACwiBANAAAAWESIBgAAACwiRAMAAAAWEaIBAAAAiwjRAAAAgEWEaAAAAMAiQjQAAABgESEaAAAAsIgQDQAAAFhEiAYAAAAsIkQDAAAAFhGiAQAAAIsI0QAAAIBFdVzdAAAAtUHE1Ldc3QKukLVgpKtbwE2OJ9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2p0iJ4zZ47c3NyctjZt2pjnL168qISEBDVq1Eg+Pj6Ki4tTXl6e0xinTp1SbGys6tWrJ39/f02dOlWXL192qtm6das6d+4sm82mVq1aKTk5uUIvS5cuVYsWLeTl5aXIyEjt2bPnurxnAAAA1Hx1XN3A1bRr104fffSRuV+nzv+1PGXKFKWkpGjNmjXy9fVVYmKiHn74Ye3YsUOSVFpaqtjYWAUGBmrnzp06c+aMRo4cqbp16+q3v/2tJOnkyZOKjY3VhAkT9M477yg9PV1jx45V06ZNFRMTI0latWqVkpKStHz5ckVGRmrRokWKiYnR0aNH5e/vf13ff8TUt67r+LAma8FIV7cAAABqgBr9JFr6ITQHBgaaW+PGjSVJhYWF+vOf/6xXXnlFffv2VUREhN58803t3LlTu3btkiRt3rxZn3/+ud5++2116tRJAwcO1PPPP6+lS5eqpKREkrR8+XKFhobq5ZdfVtu2bZWYmKjBgwdr4cKFZg+vvPKKxo0bp9GjRyssLEzLly9XvXr19Je//OXG3xAAAAC4XI0P0ceOHVNQUJDuuOMODR8+XKdOnZIkZWVl6dKlS4qOjjZr27Rpo+bNmyszM1OSlJmZqQ4dOiggIMCsiYmJkcPh0KFDh8yaK8corykfo6SkRFlZWU417u7uio6ONmt+SnFxsRwOh9MGAACAm1+NDtGRkZFKTk5Wamqqli1bppMnT+qee+7R+fPnlZubK09PT/n5+Tm9JiAgQLm5uZKk3NxcpwBdfr783M/VOBwOff/99/r6669VWlpaaU35GD9l3rx58vX1Nbfg4GDL9wAAAAA1T42eEz1w4EDzn8PDwxUZGamQkBCtXr1a3t7eLuysambMmKGkpCRz3+FwEKQBAABuATX6SfSP+fn56Re/+IWOHz+uwMBAlZSUqKCgwKkmLy9PgYGBkqTAwMAKq3WU71+txm63y9vbW40bN5aHh0elNeVj/BSbzSa73e60AQAA4OZ3U4XoCxcu6MSJE2ratKkiIiJUt25dpaenm+ePHj2qU6dOKSoqSpIUFRWlAwcO6OzZs2ZNWlqa7Ha7wsLCzJorxyivKR/D09NTERERTjVlZWVKT083awAAAFC71OgQ/eSTTyojI0NffPGFdu7cqf/5n/+Rh4eHhg0bJl9fX40ZM0ZJSUn6+OOPlZWVpdGjRysqKkrdu3eXJPXv319hYWEaMWKEPvvsM23atEkzZ85UQkKCbDabJGnChAn697//rWnTpunIkSN67bXXtHr1ak2ZMsXsIykpSX/605+0YsUKHT58WBMnTlRRUZFGjx7tkvsCAAAA16rRc6K//PJLDRs2TOfOnVOTJk109913a9euXWrSpIkkaeHChXJ3d1dcXJyKi4sVExOj1157zXy9h4eHNmzYoIkTJyoqKkr169dXfHy85s6da9aEhoYqJSVFU6ZM0eLFi9WsWTO98cYb5hrRkjRkyBDl5+dr1qxZys3NVadOnZSamlrhy4YAAACoHdwMwzBc3URt4XA45Ovrq8LCwirPj+bHVmoWfmwFwLXiz/Oa5Xr/ec7nXbNY+byrmtdq9HQOAAAAoCYiRAMAAAAW1eg50QBwK+Ove2sWpmsBsIIn0QAAAIBFhGgAAADAIkI0AAAAYBEhGgAAALCIEA0AAABYRIgGAAAALCJEAwAAABYRogEAAACLCNEAAACARYRoAAAAwCJCNAAAAGARIRoAAACwiBANAAAAWESIBgAAACwiRAMAAAAW1XF1AwD+T8TUt1zdAq6QtWCkq1sAANRQPIk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Bt0dKlS9WiRQt5eXkpMjJSe/bscXVLAAAAuMEI0RasWrVKSUlJmj17tj755BN17NhRMTExOnv2rKtbAwAAwA1EiLbglVde0bhx4zR69GiFhYVp+fLlqlevnv7yl7+4ujUAAADcQHVc3cDNoqSkRFlZWZoxY4Z5zN3dXdHR0crMzKz0NcXFxSouLjb3CwsLJUkOh6PK1y0t/v4aO8b1YOWzuxZ83jULn3ftwuddu/B51y5WPu/yWsMwfrbOzbhaBSRJOTk5uv3227Vz505FRUWZx6dNm6aMjAzt3r27wmvmzJmj55577ka2CQAAgGpw+vRpNWvW7CfP8yT6OpoxY4aSkpLM/bKyMn3zzTdq1KiR3NzcXNjZjeVwOBQcHKzTp0/Lbre7uh1cZ3zetQufd+3C51271NbP2zAMnT9/XkFBQT9bR4iuosaNG8vDw0N5eXlOx/Py8hQYGFjpa2w2m2w2m9MxPz+/69VijWe322vVf4S1HZ937cLnXbvwedcutfHz9vX1vWoNXyysIk9PT0VERCg9Pd08VlZWpvT0dKfpHQAAALj18STagqSkJMXHx6tLly7q1q2bFi1apKKiIo0ePdrVrQEAAOAGIkRbMGTIEOXn52vWrFnKzc1Vp06dlJqaqoCAAFe3VqPZbDbNnj27wtQW3Jr4vGsXPu/ahc+7duHz/nmszgEAAABYxJxoAAAAwCJCNAAAAGARIRoAAACwiBANAAAAWESIxnWzbds2PfDAAwoKCpKbm5vWr1/v6pZwHc2bN09du3ZVgwYN5O/vr0GDBuno0aOubgvXybJlyxQeHm7+CENUVJQ2btzo6rZwA7z00ktyc3PT5MmTXd0KrpM5c+bIzc3NaWvTpo2r26pxCNG4boqKitSxY0ctXbrU1a3gBsjIyFBCQoJ27dqltLQ0Xbp0Sf3791dRUZGrW8N10KxZM7300kvKysrSvn371LdvXz300EM6dOiQq1vDdbR37169/vrrCg8Pd3UruM7atWunM2fOmNv27dtd3VKNwzrRuG4GDhyogQMHuroN3CCpqalO+8nJyfL391dWVpZ69uzpoq5wvTzwwANO+y+++KKWLVumXbt2qV27di7qCtfThQsXNHz4cP3pT3/SCy+84Op2cJ3VqVNHgYGBrm6jRuNJNIDrorCwUJLUsGFDF3eC6620tFTvvfeeioqKFBUV5ep2cJ0kJCQoNjZW0dHRrm4FN8CxY8cUFBSkO+64Q8OHD9epU6dc3VKNw5NoANWurKxMkydPVo8ePdS+fXtXt4Pr5MCBA4qKitLFixfl4+OjdevWKSwszNVt4Tp477339Mknn2jv3r2ubgU3QGRkpJKTk9W6dWudOXNGzz33nO655x4dPHhQDRo0cHV7NQYhGkC1S0hI0MGDB5lDd4tr3bq1srOzVVhYqLVr1yo+Pl4ZGRkE6VvM6dOn9Zvf/EZpaWny8vJydTu4Aa6cihkeHq7IyEiFhIRo9erVGjNmjAs7q1kI0QCqVWJiojZs2KBt27apWbNmrm4H15Gnp6datWolSYqIiNDevXu1ePFivf766y7uDNUpKytLZ8+eVefOnc1jpaWl2rZtm5YsWaLi4mJ5eHi4sENcb35+fvrFL36h48ePu7qVGoUQDaBaGIahSZMmad26ddq6datCQ0Nd3RJusLKyMhUXF7u6DVSze++9VwcOHHA6Nnr0aLVp00bTp08nQNcCFy5c0IkTJzRixAhXt1KjEKJx3Vy4cMHp/1pPnjyp7OxsNWzYUM2bN3dhZ7geEhIStHLlSr3//vtq0KCBcnNzJUm+vr7y9vZ2cXeobjNmzNDAgQPVvHlznT9/XitXrtTWrVu1adMmV7eGatagQYMK322oX7++GjVqxHceblFPPvmkHnjgAYWEhCgnJ0ezZ8+Wh4eHhg0b5urWahRCNK6bffv2qU+fPuZ+UlKSJCk+Pl7Jycku6grXy7JlyyRJvXv3djr+5ptvatSoUTe+IVxXZ8+e1ciRI3XmzBn5+voqPDxcmzZtUr9+/VzdGoD/0pdffqlhw4bp3LlzatKkie6++27t2rVLTZo0cXVrNYqbYRiGq5sAAAAAbiasEw0AAABYRIgGAAAALCJEAwAAABYRogEAAACLCNEAAACARYRoAAAAwCJCNAAAAGARIRoAAACwiBANAAAAWESIBoBaKj8/XxMnTlTz5s1ls9kUGBiomJgY7dixw9WtAUCNV8fVDQAAXCMuLk4lJSVasWKF7rjjDuXl5Sk9PV3nzp27LtcrKSmRp6fndRkbAG40nkQDQC1UUFCgf/7zn/rd736nPn36KCQkRN26ddOMGTP04IMPmjX/+7//q4CAAHl5eal9+/basGGDOcbf/vY3tWvXTjabTS1atNDLL7/sdI0WLVro+eef18iRI2W32zV+/HhJ0vbt23XPPffI29tbwcHBevzxx1VUVHTj3jwAVANCNADUQj4+PvLx8dH69etVXFxc4XxZWZkGDhyoHTt26O2339bnn3+ul156SR4eHpKkrKwsPfLIIxo6dKgOHDigOXPm6Nlnn1VycrLTOL///e/VsWNHffrpp3r22Wd14sQJDRgwQHFxcdq/f79WrVql7du3KzEx8Ua8bQCoNm6GYRiubgIAcOP97W9/07hx4/T999+rc+fO6tWrl4YOHarw8HBt3rxZAwcO1OHDh/WLX/yiwmuHDx+u/Px8bd682Tw2bdo0paSk6NChQ5J+eBL9y1/+UuvWrTNrxo4dKw8PD73++uvmse3bt6tXr14qKiqSl5fXdXzHAFB9eBINALVUXFyccnJy9MEHH2jAgAHaunWrOnfurOTkZGVnZ6tZs2aVBmhJOnz4sHr06OF0rEePHjp27JhKS0vNY126dHGq+eyzz5ScnGw+Cffx8VFMTIzKysp08uTJ6n+TAHCd8MVCAKjFvLy81K9fP/Xr10/PPvusxo4dq9mzZ+vJJ5+slvHr16/vtH/hwgX97//+rx5//PEKtc2bN6+WawLAjUCIBgCYwsLCtH79eoWHh+vLL7/Uv/71r0qfRrdt27bCUng7duzQL37xC3PedGU6d+6szz//XK1atar23gHgRmI6BwDUQufOnVPfvn319ttva//+/Tp58qTWrFmj+fPn66GHHlKvXr3Us2dPxcXFKS0tTSdPntTGjRuVmpoqSXriiSeUnp6u559/Xv/617+0YsUKLVmy5KpPsKdPn66dO3cqMTFR2dnZOnbsmN5//32+WAjgpsOTaACohXx8fBQZGamFCxfqxIkTunTpkoKDgzVu3Dg9/fTTkn744uGTTz6pYcOGqaioSK1atdJLL70k6YcnyqtXr9asWbP0/PPPq2nTppo7d65GjRr1s9cNDw9XRkaGnnnmGd1zzz0yDEMtW7bUkCFDrvdbBoBqxeocAAAAgEVM5wAAAAAsIkQDAAAAFhGiAQAAAIsI0QAAAIBFhGgAAADAIkI0AAAAYBEhGgAAALCIEA0AAABYRIgGAAAALCJEAwAAABYRogEAAACL/j+j4RzSiOVi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"/>
          <p:cNvGrpSpPr/>
          <p:nvPr/>
        </p:nvGrpSpPr>
        <p:grpSpPr>
          <a:xfrm>
            <a:off x="603795" y="0"/>
            <a:ext cx="8615509" cy="631071"/>
            <a:chOff x="0" y="0"/>
            <a:chExt cx="8128000" cy="475195"/>
          </a:xfrm>
        </p:grpSpPr>
        <p:sp>
          <p:nvSpPr>
            <p:cNvPr id="10" name="Chevron 9"/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609566" y="0"/>
              <a:ext cx="7280836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pPr algn="l"/>
              <a:r>
                <a:rPr lang="en-US" sz="2800" b="1" i="0" dirty="0">
                  <a:solidFill>
                    <a:schemeClr val="bg1"/>
                  </a:solidFill>
                  <a:effectLst/>
                  <a:latin typeface="+mj-lt"/>
                </a:rPr>
                <a:t>Data Preparation for Research Hypothesis</a:t>
              </a:r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B0A57-1E03-8ECF-D11D-A5C27482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795" y="871369"/>
            <a:ext cx="10750005" cy="530559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Created a list (CSE_specialization) containing various computer science-related specializations.</a:t>
            </a:r>
          </a:p>
          <a:p>
            <a:r>
              <a:rPr lang="en-US" sz="1800" dirty="0">
                <a:latin typeface="+mn-lt"/>
              </a:rPr>
              <a:t>Combined similar specializations by replacing 'computer science and engineering' and 'computer science &amp; engineering' with 'computer science and engineering' in the 'Specialization' column.</a:t>
            </a:r>
          </a:p>
          <a:p>
            <a:r>
              <a:rPr lang="en-US" sz="1800" dirty="0">
                <a:latin typeface="+mn-lt"/>
              </a:rPr>
              <a:t>Selected rows where the 'Specialization' column contains any of the specified computer science-related substrings (CSE_specialization).</a:t>
            </a:r>
          </a:p>
          <a:p>
            <a:r>
              <a:rPr lang="en-US" sz="1800" dirty="0">
                <a:latin typeface="+mn-lt"/>
              </a:rPr>
              <a:t>Filtered further to include only freshers (individuals with 1 year of experience or less).</a:t>
            </a:r>
          </a:p>
          <a:p>
            <a:r>
              <a:rPr lang="en-US" sz="1800" dirty="0">
                <a:latin typeface="+mn-lt"/>
              </a:rPr>
              <a:t>Defined a list (</a:t>
            </a:r>
            <a:r>
              <a:rPr lang="en-US" sz="1800" dirty="0" err="1">
                <a:latin typeface="+mn-lt"/>
              </a:rPr>
              <a:t>desired_designations</a:t>
            </a:r>
            <a:r>
              <a:rPr lang="en-US" sz="1800" dirty="0">
                <a:latin typeface="+mn-lt"/>
              </a:rPr>
              <a:t>) of target designations, including 'programming analyst', 'programmer analyst', 'software engineer', 'hardware engineer', and 'associate engineer'.</a:t>
            </a:r>
          </a:p>
          <a:p>
            <a:r>
              <a:rPr lang="en-US" sz="1800" dirty="0">
                <a:latin typeface="+mn-lt"/>
              </a:rPr>
              <a:t>Created a condition based on the specified designations using </a:t>
            </a:r>
            <a:r>
              <a:rPr lang="en-US" sz="1800" dirty="0" err="1">
                <a:latin typeface="+mn-lt"/>
              </a:rPr>
              <a:t>str.contains</a:t>
            </a:r>
            <a:r>
              <a:rPr lang="en-US" sz="1800" dirty="0">
                <a:latin typeface="+mn-lt"/>
              </a:rPr>
              <a:t>() on the 'Designation' column.</a:t>
            </a:r>
          </a:p>
          <a:p>
            <a:r>
              <a:rPr lang="en-US" sz="1800" dirty="0">
                <a:latin typeface="+mn-lt"/>
              </a:rPr>
              <a:t>Applied the designation condition to filter the DataFrame, resulting in a subset (filtered_df) containing rows with the desired designations.</a:t>
            </a:r>
          </a:p>
          <a:p>
            <a:r>
              <a:rPr lang="en-US" sz="1800" dirty="0">
                <a:latin typeface="+mn-lt"/>
              </a:rPr>
              <a:t>Created individual conditions for each designation and applied them to create a new column (</a:t>
            </a:r>
            <a:r>
              <a:rPr lang="en-US" sz="1800" dirty="0" err="1">
                <a:latin typeface="+mn-lt"/>
              </a:rPr>
              <a:t>Combined_Designation</a:t>
            </a:r>
            <a:r>
              <a:rPr lang="en-US" sz="1800" dirty="0">
                <a:latin typeface="+mn-lt"/>
              </a:rPr>
              <a:t>) indicating the combined designation for each individual.</a:t>
            </a:r>
          </a:p>
          <a:p>
            <a:r>
              <a:rPr lang="en-US" sz="1800" dirty="0">
                <a:latin typeface="+mn-lt"/>
              </a:rPr>
              <a:t>Checked the value counts for the combined designations to understand the distribution of selected designations in the filtered data.</a:t>
            </a:r>
            <a:endParaRPr lang="en-IN" sz="1800" dirty="0">
              <a:latin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2284F0-F327-EA92-1C3A-79C20B771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612510"/>
              </p:ext>
            </p:extLst>
          </p:nvPr>
        </p:nvGraphicFramePr>
        <p:xfrm>
          <a:off x="5044741" y="1913942"/>
          <a:ext cx="6996652" cy="374012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93650">
                  <a:extLst>
                    <a:ext uri="{9D8B030D-6E8A-4147-A177-3AD203B41FA5}">
                      <a16:colId xmlns:a16="http://schemas.microsoft.com/office/drawing/2014/main" val="4167385317"/>
                    </a:ext>
                  </a:extLst>
                </a:gridCol>
                <a:gridCol w="1399394">
                  <a:extLst>
                    <a:ext uri="{9D8B030D-6E8A-4147-A177-3AD203B41FA5}">
                      <a16:colId xmlns:a16="http://schemas.microsoft.com/office/drawing/2014/main" val="609216312"/>
                    </a:ext>
                  </a:extLst>
                </a:gridCol>
                <a:gridCol w="811223">
                  <a:extLst>
                    <a:ext uri="{9D8B030D-6E8A-4147-A177-3AD203B41FA5}">
                      <a16:colId xmlns:a16="http://schemas.microsoft.com/office/drawing/2014/main" val="3743394802"/>
                    </a:ext>
                  </a:extLst>
                </a:gridCol>
                <a:gridCol w="846960">
                  <a:extLst>
                    <a:ext uri="{9D8B030D-6E8A-4147-A177-3AD203B41FA5}">
                      <a16:colId xmlns:a16="http://schemas.microsoft.com/office/drawing/2014/main" val="2024257239"/>
                    </a:ext>
                  </a:extLst>
                </a:gridCol>
                <a:gridCol w="1361569">
                  <a:extLst>
                    <a:ext uri="{9D8B030D-6E8A-4147-A177-3AD203B41FA5}">
                      <a16:colId xmlns:a16="http://schemas.microsoft.com/office/drawing/2014/main" val="2577312812"/>
                    </a:ext>
                  </a:extLst>
                </a:gridCol>
                <a:gridCol w="1783856">
                  <a:extLst>
                    <a:ext uri="{9D8B030D-6E8A-4147-A177-3AD203B41FA5}">
                      <a16:colId xmlns:a16="http://schemas.microsoft.com/office/drawing/2014/main" val="2269145185"/>
                    </a:ext>
                  </a:extLst>
                </a:gridCol>
              </a:tblGrid>
              <a:tr h="467939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Index</a:t>
                      </a:r>
                    </a:p>
                  </a:txBody>
                  <a:tcPr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Designation</a:t>
                      </a:r>
                    </a:p>
                  </a:txBody>
                  <a:tcPr marT="12700" marB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err="1">
                          <a:effectLst/>
                        </a:rPr>
                        <a:t>t_score</a:t>
                      </a:r>
                      <a:endParaRPr lang="en-IN" b="1" dirty="0">
                        <a:effectLst/>
                      </a:endParaRPr>
                    </a:p>
                  </a:txBody>
                  <a:tcPr marT="12700" marB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p-value</a:t>
                      </a:r>
                    </a:p>
                  </a:txBody>
                  <a:tcPr marT="12700" marB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Critical value</a:t>
                      </a:r>
                    </a:p>
                  </a:txBody>
                  <a:tcPr marT="12700" marB="127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Test result</a:t>
                      </a:r>
                    </a:p>
                  </a:txBody>
                  <a:tcPr marT="12700" marB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49978921"/>
                  </a:ext>
                </a:extLst>
              </a:tr>
              <a:tr h="668234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effectLst/>
                        </a:rPr>
                        <a:t>0</a:t>
                      </a:r>
                    </a:p>
                  </a:txBody>
                  <a:tcPr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software engineer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IN" dirty="0">
                          <a:effectLst/>
                        </a:rPr>
                        <a:t>.220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0.112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IN" dirty="0">
                          <a:effectLst/>
                        </a:rPr>
                        <a:t>.655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Fail to Reject Null Hypothesis (H0)</a:t>
                      </a:r>
                      <a:endParaRPr lang="en-IN" dirty="0">
                        <a:effectLst/>
                      </a:endParaRPr>
                    </a:p>
                  </a:txBody>
                  <a:tcPr marT="12700" marB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6620208"/>
                  </a:ext>
                </a:extLst>
              </a:tr>
              <a:tr h="867983"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1</a:t>
                      </a:r>
                    </a:p>
                  </a:txBody>
                  <a:tcPr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programmer analyst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5</a:t>
                      </a:r>
                      <a:r>
                        <a:rPr lang="en-IN" dirty="0">
                          <a:effectLst/>
                        </a:rPr>
                        <a:t>.778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>
                          <a:effectLst/>
                        </a:rPr>
                        <a:t>0.000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1</a:t>
                      </a:r>
                      <a:r>
                        <a:rPr lang="en-IN" dirty="0">
                          <a:effectLst/>
                        </a:rPr>
                        <a:t>.714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Reject Null Hypothesis (H0)</a:t>
                      </a:r>
                      <a:endParaRPr lang="en-US" dirty="0">
                        <a:effectLst/>
                      </a:endParaRPr>
                    </a:p>
                  </a:txBody>
                  <a:tcPr marT="12700" marB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5464077"/>
                  </a:ext>
                </a:extLst>
              </a:tr>
              <a:tr h="867983">
                <a:tc>
                  <a:txBody>
                    <a:bodyPr/>
                    <a:lstStyle/>
                    <a:p>
                      <a:pPr algn="r"/>
                      <a:r>
                        <a:rPr lang="en-IN" b="1">
                          <a:effectLst/>
                        </a:rPr>
                        <a:t>2</a:t>
                      </a:r>
                    </a:p>
                  </a:txBody>
                  <a:tcPr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associate engineer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 err="1">
                          <a:effectLst/>
                        </a:rPr>
                        <a:t>NaN</a:t>
                      </a:r>
                      <a:endParaRPr lang="en-IN" dirty="0">
                        <a:effectLst/>
                      </a:endParaRP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 err="1">
                          <a:effectLst/>
                        </a:rPr>
                        <a:t>NaN</a:t>
                      </a:r>
                      <a:endParaRPr lang="en-IN" dirty="0">
                        <a:effectLst/>
                      </a:endParaRPr>
                    </a:p>
                  </a:txBody>
                  <a:tcPr marT="12700" marB="1270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Fail to Reject Null Hypothesis (H0)</a:t>
                      </a:r>
                    </a:p>
                  </a:txBody>
                  <a:tcPr marT="12700" marB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3927293"/>
                  </a:ext>
                </a:extLst>
              </a:tr>
              <a:tr h="867983">
                <a:tc>
                  <a:txBody>
                    <a:bodyPr/>
                    <a:lstStyle/>
                    <a:p>
                      <a:pPr algn="r"/>
                      <a:r>
                        <a:rPr lang="en-IN" b="1" dirty="0">
                          <a:effectLst/>
                        </a:rPr>
                        <a:t>3</a:t>
                      </a:r>
                    </a:p>
                  </a:txBody>
                  <a:tcPr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hardware engineer</a:t>
                      </a:r>
                    </a:p>
                  </a:txBody>
                  <a:tcPr marT="12700" marB="127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T="12700" marB="127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T="12700" marB="127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>
                          <a:effectLst/>
                        </a:rPr>
                        <a:t>NaN</a:t>
                      </a:r>
                    </a:p>
                  </a:txBody>
                  <a:tcPr marT="12700" marB="127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Fail to Reject Null Hypothesis (H0)</a:t>
                      </a:r>
                    </a:p>
                  </a:txBody>
                  <a:tcPr marT="12700" marB="127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066962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EDDB50C-7793-FCDA-A56C-F59E3DF0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212121"/>
                </a:solidFill>
                <a:effectLst/>
                <a:latin typeface="+mn-lt"/>
              </a:rPr>
              <a:t>Testing Hypothesis:</a:t>
            </a:r>
            <a:b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H_0: m&lt;250000</a:t>
            </a:r>
            <a:b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</a:br>
            <a:r>
              <a:rPr lang="en-US" sz="1800" b="0" i="0" dirty="0">
                <a:solidFill>
                  <a:srgbClr val="212121"/>
                </a:solidFill>
                <a:effectLst/>
                <a:latin typeface="+mn-lt"/>
              </a:rPr>
              <a:t>H_1: m&gt;=250000                         with 95% confidence</a:t>
            </a:r>
            <a:b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</a:br>
            <a:endParaRPr lang="en-IN" sz="2000" dirty="0">
              <a:latin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D8B60-1E2A-2403-DD3F-0A39B90BB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487" y="2152632"/>
            <a:ext cx="4281543" cy="32627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D0D0D"/>
                </a:solidFill>
                <a:latin typeface="+mn-lt"/>
              </a:rPr>
              <a:t>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+mn-lt"/>
              </a:rPr>
              <a:t>xcept for the case of Programmer Analysts, there is no clear evidence that the salary for other designations among freshers is at least 2.5 lakhs.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3448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F34D-7E07-09AC-178F-7FDBE8076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07" y="2452108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Claim2: Gender and Specialization are Dependent</a:t>
            </a:r>
            <a:endParaRPr lang="en-IN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2529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166AA-E910-522D-75B8-FEC07DB68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11193D-3824-419F-437D-34670C7D86A8}"/>
                  </a:ext>
                </a:extLst>
              </p:cNvPr>
              <p:cNvSpPr txBox="1"/>
              <p:nvPr/>
            </p:nvSpPr>
            <p:spPr>
              <a:xfrm>
                <a:off x="484094" y="445247"/>
                <a:ext cx="11220225" cy="5228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Hypothesis Statement</a:t>
                </a:r>
                <a:r>
                  <a:rPr lang="en-US" sz="24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+mn-lt"/>
                            </a:rPr>
                            <m:t>H</m:t>
                          </m:r>
                        </m:e>
                        <m:sub>
                          <m:r>
                            <a:rPr lang="en-US" sz="2400" i="0" smtClean="0">
                              <a:latin typeface="+mn-lt"/>
                            </a:rPr>
                            <m:t>0</m:t>
                          </m:r>
                        </m:sub>
                      </m:sSub>
                      <m:r>
                        <a:rPr lang="en-US" sz="2400" i="0" smtClean="0">
                          <a:latin typeface="+mn-lt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+mn-lt"/>
                        </a:rPr>
                        <m:t>Gender</m:t>
                      </m:r>
                      <m:r>
                        <a:rPr lang="en-US" sz="2400" i="0" smtClean="0">
                          <a:latin typeface="+mn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+mn-lt"/>
                        </a:rPr>
                        <m:t>and</m:t>
                      </m:r>
                      <m:r>
                        <a:rPr lang="en-US" sz="2400" i="0" smtClean="0">
                          <a:latin typeface="+mn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+mn-lt"/>
                        </a:rPr>
                        <m:t>Specialization</m:t>
                      </m:r>
                      <m:r>
                        <a:rPr lang="en-US" sz="2400" i="0" smtClean="0">
                          <a:latin typeface="+mn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+mn-lt"/>
                        </a:rPr>
                        <m:t>are</m:t>
                      </m:r>
                      <m:r>
                        <a:rPr lang="en-US" sz="2400" i="0" smtClean="0">
                          <a:latin typeface="+mn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+mn-lt"/>
                        </a:rPr>
                        <m:t>Independent</m:t>
                      </m:r>
                    </m:oMath>
                  </m:oMathPara>
                </a14:m>
                <a:endParaRPr lang="en-US" sz="24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smtClean="0">
                              <a:latin typeface="+mn-lt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+mn-lt"/>
                            </a:rPr>
                            <m:t>H</m:t>
                          </m:r>
                        </m:e>
                        <m:sub>
                          <m:r>
                            <a:rPr lang="en-US" sz="2400" i="0" smtClean="0">
                              <a:latin typeface="+mn-lt"/>
                            </a:rPr>
                            <m:t>1</m:t>
                          </m:r>
                        </m:sub>
                      </m:sSub>
                      <m:r>
                        <a:rPr lang="en-US" sz="2400" i="0" smtClean="0">
                          <a:latin typeface="+mn-lt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+mn-lt"/>
                        </a:rPr>
                        <m:t>Gender</m:t>
                      </m:r>
                      <m:r>
                        <a:rPr lang="en-US" sz="2400" i="0" smtClean="0">
                          <a:latin typeface="+mn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Specialization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+mn-lt"/>
                        </a:rPr>
                        <m:t>aion</m:t>
                      </m:r>
                      <m:r>
                        <a:rPr lang="en-US" sz="2400" i="0" smtClean="0">
                          <a:latin typeface="+mn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+mn-lt"/>
                        </a:rPr>
                        <m:t>are</m:t>
                      </m:r>
                      <m:r>
                        <a:rPr lang="en-US" sz="2400" i="0" smtClean="0">
                          <a:latin typeface="+mn-lt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+mn-lt"/>
                        </a:rPr>
                        <m:t>Dependent</m:t>
                      </m:r>
                    </m:oMath>
                  </m:oMathPara>
                </a14:m>
                <a:endParaRPr lang="en-US" sz="24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Test Statistic</a:t>
                </a:r>
                <a:r>
                  <a:rPr lang="en-US" sz="24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+mn-lt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+mn-lt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sz="2400" b="0" i="1" smtClean="0">
                            <a:latin typeface="+mn-lt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0" smtClean="0">
                        <a:latin typeface="+mn-lt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smtClean="0">
                            <a:latin typeface="+mn-lt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smtClean="0">
                                <a:latin typeface="+mn-lt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0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 smtClean="0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O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 smtClean="0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  <m:r>
                                  <a:rPr lang="en-US" sz="2400" i="0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i="0" smtClean="0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400" i="0" smtClean="0">
                                        <a:latin typeface="+mn-lt"/>
                                        <a:ea typeface="Cambria Math" panose="02040503050406030204" pitchFamily="18" charset="0"/>
                                      </a:rPr>
                                      <m:t>ij</m:t>
                                    </m:r>
                                  </m:sub>
                                </m:sSub>
                                <m:r>
                                  <a:rPr lang="en-US" sz="2400" i="0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0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2400">
                                    <a:latin typeface="+mn-lt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400" i="0" smtClean="0">
                                    <a:latin typeface="+mn-lt"/>
                                    <a:ea typeface="Cambria Math" panose="02040503050406030204" pitchFamily="18" charset="0"/>
                                  </a:rPr>
                                  <m:t>ij</m:t>
                                </m:r>
                              </m:sub>
                            </m:sSub>
                            <m:r>
                              <a:rPr lang="en-US" sz="2400" i="0" smtClean="0">
                                <a:latin typeface="+mn-lt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sz="24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Chi-Score</a:t>
                </a:r>
                <a:r>
                  <a:rPr lang="en-US" sz="24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+mn-lt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+mn-lt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en-US" sz="2400" i="1">
                            <a:latin typeface="+mn-lt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+mn-lt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0" smtClean="0">
                        <a:latin typeface="+mn-lt"/>
                        <a:ea typeface="Cambria Math" panose="02040503050406030204" pitchFamily="18" charset="0"/>
                      </a:rPr>
                      <m:t>=104.469</m:t>
                    </m:r>
                  </m:oMath>
                </a14:m>
                <a:endParaRPr lang="en-US" sz="24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Degrees of Freedom </a:t>
                </a:r>
                <a:r>
                  <a:rPr lang="en-US" sz="2400" b="1" dirty="0" err="1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df</a:t>
                </a:r>
                <a:r>
                  <a:rPr lang="en-US" sz="24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0" smtClean="0">
                        <a:latin typeface="+mn-lt"/>
                        <a:ea typeface="Cambria Math" panose="02040503050406030204" pitchFamily="18" charset="0"/>
                      </a:rPr>
                      <m:t>45</m:t>
                    </m:r>
                  </m:oMath>
                </a14:m>
                <a:endParaRPr lang="en-US" sz="24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Level of Significance</a:t>
                </a:r>
                <a:r>
                  <a:rPr lang="en-US" sz="24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smtClean="0">
                        <a:latin typeface="+mn-lt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sz="2400" i="0" smtClean="0">
                        <a:latin typeface="+mn-lt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sz="24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b="1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P-value</a:t>
                </a:r>
                <a:r>
                  <a:rPr lang="en-US" sz="24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0" smtClean="0">
                        <a:latin typeface="+mn-lt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400" b="1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Conclusion</a:t>
                </a:r>
                <a:r>
                  <a:rPr lang="en-US" sz="24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000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Since,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a:rPr lang="en-US" sz="2000" i="0" smtClean="0"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n-US" sz="2000" i="0" smtClean="0">
                        <a:latin typeface="+mn-lt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α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+mn-lt"/>
                  </a:rPr>
                  <a:t>we reject the null hypothesis</a:t>
                </a:r>
                <a:endParaRPr lang="en-US" sz="200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400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2400" b="0" i="0" dirty="0">
                    <a:solidFill>
                      <a:srgbClr val="0D0D0D"/>
                    </a:solidFill>
                    <a:effectLst/>
                    <a:latin typeface="+mn-lt"/>
                  </a:rPr>
                  <a:t>We conclude that </a:t>
                </a:r>
                <a:r>
                  <a:rPr lang="en-US" sz="2400" b="1" dirty="0"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</a:rPr>
                  <a:t>Gender and Specialization are dependent</a:t>
                </a:r>
                <a:endParaRPr lang="en-IN" sz="2400" b="1" dirty="0">
                  <a:latin typeface="+mn-lt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11193D-3824-419F-437D-34670C7D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4" y="445247"/>
                <a:ext cx="11220225" cy="5228611"/>
              </a:xfrm>
              <a:prstGeom prst="rect">
                <a:avLst/>
              </a:prstGeom>
              <a:blipFill>
                <a:blip r:embed="rId2"/>
                <a:stretch>
                  <a:fillRect l="-815" t="-816" b="-17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176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png;base64,iVBORw0KGgoAAAANSUhEUgAAAtEAAAIjCAYAAADFk0cVAAAAOXRFWHRTb2Z0d2FyZQBNYXRwbG90bGliIHZlcnNpb24zLjcuMSwgaHR0cHM6Ly9tYXRwbG90bGliLm9yZy/bCgiHAAAACXBIWXMAAA9hAAAPYQGoP6dpAABHzklEQVR4nO3de1RVdf7/8RegHFA8kBdAEpG0UVHRERXJ8haKRhe/4aTmT9G8fHXARik1y9Ssxkan1EbTZpoJm7K8zGglI0qYOCreKPKSOurYaCFIFhylBIX9+6PF/nqCku2gB+X5WGuv1d77fT77ffYp16vt53yOm2EYhgAAAABUmburGwAAAABuNoRoAAAAwCJCNAAAAGARIRoAAACwiBANAAAAWESIBgAAACwiRAMAAAAWEaIBAAAAiwjRAAAAgEWEaACoxJw5c+Tm5nZDrtW7d2/17t3b3N+6davc3Ny0du3aG3L9UaNGqUWLFjfkWtfqwoULGjt2rAIDA+Xm5qbJkye7uiUAtRwhGsAtLzk5WW5ububm5eWloKAgxcTE6NVXX9X58+er5To5OTmaM2eOsrOzq2W86lSTe6uK3/72t0pOTtbEiRP117/+VSNGjPjJ2pKSEi1evFi//OUvZbfb5efnp3bt2mn8+PE6cuTIDewawK2sjqsbAIAbZe7cuQoNDdWlS5eUm5urrVu3avLkyXrllVf0wQcfKDw83KydOXOmnnrqKUvj5+Tk6LnnnlOLFi3UqVOnKr9u8+bNlq5zLX6utz/96U8qKyu77j38N7Zs2aLu3btr9uzZV62Ni4vTxo0bNWzYMI0bN06XLl3SkSNHtGHDBt11111q06bNDegYwK2OEA2g1hg4cKC6dOli7s+YMUNbtmzR/fffrwcffFCHDx+Wt7e3JKlOnTqqU+f6/hH53XffqV69evL09Lyu17maunXruvT6VXH27FmFhYVdtW7v3r3asGGDXnzxRT399NNO55YsWaKCgoLr1GFFFy9elKenp9zd+Utf4FbEf9kAarW+ffvq2Wef1X/+8x+9/fbb5vHK5kSnpaXp7rvvlp+fn3x8fNS6dWszqG3dulVdu3aVJI0ePdqcOpKcnCzph3nP7du3V1ZWlnr27Kl69eqZr/3xnOhypaWlevrppxUYGKj69evrwQcf1OnTp51qWrRooVGjRlV47ZVjXq23yuZEFxUV6YknnlBwcLBsNptat26t3//+9zIMw6nOzc1NiYmJWr9+vdq3by+bzaZ27dopNTW18hv+I2fPntWYMWMUEBAgLy8vdezYUStWrDDPl88PP3nypFJSUszev/jii0rHO3HihCSpR48eFc55eHioUaNGTse++uorjRkzRkFBQbLZbAoNDdXEiRNVUlJi1vz73//Wr371KzVs2FD16tVT9+7dlZKS4jROeZ/vvfeeZs6cqdtvv1316tWTw+GQJO3evVsDBgyQr6+v6tWrp169emnHjh1OY5w/f16TJ09WixYtZLPZ5O/vr379+umTTz6p0r0EcGPxJBpArTdixAg9/fTT2rx5s8aNG1dpzaFDh3T//fcrPDxcc+fOlc1m0/Hjx80g1LZtW82dO1ezZs3S+PHjdc8990iS7rrrLnOMc+fOaeDAgRo6dKj+3//7fwoICPjZvl588UW5ublp+vTpOnv2rBYtWqTo6GhlZ2ebT8yroiq9XckwDD344IP6+OOPNWbMGHXq1EmbNm3S1KlT9dVXX2nhwoVO9du3b9ff//53/frXv1aDBg306quvKi4uTqdOnaoQWq/0/fffq3fv3jp+/LgSExMVGhqqNWvWaNSoUSooKNBvfvMbtW3bVn/96181ZcoUNWvWTE888YQkqUmTJpWOGRISIkl655131KNHj5/924ScnBx169ZNBQUFGj9+vNq0aaOvvvpKa9eu1XfffSdPT0/l5eXprrvu0nfffafHH39cjRo10ooVK/Tggw9q7dq1+p//+R+nMZ9//nl5enrqySefVHFxsTw9PbVlyxYNHDhQERERmj17ttzd3fXmm2+qb9+++uc//6lu3bpJkiZMmKC1a9cqMTFRYWFhOnfunLZv367Dhw+rc+fOP/k+ALiIAQC3uDfffNOQZOzdu/cna3x9fY1f/vKX5v7s2bONK/+IXLhwoSHJyM/P/8kx9u7da0gy3nzzzQrnevXqZUgyli9fXum5Xr16mfsff/yxIcm4/fbbDYfDYR5fvXq1IclYvHixeSwkJMSIj4+/6pg/11t8fLwREhJi7q9fv96QZLzwwgtOdYMHDzbc3NyM48ePm8ckGZ6enk7HPvvsM0OS8Yc//KHCta60aNEiQ5Lx9ttvm8dKSkqMqKgow8fHx+m9h4SEGLGxsT87nmEYRllZmXmvAwICjGHDhhlLly41/vOf/1SoHTlypOHu7l7pvxdlZWWGYRjG5MmTDUnGP//5T/Pc+fPnjdDQUKNFixZGaWmpYRj/95ndcccdxnfffec0zp133mnExMSYYxqGYXz33XdGaGio0a9fP/OYr6+vkZCQcNX3CKBmYDoHAEjy8fH52VU6/Pz8JEnvv//+NX8Jz2azafTo0VWuHzlypBo0aGDuDx48WE2bNtU//vGPa7p+Vf3jH/+Qh4eHHn/8cafjTzzxhAzD0MaNG52OR0dHq2XLluZ+eHi47Ha7/v3vf1/1OoGBgRo2bJh5rG7dunr88cd14cIFZWRkWO7dzc1NmzZt0gsvvKDbbrtN7777rhISEhQSEqIhQ4aYc6LLysq0fv16PfDAA07z5K8cp7zHbt266e677zbP+fj4aPz48friiy/0+eefO70uPj7e6W8JsrOzdezYMT366KM6d+6cvv76a3399dcqKirSvffeq23btpn/Pvn5+Wn37t3Kycmx/L4B3HiEaADQD+sQXxlYf2zIkCHq0aOHxo4dq4CAAA0dOlSrV6+2FKhvv/12S18ivPPOO5323dzc1KpVq5+cD1xd/vOf/ygoKKjC/Wjbtq15/krNmzevMMZtt92mb7/99qrXufPOOyt88e6nrlNVNptNzzzzjA4fPqycnBy9++676t69u1avXq3ExERJUn5+vhwOh9q3b3/VHlu3bl3h+E/1GBoa6rR/7NgxST+E6yZNmjhtb7zxhoqLi1VYWChJmj9/vg4ePKjg4GB169ZNc+bMuer/iABwHUI0gFrvyy+/VGFhoVq1avWTNd7e3tq2bZs++ugjjRgxQvv379eQIUPUr18/lZaWVuk6VuYxV9VP/SBMVXuqDh4eHpUeN370JURXaNq0qYYOHapt27bpzjvv1OrVq3X58uXrdr0ff8bl/5O1YMECpaWlVbr5+PhIkh555BH9+9//1h/+8AcFBQVpwYIFateuXYUn/wBqBkI0gFrvr3/9qyQpJibmZ+vc3d1177336pVXXtHnn3+uF198UVu2bNHHH38s6acD7bUqf4pZzjAMHT9+3Gkljdtuu63SZdt+/ITUSm8hISHKycmpML2l/IdKyr+8998KCQnRsWPHKjzNr+7rSD9MEwkPD9elS5f09ddfq0mTJrLb7Tp48OBVezx69GiF41XtsXyai91uV3R0dKXblUsMNm3aVL/+9a+1fv16nTx5Uo0aNdKLL75o9e0CuAEI0QBqtS1btuj5559XaGiohg8f/pN133zzTYVj5T9aUlxcLEmqX7++JFXbWsRvvfWWU5Bdu3atzpw5o4EDB5rHWrZsqV27djktybZhw4YKS+FZ6e2+++5TaWmplixZ4nR84cKFcnNzc7r+f+O+++5Tbm6uVq1aZR67fPmy/vCHP8jHx0e9evWyPOaxY8d06tSpCscLCgqUmZmp2267TU2aNJG7u7sGDRqkDz/8UPv27atQX/4U/b777tOePXuUmZlpnisqKtIf//hHtWjR4qprV0dERKhly5b6/e9/rwsXLlQ4n5+fL+mHvzkon9ZRzt/fX0FBQea/XwBqFpa4A1BrbNy4UUeOHNHly5eVl5enLVu2KC0tTSEhIfrggw/k5eX1k6+dO3eutm3bptjYWIWEhOjs2bN67bXX1KxZM/NLZy1btpSfn5+WL1+uBg0aqH79+oqMjKwwT7aqGjZsqLvvvlujR49WXl6eFi1apFatWjktwzd27FitXbtWAwYM0COPPKITJ07o7bffdvqin9XeHnjgAfXp00fPPPOMvvjiC3Xs2FGbN2/W+++/r8mTJ1cY+1qNHz9er7/+ukaNGqWsrCy1aNFCa9eu1Y4dO7Ro0aKfnaP+Uz777DM9+uijGjhwoO655x41bNhQX331lVasWKGcnBwtWrTInH7y29/+Vps3b1avXr00fvx4tW3bVmfOnNGaNWu0fft2+fn56amnntK7776rgQMH6vHHH1fDhg21YsUKnTx5Un/729+u+kMq7u7ueuONNzRw4EC1a9dOo0eP1u23366vvvpKH3/8sex2uz788EOdP39ezZo10+DBg9WxY0f5+Pjoo48+0t69e/Xyyy9f0/0FcJ25dnEQALj+ype4K988PT2NwMBAo1+/fsbixYudllIr9+Ml7tLT042HHnrICAoKMjw9PY2goCBj2LBhxr/+9S+n173//vtGWFiYUadOHacl5Xr16mW0a9eu0v5+aom7d99915gxY4bh7+9veHt7G7GxsZUu1fbyyy8bt99+u2Gz2YwePXoY+/btqzDmz/X24yXuDOOHZdymTJliBAUFGXXr1jXuvPNOY8GCBU7LtBnGD0vcVbYs208tvfdjeXl5xujRo43GjRsbnp6eRocOHSpdhq+qS9zl5eUZL730ktGrVy+jadOmRp06dYzbbrvN6Nu3r7F27doK9f/5z3+MkSNHGk2aNDFsNptxxx13GAkJCUZxcbFZc+LECWPw4MGGn5+f4eXlZXTr1s3YsGGD0zjln9maNWsq7evTTz81Hn74YaNRo0aGzWYzQkJCjEceecRIT083DMMwiouLjalTpxodO3Y0GjRoYNSvX9/o2LGj8dprr131PQNwDTfDqAHf/AAAAABuIsyJBgAAACwiRAMAAAAWEaIBAAAAiwjRAAAAgEWEaAAAAMAiQjQAAABgET+2cgOVlZUpJydHDRo0qPafBwYAAMB/zzAMnT9/XkFBQT/7g0qE6BsoJydHwcHBrm4DAAAAV3H69Gk1a9bsJ88Tom+g8p+wPX36tOx2u4u7AQAAwI85HA4FBwebue2nEKJvoPIpHHa7nRANAABQg11t6i1fLAQAAAAsIkQDAAAAFhGiAQAAAIsI0QAAAIBFhGgAAADAIkI0AAAAYBEhGgAAALCIEA0AAABYRIgGAAAALCJEAwAAABYRogEAAACLCNEAAACARYRoAAAAwCJCNAAAAGARIRoAAACwiBANAAAAWESIBgAAACwiRAMAAAAWEaIBAAAAi+q4ugEAAIBbTcTUt1zdAq6QtWBktY/Jk2gAAADAIkI0AAAAYBEhGgAAALCIEA0AAABYRIgGAAAALCJEAwAAABYRogEAAACLCNEAAACARYRoAAAAwCJCNAAAAGCRS0P0smXLFB4eLrvdLrvdrqioKG3cuNE837t3b7m5uTltEyZMcBrj1KlTio2NVb169eTv76+pU6fq8uXLTjVbt25V586dZbPZ1KpVKyUnJ1foZenSpWrRooW8vLwUGRmpPXv2OJ2/ePGiEhIS1KhRI/n4+CguLk55eXnVdzMAAABw03BpiG7WrJleeuklZWVlad++ferbt68eeughHTp0yKwZN26czpw5Y27z5883z5WWlio2NlYlJSXauXOnVqxYoeTkZM2aNcusOXnypGJjY9WnTx9lZ2dr8uTJGjt2rDZt2mTWrFq1SklJSZo9e7Y++eQTdezYUTExMTp79qxZM2XKFH344Ydas2aNMjIylJOTo4cffvg63yEAAADURG6GYRiubuJKDRs21IIFCzRmzBj17t1bnTp10qJFiyqt3bhxo+6//37l5OQoICBAkrR8+XJNnz5d+fn58vT01PTp05WSkqKDBw+arxs6dKgKCgqUmpoqSYqMjFTXrl21ZMkSSVJZWZmCg4M1adIkPfXUUyosLFSTJk20cuVKDR48WJJ05MgRtW3bVpmZmerevXuV3pvD4ZCvr68KCwtlt9uv9RYBAIAaLmLqW65uAVfIWjCyyrVVzWs1Zk50aWmp3nvvPRUVFSkqKso8/s4776hx48Zq3769ZsyYoe+++848l5mZqQ4dOpgBWpJiYmLkcDjMp9mZmZmKjo52ulZMTIwyMzMlSSUlJcrKynKqcXd3V3R0tFmTlZWlS5cuOdW0adNGzZs3N2sqU1xcLIfD4bQBAADg5lfH1Q0cOHBAUVFRunjxonx8fLRu3TqFhYVJkh599FGFhIQoKChI+/fv1/Tp03X06FH9/e9/lyTl5uY6BWhJ5n5ubu7P1jgcDn3//ff69ttvVVpaWmnNkSNHzDE8PT3l5+dXoab8OpWZN2+ennvuOYt3BAAAADWdy0N069atlZ2drcLCQq1du1bx8fHKyMhQWFiYxo8fb9Z16NBBTZs21b333qsTJ06oZcuWLuy6ambMmKGkpCRz3+FwKDg42IUdAQAAoDq4fDqHp6enWrVqpYiICM2bN08dO3bU4sWLK62NjIyUJB0/flySFBgYWGGFjPL9wMDAn62x2+3y9vZW48aN5eHhUWnNlWOUlJSooKDgJ2sqY7PZzJVHyjcAAADc/Fweon+srKxMxcXFlZ7Lzs6WJDVt2lSSFBUVpQMHDjitopGWlia73W5OCYmKilJ6errTOGlpaea8a09PT0VERDjVlJWVKT093ayJiIhQ3bp1nWqOHj2qU6dOOc3fBgAAQO3g0ukcM2bM0MCBA9W8eXOdP39eK1eu1NatW7Vp0yadOHFCK1eu1H333adGjRpp//79mjJlinr27Knw8HBJUv/+/RUWFqYRI0Zo/vz5ys3N1cyZM5WQkCCbzSZJmjBhgpYsWaJp06bpscce05YtW7R69WqlpKSYfSQlJSk+Pl5dunRRt27dtGjRIhUVFWn06NGSJF9fX40ZM0ZJSUlq2LCh7Ha7Jk2apKioqCqvzAEAAIBbh0tD9NmzZzVy5EidOXNGvr6+Cg8P16ZNm9SvXz+dPn1aH330kRlog4ODFRcXp5kzZ5qv9/Dw0IYNGzRx4kRFRUWpfv36io+P19y5c82a0NBQpaSkaMqUKVq8eLGaNWumN954QzExMWbNkCFDlJ+fr1mzZik3N1edOnVSamqq05cNFy5cKHd3d8XFxam4uFgxMTF67bXXbsyNAgAAQI1S49aJvpWxTjQAALUD60TXLLf0OtEAAADAzYI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jk0hC9bNkyhYeHy263y263KyoqShs3bjTPX7x4UQkJCWrUqJF8fHwUFxenvLw8pzFOnTql2NhY1atXT/7+/po6daouX77sVLN161Z17txZNptNrVq1UnJycoVeli5dqhYtWsjLy0uRkZHas2eP0/mq9AIAAIDawaUhulmzZnrppZeUlZWlffv2qW/fvnrooYd06NAhSdKUKVP04Ycfas2aNcrIyFBOTo4efvhh8/WlpaWKjY1VSUmJdu7cqRUrVig5OVmzZs0ya06ePKnY2Fj16dNH2dnZmjx5ssaOHatNmzaZNatWrVJSUpJmz56tTz75RB07dlRMTIzOnj1r1lytFwAAANQeboZhGK5u4koNGzbUggULNHjwYDVp0kQrV67U4MGDJUlHjhxR27ZtlZmZqe7du2vjxo26//77lZOTo4CAAEnS8uXLNX36dOXn58vT01PTp09XSkqKDh48aF5j6NChKigoUGpqqiQpMjJSXbt21ZIlSyRJZWVlCg4O1qRJk/TUU0+psLDwqr1UhcPhkK+vrwoLC2W326vtngEAgJolYupbrm4BV8haMLLKtVXNazVmTnRpaanee+89FRUVKSoqSllZWbp06ZKio6PNmjZt2qh58+bKzMyUJGVmZqpDhw5mgJakmJgYORwO82l2Zmam0xjlNeVjlJSUKCsry6nG3d1d0dHRZk1VeqlMcXGxHA6H0wYAAICbn8tD9IEDB+Tj4yObzaYJEyZo3bp1CgsLU25urjw9PeXn5+dUHxAQoNzcXElSbm6uU4AuP19+7udqHA6Hvv/+e3399dcqLS2ttObKMa7WS2XmzZsnX19fcwsODq7aTQEAAECN5vIQ3bp1a2VnZ2v37t2aOHGi4uPj9fnnn7u6rWoxY8YMFRYWmtvp06dd3RIAAACqQR1XN+Dp6alWrVpJkiIiIrR3714tXrxYQ4YMUUlJiQoKCpyeAOfl5SkwMFCSFBgYWGEVjfIVM66s+fEqGnl5ebLb7fL29paHh4c8PDwqrblyjKv1UhmbzSabzWbhbgAAAOBm4PIn0T9WVlam4uJiRUREqG7dukpPTzfPHT16VKdOnVJUVJQkKSoqSgcOHHBaRSMtLU12u11hYWFmzZVjlNeUj+Hp6amIiAinmrKyMqWnp5s1VekFAAAAtYdLn0TPmDFDAwcOVPPmzXX+/HmtXLlSW7du1aZNm+Tr66sxY8YoKSlJDRs2lN1u16RJkxQVFWWuhtG/f3+FhYVpxIgRmj9/vnJzczVz5kwlJCSYT4AnTJigJUuWaNq0aXrssce0ZcsWrV69WikpKWYfSUlJio+PV5cuXdStWzctWrRIRUVFGj16tCRVqRcAAADUHi4N0WfPntXIkSN15swZ+fr6Kjw8XJs2bVK/fv0kSQsXLpS7u7vi4uJUXFysmJgYvfbaa+brPTw8tGHDBk2cOFFRUVGqX7++4uPjNXfuXLMmNDRUKSkpmjJlihYvXqxmzZrpjTfeUExMjFkzZMgQ5efna9asWcrNzVWnTp2Umprq9GXDq/UCAACA2qPGrRN9K2OdaAAAagfWia5Zbul1ogEAAICbB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MilIXrevHnq2rWrGjRoIH9/fw0aNEhHjx51qundu7fc3NyctgkTJjjVnDp1SrGxsapXr578/f01depUXb582alm69at6ty5s2w2m1q1aqXk5OQK/SxdulQtWrSQl5eXIiMjtWfPHqfzFy9eVEJCgho1aiQfHx/FxcUpLy+vem4GAAAAbhouDdEZGRlKSEjQrl27lJaWpkuXLql///4qKipyqhs3bpzOnDljbvPnzzfPlZaWKjY2ViUlJdq5c6dWrFih5ORkzZo1y6w5efKkYmNj1adPH2VnZ2vy5MkaO3asNm3aZNasWrVKSUlJmj17tj755BN17NhRMTExOnv2rFkzZcoUffjhh1qzZo0yMjKUk5Ojhx9++DreIQAAANREboZhGK5uolx+fr78/f2VkZGhnj17SvrhSXSnTp20aNGiSl+zceNG3X///crJyVFAQIAkafny5Zo+fbry8/Pl6emp6dOnKyUlRQcPHjRfN3ToUBUUFCg1NVWSFBkZqa5du2rJkiWSpLKyMgUHB2vSpEl66qmnVFhYqCZNmmjlypUaPHiwJOnIkSNq27atMjMz1b1796u+P4fDIV9fXxUWFsput1/zfQIAADVbxNS3XN0CrpC1YGSVa6ua12rUnOjCwkJJUsOGDZ2Ov/POO2rcuLHat2+vGTNm6LvvvjPPZWZmqkOHDmaAlqSYmBg5HA4dOnTIrImOjnYaMyYmRpmZmZKkkpISZWVlOdW4u7srOjrarMnKytKlS5ecatq0aaPmzZubNT9WXFwsh8PhtAEAAODmV8fVDZQrKyvT5MmT1aNHD7Vv3948/uijjyokJERBQUHav3+/pk+frqNHj+rvf/+7JCk3N9cpQEsy93Nzc3+2xuFw6Pvvv9e3336r0tLSSmuOHDlijuHp6Sk/P78KNeXX+bF58+bpueees3gnAAAAUNPVmBCdkJCggwcPavv27U7Hx48fb/5zhw4d1LRpU9177706ceKEWrZseaPbtGTGjBlKSkoy9x0Oh4KDg13YEQAAAKpDjZjOkZiYqA0bNujjjz9Ws2bNfrY2MjJSknT8+HFJUmBgYIUVMsr3AwMDf7bGbrfL29tbjRs3loeHR6U1V45RUlKigoKCn6z5MZvNJrvd7rQBAADg5ufSEG0YhhITE7Vu3Tpt2bJFoaGhV31Ndna2JKlp06aSpKioKB04cMBpFY20tDTZ7XaFhYWZNenp6U7jpKWlKSoqSpLk6empiIgIp5qysjKlp6ebNREREapbt65TzdGjR3Xq1CmzBgAAALWDS6dzJCQkaOXKlXr//ffVoEEDc26xr6+vvL29deLECa1cuVL33XefGjVqpP3792vKlCnq2bOnwsPDJUn9+/dXWFiYRowYofnz5ys3N1czZ85UQkKCbDabJGnChAlasmSJpk2bpscee0xbtmzR6tWrlZKSYvaSlJSk+Ph4denSRd26ddOiRYtUVFSk0aNHmz2NGTNGSUlJatiwoex2uyZNmqSoqKgqrcwBAACAW4dLQ/SyZcsk/bCM3ZXefPNNjRo1Sp6envroo4/MQBscHKy4uDjNnDnTrPXw8NCGDRs0ceJERUVFqX79+oqPj9fcuXPNmtDQUKWkpGjKlClavHixmjVrpjfeeEMxMTFmzZAhQ5Sfn69Zs2YpNzdXnTp1UmpqqtOXDRcuXCh3d3fFxcWpuLhYMTExeu21167T3QEAAEBNVaPWib7VsU40AAC1A+tE1yy3/DrRAAAAwM2A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NE1hei+ffuqoKCgwnGHw6G+ffv+tz0BAAAANdo1heitW7eqpKSkwvGLFy/qn//8Z5XHmTdvnrp27aoGDRrI399fgwYN0tGjRyuMmZCQoEaNGsnHx0dxcXHKy8tzqjl16pRiY2NVr149+fv7a+rUqbp8+XKFnjt37iybzaZWrVopOTm5Qj9Lly5VixYt5OXlpcjISO3Zs8dyLwAAALj1WQrR+/fv1/79+yVJn3/+ubm/f/9+ffrpp/rzn/+s22+/vcrjZWRkKCEhQbt27VJaWpouXbqk/v37q6ioyKyZMmWKPvzwQ61Zs0YZGRnKycnRww8/bJ4vLS1VbGysSkpKtHPnTq1YsULJycmaNWuWWXPy5EnFxsaqT58+ys7O1uTJkzV27Fht2rTJrFm1apWSkpI0e/ZsffLJJ+rYsaNiYmJ09uzZKvcCAACA2sHNMAyjqsXu7u5yc3OTJFX2Mm9vb/3hD3/QY489dk3N5Ofny9/fXxkZGerZs6cKCwvVpEkTrVy5UoMHD5YkHTlyRG3btlVmZqa6d++ujRs36v7771dOTo4CAgIkScuXL9f06dOVn58vT09PTZ8+XSkpKTp48KB5raFDh6qgoECpqamSpMjISHXt2lVLliyRJJWVlSk4OFiTJk3SU089VaVersbhcMjX11eFhYWy2+3XdI8AAEDNFzH1LVe3gCtkLRhZ5dqq5jVLT6JPnjypEydOyDAM7dmzRydPnjS3r776Sg6H45oDtCQVFhZKkho2bChJysrK0qVLlxQdHW3WtGnTRs2bN1dmZqYkKTMzUx06dDADtCTFxMTI4XDo0KFDZs2VY5TXlI9RUlKirKwspxp3d3dFR0ebNVXp5ceKi4vlcDicNgAAANz86lgpDgkJkfTDU9rqVlZWpsmTJ6tHjx5q3769JCk3N1eenp7y8/Nzqg0ICFBubq5Zc2WALj9ffu7nahwOh77//nt9++23Ki0trbTmyJEjVe7lx+bNm6fnnnuuincAAAAANwtLIfpKx44d08cff6yzZ89WCNVXzkeuqoSEBB08eFDbt2+/1pZqnBkzZigpKcncdzgcCg4OdmFHAAAAqA7XFKL/9Kc/aeLEiWrcuLECAwPNedKS5ObmZjlEJyYmasOGDdq2bZuaNWtmHg8MDFRJSYkKCgqcngDn5eUpMDDQrPnxKhrlK2ZcWfPjVTTy8vJkt9vl7e0tDw8PeXh4VFpz5RhX6+XHbDabbDabhTsBAACAm8E1LXH3wgsv6MUXX1Rubq6ys7P16aefmtsnn3xS5XEMw1BiYqLWrVunLVu2KDQ01Ol8RESE6tatq/T0dPPY0aNHderUKUVFRUmSoqKidODAAadVNNLS0mS32xUWFmbWXDlGeU35GJ6enoqIiHCqKSsrU3p6ullTlV4AAABQO1zTk+hvv/1Wv/rVr/7riyckJGjlypV6//331aBBA3Nusa+vr7y9veXr66sxY8YoKSlJDRs2lN1u16RJkxQVFWWuhtG/f3+FhYVpxIgRmj9/vnJzczVz5kwlJCSYT4EnTJigJUuWaNq0aXrssce0ZcsWrV69WikpKWYvSUlJio+PV5cuXdStWzctWrRIRUVFGj16tNnT1XoBAABA7XBNIfpXv/qVNm/erAkTJvxXF1+2bJkkqXfv3k7H33zzTY0aNUqStHDhQrm7uysuLk7FxcWKiYnRa6+9ZtZ6eHhow4YNmjhxoqKiolS/fn3Fx8dr7ty5Zk1oaKhSUlI0ZcoULV68WM2aNdMbb7yhmJgYs2bIkCHKz8/XrFmzlJubq06dOik1NdXpy4ZX6wUAAAC1g6V1osvNmzdPr7zyimJjY9WhQwfVrVvX6fzjjz9ebQ3eSlgnGgCA2oF1omuW67FO9DU9if7jH/8oHx8fZWRkKCMjw+mcm5sbIRoAAAC3tGsK0SdPnqzuPgAAAICbxjWtzgEAAADUZtf0JPpqP+39l7/85ZqaAQAAAG4G17zE3ZUuXbqkgwcPqqCgQH379q2WxgAAAICa6ppC9Lp16yocKysr08SJE9WyZcv/uikAAACgJqu2OdHu7u5KSkrSwoULq2tIAAAAoEaq1i8WnjhxQpcvX67OIQEAAIAa55qmcyQlJTntG4ahM2fOKCUlRfHx8dXSGAAAAFBTXVOI/vTTT5323d3d1aRJE7388stXXbkDAAAAuNldU4j++OOPq7sPAAAA4KZxTSG6XH5+vo4ePSpJat26tZo0aVItTQEAAAA12TV9sbCoqEiPPfaYmjZtqp49e6pnz54KCgrSmDFj9N1331V3jwAAAECNck0hOikpSRkZGfrwww9VUFCggoICvf/++8rIyNATTzxR3T0CAAAANco1Tef429/+prVr16p3797msfvuu0/e3t565JFHtGzZsurqDwAAAKhxrulJ9HfffaeAgIAKx/39/ZnOAQAAgFveNYXoqKgozZ49WxcvXjSPff/993ruuecUFRVVbc0BAAAANdE1TedYtGiRBgwYoGbNmqljx46SpM8++0w2m02bN2+u1gYBAACAmuaaQnSHDh107NgxvfPOOzpy5IgkadiwYRo+fLi8vb2rtUEAAACgprmmED1v3jwFBARo3LhxTsf/8pe/KD8/X9OnT6+W5gAAAICa6JrmRL/++utq06ZNhePt2rXT8uXL/+umAAAAgJrsmkJ0bm6umjZtWuF4kyZNdObMmf+6KQAAAKAmu6YQHRwcrB07dlQ4vmPHDgUFBf3XTQEAAAA12TXNiR43bpwmT56sS5cuqW/fvpKk9PR0TZs2jV8sBAAAwC3vmkL01KlTde7cOf36179WSUmJJMnLy0vTp0/XjBkzqrVBAAAAoKa5phDt5uam3/3ud3r22Wd1+PBheXt7684775TNZqvu/gAAAIAa55pCdDkfHx917dq1unoBAAAAbgrX9MVCAAAAoDYjRAMAAAAWEaIBAAAAiwjRAAAAgEWEaAAAAMAiQjQAAABgESEaAAAAsIgQDQAAAFhEiAYAAAAsIkQDAAAAFhGiAQAAAIsI0QAAAIBFhGgAAADAIkI0AAAAYBEhGgAAALCIEA0AAABYRIgGAAAALCJEAwAAABYRogEAAACLCNEAAACARYRoAAAAwCJCNAAAAGARIRoAAACwyKUhetu2bXrggQcUFBQkNzc3rV+/3un8qFGj5Obm5rQNGDDAqeabb77R8OHDZbfb5efnpzFjxujChQtONfv379c999wjLy8vBQcHa/78+RV6WbNmjdq0aSMvLy916NBB//jHP5zOG4ahWbNmqWnTpvL29lZ0dLSOHTtWPTcCAAAANxWXhuiioiJ17NhRS5cu/cmaAQMG6MyZM+b27rvvOp0fPny4Dh06pLS0NG3YsEHbtm3T+PHjzfMOh0P9+/dXSEiIsrKytGDBAs2ZM0d//OMfzZqdO3dq2LBhGjNmjD799FMNGjRIgwYN0sGDB82a+fPn69VXX9Xy5cu1e/du1a9fXzExMbp48WI13hEAAADcDNwMwzBc3YQkubm5ad26dRo0aJB5bNSoUSooKKjwhLrc4cOHFRYWpr1796pLly6SpNTUVN1333368ssvFRQUpGXLlumZZ55Rbm6uPD09JUlPPfWU1q9fryNHjkiShgwZoqKiIm3YsMEcu3v37urUqZOWL18uwzAUFBSkJ554Qk8++aQkqbCwUAEBAUpOTtbQoUOr9B4dDod8fX1VWFgou91u9RYBAICbRMTUt1zdAq6QtWBklWurmtdq/JzorVu3yt/fX61bt9bEiRN17tw581xmZqb8/PzMAC1J0dHRcnd31+7du82anj17mgFakmJiYnT06FF9++23Zk10dLTTdWNiYpSZmSlJOnnypHJzc51qfH19FRkZadZUpri4WA6Hw2kDAADAza9Gh+gBAwborbfeUnp6un73u98pIyNDAwcOVGlpqSQpNzdX/v7+Tq+pU6eOGjZsqNzcXLMmICDAqaZ8/2o1V56/8nWV1VRm3rx58vX1Nbfg4GBL7x8AAAA1Ux1XN/Bzrpwm0aFDB4WHh6tly5baunWr7r33Xhd2VjUzZsxQUlKSue9wOAjSAAAAt4Aa/ST6x+644w41btxYx48flyQFBgbq7NmzTjWXL1/WN998o8DAQLMmLy/PqaZ8/2o1V56/8nWV1VTGZrPJbrc7bQAAALj53VQh+ssvv9S5c+fUtGlTSVJUVJQKCgqUlZVl1mzZskVlZWWKjIw0a7Zt26ZLly6ZNWlpaWrdurVuu+02syY9Pd3pWmlpaYqKipIkhYaGKjAw0KnG4XBo9+7dZg0AAABqD5eG6AsXLig7O1vZ2dmSfvgCX3Z2tk6dOqULFy5o6tSp2rVrl7744gulp6froYceUqtWrRQTEyNJatu2rQYMGKBx48Zpz5492rFjhxITEzV06FAFBQVJkh599FF5enpqzJgxOnTokFatWqXFixc7TbP4zW9+o9TUVL388ss6cuSI5syZo3379ikxMVHSDyuHTJ48WS+88II++OADHThwQCNHjlRQUJDTaiIAAACoHVw6J3rfvn3q06ePuV8ebOPj47Vs2TLt379fK1asUEFBgYKCgtS/f389//zzstls5mveeecdJSYm6t5775W7u7vi4uL06quvmud9fX21efNmJSQkKCIiQo0bN9asWbOc1pK+6667tHLlSs2cOVNPP/207rzzTq1fv17t27c3a6ZNm6aioiKNHz9eBQUFuvvuu5WamiovL6/reYsAAABQA9WYdaJrA9aJBgCgdmCd6JqlVq4TDQAAANQ0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peG6G3btumBBx5QUFCQ3NzctH79eqfzhmFo1qxZatq0qby9vRUdHa1jx4451XzzzTcaPny47Ha7/Pz8NGbMGF24cMGpZv/+/brnnnvk5eWl4OBgzZ8/v0Iva9asUZs2beTl5aUOHTroH//4h+VeAAAAUDu4NEQXFRWpY8eOWrp0aaXn58+fr1dffVXLly/X7t27Vb9+fcXExOjixYtmzfDhw3Xo0CGlpaVpw4YN2rZtm8aPH2+edzgc6t+/v0JCQpSVlaUFCxZozpw5+uMf/2jW7Ny5U8OGDdOYMWP06aefatCgQRo0aJAOHjxoqRcAAADUDm6GYRiubkKS3NzctG7dOg0aNEjSD09+g4KC9MQTT+jJJ5+UJBUWFiogIEDJyckaOnSoDh8+rLCwMO3du1ddunSRJKWmpuq+++7Tl19+qaCgIC1btkzPPPOMcnNz5enpKUl66qmntH79eh05ckSSNGTIEBUVFWnDhg1mP927d1enTp20fPnyKvVSmeLiYhUXF5v7DodDwcHBKiwslN1ur94bCAAAaoyIqW+5ugVcIWvByCrXOhwO+fr6XjWv1dg50SdPnlRubq6io6PNY76+voqMjFRmZqYkKTMzU35+fmaAlqTo6Gi5u7tr9+7dZk3Pnj3NAC1JMTExOnr0qL799luz5srrlNeUX6cqvVRm3rx58vX1Nbfg4OBrvR0AAACoQWpsiM7NzZUkBQQEOB0PCAgwz+Xm5srf39/pfJ06ddSwYUOnmsrGuPIaP1Vz5fmr9VKZGTNmqLCw0NxOnz59lXcNAACAm0EdVzdwK7PZbLLZbK5uAwAAANWsxj6JDgwMlCTl5eU5Hc/LyzPPBQYG6uzZs07nL1++rG+++capprIxrrzGT9Vcef5qvQAAAKD2qLEhOjQ0VIGBgUpPTzePORwO7d69W1FRUZKkqKgoFRQUKCsry6zZsmWLysrKFBkZadZs27ZNly5dMmvS0tLUunVr3XbbbWbNldcprym/TlV6AQAAQO3h0hB94cIFZWdnKzs7W9IPX+DLzs7WqVOn5ObmpsmTJ+uFF17QBx98oAMHDmjkyJEKCgoyV/Bo27atBgwYoHHjxmnPnj3asWOHEhMTNXToUAUFBUmSHn30UXl6emrMmDE6dOiQVq1apcWLFyspKcns4ze/+Y1SU1P18ssv68iRI5ozZ4727dunxMRESapSLwAAAKg9XDonet++ferTp4+5Xx5s4+PjlZycrGnTpqmoqEjjx49XQUGB7r77bqWmpsrLy8t8zTvvvKPExETde++9cnd3V1xcnF599VXzvK+vrzZv3qyEhARFRESocePGmjVrltNa0nfddZdWrlypmTNn6umnn9add96p9evXq3379mZNVXoBAABA7VBj1omuDaq67iAAALi5sU50zVKr1okGAAAAaipCNAAAAGARIRoAAACwiBANAAAAWESIBgAAACwiRAMAAAAWEaIBAAAAiwjRAAAAgEWEaAAAAMAiQjQAAABgESEaAAAAsIgQDQAAAFhEiAYAAAAsIkQDAAAAFhGiAQAAAIsI0QAAAIBFdVzdAAAAtUHE1Ldc3QKukLVgpKtbwE2OJ9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2p0iJ4zZ47c3NyctjZt2pjnL168qISEBDVq1Eg+Pj6Ki4tTXl6e0xinTp1SbGys6tWrJ39/f02dOlWXL192qtm6das6d+4sm82mVq1aKTk5uUIvS5cuVYsWLeTl5aXIyEjt2bPnurxnAAAA1Hx1XN3A1bRr104fffSRuV+nzv+1PGXKFKWkpGjNmjXy9fVVYmKiHn74Ye3YsUOSVFpaqtjYWAUGBmrnzp06c+aMRo4cqbp16+q3v/2tJOnkyZOKjY3VhAkT9M477yg9PV1jx45V06ZNFRMTI0latWqVkpKStHz5ckVGRmrRokWKiYnR0aNH5e/vf13ff8TUt67r+LAma8FIV7cAAABqgBr9JFr6ITQHBgaaW+PGjSVJhYWF+vOf/6xXXnlFffv2VUREhN58803t3LlTu3btkiRt3rxZn3/+ud5++2116tRJAwcO1PPPP6+lS5eqpKREkrR8+XKFhobq5ZdfVtu2bZWYmKjBgwdr4cKFZg+vvPKKxo0bp9GjRyssLEzLly9XvXr19Je//OXG3xAAAAC4XI0P0ceOHVNQUJDuuOMODR8+XKdOnZIkZWVl6dKlS4qOjjZr27Rpo+bNmyszM1OSlJmZqQ4dOiggIMCsiYmJkcPh0KFDh8yaK8corykfo6SkRFlZWU417u7uio6ONmt+SnFxsRwOh9MGAACAm1+NDtGRkZFKTk5Wamqqli1bppMnT+qee+7R+fPnlZubK09PT/n5+Tm9JiAgQLm5uZKk3NxcpwBdfr783M/VOBwOff/99/r6669VWlpaaU35GD9l3rx58vX1Nbfg4GDL9wAAAAA1T42eEz1w4EDzn8PDwxUZGamQkBCtXr1a3t7eLuysambMmKGkpCRz3+FwEKQBAABuATX6SfSP+fn56Re/+IWOHz+uwMBAlZSUqKCgwKkmLy9PgYGBkqTAwMAKq3WU71+txm63y9vbW40bN5aHh0elNeVj/BSbzSa73e60AQAA4OZ3U4XoCxcu6MSJE2ratKkiIiJUt25dpaenm+ePHj2qU6dOKSoqSpIUFRWlAwcO6OzZs2ZNWlqa7Ha7wsLCzJorxyivKR/D09NTERERTjVlZWVKT083awAAAFC71OgQ/eSTTyojI0NffPGFdu7cqf/5n/+Rh4eHhg0bJl9fX40ZM0ZJSUn6+OOPlZWVpdGjRysqKkrdu3eXJPXv319hYWEaMWKEPvvsM23atEkzZ85UQkKCbDabJGnChAn697//rWnTpunIkSN67bXXtHr1ak2ZMsXsIykpSX/605+0YsUKHT58WBMnTlRRUZFGjx7tkvsCAAAA16rRc6K//PJLDRs2TOfOnVOTJk109913a9euXWrSpIkkaeHChXJ3d1dcXJyKi4sVExOj1157zXy9h4eHNmzYoIkTJyoqKkr169dXfHy85s6da9aEhoYqJSVFU6ZM0eLFi9WsWTO98cYb5hrRkjRkyBDl5+dr1qxZys3NVadOnZSamlrhy4YAAACoHdwMwzBc3URt4XA45Ovrq8LCwirPj+bHVmoWfmwFwLXiz/Oa5Xr/ec7nXbNY+byrmtdq9HQOAAAAoCYiRAMAAAAW1eg50QBwK+Ove2sWpmsBsIIn0QAAAIBFhGgAAADAIkI0AAAAYBEhGgAAALCIEA0AAABYRIgGAAAALCJEAwAAABYRogEAAACLCNEAAACARYRoAAAAwCJCNAAAAGARIRoAAACwiBANAAAAWESIBgAAACwiRAMAAAAW1XF1AwD+T8TUt1zdAq6QtWCkq1sAANRQPIk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Bt0dKlS9WiRQt5eXkpMjJSe/bscXVLAAAAuMEI0RasWrVKSUlJmj17tj755BN17NhRMTExOnv2rKtbAwAAwA1EiLbglVde0bhx4zR69GiFhYVp+fLlqlevnv7yl7+4ujUAAADcQHVc3cDNoqSkRFlZWZoxY4Z5zN3dXdHR0crMzKz0NcXFxSouLjb3CwsLJUkOh6PK1y0t/v4aO8b1YOWzuxZ83jULn3ftwuddu/B51y5WPu/yWsMwfrbOzbhaBSRJOTk5uv3227Vz505FRUWZx6dNm6aMjAzt3r27wmvmzJmj55577ka2CQAAgGpw+vRpNWvW7CfP8yT6OpoxY4aSkpLM/bKyMn3zzTdq1KiR3NzcXNjZjeVwOBQcHKzTp0/Lbre7uh1cZ3zetQufd+3C51271NbP2zAMnT9/XkFBQT9bR4iuosaNG8vDw0N5eXlOx/Py8hQYGFjpa2w2m2w2m9MxPz+/69VijWe322vVf4S1HZ937cLnXbvwedcutfHz9vX1vWoNXyysIk9PT0VERCg9Pd08VlZWpvT0dKfpHQAAALj18STagqSkJMXHx6tLly7q1q2bFi1apKKiIo0ePdrVrQEAAOAGIkRbMGTIEOXn52vWrFnKzc1Vp06dlJqaqoCAAFe3VqPZbDbNnj27wtQW3Jr4vGsXPu/ahc+7duHz/nmszgEAAABYxJxoAAAAwCJCNAAAAGARIRoAAACwiBANAAAAWESIxnWzbds2PfDAAwoKCpKbm5vWr1/v6pZwHc2bN09du3ZVgwYN5O/vr0GDBuno0aOubgvXybJlyxQeHm7+CENUVJQ2btzo6rZwA7z00ktyc3PT5MmTXd0KrpM5c+bIzc3NaWvTpo2r26pxCNG4boqKitSxY0ctXbrU1a3gBsjIyFBCQoJ27dqltLQ0Xbp0Sf3791dRUZGrW8N10KxZM7300kvKysrSvn371LdvXz300EM6dOiQq1vDdbR37169/vrrCg8Pd3UruM7atWunM2fOmNv27dtd3VKNwzrRuG4GDhyogQMHuroN3CCpqalO+8nJyfL391dWVpZ69uzpoq5wvTzwwANO+y+++KKWLVumXbt2qV27di7qCtfThQsXNHz4cP3pT3/SCy+84Op2cJ3VqVNHgYGBrm6jRuNJNIDrorCwUJLUsGFDF3eC6620tFTvvfeeioqKFBUV5ep2cJ0kJCQoNjZW0dHRrm4FN8CxY8cUFBSkO+64Q8OHD9epU6dc3VKNw5NoANWurKxMkydPVo8ePdS+fXtXt4Pr5MCBA4qKitLFixfl4+OjdevWKSwszNVt4Tp477339Mknn2jv3r2ubgU3QGRkpJKTk9W6dWudOXNGzz33nO655x4dPHhQDRo0cHV7NQYhGkC1S0hI0MGDB5lDd4tr3bq1srOzVVhYqLVr1yo+Pl4ZGRkE6VvM6dOn9Zvf/EZpaWny8vJydTu4Aa6cihkeHq7IyEiFhIRo9erVGjNmjAs7q1kI0QCqVWJiojZs2KBt27apWbNmrm4H15Gnp6datWolSYqIiNDevXu1ePFivf766y7uDNUpKytLZ8+eVefOnc1jpaWl2rZtm5YsWaLi4mJ5eHi4sENcb35+fvrFL36h48ePu7qVGoUQDaBaGIahSZMmad26ddq6datCQ0Nd3RJusLKyMhUXF7u6DVSze++9VwcOHHA6Nnr0aLVp00bTp08nQNcCFy5c0IkTJzRixAhXt1KjEKJx3Vy4cMHp/1pPnjyp7OxsNWzYUM2bN3dhZ7geEhIStHLlSr3//vtq0KCBcnNzJUm+vr7y9vZ2cXeobjNmzNDAgQPVvHlznT9/XitXrtTWrVu1adMmV7eGatagQYMK322oX7++GjVqxHceblFPPvmkHnjgAYWEhCgnJ0ezZ8+Wh4eHhg0b5urWahRCNK6bffv2qU+fPuZ+UlKSJCk+Pl7Jycku6grXy7JlyyRJvXv3djr+5ptvatSoUTe+IVxXZ8+e1ciRI3XmzBn5+voqPDxcmzZtUr9+/VzdGoD/0pdffqlhw4bp3LlzatKkie6++27t2rVLTZo0cXVrNYqbYRiGq5sAAAAAbiasEw0AAABYRIgGAAAALCJEAwAAABYRogEAAACLCNEAAACARYRoAAAAwCJCNAAAAGARIRoAAACwiBANAAAAWESIBoBaKj8/XxMnTlTz5s1ls9kUGBiomJgY7dixw9WtAUCNV8fVDQAAXCMuLk4lJSVasWKF7rjjDuXl5Sk9PV3nzp27LtcrKSmRp6fndRkbAG40nkQDQC1UUFCgf/7zn/rd736nPn36KCQkRN26ddOMGTP04IMPmjX/+7//q4CAAHl5eal9+/basGGDOcbf/vY3tWvXTjabTS1atNDLL7/sdI0WLVro+eef18iRI2W32zV+/HhJ0vbt23XPPffI29tbwcHBevzxx1VUVHTj3jwAVANCNADUQj4+PvLx8dH69etVXFxc4XxZWZkGDhyoHTt26O2339bnn3+ul156SR4eHpKkrKwsPfLIIxo6dKgOHDigOXPm6Nlnn1VycrLTOL///e/VsWNHffrpp3r22Wd14sQJDRgwQHFxcdq/f79WrVql7du3KzEx8Ua8bQCoNm6GYRiubgIAcOP97W9/07hx4/T999+rc+fO6tWrl4YOHarw8HBt3rxZAwcO1OHDh/WLX/yiwmuHDx+u/Px8bd682Tw2bdo0paSk6NChQ5J+eBL9y1/+UuvWrTNrxo4dKw8PD73++uvmse3bt6tXr14qKiqSl5fXdXzHAFB9eBINALVUXFyccnJy9MEHH2jAgAHaunWrOnfurOTkZGVnZ6tZs2aVBmhJOnz4sHr06OF0rEePHjp27JhKS0vNY126dHGq+eyzz5ScnGw+Cffx8VFMTIzKysp08uTJ6n+TAHCd8MVCAKjFvLy81K9fP/Xr10/PPvusxo4dq9mzZ+vJJ5+slvHr16/vtH/hwgX97//+rx5//PEKtc2bN6+WawLAjUCIBgCYwsLCtH79eoWHh+vLL7/Uv/71r0qfRrdt27bCUng7duzQL37xC3PedGU6d+6szz//XK1atar23gHgRmI6BwDUQufOnVPfvn319ttva//+/Tp58qTWrFmj+fPn66GHHlKvXr3Us2dPxcXFKS0tTSdPntTGjRuVmpoqSXriiSeUnp6u559/Xv/617+0YsUKLVmy5KpPsKdPn66dO3cqMTFR2dnZOnbsmN5//32+WAjgpsOTaACohXx8fBQZGamFCxfqxIkTunTpkoKDgzVu3Dg9/fTTkn744uGTTz6pYcOGqaioSK1atdJLL70k6YcnyqtXr9asWbP0/PPPq2nTppo7d65GjRr1s9cNDw9XRkaGnnnmGd1zzz0yDEMtW7bUkCFDrvdbBoBqxeocAAAAgEVM5wAAAAAsIkQDAAAAFhGiAQAAAIsI0QAAAIBFhGgAAADAIkI0AAAAYBEhGgAAALCIEA0AAABYRIgGAAAALCJEAwAAABYRogEAAACL/j+j4RzSiOVi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tEAAAIjCAYAAADFk0cVAAAAOXRFWHRTb2Z0d2FyZQBNYXRwbG90bGliIHZlcnNpb24zLjcuMSwgaHR0cHM6Ly9tYXRwbG90bGliLm9yZy/bCgiHAAAACXBIWXMAAA9hAAAPYQGoP6dpAABHzklEQVR4nO3de1RVdf7/8RegHFA8kBdAEpG0UVHRERXJ8haKRhe/4aTmT9G8fHXARik1y9Ssxkan1EbTZpoJm7K8zGglI0qYOCreKPKSOurYaCFIFhylBIX9+6PF/nqCku2gB+X5WGuv1d77fT77ffYp16vt53yOm2EYhgAAAABUmburGwAAAABuNoRoAAAAwCJCNAAAAGARIRoAAACwiBANAAAAWESIBgAAACwiRAMAAAAWEaIBAAAAiwjRAAAAgEWEaACoxJw5c+Tm5nZDrtW7d2/17t3b3N+6davc3Ny0du3aG3L9UaNGqUWLFjfkWtfqwoULGjt2rAIDA+Xm5qbJkye7uiUAtRwhGsAtLzk5WW5ububm5eWloKAgxcTE6NVXX9X58+er5To5OTmaM2eOsrOzq2W86lSTe6uK3/72t0pOTtbEiRP117/+VSNGjPjJ2pKSEi1evFi//OUvZbfb5efnp3bt2mn8+PE6cuTIDewawK2sjqsbAIAbZe7cuQoNDdWlS5eUm5urrVu3avLkyXrllVf0wQcfKDw83KydOXOmnnrqKUvj5+Tk6LnnnlOLFi3UqVOnKr9u8+bNlq5zLX6utz/96U8qKyu77j38N7Zs2aLu3btr9uzZV62Ni4vTxo0bNWzYMI0bN06XLl3SkSNHtGHDBt11111q06bNDegYwK2OEA2g1hg4cKC6dOli7s+YMUNbtmzR/fffrwcffFCHDx+Wt7e3JKlOnTqqU+f6/hH53XffqV69evL09Lyu17maunXruvT6VXH27FmFhYVdtW7v3r3asGGDXnzxRT399NNO55YsWaKCgoLr1GFFFy9elKenp9zd+Utf4FbEf9kAarW+ffvq2Wef1X/+8x+9/fbb5vHK5kSnpaXp7rvvlp+fn3x8fNS6dWszqG3dulVdu3aVJI0ePdqcOpKcnCzph3nP7du3V1ZWlnr27Kl69eqZr/3xnOhypaWlevrppxUYGKj69evrwQcf1OnTp51qWrRooVGjRlV47ZVjXq23yuZEFxUV6YknnlBwcLBsNptat26t3//+9zIMw6nOzc1NiYmJWr9+vdq3by+bzaZ27dopNTW18hv+I2fPntWYMWMUEBAgLy8vdezYUStWrDDPl88PP3nypFJSUszev/jii0rHO3HihCSpR48eFc55eHioUaNGTse++uorjRkzRkFBQbLZbAoNDdXEiRNVUlJi1vz73//Wr371KzVs2FD16tVT9+7dlZKS4jROeZ/vvfeeZs6cqdtvv1316tWTw+GQJO3evVsDBgyQr6+v6tWrp169emnHjh1OY5w/f16TJ09WixYtZLPZ5O/vr379+umTTz6p0r0EcGPxJBpArTdixAg9/fTT2rx5s8aNG1dpzaFDh3T//fcrPDxcc+fOlc1m0/Hjx80g1LZtW82dO1ezZs3S+PHjdc8990iS7rrrLnOMc+fOaeDAgRo6dKj+3//7fwoICPjZvl588UW5ublp+vTpOnv2rBYtWqTo6GhlZ2ebT8yroiq9XckwDD344IP6+OOPNWbMGHXq1EmbNm3S1KlT9dVXX2nhwoVO9du3b9ff//53/frXv1aDBg306quvKi4uTqdOnaoQWq/0/fffq3fv3jp+/LgSExMVGhqqNWvWaNSoUSooKNBvfvMbtW3bVn/96181ZcoUNWvWTE888YQkqUmTJpWOGRISIkl655131KNHj5/924ScnBx169ZNBQUFGj9+vNq0aaOvvvpKa9eu1XfffSdPT0/l5eXprrvu0nfffafHH39cjRo10ooVK/Tggw9q7dq1+p//+R+nMZ9//nl5enrqySefVHFxsTw9PbVlyxYNHDhQERERmj17ttzd3fXmm2+qb9+++uc//6lu3bpJkiZMmKC1a9cqMTFRYWFhOnfunLZv367Dhw+rc+fOP/k+ALiIAQC3uDfffNOQZOzdu/cna3x9fY1f/vKX5v7s2bONK/+IXLhwoSHJyM/P/8kx9u7da0gy3nzzzQrnevXqZUgyli9fXum5Xr16mfsff/yxIcm4/fbbDYfDYR5fvXq1IclYvHixeSwkJMSIj4+/6pg/11t8fLwREhJi7q9fv96QZLzwwgtOdYMHDzbc3NyM48ePm8ckGZ6enk7HPvvsM0OS8Yc//KHCta60aNEiQ5Lx9ttvm8dKSkqMqKgow8fHx+m9h4SEGLGxsT87nmEYRllZmXmvAwICjGHDhhlLly41/vOf/1SoHTlypOHu7l7pvxdlZWWGYRjG5MmTDUnGP//5T/Pc+fPnjdDQUKNFixZGaWmpYRj/95ndcccdxnfffec0zp133mnExMSYYxqGYXz33XdGaGio0a9fP/OYr6+vkZCQcNX3CKBmYDoHAEjy8fH52VU6/Pz8JEnvv//+NX8Jz2azafTo0VWuHzlypBo0aGDuDx48WE2bNtU//vGPa7p+Vf3jH/+Qh4eHHn/8cafjTzzxhAzD0MaNG52OR0dHq2XLluZ+eHi47Ha7/v3vf1/1OoGBgRo2bJh5rG7dunr88cd14cIFZWRkWO7dzc1NmzZt0gsvvKDbbrtN7777rhISEhQSEqIhQ4aYc6LLysq0fv16PfDAA07z5K8cp7zHbt266e677zbP+fj4aPz48friiy/0+eefO70uPj7e6W8JsrOzdezYMT366KM6d+6cvv76a3399dcqKirSvffeq23btpn/Pvn5+Wn37t3Kycmx/L4B3HiEaADQD+sQXxlYf2zIkCHq0aOHxo4dq4CAAA0dOlSrV6+2FKhvv/12S18ivPPOO5323dzc1KpVq5+cD1xd/vOf/ygoKKjC/Wjbtq15/krNmzevMMZtt92mb7/99qrXufPOOyt88e6nrlNVNptNzzzzjA4fPqycnBy9++676t69u1avXq3ExERJUn5+vhwOh9q3b3/VHlu3bl3h+E/1GBoa6rR/7NgxST+E6yZNmjhtb7zxhoqLi1VYWChJmj9/vg4ePKjg4GB169ZNc+bMuer/iABwHUI0gFrvyy+/VGFhoVq1avWTNd7e3tq2bZs++ugjjRgxQvv379eQIUPUr18/lZaWVuk6VuYxV9VP/SBMVXuqDh4eHpUeN370JURXaNq0qYYOHapt27bpzjvv1OrVq3X58uXrdr0ff8bl/5O1YMECpaWlVbr5+PhIkh555BH9+9//1h/+8AcFBQVpwYIFateuXYUn/wBqBkI0gFrvr3/9qyQpJibmZ+vc3d1177336pVXXtHnn3+uF198UVu2bNHHH38s6acD7bUqf4pZzjAMHT9+3Gkljdtuu63SZdt+/ITUSm8hISHKycmpML2l/IdKyr+8998KCQnRsWPHKjzNr+7rSD9MEwkPD9elS5f09ddfq0mTJrLb7Tp48OBVezx69GiF41XtsXyai91uV3R0dKXblUsMNm3aVL/+9a+1fv16nTx5Uo0aNdKLL75o9e0CuAEI0QBqtS1btuj5559XaGiohg8f/pN133zzTYVj5T9aUlxcLEmqX7++JFXbWsRvvfWWU5Bdu3atzpw5o4EDB5rHWrZsqV27djktybZhw4YKS+FZ6e2+++5TaWmplixZ4nR84cKFcnNzc7r+f+O+++5Tbm6uVq1aZR67fPmy/vCHP8jHx0e9evWyPOaxY8d06tSpCscLCgqUmZmp2267TU2aNJG7u7sGDRqkDz/8UPv27atQX/4U/b777tOePXuUmZlpnisqKtIf//hHtWjR4qprV0dERKhly5b6/e9/rwsXLlQ4n5+fL+mHvzkon9ZRzt/fX0FBQea/XwBqFpa4A1BrbNy4UUeOHNHly5eVl5enLVu2KC0tTSEhIfrggw/k5eX1k6+dO3eutm3bptjYWIWEhOjs2bN67bXX1KxZM/NLZy1btpSfn5+WL1+uBg0aqH79+oqMjKwwT7aqGjZsqLvvvlujR49WXl6eFi1apFatWjktwzd27FitXbtWAwYM0COPPKITJ07o7bffdvqin9XeHnjgAfXp00fPPPOMvvjiC3Xs2FGbN2/W+++/r8mTJ1cY+1qNHz9er7/+ukaNGqWsrCy1aNFCa9eu1Y4dO7Ro0aKfnaP+Uz777DM9+uijGjhwoO655x41bNhQX331lVasWKGcnBwtWrTInH7y29/+Vps3b1avXr00fvx4tW3bVmfOnNGaNWu0fft2+fn56amnntK7776rgQMH6vHHH1fDhg21YsUKnTx5Un/729+u+kMq7u7ueuONNzRw4EC1a9dOo0eP1u23366vvvpKH3/8sex2uz788EOdP39ezZo10+DBg9WxY0f5+Pjoo48+0t69e/Xyyy9f0/0FcJ25dnEQALj+ype4K988PT2NwMBAo1+/fsbixYudllIr9+Ml7tLT042HHnrICAoKMjw9PY2goCBj2LBhxr/+9S+n173//vtGWFiYUadOHacl5Xr16mW0a9eu0v5+aom7d99915gxY4bh7+9veHt7G7GxsZUu1fbyyy8bt99+u2Gz2YwePXoY+/btqzDmz/X24yXuDOOHZdymTJliBAUFGXXr1jXuvPNOY8GCBU7LtBnGD0vcVbYs208tvfdjeXl5xujRo43GjRsbnp6eRocOHSpdhq+qS9zl5eUZL730ktGrVy+jadOmRp06dYzbbrvN6Nu3r7F27doK9f/5z3+MkSNHGk2aNDFsNptxxx13GAkJCUZxcbFZc+LECWPw4MGGn5+f4eXlZXTr1s3YsGGD0zjln9maNWsq7evTTz81Hn74YaNRo0aGzWYzQkJCjEceecRIT083DMMwiouLjalTpxodO3Y0GjRoYNSvX9/o2LGj8dprr131PQNwDTfDqAHf/AAAAABuIsyJBgAAACwiRAMAAAAWEaIBAAAAiwjRAAAAgEWEaAAAAMAiQjQAAABgET+2cgOVlZUpJydHDRo0qPafBwYAAMB/zzAMnT9/XkFBQT/7g0qE6BsoJydHwcHBrm4DAAAAV3H69Gk1a9bsJ88Tom+g8p+wPX36tOx2u4u7AQAAwI85HA4FBwebue2nEKJvoPIpHHa7nRANAABQg11t6i1fLAQAAAAsIkQDAAAAFhGiAQAAAIsI0QAAAIBFhGgAAADAIkI0AAAAYBEhGgAAALCIEA0AAABYRIgGAAAALCJEAwAAABYRogEAAACLCNEAAACARYRoAAAAwCJCNAAAAGARIRoAAACwiBANAAAAWESIBgAAACwiRAMAAAAWEaIBAAAAi+q4ugEAAIBbTcTUt1zdAq6QtWBktY/Jk2gAAADAIkI0AAAAYBEhGgAAALCIEA0AAABYRIgGAAAALCJEAwAAABYRogEAAACLCNEAAACARYRoAAAAwCJCNAAAAGCRS0P0smXLFB4eLrvdLrvdrqioKG3cuNE837t3b7m5uTltEyZMcBrj1KlTio2NVb169eTv76+pU6fq8uXLTjVbt25V586dZbPZ1KpVKyUnJ1foZenSpWrRooW8vLwUGRmpPXv2OJ2/ePGiEhIS1KhRI/n4+CguLk55eXnVdzMAAABw03BpiG7WrJleeuklZWVlad++ferbt68eeughHTp0yKwZN26czpw5Y27z5883z5WWlio2NlYlJSXauXOnVqxYoeTkZM2aNcusOXnypGJjY9WnTx9lZ2dr8uTJGjt2rDZt2mTWrFq1SklJSZo9e7Y++eQTdezYUTExMTp79qxZM2XKFH344Ydas2aNMjIylJOTo4cffvg63yEAAADURG6GYRiubuJKDRs21IIFCzRmzBj17t1bnTp10qJFiyqt3bhxo+6//37l5OQoICBAkrR8+XJNnz5d+fn58vT01PTp05WSkqKDBw+arxs6dKgKCgqUmpoqSYqMjFTXrl21ZMkSSVJZWZmCg4M1adIkPfXUUyosLFSTJk20cuVKDR48WJJ05MgRtW3bVpmZmerevXuV3pvD4ZCvr68KCwtlt9uv9RYBAIAaLmLqW65uAVfIWjCyyrVVzWs1Zk50aWmp3nvvPRUVFSkqKso8/s4776hx48Zq3769ZsyYoe+++848l5mZqQ4dOpgBWpJiYmLkcDjMp9mZmZmKjo52ulZMTIwyMzMlSSUlJcrKynKqcXd3V3R0tFmTlZWlS5cuOdW0adNGzZs3N2sqU1xcLIfD4bQBAADg5lfH1Q0cOHBAUVFRunjxonx8fLRu3TqFhYVJkh599FGFhIQoKChI+/fv1/Tp03X06FH9/e9/lyTl5uY6BWhJ5n5ubu7P1jgcDn3//ff69ttvVVpaWmnNkSNHzDE8PT3l5+dXoab8OpWZN2+ennvuOYt3BAAAADWdy0N069atlZ2drcLCQq1du1bx8fHKyMhQWFiYxo8fb9Z16NBBTZs21b333qsTJ06oZcuWLuy6ambMmKGkpCRz3+FwKDg42IUdAQAAoDq4fDqHp6enWrVqpYiICM2bN08dO3bU4sWLK62NjIyUJB0/flySFBgYWGGFjPL9wMDAn62x2+3y9vZW48aN5eHhUWnNlWOUlJSooKDgJ2sqY7PZzJVHyjcAAADc/Fweon+srKxMxcXFlZ7Lzs6WJDVt2lSSFBUVpQMHDjitopGWlia73W5OCYmKilJ6errTOGlpaea8a09PT0VERDjVlJWVKT093ayJiIhQ3bp1nWqOHj2qU6dOOc3fBgAAQO3g0ukcM2bM0MCBA9W8eXOdP39eK1eu1NatW7Vp0yadOHFCK1eu1H333adGjRpp//79mjJlinr27Knw8HBJUv/+/RUWFqYRI0Zo/vz5ys3N1cyZM5WQkCCbzSZJmjBhgpYsWaJp06bpscce05YtW7R69WqlpKSYfSQlJSk+Pl5dunRRt27dtGjRIhUVFWn06NGSJF9fX40ZM0ZJSUlq2LCh7Ha7Jk2apKioqCqvzAEAAIBbh0tD9NmzZzVy5EidOXNGvr6+Cg8P16ZNm9SvXz+dPn1aH330kRlog4ODFRcXp5kzZ5qv9/Dw0IYNGzRx4kRFRUWpfv36io+P19y5c82a0NBQpaSkaMqUKVq8eLGaNWumN954QzExMWbNkCFDlJ+fr1mzZik3N1edOnVSamqq05cNFy5cKHd3d8XFxam4uFgxMTF67bXXbsyNAgAAQI1S49aJvpWxTjQAALUD60TXLLf0OtEAAADAzYI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jk0hC9bNkyhYeHy263y263KyoqShs3bjTPX7x4UQkJCWrUqJF8fHwUFxenvLw8pzFOnTql2NhY1atXT/7+/po6daouX77sVLN161Z17txZNptNrVq1UnJycoVeli5dqhYtWsjLy0uRkZHas2eP0/mq9AIAAIDawaUhulmzZnrppZeUlZWlffv2qW/fvnrooYd06NAhSdKUKVP04Ycfas2aNcrIyFBOTo4efvhh8/WlpaWKjY1VSUmJdu7cqRUrVig5OVmzZs0ya06ePKnY2Fj16dNH2dnZmjx5ssaOHatNmzaZNatWrVJSUpJmz56tTz75RB07dlRMTIzOnj1r1lytFwAAANQeboZhGK5u4koNGzbUggULNHjwYDVp0kQrV67U4MGDJUlHjhxR27ZtlZmZqe7du2vjxo26//77lZOTo4CAAEnS8uXLNX36dOXn58vT01PTp09XSkqKDh48aF5j6NChKigoUGpqqiQpMjJSXbt21ZIlSyRJZWVlCg4O1qRJk/TUU0+psLDwqr1UhcPhkK+vrwoLC2W326vtngEAgJolYupbrm4BV8haMLLKtVXNazVmTnRpaanee+89FRUVKSoqSllZWbp06ZKio6PNmjZt2qh58+bKzMyUJGVmZqpDhw5mgJakmJgYORwO82l2Zmam0xjlNeVjlJSUKCsry6nG3d1d0dHRZk1VeqlMcXGxHA6H0wYAAICbn8tD9IEDB+Tj4yObzaYJEyZo3bp1CgsLU25urjw9PeXn5+dUHxAQoNzcXElSbm6uU4AuP19+7udqHA6Hvv/+e3399dcqLS2ttObKMa7WS2XmzZsnX19fcwsODq7aTQEAAECN5vIQ3bp1a2VnZ2v37t2aOHGi4uPj9fnnn7u6rWoxY8YMFRYWmtvp06dd3RIAAACqQR1XN+Dp6alWrVpJkiIiIrR3714tXrxYQ4YMUUlJiQoKCpyeAOfl5SkwMFCSFBgYWGEVjfIVM66s+fEqGnl5ebLb7fL29paHh4c8PDwqrblyjKv1UhmbzSabzWbhbgAAAOBm4PIn0T9WVlam4uJiRUREqG7dukpPTzfPHT16VKdOnVJUVJQkKSoqSgcOHHBaRSMtLU12u11hYWFmzZVjlNeUj+Hp6amIiAinmrKyMqWnp5s1VekFAAAAtYdLn0TPmDFDAwcOVPPmzXX+/HmtXLlSW7du1aZNm+Tr66sxY8YoKSlJDRs2lN1u16RJkxQVFWWuhtG/f3+FhYVpxIgRmj9/vnJzczVz5kwlJCSYT4AnTJigJUuWaNq0aXrssce0ZcsWrV69WikpKWYfSUlJio+PV5cuXdStWzctWrRIRUVFGj16tCRVqRcAAADUHi4N0WfPntXIkSN15swZ+fr6Kjw8XJs2bVK/fv0kSQsXLpS7u7vi4uJUXFysmJgYvfbaa+brPTw8tGHDBk2cOFFRUVGqX7++4uPjNXfuXLMmNDRUKSkpmjJlihYvXqxmzZrpjTfeUExMjFkzZMgQ5efna9asWcrNzVWnTp2Umprq9GXDq/UCAACA2qPGrRN9K2OdaAAAagfWia5Zbul1ogEAAICbB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MilIXrevHnq2rWrGjRoIH9/fw0aNEhHjx51qundu7fc3NyctgkTJjjVnDp1SrGxsapXr578/f01depUXb582alm69at6ty5s2w2m1q1aqXk5OQK/SxdulQtWrSQl5eXIiMjtWfPHqfzFy9eVEJCgho1aiQfHx/FxcUpLy+vem4GAAAAbhouDdEZGRlKSEjQrl27lJaWpkuXLql///4qKipyqhs3bpzOnDljbvPnzzfPlZaWKjY2ViUlJdq5c6dWrFih5ORkzZo1y6w5efKkYmNj1adPH2VnZ2vy5MkaO3asNm3aZNasWrVKSUlJmj17tj755BN17NhRMTExOnv2rFkzZcoUffjhh1qzZo0yMjKUk5Ojhx9++DreIQAAANREboZhGK5uolx+fr78/f2VkZGhnj17SvrhSXSnTp20aNGiSl+zceNG3X///crJyVFAQIAkafny5Zo+fbry8/Pl6emp6dOnKyUlRQcPHjRfN3ToUBUUFCg1NVWSFBkZqa5du2rJkiWSpLKyMgUHB2vSpEl66qmnVFhYqCZNmmjlypUaPHiwJOnIkSNq27atMjMz1b1796u+P4fDIV9fXxUWFsput1/zfQIAADVbxNS3XN0CrpC1YGSVa6ua12rUnOjCwkJJUsOGDZ2Ov/POO2rcuLHat2+vGTNm6LvvvjPPZWZmqkOHDmaAlqSYmBg5HA4dOnTIrImOjnYaMyYmRpmZmZKkkpISZWVlOdW4u7srOjrarMnKytKlS5ecatq0aaPmzZubNT9WXFwsh8PhtAEAAODmV8fVDZQrKyvT5MmT1aNHD7Vv3948/uijjyokJERBQUHav3+/pk+frqNHj+rvf/+7JCk3N9cpQEsy93Nzc3+2xuFw6Pvvv9e3336r0tLSSmuOHDlijuHp6Sk/P78KNeXX+bF58+bpueees3gnAAAAUNPVmBCdkJCggwcPavv27U7Hx48fb/5zhw4d1LRpU9177706ceKEWrZseaPbtGTGjBlKSkoy9x0Oh4KDg13YEQAAAKpDjZjOkZiYqA0bNujjjz9Ws2bNfrY2MjJSknT8+HFJUmBgYIUVMsr3AwMDf7bGbrfL29tbjRs3loeHR6U1V45RUlKigoKCn6z5MZvNJrvd7rQBAADg5ufSEG0YhhITE7Vu3Tpt2bJFoaGhV31Ndna2JKlp06aSpKioKB04cMBpFY20tDTZ7XaFhYWZNenp6U7jpKWlKSoqSpLk6empiIgIp5qysjKlp6ebNREREapbt65TzdGjR3Xq1CmzBgAAALWDS6dzJCQkaOXKlXr//ffVoEEDc26xr6+vvL29deLECa1cuVL33XefGjVqpP3792vKlCnq2bOnwsPDJUn9+/dXWFiYRowYofnz5ys3N1czZ85UQkKCbDabJGnChAlasmSJpk2bpscee0xbtmzR6tWrlZKSYvaSlJSk+Ph4denSRd26ddOiRYtUVFSk0aNHmz2NGTNGSUlJatiwoex2uyZNmqSoqKgqrcwBAACAW4dLQ/SyZcsk/bCM3ZXefPNNjRo1Sp6envroo4/MQBscHKy4uDjNnDnTrPXw8NCGDRs0ceJERUVFqX79+oqPj9fcuXPNmtDQUKWkpGjKlClavHixmjVrpjfeeEMxMTFmzZAhQ5Sfn69Zs2YpNzdXnTp1UmpqqtOXDRcuXCh3d3fFxcWpuLhYMTExeu21167T3QEAAEBNVaPWib7VsU40AAC1A+tE1yy3/DrRAAAAwM2A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kI0AAAAYNE1hei+ffuqoKCgwnGHw6G+ffv+tz0BAAAANdo1heitW7eqpKSkwvGLFy/qn//8Z5XHmTdvnrp27aoGDRrI399fgwYN0tGjRyuMmZCQoEaNGsnHx0dxcXHKy8tzqjl16pRiY2NVr149+fv7a+rUqbp8+XKFnjt37iybzaZWrVopOTm5Qj9Lly5VixYt5OXlpcjISO3Zs8dyLwAAALj1WQrR+/fv1/79+yVJn3/+ubm/f/9+ffrpp/rzn/+s22+/vcrjZWRkKCEhQbt27VJaWpouXbqk/v37q6ioyKyZMmWKPvzwQ61Zs0YZGRnKycnRww8/bJ4vLS1VbGysSkpKtHPnTq1YsULJycmaNWuWWXPy5EnFxsaqT58+ys7O1uTJkzV27Fht2rTJrFm1apWSkpI0e/ZsffLJJ+rYsaNiYmJ09uzZKvcCAACA2sHNMAyjqsXu7u5yc3OTJFX2Mm9vb/3hD3/QY489dk3N5Ofny9/fXxkZGerZs6cKCwvVpEkTrVy5UoMHD5YkHTlyRG3btlVmZqa6d++ujRs36v7771dOTo4CAgIkScuXL9f06dOVn58vT09PTZ8+XSkpKTp48KB5raFDh6qgoECpqamSpMjISHXt2lVLliyRJJWVlSk4OFiTJk3SU089VaVersbhcMjX11eFhYWy2+3XdI8AAEDNFzH1LVe3gCtkLRhZ5dqq5jVLT6JPnjypEydOyDAM7dmzRydPnjS3r776Sg6H45oDtCQVFhZKkho2bChJysrK0qVLlxQdHW3WtGnTRs2bN1dmZqYkKTMzUx06dDADtCTFxMTI4XDo0KFDZs2VY5TXlI9RUlKirKwspxp3d3dFR0ebNVXp5ceKi4vlcDicNgAAANz86lgpDgkJkfTDU9rqVlZWpsmTJ6tHjx5q3769JCk3N1eenp7y8/Nzqg0ICFBubq5Zc2WALj9ffu7nahwOh77//nt9++23Ki0trbTmyJEjVe7lx+bNm6fnnnuuincAAAAANwtLIfpKx44d08cff6yzZ89WCNVXzkeuqoSEBB08eFDbt2+/1pZqnBkzZigpKcncdzgcCg4OdmFHAAAAqA7XFKL/9Kc/aeLEiWrcuLECAwPNedKS5ObmZjlEJyYmasOGDdq2bZuaNWtmHg8MDFRJSYkKCgqcngDn5eUpMDDQrPnxKhrlK2ZcWfPjVTTy8vJkt9vl7e0tDw8PeXh4VFpz5RhX6+XHbDabbDabhTsBAACAm8E1LXH3wgsv6MUXX1Rubq6ys7P16aefmtsnn3xS5XEMw1BiYqLWrVunLVu2KDQ01Ol8RESE6tatq/T0dPPY0aNHderUKUVFRUmSoqKidODAAadVNNLS0mS32xUWFmbWXDlGeU35GJ6enoqIiHCqKSsrU3p6ullTlV4AAABQO1zTk+hvv/1Wv/rVr/7riyckJGjlypV6//331aBBA3Nusa+vr7y9veXr66sxY8YoKSlJDRs2lN1u16RJkxQVFWWuhtG/f3+FhYVpxIgRmj9/vnJzczVz5kwlJCSYT4EnTJigJUuWaNq0aXrssce0ZcsWrV69WikpKWYvSUlJio+PV5cuXdStWzctWrRIRUVFGj16tNnT1XoBAABA7XBNIfpXv/qVNm/erAkTJvxXF1+2bJkkqXfv3k7H33zzTY0aNUqStHDhQrm7uysuLk7FxcWKiYnRa6+9ZtZ6eHhow4YNmjhxoqKiolS/fn3Fx8dr7ty5Zk1oaKhSUlI0ZcoULV68WM2aNdMbb7yhmJgYs2bIkCHKz8/XrFmzlJubq06dOik1NdXpy4ZX6wUAAAC1g6V1osvNmzdPr7zyimJjY9WhQwfVrVvX6fzjjz9ebQ3eSlgnGgCA2oF1omuW67FO9DU9if7jH/8oHx8fZWRkKCMjw+mcm5sbIRoAAAC3tGsK0SdPnqzuPgAAAICbxjWtzgEAAADUZtf0JPpqP+39l7/85ZqaAQAAAG4G17zE3ZUuXbqkgwcPqqCgQH379q2WxgAAAICa6ppC9Lp16yocKysr08SJE9WyZcv/uikAAACgJqu2OdHu7u5KSkrSwoULq2tIAAAAoEaq1i8WnjhxQpcvX67OIQEAAIAa55qmcyQlJTntG4ahM2fOKCUlRfHx8dXSGAAAAFBTXVOI/vTTT5323d3d1aRJE7388stXXbkDAAAAuNldU4j++OOPq7sPAAAA4KZxTSG6XH5+vo4ePSpJat26tZo0aVItTQEAAAA12TV9sbCoqEiPPfaYmjZtqp49e6pnz54KCgrSmDFj9N1331V3jwAAAECNck0hOikpSRkZGfrwww9VUFCggoICvf/++8rIyNATTzxR3T0CAAAANco1Tef429/+prVr16p3797msfvuu0/e3t565JFHtGzZsurqDwAAAKhxrulJ9HfffaeAgIAKx/39/ZnOAQAAgFveNYXoqKgozZ49WxcvXjSPff/993ruuecUFRVVbc0BAAAANdE1TedYtGiRBgwYoGbNmqljx46SpM8++0w2m02bN2+u1gYBAACAmuaaQnSHDh107NgxvfPOOzpy5IgkadiwYRo+fLi8vb2rtUEAAACgprmmED1v3jwFBARo3LhxTsf/8pe/KD8/X9OnT6+W5gAAAICa6JrmRL/++utq06ZNhePt2rXT8uXL/+umAAAAgJrsmkJ0bm6umjZtWuF4kyZNdObMmf+6KQAAAKAmu6YQHRwcrB07dlQ4vmPHDgUFBf3XTQEAAAA12TXNiR43bpwmT56sS5cuqW/fvpKk9PR0TZs2jV8sBAAAwC3vmkL01KlTde7cOf36179WSUmJJMnLy0vTp0/XjBkzqrVBAAAAoKa5phDt5uam3/3ud3r22Wd1+PBheXt7684775TNZqvu/gAAAIAa55pCdDkfHx917dq1unoBAAAAbgrX9MVCAAAAoDYjRAMAAAAWEaIBAAAAiwjRAAAAgEWEaAAAAMAiQjQAAABgESEaAAAAsIgQDQAAAFhEiAYAAAAsIkQDAAAAFhGiAQAAAIsI0QAAAIBFhGgAAADAIkI0AAAAYBEhGgAAALCIEA0AAABYRIgGAAAALCJEAwAAABYRogEAAACLCNEAAACARYRoAAAAwCJCNAAAAGARIRoAAACwyKUhetu2bXrggQcUFBQkNzc3rV+/3un8qFGj5Obm5rQNGDDAqeabb77R8OHDZbfb5efnpzFjxujChQtONfv379c999wjLy8vBQcHa/78+RV6WbNmjdq0aSMvLy916NBB//jHP5zOG4ahWbNmqWnTpvL29lZ0dLSOHTtWPTcCAAAANxWXhuiioiJ17NhRS5cu/cmaAQMG6MyZM+b27rvvOp0fPny4Dh06pLS0NG3YsEHbtm3T+PHjzfMOh0P9+/dXSEiIsrKytGDBAs2ZM0d//OMfzZqdO3dq2LBhGjNmjD799FMNGjRIgwYN0sGDB82a+fPn69VXX9Xy5cu1e/du1a9fXzExMbp48WI13hEAAADcDNwMwzBc3YQkubm5ad26dRo0aJB5bNSoUSooKKjwhLrc4cOHFRYWpr1796pLly6SpNTUVN1333368ssvFRQUpGXLlumZZ55Rbm6uPD09JUlPPfWU1q9fryNHjkiShgwZoqKiIm3YsMEcu3v37urUqZOWL18uwzAUFBSkJ554Qk8++aQkqbCwUAEBAUpOTtbQoUOr9B4dDod8fX1VWFgou91u9RYBAICbRMTUt1zdAq6QtWBklWurmtdq/JzorVu3yt/fX61bt9bEiRN17tw581xmZqb8/PzMAC1J0dHRcnd31+7du82anj17mgFakmJiYnT06FF9++23Zk10dLTTdWNiYpSZmSlJOnnypHJzc51qfH19FRkZadZUpri4WA6Hw2kDAADAza9Gh+gBAwborbfeUnp6un73u98pIyNDAwcOVGlpqSQpNzdX/v7+Tq+pU6eOGjZsqNzcXLMmICDAqaZ8/2o1V56/8nWV1VRm3rx58vX1Nbfg4GBL7x8AAAA1Ux1XN/Bzrpwm0aFDB4WHh6tly5baunWr7r33Xhd2VjUzZsxQUlKSue9wOAjSAAAAt4Aa/ST6x+644w41btxYx48flyQFBgbq7NmzTjWXL1/WN998o8DAQLMmLy/PqaZ8/2o1V56/8nWV1VTGZrPJbrc7bQAAALj53VQh+ssvv9S5c+fUtGlTSVJUVJQKCgqUlZVl1mzZskVlZWWKjIw0a7Zt26ZLly6ZNWlpaWrdurVuu+02syY9Pd3pWmlpaYqKipIkhYaGKjAw0KnG4XBo9+7dZg0AAABqD5eG6AsXLig7O1vZ2dmSfvgCX3Z2tk6dOqULFy5o6tSp2rVrl7744gulp6froYceUqtWrRQTEyNJatu2rQYMGKBx48Zpz5492rFjhxITEzV06FAFBQVJkh599FF5enpqzJgxOnTokFatWqXFixc7TbP4zW9+o9TUVL388ss6cuSI5syZo3379ikxMVHSDyuHTJ48WS+88II++OADHThwQCNHjlRQUJDTaiIAAACoHVw6J3rfvn3q06ePuV8ebOPj47Vs2TLt379fK1asUEFBgYKCgtS/f389//zzstls5mveeecdJSYm6t5775W7u7vi4uL06quvmud9fX21efNmJSQkKCIiQo0bN9asWbOc1pK+6667tHLlSs2cOVNPP/207rzzTq1fv17t27c3a6ZNm6aioiKNHz9eBQUFuvvuu5WamiovL6/reYsAAABQA9WYdaJrA9aJBgCgdmCd6JqlVq4TDQAAANQ0hGgAAADAIkI0AAAAYBEhGgAAALCIEA0AAABYRIg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wjRAAAAgEWEaAAAAMAiQjQAAABgESEaAAAAsIgQDQAAAFhEiAYAAAAsIkQDAAAAFhGiAQAAAIsI0QAAAIBFhGgAAADAIpeG6G3btumBBx5QUFCQ3NzctH79eqfzhmFo1qxZatq0qby9vRUdHa1jx4451XzzzTcaPny47Ha7/Pz8NGbMGF24cMGpZv/+/brnnnvk5eWl4OBgzZ8/v0Iva9asUZs2beTl5aUOHTroH//4h+VeAAAAUDu4NEQXFRWpY8eOWrp0aaXn58+fr1dffVXLly/X7t27Vb9+fcXExOjixYtmzfDhw3Xo0CGlpaVpw4YN2rZtm8aPH2+edzgc6t+/v0JCQpSVlaUFCxZozpw5+uMf/2jW7Ny5U8OGDdOYMWP06aefatCgQRo0aJAOHjxoqRcAAADUDm6GYRiubkKS3NzctG7dOg0aNEjSD09+g4KC9MQTT+jJJ5+UJBUWFiogIEDJyckaOnSoDh8+rLCwMO3du1ddunSRJKWmpuq+++7Tl19+qaCgIC1btkzPPPOMcnNz5enpKUl66qmntH79eh05ckSSNGTIEBUVFWnDhg1mP927d1enTp20fPnyKvVSmeLiYhUXF5v7DodDwcHBKiwslN1ur94bCAAAaoyIqW+5ugVcIWvByCrXOhwO+fr6XjWv1dg50SdPnlRubq6io6PNY76+voqMjFRmZqYkKTMzU35+fmaAlqTo6Gi5u7tr9+7dZk3Pnj3NAC1JMTExOnr0qL799luz5srrlNeUX6cqvVRm3rx58vX1Nbfg4OBrvR0AAACoQWpsiM7NzZUkBQQEOB0PCAgwz+Xm5srf39/pfJ06ddSwYUOnmsrGuPIaP1Vz5fmr9VKZGTNmqLCw0NxOnz59lXcNAACAm0EdVzdwK7PZbLLZbK5uAwAAANWsxj6JDgwMlCTl5eU5Hc/LyzPPBQYG6uzZs07nL1++rG+++capprIxrrzGT9Vcef5qvQAAAKD2qLEhOjQ0VIGBgUpPTzePORwO7d69W1FRUZKkqKgoFRQUKCsry6zZsmWLysrKFBkZadZs27ZNly5dMmvS0tLUunVr3XbbbWbNldcprym/TlV6AQAAQO3h0hB94cIFZWdnKzs7W9IPX+DLzs7WqVOn5ObmpsmTJ+uFF17QBx98oAMHDmjkyJEKCgoyV/Bo27atBgwYoHHjxmnPnj3asWOHEhMTNXToUAUFBUmSHn30UXl6emrMmDE6dOiQVq1apcWLFyspKcns4ze/+Y1SU1P18ssv68iRI5ozZ4727dunxMRESapSLwAAAKg9XDonet++ferTp4+5Xx5s4+PjlZycrGnTpqmoqEjjx49XQUGB7r77bqWmpsrLy8t8zTvvvKPExETde++9cnd3V1xcnF599VXzvK+vrzZv3qyEhARFRESocePGmjVrltNa0nfddZdWrlypmTNn6umnn9add96p9evXq3379mZNVXoBAABA7VBj1omuDaq67iAAALi5sU50zVKr1okGAAAAaipCNAAAAGARIRoAAACwiBANAAAAWESIBgAAACwiRAMAAAAWEaIBAAAAiwjRAAAAgEWEaAAAAMAiQjQAAABgESEaAAAAsIgQDQAAAFhEiAYAAAAsIkQDAAAAFhGiAQAAAIsI0QAAAIBFdVzdAAAAtUHE1Ldc3QKukLVgpKtbwE2OJ9EAAACARYRoAAAAwCJCNAAAAGARIRoAAACwiBANAAAAWESIBgAAACwiRAMAAAAWEaIBAAAAiwjRAAAAgEWEaAAAAMAiQjQAAABgESEaAAAAsIgQDQAAAFhEiAYAAAAsIkQDAAAAFhGiAQAAAIsI0QAAAIBFhGgAAADAIkI0AAAAYBEhGgAAALCIEA0AAABYRIgGAAAALCJEAwAAABYRogEAAACLCNEAAACARYRoAAAAwCJCNAAAAGARIRoAAACwiBANAAAAWESIBgAAACwiRAMAAAAWEaIBAAAAi2p0iJ4zZ47c3NyctjZt2pjnL168qISEBDVq1Eg+Pj6Ki4tTXl6e0xinTp1SbGys6tWrJ39/f02dOlWXL192qtm6das6d+4sm82mVq1aKTk5uUIvS5cuVYsWLeTl5aXIyEjt2bPnurxnAAAA1Hx1XN3A1bRr104fffSRuV+nzv+1PGXKFKWkpGjNmjXy9fVVYmKiHn74Ye3YsUOSVFpaqtjYWAUGBmrnzp06c+aMRo4cqbp16+q3v/2tJOnkyZOKjY3VhAkT9M477yg9PV1jx45V06ZNFRMTI0latWqVkpKStHz5ckVGRmrRokWKiYnR0aNH5e/vf13ff8TUt67r+LAma8FIV7cAAABqgBr9JFr6ITQHBgaaW+PGjSVJhYWF+vOf/6xXXnlFffv2VUREhN58803t3LlTu3btkiRt3rxZn3/+ud5++2116tRJAwcO1PPPP6+lS5eqpKREkrR8+XKFhobq5ZdfVtu2bZWYmKjBgwdr4cKFZg+vvPKKxo0bp9GjRyssLEzLly9XvXr19Je//OXG3xAAAAC4XI0P0ceOHVNQUJDuuOMODR8+XKdOnZIkZWVl6dKlS4qOjjZr27Rpo+bNmyszM1OSlJmZqQ4dOiggIMCsiYmJkcPh0KFDh8yaK8corykfo6SkRFlZWU417u7uio6ONmt+SnFxsRwOh9MGAACAm1+NDtGRkZFKTk5Wamqqli1bppMnT+qee+7R+fPnlZubK09PT/n5+Tm9JiAgQLm5uZKk3NxcpwBdfr783M/VOBwOff/99/r6669VWlpaaU35GD9l3rx58vX1Nbfg4GDL9wAAAAA1T42eEz1w4EDzn8PDwxUZGamQkBCtXr1a3t7eLuysambMmKGkpCRz3+FwEKQBAABuATX6SfSP+fn56Re/+IWOHz+uwMBAlZSUqKCgwKkmLy9PgYGBkqTAwMAKq3WU71+txm63y9vbW40bN5aHh0elNeVj/BSbzSa73e60AQAA4OZ3U4XoCxcu6MSJE2ratKkiIiJUt25dpaenm+ePHj2qU6dOKSoqSpIUFRWlAwcO6OzZs2ZNWlqa7Ha7wsLCzJorxyivKR/D09NTERERTjVlZWVKT083awAAAFC71OgQ/eSTTyojI0NffPGFdu7cqf/5n/+Rh4eHhg0bJl9fX40ZM0ZJSUn6+OOPlZWVpdGjRysqKkrdu3eXJPXv319hYWEaMWKEPvvsM23atEkzZ85UQkKCbDabJGnChAn697//rWnTpunIkSN67bXXtHr1ak2ZMsXsIykpSX/605+0YsUKHT58WBMnTlRRUZFGjx7tkvsCAAAA16rRc6K//PJLDRs2TOfOnVOTJk109913a9euXWrSpIkkaeHChXJ3d1dcXJyKi4sVExOj1157zXy9h4eHNmzYoIkTJyoqKkr169dXfHy85s6da9aEhoYqJSVFU6ZM0eLFi9WsWTO98cYb5hrRkjRkyBDl5+dr1qxZys3NVadOnZSamlrhy4YAAACoHdwMwzBc3URt4XA45Ovrq8LCwirPj+bHVmoWfmwFwLXiz/Oa5Xr/ec7nXbNY+byrmtdq9HQOAAAAoCYiRAMAAAAW1eg50QBwK+Ove2sWpmsBsIIn0QAAAIBFhGgAAADAIkI0AAAAYBEhGgAAALCIEA0AAABYRIgGAAAALCJEAwAAABYRogEAAACLCNEAAACARYRoAAAAwCJCNAAAAGARIRoAAACwiBANAAAAWESIBgAAACwiRAMAAAAW1XF1AwD+T8TUt1zdAq6QtWCkq1sAANRQPIkGAAAALCJEAwAAABYRogEAAACLCNEAAACARYRoAAAAwCJCNAAAAGARIRoAAACwiBANAAAAWESIBgAAACwiRAMAAAAWEaIBAAAAiwjRAAAAgEWEaAAAAMAiQjQAAABgESEaAAAAsIgQDQAAAFhEiAYAAAAsIkQDAAAAFhGiAQAAAIsI0QAAAIBFhGgAAADAIkI0AAAAYBEhGgAAALCIEA0AAABYRIgGAAAALCJEAwAAABYRogEAAACLCNEAAACARYRoAAAAwCJCNAAAAGARIRoAAACwiBBt0dKlS9WiRQt5eXkpMjJSe/bscXVLAAAAuMEI0RasWrVKSUlJmj17tj755BN17NhRMTExOnv2rKtbAwAAwA1EiLbglVde0bhx4zR69GiFhYVp+fLlqlevnv7yl7+4ujUAAADcQHVc3cDNoqSkRFlZWZoxY4Z5zN3dXdHR0crMzKz0NcXFxSouLjb3CwsLJUkOh6PK1y0t/v4aO8b1YOWzuxZ83jULn3ftwuddu/B51y5WPu/yWsMwfrbOzbhaBSRJOTk5uv3227Vz505FRUWZx6dNm6aMjAzt3r27wmvmzJmj55577ka2CQAAgGpw+vRpNWvW7CfP8yT6OpoxY4aSkpLM/bKyMn3zzTdq1KiR3NzcXNjZjeVwOBQcHKzTp0/Lbre7uh1cZ3zetQufd+3C51271NbP2zAMnT9/XkFBQT9bR4iuosaNG8vDw0N5eXlOx/Py8hQYGFjpa2w2m2w2m9MxPz+/69VijWe322vVf4S1HZ937cLnXbvwedcutfHz9vX1vWoNXyysIk9PT0VERCg9Pd08VlZWpvT0dKfpHQAAALj18STagqSkJMXHx6tLly7q1q2bFi1apKKiIo0ePdrVrQEAAOAGIkRbMGTIEOXn52vWrFnKzc1Vp06dlJqaqoCAAFe3VqPZbDbNnj27wtQW3Jr4vGsXPu/ahc+7duHz/nmszgEAAABYxJxoAAAAwCJCNAAAAGARIRoAAACwiBANAAAAWESIxnWzbds2PfDAAwoKCpKbm5vWr1/v6pZwHc2bN09du3ZVgwYN5O/vr0GDBuno0aOubgvXybJlyxQeHm7+CENUVJQ2btzo6rZwA7z00ktyc3PT5MmTXd0KrpM5c+bIzc3NaWvTpo2r26pxCNG4boqKitSxY0ctXbrU1a3gBsjIyFBCQoJ27dqltLQ0Xbp0Sf3791dRUZGrW8N10KxZM7300kvKysrSvn371LdvXz300EM6dOiQq1vDdbR37169/vrrCg8Pd3UruM7atWunM2fOmNv27dtd3VKNwzrRuG4GDhyogQMHuroN3CCpqalO+8nJyfL391dWVpZ69uzpoq5wvTzwwANO+y+++KKWLVumXbt2qV27di7qCtfThQsXNHz4cP3pT3/SCy+84Op2cJ3VqVNHgYGBrm6jRuNJNIDrorCwUJLUsGFDF3eC6620tFTvvfeeioqKFBUV5ep2cJ0kJCQoNjZW0dHRrm4FN8CxY8cUFBSkO+64Q8OHD9epU6dc3VKNw5NoANWurKxMkydPVo8ePdS+fXtXt4Pr5MCBA4qKitLFixfl4+OjdevWKSwszNVt4Tp477339Mknn2jv3r2ubgU3QGRkpJKTk9W6dWudOXNGzz33nO655x4dPHhQDRo0cHV7NQYhGkC1S0hI0MGDB5lDd4tr3bq1srOzVVhYqLVr1yo+Pl4ZGRkE6VvM6dOn9Zvf/EZpaWny8vJydTu4Aa6cihkeHq7IyEiFhIRo9erVGjNmjAs7q1kI0QCqVWJiojZs2KBt27apWbNmrm4H15Gnp6datWolSYqIiNDevXu1ePFivf766y7uDNUpKytLZ8+eVefOnc1jpaWl2rZtm5YsWaLi4mJ5eHi4sENcb35+fvrFL36h48ePu7qVGoUQDaBaGIahSZMmad26ddq6datCQ0Nd3RJusLKyMhUXF7u6DVSze++9VwcOHHA6Nnr0aLVp00bTp08nQNcCFy5c0IkTJzRixAhXt1KjEKJx3Vy4cMHp/1pPnjyp7OxsNWzYUM2bN3dhZ7geEhIStHLlSr3//vtq0KCBcnNzJUm+vr7y9vZ2cXeobjNmzNDAgQPVvHlznT9/XitXrtTWrVu1adMmV7eGatagQYMK322oX7++GjVqxHceblFPPvmkHnjgAYWEhCgnJ0ezZ8+Wh4eHhg0b5urWahRCNK6bffv2qU+fPuZ+UlKSJCk+Pl7Jycku6grXy7JlyyRJvXv3djr+5ptvatSoUTe+IVxXZ8+e1ciRI3XmzBn5+voqPDxcmzZtUr9+/VzdGoD/0pdffqlhw4bp3LlzatKkie6++27t2rVLTZo0cXVrNYqbYRiGq5sAAAAAbiasEw0AAABYRIgGAAAALCJEAwAAABYRogEAAACLCNEAAACARYRoAAAAwCJCNAAAAGARIRoAAACwiBANAAAAWESIBoBaKj8/XxMnTlTz5s1ls9kUGBiomJgY7dixw9WtAUCNV8fVDQAAXCMuLk4lJSVasWKF7rjjDuXl5Sk9PV3nzp27LtcrKSmRp6fndRkbAG40nkQDQC1UUFCgf/7zn/rd736nPn36KCQkRN26ddOMGTP04IMPmjX/+7//q4CAAHl5eal9+/basGGDOcbf/vY3tWvXTjabTS1atNDLL7/sdI0WLVro+eef18iRI2W32zV+/HhJ0vbt23XPPffI29tbwcHBevzxx1VUVHTj3jwAVANCNADUQj4+PvLx8dH69etVXFxc4XxZWZkGDhyoHTt26O2339bnn3+ul156SR4eHpKkrKwsPfLIIxo6dKgOHDigOXPm6Nlnn1VycrLTOL///e/VsWNHffrpp3r22Wd14sQJDRgwQHFxcdq/f79WrVql7du3KzEx8Ua8bQCoNm6GYRiubgIAcOP97W9/07hx4/T999+rc+fO6tWrl4YOHarw8HBt3rxZAwcO1OHDh/WLX/yiwmuHDx+u/Px8bd682Tw2bdo0paSk6NChQ5J+eBL9y1/+UuvWrTNrxo4dKw8PD73++uvmse3bt6tXr14qKiqSl5fXdXzHAFB9eBINALVUXFyccnJy9MEHH2jAgAHaunWrOnfurOTkZGVnZ6tZs2aVBmhJOnz4sHr06OF0rEePHjp27JhKS0vNY126dHGq+eyzz5ScnGw+Cffx8VFMTIzKysp08uTJ6n+TAHCd8MVCAKjFvLy81K9fP/Xr10/PPvusxo4dq9mzZ+vJJ5+slvHr16/vtH/hwgX97//+rx5//PEKtc2bN6+WawLAjUCIBgCYwsLCtH79eoWHh+vLL7/Uv/71r0qfRrdt27bCUng7duzQL37xC3PedGU6d+6szz//XK1atar23gHgRmI6BwDUQufOnVPfvn319ttva//+/Tp58qTWrFmj+fPn66GHHlKvXr3Us2dPxcXFKS0tTSdPntTGjRuVmpoqSXriiSeUnp6u559/Xv/617+0YsUKLVmy5KpPsKdPn66dO3cqMTFR2dnZOnbsmN5//32+WAjgpsOTaACohXx8fBQZGamFCxfqxIkTunTpkoKDgzVu3Dg9/fTTkn744uGTTz6pYcOGqaioSK1atdJLL70k6YcnyqtXr9asWbP0/PPPq2nTppo7d65GjRr1s9cNDw9XRkaGnnnmGd1zzz0yDEMtW7bUkCFDrvdbBoBqxeocAAAAgEVM5wAAAAAsIkQDAAAAFhGiAQAAAIsI0QAAAIBFhGgAAADAIkI0AAAAYBEhGgAAALCIEA0AAABYRIgGAAAALCJEAwAAABYRogEAAACL/j+j4RzSiOViZ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"/>
          <p:cNvGrpSpPr/>
          <p:nvPr/>
        </p:nvGrpSpPr>
        <p:grpSpPr>
          <a:xfrm>
            <a:off x="603795" y="0"/>
            <a:ext cx="9594454" cy="631071"/>
            <a:chOff x="0" y="0"/>
            <a:chExt cx="8128000" cy="475195"/>
          </a:xfrm>
        </p:grpSpPr>
        <p:sp>
          <p:nvSpPr>
            <p:cNvPr id="10" name="Chevron 9"/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Chevron 4"/>
            <p:cNvSpPr/>
            <p:nvPr/>
          </p:nvSpPr>
          <p:spPr>
            <a:xfrm>
              <a:off x="609566" y="0"/>
              <a:ext cx="7280836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3200" b="0" dirty="0">
                  <a:solidFill>
                    <a:schemeClr val="bg1"/>
                  </a:solidFill>
                  <a:effectLst/>
                  <a:latin typeface="+mj-lt"/>
                </a:rPr>
                <a:t>Count Plot for Specialization based on Gender</a:t>
              </a:r>
            </a:p>
          </p:txBody>
        </p:sp>
      </p:grp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89EE573-854A-119B-61AB-562A6359E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940" y="813951"/>
            <a:ext cx="7916946" cy="552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D8D4B8-DC21-5C26-6DC6-222E396B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671" y="1032733"/>
            <a:ext cx="10854465" cy="5206701"/>
          </a:xfrm>
        </p:spPr>
        <p:txBody>
          <a:bodyPr>
            <a:normAutofit fontScale="70000" lnSpcReduction="20000"/>
          </a:bodyPr>
          <a:lstStyle/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Demographic Overview: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Although females represent a smaller proportion (23.9%), their academic performance in tenth and twelfth grades is notably high.</a:t>
            </a:r>
          </a:p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Experience Distribution: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Two prominent peaks in experience distribution (0-5 years and 10-15 years) suggest distinct groups in the dataset.</a:t>
            </a:r>
          </a:p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Salary Analysis: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Log transformation is applied to Salary data for normalization, revealing a near-normal curve.</a:t>
            </a:r>
          </a:p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Correlation Analysis: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correlation matrix indicates no strong negative or positive correlations, except for columns related to each other.</a:t>
            </a:r>
          </a:p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Job Cities Analysis: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Cities like Howrah,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Muvattupuzha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Trichur, and others have the lowest average salaries.</a:t>
            </a: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Four out of the ten cities with the lowest average salaries are in Kerala.</a:t>
            </a:r>
          </a:p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Specialization Analysis: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Top three specializations based on the highest average salary: Electronics and Communication Engineering, Computer Science &amp; Engineering, and Information Technology.</a:t>
            </a:r>
          </a:p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Gender and Specialization Relationship: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Chi-square test establishes a significant relationship between Gender and Specialization.</a:t>
            </a:r>
          </a:p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Research Hypothesis: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Contrary to the claim, only Programmer Analysts among fresh graduates earn up to 2.5 lakhs.</a:t>
            </a:r>
          </a:p>
          <a:p>
            <a:pPr marL="393700" indent="-34290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Experience and Salary Relationship: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457200" lvl="1" indent="0" algn="l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Salary is not directly proportional to experience, as evident from the analysis.</a:t>
            </a:r>
          </a:p>
          <a:p>
            <a:endParaRPr lang="en-IN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EEA5907-0458-1214-FAFB-380A1D3F9482}"/>
              </a:ext>
            </a:extLst>
          </p:cNvPr>
          <p:cNvGrpSpPr/>
          <p:nvPr/>
        </p:nvGrpSpPr>
        <p:grpSpPr>
          <a:xfrm>
            <a:off x="256562" y="214714"/>
            <a:ext cx="5165292" cy="505898"/>
            <a:chOff x="0" y="0"/>
            <a:chExt cx="8128000" cy="475195"/>
          </a:xfrm>
        </p:grpSpPr>
        <p:sp>
          <p:nvSpPr>
            <p:cNvPr id="6" name="Chevron 9">
              <a:extLst>
                <a:ext uri="{FF2B5EF4-FFF2-40B4-BE49-F238E27FC236}">
                  <a16:creationId xmlns:a16="http://schemas.microsoft.com/office/drawing/2014/main" id="{7155D63A-CEB8-1E2C-C9E6-8732EA72A9DD}"/>
                </a:ext>
              </a:extLst>
            </p:cNvPr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>
              <a:extLst>
                <a:ext uri="{FF2B5EF4-FFF2-40B4-BE49-F238E27FC236}">
                  <a16:creationId xmlns:a16="http://schemas.microsoft.com/office/drawing/2014/main" id="{91D40FFD-4FBA-3A9B-C219-0BD6AAA28AC7}"/>
                </a:ext>
              </a:extLst>
            </p:cNvPr>
            <p:cNvSpPr/>
            <p:nvPr/>
          </p:nvSpPr>
          <p:spPr>
            <a:xfrm>
              <a:off x="609566" y="0"/>
              <a:ext cx="7280836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3200" b="1" dirty="0"/>
                <a:t>Conclusion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330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3EDFE-2253-C37D-FC71-FC12509D6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>
            <a:extLst>
              <a:ext uri="{FF2B5EF4-FFF2-40B4-BE49-F238E27FC236}">
                <a16:creationId xmlns:a16="http://schemas.microsoft.com/office/drawing/2014/main" id="{EDECC80C-392A-8EF9-5B0A-08DE2A78C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2324" y="1743074"/>
            <a:ext cx="8029576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455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FE7F05-7005-706E-230B-647EBF8A1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094" y="817581"/>
            <a:ext cx="11349318" cy="535938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Understanding the Profile: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Gain insights into the demographic composition of the dataset, including gender distribution, education levels, and specialization.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Exploring Academic Performance: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Analyze academic performance metrics, such as 10th and 12th-grade percentages, college GPA, and examine their distributions.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Unveiling Professional Attributes: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Investigate key professional attributes like technical skills, cognitive skills, and personality traits.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Testing a Claim: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Evaluate the claim made in a Times of India article regarding earnings potential for Computer Science Engineering graduates.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Examining Gender-Specialization Relationship: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Explore if there is a significant relationship between gender and specialization preferences.</a:t>
            </a:r>
            <a:endParaRPr lang="en-IN" sz="1800" dirty="0"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58588" y="170822"/>
            <a:ext cx="6606817" cy="646759"/>
            <a:chOff x="0" y="0"/>
            <a:chExt cx="8128000" cy="475195"/>
          </a:xfrm>
          <a:solidFill>
            <a:schemeClr val="accent1"/>
          </a:solidFill>
        </p:grpSpPr>
        <p:sp>
          <p:nvSpPr>
            <p:cNvPr id="8" name="Chevron 7"/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Chevron 4"/>
            <p:cNvSpPr/>
            <p:nvPr/>
          </p:nvSpPr>
          <p:spPr>
            <a:xfrm>
              <a:off x="472032" y="0"/>
              <a:ext cx="6586387" cy="475195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pPr lvl="0" algn="ctr"/>
              <a:r>
                <a:rPr lang="en-US" sz="3200" b="1" dirty="0"/>
                <a:t>Objective of the Analysis</a:t>
              </a:r>
              <a:endParaRPr lang="en-US" sz="3200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D293D60E-CCA5-5C1D-4EEF-3EE73F6D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>
            <a:extLst>
              <a:ext uri="{FF2B5EF4-FFF2-40B4-BE49-F238E27FC236}">
                <a16:creationId xmlns:a16="http://schemas.microsoft.com/office/drawing/2014/main" id="{A9BE4C89-1962-AF17-09B0-2B6943D8F1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>
            <a:extLst>
              <a:ext uri="{FF2B5EF4-FFF2-40B4-BE49-F238E27FC236}">
                <a16:creationId xmlns:a16="http://schemas.microsoft.com/office/drawing/2014/main" id="{D5E73355-DC80-473D-FE34-F4947B4B7A6A}"/>
              </a:ext>
            </a:extLst>
          </p:cNvPr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88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68441" y="0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Dataset Overview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AFE8705-146D-1F67-8492-93F63DB47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2866716"/>
              </p:ext>
            </p:extLst>
          </p:nvPr>
        </p:nvGraphicFramePr>
        <p:xfrm>
          <a:off x="279699" y="523220"/>
          <a:ext cx="11704319" cy="5791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9638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B34AA7-F938-AC52-041A-6670DC623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325915"/>
              </p:ext>
            </p:extLst>
          </p:nvPr>
        </p:nvGraphicFramePr>
        <p:xfrm>
          <a:off x="548641" y="946674"/>
          <a:ext cx="11015830" cy="512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3"/>
          <p:cNvGrpSpPr/>
          <p:nvPr/>
        </p:nvGrpSpPr>
        <p:grpSpPr>
          <a:xfrm>
            <a:off x="548641" y="248516"/>
            <a:ext cx="8498540" cy="542171"/>
            <a:chOff x="0" y="0"/>
            <a:chExt cx="8128000" cy="475195"/>
          </a:xfrm>
        </p:grpSpPr>
        <p:sp>
          <p:nvSpPr>
            <p:cNvPr id="5" name="Chevron 4"/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/>
            <p:cNvSpPr/>
            <p:nvPr/>
          </p:nvSpPr>
          <p:spPr>
            <a:xfrm>
              <a:off x="609566" y="0"/>
              <a:ext cx="6204206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3200" b="1" dirty="0"/>
                <a:t>Data Cleaning &amp; Manipulation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1999" cy="6200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375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D1FD0-E17D-E386-BB49-C532C34801C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95850" y="720611"/>
            <a:ext cx="7200899" cy="5116350"/>
          </a:xfrm>
        </p:spPr>
        <p:txBody>
          <a:bodyPr>
            <a:normAutofit/>
          </a:bodyPr>
          <a:lstStyle/>
          <a:p>
            <a:r>
              <a:rPr lang="en-US" sz="2400" b="1" dirty="0"/>
              <a:t>Target Feature: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The salary distribution exhibits a left-skewed pattern, indicating a higher concentration of employees earning below 10,00,000.</a:t>
            </a:r>
            <a:b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</a:br>
            <a:b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</a:br>
            <a:b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</a:br>
            <a:b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</a:br>
            <a:endParaRPr lang="en-US" sz="1800" dirty="0">
              <a:latin typeface="+mn-lt"/>
            </a:endParaRPr>
          </a:p>
          <a:p>
            <a:pPr marL="228600" indent="0"/>
            <a:endParaRPr lang="en-US" sz="2400" dirty="0"/>
          </a:p>
          <a:p>
            <a:pPr marL="2800350" lvl="5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Applied a logarithmic transformation to achieve a more symmetrical, normal distribution of salary data.</a:t>
            </a:r>
            <a:endParaRPr lang="en-US" sz="1800" dirty="0">
              <a:latin typeface="+mn-lt"/>
            </a:endParaRPr>
          </a:p>
          <a:p>
            <a:pPr marL="2857500" lvl="5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Log transformation allows for more robust analysis, aligning with assumptions in certain statistical methods.</a:t>
            </a:r>
            <a:endParaRPr lang="en-US" sz="1800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  <a:p>
            <a:endParaRPr lang="en-IN" sz="2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8DB3E48-50A6-EECF-A96A-B6BA0819B4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16"/>
          <a:stretch/>
        </p:blipFill>
        <p:spPr bwMode="auto">
          <a:xfrm>
            <a:off x="0" y="1079798"/>
            <a:ext cx="3781425" cy="410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B85E01-9272-099E-F5D2-4F1D22D63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3781424" y="2433583"/>
            <a:ext cx="3667125" cy="405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D4AC175E-CB6F-E572-3FF8-7D3033126E1B}"/>
              </a:ext>
            </a:extLst>
          </p:cNvPr>
          <p:cNvGrpSpPr/>
          <p:nvPr/>
        </p:nvGrpSpPr>
        <p:grpSpPr>
          <a:xfrm>
            <a:off x="256562" y="214713"/>
            <a:ext cx="4907109" cy="631071"/>
            <a:chOff x="0" y="0"/>
            <a:chExt cx="8128000" cy="475195"/>
          </a:xfrm>
        </p:grpSpPr>
        <p:sp>
          <p:nvSpPr>
            <p:cNvPr id="5" name="Chevron 9">
              <a:extLst>
                <a:ext uri="{FF2B5EF4-FFF2-40B4-BE49-F238E27FC236}">
                  <a16:creationId xmlns:a16="http://schemas.microsoft.com/office/drawing/2014/main" id="{3ABF1B74-E368-A3CF-FEFA-01B25B1C44BD}"/>
                </a:ext>
              </a:extLst>
            </p:cNvPr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>
              <a:extLst>
                <a:ext uri="{FF2B5EF4-FFF2-40B4-BE49-F238E27FC236}">
                  <a16:creationId xmlns:a16="http://schemas.microsoft.com/office/drawing/2014/main" id="{7FD476E2-34A8-52C7-6593-E9943D77C199}"/>
                </a:ext>
              </a:extLst>
            </p:cNvPr>
            <p:cNvSpPr/>
            <p:nvPr/>
          </p:nvSpPr>
          <p:spPr>
            <a:xfrm>
              <a:off x="609566" y="0"/>
              <a:ext cx="7280836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3200" b="1" dirty="0"/>
                <a:t>Salary 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72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7301A-5367-457A-D4C2-93D280777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4508-10C0-7238-10F6-851A24DAFBB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6458" y="870824"/>
            <a:ext cx="6845104" cy="577246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Experience:</a:t>
            </a:r>
            <a:endParaRPr lang="en-US" sz="2400" dirty="0">
              <a:latin typeface="+mn-lt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The experience distribution showcases a bimodal pattern with two distinct peaks.</a:t>
            </a:r>
            <a:endParaRPr lang="en-US" sz="1800" dirty="0">
              <a:solidFill>
                <a:srgbClr val="0D0D0D"/>
              </a:solidFill>
              <a:latin typeface="+mn-lt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Beyond these peaks, the frequency gradually decreases as experience levels increase, aligning with the expectation of fewer individuals accumulating extensive work experience.</a:t>
            </a:r>
            <a:endParaRPr lang="en-US" sz="1800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Gender: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Three-fourths of the dataset comprises males, indicating a male-dominant presence in Engineering fields.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latin typeface="+mn-lt"/>
              </a:rPr>
              <a:t>Specifically, 76.1% of individuals are male, while females represent 23.9%.</a:t>
            </a:r>
          </a:p>
          <a:p>
            <a:endParaRPr lang="en-US" sz="2400" dirty="0">
              <a:latin typeface="+mn-lt"/>
            </a:endParaRPr>
          </a:p>
          <a:p>
            <a:endParaRPr lang="en-IN" sz="2400" dirty="0">
              <a:latin typeface="+mn-lt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8F3509E-872E-251E-FA02-3DA5F64F48B0}"/>
              </a:ext>
            </a:extLst>
          </p:cNvPr>
          <p:cNvGrpSpPr/>
          <p:nvPr/>
        </p:nvGrpSpPr>
        <p:grpSpPr>
          <a:xfrm>
            <a:off x="256562" y="214714"/>
            <a:ext cx="6639090" cy="505898"/>
            <a:chOff x="0" y="0"/>
            <a:chExt cx="8128000" cy="475195"/>
          </a:xfrm>
        </p:grpSpPr>
        <p:sp>
          <p:nvSpPr>
            <p:cNvPr id="5" name="Chevron 9">
              <a:extLst>
                <a:ext uri="{FF2B5EF4-FFF2-40B4-BE49-F238E27FC236}">
                  <a16:creationId xmlns:a16="http://schemas.microsoft.com/office/drawing/2014/main" id="{54184191-365C-06C0-FF38-533BC5B9EEF6}"/>
                </a:ext>
              </a:extLst>
            </p:cNvPr>
            <p:cNvSpPr/>
            <p:nvPr/>
          </p:nvSpPr>
          <p:spPr>
            <a:xfrm>
              <a:off x="0" y="0"/>
              <a:ext cx="8128000" cy="475195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Chevron 4">
              <a:extLst>
                <a:ext uri="{FF2B5EF4-FFF2-40B4-BE49-F238E27FC236}">
                  <a16:creationId xmlns:a16="http://schemas.microsoft.com/office/drawing/2014/main" id="{15AE8790-1314-3E8D-88D3-C6B58E39B2DC}"/>
                </a:ext>
              </a:extLst>
            </p:cNvPr>
            <p:cNvSpPr/>
            <p:nvPr/>
          </p:nvSpPr>
          <p:spPr>
            <a:xfrm>
              <a:off x="609566" y="0"/>
              <a:ext cx="7280836" cy="4751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015" tIns="40005" rIns="40005" bIns="40005" numCol="1" spcCol="1270" anchor="ctr" anchorCtr="0">
              <a:noAutofit/>
            </a:bodyPr>
            <a:lstStyle/>
            <a:p>
              <a:r>
                <a:rPr lang="en-US" sz="3200" b="1" dirty="0"/>
                <a:t>Grouped Data Observations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BBCA1240-8EB7-8444-1FD9-A80C132C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482" y="0"/>
            <a:ext cx="4440292" cy="345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693EE47-133D-3131-7447-03ED132C8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880" y="3429000"/>
            <a:ext cx="3049671" cy="304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9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1857</Words>
  <Application>Microsoft Office PowerPoint</Application>
  <PresentationFormat>Widescreen</PresentationFormat>
  <Paragraphs>199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Helvetica Neue</vt:lpstr>
      <vt:lpstr>Söhne</vt:lpstr>
      <vt:lpstr>Calibri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Bivariant Analysis</vt:lpstr>
      <vt:lpstr>PowerPoint Presentation</vt:lpstr>
      <vt:lpstr>PowerPoint Presentation</vt:lpstr>
      <vt:lpstr>PowerPoint Presentation</vt:lpstr>
      <vt:lpstr>Multivariant Analysis</vt:lpstr>
      <vt:lpstr>PowerPoint Presentation</vt:lpstr>
      <vt:lpstr>PowerPoint Presentation</vt:lpstr>
      <vt:lpstr>PowerPoint Presentation</vt:lpstr>
      <vt:lpstr>Research Analysis</vt:lpstr>
      <vt:lpstr>Claim1: Times of India article dated Jan 18, 2019 states that “After doing your Computer Science Engineering if you take up jobs as a Programming Analyst, Software Engineer, Hardware Engineer and Associate Engineer you can earn up to 2.5-3 lakhs as a fresh graduate.”</vt:lpstr>
      <vt:lpstr>PowerPoint Presentation</vt:lpstr>
      <vt:lpstr>Testing Hypothesis: H_0: m&lt;250000 H_1: m&gt;=250000                         with 95% confidence </vt:lpstr>
      <vt:lpstr>Claim2: Gender and Specialization are Dependent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appaji</cp:lastModifiedBy>
  <cp:revision>235</cp:revision>
  <dcterms:created xsi:type="dcterms:W3CDTF">2021-02-16T05:19:01Z</dcterms:created>
  <dcterms:modified xsi:type="dcterms:W3CDTF">2024-02-23T09:02:52Z</dcterms:modified>
</cp:coreProperties>
</file>