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1" r:id="rId4"/>
    <p:sldId id="263" r:id="rId5"/>
    <p:sldId id="272" r:id="rId6"/>
    <p:sldId id="295" r:id="rId7"/>
    <p:sldId id="296" r:id="rId8"/>
    <p:sldId id="297" r:id="rId9"/>
    <p:sldId id="279" r:id="rId10"/>
    <p:sldId id="259" r:id="rId11"/>
  </p:sldIdLst>
  <p:sldSz cx="12192000" cy="6858000"/>
  <p:notesSz cx="6858000" cy="9144000"/>
  <p:embeddedFontLst>
    <p:embeddedFont>
      <p:font typeface="Arial Black" panose="020B0A04020102020204" pitchFamily="34" charset="0"/>
      <p:bold r:id="rId13"/>
    </p:embeddedFon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ra sobhith" initials="vs" lastIdx="1" clrIdx="0">
    <p:extLst>
      <p:ext uri="{19B8F6BF-5375-455C-9EA6-DF929625EA0E}">
        <p15:presenceInfo xmlns:p15="http://schemas.microsoft.com/office/powerpoint/2012/main" userId="02ff4f1dbc4df2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2" autoAdjust="0"/>
    <p:restoredTop sz="94660"/>
  </p:normalViewPr>
  <p:slideViewPr>
    <p:cSldViewPr snapToGrid="0">
      <p:cViewPr varScale="1">
        <p:scale>
          <a:sx n="84" d="100"/>
          <a:sy n="84" d="100"/>
        </p:scale>
        <p:origin x="7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customschemas.google.com/relationships/presentationmetadata" Target="meta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8674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947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30D54-411D-333B-366A-A5A732A02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49FE5E-E54D-F0C6-9D38-36EC3DB5EE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D6130-F31A-B84B-E5CA-069F997CC3F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10A131E-1DE2-252E-280F-08C198ED7FB3}"/>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7393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00580-CA58-E2A5-EEB5-2DEB2F6F6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37A61F-D6E4-AC26-C095-791171F6F1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DCC796-5412-20F8-F845-4BF6C262E09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2B1723F-11FE-26B0-5EE4-493872DC670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948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C89FF-FB24-95DD-457C-B6B21BFCEF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5A54C8-D7EC-555D-3956-D79E168679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497DFB-E29A-9304-D35E-6E9A2513644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7D10AC-6719-BEFF-3D0A-04A2379EF2D3}"/>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682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appajiyadla123@example.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github.com/Appaji-Yadla/Appaji-Yadla" TargetMode="External"/><Relationship Id="rId4" Type="http://schemas.openxmlformats.org/officeDocument/2006/relationships/hyperlink" Target="http://www.linkedin.com/in/appajiyaddl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4066"/>
            <a:ext cx="12190815" cy="6872065"/>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algn="ctr"/>
            <a:r>
              <a:rPr lang="en-US" sz="2400" b="1" i="0" u="none" strike="noStrike" dirty="0">
                <a:solidFill>
                  <a:srgbClr val="000000"/>
                </a:solidFill>
                <a:effectLst/>
                <a:latin typeface="+mj-lt"/>
              </a:rPr>
              <a:t>Code Refactoring and Bug Fixing</a:t>
            </a:r>
            <a:endParaRPr lang="en-US" sz="2400" b="1" i="0" dirty="0">
              <a:solidFill>
                <a:srgbClr val="000000"/>
              </a:solidFill>
              <a:effectLst/>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16226" y="185132"/>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AEA2F28-502F-E059-47BE-B8AE7F51DD49}"/>
              </a:ext>
            </a:extLst>
          </p:cNvPr>
          <p:cNvSpPr>
            <a:spLocks noGrp="1"/>
          </p:cNvSpPr>
          <p:nvPr>
            <p:ph type="body" idx="1"/>
          </p:nvPr>
        </p:nvSpPr>
        <p:spPr>
          <a:xfrm>
            <a:off x="548640" y="681036"/>
            <a:ext cx="11361420" cy="5594033"/>
          </a:xfrm>
        </p:spPr>
        <p:txBody>
          <a:bodyPr>
            <a:noAutofit/>
          </a:bodyPr>
          <a:lstStyle/>
          <a:p>
            <a:pPr marL="114300" indent="0" algn="l">
              <a:buNone/>
            </a:pPr>
            <a:r>
              <a:rPr lang="en-IN" sz="1600" b="1" i="0" dirty="0">
                <a:solidFill>
                  <a:srgbClr val="0D0D0D"/>
                </a:solidFill>
                <a:effectLst/>
                <a:latin typeface="+mn-lt"/>
              </a:rPr>
              <a:t>Name:</a:t>
            </a:r>
            <a:r>
              <a:rPr lang="en-IN" sz="1600" dirty="0">
                <a:solidFill>
                  <a:srgbClr val="0D0D0D"/>
                </a:solidFill>
                <a:latin typeface="+mn-lt"/>
              </a:rPr>
              <a:t> </a:t>
            </a:r>
            <a:r>
              <a:rPr lang="en-IN" sz="1600" b="0" i="0" dirty="0">
                <a:solidFill>
                  <a:srgbClr val="0D0D0D"/>
                </a:solidFill>
                <a:effectLst/>
                <a:latin typeface="+mn-lt"/>
              </a:rPr>
              <a:t>Appaji Yaddla</a:t>
            </a:r>
          </a:p>
          <a:p>
            <a:pPr marL="114300" indent="0" algn="l">
              <a:buNone/>
            </a:pPr>
            <a:r>
              <a:rPr lang="en-US" sz="1600" b="1" i="0" dirty="0">
                <a:solidFill>
                  <a:srgbClr val="0D0D0D"/>
                </a:solidFill>
                <a:effectLst/>
                <a:latin typeface="+mn-lt"/>
              </a:rPr>
              <a:t>Education: </a:t>
            </a:r>
            <a:r>
              <a:rPr lang="en-US" sz="1600" b="0" i="0" dirty="0">
                <a:solidFill>
                  <a:srgbClr val="0D0D0D"/>
                </a:solidFill>
                <a:effectLst/>
                <a:latin typeface="+mn-lt"/>
              </a:rPr>
              <a:t>MSc in Mathematics from Andhra University</a:t>
            </a:r>
          </a:p>
          <a:p>
            <a:pPr marL="114300" indent="0" algn="l">
              <a:buNone/>
            </a:pPr>
            <a:r>
              <a:rPr lang="en-US" sz="1600" b="1" i="0" dirty="0">
                <a:solidFill>
                  <a:srgbClr val="0D0D0D"/>
                </a:solidFill>
                <a:effectLst/>
                <a:latin typeface="+mn-lt"/>
              </a:rPr>
              <a:t>Current Pursuit:</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Currently pursuing a Data Science course at </a:t>
            </a:r>
            <a:r>
              <a:rPr lang="en-US" sz="1600" b="0" i="0" dirty="0" err="1">
                <a:solidFill>
                  <a:srgbClr val="0D0D0D"/>
                </a:solidFill>
                <a:effectLst/>
                <a:latin typeface="+mn-lt"/>
              </a:rPr>
              <a:t>Innomatics</a:t>
            </a:r>
            <a:r>
              <a:rPr lang="en-US" sz="1600" b="0" i="0" dirty="0">
                <a:solidFill>
                  <a:srgbClr val="0D0D0D"/>
                </a:solidFill>
                <a:effectLst/>
                <a:latin typeface="+mn-lt"/>
              </a:rPr>
              <a:t> Research Labs.</a:t>
            </a:r>
          </a:p>
          <a:p>
            <a:pPr marL="114300" indent="0" algn="l">
              <a:buNone/>
            </a:pPr>
            <a:r>
              <a:rPr lang="en-US" sz="1600" b="1" i="0" dirty="0">
                <a:solidFill>
                  <a:srgbClr val="0D0D0D"/>
                </a:solidFill>
                <a:effectLst/>
                <a:latin typeface="+mn-lt"/>
              </a:rPr>
              <a:t>Internship Achievement:</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Selected among 1000 individuals out of 20,000 applicants for an internship course at </a:t>
            </a:r>
            <a:r>
              <a:rPr lang="en-US" sz="1600" b="0" i="0" dirty="0" err="1">
                <a:solidFill>
                  <a:srgbClr val="0D0D0D"/>
                </a:solidFill>
                <a:effectLst/>
                <a:latin typeface="+mn-lt"/>
              </a:rPr>
              <a:t>Innomatics</a:t>
            </a:r>
            <a:r>
              <a:rPr lang="en-US" sz="1600" b="0" i="0" dirty="0">
                <a:solidFill>
                  <a:srgbClr val="0D0D0D"/>
                </a:solidFill>
                <a:effectLst/>
                <a:latin typeface="+mn-lt"/>
              </a:rPr>
              <a:t> Research Labs.</a:t>
            </a:r>
          </a:p>
          <a:p>
            <a:pPr marL="114300" indent="0" algn="l">
              <a:buNone/>
            </a:pPr>
            <a:r>
              <a:rPr lang="en-IN" sz="1600" b="1" i="0" dirty="0">
                <a:solidFill>
                  <a:srgbClr val="0D0D0D"/>
                </a:solidFill>
                <a:effectLst/>
                <a:latin typeface="+mn-lt"/>
              </a:rPr>
              <a:t>Professional Role:</a:t>
            </a:r>
            <a:endParaRPr lang="en-IN" sz="1600" b="0" i="0" dirty="0">
              <a:solidFill>
                <a:srgbClr val="0D0D0D"/>
              </a:solidFill>
              <a:effectLst/>
              <a:latin typeface="+mn-lt"/>
            </a:endParaRPr>
          </a:p>
          <a:p>
            <a:pPr algn="l">
              <a:buFont typeface="Arial" panose="020B0604020202020204" pitchFamily="34" charset="0"/>
              <a:buChar char="•"/>
            </a:pPr>
            <a:r>
              <a:rPr lang="en-IN" sz="1600" b="0" i="0" dirty="0">
                <a:solidFill>
                  <a:srgbClr val="0D0D0D"/>
                </a:solidFill>
                <a:effectLst/>
                <a:latin typeface="+mn-lt"/>
              </a:rPr>
              <a:t>Software Engineer</a:t>
            </a:r>
          </a:p>
          <a:p>
            <a:pPr algn="l">
              <a:buFont typeface="Arial" panose="020B0604020202020204" pitchFamily="34" charset="0"/>
              <a:buChar char="•"/>
            </a:pPr>
            <a:r>
              <a:rPr lang="en-IN" sz="1600" b="0" i="0" dirty="0">
                <a:solidFill>
                  <a:srgbClr val="0D0D0D"/>
                </a:solidFill>
                <a:effectLst/>
                <a:latin typeface="+mn-lt"/>
              </a:rPr>
              <a:t>Senior Content Developer</a:t>
            </a:r>
          </a:p>
          <a:p>
            <a:pPr marL="114300" indent="0" algn="l">
              <a:buNone/>
            </a:pPr>
            <a:r>
              <a:rPr lang="en-US" sz="1600" b="1" i="0" dirty="0">
                <a:solidFill>
                  <a:srgbClr val="0D0D0D"/>
                </a:solidFill>
                <a:effectLst/>
                <a:latin typeface="+mn-lt"/>
              </a:rPr>
              <a:t>Key Skills:</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Python, Data Analysis and Visualization, Machine Learning, Statistical Modeling, NLP, Deep Learning.</a:t>
            </a:r>
          </a:p>
          <a:p>
            <a:pPr marL="114300" indent="0" algn="l">
              <a:buNone/>
            </a:pPr>
            <a:r>
              <a:rPr lang="en-US" sz="1600" b="1" i="0" dirty="0">
                <a:solidFill>
                  <a:srgbClr val="0D0D0D"/>
                </a:solidFill>
                <a:effectLst/>
                <a:latin typeface="+mn-lt"/>
              </a:rPr>
              <a:t>Contact Information:</a:t>
            </a:r>
            <a:endParaRPr lang="en-US" sz="1600" b="0" i="0" dirty="0">
              <a:solidFill>
                <a:srgbClr val="0D0D0D"/>
              </a:solidFill>
              <a:effectLst/>
              <a:latin typeface="+mn-lt"/>
            </a:endParaRPr>
          </a:p>
          <a:p>
            <a:pPr algn="l">
              <a:buFont typeface="Arial" panose="020B0604020202020204" pitchFamily="34" charset="0"/>
              <a:buChar char="•"/>
            </a:pPr>
            <a:r>
              <a:rPr lang="fr-FR" sz="1600" b="0" i="0" dirty="0">
                <a:solidFill>
                  <a:srgbClr val="0D0D0D"/>
                </a:solidFill>
                <a:effectLst/>
                <a:latin typeface="+mn-lt"/>
              </a:rPr>
              <a:t>Email: </a:t>
            </a:r>
            <a:r>
              <a:rPr lang="fr-FR" sz="1600" b="0" i="0" u="none" strike="noStrike" dirty="0">
                <a:effectLst/>
                <a:latin typeface="+mn-lt"/>
                <a:hlinkClick r:id="rId3"/>
              </a:rPr>
              <a:t>appajiyadla123@example.com</a:t>
            </a:r>
            <a:endParaRPr lang="fr-FR" sz="1600" b="0" i="0" u="none" strike="noStrike" dirty="0">
              <a:effectLst/>
              <a:latin typeface="+mn-lt"/>
            </a:endParaRPr>
          </a:p>
          <a:p>
            <a:pPr algn="l">
              <a:buFont typeface="Arial" panose="020B0604020202020204" pitchFamily="34" charset="0"/>
              <a:buChar char="•"/>
            </a:pPr>
            <a:r>
              <a:rPr lang="en-IN" sz="1600" b="0" i="0" dirty="0">
                <a:solidFill>
                  <a:srgbClr val="0D0D0D"/>
                </a:solidFill>
                <a:effectLst/>
                <a:latin typeface="+mn-lt"/>
              </a:rPr>
              <a:t>LinkedIn: </a:t>
            </a:r>
            <a:r>
              <a:rPr lang="en-IN" sz="1600" b="0" i="0" dirty="0">
                <a:effectLst/>
                <a:latin typeface="+mn-lt"/>
                <a:hlinkClick r:id="rId4"/>
              </a:rPr>
              <a:t>www.linkedin.com/in/appajiyaddla</a:t>
            </a:r>
            <a:endParaRPr lang="en-IN" sz="1600" b="0" i="0" dirty="0">
              <a:effectLst/>
              <a:latin typeface="+mn-lt"/>
            </a:endParaRPr>
          </a:p>
          <a:p>
            <a:pPr algn="l">
              <a:buFont typeface="Arial" panose="020B0604020202020204" pitchFamily="34" charset="0"/>
              <a:buChar char="•"/>
            </a:pPr>
            <a:r>
              <a:rPr lang="en-IN" sz="1600" dirty="0">
                <a:latin typeface="+mn-lt"/>
              </a:rPr>
              <a:t>GitHub: </a:t>
            </a:r>
            <a:r>
              <a:rPr lang="en-IN" sz="1600" dirty="0">
                <a:latin typeface="+mn-lt"/>
                <a:hlinkClick r:id="rId5"/>
              </a:rPr>
              <a:t>https://github.com/Appaji-Yadla/Appaji-Yadla.git</a:t>
            </a:r>
            <a:br>
              <a:rPr lang="en-IN" sz="1100" dirty="0"/>
            </a:br>
            <a:endParaRPr lang="en-US" sz="1600" b="0" i="0" dirty="0">
              <a:solidFill>
                <a:srgbClr val="0D0D0D"/>
              </a:solidFill>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FACE5D-7BEA-511E-9006-9E65181BA0BF}"/>
              </a:ext>
            </a:extLst>
          </p:cNvPr>
          <p:cNvSpPr>
            <a:spLocks noGrp="1"/>
          </p:cNvSpPr>
          <p:nvPr>
            <p:ph type="body" idx="1"/>
          </p:nvPr>
        </p:nvSpPr>
        <p:spPr>
          <a:xfrm>
            <a:off x="1219200" y="571500"/>
            <a:ext cx="9683262" cy="4846321"/>
          </a:xfrm>
        </p:spPr>
        <p:txBody>
          <a:bodyPr>
            <a:normAutofit/>
          </a:bodyPr>
          <a:lstStyle/>
          <a:p>
            <a:pPr algn="just" rtl="0">
              <a:spcBef>
                <a:spcPts val="0"/>
              </a:spcBef>
              <a:spcAft>
                <a:spcPts val="0"/>
              </a:spcAft>
            </a:pPr>
            <a:r>
              <a:rPr lang="en-US" sz="3600" b="1" i="0" u="none" strike="noStrike" dirty="0">
                <a:solidFill>
                  <a:srgbClr val="000000"/>
                </a:solidFill>
                <a:effectLst/>
                <a:latin typeface="Arial Black" panose="020B0A04020102020204" pitchFamily="34" charset="0"/>
              </a:rPr>
              <a:t>Scenario:</a:t>
            </a:r>
            <a:endParaRPr lang="en-US" sz="3600" b="0" dirty="0">
              <a:effectLst/>
              <a:latin typeface="Arial Black" panose="020B0A040201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p>
          <a:p>
            <a:pPr rtl="0">
              <a:spcBef>
                <a:spcPts val="0"/>
              </a:spcBef>
              <a:spcAft>
                <a:spcPts val="0"/>
              </a:spcAft>
            </a:pPr>
            <a:r>
              <a:rPr lang="en-US" sz="1800" b="0" i="0" u="none" strike="noStrike" dirty="0">
                <a:solidFill>
                  <a:srgbClr val="000000"/>
                </a:solidFill>
                <a:effectLst/>
                <a:latin typeface="Arial" panose="020B0604020202020204" pitchFamily="34" charset="0"/>
              </a:rPr>
              <a:t>	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algn="just" rtl="0">
              <a:spcBef>
                <a:spcPts val="0"/>
              </a:spcBef>
              <a:spcAft>
                <a:spcPts val="0"/>
              </a:spcAft>
            </a:pPr>
            <a:endParaRPr lang="en-US" sz="2000" b="0" dirty="0">
              <a:effectLst/>
            </a:endParaRPr>
          </a:p>
          <a:p>
            <a:pPr algn="just" rtl="0">
              <a:spcBef>
                <a:spcPts val="0"/>
              </a:spcBef>
              <a:spcAft>
                <a:spcPts val="0"/>
              </a:spcAft>
            </a:pPr>
            <a:r>
              <a:rPr lang="en-US" sz="3600" b="1" i="0" u="none" strike="noStrike" dirty="0">
                <a:solidFill>
                  <a:srgbClr val="000000"/>
                </a:solidFill>
                <a:effectLst/>
                <a:latin typeface="Arial Black" panose="020B0A04020102020204" pitchFamily="34" charset="0"/>
              </a:rPr>
              <a:t>Task:</a:t>
            </a:r>
            <a:endParaRPr lang="en-US" sz="3600" b="0" dirty="0">
              <a:effectLst/>
              <a:latin typeface="Arial Black" panose="020B0A04020102020204" pitchFamily="34" charset="0"/>
            </a:endParaRPr>
          </a:p>
          <a:p>
            <a:pPr algn="just" rtl="0">
              <a:spcBef>
                <a:spcPts val="0"/>
              </a:spcBef>
              <a:spcAft>
                <a:spcPts val="0"/>
              </a:spcAft>
            </a:pPr>
            <a:endParaRPr lang="en-US" sz="1800" b="0" i="0" u="none" strike="noStrike" dirty="0">
              <a:solidFill>
                <a:srgbClr val="000000"/>
              </a:solidFill>
              <a:effectLst/>
              <a:latin typeface="Arial" panose="020B0604020202020204" pitchFamily="34" charset="0"/>
            </a:endParaRPr>
          </a:p>
          <a:p>
            <a:pPr algn="just" rtl="0">
              <a:spcBef>
                <a:spcPts val="0"/>
              </a:spcBef>
              <a:spcAft>
                <a:spcPts val="0"/>
              </a:spcAft>
            </a:pP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000" b="0" dirty="0">
              <a:effectLst/>
            </a:endParaRPr>
          </a:p>
        </p:txBody>
      </p:sp>
    </p:spTree>
    <p:extLst>
      <p:ext uri="{BB962C8B-B14F-4D97-AF65-F5344CB8AC3E}">
        <p14:creationId xmlns:p14="http://schemas.microsoft.com/office/powerpoint/2010/main" val="169638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55DA-927E-B548-BE14-6C7202482631}"/>
              </a:ext>
            </a:extLst>
          </p:cNvPr>
          <p:cNvSpPr>
            <a:spLocks noGrp="1"/>
          </p:cNvSpPr>
          <p:nvPr>
            <p:ph type="title"/>
          </p:nvPr>
        </p:nvSpPr>
        <p:spPr>
          <a:xfrm>
            <a:off x="838200" y="0"/>
            <a:ext cx="9501555" cy="681037"/>
          </a:xfrm>
        </p:spPr>
        <p:txBody>
          <a:bodyPr>
            <a:noAutofit/>
          </a:bodyPr>
          <a:lstStyle/>
          <a:p>
            <a:pPr marL="228600" lvl="0" indent="-228600" algn="ctr" rtl="0">
              <a:lnSpc>
                <a:spcPct val="90000"/>
              </a:lnSpc>
              <a:spcBef>
                <a:spcPts val="1000"/>
              </a:spcBef>
              <a:spcAft>
                <a:spcPts val="0"/>
              </a:spcAft>
            </a:pPr>
            <a:br>
              <a:rPr lang="en-US" sz="2800" dirty="0">
                <a:latin typeface="Arial Black" panose="020B0A04020102020204" pitchFamily="34" charset="0"/>
              </a:rPr>
            </a:br>
            <a:r>
              <a:rPr lang="en-IN" sz="2800" b="0" i="0" dirty="0">
                <a:solidFill>
                  <a:srgbClr val="0D0D0D"/>
                </a:solidFill>
                <a:effectLst/>
                <a:latin typeface="Arial Black" panose="020B0A04020102020204" pitchFamily="34" charset="0"/>
              </a:rPr>
              <a:t>Note-Taking </a:t>
            </a:r>
            <a:r>
              <a:rPr lang="en-US" sz="2800" b="1" dirty="0">
                <a:latin typeface="Arial Black" panose="020B0A04020102020204" pitchFamily="34" charset="0"/>
              </a:rPr>
              <a:t>Application Overview</a:t>
            </a:r>
            <a:br>
              <a:rPr lang="en-US" sz="2800" dirty="0">
                <a:latin typeface="Arial Black" panose="020B0A04020102020204" pitchFamily="34" charset="0"/>
              </a:rPr>
            </a:br>
            <a:endParaRPr lang="en-IN" sz="2800" dirty="0">
              <a:latin typeface="Arial Black" panose="020B0A04020102020204" pitchFamily="34" charset="0"/>
            </a:endParaRPr>
          </a:p>
        </p:txBody>
      </p:sp>
      <p:pic>
        <p:nvPicPr>
          <p:cNvPr id="5" name="Picture 4">
            <a:extLst>
              <a:ext uri="{FF2B5EF4-FFF2-40B4-BE49-F238E27FC236}">
                <a16:creationId xmlns:a16="http://schemas.microsoft.com/office/drawing/2014/main" id="{6386C885-85B8-2599-E327-B39C7BF6165A}"/>
              </a:ext>
            </a:extLst>
          </p:cNvPr>
          <p:cNvPicPr>
            <a:picLocks noChangeAspect="1"/>
          </p:cNvPicPr>
          <p:nvPr/>
        </p:nvPicPr>
        <p:blipFill>
          <a:blip r:embed="rId3"/>
          <a:stretch>
            <a:fillRect/>
          </a:stretch>
        </p:blipFill>
        <p:spPr>
          <a:xfrm>
            <a:off x="721555" y="905827"/>
            <a:ext cx="5374445" cy="2906264"/>
          </a:xfrm>
          <a:prstGeom prst="rect">
            <a:avLst/>
          </a:prstGeom>
        </p:spPr>
      </p:pic>
      <p:pic>
        <p:nvPicPr>
          <p:cNvPr id="6" name="Picture 5">
            <a:extLst>
              <a:ext uri="{FF2B5EF4-FFF2-40B4-BE49-F238E27FC236}">
                <a16:creationId xmlns:a16="http://schemas.microsoft.com/office/drawing/2014/main" id="{6D1E37FE-B8F9-97F6-0CCC-A6321A7DE09D}"/>
              </a:ext>
            </a:extLst>
          </p:cNvPr>
          <p:cNvPicPr>
            <a:picLocks noChangeAspect="1"/>
          </p:cNvPicPr>
          <p:nvPr/>
        </p:nvPicPr>
        <p:blipFill>
          <a:blip r:embed="rId4"/>
          <a:stretch>
            <a:fillRect/>
          </a:stretch>
        </p:blipFill>
        <p:spPr>
          <a:xfrm>
            <a:off x="6246058" y="895496"/>
            <a:ext cx="5374445" cy="2916595"/>
          </a:xfrm>
          <a:prstGeom prst="rect">
            <a:avLst/>
          </a:prstGeom>
        </p:spPr>
      </p:pic>
      <p:sp>
        <p:nvSpPr>
          <p:cNvPr id="8" name="Text Placeholder 7">
            <a:extLst>
              <a:ext uri="{FF2B5EF4-FFF2-40B4-BE49-F238E27FC236}">
                <a16:creationId xmlns:a16="http://schemas.microsoft.com/office/drawing/2014/main" id="{519447E1-6060-C85D-CF20-3A4C5E87673E}"/>
              </a:ext>
            </a:extLst>
          </p:cNvPr>
          <p:cNvSpPr>
            <a:spLocks noGrp="1"/>
          </p:cNvSpPr>
          <p:nvPr>
            <p:ph type="body" idx="1"/>
          </p:nvPr>
        </p:nvSpPr>
        <p:spPr>
          <a:xfrm>
            <a:off x="502920" y="3920490"/>
            <a:ext cx="11337818" cy="2331720"/>
          </a:xfrm>
        </p:spPr>
        <p:txBody>
          <a:bodyPr>
            <a:normAutofit/>
          </a:bodyPr>
          <a:lstStyle/>
          <a:p>
            <a:r>
              <a:rPr lang="en-US" sz="2000" b="1" dirty="0">
                <a:latin typeface="+mn-lt"/>
              </a:rPr>
              <a:t>home.html:</a:t>
            </a:r>
            <a:r>
              <a:rPr lang="en-US" sz="2000" dirty="0">
                <a:latin typeface="+mn-lt"/>
              </a:rPr>
              <a:t> Capture a glimpse of our home.html interface, showcasing the text field and "Add Note" button. Witness how user input seamlessly transforms into a dynamic list of notes.</a:t>
            </a:r>
          </a:p>
          <a:p>
            <a:pPr marL="114300" indent="0">
              <a:buNone/>
            </a:pPr>
            <a:endParaRPr lang="en-US" sz="2000" dirty="0">
              <a:latin typeface="+mn-lt"/>
            </a:endParaRPr>
          </a:p>
          <a:p>
            <a:r>
              <a:rPr lang="en-US" sz="2000" b="1" dirty="0">
                <a:latin typeface="+mn-lt"/>
              </a:rPr>
              <a:t>app.py:</a:t>
            </a:r>
            <a:r>
              <a:rPr lang="en-US" sz="2000" dirty="0">
                <a:latin typeface="+mn-lt"/>
              </a:rPr>
              <a:t> </a:t>
            </a:r>
            <a:r>
              <a:rPr lang="en-US" sz="2000" b="0" i="0" dirty="0">
                <a:solidFill>
                  <a:srgbClr val="0D0D0D"/>
                </a:solidFill>
                <a:effectLst/>
                <a:latin typeface="+mn-lt"/>
              </a:rPr>
              <a:t>Accompanying the home.html, our app.py sets the foundation for the application's functionality. This script orchestrates the communication between the user interface and the backend, ensuring a dynamic and responsive interaction.</a:t>
            </a:r>
            <a:endParaRPr lang="en-IN" sz="2000" dirty="0">
              <a:latin typeface="+mn-lt"/>
            </a:endParaRPr>
          </a:p>
        </p:txBody>
      </p:sp>
    </p:spTree>
    <p:extLst>
      <p:ext uri="{BB962C8B-B14F-4D97-AF65-F5344CB8AC3E}">
        <p14:creationId xmlns:p14="http://schemas.microsoft.com/office/powerpoint/2010/main" val="29570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FC2C71-F25E-A1E0-AD23-E830661203A3}"/>
              </a:ext>
            </a:extLst>
          </p:cNvPr>
          <p:cNvSpPr>
            <a:spLocks noGrp="1"/>
          </p:cNvSpPr>
          <p:nvPr>
            <p:ph type="title"/>
          </p:nvPr>
        </p:nvSpPr>
        <p:spPr>
          <a:xfrm>
            <a:off x="838200" y="182881"/>
            <a:ext cx="10515600" cy="617219"/>
          </a:xfrm>
        </p:spPr>
        <p:txBody>
          <a:bodyPr>
            <a:normAutofit/>
          </a:bodyPr>
          <a:lstStyle/>
          <a:p>
            <a:pPr algn="ctr"/>
            <a:r>
              <a:rPr lang="en-US" sz="2800" b="1" i="0">
                <a:solidFill>
                  <a:srgbClr val="0D0D0D"/>
                </a:solidFill>
                <a:effectLst/>
                <a:latin typeface="Arial Black" panose="020B0A04020102020204" pitchFamily="34" charset="0"/>
              </a:rPr>
              <a:t>Fixing Bugs and Handling HTTP Methods</a:t>
            </a:r>
            <a:endParaRPr lang="en-IN" sz="2800" b="1" dirty="0">
              <a:latin typeface="Arial Black" panose="020B0A04020102020204" pitchFamily="34" charset="0"/>
            </a:endParaRPr>
          </a:p>
        </p:txBody>
      </p:sp>
      <p:pic>
        <p:nvPicPr>
          <p:cNvPr id="12" name="Picture 11">
            <a:extLst>
              <a:ext uri="{FF2B5EF4-FFF2-40B4-BE49-F238E27FC236}">
                <a16:creationId xmlns:a16="http://schemas.microsoft.com/office/drawing/2014/main" id="{0B37337E-24BF-6BB4-C434-DC4E8003A684}"/>
              </a:ext>
            </a:extLst>
          </p:cNvPr>
          <p:cNvPicPr>
            <a:picLocks noChangeAspect="1"/>
          </p:cNvPicPr>
          <p:nvPr/>
        </p:nvPicPr>
        <p:blipFill rotWithShape="1">
          <a:blip r:embed="rId3"/>
          <a:srcRect b="35197"/>
          <a:stretch/>
        </p:blipFill>
        <p:spPr>
          <a:xfrm>
            <a:off x="6730646" y="1143000"/>
            <a:ext cx="4623154" cy="2521903"/>
          </a:xfrm>
          <a:prstGeom prst="rect">
            <a:avLst/>
          </a:prstGeom>
        </p:spPr>
      </p:pic>
      <p:sp>
        <p:nvSpPr>
          <p:cNvPr id="11" name="Text Placeholder 10">
            <a:extLst>
              <a:ext uri="{FF2B5EF4-FFF2-40B4-BE49-F238E27FC236}">
                <a16:creationId xmlns:a16="http://schemas.microsoft.com/office/drawing/2014/main" id="{0B740AC0-A404-AB86-4C5A-BB8A3DEFFDDC}"/>
              </a:ext>
            </a:extLst>
          </p:cNvPr>
          <p:cNvSpPr>
            <a:spLocks noGrp="1"/>
          </p:cNvSpPr>
          <p:nvPr>
            <p:ph type="body" idx="2"/>
          </p:nvPr>
        </p:nvSpPr>
        <p:spPr>
          <a:xfrm>
            <a:off x="548640" y="994412"/>
            <a:ext cx="6046470" cy="2670492"/>
          </a:xfrm>
        </p:spPr>
        <p:txBody>
          <a:bodyPr>
            <a:normAutofit/>
          </a:bodyPr>
          <a:lstStyle/>
          <a:p>
            <a:pPr marL="114300" indent="0">
              <a:buNone/>
            </a:pPr>
            <a:r>
              <a:rPr lang="en-US" sz="2000" b="1">
                <a:latin typeface="+mn-lt"/>
              </a:rPr>
              <a:t>Bug1:</a:t>
            </a:r>
            <a:r>
              <a:rPr lang="en-US" sz="2000">
                <a:latin typeface="+mn-lt"/>
              </a:rPr>
              <a:t> </a:t>
            </a:r>
            <a:r>
              <a:rPr lang="en-US" sz="2000" b="0" i="0">
                <a:solidFill>
                  <a:srgbClr val="0D0D0D"/>
                </a:solidFill>
                <a:effectLst/>
                <a:latin typeface="+mn-lt"/>
              </a:rPr>
              <a:t>The output after running the given code shows "Method Not Allowed."</a:t>
            </a:r>
            <a:endParaRPr lang="en-US" sz="2000">
              <a:latin typeface="+mn-lt"/>
            </a:endParaRPr>
          </a:p>
          <a:p>
            <a:pPr marL="114300" indent="0">
              <a:buNone/>
            </a:pPr>
            <a:r>
              <a:rPr lang="en-US" sz="2000" b="1">
                <a:latin typeface="+mn-lt"/>
              </a:rPr>
              <a:t>Reason:</a:t>
            </a:r>
            <a:r>
              <a:rPr lang="en-US" sz="2000">
                <a:latin typeface="+mn-lt"/>
              </a:rPr>
              <a:t> The issue is with the @app.route('/') decorator and the specified HTTP methods. The route is defined to handle only POST requests, but the initial request when you access the root URL ("/") in the browser is typically a GET request.</a:t>
            </a:r>
            <a:endParaRPr lang="en-IN" sz="2000" dirty="0">
              <a:latin typeface="+mn-lt"/>
            </a:endParaRPr>
          </a:p>
        </p:txBody>
      </p:sp>
      <p:sp>
        <p:nvSpPr>
          <p:cNvPr id="16" name="Text Placeholder 10">
            <a:extLst>
              <a:ext uri="{FF2B5EF4-FFF2-40B4-BE49-F238E27FC236}">
                <a16:creationId xmlns:a16="http://schemas.microsoft.com/office/drawing/2014/main" id="{EC3979C8-732D-D550-A480-339F7255616A}"/>
              </a:ext>
            </a:extLst>
          </p:cNvPr>
          <p:cNvSpPr txBox="1">
            <a:spLocks/>
          </p:cNvSpPr>
          <p:nvPr/>
        </p:nvSpPr>
        <p:spPr>
          <a:xfrm>
            <a:off x="6595110" y="4099243"/>
            <a:ext cx="5257800" cy="176434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2000" b="1" i="0" dirty="0">
                <a:solidFill>
                  <a:srgbClr val="0D0D0D"/>
                </a:solidFill>
                <a:effectLst/>
                <a:latin typeface="+mn-lt"/>
              </a:rPr>
              <a:t>Fix:</a:t>
            </a:r>
            <a:r>
              <a:rPr lang="en-US" sz="2000" i="0" dirty="0">
                <a:solidFill>
                  <a:srgbClr val="0D0D0D"/>
                </a:solidFill>
                <a:effectLst/>
                <a:latin typeface="+mn-lt"/>
              </a:rPr>
              <a:t> To fix this issue, you can either allow both GET and POST methods or specifically handle GET requests by adding another decorator for the same route.</a:t>
            </a:r>
            <a:endParaRPr lang="en-IN" sz="2000" dirty="0">
              <a:latin typeface="+mn-lt"/>
            </a:endParaRPr>
          </a:p>
        </p:txBody>
      </p:sp>
      <p:pic>
        <p:nvPicPr>
          <p:cNvPr id="17" name="Picture 16">
            <a:extLst>
              <a:ext uri="{FF2B5EF4-FFF2-40B4-BE49-F238E27FC236}">
                <a16:creationId xmlns:a16="http://schemas.microsoft.com/office/drawing/2014/main" id="{D574E809-6DA8-028B-9A4C-25269B3A8DDE}"/>
              </a:ext>
            </a:extLst>
          </p:cNvPr>
          <p:cNvPicPr>
            <a:picLocks noChangeAspect="1"/>
          </p:cNvPicPr>
          <p:nvPr/>
        </p:nvPicPr>
        <p:blipFill>
          <a:blip r:embed="rId4"/>
          <a:stretch>
            <a:fillRect/>
          </a:stretch>
        </p:blipFill>
        <p:spPr>
          <a:xfrm>
            <a:off x="731520" y="3664903"/>
            <a:ext cx="5680710" cy="2948940"/>
          </a:xfrm>
          <a:prstGeom prst="rect">
            <a:avLst/>
          </a:prstGeom>
        </p:spPr>
      </p:pic>
      <p:sp>
        <p:nvSpPr>
          <p:cNvPr id="19" name="Rectangle 18">
            <a:extLst>
              <a:ext uri="{FF2B5EF4-FFF2-40B4-BE49-F238E27FC236}">
                <a16:creationId xmlns:a16="http://schemas.microsoft.com/office/drawing/2014/main" id="{6FD4AC8C-91B3-F60B-D433-4E4EE2040839}"/>
              </a:ext>
            </a:extLst>
          </p:cNvPr>
          <p:cNvSpPr/>
          <p:nvPr/>
        </p:nvSpPr>
        <p:spPr>
          <a:xfrm>
            <a:off x="3954780" y="4777740"/>
            <a:ext cx="1520190" cy="377190"/>
          </a:xfrm>
          <a:prstGeom prst="rect">
            <a:avLst/>
          </a:prstGeom>
          <a:noFill/>
          <a:ln>
            <a:gradFill flip="none" rotWithShape="1">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3314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77A98-09A4-A859-6310-B525BA0E710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90C3CD-1BE9-D352-DBC5-C86E6A47E936}"/>
              </a:ext>
            </a:extLst>
          </p:cNvPr>
          <p:cNvSpPr>
            <a:spLocks noGrp="1"/>
          </p:cNvSpPr>
          <p:nvPr>
            <p:ph type="title"/>
          </p:nvPr>
        </p:nvSpPr>
        <p:spPr>
          <a:xfrm>
            <a:off x="838200" y="182881"/>
            <a:ext cx="10515600" cy="617219"/>
          </a:xfrm>
        </p:spPr>
        <p:txBody>
          <a:bodyPr>
            <a:normAutofit/>
          </a:bodyPr>
          <a:lstStyle/>
          <a:p>
            <a:pPr algn="ctr"/>
            <a:r>
              <a:rPr lang="en-US" sz="2800" b="1" i="0" dirty="0">
                <a:solidFill>
                  <a:srgbClr val="0D0D0D"/>
                </a:solidFill>
                <a:effectLst/>
                <a:latin typeface="Arial Black" panose="020B0A04020102020204" pitchFamily="34" charset="0"/>
              </a:rPr>
              <a:t>Fixing Note Retrieval Bug</a:t>
            </a:r>
            <a:endParaRPr lang="en-IN" sz="2800" b="1" dirty="0">
              <a:latin typeface="Arial Black" panose="020B0A04020102020204" pitchFamily="34" charset="0"/>
            </a:endParaRPr>
          </a:p>
        </p:txBody>
      </p:sp>
      <p:sp>
        <p:nvSpPr>
          <p:cNvPr id="11" name="Text Placeholder 10">
            <a:extLst>
              <a:ext uri="{FF2B5EF4-FFF2-40B4-BE49-F238E27FC236}">
                <a16:creationId xmlns:a16="http://schemas.microsoft.com/office/drawing/2014/main" id="{8521EF0A-66CD-5399-427B-AE69321E8750}"/>
              </a:ext>
            </a:extLst>
          </p:cNvPr>
          <p:cNvSpPr>
            <a:spLocks noGrp="1"/>
          </p:cNvSpPr>
          <p:nvPr>
            <p:ph type="body" idx="2"/>
          </p:nvPr>
        </p:nvSpPr>
        <p:spPr>
          <a:xfrm>
            <a:off x="434340" y="800100"/>
            <a:ext cx="6526530" cy="2864804"/>
          </a:xfrm>
        </p:spPr>
        <p:txBody>
          <a:bodyPr>
            <a:noAutofit/>
          </a:bodyPr>
          <a:lstStyle/>
          <a:p>
            <a:pPr marL="114300" indent="0">
              <a:buNone/>
            </a:pPr>
            <a:r>
              <a:rPr lang="en-US" sz="1800" b="1" dirty="0">
                <a:latin typeface="+mn-lt"/>
              </a:rPr>
              <a:t>Bug2:</a:t>
            </a:r>
            <a:r>
              <a:rPr lang="en-US" sz="1800" dirty="0">
                <a:latin typeface="+mn-lt"/>
              </a:rPr>
              <a:t> </a:t>
            </a:r>
            <a:r>
              <a:rPr lang="en-US" sz="1800" i="0" dirty="0">
                <a:solidFill>
                  <a:srgbClr val="0D0D0D"/>
                </a:solidFill>
                <a:effectLst/>
                <a:latin typeface="+mn-lt"/>
              </a:rPr>
              <a:t>The application displays "None" as a note, and if the "Add Note" button is clicked, the count of "None" increases.</a:t>
            </a:r>
            <a:endParaRPr lang="en-US" sz="1800" dirty="0">
              <a:latin typeface="+mn-lt"/>
            </a:endParaRPr>
          </a:p>
          <a:p>
            <a:pPr marL="114300" indent="0">
              <a:buNone/>
            </a:pPr>
            <a:r>
              <a:rPr lang="en-US" sz="1800" b="1" dirty="0">
                <a:latin typeface="+mn-lt"/>
              </a:rPr>
              <a:t>Reason:</a:t>
            </a:r>
            <a:r>
              <a:rPr lang="en-US" sz="1800" dirty="0">
                <a:latin typeface="+mn-lt"/>
              </a:rPr>
              <a:t> The bug occurs because request.arg.get("note") attempts to fetch the "note" parameter from the URL's query string (GET parameters), but the note is sent in the request body (POST parameters) from the HTML form. This results in retrieving None, causing the display of "None" as a note and an increasing count of "None."</a:t>
            </a:r>
            <a:endParaRPr lang="en-IN" sz="1800" dirty="0">
              <a:latin typeface="+mn-lt"/>
            </a:endParaRPr>
          </a:p>
        </p:txBody>
      </p:sp>
      <p:sp>
        <p:nvSpPr>
          <p:cNvPr id="16" name="Text Placeholder 10">
            <a:extLst>
              <a:ext uri="{FF2B5EF4-FFF2-40B4-BE49-F238E27FC236}">
                <a16:creationId xmlns:a16="http://schemas.microsoft.com/office/drawing/2014/main" id="{0F64436D-E501-F0F2-81F9-017A5B2A278E}"/>
              </a:ext>
            </a:extLst>
          </p:cNvPr>
          <p:cNvSpPr txBox="1">
            <a:spLocks/>
          </p:cNvSpPr>
          <p:nvPr/>
        </p:nvSpPr>
        <p:spPr>
          <a:xfrm>
            <a:off x="6880860" y="4282123"/>
            <a:ext cx="4972050" cy="158146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2000" b="1" i="0" dirty="0">
                <a:solidFill>
                  <a:srgbClr val="0D0D0D"/>
                </a:solidFill>
                <a:effectLst/>
                <a:latin typeface="+mn-lt"/>
              </a:rPr>
              <a:t>Fix:</a:t>
            </a:r>
            <a:r>
              <a:rPr lang="en-US" sz="2000" i="0" dirty="0">
                <a:solidFill>
                  <a:srgbClr val="0D0D0D"/>
                </a:solidFill>
                <a:effectLst/>
                <a:latin typeface="+mn-lt"/>
              </a:rPr>
              <a:t> Change it to request.form.get("note") to correctly retrieve the "note" parameter from the POST request body.</a:t>
            </a:r>
            <a:endParaRPr lang="en-IN" sz="2000" dirty="0">
              <a:latin typeface="+mn-lt"/>
            </a:endParaRPr>
          </a:p>
        </p:txBody>
      </p:sp>
      <p:pic>
        <p:nvPicPr>
          <p:cNvPr id="2" name="Picture 1">
            <a:extLst>
              <a:ext uri="{FF2B5EF4-FFF2-40B4-BE49-F238E27FC236}">
                <a16:creationId xmlns:a16="http://schemas.microsoft.com/office/drawing/2014/main" id="{4564FE99-6DDF-4AF4-C248-78F6D28B30E8}"/>
              </a:ext>
            </a:extLst>
          </p:cNvPr>
          <p:cNvPicPr>
            <a:picLocks noChangeAspect="1"/>
          </p:cNvPicPr>
          <p:nvPr/>
        </p:nvPicPr>
        <p:blipFill>
          <a:blip r:embed="rId3"/>
          <a:stretch>
            <a:fillRect/>
          </a:stretch>
        </p:blipFill>
        <p:spPr>
          <a:xfrm>
            <a:off x="7283291" y="803365"/>
            <a:ext cx="3666649" cy="2861538"/>
          </a:xfrm>
          <a:prstGeom prst="rect">
            <a:avLst/>
          </a:prstGeom>
        </p:spPr>
      </p:pic>
      <p:pic>
        <p:nvPicPr>
          <p:cNvPr id="5" name="Picture 4">
            <a:extLst>
              <a:ext uri="{FF2B5EF4-FFF2-40B4-BE49-F238E27FC236}">
                <a16:creationId xmlns:a16="http://schemas.microsoft.com/office/drawing/2014/main" id="{DC154859-FCB9-740A-D09A-9815BB476312}"/>
              </a:ext>
            </a:extLst>
          </p:cNvPr>
          <p:cNvPicPr>
            <a:picLocks noChangeAspect="1"/>
          </p:cNvPicPr>
          <p:nvPr/>
        </p:nvPicPr>
        <p:blipFill>
          <a:blip r:embed="rId4"/>
          <a:stretch>
            <a:fillRect/>
          </a:stretch>
        </p:blipFill>
        <p:spPr>
          <a:xfrm>
            <a:off x="838200" y="3195271"/>
            <a:ext cx="5551170" cy="3397104"/>
          </a:xfrm>
          <a:prstGeom prst="rect">
            <a:avLst/>
          </a:prstGeom>
        </p:spPr>
      </p:pic>
      <p:sp>
        <p:nvSpPr>
          <p:cNvPr id="8" name="Rectangle 7">
            <a:extLst>
              <a:ext uri="{FF2B5EF4-FFF2-40B4-BE49-F238E27FC236}">
                <a16:creationId xmlns:a16="http://schemas.microsoft.com/office/drawing/2014/main" id="{9F466B09-15E0-E0EB-FB75-23BB93FEDF88}"/>
              </a:ext>
            </a:extLst>
          </p:cNvPr>
          <p:cNvSpPr/>
          <p:nvPr/>
        </p:nvSpPr>
        <p:spPr>
          <a:xfrm>
            <a:off x="2937510" y="4812029"/>
            <a:ext cx="1908810" cy="316609"/>
          </a:xfrm>
          <a:prstGeom prst="rect">
            <a:avLst/>
          </a:prstGeom>
          <a:noFill/>
          <a:ln>
            <a:gradFill flip="none" rotWithShape="1">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325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345CA-3264-9060-7F0F-2751457619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32EF1A-E7DD-711E-0A01-DF461DEA43B4}"/>
              </a:ext>
            </a:extLst>
          </p:cNvPr>
          <p:cNvSpPr>
            <a:spLocks noGrp="1"/>
          </p:cNvSpPr>
          <p:nvPr>
            <p:ph type="title"/>
          </p:nvPr>
        </p:nvSpPr>
        <p:spPr>
          <a:xfrm>
            <a:off x="838200" y="182881"/>
            <a:ext cx="10515600" cy="617219"/>
          </a:xfrm>
        </p:spPr>
        <p:txBody>
          <a:bodyPr>
            <a:normAutofit fontScale="90000"/>
          </a:bodyPr>
          <a:lstStyle/>
          <a:p>
            <a:pPr algn="ctr"/>
            <a:r>
              <a:rPr lang="en-US" sz="2800" b="1" i="0" dirty="0">
                <a:solidFill>
                  <a:srgbClr val="0D0D0D"/>
                </a:solidFill>
                <a:effectLst/>
                <a:latin typeface="Arial Black" panose="020B0A04020102020204" pitchFamily="34" charset="0"/>
              </a:rPr>
              <a:t>Enhancing User Experience: Handling Empty Notes List</a:t>
            </a:r>
            <a:endParaRPr lang="en-IN" sz="2800" b="1" dirty="0">
              <a:latin typeface="Arial Black" panose="020B0A04020102020204" pitchFamily="34" charset="0"/>
            </a:endParaRPr>
          </a:p>
        </p:txBody>
      </p:sp>
      <p:sp>
        <p:nvSpPr>
          <p:cNvPr id="11" name="Text Placeholder 10">
            <a:extLst>
              <a:ext uri="{FF2B5EF4-FFF2-40B4-BE49-F238E27FC236}">
                <a16:creationId xmlns:a16="http://schemas.microsoft.com/office/drawing/2014/main" id="{10DE4283-871B-9B11-F1C2-E3053B799DD1}"/>
              </a:ext>
            </a:extLst>
          </p:cNvPr>
          <p:cNvSpPr>
            <a:spLocks noGrp="1"/>
          </p:cNvSpPr>
          <p:nvPr>
            <p:ph type="body" idx="2"/>
          </p:nvPr>
        </p:nvSpPr>
        <p:spPr>
          <a:xfrm>
            <a:off x="434340" y="800100"/>
            <a:ext cx="5439099" cy="2194560"/>
          </a:xfrm>
        </p:spPr>
        <p:txBody>
          <a:bodyPr>
            <a:noAutofit/>
          </a:bodyPr>
          <a:lstStyle/>
          <a:p>
            <a:pPr marL="114300" indent="0">
              <a:buNone/>
            </a:pPr>
            <a:r>
              <a:rPr lang="en-US" sz="2000" b="1" i="0" dirty="0">
                <a:solidFill>
                  <a:srgbClr val="0D0D0D"/>
                </a:solidFill>
                <a:effectLst/>
                <a:latin typeface="+mn-lt"/>
              </a:rPr>
              <a:t>Initial Code:</a:t>
            </a:r>
            <a:endParaRPr lang="en-US" sz="2000" b="0" i="0" dirty="0">
              <a:solidFill>
                <a:srgbClr val="0D0D0D"/>
              </a:solidFill>
              <a:effectLst/>
              <a:latin typeface="+mn-lt"/>
            </a:endParaRPr>
          </a:p>
          <a:p>
            <a:pPr marL="114300" indent="0" algn="l">
              <a:buNone/>
            </a:pPr>
            <a:r>
              <a:rPr lang="en-US" sz="2000" b="0" i="0" dirty="0">
                <a:solidFill>
                  <a:srgbClr val="0D0D0D"/>
                </a:solidFill>
                <a:effectLst/>
                <a:latin typeface="+mn-lt"/>
              </a:rPr>
              <a:t>The initial HTML code presents a simple form for adding notes and displays a list of notes if available.</a:t>
            </a:r>
          </a:p>
          <a:p>
            <a:pPr marL="114300" indent="0">
              <a:buNone/>
            </a:pPr>
            <a:endParaRPr lang="en-IN" sz="2000" dirty="0">
              <a:latin typeface="+mn-lt"/>
            </a:endParaRPr>
          </a:p>
        </p:txBody>
      </p:sp>
      <p:pic>
        <p:nvPicPr>
          <p:cNvPr id="4" name="Picture 3">
            <a:extLst>
              <a:ext uri="{FF2B5EF4-FFF2-40B4-BE49-F238E27FC236}">
                <a16:creationId xmlns:a16="http://schemas.microsoft.com/office/drawing/2014/main" id="{D9D4DE61-31FF-4FD7-A97E-90AE66CFC5C7}"/>
              </a:ext>
            </a:extLst>
          </p:cNvPr>
          <p:cNvPicPr>
            <a:picLocks noChangeAspect="1"/>
          </p:cNvPicPr>
          <p:nvPr/>
        </p:nvPicPr>
        <p:blipFill>
          <a:blip r:embed="rId3"/>
          <a:stretch>
            <a:fillRect/>
          </a:stretch>
        </p:blipFill>
        <p:spPr>
          <a:xfrm>
            <a:off x="6536298" y="800100"/>
            <a:ext cx="5439099" cy="2811780"/>
          </a:xfrm>
          <a:prstGeom prst="rect">
            <a:avLst/>
          </a:prstGeom>
        </p:spPr>
      </p:pic>
      <p:sp>
        <p:nvSpPr>
          <p:cNvPr id="8" name="Text Placeholder 10">
            <a:extLst>
              <a:ext uri="{FF2B5EF4-FFF2-40B4-BE49-F238E27FC236}">
                <a16:creationId xmlns:a16="http://schemas.microsoft.com/office/drawing/2014/main" id="{F85ED6D2-2CBC-0F3D-1BF2-95EEB4351893}"/>
              </a:ext>
            </a:extLst>
          </p:cNvPr>
          <p:cNvSpPr txBox="1">
            <a:spLocks/>
          </p:cNvSpPr>
          <p:nvPr/>
        </p:nvSpPr>
        <p:spPr>
          <a:xfrm>
            <a:off x="6536298" y="4229099"/>
            <a:ext cx="5221362" cy="17487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2000" b="1" dirty="0">
                <a:solidFill>
                  <a:srgbClr val="0D0D0D"/>
                </a:solidFill>
                <a:latin typeface="+mn-lt"/>
              </a:rPr>
              <a:t>Conditional statements were added to check if the notes list is empty. If empty, a clear message is displayed, providing informative feedback to users.</a:t>
            </a:r>
            <a:endParaRPr lang="en-IN" sz="2000" dirty="0">
              <a:latin typeface="+mn-lt"/>
            </a:endParaRPr>
          </a:p>
        </p:txBody>
      </p:sp>
      <p:pic>
        <p:nvPicPr>
          <p:cNvPr id="2" name="Picture 1">
            <a:extLst>
              <a:ext uri="{FF2B5EF4-FFF2-40B4-BE49-F238E27FC236}">
                <a16:creationId xmlns:a16="http://schemas.microsoft.com/office/drawing/2014/main" id="{9C4A34A8-EA8A-D749-757E-73D01DA1CBA4}"/>
              </a:ext>
            </a:extLst>
          </p:cNvPr>
          <p:cNvPicPr>
            <a:picLocks noChangeAspect="1"/>
          </p:cNvPicPr>
          <p:nvPr/>
        </p:nvPicPr>
        <p:blipFill>
          <a:blip r:embed="rId4"/>
          <a:stretch>
            <a:fillRect/>
          </a:stretch>
        </p:blipFill>
        <p:spPr>
          <a:xfrm>
            <a:off x="216602" y="2788920"/>
            <a:ext cx="6097451" cy="3669029"/>
          </a:xfrm>
          <a:prstGeom prst="rect">
            <a:avLst/>
          </a:prstGeom>
        </p:spPr>
      </p:pic>
      <p:sp>
        <p:nvSpPr>
          <p:cNvPr id="6" name="Rectangle 5">
            <a:extLst>
              <a:ext uri="{FF2B5EF4-FFF2-40B4-BE49-F238E27FC236}">
                <a16:creationId xmlns:a16="http://schemas.microsoft.com/office/drawing/2014/main" id="{AD3ECC6B-A0F7-D48A-9EC0-E4A00291578A}"/>
              </a:ext>
            </a:extLst>
          </p:cNvPr>
          <p:cNvSpPr/>
          <p:nvPr/>
        </p:nvSpPr>
        <p:spPr>
          <a:xfrm>
            <a:off x="2548890" y="5899595"/>
            <a:ext cx="1897380" cy="444055"/>
          </a:xfrm>
          <a:prstGeom prst="rect">
            <a:avLst/>
          </a:prstGeom>
          <a:noFill/>
          <a:ln>
            <a:gradFill flip="none" rotWithShape="1">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6454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CE7EE-24CF-9CED-A6BD-5D68A4AC553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70F569-C03C-32F0-C251-EBBFB2351C08}"/>
              </a:ext>
            </a:extLst>
          </p:cNvPr>
          <p:cNvSpPr>
            <a:spLocks noGrp="1"/>
          </p:cNvSpPr>
          <p:nvPr>
            <p:ph type="title"/>
          </p:nvPr>
        </p:nvSpPr>
        <p:spPr>
          <a:xfrm>
            <a:off x="838200" y="182881"/>
            <a:ext cx="10515600" cy="617219"/>
          </a:xfrm>
        </p:spPr>
        <p:txBody>
          <a:bodyPr>
            <a:normAutofit/>
          </a:bodyPr>
          <a:lstStyle/>
          <a:p>
            <a:pPr algn="ctr"/>
            <a:r>
              <a:rPr lang="en-US" sz="2800" b="1" i="0" dirty="0">
                <a:solidFill>
                  <a:srgbClr val="0D0D0D"/>
                </a:solidFill>
                <a:effectLst/>
                <a:latin typeface="Arial Black" panose="020B0A04020102020204" pitchFamily="34" charset="0"/>
              </a:rPr>
              <a:t>Enhancement - Adding a Clear Button:</a:t>
            </a:r>
            <a:endParaRPr lang="en-IN" sz="2800" b="1" dirty="0">
              <a:latin typeface="Arial Black" panose="020B0A04020102020204" pitchFamily="34" charset="0"/>
            </a:endParaRPr>
          </a:p>
        </p:txBody>
      </p:sp>
      <p:pic>
        <p:nvPicPr>
          <p:cNvPr id="2" name="Picture 1">
            <a:extLst>
              <a:ext uri="{FF2B5EF4-FFF2-40B4-BE49-F238E27FC236}">
                <a16:creationId xmlns:a16="http://schemas.microsoft.com/office/drawing/2014/main" id="{83DE6610-6B02-C5C4-7A8A-2CD4CEA1EB63}"/>
              </a:ext>
            </a:extLst>
          </p:cNvPr>
          <p:cNvPicPr>
            <a:picLocks noChangeAspect="1"/>
          </p:cNvPicPr>
          <p:nvPr/>
        </p:nvPicPr>
        <p:blipFill>
          <a:blip r:embed="rId3"/>
          <a:stretch>
            <a:fillRect/>
          </a:stretch>
        </p:blipFill>
        <p:spPr>
          <a:xfrm>
            <a:off x="838200" y="800100"/>
            <a:ext cx="6527321" cy="3927695"/>
          </a:xfrm>
          <a:prstGeom prst="rect">
            <a:avLst/>
          </a:prstGeom>
        </p:spPr>
      </p:pic>
      <p:pic>
        <p:nvPicPr>
          <p:cNvPr id="6" name="Picture 5">
            <a:extLst>
              <a:ext uri="{FF2B5EF4-FFF2-40B4-BE49-F238E27FC236}">
                <a16:creationId xmlns:a16="http://schemas.microsoft.com/office/drawing/2014/main" id="{C99E5176-D85E-B742-38A6-BE60CDE8445B}"/>
              </a:ext>
            </a:extLst>
          </p:cNvPr>
          <p:cNvPicPr>
            <a:picLocks noChangeAspect="1"/>
          </p:cNvPicPr>
          <p:nvPr/>
        </p:nvPicPr>
        <p:blipFill>
          <a:blip r:embed="rId4"/>
          <a:stretch>
            <a:fillRect/>
          </a:stretch>
        </p:blipFill>
        <p:spPr>
          <a:xfrm>
            <a:off x="8004301" y="1205864"/>
            <a:ext cx="3956752" cy="2497455"/>
          </a:xfrm>
          <a:prstGeom prst="rect">
            <a:avLst/>
          </a:prstGeom>
        </p:spPr>
      </p:pic>
      <p:sp>
        <p:nvSpPr>
          <p:cNvPr id="12" name="Text Placeholder 10">
            <a:extLst>
              <a:ext uri="{FF2B5EF4-FFF2-40B4-BE49-F238E27FC236}">
                <a16:creationId xmlns:a16="http://schemas.microsoft.com/office/drawing/2014/main" id="{455D89AE-D3E8-A3FC-3344-CF96396DA2C8}"/>
              </a:ext>
            </a:extLst>
          </p:cNvPr>
          <p:cNvSpPr txBox="1">
            <a:spLocks/>
          </p:cNvSpPr>
          <p:nvPr/>
        </p:nvSpPr>
        <p:spPr>
          <a:xfrm>
            <a:off x="628650" y="5132070"/>
            <a:ext cx="10961370" cy="9715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2000" b="1" dirty="0">
                <a:solidFill>
                  <a:srgbClr val="0D0D0D"/>
                </a:solidFill>
                <a:latin typeface="+mn-lt"/>
              </a:rPr>
              <a:t>The HTML code has been enhanced to include a "Clear" button, giving users the ability to clear the entire notes list.</a:t>
            </a:r>
            <a:endParaRPr lang="en-IN" sz="2000" dirty="0">
              <a:latin typeface="+mn-lt"/>
            </a:endParaRPr>
          </a:p>
        </p:txBody>
      </p:sp>
      <p:sp>
        <p:nvSpPr>
          <p:cNvPr id="14" name="Rectangle 13">
            <a:extLst>
              <a:ext uri="{FF2B5EF4-FFF2-40B4-BE49-F238E27FC236}">
                <a16:creationId xmlns:a16="http://schemas.microsoft.com/office/drawing/2014/main" id="{E4C3EE59-86E2-7E10-D52E-3AB151E8456E}"/>
              </a:ext>
            </a:extLst>
          </p:cNvPr>
          <p:cNvSpPr/>
          <p:nvPr/>
        </p:nvSpPr>
        <p:spPr>
          <a:xfrm>
            <a:off x="3451860" y="3740467"/>
            <a:ext cx="2377440" cy="488633"/>
          </a:xfrm>
          <a:prstGeom prst="rect">
            <a:avLst/>
          </a:prstGeom>
          <a:noFill/>
          <a:ln>
            <a:gradFill flip="none" rotWithShape="1">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0406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C29F-9B62-CDD2-A6BF-EF1009CBB118}"/>
              </a:ext>
            </a:extLst>
          </p:cNvPr>
          <p:cNvSpPr>
            <a:spLocks noGrp="1"/>
          </p:cNvSpPr>
          <p:nvPr>
            <p:ph type="ctrTitle"/>
          </p:nvPr>
        </p:nvSpPr>
        <p:spPr>
          <a:xfrm>
            <a:off x="1524000" y="91441"/>
            <a:ext cx="9144000" cy="800100"/>
          </a:xfrm>
        </p:spPr>
        <p:txBody>
          <a:bodyPr>
            <a:normAutofit fontScale="90000"/>
          </a:bodyPr>
          <a:lstStyle/>
          <a:p>
            <a:r>
              <a:rPr lang="en-US" dirty="0"/>
              <a:t>Conclusion</a:t>
            </a:r>
            <a:endParaRPr lang="en-IN" dirty="0"/>
          </a:p>
        </p:txBody>
      </p:sp>
      <p:sp>
        <p:nvSpPr>
          <p:cNvPr id="4" name="Subtitle 3">
            <a:extLst>
              <a:ext uri="{FF2B5EF4-FFF2-40B4-BE49-F238E27FC236}">
                <a16:creationId xmlns:a16="http://schemas.microsoft.com/office/drawing/2014/main" id="{5DF59F0D-763E-079E-5601-7993E0BBC558}"/>
              </a:ext>
            </a:extLst>
          </p:cNvPr>
          <p:cNvSpPr>
            <a:spLocks noGrp="1"/>
          </p:cNvSpPr>
          <p:nvPr>
            <p:ph type="subTitle" idx="1"/>
          </p:nvPr>
        </p:nvSpPr>
        <p:spPr>
          <a:xfrm>
            <a:off x="731520" y="891541"/>
            <a:ext cx="11075670" cy="5292089"/>
          </a:xfrm>
        </p:spPr>
        <p:txBody>
          <a:bodyPr>
            <a:noAutofit/>
          </a:bodyPr>
          <a:lstStyle/>
          <a:p>
            <a:pPr marL="50800" indent="0" algn="l"/>
            <a:r>
              <a:rPr lang="en-US" sz="1800" b="1" i="0" dirty="0">
                <a:solidFill>
                  <a:srgbClr val="0D0D0D"/>
                </a:solidFill>
                <a:effectLst/>
                <a:latin typeface="+mn-lt"/>
              </a:rPr>
              <a:t>Achievements:</a:t>
            </a:r>
            <a:endParaRPr lang="en-US" sz="1800" b="0" i="0" dirty="0">
              <a:solidFill>
                <a:srgbClr val="0D0D0D"/>
              </a:solidFill>
              <a:effectLst/>
              <a:latin typeface="+mn-lt"/>
            </a:endParaRPr>
          </a:p>
          <a:p>
            <a:pPr marL="50800" indent="0" algn="l"/>
            <a:r>
              <a:rPr lang="en-US" sz="1700" b="0" i="0" dirty="0">
                <a:solidFill>
                  <a:srgbClr val="0D0D0D"/>
                </a:solidFill>
                <a:effectLst/>
                <a:latin typeface="+mn-lt"/>
              </a:rPr>
              <a:t>Throughout this presentation, we've successfully addressed key issues and enhanced the functionality of our Note Taking Application.</a:t>
            </a:r>
          </a:p>
          <a:p>
            <a:pPr marL="50800" indent="0" algn="l"/>
            <a:r>
              <a:rPr lang="en-US" sz="1800" b="1" i="0" dirty="0">
                <a:solidFill>
                  <a:srgbClr val="0D0D0D"/>
                </a:solidFill>
                <a:effectLst/>
                <a:latin typeface="+mn-lt"/>
              </a:rPr>
              <a:t>Bug Fixes:</a:t>
            </a:r>
            <a:endParaRPr lang="en-US" sz="1800" b="0" i="0" dirty="0">
              <a:solidFill>
                <a:srgbClr val="0D0D0D"/>
              </a:solidFill>
              <a:effectLst/>
              <a:latin typeface="+mn-lt"/>
            </a:endParaRPr>
          </a:p>
          <a:p>
            <a:pPr marL="50800" indent="0" algn="l"/>
            <a:r>
              <a:rPr lang="en-US" sz="1700" b="0" i="0" dirty="0">
                <a:solidFill>
                  <a:srgbClr val="0D0D0D"/>
                </a:solidFill>
                <a:effectLst/>
                <a:latin typeface="+mn-lt"/>
              </a:rPr>
              <a:t>Identified and resolved bugs, ensuring a smoother and error-free user experience.</a:t>
            </a:r>
          </a:p>
          <a:p>
            <a:pPr marL="50800" indent="0" algn="l"/>
            <a:r>
              <a:rPr lang="en-US" sz="1800" b="1" i="0" dirty="0">
                <a:solidFill>
                  <a:srgbClr val="0D0D0D"/>
                </a:solidFill>
                <a:effectLst/>
                <a:latin typeface="+mn-lt"/>
              </a:rPr>
              <a:t>User Experience Enhancement:</a:t>
            </a:r>
            <a:endParaRPr lang="en-US" sz="1800" b="0" i="0" dirty="0">
              <a:solidFill>
                <a:srgbClr val="0D0D0D"/>
              </a:solidFill>
              <a:effectLst/>
              <a:latin typeface="+mn-lt"/>
            </a:endParaRPr>
          </a:p>
          <a:p>
            <a:pPr marL="50800" indent="0" algn="l"/>
            <a:r>
              <a:rPr lang="en-US" sz="1700" b="0" i="0" dirty="0">
                <a:solidFill>
                  <a:srgbClr val="0D0D0D"/>
                </a:solidFill>
                <a:effectLst/>
                <a:latin typeface="+mn-lt"/>
              </a:rPr>
              <a:t>Implemented features like handling empty notes and adding a "Clear" button to improve user engagement and satisfaction.</a:t>
            </a:r>
          </a:p>
          <a:p>
            <a:pPr marL="50800" indent="0" algn="l"/>
            <a:r>
              <a:rPr lang="en-US" sz="1800" b="1" i="0" dirty="0">
                <a:solidFill>
                  <a:srgbClr val="0D0D0D"/>
                </a:solidFill>
                <a:effectLst/>
                <a:latin typeface="+mn-lt"/>
              </a:rPr>
              <a:t>Code Refactoring:</a:t>
            </a:r>
            <a:endParaRPr lang="en-US" sz="1800" b="0" i="0" dirty="0">
              <a:solidFill>
                <a:srgbClr val="0D0D0D"/>
              </a:solidFill>
              <a:effectLst/>
              <a:latin typeface="+mn-lt"/>
            </a:endParaRPr>
          </a:p>
          <a:p>
            <a:pPr marL="50800" indent="0" algn="l"/>
            <a:r>
              <a:rPr lang="en-US" sz="1700" b="0" i="0" dirty="0">
                <a:solidFill>
                  <a:srgbClr val="0D0D0D"/>
                </a:solidFill>
                <a:effectLst/>
                <a:latin typeface="+mn-lt"/>
              </a:rPr>
              <a:t>Conducted code refactoring for improved readability, maintainability, and overall code quality.</a:t>
            </a:r>
          </a:p>
          <a:p>
            <a:pPr marL="50800" indent="0" algn="l"/>
            <a:r>
              <a:rPr lang="en-US" sz="1800" b="1" i="0" dirty="0">
                <a:solidFill>
                  <a:srgbClr val="0D0D0D"/>
                </a:solidFill>
                <a:effectLst/>
                <a:latin typeface="+mn-lt"/>
              </a:rPr>
              <a:t>Lessons Learned:</a:t>
            </a:r>
            <a:endParaRPr lang="en-US" sz="1800" b="0" i="0" dirty="0">
              <a:solidFill>
                <a:srgbClr val="0D0D0D"/>
              </a:solidFill>
              <a:effectLst/>
              <a:latin typeface="+mn-lt"/>
            </a:endParaRPr>
          </a:p>
          <a:p>
            <a:pPr marL="50800" indent="0" algn="l"/>
            <a:r>
              <a:rPr lang="en-US" sz="1700" b="0" i="0" dirty="0">
                <a:solidFill>
                  <a:srgbClr val="0D0D0D"/>
                </a:solidFill>
                <a:effectLst/>
                <a:latin typeface="+mn-lt"/>
              </a:rPr>
              <a:t>This experience has provided valuable insights into backend development, debugging, and Flask application structure.</a:t>
            </a:r>
          </a:p>
          <a:p>
            <a:pPr marL="50800" indent="0" algn="l"/>
            <a:r>
              <a:rPr lang="en-US" sz="1800" b="1" i="0" dirty="0">
                <a:solidFill>
                  <a:srgbClr val="0D0D0D"/>
                </a:solidFill>
                <a:effectLst/>
                <a:latin typeface="+mn-lt"/>
              </a:rPr>
              <a:t>Thank You!</a:t>
            </a:r>
            <a:endParaRPr lang="en-US" sz="1800" b="0" i="0" dirty="0">
              <a:solidFill>
                <a:srgbClr val="0D0D0D"/>
              </a:solidFill>
              <a:effectLst/>
              <a:latin typeface="+mn-lt"/>
            </a:endParaRPr>
          </a:p>
          <a:p>
            <a:pPr marL="50800" indent="0" algn="l"/>
            <a:r>
              <a:rPr lang="en-US" sz="1700" b="0" i="0" dirty="0">
                <a:solidFill>
                  <a:srgbClr val="0D0D0D"/>
                </a:solidFill>
                <a:effectLst/>
                <a:latin typeface="+mn-lt"/>
              </a:rPr>
              <a:t>We appreciate your attention and look forward to further refining and expanding our Note Taking Application.</a:t>
            </a:r>
            <a:endParaRPr lang="en-US" sz="1800" b="0" i="0" dirty="0">
              <a:solidFill>
                <a:srgbClr val="0D0D0D"/>
              </a:solidFill>
              <a:effectLst/>
              <a:latin typeface="+mn-lt"/>
            </a:endParaRPr>
          </a:p>
          <a:p>
            <a:endParaRPr lang="en-IN" sz="1800" dirty="0">
              <a:latin typeface="+mn-lt"/>
            </a:endParaRPr>
          </a:p>
        </p:txBody>
      </p:sp>
    </p:spTree>
    <p:extLst>
      <p:ext uri="{BB962C8B-B14F-4D97-AF65-F5344CB8AC3E}">
        <p14:creationId xmlns:p14="http://schemas.microsoft.com/office/powerpoint/2010/main" val="12301232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1385</TotalTime>
  <Words>782</Words>
  <Application>Microsoft Office PowerPoint</Application>
  <PresentationFormat>Widescreen</PresentationFormat>
  <Paragraphs>62</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Lato Black</vt:lpstr>
      <vt:lpstr>Libre Baskerville</vt:lpstr>
      <vt:lpstr>Calibri</vt:lpstr>
      <vt:lpstr>Office Theme</vt:lpstr>
      <vt:lpstr>PowerPoint Presentation</vt:lpstr>
      <vt:lpstr>PowerPoint Presentation</vt:lpstr>
      <vt:lpstr>PowerPoint Presentation</vt:lpstr>
      <vt:lpstr> Note-Taking Application Overview </vt:lpstr>
      <vt:lpstr>Fixing Bugs and Handling HTTP Methods</vt:lpstr>
      <vt:lpstr>Fixing Note Retrieval Bug</vt:lpstr>
      <vt:lpstr>Enhancing User Experience: Handling Empty Notes List</vt:lpstr>
      <vt:lpstr>Enhancement - Adding a Clear Button: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appaji</cp:lastModifiedBy>
  <cp:revision>103</cp:revision>
  <dcterms:created xsi:type="dcterms:W3CDTF">2021-02-16T05:19:01Z</dcterms:created>
  <dcterms:modified xsi:type="dcterms:W3CDTF">2024-02-28T07:35:43Z</dcterms:modified>
</cp:coreProperties>
</file>