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5728655-80F3-43E0-B487-2ADF182B381D}"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728655-80F3-43E0-B487-2ADF182B381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728655-80F3-43E0-B487-2ADF182B381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5728655-80F3-43E0-B487-2ADF182B381D}"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5728655-80F3-43E0-B487-2ADF182B381D}"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5728655-80F3-43E0-B487-2ADF182B381D}"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728655-80F3-43E0-B487-2ADF182B381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C09C1-B36C-4E05-B705-AA5FFED9F95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5728655-80F3-43E0-B487-2ADF182B381D}" type="datetimeFigureOut">
              <a:rPr lang="en-US" smtClean="0"/>
              <a:t>7/28/2023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E4C09C1-B36C-4E05-B705-AA5FFED9F9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209800"/>
            <a:ext cx="6527748" cy="1738233"/>
          </a:xfrm>
          <a:prstGeom prst="rect">
            <a:avLst/>
          </a:prstGeom>
          <a:noFill/>
        </p:spPr>
        <p:txBody>
          <a:bodyPr wrap="none" lIns="91440" tIns="45720" rIns="91440" bIns="45720">
            <a:spAutoFit/>
          </a:bodyPr>
          <a:lstStyle/>
          <a:p>
            <a:pPr algn="ctr">
              <a:lnSpc>
                <a:spcPct val="150000"/>
              </a:lnSpc>
            </a:pPr>
            <a:r>
              <a:rPr lang="en-US" sz="5400" b="1" cap="none" spc="0" dirty="0">
                <a:ln w="1905"/>
                <a:solidFill>
                  <a:schemeClr val="accent2">
                    <a:lumMod val="75000"/>
                  </a:schemeClr>
                </a:solidFill>
                <a:effectLst>
                  <a:innerShdw blurRad="69850" dist="43180" dir="5400000">
                    <a:srgbClr val="000000">
                      <a:alpha val="65000"/>
                    </a:srgbClr>
                  </a:innerShdw>
                </a:effectLst>
              </a:rPr>
              <a:t>Quiz Application</a:t>
            </a:r>
          </a:p>
          <a:p>
            <a:pPr algn="ctr">
              <a:lnSpc>
                <a:spcPct val="150000"/>
              </a:lnSpc>
            </a:pPr>
            <a:r>
              <a:rPr lang="en-US" sz="2000" b="1" dirty="0">
                <a:ln w="1905"/>
                <a:solidFill>
                  <a:schemeClr val="accent2">
                    <a:lumMod val="75000"/>
                  </a:schemeClr>
                </a:solidFill>
                <a:effectLst>
                  <a:innerShdw blurRad="69850" dist="43180" dir="5400000">
                    <a:srgbClr val="000000">
                      <a:alpha val="65000"/>
                    </a:srgbClr>
                  </a:innerShdw>
                </a:effectLst>
              </a:rPr>
              <a:t>-Key features and Outputs</a:t>
            </a:r>
            <a:endParaRPr lang="en-US" sz="2000" b="1" cap="none" spc="0" dirty="0">
              <a:ln w="1905"/>
              <a:solidFill>
                <a:schemeClr val="accent2">
                  <a:lumMod val="75000"/>
                </a:schemeClr>
              </a:soli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38200" y="1447800"/>
            <a:ext cx="7377611" cy="3962400"/>
          </a:xfrm>
          <a:prstGeom prst="rect">
            <a:avLst/>
          </a:prstGeom>
          <a:noFill/>
          <a:ln w="9525">
            <a:noFill/>
            <a:miter lim="800000"/>
            <a:headEnd/>
            <a:tailEnd/>
          </a:ln>
          <a:effectLst/>
        </p:spPr>
      </p:pic>
      <p:sp>
        <p:nvSpPr>
          <p:cNvPr id="3" name="Rectangle 2"/>
          <p:cNvSpPr/>
          <p:nvPr/>
        </p:nvSpPr>
        <p:spPr>
          <a:xfrm>
            <a:off x="838200" y="685800"/>
            <a:ext cx="2411238" cy="369332"/>
          </a:xfrm>
          <a:prstGeom prst="rect">
            <a:avLst/>
          </a:prstGeom>
        </p:spPr>
        <p:txBody>
          <a:bodyPr wrap="none">
            <a:spAutoFit/>
          </a:bodyPr>
          <a:lstStyle/>
          <a:p>
            <a:r>
              <a:rPr lang="en-US" dirty="0">
                <a:solidFill>
                  <a:schemeClr val="accent2">
                    <a:lumMod val="75000"/>
                  </a:schemeClr>
                </a:solidFill>
              </a:rPr>
              <a:t>Quiz timer feature: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4148893" cy="369332"/>
          </a:xfrm>
          <a:prstGeom prst="rect">
            <a:avLst/>
          </a:prstGeom>
        </p:spPr>
        <p:txBody>
          <a:bodyPr wrap="none">
            <a:spAutoFit/>
          </a:bodyPr>
          <a:lstStyle/>
          <a:p>
            <a:r>
              <a:rPr lang="en-US" dirty="0">
                <a:solidFill>
                  <a:schemeClr val="accent2">
                    <a:lumMod val="75000"/>
                  </a:schemeClr>
                </a:solidFill>
              </a:rPr>
              <a:t>Text file generation for certificate:</a:t>
            </a:r>
          </a:p>
        </p:txBody>
      </p:sp>
      <p:pic>
        <p:nvPicPr>
          <p:cNvPr id="7170" name="Picture 2"/>
          <p:cNvPicPr>
            <a:picLocks noChangeAspect="1" noChangeArrowheads="1"/>
          </p:cNvPicPr>
          <p:nvPr/>
        </p:nvPicPr>
        <p:blipFill>
          <a:blip r:embed="rId2"/>
          <a:srcRect/>
          <a:stretch>
            <a:fillRect/>
          </a:stretch>
        </p:blipFill>
        <p:spPr bwMode="auto">
          <a:xfrm>
            <a:off x="1176338" y="1643063"/>
            <a:ext cx="6791325" cy="35718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533400"/>
            <a:ext cx="6934200" cy="523220"/>
          </a:xfrm>
          <a:prstGeom prst="rect">
            <a:avLst/>
          </a:prstGeom>
          <a:noFill/>
        </p:spPr>
        <p:txBody>
          <a:bodyPr wrap="square" rtlCol="0">
            <a:spAutoFit/>
          </a:bodyPr>
          <a:lstStyle/>
          <a:p>
            <a:pPr algn="ctr"/>
            <a:r>
              <a:rPr lang="en-US" sz="2800" b="1" dirty="0">
                <a:solidFill>
                  <a:schemeClr val="accent2">
                    <a:lumMod val="75000"/>
                  </a:schemeClr>
                </a:solidFill>
              </a:rPr>
              <a:t>Key Features</a:t>
            </a:r>
          </a:p>
        </p:txBody>
      </p:sp>
      <p:sp>
        <p:nvSpPr>
          <p:cNvPr id="4" name="TextBox 3"/>
          <p:cNvSpPr txBox="1"/>
          <p:nvPr/>
        </p:nvSpPr>
        <p:spPr>
          <a:xfrm>
            <a:off x="838200" y="1143000"/>
            <a:ext cx="7543800" cy="4893647"/>
          </a:xfrm>
          <a:prstGeom prst="rect">
            <a:avLst/>
          </a:prstGeom>
          <a:noFill/>
        </p:spPr>
        <p:txBody>
          <a:bodyPr wrap="square" rtlCol="0">
            <a:spAutoFit/>
          </a:bodyPr>
          <a:lstStyle/>
          <a:p>
            <a:pPr marL="342900" indent="-342900">
              <a:lnSpc>
                <a:spcPct val="150000"/>
              </a:lnSpc>
              <a:buFont typeface="+mj-lt"/>
              <a:buAutoNum type="arabicPeriod"/>
            </a:pPr>
            <a:r>
              <a:rPr lang="en-US" sz="1600" b="1" dirty="0">
                <a:solidFill>
                  <a:schemeClr val="accent2">
                    <a:lumMod val="75000"/>
                  </a:schemeClr>
                </a:solidFill>
                <a:latin typeface="Bahnschrift" pitchFamily="34" charset="0"/>
              </a:rPr>
              <a:t>Teacher and Student Roles: </a:t>
            </a:r>
            <a:r>
              <a:rPr lang="en-US" sz="1600" dirty="0">
                <a:solidFill>
                  <a:schemeClr val="accent2">
                    <a:lumMod val="75000"/>
                  </a:schemeClr>
                </a:solidFill>
                <a:latin typeface="Bahnschrift" pitchFamily="34" charset="0"/>
              </a:rPr>
              <a:t>The application supports two distinct roles - teachers and students. Teachers have exclusive access to functionalities like adding, updating, and deleting quiz questions, viewing individual student marks, and assessing overall student progress. Students, on the other hand, can take the quiz with a time limit for each question.</a:t>
            </a:r>
          </a:p>
          <a:p>
            <a:pPr marL="342900" indent="-342900">
              <a:lnSpc>
                <a:spcPct val="150000"/>
              </a:lnSpc>
              <a:buFont typeface="+mj-lt"/>
              <a:buAutoNum type="arabicPeriod"/>
            </a:pPr>
            <a:r>
              <a:rPr lang="en-US" sz="1600" b="1" dirty="0" err="1">
                <a:solidFill>
                  <a:schemeClr val="accent2">
                    <a:lumMod val="75000"/>
                  </a:schemeClr>
                </a:solidFill>
                <a:latin typeface="Bahnschrift" pitchFamily="34" charset="0"/>
              </a:rPr>
              <a:t>MySQL</a:t>
            </a:r>
            <a:r>
              <a:rPr lang="en-US" sz="1600" b="1" dirty="0">
                <a:solidFill>
                  <a:schemeClr val="accent2">
                    <a:lumMod val="75000"/>
                  </a:schemeClr>
                </a:solidFill>
                <a:latin typeface="Bahnschrift" pitchFamily="34" charset="0"/>
              </a:rPr>
              <a:t> Database Integration: </a:t>
            </a:r>
            <a:r>
              <a:rPr lang="en-US" sz="1600" dirty="0">
                <a:solidFill>
                  <a:schemeClr val="accent2">
                    <a:lumMod val="75000"/>
                  </a:schemeClr>
                </a:solidFill>
                <a:latin typeface="Bahnschrift" pitchFamily="34" charset="0"/>
              </a:rPr>
              <a:t>The application seamlessly integrates with a </a:t>
            </a:r>
            <a:r>
              <a:rPr lang="en-US" sz="1600" dirty="0" err="1">
                <a:solidFill>
                  <a:schemeClr val="accent2">
                    <a:lumMod val="75000"/>
                  </a:schemeClr>
                </a:solidFill>
                <a:latin typeface="Bahnschrift" pitchFamily="34" charset="0"/>
              </a:rPr>
              <a:t>MySQL</a:t>
            </a:r>
            <a:r>
              <a:rPr lang="en-US" sz="1600" dirty="0">
                <a:solidFill>
                  <a:schemeClr val="accent2">
                    <a:lumMod val="75000"/>
                  </a:schemeClr>
                </a:solidFill>
                <a:latin typeface="Bahnschrift" pitchFamily="34" charset="0"/>
              </a:rPr>
              <a:t> database to store quiz questions and student results. This ensures data integrity and efficient retrieval, allowing teachers to manage quiz content and review student performance effectively.</a:t>
            </a:r>
          </a:p>
          <a:p>
            <a:pPr marL="342900" indent="-342900">
              <a:lnSpc>
                <a:spcPct val="150000"/>
              </a:lnSpc>
              <a:buFont typeface="+mj-lt"/>
              <a:buAutoNum type="arabicPeriod"/>
            </a:pPr>
            <a:r>
              <a:rPr lang="en-US" sz="1600" b="1" dirty="0">
                <a:solidFill>
                  <a:schemeClr val="accent2">
                    <a:lumMod val="75000"/>
                  </a:schemeClr>
                </a:solidFill>
                <a:latin typeface="Bahnschrift" pitchFamily="34" charset="0"/>
              </a:rPr>
              <a:t>Quiz Management: </a:t>
            </a:r>
            <a:r>
              <a:rPr lang="en-US" sz="1600" dirty="0">
                <a:solidFill>
                  <a:schemeClr val="accent2">
                    <a:lumMod val="75000"/>
                  </a:schemeClr>
                </a:solidFill>
                <a:latin typeface="Bahnschrift" pitchFamily="34" charset="0"/>
              </a:rPr>
              <a:t>Teachers can add new quiz questions to the database, update existing questions, and delete questions if necessary. This feature enables instructors to create customized quizzes tailored to the subject and level of difficulty.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400"/>
            <a:ext cx="7162800" cy="6186309"/>
          </a:xfrm>
          <a:prstGeom prst="rect">
            <a:avLst/>
          </a:prstGeom>
          <a:noFill/>
        </p:spPr>
        <p:txBody>
          <a:bodyPr wrap="square" rtlCol="0">
            <a:spAutoFit/>
          </a:bodyPr>
          <a:lstStyle/>
          <a:p>
            <a:pPr marL="342900" indent="-342900">
              <a:lnSpc>
                <a:spcPct val="150000"/>
              </a:lnSpc>
            </a:pPr>
            <a:r>
              <a:rPr lang="en-US" b="1" dirty="0">
                <a:solidFill>
                  <a:schemeClr val="accent2">
                    <a:lumMod val="75000"/>
                  </a:schemeClr>
                </a:solidFill>
                <a:latin typeface="Bahnschrift" pitchFamily="34" charset="0"/>
              </a:rPr>
              <a:t>4. Multiple-Choice Quiz Format: </a:t>
            </a:r>
            <a:r>
              <a:rPr lang="en-US" dirty="0">
                <a:solidFill>
                  <a:schemeClr val="accent2">
                    <a:lumMod val="75000"/>
                  </a:schemeClr>
                </a:solidFill>
                <a:latin typeface="Bahnschrift" pitchFamily="34" charset="0"/>
              </a:rPr>
              <a:t>Students can attempt the quiz with multiple-choice questions. Each question is presented with several options, and students need to select the correct answer within the given time limit.</a:t>
            </a:r>
          </a:p>
          <a:p>
            <a:pPr marL="342900" indent="-342900">
              <a:lnSpc>
                <a:spcPct val="150000"/>
              </a:lnSpc>
            </a:pPr>
            <a:r>
              <a:rPr lang="en-US" b="1" dirty="0">
                <a:solidFill>
                  <a:schemeClr val="accent2">
                    <a:lumMod val="75000"/>
                  </a:schemeClr>
                </a:solidFill>
                <a:latin typeface="Bahnschrift" pitchFamily="34" charset="0"/>
              </a:rPr>
              <a:t>5.  Randomizing of Questions: </a:t>
            </a:r>
            <a:r>
              <a:rPr lang="en-US" dirty="0">
                <a:solidFill>
                  <a:schemeClr val="accent2">
                    <a:lumMod val="75000"/>
                  </a:schemeClr>
                </a:solidFill>
                <a:latin typeface="Bahnschrift" pitchFamily="34" charset="0"/>
              </a:rPr>
              <a:t>The application incorporates the feature of randomizing the order of quiz questions. Each time a student takes the quiz, the questions are presented in a random sequence, ensuring a unique and unbiased quiz experience for each student.</a:t>
            </a:r>
          </a:p>
          <a:p>
            <a:pPr marL="342900" indent="-342900">
              <a:lnSpc>
                <a:spcPct val="150000"/>
              </a:lnSpc>
            </a:pPr>
            <a:r>
              <a:rPr lang="en-US" b="1" dirty="0">
                <a:solidFill>
                  <a:schemeClr val="accent2">
                    <a:lumMod val="75000"/>
                  </a:schemeClr>
                </a:solidFill>
                <a:latin typeface="Bahnschrift" pitchFamily="34" charset="0"/>
              </a:rPr>
              <a:t>6. Time Limit Enforcement: </a:t>
            </a:r>
            <a:r>
              <a:rPr lang="en-US" dirty="0">
                <a:solidFill>
                  <a:schemeClr val="accent2">
                    <a:lumMod val="75000"/>
                  </a:schemeClr>
                </a:solidFill>
                <a:latin typeface="Bahnschrift" pitchFamily="34" charset="0"/>
              </a:rPr>
              <a:t>The application incorporates a countdown timer for each question, ensuring that students complete the quiz within the specified time frame. The timer adds an element of challenge and urgency to the quiz-taking experience.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620000" cy="6278642"/>
          </a:xfrm>
          <a:prstGeom prst="rect">
            <a:avLst/>
          </a:prstGeom>
          <a:noFill/>
        </p:spPr>
        <p:txBody>
          <a:bodyPr wrap="square" rtlCol="0">
            <a:spAutoFit/>
          </a:bodyPr>
          <a:lstStyle/>
          <a:p>
            <a:pPr marL="342900" indent="-342900">
              <a:lnSpc>
                <a:spcPct val="150000"/>
              </a:lnSpc>
            </a:pPr>
            <a:r>
              <a:rPr lang="en-US" sz="1600" b="1" dirty="0">
                <a:solidFill>
                  <a:schemeClr val="accent2">
                    <a:lumMod val="75000"/>
                  </a:schemeClr>
                </a:solidFill>
                <a:latin typeface="Bahnschrift" pitchFamily="34" charset="0"/>
              </a:rPr>
              <a:t>7.  Quiz Result Storage and Retrieval: </a:t>
            </a:r>
            <a:r>
              <a:rPr lang="en-US" sz="1600" dirty="0">
                <a:solidFill>
                  <a:schemeClr val="accent2">
                    <a:lumMod val="75000"/>
                  </a:schemeClr>
                </a:solidFill>
                <a:latin typeface="Bahnschrift" pitchFamily="34" charset="0"/>
              </a:rPr>
              <a:t>The application tracks and saves students' quiz results, allowing teachers to review individual student performance. Quiz scores, percentile, and grades are calculated and displayed on a comprehensive quiz certificate.</a:t>
            </a:r>
          </a:p>
          <a:p>
            <a:pPr marL="342900" indent="-342900">
              <a:lnSpc>
                <a:spcPct val="150000"/>
              </a:lnSpc>
            </a:pPr>
            <a:r>
              <a:rPr lang="en-US" sz="1600" b="1" dirty="0">
                <a:solidFill>
                  <a:schemeClr val="accent2">
                    <a:lumMod val="75000"/>
                  </a:schemeClr>
                </a:solidFill>
                <a:latin typeface="Bahnschrift" pitchFamily="34" charset="0"/>
              </a:rPr>
              <a:t>8.  Text File Generation for Scorecard: </a:t>
            </a:r>
            <a:r>
              <a:rPr lang="en-US" sz="1600" dirty="0">
                <a:solidFill>
                  <a:schemeClr val="accent2">
                    <a:lumMod val="75000"/>
                  </a:schemeClr>
                </a:solidFill>
                <a:latin typeface="Bahnschrift" pitchFamily="34" charset="0"/>
              </a:rPr>
              <a:t>After completing the quiz, the application generates a personalized scorecard for each student in the form of a text file. The scorecard includes the student's ID, name, total score, percentage, grade, and a summary of attempted quiz questions with their respective correct answers.</a:t>
            </a:r>
          </a:p>
          <a:p>
            <a:pPr marL="342900" indent="-342900">
              <a:lnSpc>
                <a:spcPct val="150000"/>
              </a:lnSpc>
            </a:pPr>
            <a:r>
              <a:rPr lang="en-US" sz="1600" b="1" dirty="0">
                <a:solidFill>
                  <a:schemeClr val="accent2">
                    <a:lumMod val="75000"/>
                  </a:schemeClr>
                </a:solidFill>
                <a:latin typeface="Bahnschrift" pitchFamily="34" charset="0"/>
              </a:rPr>
              <a:t>9.  User-Friendly Interface: </a:t>
            </a:r>
            <a:r>
              <a:rPr lang="en-US" sz="1600" dirty="0">
                <a:solidFill>
                  <a:schemeClr val="accent2">
                    <a:lumMod val="75000"/>
                  </a:schemeClr>
                </a:solidFill>
                <a:latin typeface="Bahnschrift" pitchFamily="34" charset="0"/>
              </a:rPr>
              <a:t>The application provides a user-friendly interface for both teachers and students, making it easy to navigate and interact with various functionalities.</a:t>
            </a:r>
          </a:p>
          <a:p>
            <a:pPr marL="342900" indent="-342900">
              <a:lnSpc>
                <a:spcPct val="150000"/>
              </a:lnSpc>
            </a:pPr>
            <a:r>
              <a:rPr lang="en-US" sz="1600" b="1" dirty="0">
                <a:solidFill>
                  <a:schemeClr val="accent2">
                    <a:lumMod val="75000"/>
                  </a:schemeClr>
                </a:solidFill>
                <a:latin typeface="Bahnschrift" pitchFamily="34" charset="0"/>
              </a:rPr>
              <a:t>10. Data Security: </a:t>
            </a:r>
            <a:r>
              <a:rPr lang="en-US" sz="1600" dirty="0">
                <a:solidFill>
                  <a:schemeClr val="accent2">
                    <a:lumMod val="75000"/>
                  </a:schemeClr>
                </a:solidFill>
                <a:latin typeface="Bahnschrift" pitchFamily="34" charset="0"/>
              </a:rPr>
              <a:t>The application employs password authentication for teachers, ensuring secure access to quiz management features. Additionally, the integration with the </a:t>
            </a:r>
            <a:r>
              <a:rPr lang="en-US" sz="1600" dirty="0" err="1">
                <a:solidFill>
                  <a:schemeClr val="accent2">
                    <a:lumMod val="75000"/>
                  </a:schemeClr>
                </a:solidFill>
                <a:latin typeface="Bahnschrift" pitchFamily="34" charset="0"/>
              </a:rPr>
              <a:t>MySQL</a:t>
            </a:r>
            <a:r>
              <a:rPr lang="en-US" sz="1600" dirty="0">
                <a:solidFill>
                  <a:schemeClr val="accent2">
                    <a:lumMod val="75000"/>
                  </a:schemeClr>
                </a:solidFill>
                <a:latin typeface="Bahnschrift" pitchFamily="34" charset="0"/>
              </a:rPr>
              <a:t> database ensures the safe storage and retrieval of quiz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5334000" cy="461665"/>
          </a:xfrm>
          <a:prstGeom prst="rect">
            <a:avLst/>
          </a:prstGeom>
          <a:noFill/>
        </p:spPr>
        <p:txBody>
          <a:bodyPr wrap="square" rtlCol="0">
            <a:spAutoFit/>
          </a:bodyPr>
          <a:lstStyle/>
          <a:p>
            <a:r>
              <a:rPr lang="en-US" sz="2400" b="1" dirty="0">
                <a:solidFill>
                  <a:schemeClr val="accent2">
                    <a:lumMod val="75000"/>
                  </a:schemeClr>
                </a:solidFill>
              </a:rPr>
              <a:t>Outputs</a:t>
            </a:r>
          </a:p>
        </p:txBody>
      </p:sp>
      <p:pic>
        <p:nvPicPr>
          <p:cNvPr id="1026" name="Picture 2"/>
          <p:cNvPicPr>
            <a:picLocks noChangeAspect="1" noChangeArrowheads="1"/>
          </p:cNvPicPr>
          <p:nvPr/>
        </p:nvPicPr>
        <p:blipFill>
          <a:blip r:embed="rId2"/>
          <a:srcRect/>
          <a:stretch>
            <a:fillRect/>
          </a:stretch>
        </p:blipFill>
        <p:spPr bwMode="auto">
          <a:xfrm>
            <a:off x="2590800" y="2057400"/>
            <a:ext cx="3848100" cy="32289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1737207" cy="369332"/>
          </a:xfrm>
          <a:prstGeom prst="rect">
            <a:avLst/>
          </a:prstGeom>
        </p:spPr>
        <p:txBody>
          <a:bodyPr wrap="none">
            <a:spAutoFit/>
          </a:bodyPr>
          <a:lstStyle/>
          <a:p>
            <a:r>
              <a:rPr lang="en-US" dirty="0">
                <a:solidFill>
                  <a:schemeClr val="accent2">
                    <a:lumMod val="75000"/>
                  </a:schemeClr>
                </a:solidFill>
              </a:rPr>
              <a:t>Teacher part:</a:t>
            </a:r>
          </a:p>
        </p:txBody>
      </p:sp>
      <p:pic>
        <p:nvPicPr>
          <p:cNvPr id="2050" name="Picture 2"/>
          <p:cNvPicPr>
            <a:picLocks noChangeAspect="1" noChangeArrowheads="1"/>
          </p:cNvPicPr>
          <p:nvPr/>
        </p:nvPicPr>
        <p:blipFill>
          <a:blip r:embed="rId2"/>
          <a:srcRect/>
          <a:stretch>
            <a:fillRect/>
          </a:stretch>
        </p:blipFill>
        <p:spPr bwMode="auto">
          <a:xfrm>
            <a:off x="762000" y="1600200"/>
            <a:ext cx="2852656" cy="3990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0" y="1981200"/>
            <a:ext cx="4763739" cy="27003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685800"/>
            <a:ext cx="4076700" cy="2590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76600" y="3429000"/>
            <a:ext cx="5226513" cy="281355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533400"/>
            <a:ext cx="4462462" cy="327640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114800" y="3886200"/>
            <a:ext cx="3981450" cy="24288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755609" cy="369332"/>
          </a:xfrm>
          <a:prstGeom prst="rect">
            <a:avLst/>
          </a:prstGeom>
        </p:spPr>
        <p:txBody>
          <a:bodyPr wrap="none">
            <a:spAutoFit/>
          </a:bodyPr>
          <a:lstStyle/>
          <a:p>
            <a:r>
              <a:rPr lang="en-US" dirty="0">
                <a:solidFill>
                  <a:schemeClr val="accent2">
                    <a:lumMod val="75000"/>
                  </a:schemeClr>
                </a:solidFill>
              </a:rPr>
              <a:t>Student part:</a:t>
            </a:r>
          </a:p>
        </p:txBody>
      </p:sp>
      <p:pic>
        <p:nvPicPr>
          <p:cNvPr id="5122" name="Picture 2"/>
          <p:cNvPicPr>
            <a:picLocks noChangeAspect="1" noChangeArrowheads="1"/>
          </p:cNvPicPr>
          <p:nvPr/>
        </p:nvPicPr>
        <p:blipFill>
          <a:blip r:embed="rId2"/>
          <a:srcRect/>
          <a:stretch>
            <a:fillRect/>
          </a:stretch>
        </p:blipFill>
        <p:spPr bwMode="auto">
          <a:xfrm>
            <a:off x="609600" y="1219200"/>
            <a:ext cx="4191892" cy="24669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953000" y="2438400"/>
            <a:ext cx="3641090" cy="3581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36</TotalTime>
  <Words>463</Words>
  <Application>Microsoft Office PowerPoint</Application>
  <PresentationFormat>On-screen Show (4:3)</PresentationFormat>
  <Paragraphs>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Bahnschrift</vt:lpstr>
      <vt:lpstr>Verdana</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Vaishnavi Vemula</dc:creator>
  <cp:lastModifiedBy>Nikitha nik</cp:lastModifiedBy>
  <cp:revision>5</cp:revision>
  <dcterms:created xsi:type="dcterms:W3CDTF">2023-07-27T12:58:02Z</dcterms:created>
  <dcterms:modified xsi:type="dcterms:W3CDTF">2023-07-28T08:03:39Z</dcterms:modified>
</cp:coreProperties>
</file>