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8"/>
  </p:normalViewPr>
  <p:slideViewPr>
    <p:cSldViewPr snapToGrid="0">
      <p:cViewPr varScale="1">
        <p:scale>
          <a:sx n="121" d="100"/>
          <a:sy n="121" d="100"/>
        </p:scale>
        <p:origin x="2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B6A7-1FB0-B39D-2411-0E7DDBB6B2B5}"/>
              </a:ext>
            </a:extLst>
          </p:cNvPr>
          <p:cNvSpPr>
            <a:spLocks noGrp="1"/>
          </p:cNvSpPr>
          <p:nvPr>
            <p:ph type="ctrTitle"/>
          </p:nvPr>
        </p:nvSpPr>
        <p:spPr>
          <a:xfrm>
            <a:off x="2589213" y="954338"/>
            <a:ext cx="8915399" cy="2474662"/>
          </a:xfrm>
        </p:spPr>
        <p:txBody>
          <a:bodyPr>
            <a:normAutofit fontScale="90000"/>
          </a:bodyPr>
          <a:lstStyle/>
          <a:p>
            <a:r>
              <a:rPr lang="en-US" b="1" i="0" dirty="0">
                <a:effectLst/>
                <a:latin typeface="Söhne"/>
              </a:rPr>
              <a:t>Diabetes Prediction using Machine Learning with Python</a:t>
            </a:r>
            <a:br>
              <a:rPr lang="en-US" b="1" i="0" dirty="0">
                <a:effectLst/>
                <a:latin typeface="Söhne"/>
              </a:rPr>
            </a:br>
            <a:endParaRPr lang="en-US" dirty="0"/>
          </a:p>
        </p:txBody>
      </p:sp>
      <p:sp>
        <p:nvSpPr>
          <p:cNvPr id="3" name="Subtitle 2">
            <a:extLst>
              <a:ext uri="{FF2B5EF4-FFF2-40B4-BE49-F238E27FC236}">
                <a16:creationId xmlns:a16="http://schemas.microsoft.com/office/drawing/2014/main" id="{5488B64F-14FA-4373-34E6-4D096AD83212}"/>
              </a:ext>
            </a:extLst>
          </p:cNvPr>
          <p:cNvSpPr>
            <a:spLocks noGrp="1"/>
          </p:cNvSpPr>
          <p:nvPr>
            <p:ph type="subTitle" idx="1"/>
          </p:nvPr>
        </p:nvSpPr>
        <p:spPr>
          <a:xfrm>
            <a:off x="2589213" y="3048001"/>
            <a:ext cx="8915399" cy="2855662"/>
          </a:xfrm>
        </p:spPr>
        <p:txBody>
          <a:bodyPr/>
          <a:lstStyle/>
          <a:p>
            <a:r>
              <a:rPr lang="en-US" b="1" dirty="0"/>
              <a:t>Team Members</a:t>
            </a:r>
            <a:r>
              <a:rPr lang="en-US" dirty="0"/>
              <a:t>:</a:t>
            </a:r>
          </a:p>
          <a:p>
            <a:r>
              <a:rPr lang="en-US" b="1" dirty="0"/>
              <a:t>1: Appalanaidu Saketi</a:t>
            </a:r>
          </a:p>
          <a:p>
            <a:r>
              <a:rPr lang="en-US" b="1" dirty="0"/>
              <a:t>     Role: Data preprocessing, feature engineering, and model development</a:t>
            </a:r>
          </a:p>
          <a:p>
            <a:r>
              <a:rPr lang="en-US" b="1" dirty="0"/>
              <a:t>     Develops the user interface and integrates the machine learning model.</a:t>
            </a:r>
          </a:p>
          <a:p>
            <a:r>
              <a:rPr lang="en-US" b="1" dirty="0"/>
              <a:t>2:  </a:t>
            </a:r>
            <a:r>
              <a:rPr lang="en-US" b="1" dirty="0" err="1"/>
              <a:t>Venkteswarlu</a:t>
            </a:r>
            <a:r>
              <a:rPr lang="en-US" b="1" dirty="0"/>
              <a:t> </a:t>
            </a:r>
            <a:r>
              <a:rPr lang="en-US" b="1" dirty="0" err="1"/>
              <a:t>Bondalapati</a:t>
            </a:r>
            <a:endParaRPr lang="en-US" b="1" dirty="0"/>
          </a:p>
          <a:p>
            <a:r>
              <a:rPr lang="en-US" b="1" dirty="0"/>
              <a:t>      Role: Provides insights into diabetes risk factors and ensures the model.</a:t>
            </a:r>
          </a:p>
          <a:p>
            <a:r>
              <a:rPr lang="en-US" b="1" dirty="0"/>
              <a:t>               aligns with medical knowledge.</a:t>
            </a:r>
          </a:p>
        </p:txBody>
      </p:sp>
    </p:spTree>
    <p:extLst>
      <p:ext uri="{BB962C8B-B14F-4D97-AF65-F5344CB8AC3E}">
        <p14:creationId xmlns:p14="http://schemas.microsoft.com/office/powerpoint/2010/main" val="178776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2F64-97B2-BC39-6150-A169FE7369EB}"/>
              </a:ext>
            </a:extLst>
          </p:cNvPr>
          <p:cNvSpPr>
            <a:spLocks noGrp="1"/>
          </p:cNvSpPr>
          <p:nvPr>
            <p:ph type="title"/>
          </p:nvPr>
        </p:nvSpPr>
        <p:spPr/>
        <p:txBody>
          <a:bodyPr/>
          <a:lstStyle/>
          <a:p>
            <a:r>
              <a:rPr lang="en-US" b="1" i="0" dirty="0">
                <a:effectLst/>
                <a:latin typeface="Söhne"/>
              </a:rPr>
              <a:t>Project Topic</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C8134D2E-6F9C-149E-7B21-D502C8B28306}"/>
              </a:ext>
            </a:extLst>
          </p:cNvPr>
          <p:cNvSpPr>
            <a:spLocks noGrp="1"/>
          </p:cNvSpPr>
          <p:nvPr>
            <p:ph idx="1"/>
          </p:nvPr>
        </p:nvSpPr>
        <p:spPr/>
        <p:txBody>
          <a:bodyPr/>
          <a:lstStyle/>
          <a:p>
            <a:r>
              <a:rPr lang="en-US" b="1" i="0" dirty="0">
                <a:effectLst/>
                <a:latin typeface="Söhne"/>
              </a:rPr>
              <a:t>"Developing a Machine Learning Model for Diabetes Prediction”</a:t>
            </a:r>
          </a:p>
          <a:p>
            <a:r>
              <a:rPr lang="en-US" b="1" i="0" dirty="0">
                <a:effectLst/>
                <a:latin typeface="Söhne"/>
              </a:rPr>
              <a:t>Background: </a:t>
            </a:r>
          </a:p>
          <a:p>
            <a:pPr marL="0" indent="0">
              <a:buNone/>
            </a:pPr>
            <a:r>
              <a:rPr lang="en-US" b="1" i="0" dirty="0">
                <a:effectLst/>
                <a:latin typeface="Söhne"/>
              </a:rPr>
              <a:t>Diabetes is a big health challenge for many people around the world. It happens when the body has trouble handling sugar in the blood, causing different problems.</a:t>
            </a:r>
          </a:p>
          <a:p>
            <a:pPr marL="0" indent="0">
              <a:buNone/>
            </a:pPr>
            <a:r>
              <a:rPr lang="en-US" b="1" i="0" dirty="0">
                <a:effectLst/>
                <a:latin typeface="Söhne"/>
              </a:rPr>
              <a:t>Our project uses a clever technology called machine learning to predict if someone might get diabetes. We look at different health information to find potential issues early. </a:t>
            </a:r>
          </a:p>
          <a:p>
            <a:pPr marL="0" indent="0">
              <a:buNone/>
            </a:pPr>
            <a:r>
              <a:rPr lang="en-US" b="1" i="0" dirty="0">
                <a:effectLst/>
                <a:latin typeface="Söhne"/>
              </a:rPr>
              <a:t>This way, we can help people make good choices for their health and avoid getting sick. Our teamwork with doctors, tech experts, and researchers is a way to make the future healthier by predicting and preventing diabetes better.</a:t>
            </a:r>
          </a:p>
        </p:txBody>
      </p:sp>
    </p:spTree>
    <p:extLst>
      <p:ext uri="{BB962C8B-B14F-4D97-AF65-F5344CB8AC3E}">
        <p14:creationId xmlns:p14="http://schemas.microsoft.com/office/powerpoint/2010/main" val="328800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FD9-6435-53C4-0BF8-C7381BE9C00C}"/>
              </a:ext>
            </a:extLst>
          </p:cNvPr>
          <p:cNvSpPr>
            <a:spLocks noGrp="1"/>
          </p:cNvSpPr>
          <p:nvPr>
            <p:ph type="title"/>
          </p:nvPr>
        </p:nvSpPr>
        <p:spPr/>
        <p:txBody>
          <a:bodyPr>
            <a:normAutofit fontScale="90000"/>
          </a:bodyPr>
          <a:lstStyle/>
          <a:p>
            <a:r>
              <a:rPr lang="en-US" b="1" i="0" dirty="0">
                <a:effectLst/>
                <a:latin typeface="Söhne"/>
              </a:rPr>
              <a:t>Statement of Project Objectives</a:t>
            </a:r>
            <a:br>
              <a:rPr lang="en-US" b="1" i="0" dirty="0">
                <a:effectLst/>
                <a:latin typeface="Söhne"/>
              </a:rPr>
            </a:br>
            <a:br>
              <a:rPr lang="en-US" b="0" i="0" dirty="0">
                <a:solidFill>
                  <a:srgbClr val="D1D5DB"/>
                </a:solidFill>
                <a:effectLst/>
                <a:latin typeface="Söhne"/>
              </a:rPr>
            </a:br>
            <a:br>
              <a:rPr lang="en-US" b="0" i="0" dirty="0">
                <a:solidFill>
                  <a:srgbClr val="D1D5DB"/>
                </a:solidFill>
                <a:effectLst/>
                <a:latin typeface="Söhne"/>
              </a:rPr>
            </a:br>
            <a:endParaRPr lang="en-US" dirty="0"/>
          </a:p>
        </p:txBody>
      </p:sp>
      <p:sp>
        <p:nvSpPr>
          <p:cNvPr id="3" name="Content Placeholder 2">
            <a:extLst>
              <a:ext uri="{FF2B5EF4-FFF2-40B4-BE49-F238E27FC236}">
                <a16:creationId xmlns:a16="http://schemas.microsoft.com/office/drawing/2014/main" id="{BC829816-01E0-3083-93B4-DFF1D99B75E0}"/>
              </a:ext>
            </a:extLst>
          </p:cNvPr>
          <p:cNvSpPr>
            <a:spLocks noGrp="1"/>
          </p:cNvSpPr>
          <p:nvPr>
            <p:ph idx="1"/>
          </p:nvPr>
        </p:nvSpPr>
        <p:spPr/>
        <p:txBody>
          <a:bodyPr/>
          <a:lstStyle/>
          <a:p>
            <a:r>
              <a:rPr lang="en-US" b="1" i="0" dirty="0">
                <a:effectLst/>
                <a:latin typeface="Söhne"/>
              </a:rPr>
              <a:t>Objective 1: Develop a machine learning model to predict diabetes.</a:t>
            </a:r>
          </a:p>
          <a:p>
            <a:pPr marL="0" indent="0">
              <a:buNone/>
            </a:pPr>
            <a:r>
              <a:rPr lang="en-US" b="1" dirty="0">
                <a:latin typeface="Söhne"/>
              </a:rPr>
              <a:t>       </a:t>
            </a:r>
            <a:r>
              <a:rPr lang="en-US" b="1" i="0" dirty="0">
                <a:effectLst/>
                <a:latin typeface="Söhne"/>
              </a:rPr>
              <a:t>Outcome:     A reliable model that accurately predicts the likelihood of diabetes.</a:t>
            </a:r>
          </a:p>
          <a:p>
            <a:pPr marL="0" indent="0">
              <a:buNone/>
            </a:pPr>
            <a:endParaRPr lang="en-US" b="1" i="0" dirty="0">
              <a:effectLst/>
              <a:latin typeface="Söhne"/>
            </a:endParaRPr>
          </a:p>
          <a:p>
            <a:r>
              <a:rPr lang="en-US" b="1" i="0" dirty="0">
                <a:effectLst/>
                <a:latin typeface="Söhne"/>
              </a:rPr>
              <a:t>Objective 2: Implement a user-friendly interface for easy input of health parameters.</a:t>
            </a:r>
          </a:p>
          <a:p>
            <a:pPr marL="0" indent="0">
              <a:buNone/>
            </a:pPr>
            <a:r>
              <a:rPr lang="en-US" b="1" dirty="0">
                <a:latin typeface="Söhne"/>
              </a:rPr>
              <a:t>       </a:t>
            </a:r>
            <a:r>
              <a:rPr lang="en-US" b="1" i="0" dirty="0">
                <a:effectLst/>
                <a:latin typeface="Söhne"/>
              </a:rPr>
              <a:t>Outcome:   An intuitive interface that allows users to input relevant health data       effortlessly.</a:t>
            </a:r>
          </a:p>
          <a:p>
            <a:pPr marL="0" indent="0">
              <a:buNone/>
            </a:pPr>
            <a:endParaRPr lang="en-US" b="1" i="0" dirty="0">
              <a:effectLst/>
              <a:latin typeface="Söhne"/>
            </a:endParaRPr>
          </a:p>
          <a:p>
            <a:r>
              <a:rPr lang="en-US" b="1" i="0" dirty="0">
                <a:effectLst/>
                <a:latin typeface="Söhne"/>
              </a:rPr>
              <a:t>Objective 3: Ensure medical validity by consulting with a healthcare professional.</a:t>
            </a:r>
            <a:endParaRPr lang="en-US" b="1" dirty="0">
              <a:latin typeface="Söhne"/>
            </a:endParaRPr>
          </a:p>
          <a:p>
            <a:pPr marL="0" indent="0">
              <a:buNone/>
            </a:pPr>
            <a:r>
              <a:rPr lang="en-US" b="1" i="0" dirty="0">
                <a:effectLst/>
                <a:latin typeface="Söhne"/>
              </a:rPr>
              <a:t>       </a:t>
            </a:r>
            <a:r>
              <a:rPr lang="en-US" b="1" dirty="0">
                <a:latin typeface="Söhne"/>
              </a:rPr>
              <a:t> </a:t>
            </a:r>
            <a:r>
              <a:rPr lang="en-US" b="1" i="0" dirty="0">
                <a:effectLst/>
                <a:latin typeface="Söhne"/>
              </a:rPr>
              <a:t>Outcome:    Verification that the model aligns with medical knowledge and best practices.</a:t>
            </a:r>
          </a:p>
          <a:p>
            <a:pPr marL="0" indent="0">
              <a:buNone/>
            </a:pPr>
            <a:endParaRPr lang="en-US" b="1" i="0" dirty="0">
              <a:effectLst/>
              <a:latin typeface="Söhne"/>
            </a:endParaRPr>
          </a:p>
        </p:txBody>
      </p:sp>
    </p:spTree>
    <p:extLst>
      <p:ext uri="{BB962C8B-B14F-4D97-AF65-F5344CB8AC3E}">
        <p14:creationId xmlns:p14="http://schemas.microsoft.com/office/powerpoint/2010/main" val="136772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C1A2-9150-7DA2-08F5-2EA0178971F2}"/>
              </a:ext>
            </a:extLst>
          </p:cNvPr>
          <p:cNvSpPr>
            <a:spLocks noGrp="1"/>
          </p:cNvSpPr>
          <p:nvPr>
            <p:ph type="title"/>
          </p:nvPr>
        </p:nvSpPr>
        <p:spPr/>
        <p:txBody>
          <a:bodyPr/>
          <a:lstStyle/>
          <a:p>
            <a:r>
              <a:rPr lang="en-US" b="1" i="0" dirty="0">
                <a:effectLst/>
                <a:latin typeface="Söhne"/>
              </a:rPr>
              <a:t>Approach</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57817E42-C76C-576F-1503-57414DE7D5AB}"/>
              </a:ext>
            </a:extLst>
          </p:cNvPr>
          <p:cNvSpPr>
            <a:spLocks noGrp="1"/>
          </p:cNvSpPr>
          <p:nvPr>
            <p:ph idx="1"/>
          </p:nvPr>
        </p:nvSpPr>
        <p:spPr/>
        <p:txBody>
          <a:bodyPr/>
          <a:lstStyle/>
          <a:p>
            <a:r>
              <a:rPr lang="en-US" b="1" i="0" dirty="0">
                <a:effectLst/>
                <a:latin typeface="Söhne"/>
              </a:rPr>
              <a:t>Programming Language:</a:t>
            </a:r>
            <a:r>
              <a:rPr lang="en-US" dirty="0">
                <a:solidFill>
                  <a:srgbClr val="D1D5DB"/>
                </a:solidFill>
                <a:latin typeface="Söhne"/>
              </a:rPr>
              <a:t> </a:t>
            </a:r>
            <a:r>
              <a:rPr lang="en-US" dirty="0">
                <a:solidFill>
                  <a:schemeClr val="tx1">
                    <a:lumMod val="85000"/>
                    <a:lumOff val="15000"/>
                  </a:schemeClr>
                </a:solidFill>
                <a:latin typeface="Söhne"/>
              </a:rPr>
              <a:t>Python</a:t>
            </a:r>
          </a:p>
          <a:p>
            <a:r>
              <a:rPr lang="en-US" b="1" i="0" dirty="0">
                <a:effectLst/>
                <a:latin typeface="Söhne"/>
              </a:rPr>
              <a:t>Machine Learning Library</a:t>
            </a:r>
            <a:r>
              <a:rPr lang="en-US" b="1" i="0" dirty="0">
                <a:solidFill>
                  <a:schemeClr val="tx1">
                    <a:lumMod val="85000"/>
                    <a:lumOff val="15000"/>
                  </a:schemeClr>
                </a:solidFill>
                <a:effectLst/>
                <a:latin typeface="Söhne"/>
              </a:rPr>
              <a:t>: scikit-learn ,NumPy, Pandas</a:t>
            </a:r>
          </a:p>
          <a:p>
            <a:r>
              <a:rPr lang="en-US" b="1" i="0" dirty="0">
                <a:effectLst/>
                <a:latin typeface="Söhne"/>
              </a:rPr>
              <a:t>User Interface:</a:t>
            </a:r>
            <a:r>
              <a:rPr lang="en-US" b="1" dirty="0">
                <a:solidFill>
                  <a:schemeClr val="tx1">
                    <a:lumMod val="85000"/>
                    <a:lumOff val="15000"/>
                  </a:schemeClr>
                </a:solidFill>
                <a:latin typeface="Söhne"/>
              </a:rPr>
              <a:t> </a:t>
            </a:r>
            <a:r>
              <a:rPr lang="en-US" b="1" dirty="0" err="1">
                <a:solidFill>
                  <a:schemeClr val="tx1">
                    <a:lumMod val="85000"/>
                    <a:lumOff val="15000"/>
                  </a:schemeClr>
                </a:solidFill>
                <a:latin typeface="Söhne"/>
              </a:rPr>
              <a:t>Streamlit</a:t>
            </a:r>
            <a:r>
              <a:rPr lang="en-US" b="1" dirty="0">
                <a:solidFill>
                  <a:schemeClr val="tx1">
                    <a:lumMod val="85000"/>
                    <a:lumOff val="15000"/>
                  </a:schemeClr>
                </a:solidFill>
                <a:latin typeface="Söhne"/>
              </a:rPr>
              <a:t> for web-based interface</a:t>
            </a:r>
          </a:p>
          <a:p>
            <a:r>
              <a:rPr lang="en-US" b="1" i="0" dirty="0">
                <a:effectLst/>
                <a:latin typeface="Söhne"/>
              </a:rPr>
              <a:t>Data Source: Diabetes dataset from a reputable medical database</a:t>
            </a:r>
          </a:p>
          <a:p>
            <a:pPr marL="0" indent="0">
              <a:buNone/>
            </a:pPr>
            <a:endParaRPr lang="en-US" b="0" i="0" dirty="0">
              <a:solidFill>
                <a:schemeClr val="tx1"/>
              </a:solidFill>
              <a:effectLst/>
              <a:latin typeface="Söhne"/>
            </a:endParaRPr>
          </a:p>
          <a:p>
            <a:pPr marL="0" indent="0">
              <a:buNone/>
            </a:pPr>
            <a:r>
              <a:rPr lang="en-US" b="1" dirty="0"/>
              <a:t>Our choice of Python provides flexibility, and scikit-learn, NumPy, Pandas simplifies the implementation of machine learning algorithms. </a:t>
            </a:r>
            <a:r>
              <a:rPr lang="en-US" b="1" dirty="0" err="1"/>
              <a:t>Streamlit</a:t>
            </a:r>
            <a:r>
              <a:rPr lang="en-US" b="1" dirty="0"/>
              <a:t> allows us to create a user-friendly web interface for easy interaction with the model.</a:t>
            </a:r>
          </a:p>
        </p:txBody>
      </p:sp>
    </p:spTree>
    <p:extLst>
      <p:ext uri="{BB962C8B-B14F-4D97-AF65-F5344CB8AC3E}">
        <p14:creationId xmlns:p14="http://schemas.microsoft.com/office/powerpoint/2010/main" val="371239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1A55-926C-3E6E-F460-3DA3B80CD0CA}"/>
              </a:ext>
            </a:extLst>
          </p:cNvPr>
          <p:cNvSpPr>
            <a:spLocks noGrp="1"/>
          </p:cNvSpPr>
          <p:nvPr>
            <p:ph type="title"/>
          </p:nvPr>
        </p:nvSpPr>
        <p:spPr/>
        <p:txBody>
          <a:bodyPr/>
          <a:lstStyle/>
          <a:p>
            <a:r>
              <a:rPr lang="en-US" b="1" i="0" dirty="0">
                <a:effectLst/>
                <a:latin typeface="Söhne"/>
              </a:rPr>
              <a:t>Deliverables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3BA6B8FD-BB0A-6022-543B-73469FB34CB4}"/>
              </a:ext>
            </a:extLst>
          </p:cNvPr>
          <p:cNvSpPr>
            <a:spLocks noGrp="1"/>
          </p:cNvSpPr>
          <p:nvPr>
            <p:ph idx="1"/>
          </p:nvPr>
        </p:nvSpPr>
        <p:spPr>
          <a:xfrm>
            <a:off x="2589212" y="1524001"/>
            <a:ext cx="8915400" cy="5000978"/>
          </a:xfrm>
        </p:spPr>
        <p:txBody>
          <a:bodyPr>
            <a:normAutofit fontScale="92500" lnSpcReduction="10000"/>
          </a:bodyPr>
          <a:lstStyle/>
          <a:p>
            <a:r>
              <a:rPr lang="en-US" b="1" i="0" dirty="0">
                <a:effectLst/>
                <a:latin typeface="Söhne"/>
              </a:rPr>
              <a:t>Machine Learning Model Code:</a:t>
            </a:r>
          </a:p>
          <a:p>
            <a:pPr marL="0" indent="0">
              <a:buNone/>
            </a:pPr>
            <a:r>
              <a:rPr lang="en-US" b="1" i="0" dirty="0">
                <a:effectLst/>
                <a:latin typeface="Söhne"/>
              </a:rPr>
              <a:t>Relevance: we developed the integral role of Support Vector Machine (SVM) in the implementation.</a:t>
            </a:r>
          </a:p>
          <a:p>
            <a:pPr marL="0" indent="0">
              <a:buNone/>
            </a:pPr>
            <a:r>
              <a:rPr lang="en-US" b="1" i="0" dirty="0">
                <a:effectLst/>
                <a:latin typeface="Söhne"/>
              </a:rPr>
              <a:t>Showcases SVM's capability in accurately predicting diabetes based on diverse health parameters.</a:t>
            </a:r>
          </a:p>
          <a:p>
            <a:pPr marL="0" indent="0">
              <a:buNone/>
            </a:pPr>
            <a:r>
              <a:rPr lang="en-US" b="1" i="0" dirty="0">
                <a:effectLst/>
                <a:latin typeface="Söhne"/>
              </a:rPr>
              <a:t>Emphasizes the significance of SVM for achieving high accuracy and precision in the model.</a:t>
            </a:r>
          </a:p>
          <a:p>
            <a:r>
              <a:rPr lang="en-US" b="1" i="0" dirty="0">
                <a:effectLst/>
                <a:latin typeface="Söhne"/>
              </a:rPr>
              <a:t>User-Friendly Web Interface:</a:t>
            </a:r>
          </a:p>
          <a:p>
            <a:pPr marL="0" indent="0">
              <a:buNone/>
            </a:pPr>
            <a:r>
              <a:rPr lang="en-US" b="1" i="0" dirty="0">
                <a:effectLst/>
                <a:latin typeface="Söhne"/>
              </a:rPr>
              <a:t>Relevance: created a web </a:t>
            </a:r>
            <a:r>
              <a:rPr lang="en-US" b="1" dirty="0">
                <a:latin typeface="Söhne"/>
              </a:rPr>
              <a:t>app</a:t>
            </a:r>
            <a:r>
              <a:rPr lang="en-US" b="1" i="0" dirty="0">
                <a:effectLst/>
                <a:latin typeface="Söhne"/>
              </a:rPr>
              <a:t> that importance of a user-friendly interface in facilitating easy interaction with the diabetes prediction model.</a:t>
            </a:r>
          </a:p>
          <a:p>
            <a:r>
              <a:rPr lang="en-US" b="1" i="0" dirty="0">
                <a:effectLst/>
                <a:latin typeface="Söhne"/>
              </a:rPr>
              <a:t>Documentation:</a:t>
            </a:r>
          </a:p>
          <a:p>
            <a:pPr marL="0" indent="0">
              <a:buNone/>
            </a:pPr>
            <a:r>
              <a:rPr lang="en-US" b="1" i="0" dirty="0">
                <a:effectLst/>
                <a:latin typeface="Söhne"/>
              </a:rPr>
              <a:t> Relevance: we created documentation for clear explanations of the model, algorithms used, and user interface functionalities.</a:t>
            </a:r>
          </a:p>
          <a:p>
            <a:r>
              <a:rPr lang="en-US" b="1" i="0" dirty="0">
                <a:effectLst/>
                <a:latin typeface="Söhne"/>
              </a:rPr>
              <a:t>Medical Validation Report:</a:t>
            </a:r>
          </a:p>
          <a:p>
            <a:pPr marL="0" indent="0">
              <a:buNone/>
            </a:pPr>
            <a:r>
              <a:rPr lang="en-US" b="1" dirty="0">
                <a:latin typeface="Söhne"/>
              </a:rPr>
              <a:t>Relevance: Confirmation of the model's alignment with medical knowledge</a:t>
            </a:r>
          </a:p>
          <a:p>
            <a:pPr marL="0" indent="0">
              <a:buNone/>
            </a:pPr>
            <a:r>
              <a:rPr lang="en-US" b="1" dirty="0">
                <a:latin typeface="Söhne"/>
              </a:rPr>
              <a:t>Rigorous testing against a diverse set of real-world patient data, involving collaboration with healthcare professionals</a:t>
            </a:r>
          </a:p>
          <a:p>
            <a:pPr marL="0" indent="0">
              <a:buNone/>
            </a:pPr>
            <a:endParaRPr lang="en-US" b="1" dirty="0"/>
          </a:p>
        </p:txBody>
      </p:sp>
    </p:spTree>
    <p:extLst>
      <p:ext uri="{BB962C8B-B14F-4D97-AF65-F5344CB8AC3E}">
        <p14:creationId xmlns:p14="http://schemas.microsoft.com/office/powerpoint/2010/main" val="311166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1756-8308-AB4F-DD98-A4966BC54C7C}"/>
              </a:ext>
            </a:extLst>
          </p:cNvPr>
          <p:cNvSpPr>
            <a:spLocks noGrp="1"/>
          </p:cNvSpPr>
          <p:nvPr>
            <p:ph type="title"/>
          </p:nvPr>
        </p:nvSpPr>
        <p:spPr/>
        <p:txBody>
          <a:bodyPr/>
          <a:lstStyle/>
          <a:p>
            <a:r>
              <a:rPr lang="en-US" b="1" dirty="0"/>
              <a:t>Valuation Methodology</a:t>
            </a:r>
          </a:p>
        </p:txBody>
      </p:sp>
      <p:sp>
        <p:nvSpPr>
          <p:cNvPr id="3" name="Content Placeholder 2">
            <a:extLst>
              <a:ext uri="{FF2B5EF4-FFF2-40B4-BE49-F238E27FC236}">
                <a16:creationId xmlns:a16="http://schemas.microsoft.com/office/drawing/2014/main" id="{F7EB24CC-83EC-AD58-7076-05A36FAE7D35}"/>
              </a:ext>
            </a:extLst>
          </p:cNvPr>
          <p:cNvSpPr>
            <a:spLocks noGrp="1"/>
          </p:cNvSpPr>
          <p:nvPr>
            <p:ph idx="1"/>
          </p:nvPr>
        </p:nvSpPr>
        <p:spPr>
          <a:xfrm>
            <a:off x="2589212" y="1546578"/>
            <a:ext cx="8915400" cy="4687312"/>
          </a:xfrm>
        </p:spPr>
        <p:txBody>
          <a:bodyPr>
            <a:normAutofit fontScale="92500" lnSpcReduction="10000"/>
          </a:bodyPr>
          <a:lstStyle/>
          <a:p>
            <a:r>
              <a:rPr lang="en-US" b="1" dirty="0"/>
              <a:t>Accuracy Metrics:</a:t>
            </a:r>
          </a:p>
          <a:p>
            <a:pPr marL="0" indent="0">
              <a:buNone/>
            </a:pPr>
            <a:r>
              <a:rPr lang="en-US" b="1" dirty="0"/>
              <a:t>Metric: Measure the accuracy of the model on a separate test dataset.</a:t>
            </a:r>
          </a:p>
          <a:p>
            <a:pPr marL="0" indent="0">
              <a:buNone/>
            </a:pPr>
            <a:r>
              <a:rPr lang="en-US" b="1" dirty="0"/>
              <a:t>Status: The model consistently achieves a high level of accuracy.</a:t>
            </a:r>
          </a:p>
          <a:p>
            <a:r>
              <a:rPr lang="en-US" b="1" dirty="0"/>
              <a:t>User Interface Testing:</a:t>
            </a:r>
          </a:p>
          <a:p>
            <a:pPr marL="0" indent="0" algn="l">
              <a:buNone/>
            </a:pPr>
            <a:r>
              <a:rPr lang="en-US" b="1" i="1" dirty="0">
                <a:effectLst/>
                <a:latin typeface="Söhne"/>
              </a:rPr>
              <a:t>Metric:</a:t>
            </a:r>
            <a:r>
              <a:rPr lang="en-US" b="1" i="0" dirty="0">
                <a:effectLst/>
                <a:latin typeface="Söhne"/>
              </a:rPr>
              <a:t> Evaluate the usability of the web interface through user feedback.</a:t>
            </a:r>
          </a:p>
          <a:p>
            <a:pPr marL="0" indent="0" algn="l">
              <a:buNone/>
            </a:pPr>
            <a:r>
              <a:rPr lang="en-US" b="1" i="1" dirty="0">
                <a:effectLst/>
                <a:latin typeface="Söhne"/>
              </a:rPr>
              <a:t>Status:</a:t>
            </a:r>
            <a:r>
              <a:rPr lang="en-US" b="1" i="0" dirty="0">
                <a:effectLst/>
                <a:latin typeface="Söhne"/>
              </a:rPr>
              <a:t> we got the Positive feedback that indicates the success of the user interface.</a:t>
            </a:r>
          </a:p>
          <a:p>
            <a:r>
              <a:rPr lang="en-US" b="1" i="0" dirty="0">
                <a:effectLst/>
                <a:latin typeface="Söhne"/>
              </a:rPr>
              <a:t>Medical Validation:</a:t>
            </a:r>
          </a:p>
          <a:p>
            <a:pPr marL="0" indent="0">
              <a:buNone/>
            </a:pPr>
            <a:r>
              <a:rPr lang="en-US" b="1" i="0" dirty="0">
                <a:effectLst/>
                <a:latin typeface="Söhne"/>
              </a:rPr>
              <a:t>Metric: Verify the model's predictions against known medical standards.</a:t>
            </a:r>
          </a:p>
          <a:p>
            <a:pPr marL="0" indent="0">
              <a:buNone/>
            </a:pPr>
            <a:r>
              <a:rPr lang="en-US" b="1" i="0" dirty="0">
                <a:effectLst/>
                <a:latin typeface="Söhne"/>
              </a:rPr>
              <a:t>Status: Medical validation confirms the model's alignment with healthcare knowledge.</a:t>
            </a:r>
          </a:p>
          <a:p>
            <a:r>
              <a:rPr lang="en-US" b="1" i="0" dirty="0">
                <a:effectLst/>
                <a:latin typeface="Söhne"/>
              </a:rPr>
              <a:t>Presentation of Results:</a:t>
            </a:r>
          </a:p>
          <a:p>
            <a:pPr marL="0" indent="0">
              <a:buNone/>
            </a:pPr>
            <a:r>
              <a:rPr lang="en-US" b="1" i="0" dirty="0">
                <a:effectLst/>
                <a:latin typeface="Söhne"/>
              </a:rPr>
              <a:t>Metric: Effectiveness of conveying project outcomes and insights.</a:t>
            </a:r>
          </a:p>
          <a:p>
            <a:pPr marL="0" indent="0">
              <a:buNone/>
            </a:pPr>
            <a:r>
              <a:rPr lang="en-US" b="1" i="0" dirty="0">
                <a:effectLst/>
                <a:latin typeface="Söhne"/>
              </a:rPr>
              <a:t>Successfully communicated the project outcomes, showcasing a Maximum accuracy achieved by our ML model in predicting diabetes.</a:t>
            </a:r>
          </a:p>
          <a:p>
            <a:endParaRPr lang="en-US" b="1" dirty="0"/>
          </a:p>
        </p:txBody>
      </p:sp>
    </p:spTree>
    <p:extLst>
      <p:ext uri="{BB962C8B-B14F-4D97-AF65-F5344CB8AC3E}">
        <p14:creationId xmlns:p14="http://schemas.microsoft.com/office/powerpoint/2010/main" val="57102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4115-F04C-A442-6C8B-CB5BFD590055}"/>
              </a:ext>
            </a:extLst>
          </p:cNvPr>
          <p:cNvSpPr>
            <a:spLocks noGrp="1"/>
          </p:cNvSpPr>
          <p:nvPr>
            <p:ph type="title"/>
          </p:nvPr>
        </p:nvSpPr>
        <p:spPr/>
        <p:txBody>
          <a:bodyPr/>
          <a:lstStyle/>
          <a:p>
            <a:r>
              <a:rPr lang="en-US" b="1" i="0" dirty="0">
                <a:effectLst/>
                <a:latin typeface="Söhne"/>
              </a:rPr>
              <a:t>Conclusion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015D08E9-B631-6A0E-853E-F4607BD79CEB}"/>
              </a:ext>
            </a:extLst>
          </p:cNvPr>
          <p:cNvSpPr>
            <a:spLocks noGrp="1"/>
          </p:cNvSpPr>
          <p:nvPr>
            <p:ph idx="1"/>
          </p:nvPr>
        </p:nvSpPr>
        <p:spPr/>
        <p:txBody>
          <a:bodyPr/>
          <a:lstStyle/>
          <a:p>
            <a:pPr algn="l"/>
            <a:r>
              <a:rPr lang="en-US" b="0" i="0" dirty="0">
                <a:effectLst/>
                <a:latin typeface="Söhne"/>
              </a:rPr>
              <a:t>In our research, we initially explored various machine learning algorithms to predict diabetes, conducting thorough evaluations of their performances. Through rigorous experimentation, we identified Support Vector Machine (SVM) as the standout performer, surpassing other algorithms in accuracy.</a:t>
            </a:r>
          </a:p>
          <a:p>
            <a:pPr marL="0" indent="0" algn="l">
              <a:buNone/>
            </a:pPr>
            <a:endParaRPr lang="en-US" b="0" i="0" dirty="0">
              <a:effectLst/>
              <a:latin typeface="Söhne"/>
            </a:endParaRPr>
          </a:p>
          <a:p>
            <a:pPr algn="l"/>
            <a:r>
              <a:rPr lang="en-US" b="0" i="0" dirty="0">
                <a:effectLst/>
                <a:latin typeface="Söhne"/>
              </a:rPr>
              <a:t>Building on these findings, we developed a user-friendly web application tailored for diabetes prediction. This application allows individuals to input clinical data, receiving personalized forecasts regarding the likelihood of diabetes. It serves as a convenient tool for routine checkups or for those uncertain about their health status.</a:t>
            </a:r>
          </a:p>
          <a:p>
            <a:pPr marL="0" indent="0">
              <a:buNone/>
            </a:pPr>
            <a:endParaRPr lang="en-US" dirty="0"/>
          </a:p>
        </p:txBody>
      </p:sp>
    </p:spTree>
    <p:extLst>
      <p:ext uri="{BB962C8B-B14F-4D97-AF65-F5344CB8AC3E}">
        <p14:creationId xmlns:p14="http://schemas.microsoft.com/office/powerpoint/2010/main" val="24054378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286</TotalTime>
  <Words>694</Words>
  <Application>Microsoft Macintosh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Söhne</vt:lpstr>
      <vt:lpstr>Wingdings 3</vt:lpstr>
      <vt:lpstr>Wisp</vt:lpstr>
      <vt:lpstr>Diabetes Prediction using Machine Learning with Python </vt:lpstr>
      <vt:lpstr>Project Topic </vt:lpstr>
      <vt:lpstr>Statement of Project Objectives   </vt:lpstr>
      <vt:lpstr>Approach </vt:lpstr>
      <vt:lpstr>Deliverables </vt:lpstr>
      <vt:lpstr>Valuation Methodology</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 with Python </dc:title>
  <dc:creator>Saketi, Appala Naidu</dc:creator>
  <cp:lastModifiedBy>Saketi, Appala Naidu</cp:lastModifiedBy>
  <cp:revision>2</cp:revision>
  <dcterms:created xsi:type="dcterms:W3CDTF">2023-11-15T02:18:23Z</dcterms:created>
  <dcterms:modified xsi:type="dcterms:W3CDTF">2023-12-05T18:16:53Z</dcterms:modified>
</cp:coreProperties>
</file>