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9" r:id="rId3"/>
    <p:sldId id="257" r:id="rId4"/>
    <p:sldId id="266" r:id="rId5"/>
    <p:sldId id="280" r:id="rId6"/>
    <p:sldId id="278" r:id="rId7"/>
    <p:sldId id="258" r:id="rId8"/>
    <p:sldId id="260" r:id="rId9"/>
    <p:sldId id="261" r:id="rId10"/>
    <p:sldId id="262" r:id="rId11"/>
    <p:sldId id="263" r:id="rId12"/>
    <p:sldId id="264" r:id="rId13"/>
    <p:sldId id="265" r:id="rId14"/>
    <p:sldId id="267" r:id="rId15"/>
    <p:sldId id="268" r:id="rId16"/>
    <p:sldId id="269" r:id="rId17"/>
    <p:sldId id="270" r:id="rId18"/>
    <p:sldId id="271" r:id="rId19"/>
    <p:sldId id="272" r:id="rId20"/>
    <p:sldId id="273" r:id="rId21"/>
    <p:sldId id="274" r:id="rId22"/>
    <p:sldId id="275" r:id="rId23"/>
    <p:sldId id="276" r:id="rId24"/>
    <p:sldId id="277" r:id="rId25"/>
    <p:sldId id="279"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636"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694408-9D5E-4CB9-818A-27E853AA1E57}" type="datetimeFigureOut">
              <a:rPr lang="ru-RU" smtClean="0"/>
              <a:t>11.12.2020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F9285-72B1-4194-B37A-DF1E6318A7FD}" type="slidenum">
              <a:rPr lang="ru-RU" smtClean="0"/>
              <a:t>‹#›</a:t>
            </a:fld>
            <a:endParaRPr lang="ru-RU"/>
          </a:p>
        </p:txBody>
      </p:sp>
    </p:spTree>
    <p:extLst>
      <p:ext uri="{BB962C8B-B14F-4D97-AF65-F5344CB8AC3E}">
        <p14:creationId xmlns:p14="http://schemas.microsoft.com/office/powerpoint/2010/main" val="2267478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8BF9285-72B1-4194-B37A-DF1E6318A7FD}" type="slidenum">
              <a:rPr lang="ru-RU" smtClean="0"/>
              <a:t>32</a:t>
            </a:fld>
            <a:endParaRPr lang="ru-RU"/>
          </a:p>
        </p:txBody>
      </p:sp>
    </p:spTree>
    <p:extLst>
      <p:ext uri="{BB962C8B-B14F-4D97-AF65-F5344CB8AC3E}">
        <p14:creationId xmlns:p14="http://schemas.microsoft.com/office/powerpoint/2010/main" val="31262274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ru-RU" smtClean="0"/>
              <a:t>Образец заголовка</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A3D994C-78C1-47C5-B0BA-C528C88F72AC}" type="datetimeFigureOut">
              <a:rPr lang="ru-RU" smtClean="0"/>
              <a:t>11.12.2020</a:t>
            </a:fld>
            <a:endParaRPr lang="ru-RU"/>
          </a:p>
        </p:txBody>
      </p:sp>
      <p:sp>
        <p:nvSpPr>
          <p:cNvPr id="5" name="Footer Placeholder 4"/>
          <p:cNvSpPr>
            <a:spLocks noGrp="1"/>
          </p:cNvSpPr>
          <p:nvPr>
            <p:ph type="ftr" sz="quarter" idx="11"/>
          </p:nvPr>
        </p:nvSpPr>
        <p:spPr>
          <a:xfrm>
            <a:off x="1876424" y="5410201"/>
            <a:ext cx="5124886" cy="365125"/>
          </a:xfrm>
        </p:spPr>
        <p:txBody>
          <a:bodyPr/>
          <a:lstStyle/>
          <a:p>
            <a:endParaRPr lang="ru-RU"/>
          </a:p>
        </p:txBody>
      </p:sp>
      <p:sp>
        <p:nvSpPr>
          <p:cNvPr id="6" name="Slide Number Placeholder 5"/>
          <p:cNvSpPr>
            <a:spLocks noGrp="1"/>
          </p:cNvSpPr>
          <p:nvPr>
            <p:ph type="sldNum" sz="quarter" idx="12"/>
          </p:nvPr>
        </p:nvSpPr>
        <p:spPr>
          <a:xfrm>
            <a:off x="9896911" y="5410199"/>
            <a:ext cx="771089" cy="365125"/>
          </a:xfrm>
        </p:spPr>
        <p:txBody>
          <a:bodyPr/>
          <a:lstStyle/>
          <a:p>
            <a:fld id="{87509BA3-9C4B-49A8-910A-1A575C46A875}" type="slidenum">
              <a:rPr lang="ru-RU" smtClean="0"/>
              <a:t>‹#›</a:t>
            </a:fld>
            <a:endParaRPr lang="ru-RU"/>
          </a:p>
        </p:txBody>
      </p:sp>
    </p:spTree>
    <p:extLst>
      <p:ext uri="{BB962C8B-B14F-4D97-AF65-F5344CB8AC3E}">
        <p14:creationId xmlns:p14="http://schemas.microsoft.com/office/powerpoint/2010/main" val="2918678865"/>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ru-RU" smtClean="0"/>
              <a:t>Вставка рисунка</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A3D994C-78C1-47C5-B0BA-C528C88F72AC}" type="datetimeFigureOut">
              <a:rPr lang="ru-RU" smtClean="0"/>
              <a:t>11.12.2020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7509BA3-9C4B-49A8-910A-1A575C46A875}" type="slidenum">
              <a:rPr lang="ru-RU" smtClean="0"/>
              <a:t>‹#›</a:t>
            </a:fld>
            <a:endParaRPr lang="ru-RU"/>
          </a:p>
        </p:txBody>
      </p:sp>
    </p:spTree>
    <p:extLst>
      <p:ext uri="{BB962C8B-B14F-4D97-AF65-F5344CB8AC3E}">
        <p14:creationId xmlns:p14="http://schemas.microsoft.com/office/powerpoint/2010/main" val="3051656126"/>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A3D994C-78C1-47C5-B0BA-C528C88F72AC}" type="datetimeFigureOut">
              <a:rPr lang="ru-RU" smtClean="0"/>
              <a:t>11.12.2020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7509BA3-9C4B-49A8-910A-1A575C46A875}" type="slidenum">
              <a:rPr lang="ru-RU" smtClean="0"/>
              <a:t>‹#›</a:t>
            </a:fld>
            <a:endParaRPr lang="ru-RU"/>
          </a:p>
        </p:txBody>
      </p:sp>
    </p:spTree>
    <p:extLst>
      <p:ext uri="{BB962C8B-B14F-4D97-AF65-F5344CB8AC3E}">
        <p14:creationId xmlns:p14="http://schemas.microsoft.com/office/powerpoint/2010/main" val="3581235027"/>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A3D994C-78C1-47C5-B0BA-C528C88F72AC}" type="datetimeFigureOut">
              <a:rPr lang="ru-RU" smtClean="0"/>
              <a:t>11.12.2020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7509BA3-9C4B-49A8-910A-1A575C46A875}" type="slidenum">
              <a:rPr lang="ru-RU" smtClean="0"/>
              <a:t>‹#›</a:t>
            </a:fld>
            <a:endParaRPr lang="ru-RU"/>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38256425"/>
      </p:ext>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A3D994C-78C1-47C5-B0BA-C528C88F72AC}" type="datetimeFigureOut">
              <a:rPr lang="ru-RU" smtClean="0"/>
              <a:t>11.12.2020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7509BA3-9C4B-49A8-910A-1A575C46A875}" type="slidenum">
              <a:rPr lang="ru-RU" smtClean="0"/>
              <a:t>‹#›</a:t>
            </a:fld>
            <a:endParaRPr lang="ru-RU"/>
          </a:p>
        </p:txBody>
      </p:sp>
    </p:spTree>
    <p:extLst>
      <p:ext uri="{BB962C8B-B14F-4D97-AF65-F5344CB8AC3E}">
        <p14:creationId xmlns:p14="http://schemas.microsoft.com/office/powerpoint/2010/main" val="971003549"/>
      </p:ext>
    </p:extLst>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5A3D994C-78C1-47C5-B0BA-C528C88F72AC}" type="datetimeFigureOut">
              <a:rPr lang="ru-RU" smtClean="0"/>
              <a:t>11.12.2020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7509BA3-9C4B-49A8-910A-1A575C46A875}" type="slidenum">
              <a:rPr lang="ru-RU" smtClean="0"/>
              <a:t>‹#›</a:t>
            </a:fld>
            <a:endParaRPr lang="ru-RU"/>
          </a:p>
        </p:txBody>
      </p:sp>
    </p:spTree>
    <p:extLst>
      <p:ext uri="{BB962C8B-B14F-4D97-AF65-F5344CB8AC3E}">
        <p14:creationId xmlns:p14="http://schemas.microsoft.com/office/powerpoint/2010/main" val="3232761633"/>
      </p:ext>
    </p:extLst>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5A3D994C-78C1-47C5-B0BA-C528C88F72AC}" type="datetimeFigureOut">
              <a:rPr lang="ru-RU" smtClean="0"/>
              <a:t>11.12.2020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7509BA3-9C4B-49A8-910A-1A575C46A875}" type="slidenum">
              <a:rPr lang="ru-RU" smtClean="0"/>
              <a:t>‹#›</a:t>
            </a:fld>
            <a:endParaRPr lang="ru-RU"/>
          </a:p>
        </p:txBody>
      </p:sp>
    </p:spTree>
    <p:extLst>
      <p:ext uri="{BB962C8B-B14F-4D97-AF65-F5344CB8AC3E}">
        <p14:creationId xmlns:p14="http://schemas.microsoft.com/office/powerpoint/2010/main" val="3548120509"/>
      </p:ext>
    </p:extLst>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A3D994C-78C1-47C5-B0BA-C528C88F72AC}" type="datetimeFigureOut">
              <a:rPr lang="ru-RU" smtClean="0"/>
              <a:t>11.12.2020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7509BA3-9C4B-49A8-910A-1A575C46A875}" type="slidenum">
              <a:rPr lang="ru-RU" smtClean="0"/>
              <a:t>‹#›</a:t>
            </a:fld>
            <a:endParaRPr lang="ru-RU"/>
          </a:p>
        </p:txBody>
      </p:sp>
    </p:spTree>
    <p:extLst>
      <p:ext uri="{BB962C8B-B14F-4D97-AF65-F5344CB8AC3E}">
        <p14:creationId xmlns:p14="http://schemas.microsoft.com/office/powerpoint/2010/main" val="3332359877"/>
      </p:ext>
    </p:extLst>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A3D994C-78C1-47C5-B0BA-C528C88F72AC}" type="datetimeFigureOut">
              <a:rPr lang="ru-RU" smtClean="0"/>
              <a:t>11.12.2020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7509BA3-9C4B-49A8-910A-1A575C46A875}" type="slidenum">
              <a:rPr lang="ru-RU" smtClean="0"/>
              <a:t>‹#›</a:t>
            </a:fld>
            <a:endParaRPr lang="ru-RU"/>
          </a:p>
        </p:txBody>
      </p:sp>
    </p:spTree>
    <p:extLst>
      <p:ext uri="{BB962C8B-B14F-4D97-AF65-F5344CB8AC3E}">
        <p14:creationId xmlns:p14="http://schemas.microsoft.com/office/powerpoint/2010/main" val="3616992569"/>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A3D994C-78C1-47C5-B0BA-C528C88F72AC}" type="datetimeFigureOut">
              <a:rPr lang="ru-RU" smtClean="0"/>
              <a:t>11.12.2020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7509BA3-9C4B-49A8-910A-1A575C46A875}" type="slidenum">
              <a:rPr lang="ru-RU" smtClean="0"/>
              <a:t>‹#›</a:t>
            </a:fld>
            <a:endParaRPr lang="ru-RU"/>
          </a:p>
        </p:txBody>
      </p:sp>
    </p:spTree>
    <p:extLst>
      <p:ext uri="{BB962C8B-B14F-4D97-AF65-F5344CB8AC3E}">
        <p14:creationId xmlns:p14="http://schemas.microsoft.com/office/powerpoint/2010/main" val="2012528570"/>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A3D994C-78C1-47C5-B0BA-C528C88F72AC}" type="datetimeFigureOut">
              <a:rPr lang="ru-RU" smtClean="0"/>
              <a:t>11.12.2020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7509BA3-9C4B-49A8-910A-1A575C46A875}" type="slidenum">
              <a:rPr lang="ru-RU" smtClean="0"/>
              <a:t>‹#›</a:t>
            </a:fld>
            <a:endParaRPr lang="ru-RU"/>
          </a:p>
        </p:txBody>
      </p:sp>
    </p:spTree>
    <p:extLst>
      <p:ext uri="{BB962C8B-B14F-4D97-AF65-F5344CB8AC3E}">
        <p14:creationId xmlns:p14="http://schemas.microsoft.com/office/powerpoint/2010/main" val="1850192556"/>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A3D994C-78C1-47C5-B0BA-C528C88F72AC}" type="datetimeFigureOut">
              <a:rPr lang="ru-RU" smtClean="0"/>
              <a:t>11.12.2020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7509BA3-9C4B-49A8-910A-1A575C46A875}" type="slidenum">
              <a:rPr lang="ru-RU" smtClean="0"/>
              <a:t>‹#›</a:t>
            </a:fld>
            <a:endParaRPr lang="ru-RU"/>
          </a:p>
        </p:txBody>
      </p:sp>
    </p:spTree>
    <p:extLst>
      <p:ext uri="{BB962C8B-B14F-4D97-AF65-F5344CB8AC3E}">
        <p14:creationId xmlns:p14="http://schemas.microsoft.com/office/powerpoint/2010/main" val="2384064200"/>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41410" y="3073397"/>
            <a:ext cx="4878391"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3073397"/>
            <a:ext cx="4875210"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A3D994C-78C1-47C5-B0BA-C528C88F72AC}" type="datetimeFigureOut">
              <a:rPr lang="ru-RU" smtClean="0"/>
              <a:t>11.12.2020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7509BA3-9C4B-49A8-910A-1A575C46A875}" type="slidenum">
              <a:rPr lang="ru-RU" smtClean="0"/>
              <a:t>‹#›</a:t>
            </a:fld>
            <a:endParaRPr lang="ru-RU"/>
          </a:p>
        </p:txBody>
      </p:sp>
    </p:spTree>
    <p:extLst>
      <p:ext uri="{BB962C8B-B14F-4D97-AF65-F5344CB8AC3E}">
        <p14:creationId xmlns:p14="http://schemas.microsoft.com/office/powerpoint/2010/main" val="3607471464"/>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5A3D994C-78C1-47C5-B0BA-C528C88F72AC}" type="datetimeFigureOut">
              <a:rPr lang="ru-RU" smtClean="0"/>
              <a:t>11.12.2020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7509BA3-9C4B-49A8-910A-1A575C46A875}" type="slidenum">
              <a:rPr lang="ru-RU" smtClean="0"/>
              <a:t>‹#›</a:t>
            </a:fld>
            <a:endParaRPr lang="ru-RU"/>
          </a:p>
        </p:txBody>
      </p:sp>
    </p:spTree>
    <p:extLst>
      <p:ext uri="{BB962C8B-B14F-4D97-AF65-F5344CB8AC3E}">
        <p14:creationId xmlns:p14="http://schemas.microsoft.com/office/powerpoint/2010/main" val="2547190846"/>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3D994C-78C1-47C5-B0BA-C528C88F72AC}" type="datetimeFigureOut">
              <a:rPr lang="ru-RU" smtClean="0"/>
              <a:t>11.12.2020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7509BA3-9C4B-49A8-910A-1A575C46A875}" type="slidenum">
              <a:rPr lang="ru-RU" smtClean="0"/>
              <a:t>‹#›</a:t>
            </a:fld>
            <a:endParaRPr lang="ru-RU"/>
          </a:p>
        </p:txBody>
      </p:sp>
    </p:spTree>
    <p:extLst>
      <p:ext uri="{BB962C8B-B14F-4D97-AF65-F5344CB8AC3E}">
        <p14:creationId xmlns:p14="http://schemas.microsoft.com/office/powerpoint/2010/main" val="1891298852"/>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A3D994C-78C1-47C5-B0BA-C528C88F72AC}" type="datetimeFigureOut">
              <a:rPr lang="ru-RU" smtClean="0"/>
              <a:t>11.12.2020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7509BA3-9C4B-49A8-910A-1A575C46A875}" type="slidenum">
              <a:rPr lang="ru-RU" smtClean="0"/>
              <a:t>‹#›</a:t>
            </a:fld>
            <a:endParaRPr lang="ru-RU"/>
          </a:p>
        </p:txBody>
      </p:sp>
    </p:spTree>
    <p:extLst>
      <p:ext uri="{BB962C8B-B14F-4D97-AF65-F5344CB8AC3E}">
        <p14:creationId xmlns:p14="http://schemas.microsoft.com/office/powerpoint/2010/main" val="1499335088"/>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A3D994C-78C1-47C5-B0BA-C528C88F72AC}" type="datetimeFigureOut">
              <a:rPr lang="ru-RU" smtClean="0"/>
              <a:t>11.12.2020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7509BA3-9C4B-49A8-910A-1A575C46A875}" type="slidenum">
              <a:rPr lang="ru-RU" smtClean="0"/>
              <a:t>‹#›</a:t>
            </a:fld>
            <a:endParaRPr lang="ru-RU"/>
          </a:p>
        </p:txBody>
      </p:sp>
    </p:spTree>
    <p:extLst>
      <p:ext uri="{BB962C8B-B14F-4D97-AF65-F5344CB8AC3E}">
        <p14:creationId xmlns:p14="http://schemas.microsoft.com/office/powerpoint/2010/main" val="1549575341"/>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A3D994C-78C1-47C5-B0BA-C528C88F72AC}" type="datetimeFigureOut">
              <a:rPr lang="ru-RU" smtClean="0"/>
              <a:t>11.12.2020</a:t>
            </a:fld>
            <a:endParaRPr lang="ru-RU"/>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509BA3-9C4B-49A8-910A-1A575C46A875}" type="slidenum">
              <a:rPr lang="ru-RU" smtClean="0"/>
              <a:t>‹#›</a:t>
            </a:fld>
            <a:endParaRPr lang="ru-RU"/>
          </a:p>
        </p:txBody>
      </p:sp>
    </p:spTree>
    <p:extLst>
      <p:ext uri="{BB962C8B-B14F-4D97-AF65-F5344CB8AC3E}">
        <p14:creationId xmlns:p14="http://schemas.microsoft.com/office/powerpoint/2010/main" val="38178359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med">
    <p:pull/>
  </p:transition>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8.xml"/><Relationship Id="rId7" Type="http://schemas.openxmlformats.org/officeDocument/2006/relationships/slide" Target="slide12.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10.xml"/><Relationship Id="rId10" Type="http://schemas.openxmlformats.org/officeDocument/2006/relationships/slide" Target="slide15.xml"/><Relationship Id="rId4" Type="http://schemas.openxmlformats.org/officeDocument/2006/relationships/slide" Target="slide9.xml"/><Relationship Id="rId9" Type="http://schemas.openxmlformats.org/officeDocument/2006/relationships/slide" Target="slide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17.xml"/><Relationship Id="rId7" Type="http://schemas.openxmlformats.org/officeDocument/2006/relationships/slide" Target="slide21.xml"/><Relationship Id="rId2" Type="http://schemas.openxmlformats.org/officeDocument/2006/relationships/slide" Target="slide16.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9.xml"/><Relationship Id="rId10" Type="http://schemas.openxmlformats.org/officeDocument/2006/relationships/slide" Target="slide24.xml"/><Relationship Id="rId4" Type="http://schemas.openxmlformats.org/officeDocument/2006/relationships/slide" Target="slide18.xml"/><Relationship Id="rId9" Type="http://schemas.openxmlformats.org/officeDocument/2006/relationships/slide" Target="slide2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26.xml"/><Relationship Id="rId7" Type="http://schemas.openxmlformats.org/officeDocument/2006/relationships/slide" Target="slide30.xml"/><Relationship Id="rId2" Type="http://schemas.openxmlformats.org/officeDocument/2006/relationships/slide" Target="slide25.xml"/><Relationship Id="rId1" Type="http://schemas.openxmlformats.org/officeDocument/2006/relationships/slideLayout" Target="../slideLayouts/slideLayout2.xml"/><Relationship Id="rId6" Type="http://schemas.openxmlformats.org/officeDocument/2006/relationships/slide" Target="slide29.xml"/><Relationship Id="rId11" Type="http://schemas.openxmlformats.org/officeDocument/2006/relationships/slide" Target="slide34.xml"/><Relationship Id="rId5" Type="http://schemas.openxmlformats.org/officeDocument/2006/relationships/slide" Target="slide28.xml"/><Relationship Id="rId10" Type="http://schemas.openxmlformats.org/officeDocument/2006/relationships/slide" Target="slide33.xml"/><Relationship Id="rId4" Type="http://schemas.openxmlformats.org/officeDocument/2006/relationships/slide" Target="slide27.xml"/><Relationship Id="rId9" Type="http://schemas.openxmlformats.org/officeDocument/2006/relationships/slide" Target="slide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pPr algn="ctr">
              <a:lnSpc>
                <a:spcPct val="100000"/>
              </a:lnSpc>
            </a:pPr>
            <a:r>
              <a:rPr lang="ru-RU" dirty="0" smtClean="0"/>
              <a:t>Анализ реального</a:t>
            </a:r>
            <a:br>
              <a:rPr lang="ru-RU" dirty="0" smtClean="0"/>
            </a:br>
            <a:r>
              <a:rPr lang="ru-RU" dirty="0" smtClean="0"/>
              <a:t>сертификата соответствия.</a:t>
            </a:r>
            <a:br>
              <a:rPr lang="ru-RU" dirty="0" smtClean="0"/>
            </a:br>
            <a:r>
              <a:rPr lang="ru-RU" dirty="0" smtClean="0"/>
              <a:t>Изучение </a:t>
            </a:r>
            <a:r>
              <a:rPr lang="ru-RU" dirty="0"/>
              <a:t>схем </a:t>
            </a:r>
            <a:r>
              <a:rPr lang="ru-RU" dirty="0" smtClean="0"/>
              <a:t>сертификаций </a:t>
            </a:r>
            <a:endParaRPr lang="ru-RU" dirty="0"/>
          </a:p>
        </p:txBody>
      </p:sp>
      <p:sp>
        <p:nvSpPr>
          <p:cNvPr id="3" name="Подзаголовок 2"/>
          <p:cNvSpPr>
            <a:spLocks noGrp="1"/>
          </p:cNvSpPr>
          <p:nvPr>
            <p:ph type="subTitle" idx="1"/>
          </p:nvPr>
        </p:nvSpPr>
        <p:spPr/>
        <p:txBody>
          <a:bodyPr>
            <a:normAutofit lnSpcReduction="10000"/>
          </a:bodyPr>
          <a:lstStyle/>
          <a:p>
            <a:pPr algn="r"/>
            <a:endParaRPr lang="ru-RU" dirty="0" smtClean="0"/>
          </a:p>
          <a:p>
            <a:pPr algn="r"/>
            <a:endParaRPr lang="ru-RU" dirty="0" smtClean="0"/>
          </a:p>
          <a:p>
            <a:pPr algn="r">
              <a:spcBef>
                <a:spcPts val="0"/>
              </a:spcBef>
            </a:pPr>
            <a:r>
              <a:rPr lang="ru-RU" dirty="0" smtClean="0"/>
              <a:t>Выполнил студент 404 группы</a:t>
            </a:r>
          </a:p>
          <a:p>
            <a:pPr algn="r">
              <a:spcBef>
                <a:spcPts val="0"/>
              </a:spcBef>
            </a:pPr>
            <a:r>
              <a:rPr lang="ru-RU" dirty="0" smtClean="0"/>
              <a:t>Томский Н.А.</a:t>
            </a:r>
            <a:endParaRPr lang="ru-RU" dirty="0"/>
          </a:p>
        </p:txBody>
      </p:sp>
    </p:spTree>
    <p:extLst>
      <p:ext uri="{BB962C8B-B14F-4D97-AF65-F5344CB8AC3E}">
        <p14:creationId xmlns:p14="http://schemas.microsoft.com/office/powerpoint/2010/main" val="232015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nSpc>
                <a:spcPct val="100000"/>
              </a:lnSpc>
            </a:pPr>
            <a:r>
              <a:rPr lang="ru-RU" dirty="0" smtClean="0"/>
              <a:t>АНАЛИЗ РЕАЛЬНОГО СЕРТИФИКАТА СООТВЕТСТВИЯ.</a:t>
            </a:r>
            <a:r>
              <a:rPr lang="en-US" dirty="0" smtClean="0"/>
              <a:t> </a:t>
            </a:r>
            <a:r>
              <a:rPr lang="ru-RU" dirty="0"/>
              <a:t>Срок действия</a:t>
            </a:r>
          </a:p>
        </p:txBody>
      </p:sp>
      <p:pic>
        <p:nvPicPr>
          <p:cNvPr id="5" name="Объект 3">
            <a:hlinkClick r:id="rId2" action="ppaction://hlinksldjump" tooltip="[Увеличенный вариант]"/>
          </p:cNvPr>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l="32027" t="18614" r="16054" b="79548"/>
          <a:stretch/>
        </p:blipFill>
        <p:spPr>
          <a:xfrm>
            <a:off x="1141413" y="3786755"/>
            <a:ext cx="4661208" cy="233588"/>
          </a:xfrm>
        </p:spPr>
      </p:pic>
      <p:sp>
        <p:nvSpPr>
          <p:cNvPr id="4" name="Объект 3"/>
          <p:cNvSpPr>
            <a:spLocks noGrp="1"/>
          </p:cNvSpPr>
          <p:nvPr>
            <p:ph sz="half" idx="2"/>
          </p:nvPr>
        </p:nvSpPr>
        <p:spPr/>
        <p:txBody>
          <a:bodyPr>
            <a:normAutofit/>
          </a:bodyPr>
          <a:lstStyle/>
          <a:p>
            <a:pPr marL="0" indent="0" algn="just">
              <a:lnSpc>
                <a:spcPct val="150000"/>
              </a:lnSpc>
              <a:spcBef>
                <a:spcPts val="0"/>
              </a:spcBef>
              <a:buNone/>
            </a:pPr>
            <a:r>
              <a:rPr lang="ru-RU" dirty="0"/>
              <a:t>Если окончание срока действия сертификата ГОСТ Р не указано или указан прочерк, то это обозначает, что сертификат бессрочный</a:t>
            </a:r>
            <a:r>
              <a:rPr lang="ru-RU" dirty="0" smtClean="0"/>
              <a:t>.</a:t>
            </a:r>
            <a:r>
              <a:rPr lang="en-US" dirty="0" smtClean="0"/>
              <a:t> </a:t>
            </a:r>
            <a:r>
              <a:rPr lang="ru-RU" dirty="0" smtClean="0"/>
              <a:t>В данном случае срок указан с 13.10.2020 по 12.10.2023.</a:t>
            </a:r>
            <a:endParaRPr lang="ru-RU" dirty="0"/>
          </a:p>
        </p:txBody>
      </p:sp>
      <p:sp>
        <p:nvSpPr>
          <p:cNvPr id="3" name="TextBox 2"/>
          <p:cNvSpPr txBox="1"/>
          <p:nvPr/>
        </p:nvSpPr>
        <p:spPr>
          <a:xfrm>
            <a:off x="1141413" y="4020343"/>
            <a:ext cx="4661208" cy="369332"/>
          </a:xfrm>
          <a:prstGeom prst="rect">
            <a:avLst/>
          </a:prstGeom>
          <a:noFill/>
        </p:spPr>
        <p:txBody>
          <a:bodyPr wrap="square" rtlCol="0">
            <a:spAutoFit/>
          </a:bodyPr>
          <a:lstStyle/>
          <a:p>
            <a:pPr algn="ctr"/>
            <a:r>
              <a:rPr lang="ru-RU" dirty="0" smtClean="0"/>
              <a:t>Рисунок 3. Срок действия</a:t>
            </a:r>
            <a:endParaRPr lang="ru-RU" dirty="0"/>
          </a:p>
        </p:txBody>
      </p:sp>
    </p:spTree>
    <p:extLst>
      <p:ext uri="{BB962C8B-B14F-4D97-AF65-F5344CB8AC3E}">
        <p14:creationId xmlns:p14="http://schemas.microsoft.com/office/powerpoint/2010/main" val="97486583"/>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nSpc>
                <a:spcPct val="100000"/>
              </a:lnSpc>
            </a:pPr>
            <a:r>
              <a:rPr lang="ru-RU" dirty="0"/>
              <a:t>АНАЛИЗ РЕАЛЬНОГО СЕРТИФИКАТА СООТВЕТСТВИЯ. Орган по сертификации</a:t>
            </a:r>
          </a:p>
        </p:txBody>
      </p:sp>
      <p:sp>
        <p:nvSpPr>
          <p:cNvPr id="4" name="Объект 3"/>
          <p:cNvSpPr>
            <a:spLocks noGrp="1"/>
          </p:cNvSpPr>
          <p:nvPr>
            <p:ph sz="half" idx="2"/>
          </p:nvPr>
        </p:nvSpPr>
        <p:spPr/>
        <p:txBody>
          <a:bodyPr/>
          <a:lstStyle/>
          <a:p>
            <a:pPr marL="0" indent="0" algn="just">
              <a:lnSpc>
                <a:spcPct val="150000"/>
              </a:lnSpc>
              <a:spcBef>
                <a:spcPts val="0"/>
              </a:spcBef>
              <a:buNone/>
            </a:pPr>
            <a:r>
              <a:rPr lang="ru-RU" dirty="0"/>
              <a:t>В данном пункте указывается полное словесное название органа по сертификации, выдавшего сертификат, а также его адрес и телефон.</a:t>
            </a:r>
          </a:p>
        </p:txBody>
      </p:sp>
      <p:pic>
        <p:nvPicPr>
          <p:cNvPr id="5" name="Объект 3">
            <a:hlinkClick r:id="rId2" action="ppaction://hlinksldjump" tooltip="[Увеличенный вариант]"/>
          </p:cNvPr>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l="7179" t="23603" r="10724" b="69181"/>
          <a:stretch/>
        </p:blipFill>
        <p:spPr>
          <a:xfrm>
            <a:off x="1141413" y="3422465"/>
            <a:ext cx="4806399" cy="597878"/>
          </a:xfrm>
        </p:spPr>
      </p:pic>
      <p:sp>
        <p:nvSpPr>
          <p:cNvPr id="3" name="TextBox 2"/>
          <p:cNvSpPr txBox="1"/>
          <p:nvPr/>
        </p:nvSpPr>
        <p:spPr>
          <a:xfrm>
            <a:off x="1141412" y="4020343"/>
            <a:ext cx="4806399" cy="369332"/>
          </a:xfrm>
          <a:prstGeom prst="rect">
            <a:avLst/>
          </a:prstGeom>
          <a:noFill/>
        </p:spPr>
        <p:txBody>
          <a:bodyPr wrap="square" rtlCol="0">
            <a:spAutoFit/>
          </a:bodyPr>
          <a:lstStyle/>
          <a:p>
            <a:pPr algn="ctr"/>
            <a:r>
              <a:rPr lang="ru-RU" dirty="0" smtClean="0"/>
              <a:t>Рисунок 4. Орган по сертификации</a:t>
            </a:r>
            <a:endParaRPr lang="ru-RU" dirty="0"/>
          </a:p>
        </p:txBody>
      </p:sp>
    </p:spTree>
    <p:extLst>
      <p:ext uri="{BB962C8B-B14F-4D97-AF65-F5344CB8AC3E}">
        <p14:creationId xmlns:p14="http://schemas.microsoft.com/office/powerpoint/2010/main" val="3661709606"/>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nSpc>
                <a:spcPct val="100000"/>
              </a:lnSpc>
            </a:pPr>
            <a:r>
              <a:rPr lang="ru-RU" dirty="0"/>
              <a:t>АНАЛИЗ РЕАЛЬНОГО СЕРТИФИКАТА СООТВЕТСТВИЯ. Продукция</a:t>
            </a:r>
          </a:p>
        </p:txBody>
      </p:sp>
      <p:pic>
        <p:nvPicPr>
          <p:cNvPr id="5" name="Объект 3">
            <a:hlinkClick r:id="rId2" action="ppaction://hlinksldjump" tooltip="[Увеличенный вариант]"/>
          </p:cNvPr>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l="7318" t="32694" r="28963" b="62781"/>
          <a:stretch/>
        </p:blipFill>
        <p:spPr>
          <a:xfrm>
            <a:off x="1141413" y="3556000"/>
            <a:ext cx="4620763" cy="464343"/>
          </a:xfrm>
        </p:spPr>
      </p:pic>
      <p:sp>
        <p:nvSpPr>
          <p:cNvPr id="4" name="Объект 3"/>
          <p:cNvSpPr>
            <a:spLocks noGrp="1"/>
          </p:cNvSpPr>
          <p:nvPr>
            <p:ph sz="half" idx="2"/>
          </p:nvPr>
        </p:nvSpPr>
        <p:spPr/>
        <p:txBody>
          <a:bodyPr>
            <a:noAutofit/>
          </a:bodyPr>
          <a:lstStyle/>
          <a:p>
            <a:pPr marL="0" indent="0" algn="just">
              <a:lnSpc>
                <a:spcPct val="160000"/>
              </a:lnSpc>
              <a:spcBef>
                <a:spcPts val="0"/>
              </a:spcBef>
              <a:buNone/>
            </a:pPr>
            <a:r>
              <a:rPr lang="ru-RU" sz="1600" dirty="0"/>
              <a:t>В данном пункте указывается полное название продукции, а также возможно упоминание о номере контракта поставки, инвойса, размера партии или указание слов «серийный выпуск».</a:t>
            </a:r>
            <a:br>
              <a:rPr lang="ru-RU" sz="1600" dirty="0"/>
            </a:br>
            <a:r>
              <a:rPr lang="ru-RU" sz="1600" dirty="0"/>
              <a:t>Если полный перечень продукции невозможно разместить в этой графе, то используются дополнения к сертификату. В один сертификат продукция может быть объединена при совпадении первых нескольких (не менее двух) цифр кода ОКП и при совпадении фирм производителя и держателя сертификата.</a:t>
            </a:r>
          </a:p>
        </p:txBody>
      </p:sp>
      <p:sp>
        <p:nvSpPr>
          <p:cNvPr id="3" name="TextBox 2"/>
          <p:cNvSpPr txBox="1"/>
          <p:nvPr/>
        </p:nvSpPr>
        <p:spPr>
          <a:xfrm>
            <a:off x="1141413" y="4020343"/>
            <a:ext cx="4620763" cy="369332"/>
          </a:xfrm>
          <a:prstGeom prst="rect">
            <a:avLst/>
          </a:prstGeom>
          <a:noFill/>
        </p:spPr>
        <p:txBody>
          <a:bodyPr wrap="square" rtlCol="0">
            <a:spAutoFit/>
          </a:bodyPr>
          <a:lstStyle/>
          <a:p>
            <a:pPr algn="ctr"/>
            <a:r>
              <a:rPr lang="ru-RU" dirty="0" smtClean="0"/>
              <a:t>Рисунок 5. Продукция</a:t>
            </a:r>
            <a:endParaRPr lang="ru-RU" dirty="0"/>
          </a:p>
        </p:txBody>
      </p:sp>
    </p:spTree>
    <p:extLst>
      <p:ext uri="{BB962C8B-B14F-4D97-AF65-F5344CB8AC3E}">
        <p14:creationId xmlns:p14="http://schemas.microsoft.com/office/powerpoint/2010/main" val="3617770649"/>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nSpc>
                <a:spcPct val="100000"/>
              </a:lnSpc>
            </a:pPr>
            <a:r>
              <a:rPr lang="ru-RU" dirty="0"/>
              <a:t>АНАЛИЗ РЕАЛЬНОГО СЕРТИФИКАТА СООТВЕТСТВИЯ. Соответствует требованиям нормативных документов</a:t>
            </a:r>
          </a:p>
        </p:txBody>
      </p:sp>
      <p:pic>
        <p:nvPicPr>
          <p:cNvPr id="5" name="Объект 3">
            <a:hlinkClick r:id="rId2" action="ppaction://hlinksldjump" tooltip="[Увеличенный вариант]"/>
          </p:cNvPr>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l="7265" t="42800" r="26040" b="48531"/>
          <a:stretch/>
        </p:blipFill>
        <p:spPr>
          <a:xfrm>
            <a:off x="1141413" y="3157647"/>
            <a:ext cx="4689761" cy="862696"/>
          </a:xfrm>
        </p:spPr>
      </p:pic>
      <p:sp>
        <p:nvSpPr>
          <p:cNvPr id="4" name="Объект 3"/>
          <p:cNvSpPr>
            <a:spLocks noGrp="1"/>
          </p:cNvSpPr>
          <p:nvPr>
            <p:ph sz="half" idx="2"/>
          </p:nvPr>
        </p:nvSpPr>
        <p:spPr/>
        <p:txBody>
          <a:bodyPr/>
          <a:lstStyle/>
          <a:p>
            <a:pPr marL="0" indent="0" algn="just">
              <a:lnSpc>
                <a:spcPct val="150000"/>
              </a:lnSpc>
              <a:spcBef>
                <a:spcPts val="0"/>
              </a:spcBef>
              <a:buNone/>
            </a:pPr>
            <a:r>
              <a:rPr lang="ru-RU" dirty="0"/>
              <a:t>Данный пункт заполняется органом по сертификации и сообщает, требованиям каких документов соответствует данная продукция.</a:t>
            </a:r>
          </a:p>
        </p:txBody>
      </p:sp>
      <p:sp>
        <p:nvSpPr>
          <p:cNvPr id="3" name="TextBox 2"/>
          <p:cNvSpPr txBox="1"/>
          <p:nvPr/>
        </p:nvSpPr>
        <p:spPr>
          <a:xfrm>
            <a:off x="1141413" y="4020343"/>
            <a:ext cx="4689761" cy="646331"/>
          </a:xfrm>
          <a:prstGeom prst="rect">
            <a:avLst/>
          </a:prstGeom>
          <a:noFill/>
        </p:spPr>
        <p:txBody>
          <a:bodyPr wrap="square" rtlCol="0">
            <a:spAutoFit/>
          </a:bodyPr>
          <a:lstStyle/>
          <a:p>
            <a:pPr algn="ctr"/>
            <a:r>
              <a:rPr lang="ru-RU" dirty="0" smtClean="0"/>
              <a:t>Рисунок 6. Соответствует требованиям нормативных документов</a:t>
            </a:r>
            <a:endParaRPr lang="ru-RU" dirty="0"/>
          </a:p>
        </p:txBody>
      </p:sp>
    </p:spTree>
    <p:extLst>
      <p:ext uri="{BB962C8B-B14F-4D97-AF65-F5344CB8AC3E}">
        <p14:creationId xmlns:p14="http://schemas.microsoft.com/office/powerpoint/2010/main" val="3169504719"/>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АНАЛИЗ РЕАЛЬНОГО СЕРТИФИКАТА СООТВЕТСТВИЯ. Изготовитель</a:t>
            </a:r>
          </a:p>
        </p:txBody>
      </p:sp>
      <p:sp>
        <p:nvSpPr>
          <p:cNvPr id="4" name="Объект 3"/>
          <p:cNvSpPr>
            <a:spLocks noGrp="1"/>
          </p:cNvSpPr>
          <p:nvPr>
            <p:ph sz="half" idx="2"/>
          </p:nvPr>
        </p:nvSpPr>
        <p:spPr/>
        <p:txBody>
          <a:bodyPr/>
          <a:lstStyle/>
          <a:p>
            <a:pPr marL="0" indent="0" algn="just">
              <a:buNone/>
            </a:pPr>
            <a:r>
              <a:rPr lang="ru-RU" dirty="0"/>
              <a:t>В данном пункте указывается полное название фирмы производителя, и его юридический адрес. В данном пункте возможно указание только одной фирмы.</a:t>
            </a:r>
          </a:p>
        </p:txBody>
      </p:sp>
      <p:pic>
        <p:nvPicPr>
          <p:cNvPr id="5" name="Объект 3">
            <a:hlinkClick r:id="rId2" action="ppaction://hlinksldjump" tooltip="[Увеличенный вариант]"/>
          </p:cNvPr>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l="7012" t="53644" r="10378" b="40931"/>
          <a:stretch/>
        </p:blipFill>
        <p:spPr>
          <a:xfrm>
            <a:off x="1141413" y="3580760"/>
            <a:ext cx="4729934" cy="439583"/>
          </a:xfrm>
        </p:spPr>
      </p:pic>
      <p:sp>
        <p:nvSpPr>
          <p:cNvPr id="3" name="TextBox 2"/>
          <p:cNvSpPr txBox="1"/>
          <p:nvPr/>
        </p:nvSpPr>
        <p:spPr>
          <a:xfrm>
            <a:off x="1141413" y="4020343"/>
            <a:ext cx="4729934" cy="369332"/>
          </a:xfrm>
          <a:prstGeom prst="rect">
            <a:avLst/>
          </a:prstGeom>
          <a:noFill/>
        </p:spPr>
        <p:txBody>
          <a:bodyPr wrap="square" rtlCol="0">
            <a:spAutoFit/>
          </a:bodyPr>
          <a:lstStyle/>
          <a:p>
            <a:pPr algn="ctr"/>
            <a:r>
              <a:rPr lang="ru-RU" dirty="0" smtClean="0"/>
              <a:t>Рисунок 7. Изготовитель </a:t>
            </a:r>
            <a:endParaRPr lang="ru-RU" dirty="0"/>
          </a:p>
        </p:txBody>
      </p:sp>
    </p:spTree>
    <p:extLst>
      <p:ext uri="{BB962C8B-B14F-4D97-AF65-F5344CB8AC3E}">
        <p14:creationId xmlns:p14="http://schemas.microsoft.com/office/powerpoint/2010/main" val="1788374507"/>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АНАЛИЗ РЕАЛЬНОГО СЕРТИФИКАТА СООТВЕТСТВИЯ. Сертификат выдан</a:t>
            </a:r>
          </a:p>
        </p:txBody>
      </p:sp>
      <p:sp>
        <p:nvSpPr>
          <p:cNvPr id="4" name="Объект 3"/>
          <p:cNvSpPr>
            <a:spLocks noGrp="1"/>
          </p:cNvSpPr>
          <p:nvPr>
            <p:ph sz="half" idx="2"/>
          </p:nvPr>
        </p:nvSpPr>
        <p:spPr>
          <a:xfrm>
            <a:off x="6051884" y="2249486"/>
            <a:ext cx="4995527" cy="3541714"/>
          </a:xfrm>
        </p:spPr>
        <p:txBody>
          <a:bodyPr>
            <a:normAutofit fontScale="92500" lnSpcReduction="20000"/>
          </a:bodyPr>
          <a:lstStyle/>
          <a:p>
            <a:pPr marL="0" indent="0" algn="just">
              <a:buNone/>
            </a:pPr>
            <a:r>
              <a:rPr lang="ru-RU" dirty="0"/>
              <a:t>В данном пункте указывается полное название фирмы держателя сертификата, его юридический адрес, ИНН (для российских фирм) и возможен телефон. Фирма-производитель продукции и фирма-держатель сертификата могут быть как различными, так и одним и тем же лицом. В данном пункте возможно указание только одной фирмы.</a:t>
            </a:r>
          </a:p>
        </p:txBody>
      </p:sp>
      <p:pic>
        <p:nvPicPr>
          <p:cNvPr id="5" name="Объект 3">
            <a:hlinkClick r:id="rId2" action="ppaction://hlinksldjump" tooltip="[Увеличенный вариант]"/>
          </p:cNvPr>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l="7483" t="60168" r="8637" b="35406"/>
          <a:stretch/>
        </p:blipFill>
        <p:spPr>
          <a:xfrm>
            <a:off x="1141413" y="3669632"/>
            <a:ext cx="4695638" cy="350711"/>
          </a:xfrm>
        </p:spPr>
      </p:pic>
      <p:sp>
        <p:nvSpPr>
          <p:cNvPr id="3" name="TextBox 2"/>
          <p:cNvSpPr txBox="1"/>
          <p:nvPr/>
        </p:nvSpPr>
        <p:spPr>
          <a:xfrm>
            <a:off x="1141413" y="4020343"/>
            <a:ext cx="4695638" cy="369332"/>
          </a:xfrm>
          <a:prstGeom prst="rect">
            <a:avLst/>
          </a:prstGeom>
          <a:noFill/>
        </p:spPr>
        <p:txBody>
          <a:bodyPr wrap="square" rtlCol="0">
            <a:spAutoFit/>
          </a:bodyPr>
          <a:lstStyle/>
          <a:p>
            <a:pPr algn="ctr"/>
            <a:r>
              <a:rPr lang="ru-RU" dirty="0" smtClean="0"/>
              <a:t>Рисунок 8. Сертификат выдан</a:t>
            </a:r>
            <a:endParaRPr lang="ru-RU" dirty="0"/>
          </a:p>
        </p:txBody>
      </p:sp>
    </p:spTree>
    <p:extLst>
      <p:ext uri="{BB962C8B-B14F-4D97-AF65-F5344CB8AC3E}">
        <p14:creationId xmlns:p14="http://schemas.microsoft.com/office/powerpoint/2010/main" val="606617614"/>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АНАЛИЗ РЕАЛЬНОГО СЕРТИФИКАТА СООТВЕТСТВИЯ. На основании</a:t>
            </a:r>
          </a:p>
        </p:txBody>
      </p:sp>
      <p:sp>
        <p:nvSpPr>
          <p:cNvPr id="4" name="Объект 3"/>
          <p:cNvSpPr>
            <a:spLocks noGrp="1"/>
          </p:cNvSpPr>
          <p:nvPr>
            <p:ph sz="half" idx="2"/>
          </p:nvPr>
        </p:nvSpPr>
        <p:spPr>
          <a:xfrm>
            <a:off x="5943600" y="2249486"/>
            <a:ext cx="5103811" cy="3541714"/>
          </a:xfrm>
        </p:spPr>
        <p:txBody>
          <a:bodyPr>
            <a:normAutofit fontScale="77500" lnSpcReduction="20000"/>
          </a:bodyPr>
          <a:lstStyle/>
          <a:p>
            <a:pPr marL="0" indent="0" algn="just">
              <a:lnSpc>
                <a:spcPct val="160000"/>
              </a:lnSpc>
              <a:spcBef>
                <a:spcPts val="0"/>
              </a:spcBef>
              <a:buNone/>
            </a:pPr>
            <a:r>
              <a:rPr lang="ru-RU" dirty="0"/>
              <a:t>В данном пункте указываются документы, на основании которых орган по сертификации выдал данный </a:t>
            </a:r>
            <a:r>
              <a:rPr lang="ru-RU" b="1" dirty="0"/>
              <a:t>сертификат</a:t>
            </a:r>
            <a:r>
              <a:rPr lang="ru-RU" dirty="0"/>
              <a:t>. Ими могут быть: протоколы сертификационных испытаний продукции, </a:t>
            </a:r>
            <a:r>
              <a:rPr lang="ru-RU" b="1" dirty="0"/>
              <a:t>декларации соответствия</a:t>
            </a:r>
            <a:r>
              <a:rPr lang="ru-RU" dirty="0"/>
              <a:t>, зарубежные </a:t>
            </a:r>
            <a:r>
              <a:rPr lang="ru-RU" b="1" dirty="0"/>
              <a:t>сертификаты</a:t>
            </a:r>
            <a:r>
              <a:rPr lang="ru-RU" dirty="0"/>
              <a:t> (например, </a:t>
            </a:r>
            <a:r>
              <a:rPr lang="ru-RU" b="1" dirty="0" smtClean="0"/>
              <a:t>сертификаты </a:t>
            </a:r>
            <a:r>
              <a:rPr lang="ru-RU" b="1" dirty="0"/>
              <a:t>систем качества ISO</a:t>
            </a:r>
            <a:r>
              <a:rPr lang="ru-RU" dirty="0"/>
              <a:t>, TUV и др.), или акты осмотра помещений.</a:t>
            </a:r>
          </a:p>
        </p:txBody>
      </p:sp>
      <p:pic>
        <p:nvPicPr>
          <p:cNvPr id="5" name="Объект 3">
            <a:hlinkClick r:id="rId2" action="ppaction://hlinksldjump" tooltip="[Увеличенный вариант]"/>
          </p:cNvPr>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l="7483" t="67054" r="8637" b="28519"/>
          <a:stretch/>
        </p:blipFill>
        <p:spPr>
          <a:xfrm>
            <a:off x="1141413" y="3675900"/>
            <a:ext cx="4611687" cy="344443"/>
          </a:xfrm>
        </p:spPr>
      </p:pic>
      <p:sp>
        <p:nvSpPr>
          <p:cNvPr id="3" name="TextBox 2"/>
          <p:cNvSpPr txBox="1"/>
          <p:nvPr/>
        </p:nvSpPr>
        <p:spPr>
          <a:xfrm>
            <a:off x="1141412" y="4020343"/>
            <a:ext cx="4611687" cy="369332"/>
          </a:xfrm>
          <a:prstGeom prst="rect">
            <a:avLst/>
          </a:prstGeom>
          <a:noFill/>
        </p:spPr>
        <p:txBody>
          <a:bodyPr wrap="square" rtlCol="0">
            <a:spAutoFit/>
          </a:bodyPr>
          <a:lstStyle/>
          <a:p>
            <a:pPr algn="ctr"/>
            <a:r>
              <a:rPr lang="ru-RU" dirty="0" smtClean="0"/>
              <a:t>Рисунок 9. На основании</a:t>
            </a:r>
            <a:endParaRPr lang="ru-RU" dirty="0"/>
          </a:p>
        </p:txBody>
      </p:sp>
    </p:spTree>
    <p:extLst>
      <p:ext uri="{BB962C8B-B14F-4D97-AF65-F5344CB8AC3E}">
        <p14:creationId xmlns:p14="http://schemas.microsoft.com/office/powerpoint/2010/main" val="4283661313"/>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nSpc>
                <a:spcPct val="100000"/>
              </a:lnSpc>
            </a:pPr>
            <a:r>
              <a:rPr lang="ru-RU" dirty="0"/>
              <a:t>АНАЛИЗ РЕАЛЬНОГО СЕРТИФИКАТА СООТВЕТСТВИЯ. Дополнительные сведения</a:t>
            </a:r>
          </a:p>
        </p:txBody>
      </p:sp>
      <p:pic>
        <p:nvPicPr>
          <p:cNvPr id="5" name="Объект 3">
            <a:hlinkClick r:id="rId2" action="ppaction://hlinksldjump" tooltip="[Увеличенный вариант]"/>
          </p:cNvPr>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l="7396" t="79565" r="32001" b="18284"/>
          <a:stretch/>
        </p:blipFill>
        <p:spPr>
          <a:xfrm>
            <a:off x="1141413" y="3776389"/>
            <a:ext cx="4854685" cy="243954"/>
          </a:xfrm>
        </p:spPr>
      </p:pic>
      <p:sp>
        <p:nvSpPr>
          <p:cNvPr id="4" name="Объект 3"/>
          <p:cNvSpPr>
            <a:spLocks noGrp="1"/>
          </p:cNvSpPr>
          <p:nvPr>
            <p:ph sz="half" idx="2"/>
          </p:nvPr>
        </p:nvSpPr>
        <p:spPr/>
        <p:txBody>
          <a:bodyPr/>
          <a:lstStyle/>
          <a:p>
            <a:pPr marL="0" indent="0" algn="just">
              <a:lnSpc>
                <a:spcPct val="150000"/>
              </a:lnSpc>
              <a:spcBef>
                <a:spcPts val="0"/>
              </a:spcBef>
              <a:buNone/>
            </a:pPr>
            <a:r>
              <a:rPr lang="ru-RU" dirty="0"/>
              <a:t>В данном пункте возможно упоминание различной информации, но чаще всего здесь указывается схема сертификации</a:t>
            </a:r>
            <a:r>
              <a:rPr lang="ru-RU" dirty="0" smtClean="0"/>
              <a:t>.</a:t>
            </a:r>
            <a:endParaRPr lang="ru-RU" dirty="0"/>
          </a:p>
          <a:p>
            <a:pPr marL="0" indent="0">
              <a:buNone/>
            </a:pPr>
            <a:endParaRPr lang="ru-RU" dirty="0"/>
          </a:p>
        </p:txBody>
      </p:sp>
      <p:sp>
        <p:nvSpPr>
          <p:cNvPr id="3" name="TextBox 2"/>
          <p:cNvSpPr txBox="1"/>
          <p:nvPr/>
        </p:nvSpPr>
        <p:spPr>
          <a:xfrm>
            <a:off x="1141413" y="4020343"/>
            <a:ext cx="4854685" cy="369332"/>
          </a:xfrm>
          <a:prstGeom prst="rect">
            <a:avLst/>
          </a:prstGeom>
          <a:noFill/>
        </p:spPr>
        <p:txBody>
          <a:bodyPr wrap="square" rtlCol="0">
            <a:spAutoFit/>
          </a:bodyPr>
          <a:lstStyle/>
          <a:p>
            <a:pPr algn="ctr"/>
            <a:r>
              <a:rPr lang="ru-RU" dirty="0" smtClean="0"/>
              <a:t>Рисунок 10. Дополнительная информация</a:t>
            </a:r>
            <a:endParaRPr lang="ru-RU" dirty="0"/>
          </a:p>
        </p:txBody>
      </p:sp>
    </p:spTree>
    <p:extLst>
      <p:ext uri="{BB962C8B-B14F-4D97-AF65-F5344CB8AC3E}">
        <p14:creationId xmlns:p14="http://schemas.microsoft.com/office/powerpoint/2010/main" val="550083539"/>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nSpc>
                <a:spcPct val="100000"/>
              </a:lnSpc>
            </a:pPr>
            <a:r>
              <a:rPr lang="ru-RU" dirty="0"/>
              <a:t>АНАЛИЗ РЕАЛЬНОГО СЕРТИФИКАТА СООТВЕТСТВИЯ. код ОК (ОКП)</a:t>
            </a:r>
          </a:p>
        </p:txBody>
      </p:sp>
      <p:sp>
        <p:nvSpPr>
          <p:cNvPr id="4" name="Объект 3"/>
          <p:cNvSpPr>
            <a:spLocks noGrp="1"/>
          </p:cNvSpPr>
          <p:nvPr>
            <p:ph sz="half" idx="2"/>
          </p:nvPr>
        </p:nvSpPr>
        <p:spPr>
          <a:xfrm>
            <a:off x="4762500" y="2249486"/>
            <a:ext cx="6284911" cy="3541714"/>
          </a:xfrm>
        </p:spPr>
        <p:txBody>
          <a:bodyPr>
            <a:noAutofit/>
          </a:bodyPr>
          <a:lstStyle/>
          <a:p>
            <a:pPr marL="0" indent="0" algn="just">
              <a:lnSpc>
                <a:spcPct val="150000"/>
              </a:lnSpc>
              <a:spcBef>
                <a:spcPts val="0"/>
              </a:spcBef>
              <a:buNone/>
            </a:pPr>
            <a:r>
              <a:rPr lang="ru-RU" sz="1400" dirty="0"/>
              <a:t>В данном пункте указывается код ОКП продукции. По правилам сертификации данная графа в сертификате должна быть заполнена всегда, так как только классифицировав продукцию по ОКП возможно установить для неё нормативные документы, соответствие которым подтверждает сертификат. На основании совпадения первых нескольких цифр кода ОКП (не менее двух) возможно объединение в один сертификат различной продукции, если она произведена одной и той же фирмой. Решение об объединении продукции в сертификаты обсуждается отдельно в каждой ситуации с экспертом из органа сертификации, который будет выдавать сертификат.</a:t>
            </a:r>
            <a:br>
              <a:rPr lang="ru-RU" sz="1400" dirty="0"/>
            </a:br>
            <a:r>
              <a:rPr lang="ru-RU" sz="1400" dirty="0"/>
              <a:t>Первые две цифры кода ОКП являются обозначением группы, остальные — уточнением товара. В коде ОКП 6 цифр.</a:t>
            </a:r>
          </a:p>
        </p:txBody>
      </p:sp>
      <p:pic>
        <p:nvPicPr>
          <p:cNvPr id="5" name="Объект 3">
            <a:hlinkClick r:id="rId2" action="ppaction://hlinksldjump" tooltip="[Увеличенный вариант]"/>
          </p:cNvPr>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l="74890" t="34672" r="17389" b="61509"/>
          <a:stretch/>
        </p:blipFill>
        <p:spPr>
          <a:xfrm>
            <a:off x="1590408" y="3061863"/>
            <a:ext cx="2738514" cy="1916959"/>
          </a:xfrm>
        </p:spPr>
      </p:pic>
      <p:sp>
        <p:nvSpPr>
          <p:cNvPr id="3" name="TextBox 2"/>
          <p:cNvSpPr txBox="1"/>
          <p:nvPr/>
        </p:nvSpPr>
        <p:spPr>
          <a:xfrm>
            <a:off x="1590408" y="4978822"/>
            <a:ext cx="2738514" cy="380128"/>
          </a:xfrm>
          <a:prstGeom prst="rect">
            <a:avLst/>
          </a:prstGeom>
          <a:noFill/>
        </p:spPr>
        <p:txBody>
          <a:bodyPr wrap="square" rtlCol="0">
            <a:spAutoFit/>
          </a:bodyPr>
          <a:lstStyle/>
          <a:p>
            <a:pPr algn="ctr"/>
            <a:r>
              <a:rPr lang="ru-RU" dirty="0" smtClean="0"/>
              <a:t>Рисунок 11. Код ОК (ОКП)</a:t>
            </a:r>
            <a:endParaRPr lang="ru-RU" dirty="0"/>
          </a:p>
        </p:txBody>
      </p:sp>
    </p:spTree>
    <p:extLst>
      <p:ext uri="{BB962C8B-B14F-4D97-AF65-F5344CB8AC3E}">
        <p14:creationId xmlns:p14="http://schemas.microsoft.com/office/powerpoint/2010/main" val="3563655509"/>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nSpc>
                <a:spcPct val="100000"/>
              </a:lnSpc>
            </a:pPr>
            <a:r>
              <a:rPr lang="ru-RU" dirty="0"/>
              <a:t>АНАЛИЗ РЕАЛЬНОГО СЕРТИФИКАТА СООТВЕТСТВИЯ. код ТН ВЭД</a:t>
            </a:r>
          </a:p>
        </p:txBody>
      </p:sp>
      <p:pic>
        <p:nvPicPr>
          <p:cNvPr id="5" name="Объект 3">
            <a:hlinkClick r:id="rId2" action="ppaction://hlinksldjump" tooltip="[Увеличенный вариант]"/>
          </p:cNvPr>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l="75310" t="44862" r="14546" b="53847"/>
          <a:stretch/>
        </p:blipFill>
        <p:spPr>
          <a:xfrm>
            <a:off x="2284414" y="3525917"/>
            <a:ext cx="2744786" cy="494426"/>
          </a:xfrm>
        </p:spPr>
      </p:pic>
      <p:sp>
        <p:nvSpPr>
          <p:cNvPr id="4" name="Объект 3"/>
          <p:cNvSpPr>
            <a:spLocks noGrp="1"/>
          </p:cNvSpPr>
          <p:nvPr>
            <p:ph sz="half" idx="2"/>
          </p:nvPr>
        </p:nvSpPr>
        <p:spPr/>
        <p:txBody>
          <a:bodyPr>
            <a:normAutofit fontScale="92500" lnSpcReduction="20000"/>
          </a:bodyPr>
          <a:lstStyle/>
          <a:p>
            <a:pPr marL="0" indent="0" algn="just">
              <a:lnSpc>
                <a:spcPct val="160000"/>
              </a:lnSpc>
              <a:spcBef>
                <a:spcPts val="0"/>
              </a:spcBef>
              <a:buNone/>
            </a:pPr>
            <a:r>
              <a:rPr lang="ru-RU" dirty="0"/>
              <a:t>В данном пункте указывается код ТН ВЭД (Товарная номенклатура внешнеэкономической деятельности) продукции. В сертификатах наличие кода ТН ВЭД не обязательно в случае, если продукция не пересекает границы. В коде ТН ВЭД 10 цифр.</a:t>
            </a:r>
          </a:p>
        </p:txBody>
      </p:sp>
      <p:sp>
        <p:nvSpPr>
          <p:cNvPr id="3" name="TextBox 2"/>
          <p:cNvSpPr txBox="1"/>
          <p:nvPr/>
        </p:nvSpPr>
        <p:spPr>
          <a:xfrm>
            <a:off x="2284413" y="4020343"/>
            <a:ext cx="2744787" cy="369332"/>
          </a:xfrm>
          <a:prstGeom prst="rect">
            <a:avLst/>
          </a:prstGeom>
          <a:noFill/>
        </p:spPr>
        <p:txBody>
          <a:bodyPr wrap="square" rtlCol="0">
            <a:spAutoFit/>
          </a:bodyPr>
          <a:lstStyle/>
          <a:p>
            <a:pPr algn="ctr"/>
            <a:r>
              <a:rPr lang="ru-RU" dirty="0" smtClean="0"/>
              <a:t>Рисунок 12. Код ТН ВЭД</a:t>
            </a:r>
            <a:endParaRPr lang="ru-RU" dirty="0"/>
          </a:p>
        </p:txBody>
      </p:sp>
    </p:spTree>
    <p:extLst>
      <p:ext uri="{BB962C8B-B14F-4D97-AF65-F5344CB8AC3E}">
        <p14:creationId xmlns:p14="http://schemas.microsoft.com/office/powerpoint/2010/main" val="3606293908"/>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Рисунок 4">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0180" y="0"/>
            <a:ext cx="4851639" cy="6858000"/>
          </a:xfrm>
          <a:prstGeom prst="rect">
            <a:avLst/>
          </a:prstGeom>
        </p:spPr>
      </p:pic>
    </p:spTree>
    <p:extLst>
      <p:ext uri="{BB962C8B-B14F-4D97-AF65-F5344CB8AC3E}">
        <p14:creationId xmlns:p14="http://schemas.microsoft.com/office/powerpoint/2010/main" val="880477740"/>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nSpc>
                <a:spcPct val="100000"/>
              </a:lnSpc>
            </a:pPr>
            <a:r>
              <a:rPr lang="ru-RU" dirty="0"/>
              <a:t>Изучение схем </a:t>
            </a:r>
            <a:r>
              <a:rPr lang="ru-RU" dirty="0" smtClean="0"/>
              <a:t>сертификаций. ОБЩИЕ СВЕДЕНИЯ</a:t>
            </a:r>
            <a:endParaRPr lang="ru-RU" dirty="0"/>
          </a:p>
        </p:txBody>
      </p:sp>
      <p:sp>
        <p:nvSpPr>
          <p:cNvPr id="5" name="Объект 4"/>
          <p:cNvSpPr>
            <a:spLocks noGrp="1"/>
          </p:cNvSpPr>
          <p:nvPr>
            <p:ph idx="1"/>
          </p:nvPr>
        </p:nvSpPr>
        <p:spPr/>
        <p:txBody>
          <a:bodyPr>
            <a:noAutofit/>
          </a:bodyPr>
          <a:lstStyle/>
          <a:p>
            <a:pPr marL="0" indent="0" algn="just">
              <a:lnSpc>
                <a:spcPct val="170000"/>
              </a:lnSpc>
              <a:spcBef>
                <a:spcPts val="0"/>
              </a:spcBef>
              <a:buNone/>
            </a:pPr>
            <a:r>
              <a:rPr lang="ru-RU" sz="1600" dirty="0"/>
              <a:t>Схема сертификации является определяющей частью процедуры сертификации, характеризующей необходимый уровень доказательности соответствия продукции установленным требованиям</a:t>
            </a:r>
            <a:r>
              <a:rPr lang="ru-RU" sz="1600" dirty="0" smtClean="0"/>
              <a:t>.</a:t>
            </a:r>
          </a:p>
          <a:p>
            <a:pPr marL="0" indent="0" algn="just">
              <a:lnSpc>
                <a:spcPct val="170000"/>
              </a:lnSpc>
              <a:spcBef>
                <a:spcPts val="0"/>
              </a:spcBef>
              <a:buNone/>
            </a:pPr>
            <a:r>
              <a:rPr lang="ru-RU" sz="1600" dirty="0"/>
              <a:t>Схема сертификации может содержать одно или несколько предпринимаемых действий (модулей), результаты которых используют для принятия органом по сертификации общего решения о соответствии (несоответствии) продукции установленным требованиям. Такими действиями в общем случае могут считаться</a:t>
            </a:r>
            <a:r>
              <a:rPr lang="ru-RU" sz="1600" dirty="0" smtClean="0"/>
              <a:t>:</a:t>
            </a:r>
            <a:endParaRPr lang="ru-RU" sz="1600" dirty="0"/>
          </a:p>
          <a:p>
            <a:pPr algn="just">
              <a:spcBef>
                <a:spcPts val="600"/>
              </a:spcBef>
            </a:pPr>
            <a:r>
              <a:rPr lang="ru-RU" sz="1600" dirty="0" smtClean="0"/>
              <a:t>анализ </a:t>
            </a:r>
            <a:r>
              <a:rPr lang="ru-RU" sz="1600" dirty="0"/>
              <a:t>представленной документации</a:t>
            </a:r>
            <a:r>
              <a:rPr lang="ru-RU" sz="1600" dirty="0" smtClean="0"/>
              <a:t>;</a:t>
            </a:r>
            <a:endParaRPr lang="ru-RU" sz="1600" dirty="0"/>
          </a:p>
          <a:p>
            <a:pPr algn="just">
              <a:spcBef>
                <a:spcPts val="600"/>
              </a:spcBef>
            </a:pPr>
            <a:r>
              <a:rPr lang="ru-RU" sz="1600" dirty="0" smtClean="0"/>
              <a:t>исследования</a:t>
            </a:r>
            <a:r>
              <a:rPr lang="ru-RU" sz="1600" dirty="0"/>
              <a:t>, испытания продукции</a:t>
            </a:r>
            <a:r>
              <a:rPr lang="ru-RU" sz="1600" dirty="0" smtClean="0"/>
              <a:t>;</a:t>
            </a:r>
            <a:endParaRPr lang="ru-RU" sz="1600" dirty="0"/>
          </a:p>
          <a:p>
            <a:pPr algn="just">
              <a:spcBef>
                <a:spcPts val="600"/>
              </a:spcBef>
            </a:pPr>
            <a:r>
              <a:rPr lang="ru-RU" sz="1600" dirty="0" smtClean="0"/>
              <a:t>оценка </a:t>
            </a:r>
            <a:r>
              <a:rPr lang="ru-RU" sz="1600" dirty="0"/>
              <a:t>производства (системы качества</a:t>
            </a:r>
            <a:r>
              <a:rPr lang="ru-RU" sz="1600" dirty="0" smtClean="0"/>
              <a:t>);</a:t>
            </a:r>
          </a:p>
          <a:p>
            <a:pPr algn="just">
              <a:spcBef>
                <a:spcPts val="600"/>
              </a:spcBef>
            </a:pPr>
            <a:r>
              <a:rPr lang="ru-RU" sz="1600" dirty="0" smtClean="0"/>
              <a:t>инспекционный </a:t>
            </a:r>
            <a:r>
              <a:rPr lang="ru-RU" sz="1600" dirty="0"/>
              <a:t>контроль.</a:t>
            </a:r>
          </a:p>
        </p:txBody>
      </p:sp>
    </p:spTree>
    <p:extLst>
      <p:ext uri="{BB962C8B-B14F-4D97-AF65-F5344CB8AC3E}">
        <p14:creationId xmlns:p14="http://schemas.microsoft.com/office/powerpoint/2010/main" val="2604568774"/>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nSpc>
                <a:spcPct val="100000"/>
              </a:lnSpc>
            </a:pPr>
            <a:r>
              <a:rPr lang="ru-RU" dirty="0"/>
              <a:t>Изучение схем сертификаций. Анализ документации</a:t>
            </a:r>
          </a:p>
        </p:txBody>
      </p:sp>
      <p:sp>
        <p:nvSpPr>
          <p:cNvPr id="3" name="Объект 2"/>
          <p:cNvSpPr>
            <a:spLocks noGrp="1"/>
          </p:cNvSpPr>
          <p:nvPr>
            <p:ph idx="1"/>
          </p:nvPr>
        </p:nvSpPr>
        <p:spPr/>
        <p:txBody>
          <a:bodyPr>
            <a:normAutofit fontScale="92500"/>
          </a:bodyPr>
          <a:lstStyle/>
          <a:p>
            <a:pPr marL="0" indent="0" algn="just">
              <a:lnSpc>
                <a:spcPct val="150000"/>
              </a:lnSpc>
              <a:spcBef>
                <a:spcPts val="0"/>
              </a:spcBef>
              <a:buNone/>
            </a:pPr>
            <a:r>
              <a:rPr lang="ru-RU" dirty="0"/>
              <a:t>Анализ документации в различной степени должен присутствовать во всех схемах сертификации и может быть представлен следующими основными видами</a:t>
            </a:r>
            <a:r>
              <a:rPr lang="ru-RU" dirty="0" smtClean="0"/>
              <a:t>:</a:t>
            </a:r>
            <a:endParaRPr lang="ru-RU" dirty="0"/>
          </a:p>
          <a:p>
            <a:pPr algn="just">
              <a:lnSpc>
                <a:spcPct val="110000"/>
              </a:lnSpc>
              <a:spcBef>
                <a:spcPts val="600"/>
              </a:spcBef>
            </a:pPr>
            <a:r>
              <a:rPr lang="ru-RU" dirty="0" smtClean="0"/>
              <a:t>анализ </a:t>
            </a:r>
            <a:r>
              <a:rPr lang="ru-RU" dirty="0"/>
              <a:t>представленной документации для идентификации продукции</a:t>
            </a:r>
            <a:r>
              <a:rPr lang="ru-RU" dirty="0" smtClean="0"/>
              <a:t>;</a:t>
            </a:r>
            <a:endParaRPr lang="ru-RU" dirty="0"/>
          </a:p>
          <a:p>
            <a:pPr algn="just">
              <a:lnSpc>
                <a:spcPct val="110000"/>
              </a:lnSpc>
              <a:spcBef>
                <a:spcPts val="600"/>
              </a:spcBef>
            </a:pPr>
            <a:r>
              <a:rPr lang="ru-RU" dirty="0" smtClean="0"/>
              <a:t>анализ </a:t>
            </a:r>
            <a:r>
              <a:rPr lang="ru-RU" dirty="0"/>
              <a:t>представленной документации для определения пригодности ее использования в качестве дополнительных доказательств соответствия</a:t>
            </a:r>
            <a:r>
              <a:rPr lang="ru-RU" dirty="0" smtClean="0"/>
              <a:t>;</a:t>
            </a:r>
            <a:endParaRPr lang="ru-RU" dirty="0"/>
          </a:p>
          <a:p>
            <a:pPr algn="just">
              <a:lnSpc>
                <a:spcPct val="110000"/>
              </a:lnSpc>
              <a:spcBef>
                <a:spcPts val="600"/>
              </a:spcBef>
            </a:pPr>
            <a:r>
              <a:rPr lang="ru-RU" dirty="0" smtClean="0"/>
              <a:t>исследование проекта.</a:t>
            </a:r>
            <a:endParaRPr lang="ru-RU" dirty="0"/>
          </a:p>
        </p:txBody>
      </p:sp>
    </p:spTree>
    <p:extLst>
      <p:ext uri="{BB962C8B-B14F-4D97-AF65-F5344CB8AC3E}">
        <p14:creationId xmlns:p14="http://schemas.microsoft.com/office/powerpoint/2010/main" val="980639532"/>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nSpc>
                <a:spcPct val="100000"/>
              </a:lnSpc>
            </a:pPr>
            <a:r>
              <a:rPr lang="ru-RU" dirty="0"/>
              <a:t>Изучение схем сертификаций. Испытания</a:t>
            </a:r>
          </a:p>
        </p:txBody>
      </p:sp>
      <p:sp>
        <p:nvSpPr>
          <p:cNvPr id="3" name="Объект 2"/>
          <p:cNvSpPr>
            <a:spLocks noGrp="1"/>
          </p:cNvSpPr>
          <p:nvPr>
            <p:ph idx="1"/>
          </p:nvPr>
        </p:nvSpPr>
        <p:spPr/>
        <p:txBody>
          <a:bodyPr>
            <a:normAutofit/>
          </a:bodyPr>
          <a:lstStyle/>
          <a:p>
            <a:pPr marL="0" indent="0" algn="just">
              <a:lnSpc>
                <a:spcPct val="150000"/>
              </a:lnSpc>
              <a:spcBef>
                <a:spcPts val="0"/>
              </a:spcBef>
              <a:buNone/>
            </a:pPr>
            <a:r>
              <a:rPr lang="ru-RU" dirty="0"/>
              <a:t>Испытания могут быть представлены следующими основными видами</a:t>
            </a:r>
            <a:r>
              <a:rPr lang="ru-RU" dirty="0" smtClean="0"/>
              <a:t>:</a:t>
            </a:r>
            <a:endParaRPr lang="ru-RU" dirty="0"/>
          </a:p>
          <a:p>
            <a:pPr algn="just">
              <a:lnSpc>
                <a:spcPct val="100000"/>
              </a:lnSpc>
              <a:spcBef>
                <a:spcPts val="600"/>
              </a:spcBef>
            </a:pPr>
            <a:r>
              <a:rPr lang="ru-RU" dirty="0" smtClean="0"/>
              <a:t>испытания </a:t>
            </a:r>
            <a:r>
              <a:rPr lang="ru-RU" dirty="0"/>
              <a:t>образцов продукции, предусмотренной к серийному (массовому) производству</a:t>
            </a:r>
            <a:r>
              <a:rPr lang="ru-RU" dirty="0" smtClean="0"/>
              <a:t>;</a:t>
            </a:r>
            <a:endParaRPr lang="ru-RU" dirty="0"/>
          </a:p>
          <a:p>
            <a:pPr algn="just">
              <a:lnSpc>
                <a:spcPct val="100000"/>
              </a:lnSpc>
              <a:spcBef>
                <a:spcPts val="600"/>
              </a:spcBef>
            </a:pPr>
            <a:r>
              <a:rPr lang="ru-RU" dirty="0" smtClean="0"/>
              <a:t>испытания </a:t>
            </a:r>
            <a:r>
              <a:rPr lang="ru-RU" dirty="0"/>
              <a:t>партии</a:t>
            </a:r>
            <a:r>
              <a:rPr lang="ru-RU" dirty="0" smtClean="0"/>
              <a:t>;</a:t>
            </a:r>
            <a:endParaRPr lang="ru-RU" dirty="0"/>
          </a:p>
          <a:p>
            <a:pPr algn="just">
              <a:lnSpc>
                <a:spcPct val="100000"/>
              </a:lnSpc>
              <a:spcBef>
                <a:spcPts val="600"/>
              </a:spcBef>
            </a:pPr>
            <a:r>
              <a:rPr lang="ru-RU" dirty="0" smtClean="0"/>
              <a:t>испытания </a:t>
            </a:r>
            <a:r>
              <a:rPr lang="ru-RU" dirty="0"/>
              <a:t>единицы </a:t>
            </a:r>
            <a:r>
              <a:rPr lang="ru-RU" dirty="0" smtClean="0"/>
              <a:t>продукции.</a:t>
            </a:r>
            <a:endParaRPr lang="ru-RU" dirty="0"/>
          </a:p>
        </p:txBody>
      </p:sp>
    </p:spTree>
    <p:extLst>
      <p:ext uri="{BB962C8B-B14F-4D97-AF65-F5344CB8AC3E}">
        <p14:creationId xmlns:p14="http://schemas.microsoft.com/office/powerpoint/2010/main" val="1517491729"/>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nSpc>
                <a:spcPct val="100000"/>
              </a:lnSpc>
            </a:pPr>
            <a:r>
              <a:rPr lang="ru-RU" dirty="0"/>
              <a:t>Изучение схем сертификаций. Оценка производства</a:t>
            </a:r>
          </a:p>
        </p:txBody>
      </p:sp>
      <p:sp>
        <p:nvSpPr>
          <p:cNvPr id="3" name="Объект 2"/>
          <p:cNvSpPr>
            <a:spLocks noGrp="1"/>
          </p:cNvSpPr>
          <p:nvPr>
            <p:ph idx="1"/>
          </p:nvPr>
        </p:nvSpPr>
        <p:spPr/>
        <p:txBody>
          <a:bodyPr>
            <a:normAutofit/>
          </a:bodyPr>
          <a:lstStyle/>
          <a:p>
            <a:pPr marL="0" indent="0" algn="just">
              <a:lnSpc>
                <a:spcPct val="150000"/>
              </a:lnSpc>
              <a:spcBef>
                <a:spcPts val="0"/>
              </a:spcBef>
              <a:buNone/>
            </a:pPr>
            <a:r>
              <a:rPr lang="ru-RU" dirty="0"/>
              <a:t>Оценка производства может быть представлена следующими основными видами</a:t>
            </a:r>
            <a:r>
              <a:rPr lang="ru-RU" dirty="0" smtClean="0"/>
              <a:t>:</a:t>
            </a:r>
            <a:endParaRPr lang="ru-RU" dirty="0"/>
          </a:p>
          <a:p>
            <a:pPr algn="just">
              <a:lnSpc>
                <a:spcPct val="100000"/>
              </a:lnSpc>
              <a:spcBef>
                <a:spcPts val="600"/>
              </a:spcBef>
            </a:pPr>
            <a:r>
              <a:rPr lang="ru-RU" dirty="0" smtClean="0"/>
              <a:t>анализ </a:t>
            </a:r>
            <a:r>
              <a:rPr lang="ru-RU" dirty="0"/>
              <a:t>состояния производства</a:t>
            </a:r>
            <a:r>
              <a:rPr lang="ru-RU" dirty="0" smtClean="0"/>
              <a:t>;</a:t>
            </a:r>
            <a:endParaRPr lang="ru-RU" dirty="0"/>
          </a:p>
          <a:p>
            <a:pPr algn="just">
              <a:lnSpc>
                <a:spcPct val="100000"/>
              </a:lnSpc>
              <a:spcBef>
                <a:spcPts val="600"/>
              </a:spcBef>
            </a:pPr>
            <a:r>
              <a:rPr lang="ru-RU" dirty="0" smtClean="0"/>
              <a:t>оценка </a:t>
            </a:r>
            <a:r>
              <a:rPr lang="ru-RU" dirty="0"/>
              <a:t>системы качества</a:t>
            </a:r>
            <a:r>
              <a:rPr lang="ru-RU" dirty="0" smtClean="0"/>
              <a:t>;</a:t>
            </a:r>
            <a:endParaRPr lang="ru-RU" dirty="0"/>
          </a:p>
          <a:p>
            <a:pPr algn="just">
              <a:lnSpc>
                <a:spcPct val="100000"/>
              </a:lnSpc>
              <a:spcBef>
                <a:spcPts val="600"/>
              </a:spcBef>
            </a:pPr>
            <a:r>
              <a:rPr lang="ru-RU" dirty="0" smtClean="0"/>
              <a:t>сертификация </a:t>
            </a:r>
            <a:r>
              <a:rPr lang="ru-RU" dirty="0"/>
              <a:t>системы </a:t>
            </a:r>
            <a:r>
              <a:rPr lang="ru-RU" dirty="0" smtClean="0"/>
              <a:t>качества.</a:t>
            </a:r>
            <a:endParaRPr lang="ru-RU" dirty="0"/>
          </a:p>
        </p:txBody>
      </p:sp>
    </p:spTree>
    <p:extLst>
      <p:ext uri="{BB962C8B-B14F-4D97-AF65-F5344CB8AC3E}">
        <p14:creationId xmlns:p14="http://schemas.microsoft.com/office/powerpoint/2010/main" val="4154810333"/>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nSpc>
                <a:spcPct val="100000"/>
              </a:lnSpc>
            </a:pPr>
            <a:r>
              <a:rPr lang="ru-RU" dirty="0"/>
              <a:t>Изучение схем сертификаций. Инспекционный контроль</a:t>
            </a:r>
          </a:p>
        </p:txBody>
      </p:sp>
      <p:sp>
        <p:nvSpPr>
          <p:cNvPr id="3" name="Объект 2"/>
          <p:cNvSpPr>
            <a:spLocks noGrp="1"/>
          </p:cNvSpPr>
          <p:nvPr>
            <p:ph idx="1"/>
          </p:nvPr>
        </p:nvSpPr>
        <p:spPr/>
        <p:txBody>
          <a:bodyPr>
            <a:normAutofit/>
          </a:bodyPr>
          <a:lstStyle/>
          <a:p>
            <a:pPr marL="0" indent="0" algn="just">
              <a:lnSpc>
                <a:spcPct val="150000"/>
              </a:lnSpc>
              <a:spcBef>
                <a:spcPts val="0"/>
              </a:spcBef>
              <a:buNone/>
            </a:pPr>
            <a:r>
              <a:rPr lang="ru-RU" dirty="0"/>
              <a:t>Инспекционный контроль различают по составу входящих в него операций</a:t>
            </a:r>
            <a:r>
              <a:rPr lang="ru-RU" dirty="0" smtClean="0"/>
              <a:t>:</a:t>
            </a:r>
            <a:endParaRPr lang="ru-RU" dirty="0"/>
          </a:p>
          <a:p>
            <a:pPr algn="just">
              <a:lnSpc>
                <a:spcPct val="100000"/>
              </a:lnSpc>
              <a:spcBef>
                <a:spcPts val="600"/>
              </a:spcBef>
            </a:pPr>
            <a:r>
              <a:rPr lang="ru-RU" dirty="0" smtClean="0"/>
              <a:t>испытания </a:t>
            </a:r>
            <a:r>
              <a:rPr lang="ru-RU" dirty="0"/>
              <a:t>образцов сертифицированной продукции</a:t>
            </a:r>
            <a:r>
              <a:rPr lang="ru-RU" dirty="0" smtClean="0"/>
              <a:t>;</a:t>
            </a:r>
            <a:endParaRPr lang="ru-RU" dirty="0"/>
          </a:p>
          <a:p>
            <a:pPr algn="just">
              <a:lnSpc>
                <a:spcPct val="100000"/>
              </a:lnSpc>
              <a:spcBef>
                <a:spcPts val="600"/>
              </a:spcBef>
            </a:pPr>
            <a:r>
              <a:rPr lang="ru-RU" dirty="0" smtClean="0"/>
              <a:t>анализ </a:t>
            </a:r>
            <a:r>
              <a:rPr lang="ru-RU" dirty="0"/>
              <a:t>состояния производства</a:t>
            </a:r>
            <a:r>
              <a:rPr lang="ru-RU" dirty="0" smtClean="0"/>
              <a:t>;</a:t>
            </a:r>
            <a:endParaRPr lang="ru-RU" dirty="0"/>
          </a:p>
          <a:p>
            <a:pPr algn="just">
              <a:lnSpc>
                <a:spcPct val="100000"/>
              </a:lnSpc>
              <a:spcBef>
                <a:spcPts val="600"/>
              </a:spcBef>
            </a:pPr>
            <a:r>
              <a:rPr lang="ru-RU" dirty="0" smtClean="0"/>
              <a:t>инспекционный </a:t>
            </a:r>
            <a:r>
              <a:rPr lang="ru-RU" dirty="0"/>
              <a:t>контроль системы качества.</a:t>
            </a:r>
          </a:p>
        </p:txBody>
      </p:sp>
    </p:spTree>
    <p:extLst>
      <p:ext uri="{BB962C8B-B14F-4D97-AF65-F5344CB8AC3E}">
        <p14:creationId xmlns:p14="http://schemas.microsoft.com/office/powerpoint/2010/main" val="3728445586"/>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Изучение схем сертификаций</a:t>
            </a:r>
            <a:r>
              <a:rPr lang="ru-RU" dirty="0" smtClean="0"/>
              <a:t>. схемы сертификации. Общие сведения</a:t>
            </a:r>
            <a:endParaRPr lang="ru-RU" dirty="0"/>
          </a:p>
        </p:txBody>
      </p:sp>
      <p:pic>
        <p:nvPicPr>
          <p:cNvPr id="4" name="Объект 3" descr="ФГБУ &quot;ЦАС &quot;Волгоградский&quot;&quot;">
            <a:hlinkClick r:id="rId2" action="ppaction://hlinksldjump" tooltip="[Увеличенный вариант]"/>
          </p:cNvPr>
          <p:cNvPicPr>
            <a:picLocks noGrp="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1351128" y="2249485"/>
            <a:ext cx="4219901" cy="3754399"/>
          </a:xfrm>
          <a:prstGeom prst="rect">
            <a:avLst/>
          </a:prstGeom>
          <a:noFill/>
          <a:ln>
            <a:noFill/>
          </a:ln>
        </p:spPr>
      </p:pic>
      <p:sp>
        <p:nvSpPr>
          <p:cNvPr id="5" name="Объект 4"/>
          <p:cNvSpPr>
            <a:spLocks noGrp="1"/>
          </p:cNvSpPr>
          <p:nvPr>
            <p:ph sz="half" idx="2"/>
          </p:nvPr>
        </p:nvSpPr>
        <p:spPr/>
        <p:txBody>
          <a:bodyPr>
            <a:normAutofit fontScale="85000" lnSpcReduction="20000"/>
          </a:bodyPr>
          <a:lstStyle/>
          <a:p>
            <a:pPr marL="0" indent="0" algn="just">
              <a:lnSpc>
                <a:spcPct val="160000"/>
              </a:lnSpc>
              <a:spcBef>
                <a:spcPts val="0"/>
              </a:spcBef>
              <a:buNone/>
            </a:pPr>
            <a:r>
              <a:rPr lang="ru-RU" dirty="0"/>
              <a:t>На основе представленных основных схем сертификации в технических регламентах и в правилах систем добровольной сертификации при необходимости могут устанавливаться отдельные модификации основных схем, отражающие особенности сертификации отдельных видов продукции.</a:t>
            </a:r>
          </a:p>
        </p:txBody>
      </p:sp>
      <p:sp>
        <p:nvSpPr>
          <p:cNvPr id="6" name="TextBox 5"/>
          <p:cNvSpPr txBox="1"/>
          <p:nvPr/>
        </p:nvSpPr>
        <p:spPr>
          <a:xfrm>
            <a:off x="1351127" y="6008433"/>
            <a:ext cx="4219901" cy="369332"/>
          </a:xfrm>
          <a:prstGeom prst="rect">
            <a:avLst/>
          </a:prstGeom>
          <a:noFill/>
        </p:spPr>
        <p:txBody>
          <a:bodyPr wrap="square" rtlCol="0">
            <a:spAutoFit/>
          </a:bodyPr>
          <a:lstStyle/>
          <a:p>
            <a:pPr algn="ctr"/>
            <a:r>
              <a:rPr lang="ru-RU" dirty="0" smtClean="0"/>
              <a:t>Рисунок 13. Таблица схем сертификации</a:t>
            </a:r>
            <a:endParaRPr lang="ru-RU" dirty="0"/>
          </a:p>
        </p:txBody>
      </p:sp>
    </p:spTree>
    <p:extLst>
      <p:ext uri="{BB962C8B-B14F-4D97-AF65-F5344CB8AC3E}">
        <p14:creationId xmlns:p14="http://schemas.microsoft.com/office/powerpoint/2010/main" val="1350271437"/>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nSpc>
                <a:spcPct val="100000"/>
              </a:lnSpc>
            </a:pPr>
            <a:r>
              <a:rPr lang="ru-RU" dirty="0"/>
              <a:t>Изучение схем сертификаций. </a:t>
            </a:r>
            <a:r>
              <a:rPr lang="ru-RU" dirty="0" smtClean="0"/>
              <a:t>Схемы </a:t>
            </a:r>
            <a:r>
              <a:rPr lang="ru-RU" dirty="0"/>
              <a:t>сертификации 1</a:t>
            </a:r>
            <a:r>
              <a:rPr lang="ru-RU" dirty="0" smtClean="0"/>
              <a:t>с и 2С</a:t>
            </a:r>
            <a:endParaRPr lang="ru-RU" dirty="0"/>
          </a:p>
        </p:txBody>
      </p:sp>
      <p:sp>
        <p:nvSpPr>
          <p:cNvPr id="5" name="Объект 4"/>
          <p:cNvSpPr>
            <a:spLocks noGrp="1"/>
          </p:cNvSpPr>
          <p:nvPr>
            <p:ph idx="1"/>
          </p:nvPr>
        </p:nvSpPr>
        <p:spPr/>
        <p:txBody>
          <a:bodyPr>
            <a:normAutofit/>
          </a:bodyPr>
          <a:lstStyle/>
          <a:p>
            <a:pPr marL="0" indent="0" algn="just">
              <a:lnSpc>
                <a:spcPct val="150000"/>
              </a:lnSpc>
              <a:spcBef>
                <a:spcPts val="0"/>
              </a:spcBef>
              <a:buNone/>
            </a:pPr>
            <a:r>
              <a:rPr lang="ru-RU" dirty="0"/>
              <a:t>Применяются для серийно выпускаемой продукции</a:t>
            </a:r>
            <a:r>
              <a:rPr lang="ru-RU" dirty="0" smtClean="0"/>
              <a:t>.</a:t>
            </a:r>
            <a:endParaRPr lang="ru-RU" dirty="0"/>
          </a:p>
          <a:p>
            <a:pPr marL="0" indent="0" algn="just">
              <a:lnSpc>
                <a:spcPct val="150000"/>
              </a:lnSpc>
              <a:spcBef>
                <a:spcPts val="0"/>
              </a:spcBef>
              <a:buNone/>
            </a:pPr>
            <a:r>
              <a:rPr lang="ru-RU" dirty="0" smtClean="0"/>
              <a:t>Самые </a:t>
            </a:r>
            <a:r>
              <a:rPr lang="ru-RU" dirty="0"/>
              <a:t>простые схемы, при которых проводятся только испытания продукции, без периодического инспекционного контроля</a:t>
            </a:r>
            <a:r>
              <a:rPr lang="ru-RU" dirty="0" smtClean="0"/>
              <a:t>.</a:t>
            </a:r>
            <a:endParaRPr lang="ru-RU" dirty="0"/>
          </a:p>
          <a:p>
            <a:pPr marL="0" indent="0" algn="just">
              <a:lnSpc>
                <a:spcPct val="150000"/>
              </a:lnSpc>
              <a:spcBef>
                <a:spcPts val="0"/>
              </a:spcBef>
              <a:buNone/>
            </a:pPr>
            <a:r>
              <a:rPr lang="ru-RU" dirty="0"/>
              <a:t>При схеме 2с сертификационный орган проводит анализ состояния производства (в отличие от 1с), поэтому её обычно применяют для продукции отечественных производителей.</a:t>
            </a:r>
          </a:p>
        </p:txBody>
      </p:sp>
    </p:spTree>
    <p:extLst>
      <p:ext uri="{BB962C8B-B14F-4D97-AF65-F5344CB8AC3E}">
        <p14:creationId xmlns:p14="http://schemas.microsoft.com/office/powerpoint/2010/main" val="2236433810"/>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nSpc>
                <a:spcPct val="100000"/>
              </a:lnSpc>
            </a:pPr>
            <a:r>
              <a:rPr lang="ru-RU" dirty="0"/>
              <a:t>Изучение схем сертификаций</a:t>
            </a:r>
            <a:r>
              <a:rPr lang="ru-RU" dirty="0" smtClean="0"/>
              <a:t>. </a:t>
            </a:r>
            <a:r>
              <a:rPr lang="ru-RU" dirty="0"/>
              <a:t>Схемы </a:t>
            </a:r>
            <a:r>
              <a:rPr lang="ru-RU" dirty="0" smtClean="0"/>
              <a:t>сертификации 3с и 4с</a:t>
            </a:r>
            <a:endParaRPr lang="ru-RU" dirty="0"/>
          </a:p>
        </p:txBody>
      </p:sp>
      <p:sp>
        <p:nvSpPr>
          <p:cNvPr id="3" name="Объект 2"/>
          <p:cNvSpPr>
            <a:spLocks noGrp="1"/>
          </p:cNvSpPr>
          <p:nvPr>
            <p:ph idx="1"/>
          </p:nvPr>
        </p:nvSpPr>
        <p:spPr/>
        <p:txBody>
          <a:bodyPr>
            <a:normAutofit fontScale="92500" lnSpcReduction="10000"/>
          </a:bodyPr>
          <a:lstStyle/>
          <a:p>
            <a:pPr marL="0" indent="0" algn="just">
              <a:lnSpc>
                <a:spcPct val="150000"/>
              </a:lnSpc>
              <a:spcBef>
                <a:spcPts val="0"/>
              </a:spcBef>
              <a:buNone/>
            </a:pPr>
            <a:r>
              <a:rPr lang="ru-RU" dirty="0"/>
              <a:t>Для серийно выпускаемой продукции</a:t>
            </a:r>
            <a:r>
              <a:rPr lang="ru-RU" dirty="0" smtClean="0"/>
              <a:t>.</a:t>
            </a:r>
            <a:endParaRPr lang="ru-RU" dirty="0"/>
          </a:p>
          <a:p>
            <a:pPr marL="0" indent="0" algn="just">
              <a:lnSpc>
                <a:spcPct val="150000"/>
              </a:lnSpc>
              <a:spcBef>
                <a:spcPts val="0"/>
              </a:spcBef>
              <a:buNone/>
            </a:pPr>
            <a:r>
              <a:rPr lang="ru-RU" dirty="0"/>
              <a:t>Отличие этих схем от двух предыдущих — здесь, помимо ПЕРВИЧНЫХ испытаний выпускаемой продукции, также осуществляются её ПЕРИОДИЧЕСКИЕ испытания</a:t>
            </a:r>
            <a:r>
              <a:rPr lang="ru-RU" dirty="0" smtClean="0"/>
              <a:t>.</a:t>
            </a:r>
            <a:endParaRPr lang="ru-RU" dirty="0"/>
          </a:p>
          <a:p>
            <a:pPr marL="0" indent="0" algn="just">
              <a:lnSpc>
                <a:spcPct val="150000"/>
              </a:lnSpc>
              <a:spcBef>
                <a:spcPts val="0"/>
              </a:spcBef>
              <a:buNone/>
            </a:pPr>
            <a:r>
              <a:rPr lang="ru-RU" dirty="0"/>
              <a:t>Отличие 4с от 3с такое же, как и в предыдущем пункте: для схемы 4с проводится ещё первичный анализ производства и, соответственно, его периодические инспекционные проверки.</a:t>
            </a:r>
          </a:p>
        </p:txBody>
      </p:sp>
    </p:spTree>
    <p:extLst>
      <p:ext uri="{BB962C8B-B14F-4D97-AF65-F5344CB8AC3E}">
        <p14:creationId xmlns:p14="http://schemas.microsoft.com/office/powerpoint/2010/main" val="2916782394"/>
      </p:ext>
    </p:extLst>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nSpc>
                <a:spcPct val="100000"/>
              </a:lnSpc>
            </a:pPr>
            <a:r>
              <a:rPr lang="ru-RU" dirty="0"/>
              <a:t>Изучение схем сертификаций. </a:t>
            </a:r>
            <a:r>
              <a:rPr lang="ru-RU" dirty="0" smtClean="0"/>
              <a:t>Схема сертификации 5с</a:t>
            </a:r>
            <a:endParaRPr lang="ru-RU" dirty="0"/>
          </a:p>
        </p:txBody>
      </p:sp>
      <p:sp>
        <p:nvSpPr>
          <p:cNvPr id="3" name="Объект 2"/>
          <p:cNvSpPr>
            <a:spLocks noGrp="1"/>
          </p:cNvSpPr>
          <p:nvPr>
            <p:ph idx="1"/>
          </p:nvPr>
        </p:nvSpPr>
        <p:spPr/>
        <p:txBody>
          <a:bodyPr/>
          <a:lstStyle/>
          <a:p>
            <a:pPr marL="0" indent="0" algn="just">
              <a:lnSpc>
                <a:spcPct val="150000"/>
              </a:lnSpc>
              <a:spcBef>
                <a:spcPts val="0"/>
              </a:spcBef>
              <a:buNone/>
            </a:pPr>
            <a:r>
              <a:rPr lang="ru-RU" dirty="0"/>
              <a:t>Для серийно выпускаемой продукции</a:t>
            </a:r>
            <a:r>
              <a:rPr lang="ru-RU" dirty="0" smtClean="0"/>
              <a:t>.</a:t>
            </a:r>
            <a:endParaRPr lang="ru-RU" dirty="0"/>
          </a:p>
          <a:p>
            <a:pPr marL="0" indent="0" algn="just">
              <a:lnSpc>
                <a:spcPct val="150000"/>
              </a:lnSpc>
              <a:spcBef>
                <a:spcPts val="0"/>
              </a:spcBef>
              <a:buNone/>
            </a:pPr>
            <a:r>
              <a:rPr lang="ru-RU" dirty="0"/>
              <a:t>Схема очень похожа на 4с (первичные и периодические испытания образцов, анализ и инспекционный контроль производства), с тем лишь отличием, что здесь проводится анализ и инспекционный контроль не самого производства, а системы контроля качества.</a:t>
            </a:r>
          </a:p>
        </p:txBody>
      </p:sp>
    </p:spTree>
    <p:extLst>
      <p:ext uri="{BB962C8B-B14F-4D97-AF65-F5344CB8AC3E}">
        <p14:creationId xmlns:p14="http://schemas.microsoft.com/office/powerpoint/2010/main" val="1251183283"/>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nSpc>
                <a:spcPct val="100000"/>
              </a:lnSpc>
            </a:pPr>
            <a:r>
              <a:rPr lang="ru-RU" dirty="0"/>
              <a:t>Изучение схем сертификаций. Схемы </a:t>
            </a:r>
            <a:r>
              <a:rPr lang="ru-RU" dirty="0" smtClean="0"/>
              <a:t>сертификации 6с и 7с</a:t>
            </a:r>
            <a:endParaRPr lang="ru-RU" dirty="0"/>
          </a:p>
        </p:txBody>
      </p:sp>
      <p:sp>
        <p:nvSpPr>
          <p:cNvPr id="3" name="Объект 2"/>
          <p:cNvSpPr>
            <a:spLocks noGrp="1"/>
          </p:cNvSpPr>
          <p:nvPr>
            <p:ph idx="1"/>
          </p:nvPr>
        </p:nvSpPr>
        <p:spPr/>
        <p:txBody>
          <a:bodyPr>
            <a:normAutofit/>
          </a:bodyPr>
          <a:lstStyle/>
          <a:p>
            <a:pPr marL="0" indent="0" algn="just">
              <a:lnSpc>
                <a:spcPct val="150000"/>
              </a:lnSpc>
              <a:spcBef>
                <a:spcPts val="0"/>
              </a:spcBef>
              <a:buNone/>
            </a:pPr>
            <a:r>
              <a:rPr lang="ru-RU" dirty="0"/>
              <a:t>Для ограниченных партий продукции</a:t>
            </a:r>
            <a:r>
              <a:rPr lang="ru-RU" dirty="0" smtClean="0"/>
              <a:t>.</a:t>
            </a:r>
            <a:endParaRPr lang="ru-RU" dirty="0"/>
          </a:p>
          <a:p>
            <a:pPr marL="0" indent="0" algn="just">
              <a:lnSpc>
                <a:spcPct val="150000"/>
              </a:lnSpc>
              <a:spcBef>
                <a:spcPts val="0"/>
              </a:spcBef>
              <a:buNone/>
            </a:pPr>
            <a:r>
              <a:rPr lang="ru-RU" dirty="0"/>
              <a:t>Применяются либо поставщиками и продавцами, либо производителями в случае, если подтверждение соответствия проходит крайне ограниченная партия каких-нибудь уникальных изделий (обычно для 7с</a:t>
            </a:r>
            <a:r>
              <a:rPr lang="ru-RU" dirty="0" smtClean="0"/>
              <a:t>).</a:t>
            </a:r>
            <a:endParaRPr lang="ru-RU" dirty="0"/>
          </a:p>
          <a:p>
            <a:pPr marL="0" indent="0" algn="just">
              <a:lnSpc>
                <a:spcPct val="150000"/>
              </a:lnSpc>
              <a:spcBef>
                <a:spcPts val="0"/>
              </a:spcBef>
              <a:buNone/>
            </a:pPr>
            <a:r>
              <a:rPr lang="ru-RU" dirty="0"/>
              <a:t>При схеме 6с испытания проходят образцы продукции из партии, при 7с проверку проходит каждая единица продукции</a:t>
            </a:r>
            <a:r>
              <a:rPr lang="ru-RU" dirty="0" smtClean="0"/>
              <a:t>.</a:t>
            </a:r>
          </a:p>
        </p:txBody>
      </p:sp>
    </p:spTree>
    <p:extLst>
      <p:ext uri="{BB962C8B-B14F-4D97-AF65-F5344CB8AC3E}">
        <p14:creationId xmlns:p14="http://schemas.microsoft.com/office/powerpoint/2010/main" val="670876367"/>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СОДЕРЖАНИЕ</a:t>
            </a:r>
            <a:endParaRPr lang="ru-RU" dirty="0"/>
          </a:p>
        </p:txBody>
      </p:sp>
      <p:sp>
        <p:nvSpPr>
          <p:cNvPr id="3" name="Объект 2"/>
          <p:cNvSpPr>
            <a:spLocks noGrp="1"/>
          </p:cNvSpPr>
          <p:nvPr>
            <p:ph idx="1"/>
          </p:nvPr>
        </p:nvSpPr>
        <p:spPr/>
        <p:txBody>
          <a:bodyPr>
            <a:noAutofit/>
          </a:bodyPr>
          <a:lstStyle/>
          <a:p>
            <a:pPr marL="12700" indent="254000" algn="just">
              <a:lnSpc>
                <a:spcPct val="150000"/>
              </a:lnSpc>
              <a:spcBef>
                <a:spcPts val="0"/>
              </a:spcBef>
              <a:buAutoNum type="arabicPeriod"/>
            </a:pPr>
            <a:r>
              <a:rPr lang="ru-RU" sz="1600" dirty="0" smtClean="0">
                <a:hlinkClick r:id="rId2" action="ppaction://hlinksldjump"/>
              </a:rPr>
              <a:t>Анализ реального сертификата соответствия</a:t>
            </a:r>
            <a:endParaRPr lang="ru-RU" sz="1600" dirty="0" smtClean="0"/>
          </a:p>
          <a:p>
            <a:pPr marL="355600" lvl="1" indent="0" algn="just">
              <a:lnSpc>
                <a:spcPct val="150000"/>
              </a:lnSpc>
              <a:spcBef>
                <a:spcPts val="0"/>
              </a:spcBef>
              <a:buNone/>
            </a:pPr>
            <a:r>
              <a:rPr lang="ru-RU" sz="1600" dirty="0" smtClean="0"/>
              <a:t>1.1 </a:t>
            </a:r>
            <a:r>
              <a:rPr lang="ru-RU" sz="1600" dirty="0" smtClean="0">
                <a:hlinkClick r:id="rId2" action="ppaction://hlinksldjump"/>
              </a:rPr>
              <a:t>Общие сведения</a:t>
            </a:r>
            <a:endParaRPr lang="ru-RU" sz="1600" dirty="0" smtClean="0"/>
          </a:p>
          <a:p>
            <a:pPr marL="355600" lvl="1" indent="0" algn="just">
              <a:lnSpc>
                <a:spcPct val="150000"/>
              </a:lnSpc>
              <a:spcBef>
                <a:spcPts val="0"/>
              </a:spcBef>
              <a:buNone/>
            </a:pPr>
            <a:r>
              <a:rPr lang="ru-RU" sz="1600" dirty="0" smtClean="0"/>
              <a:t>1.2 </a:t>
            </a:r>
            <a:r>
              <a:rPr lang="ru-RU" sz="1600" dirty="0" smtClean="0">
                <a:hlinkClick r:id="rId3" action="ppaction://hlinksldjump"/>
              </a:rPr>
              <a:t>Поля сертификации</a:t>
            </a:r>
            <a:endParaRPr lang="ru-RU" sz="1600" dirty="0" smtClean="0"/>
          </a:p>
          <a:p>
            <a:pPr marL="355600" lvl="1" indent="0" algn="just">
              <a:lnSpc>
                <a:spcPct val="150000"/>
              </a:lnSpc>
              <a:spcBef>
                <a:spcPts val="0"/>
              </a:spcBef>
              <a:buNone/>
            </a:pPr>
            <a:r>
              <a:rPr lang="ru-RU" sz="1600" dirty="0" smtClean="0"/>
              <a:t>1.2.1 </a:t>
            </a:r>
            <a:r>
              <a:rPr lang="ru-RU" sz="1600" dirty="0" smtClean="0">
                <a:hlinkClick r:id="rId4" action="ppaction://hlinksldjump"/>
              </a:rPr>
              <a:t>№ сертификата</a:t>
            </a:r>
            <a:endParaRPr lang="ru-RU" sz="1600" dirty="0" smtClean="0"/>
          </a:p>
          <a:p>
            <a:pPr marL="355600" lvl="1" indent="0" algn="just">
              <a:lnSpc>
                <a:spcPct val="150000"/>
              </a:lnSpc>
              <a:spcBef>
                <a:spcPts val="0"/>
              </a:spcBef>
              <a:buNone/>
            </a:pPr>
            <a:r>
              <a:rPr lang="ru-RU" sz="1600" dirty="0" smtClean="0"/>
              <a:t>1.2.2 </a:t>
            </a:r>
            <a:r>
              <a:rPr lang="ru-RU" sz="1600" dirty="0" smtClean="0">
                <a:hlinkClick r:id="rId5" action="ppaction://hlinksldjump"/>
              </a:rPr>
              <a:t>Срок сертификата</a:t>
            </a:r>
            <a:endParaRPr lang="ru-RU" sz="1600" dirty="0" smtClean="0"/>
          </a:p>
          <a:p>
            <a:pPr marL="355600" lvl="1" indent="0" algn="just">
              <a:lnSpc>
                <a:spcPct val="150000"/>
              </a:lnSpc>
              <a:spcBef>
                <a:spcPts val="0"/>
              </a:spcBef>
              <a:buNone/>
            </a:pPr>
            <a:r>
              <a:rPr lang="ru-RU" sz="1600" dirty="0" smtClean="0"/>
              <a:t>1.2.3 </a:t>
            </a:r>
            <a:r>
              <a:rPr lang="ru-RU" sz="1600" dirty="0" smtClean="0">
                <a:hlinkClick r:id="rId6" action="ppaction://hlinksldjump"/>
              </a:rPr>
              <a:t>Орган по сертификации</a:t>
            </a:r>
            <a:endParaRPr lang="ru-RU" sz="1600" dirty="0" smtClean="0"/>
          </a:p>
          <a:p>
            <a:pPr marL="355600" lvl="1" indent="0" algn="just">
              <a:lnSpc>
                <a:spcPct val="150000"/>
              </a:lnSpc>
              <a:spcBef>
                <a:spcPts val="0"/>
              </a:spcBef>
              <a:buNone/>
            </a:pPr>
            <a:r>
              <a:rPr lang="ru-RU" sz="1600" dirty="0" smtClean="0"/>
              <a:t>1.2.4 </a:t>
            </a:r>
            <a:r>
              <a:rPr lang="ru-RU" sz="1600" dirty="0" smtClean="0">
                <a:hlinkClick r:id="rId7" action="ppaction://hlinksldjump"/>
              </a:rPr>
              <a:t>Продукция</a:t>
            </a:r>
            <a:endParaRPr lang="ru-RU" sz="1600" dirty="0" smtClean="0"/>
          </a:p>
          <a:p>
            <a:pPr marL="355600" lvl="1" indent="0" algn="just">
              <a:lnSpc>
                <a:spcPct val="150000"/>
              </a:lnSpc>
              <a:spcBef>
                <a:spcPts val="0"/>
              </a:spcBef>
              <a:buNone/>
            </a:pPr>
            <a:r>
              <a:rPr lang="ru-RU" sz="1600" dirty="0" smtClean="0"/>
              <a:t>1.2.5 </a:t>
            </a:r>
            <a:r>
              <a:rPr lang="ru-RU" sz="1600" dirty="0" smtClean="0">
                <a:hlinkClick r:id="rId8" action="ppaction://hlinksldjump"/>
              </a:rPr>
              <a:t>Соответствует требованиям нормативных документов</a:t>
            </a:r>
            <a:endParaRPr lang="ru-RU" sz="1600" dirty="0" smtClean="0"/>
          </a:p>
          <a:p>
            <a:pPr marL="355600" lvl="1" indent="0" algn="just">
              <a:lnSpc>
                <a:spcPct val="150000"/>
              </a:lnSpc>
              <a:spcBef>
                <a:spcPts val="0"/>
              </a:spcBef>
              <a:buNone/>
            </a:pPr>
            <a:r>
              <a:rPr lang="ru-RU" sz="1600" dirty="0" smtClean="0"/>
              <a:t>1.2.6 </a:t>
            </a:r>
            <a:r>
              <a:rPr lang="ru-RU" sz="1600" dirty="0" smtClean="0">
                <a:hlinkClick r:id="rId9" action="ppaction://hlinksldjump"/>
              </a:rPr>
              <a:t>Изготовитель</a:t>
            </a:r>
            <a:endParaRPr lang="ru-RU" sz="1600" dirty="0" smtClean="0"/>
          </a:p>
          <a:p>
            <a:pPr marL="355600" lvl="1" indent="0" algn="just">
              <a:lnSpc>
                <a:spcPct val="150000"/>
              </a:lnSpc>
              <a:spcBef>
                <a:spcPts val="0"/>
              </a:spcBef>
              <a:buNone/>
            </a:pPr>
            <a:r>
              <a:rPr lang="ru-RU" sz="1600" dirty="0" smtClean="0"/>
              <a:t>1.2.7 </a:t>
            </a:r>
            <a:r>
              <a:rPr lang="ru-RU" sz="1600" dirty="0">
                <a:hlinkClick r:id="rId10" action="ppaction://hlinksldjump"/>
              </a:rPr>
              <a:t>Сертификат </a:t>
            </a:r>
            <a:r>
              <a:rPr lang="ru-RU" sz="1600" dirty="0" smtClean="0">
                <a:hlinkClick r:id="rId10" action="ppaction://hlinksldjump"/>
              </a:rPr>
              <a:t>выдан</a:t>
            </a:r>
            <a:endParaRPr lang="ru-RU" sz="1600" dirty="0"/>
          </a:p>
        </p:txBody>
      </p:sp>
    </p:spTree>
    <p:extLst>
      <p:ext uri="{BB962C8B-B14F-4D97-AF65-F5344CB8AC3E}">
        <p14:creationId xmlns:p14="http://schemas.microsoft.com/office/powerpoint/2010/main" val="573659656"/>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nSpc>
                <a:spcPct val="100000"/>
              </a:lnSpc>
            </a:pPr>
            <a:r>
              <a:rPr lang="ru-RU" dirty="0"/>
              <a:t>Изучение схем сертификаций. Схемы </a:t>
            </a:r>
            <a:r>
              <a:rPr lang="ru-RU" dirty="0" smtClean="0"/>
              <a:t>сертификации 8с и 9с</a:t>
            </a:r>
            <a:endParaRPr lang="ru-RU" dirty="0"/>
          </a:p>
        </p:txBody>
      </p:sp>
      <p:sp>
        <p:nvSpPr>
          <p:cNvPr id="3" name="Объект 2"/>
          <p:cNvSpPr>
            <a:spLocks noGrp="1"/>
          </p:cNvSpPr>
          <p:nvPr>
            <p:ph idx="1"/>
          </p:nvPr>
        </p:nvSpPr>
        <p:spPr/>
        <p:txBody>
          <a:bodyPr>
            <a:normAutofit fontScale="92500"/>
          </a:bodyPr>
          <a:lstStyle/>
          <a:p>
            <a:pPr marL="0" indent="0" algn="just">
              <a:lnSpc>
                <a:spcPct val="150000"/>
              </a:lnSpc>
              <a:spcBef>
                <a:spcPts val="0"/>
              </a:spcBef>
              <a:buNone/>
            </a:pPr>
            <a:r>
              <a:rPr lang="ru-RU" dirty="0"/>
              <a:t>Для серийно выпускаемой продукции</a:t>
            </a:r>
            <a:r>
              <a:rPr lang="ru-RU" dirty="0" smtClean="0"/>
              <a:t>.</a:t>
            </a:r>
            <a:endParaRPr lang="ru-RU" dirty="0"/>
          </a:p>
          <a:p>
            <a:pPr marL="0" indent="0" algn="just">
              <a:lnSpc>
                <a:spcPct val="150000"/>
              </a:lnSpc>
              <a:spcBef>
                <a:spcPts val="0"/>
              </a:spcBef>
              <a:buNone/>
            </a:pPr>
            <a:r>
              <a:rPr lang="ru-RU" dirty="0"/>
              <a:t>Главная особенность их в том, что первичному анализу подлежит не сама продукция, а её проект. Однако, в обоих схемах проводятся периодические испытания выпускаемой продукции</a:t>
            </a:r>
            <a:r>
              <a:rPr lang="ru-RU" dirty="0" smtClean="0"/>
              <a:t>.</a:t>
            </a:r>
            <a:endParaRPr lang="ru-RU" dirty="0"/>
          </a:p>
          <a:p>
            <a:pPr marL="0" indent="0" algn="just">
              <a:lnSpc>
                <a:spcPct val="150000"/>
              </a:lnSpc>
              <a:spcBef>
                <a:spcPts val="0"/>
              </a:spcBef>
              <a:buNone/>
            </a:pPr>
            <a:r>
              <a:rPr lang="ru-RU" dirty="0"/>
              <a:t>В схеме 8с проводится первичный анализ и периодический инспекционный контроль производства, а в схеме 9с — системы качества.</a:t>
            </a:r>
          </a:p>
        </p:txBody>
      </p:sp>
    </p:spTree>
    <p:extLst>
      <p:ext uri="{BB962C8B-B14F-4D97-AF65-F5344CB8AC3E}">
        <p14:creationId xmlns:p14="http://schemas.microsoft.com/office/powerpoint/2010/main" val="3768748624"/>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nSpc>
                <a:spcPct val="100000"/>
              </a:lnSpc>
            </a:pPr>
            <a:r>
              <a:rPr lang="ru-RU" dirty="0"/>
              <a:t>Изучение схем сертификаций. </a:t>
            </a:r>
            <a:r>
              <a:rPr lang="ru-RU" dirty="0" smtClean="0"/>
              <a:t>Схема </a:t>
            </a:r>
            <a:r>
              <a:rPr lang="ru-RU" dirty="0"/>
              <a:t>сертификации </a:t>
            </a:r>
            <a:r>
              <a:rPr lang="ru-RU" dirty="0" smtClean="0"/>
              <a:t>10с</a:t>
            </a:r>
            <a:endParaRPr lang="ru-RU" dirty="0"/>
          </a:p>
        </p:txBody>
      </p:sp>
      <p:sp>
        <p:nvSpPr>
          <p:cNvPr id="3" name="Объект 2"/>
          <p:cNvSpPr>
            <a:spLocks noGrp="1"/>
          </p:cNvSpPr>
          <p:nvPr>
            <p:ph idx="1"/>
          </p:nvPr>
        </p:nvSpPr>
        <p:spPr/>
        <p:txBody>
          <a:bodyPr/>
          <a:lstStyle/>
          <a:p>
            <a:pPr marL="0" indent="0" algn="just">
              <a:lnSpc>
                <a:spcPct val="150000"/>
              </a:lnSpc>
              <a:spcBef>
                <a:spcPts val="0"/>
              </a:spcBef>
              <a:buNone/>
            </a:pPr>
            <a:r>
              <a:rPr lang="ru-RU" dirty="0"/>
              <a:t>Похожа на схему 9с: для серийного производства, первичный анализ проекта и системы качества, а также периодический инспекционный контроль выпускаемой продукции и системы качества</a:t>
            </a:r>
            <a:r>
              <a:rPr lang="ru-RU" dirty="0" smtClean="0"/>
              <a:t>.</a:t>
            </a:r>
            <a:endParaRPr lang="ru-RU" dirty="0"/>
          </a:p>
          <a:p>
            <a:pPr marL="0" indent="0" algn="just">
              <a:lnSpc>
                <a:spcPct val="150000"/>
              </a:lnSpc>
              <a:spcBef>
                <a:spcPts val="0"/>
              </a:spcBef>
              <a:buNone/>
            </a:pPr>
            <a:r>
              <a:rPr lang="ru-RU" dirty="0"/>
              <a:t>Отличие лишь в том, что в схеме 10с проводятся также первичные испытания продукции (а не только анализ проекта).</a:t>
            </a:r>
          </a:p>
        </p:txBody>
      </p:sp>
    </p:spTree>
    <p:extLst>
      <p:ext uri="{BB962C8B-B14F-4D97-AF65-F5344CB8AC3E}">
        <p14:creationId xmlns:p14="http://schemas.microsoft.com/office/powerpoint/2010/main" val="3888485484"/>
      </p:ext>
    </p:extLst>
  </p:cSld>
  <p:clrMapOvr>
    <a:masterClrMapping/>
  </p:clrMapOvr>
  <p:transition spd="med">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nSpc>
                <a:spcPct val="100000"/>
              </a:lnSpc>
            </a:pPr>
            <a:r>
              <a:rPr lang="ru-RU" dirty="0"/>
              <a:t>Изучение схем сертификаций. Схемы сертификации </a:t>
            </a:r>
            <a:r>
              <a:rPr lang="ru-RU" dirty="0" smtClean="0"/>
              <a:t>11с </a:t>
            </a:r>
            <a:r>
              <a:rPr lang="ru-RU" dirty="0"/>
              <a:t>и </a:t>
            </a:r>
            <a:r>
              <a:rPr lang="ru-RU" dirty="0" smtClean="0"/>
              <a:t>12с</a:t>
            </a:r>
            <a:endParaRPr lang="ru-RU" dirty="0"/>
          </a:p>
        </p:txBody>
      </p:sp>
      <p:sp>
        <p:nvSpPr>
          <p:cNvPr id="3" name="Объект 2"/>
          <p:cNvSpPr>
            <a:spLocks noGrp="1"/>
          </p:cNvSpPr>
          <p:nvPr>
            <p:ph idx="1"/>
          </p:nvPr>
        </p:nvSpPr>
        <p:spPr/>
        <p:txBody>
          <a:bodyPr>
            <a:normAutofit fontScale="85000" lnSpcReduction="20000"/>
          </a:bodyPr>
          <a:lstStyle/>
          <a:p>
            <a:pPr marL="0" indent="0" algn="just">
              <a:lnSpc>
                <a:spcPct val="160000"/>
              </a:lnSpc>
              <a:spcBef>
                <a:spcPts val="0"/>
              </a:spcBef>
              <a:buNone/>
            </a:pPr>
            <a:r>
              <a:rPr lang="ru-RU" dirty="0"/>
              <a:t>Для серийно выпускаемой продукции</a:t>
            </a:r>
            <a:r>
              <a:rPr lang="ru-RU" dirty="0" smtClean="0"/>
              <a:t>.</a:t>
            </a:r>
            <a:endParaRPr lang="ru-RU" dirty="0"/>
          </a:p>
          <a:p>
            <a:pPr marL="0" indent="0" algn="just">
              <a:lnSpc>
                <a:spcPct val="160000"/>
              </a:lnSpc>
              <a:spcBef>
                <a:spcPts val="0"/>
              </a:spcBef>
              <a:buNone/>
            </a:pPr>
            <a:r>
              <a:rPr lang="ru-RU" dirty="0"/>
              <a:t>При этих схемах проводятся первичные испытания типа продукции, а затем периодические испытания образцов выпускаемой продукции. Как правило, применяются для инновационной и экспериментальной продукции, которую только планируется выпускать серийно, и которая предполагает большое количество модификаций</a:t>
            </a:r>
            <a:r>
              <a:rPr lang="ru-RU" dirty="0" smtClean="0"/>
              <a:t>.</a:t>
            </a:r>
            <a:endParaRPr lang="ru-RU" dirty="0"/>
          </a:p>
          <a:p>
            <a:pPr marL="0" indent="0" algn="just">
              <a:lnSpc>
                <a:spcPct val="160000"/>
              </a:lnSpc>
              <a:spcBef>
                <a:spcPts val="0"/>
              </a:spcBef>
              <a:buNone/>
            </a:pPr>
            <a:r>
              <a:rPr lang="ru-RU" dirty="0"/>
              <a:t>Отличие схемы 12с от 11с состоит в том, что в ней проводится первичный анализ и периодический инспекционный контроль производства.</a:t>
            </a:r>
          </a:p>
        </p:txBody>
      </p:sp>
    </p:spTree>
    <p:extLst>
      <p:ext uri="{BB962C8B-B14F-4D97-AF65-F5344CB8AC3E}">
        <p14:creationId xmlns:p14="http://schemas.microsoft.com/office/powerpoint/2010/main" val="2765341020"/>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nSpc>
                <a:spcPct val="100000"/>
              </a:lnSpc>
            </a:pPr>
            <a:r>
              <a:rPr lang="ru-RU" dirty="0"/>
              <a:t>Изучение схем сертификаций. Схема сертификации </a:t>
            </a:r>
            <a:r>
              <a:rPr lang="ru-RU" dirty="0" smtClean="0"/>
              <a:t>13с</a:t>
            </a:r>
            <a:endParaRPr lang="ru-RU" dirty="0"/>
          </a:p>
        </p:txBody>
      </p:sp>
      <p:sp>
        <p:nvSpPr>
          <p:cNvPr id="3" name="Объект 2"/>
          <p:cNvSpPr>
            <a:spLocks noGrp="1"/>
          </p:cNvSpPr>
          <p:nvPr>
            <p:ph idx="1"/>
          </p:nvPr>
        </p:nvSpPr>
        <p:spPr/>
        <p:txBody>
          <a:bodyPr/>
          <a:lstStyle/>
          <a:p>
            <a:pPr marL="0" indent="0" algn="just">
              <a:lnSpc>
                <a:spcPct val="150000"/>
              </a:lnSpc>
              <a:spcBef>
                <a:spcPts val="0"/>
              </a:spcBef>
              <a:buNone/>
            </a:pPr>
            <a:r>
              <a:rPr lang="ru-RU" dirty="0"/>
              <a:t>При которой сертифицируется не вся продукция, а только её тип, как самостоятельный объект сертификации</a:t>
            </a:r>
            <a:r>
              <a:rPr lang="ru-RU" dirty="0" smtClean="0"/>
              <a:t>.</a:t>
            </a:r>
            <a:endParaRPr lang="ru-RU" dirty="0"/>
          </a:p>
          <a:p>
            <a:pPr marL="0" indent="0" algn="just">
              <a:lnSpc>
                <a:spcPct val="150000"/>
              </a:lnSpc>
              <a:spcBef>
                <a:spcPts val="0"/>
              </a:spcBef>
              <a:buNone/>
            </a:pPr>
            <a:r>
              <a:rPr lang="ru-RU" dirty="0"/>
              <a:t>При этой схеме проводятся первичные испытания типа продукции, без последующего инспекционного контроля.</a:t>
            </a:r>
          </a:p>
        </p:txBody>
      </p:sp>
    </p:spTree>
    <p:extLst>
      <p:ext uri="{BB962C8B-B14F-4D97-AF65-F5344CB8AC3E}">
        <p14:creationId xmlns:p14="http://schemas.microsoft.com/office/powerpoint/2010/main" val="1799324272"/>
      </p:ext>
    </p:extLst>
  </p:cSld>
  <p:clrMapOvr>
    <a:masterClrMapping/>
  </p:clrMapOvr>
  <p:transition spd="med">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nSpc>
                <a:spcPct val="100000"/>
              </a:lnSpc>
            </a:pPr>
            <a:r>
              <a:rPr lang="ru-RU" dirty="0"/>
              <a:t>Изучение схем сертификаций. Схема сертификации </a:t>
            </a:r>
            <a:r>
              <a:rPr lang="ru-RU" dirty="0" smtClean="0"/>
              <a:t>14с</a:t>
            </a:r>
            <a:endParaRPr lang="ru-RU" dirty="0"/>
          </a:p>
        </p:txBody>
      </p:sp>
      <p:sp>
        <p:nvSpPr>
          <p:cNvPr id="3" name="Объект 2"/>
          <p:cNvSpPr>
            <a:spLocks noGrp="1"/>
          </p:cNvSpPr>
          <p:nvPr>
            <p:ph idx="1"/>
          </p:nvPr>
        </p:nvSpPr>
        <p:spPr/>
        <p:txBody>
          <a:bodyPr/>
          <a:lstStyle/>
          <a:p>
            <a:pPr marL="0" indent="0" algn="just">
              <a:lnSpc>
                <a:spcPct val="150000"/>
              </a:lnSpc>
              <a:spcBef>
                <a:spcPts val="0"/>
              </a:spcBef>
              <a:buNone/>
            </a:pPr>
            <a:r>
              <a:rPr lang="ru-RU" dirty="0"/>
              <a:t>В этой схеме объектом сертификации является не продукция, а её проект: он и подвергается детальному анализу и последующей сертификации.</a:t>
            </a:r>
          </a:p>
        </p:txBody>
      </p:sp>
    </p:spTree>
    <p:extLst>
      <p:ext uri="{BB962C8B-B14F-4D97-AF65-F5344CB8AC3E}">
        <p14:creationId xmlns:p14="http://schemas.microsoft.com/office/powerpoint/2010/main" val="4199963961"/>
      </p:ext>
    </p:extLst>
  </p:cSld>
  <p:clrMapOvr>
    <a:masterClrMapping/>
  </p:clrMapOvr>
  <p:transition spd="med">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141413" y="2891818"/>
            <a:ext cx="9905998" cy="1478570"/>
          </a:xfrm>
        </p:spPr>
        <p:txBody>
          <a:bodyPr/>
          <a:lstStyle/>
          <a:p>
            <a:pPr algn="ctr"/>
            <a:r>
              <a:rPr lang="ru-RU" dirty="0" smtClean="0"/>
              <a:t>Спасибо за внимание!</a:t>
            </a:r>
            <a:endParaRPr lang="ru-RU" dirty="0"/>
          </a:p>
        </p:txBody>
      </p:sp>
    </p:spTree>
    <p:extLst>
      <p:ext uri="{BB962C8B-B14F-4D97-AF65-F5344CB8AC3E}">
        <p14:creationId xmlns:p14="http://schemas.microsoft.com/office/powerpoint/2010/main" val="2416288741"/>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СОДЕРЖАНИЕ. ПРОДОЛЖЕНИЕ 1</a:t>
            </a:r>
            <a:endParaRPr lang="ru-RU" dirty="0"/>
          </a:p>
        </p:txBody>
      </p:sp>
      <p:sp>
        <p:nvSpPr>
          <p:cNvPr id="3" name="Объект 2"/>
          <p:cNvSpPr>
            <a:spLocks noGrp="1"/>
          </p:cNvSpPr>
          <p:nvPr>
            <p:ph idx="1"/>
          </p:nvPr>
        </p:nvSpPr>
        <p:spPr/>
        <p:txBody>
          <a:bodyPr>
            <a:noAutofit/>
          </a:bodyPr>
          <a:lstStyle/>
          <a:p>
            <a:pPr marL="355600" lvl="2" indent="0" algn="just">
              <a:lnSpc>
                <a:spcPct val="150000"/>
              </a:lnSpc>
              <a:spcBef>
                <a:spcPts val="0"/>
              </a:spcBef>
              <a:buNone/>
            </a:pPr>
            <a:r>
              <a:rPr lang="ru-RU" sz="1600" dirty="0" smtClean="0"/>
              <a:t>1.2.9 </a:t>
            </a:r>
            <a:r>
              <a:rPr lang="ru-RU" sz="1600" dirty="0">
                <a:hlinkClick r:id="rId2" action="ppaction://hlinksldjump"/>
              </a:rPr>
              <a:t>На основании</a:t>
            </a:r>
            <a:endParaRPr lang="ru-RU" sz="1600" dirty="0"/>
          </a:p>
          <a:p>
            <a:pPr marL="355600" lvl="2" indent="0" algn="just">
              <a:lnSpc>
                <a:spcPct val="150000"/>
              </a:lnSpc>
              <a:spcBef>
                <a:spcPts val="0"/>
              </a:spcBef>
              <a:buNone/>
            </a:pPr>
            <a:r>
              <a:rPr lang="ru-RU" sz="1600" dirty="0"/>
              <a:t>1.2.10 </a:t>
            </a:r>
            <a:r>
              <a:rPr lang="ru-RU" sz="1600" dirty="0">
                <a:hlinkClick r:id="rId3" action="ppaction://hlinksldjump"/>
              </a:rPr>
              <a:t>Дополнительные сведения</a:t>
            </a:r>
            <a:endParaRPr lang="ru-RU" sz="1600" dirty="0"/>
          </a:p>
          <a:p>
            <a:pPr marL="355600" lvl="2" indent="0" algn="just">
              <a:lnSpc>
                <a:spcPct val="150000"/>
              </a:lnSpc>
              <a:spcBef>
                <a:spcPts val="0"/>
              </a:spcBef>
              <a:buNone/>
            </a:pPr>
            <a:r>
              <a:rPr lang="ru-RU" sz="1600" dirty="0"/>
              <a:t>1.2.11 </a:t>
            </a:r>
            <a:r>
              <a:rPr lang="ru-RU" sz="1600" dirty="0">
                <a:hlinkClick r:id="rId4" action="ppaction://hlinksldjump"/>
              </a:rPr>
              <a:t>Код ОК (ОКП)</a:t>
            </a:r>
            <a:endParaRPr lang="ru-RU" sz="1600" dirty="0"/>
          </a:p>
          <a:p>
            <a:pPr marL="355600" lvl="2" indent="0" algn="just">
              <a:lnSpc>
                <a:spcPct val="150000"/>
              </a:lnSpc>
              <a:spcBef>
                <a:spcPts val="0"/>
              </a:spcBef>
              <a:buNone/>
            </a:pPr>
            <a:r>
              <a:rPr lang="ru-RU" sz="1600" dirty="0"/>
              <a:t>1.2.12 </a:t>
            </a:r>
            <a:r>
              <a:rPr lang="ru-RU" sz="1600" dirty="0">
                <a:hlinkClick r:id="rId5" action="ppaction://hlinksldjump"/>
              </a:rPr>
              <a:t>Код ТН </a:t>
            </a:r>
            <a:r>
              <a:rPr lang="ru-RU" sz="1600" dirty="0" smtClean="0">
                <a:hlinkClick r:id="rId5" action="ppaction://hlinksldjump"/>
              </a:rPr>
              <a:t>ВЭД</a:t>
            </a:r>
            <a:endParaRPr lang="ru-RU" sz="1600" dirty="0" smtClean="0"/>
          </a:p>
          <a:p>
            <a:pPr marL="0" lvl="1" indent="266700" algn="just">
              <a:lnSpc>
                <a:spcPct val="150000"/>
              </a:lnSpc>
              <a:spcBef>
                <a:spcPts val="0"/>
              </a:spcBef>
              <a:buFont typeface="+mj-lt"/>
              <a:buAutoNum type="arabicPeriod" startAt="2"/>
            </a:pPr>
            <a:r>
              <a:rPr lang="ru-RU" sz="1600" dirty="0" smtClean="0">
                <a:hlinkClick r:id="rId6" action="ppaction://hlinksldjump"/>
              </a:rPr>
              <a:t>Изучение </a:t>
            </a:r>
            <a:r>
              <a:rPr lang="ru-RU" sz="1600" dirty="0">
                <a:hlinkClick r:id="rId6" action="ppaction://hlinksldjump"/>
              </a:rPr>
              <a:t>схем </a:t>
            </a:r>
            <a:r>
              <a:rPr lang="ru-RU" sz="1600" dirty="0" smtClean="0">
                <a:hlinkClick r:id="rId6" action="ppaction://hlinksldjump"/>
              </a:rPr>
              <a:t>сертификаций</a:t>
            </a:r>
            <a:endParaRPr lang="ru-RU" sz="1600" dirty="0"/>
          </a:p>
          <a:p>
            <a:pPr marL="355600" lvl="2" indent="0" algn="just">
              <a:lnSpc>
                <a:spcPct val="150000"/>
              </a:lnSpc>
              <a:spcBef>
                <a:spcPts val="0"/>
              </a:spcBef>
              <a:buNone/>
            </a:pPr>
            <a:r>
              <a:rPr lang="ru-RU" sz="1600" dirty="0" smtClean="0"/>
              <a:t>2.1 </a:t>
            </a:r>
            <a:r>
              <a:rPr lang="ru-RU" sz="1600" dirty="0" smtClean="0">
                <a:hlinkClick r:id="rId6" action="ppaction://hlinksldjump"/>
              </a:rPr>
              <a:t>Общие сведения</a:t>
            </a:r>
            <a:endParaRPr lang="ru-RU" sz="1600" dirty="0" smtClean="0"/>
          </a:p>
          <a:p>
            <a:pPr marL="355600" lvl="2" indent="0" algn="just">
              <a:lnSpc>
                <a:spcPct val="150000"/>
              </a:lnSpc>
              <a:spcBef>
                <a:spcPts val="0"/>
              </a:spcBef>
              <a:buNone/>
            </a:pPr>
            <a:r>
              <a:rPr lang="ru-RU" sz="1600" dirty="0" smtClean="0"/>
              <a:t>2.1.1 </a:t>
            </a:r>
            <a:r>
              <a:rPr lang="ru-RU" sz="1600" dirty="0">
                <a:hlinkClick r:id="rId7" action="ppaction://hlinksldjump"/>
              </a:rPr>
              <a:t>Анализ </a:t>
            </a:r>
            <a:r>
              <a:rPr lang="ru-RU" sz="1600" dirty="0" smtClean="0">
                <a:hlinkClick r:id="rId7" action="ppaction://hlinksldjump"/>
              </a:rPr>
              <a:t>документации</a:t>
            </a:r>
            <a:endParaRPr lang="ru-RU" sz="1600" dirty="0" smtClean="0"/>
          </a:p>
          <a:p>
            <a:pPr marL="355600" lvl="2" indent="0" algn="just">
              <a:lnSpc>
                <a:spcPct val="150000"/>
              </a:lnSpc>
              <a:spcBef>
                <a:spcPts val="0"/>
              </a:spcBef>
              <a:buNone/>
            </a:pPr>
            <a:r>
              <a:rPr lang="ru-RU" sz="1600" dirty="0"/>
              <a:t>2.1.2 </a:t>
            </a:r>
            <a:r>
              <a:rPr lang="ru-RU" sz="1600" dirty="0" smtClean="0">
                <a:hlinkClick r:id="rId8" action="ppaction://hlinksldjump"/>
              </a:rPr>
              <a:t>Испытания</a:t>
            </a:r>
            <a:endParaRPr lang="ru-RU" sz="1600" dirty="0" smtClean="0"/>
          </a:p>
          <a:p>
            <a:pPr marL="355600" lvl="2" indent="0" algn="just">
              <a:lnSpc>
                <a:spcPct val="150000"/>
              </a:lnSpc>
              <a:spcBef>
                <a:spcPts val="0"/>
              </a:spcBef>
              <a:buNone/>
            </a:pPr>
            <a:r>
              <a:rPr lang="ru-RU" sz="1600" dirty="0"/>
              <a:t>2.1.3 </a:t>
            </a:r>
            <a:r>
              <a:rPr lang="ru-RU" sz="1600" dirty="0">
                <a:hlinkClick r:id="rId9" action="ppaction://hlinksldjump"/>
              </a:rPr>
              <a:t>Оценка </a:t>
            </a:r>
            <a:r>
              <a:rPr lang="ru-RU" sz="1600" dirty="0" smtClean="0">
                <a:hlinkClick r:id="rId9" action="ppaction://hlinksldjump"/>
              </a:rPr>
              <a:t>производства</a:t>
            </a:r>
            <a:endParaRPr lang="ru-RU" sz="1600" dirty="0" smtClean="0"/>
          </a:p>
          <a:p>
            <a:pPr marL="355600" lvl="2" indent="0" algn="just">
              <a:lnSpc>
                <a:spcPct val="150000"/>
              </a:lnSpc>
              <a:spcBef>
                <a:spcPts val="0"/>
              </a:spcBef>
              <a:buNone/>
            </a:pPr>
            <a:r>
              <a:rPr lang="ru-RU" sz="1600" dirty="0"/>
              <a:t>2.1.4 </a:t>
            </a:r>
            <a:r>
              <a:rPr lang="ru-RU" sz="1600" dirty="0">
                <a:hlinkClick r:id="rId10" action="ppaction://hlinksldjump"/>
              </a:rPr>
              <a:t>Инспекционный контроль</a:t>
            </a:r>
            <a:endParaRPr lang="ru-RU" sz="1600" dirty="0" smtClean="0"/>
          </a:p>
        </p:txBody>
      </p:sp>
    </p:spTree>
    <p:extLst>
      <p:ext uri="{BB962C8B-B14F-4D97-AF65-F5344CB8AC3E}">
        <p14:creationId xmlns:p14="http://schemas.microsoft.com/office/powerpoint/2010/main" val="1918917141"/>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Объект 3" descr="ФГБУ &quot;ЦАС &quot;Волгоградский&quot;&quot;">
            <a:hlinkClick r:id="rId2" action="ppaction://hlinksldjump"/>
          </p:cNvPr>
          <p:cNvPicPr>
            <a:picLocks/>
          </p:cNvPicPr>
          <p:nvPr/>
        </p:nvPicPr>
        <p:blipFill>
          <a:blip r:embed="rId3">
            <a:extLst>
              <a:ext uri="{28A0092B-C50C-407E-A947-70E740481C1C}">
                <a14:useLocalDpi xmlns:a14="http://schemas.microsoft.com/office/drawing/2010/main" val="0"/>
              </a:ext>
            </a:extLst>
          </a:blip>
          <a:stretch>
            <a:fillRect/>
          </a:stretch>
        </p:blipFill>
        <p:spPr bwMode="auto">
          <a:xfrm>
            <a:off x="2209800" y="0"/>
            <a:ext cx="7721600" cy="6869819"/>
          </a:xfrm>
          <a:prstGeom prst="rect">
            <a:avLst/>
          </a:prstGeom>
          <a:noFill/>
          <a:ln>
            <a:noFill/>
          </a:ln>
        </p:spPr>
      </p:pic>
    </p:spTree>
    <p:extLst>
      <p:ext uri="{BB962C8B-B14F-4D97-AF65-F5344CB8AC3E}">
        <p14:creationId xmlns:p14="http://schemas.microsoft.com/office/powerpoint/2010/main" val="37703950"/>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Содержание. Продолжение 2</a:t>
            </a:r>
            <a:endParaRPr lang="ru-RU" dirty="0"/>
          </a:p>
        </p:txBody>
      </p:sp>
      <p:sp>
        <p:nvSpPr>
          <p:cNvPr id="3" name="Объект 2"/>
          <p:cNvSpPr>
            <a:spLocks noGrp="1"/>
          </p:cNvSpPr>
          <p:nvPr>
            <p:ph idx="1"/>
          </p:nvPr>
        </p:nvSpPr>
        <p:spPr/>
        <p:txBody>
          <a:bodyPr>
            <a:noAutofit/>
          </a:bodyPr>
          <a:lstStyle/>
          <a:p>
            <a:pPr marL="355600" indent="0" algn="just">
              <a:lnSpc>
                <a:spcPct val="150000"/>
              </a:lnSpc>
              <a:spcBef>
                <a:spcPts val="0"/>
              </a:spcBef>
              <a:buNone/>
            </a:pPr>
            <a:r>
              <a:rPr lang="ru-RU" sz="1600" dirty="0" smtClean="0"/>
              <a:t>2.2 </a:t>
            </a:r>
            <a:r>
              <a:rPr lang="ru-RU" sz="1600" dirty="0" smtClean="0">
                <a:hlinkClick r:id="rId2" action="ppaction://hlinksldjump"/>
              </a:rPr>
              <a:t>Схемы сертификации. Общие сведения</a:t>
            </a:r>
            <a:endParaRPr lang="ru-RU" sz="1600" dirty="0" smtClean="0"/>
          </a:p>
          <a:p>
            <a:pPr marL="355600" indent="0" algn="just">
              <a:lnSpc>
                <a:spcPct val="150000"/>
              </a:lnSpc>
              <a:spcBef>
                <a:spcPts val="0"/>
              </a:spcBef>
              <a:buNone/>
            </a:pPr>
            <a:r>
              <a:rPr lang="ru-RU" sz="1600" dirty="0" smtClean="0"/>
              <a:t>2.2.1 </a:t>
            </a:r>
            <a:r>
              <a:rPr lang="ru-RU" sz="1600" dirty="0">
                <a:hlinkClick r:id="rId3" action="ppaction://hlinksldjump"/>
              </a:rPr>
              <a:t>Схемы сертификации </a:t>
            </a:r>
            <a:r>
              <a:rPr lang="ru-RU" sz="1600" dirty="0" smtClean="0">
                <a:hlinkClick r:id="rId3" action="ppaction://hlinksldjump"/>
              </a:rPr>
              <a:t>1с и 2с</a:t>
            </a:r>
            <a:endParaRPr lang="ru-RU" sz="1600" dirty="0" smtClean="0"/>
          </a:p>
          <a:p>
            <a:pPr marL="355600" indent="0" algn="just">
              <a:lnSpc>
                <a:spcPct val="150000"/>
              </a:lnSpc>
              <a:spcBef>
                <a:spcPts val="0"/>
              </a:spcBef>
              <a:buNone/>
            </a:pPr>
            <a:r>
              <a:rPr lang="ru-RU" sz="1600" dirty="0" smtClean="0"/>
              <a:t>2.2.2 </a:t>
            </a:r>
            <a:r>
              <a:rPr lang="ru-RU" sz="1600" dirty="0">
                <a:hlinkClick r:id="rId4" action="ppaction://hlinksldjump"/>
              </a:rPr>
              <a:t>Схемы сертификации </a:t>
            </a:r>
            <a:r>
              <a:rPr lang="ru-RU" sz="1600" dirty="0" smtClean="0">
                <a:hlinkClick r:id="rId4" action="ppaction://hlinksldjump"/>
              </a:rPr>
              <a:t>3с </a:t>
            </a:r>
            <a:r>
              <a:rPr lang="ru-RU" sz="1600" dirty="0">
                <a:hlinkClick r:id="rId4" action="ppaction://hlinksldjump"/>
              </a:rPr>
              <a:t>и </a:t>
            </a:r>
            <a:r>
              <a:rPr lang="ru-RU" sz="1600" dirty="0" smtClean="0">
                <a:hlinkClick r:id="rId4" action="ppaction://hlinksldjump"/>
              </a:rPr>
              <a:t>4с</a:t>
            </a:r>
            <a:endParaRPr lang="ru-RU" sz="1600" dirty="0" smtClean="0"/>
          </a:p>
          <a:p>
            <a:pPr marL="355600" indent="0" algn="just">
              <a:lnSpc>
                <a:spcPct val="150000"/>
              </a:lnSpc>
              <a:spcBef>
                <a:spcPts val="0"/>
              </a:spcBef>
              <a:buNone/>
            </a:pPr>
            <a:r>
              <a:rPr lang="ru-RU" sz="1600" dirty="0" smtClean="0"/>
              <a:t>2.2.3 </a:t>
            </a:r>
            <a:r>
              <a:rPr lang="ru-RU" sz="1600" dirty="0" smtClean="0">
                <a:hlinkClick r:id="rId5" action="ppaction://hlinksldjump"/>
              </a:rPr>
              <a:t>Схема </a:t>
            </a:r>
            <a:r>
              <a:rPr lang="ru-RU" sz="1600" dirty="0">
                <a:hlinkClick r:id="rId5" action="ppaction://hlinksldjump"/>
              </a:rPr>
              <a:t>сертификации </a:t>
            </a:r>
            <a:r>
              <a:rPr lang="ru-RU" sz="1600" dirty="0" smtClean="0">
                <a:hlinkClick r:id="rId5" action="ppaction://hlinksldjump"/>
              </a:rPr>
              <a:t>5с</a:t>
            </a:r>
            <a:endParaRPr lang="ru-RU" sz="1600" dirty="0" smtClean="0"/>
          </a:p>
          <a:p>
            <a:pPr marL="355600" indent="0" algn="just">
              <a:lnSpc>
                <a:spcPct val="150000"/>
              </a:lnSpc>
              <a:spcBef>
                <a:spcPts val="0"/>
              </a:spcBef>
              <a:buNone/>
            </a:pPr>
            <a:r>
              <a:rPr lang="ru-RU" sz="1600" dirty="0" smtClean="0"/>
              <a:t>2.2.4 </a:t>
            </a:r>
            <a:r>
              <a:rPr lang="ru-RU" sz="1600" dirty="0">
                <a:hlinkClick r:id="rId6" action="ppaction://hlinksldjump"/>
              </a:rPr>
              <a:t>Схемы сертификации </a:t>
            </a:r>
            <a:r>
              <a:rPr lang="ru-RU" sz="1600" dirty="0" smtClean="0">
                <a:hlinkClick r:id="rId6" action="ppaction://hlinksldjump"/>
              </a:rPr>
              <a:t>6с </a:t>
            </a:r>
            <a:r>
              <a:rPr lang="ru-RU" sz="1600" dirty="0">
                <a:hlinkClick r:id="rId6" action="ppaction://hlinksldjump"/>
              </a:rPr>
              <a:t>и </a:t>
            </a:r>
            <a:r>
              <a:rPr lang="ru-RU" sz="1600" dirty="0" smtClean="0">
                <a:hlinkClick r:id="rId6" action="ppaction://hlinksldjump"/>
              </a:rPr>
              <a:t>7с</a:t>
            </a:r>
            <a:endParaRPr lang="ru-RU" sz="1600" dirty="0" smtClean="0"/>
          </a:p>
          <a:p>
            <a:pPr marL="355600" indent="0" algn="just">
              <a:lnSpc>
                <a:spcPct val="150000"/>
              </a:lnSpc>
              <a:spcBef>
                <a:spcPts val="0"/>
              </a:spcBef>
              <a:buNone/>
            </a:pPr>
            <a:r>
              <a:rPr lang="ru-RU" sz="1600" dirty="0" smtClean="0"/>
              <a:t>2.2.5 </a:t>
            </a:r>
            <a:r>
              <a:rPr lang="ru-RU" sz="1600" dirty="0">
                <a:hlinkClick r:id="rId7" action="ppaction://hlinksldjump"/>
              </a:rPr>
              <a:t>Схемы сертификации </a:t>
            </a:r>
            <a:r>
              <a:rPr lang="ru-RU" sz="1600" dirty="0" smtClean="0">
                <a:hlinkClick r:id="rId7" action="ppaction://hlinksldjump"/>
              </a:rPr>
              <a:t>8с </a:t>
            </a:r>
            <a:r>
              <a:rPr lang="ru-RU" sz="1600" dirty="0">
                <a:hlinkClick r:id="rId7" action="ppaction://hlinksldjump"/>
              </a:rPr>
              <a:t>и </a:t>
            </a:r>
            <a:r>
              <a:rPr lang="ru-RU" sz="1600" dirty="0" smtClean="0">
                <a:hlinkClick r:id="rId7" action="ppaction://hlinksldjump"/>
              </a:rPr>
              <a:t>9с</a:t>
            </a:r>
            <a:endParaRPr lang="ru-RU" sz="1600" dirty="0" smtClean="0"/>
          </a:p>
          <a:p>
            <a:pPr marL="355600" indent="0" algn="just">
              <a:lnSpc>
                <a:spcPct val="150000"/>
              </a:lnSpc>
              <a:spcBef>
                <a:spcPts val="0"/>
              </a:spcBef>
              <a:buNone/>
            </a:pPr>
            <a:r>
              <a:rPr lang="ru-RU" sz="1600" dirty="0" smtClean="0"/>
              <a:t>2.2.6 </a:t>
            </a:r>
            <a:r>
              <a:rPr lang="ru-RU" sz="1600" dirty="0" smtClean="0">
                <a:hlinkClick r:id="rId8" action="ppaction://hlinksldjump"/>
              </a:rPr>
              <a:t>Схема </a:t>
            </a:r>
            <a:r>
              <a:rPr lang="ru-RU" sz="1600" dirty="0">
                <a:hlinkClick r:id="rId8" action="ppaction://hlinksldjump"/>
              </a:rPr>
              <a:t>сертификации </a:t>
            </a:r>
            <a:r>
              <a:rPr lang="ru-RU" sz="1600" dirty="0" smtClean="0">
                <a:hlinkClick r:id="rId8" action="ppaction://hlinksldjump"/>
              </a:rPr>
              <a:t>10с</a:t>
            </a:r>
            <a:endParaRPr lang="ru-RU" sz="1600" dirty="0" smtClean="0"/>
          </a:p>
          <a:p>
            <a:pPr marL="355600" indent="0" algn="just">
              <a:lnSpc>
                <a:spcPct val="150000"/>
              </a:lnSpc>
              <a:spcBef>
                <a:spcPts val="0"/>
              </a:spcBef>
              <a:buNone/>
            </a:pPr>
            <a:r>
              <a:rPr lang="ru-RU" sz="1600" dirty="0" smtClean="0"/>
              <a:t>2.2.7 </a:t>
            </a:r>
            <a:r>
              <a:rPr lang="ru-RU" sz="1600" dirty="0">
                <a:hlinkClick r:id="rId9" action="ppaction://hlinksldjump"/>
              </a:rPr>
              <a:t>Схемы сертификации </a:t>
            </a:r>
            <a:r>
              <a:rPr lang="ru-RU" sz="1600" dirty="0" smtClean="0">
                <a:hlinkClick r:id="rId9" action="ppaction://hlinksldjump"/>
              </a:rPr>
              <a:t>11с </a:t>
            </a:r>
            <a:r>
              <a:rPr lang="ru-RU" sz="1600" dirty="0">
                <a:hlinkClick r:id="rId9" action="ppaction://hlinksldjump"/>
              </a:rPr>
              <a:t>и </a:t>
            </a:r>
            <a:r>
              <a:rPr lang="ru-RU" sz="1600" dirty="0" smtClean="0">
                <a:hlinkClick r:id="rId9" action="ppaction://hlinksldjump"/>
              </a:rPr>
              <a:t>12с</a:t>
            </a:r>
            <a:endParaRPr lang="ru-RU" sz="1600" dirty="0" smtClean="0"/>
          </a:p>
          <a:p>
            <a:pPr marL="355600" indent="0" algn="just">
              <a:lnSpc>
                <a:spcPct val="150000"/>
              </a:lnSpc>
              <a:spcBef>
                <a:spcPts val="0"/>
              </a:spcBef>
              <a:buNone/>
            </a:pPr>
            <a:r>
              <a:rPr lang="ru-RU" sz="1600" dirty="0" smtClean="0"/>
              <a:t>2.2.8 </a:t>
            </a:r>
            <a:r>
              <a:rPr lang="ru-RU" sz="1600" dirty="0" smtClean="0">
                <a:hlinkClick r:id="rId10" action="ppaction://hlinksldjump"/>
              </a:rPr>
              <a:t>Схема </a:t>
            </a:r>
            <a:r>
              <a:rPr lang="ru-RU" sz="1600" dirty="0">
                <a:hlinkClick r:id="rId10" action="ppaction://hlinksldjump"/>
              </a:rPr>
              <a:t>сертификации </a:t>
            </a:r>
            <a:r>
              <a:rPr lang="ru-RU" sz="1600" dirty="0" smtClean="0">
                <a:hlinkClick r:id="rId10" action="ppaction://hlinksldjump"/>
              </a:rPr>
              <a:t>13с</a:t>
            </a:r>
            <a:endParaRPr lang="ru-RU" sz="1600" dirty="0" smtClean="0"/>
          </a:p>
          <a:p>
            <a:pPr marL="355600" indent="0" algn="just">
              <a:lnSpc>
                <a:spcPct val="150000"/>
              </a:lnSpc>
              <a:spcBef>
                <a:spcPts val="0"/>
              </a:spcBef>
              <a:buNone/>
            </a:pPr>
            <a:r>
              <a:rPr lang="ru-RU" sz="1600" dirty="0" smtClean="0"/>
              <a:t>2.2.9 </a:t>
            </a:r>
            <a:r>
              <a:rPr lang="ru-RU" sz="1600" dirty="0">
                <a:hlinkClick r:id="rId11" action="ppaction://hlinksldjump"/>
              </a:rPr>
              <a:t>Схемы сертификации </a:t>
            </a:r>
            <a:r>
              <a:rPr lang="ru-RU" sz="1600" dirty="0" smtClean="0">
                <a:hlinkClick r:id="rId11" action="ppaction://hlinksldjump"/>
              </a:rPr>
              <a:t>14с</a:t>
            </a:r>
            <a:endParaRPr lang="ru-RU" sz="1600" dirty="0"/>
          </a:p>
        </p:txBody>
      </p:sp>
    </p:spTree>
    <p:extLst>
      <p:ext uri="{BB962C8B-B14F-4D97-AF65-F5344CB8AC3E}">
        <p14:creationId xmlns:p14="http://schemas.microsoft.com/office/powerpoint/2010/main" val="390842561"/>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nSpc>
                <a:spcPct val="100000"/>
              </a:lnSpc>
            </a:pPr>
            <a:r>
              <a:rPr lang="ru-RU" dirty="0" smtClean="0"/>
              <a:t>АНАЛИЗ РЕАЛЬНОГО СЕРТИФИКАТА СООТВЕТСТВИЯ. ОБЩИЕ сведения</a:t>
            </a:r>
            <a:endParaRPr lang="ru-RU" dirty="0"/>
          </a:p>
        </p:txBody>
      </p:sp>
      <p:sp>
        <p:nvSpPr>
          <p:cNvPr id="5" name="Объект 4"/>
          <p:cNvSpPr>
            <a:spLocks noGrp="1"/>
          </p:cNvSpPr>
          <p:nvPr>
            <p:ph idx="1"/>
          </p:nvPr>
        </p:nvSpPr>
        <p:spPr/>
        <p:txBody>
          <a:bodyPr>
            <a:noAutofit/>
          </a:bodyPr>
          <a:lstStyle/>
          <a:p>
            <a:pPr marL="0" indent="0" algn="just">
              <a:lnSpc>
                <a:spcPct val="150000"/>
              </a:lnSpc>
              <a:spcBef>
                <a:spcPts val="0"/>
              </a:spcBef>
              <a:buNone/>
            </a:pPr>
            <a:r>
              <a:rPr lang="ru-RU" sz="2000" dirty="0"/>
              <a:t>Сертификат </a:t>
            </a:r>
            <a:r>
              <a:rPr lang="ru-RU" sz="2000" dirty="0" smtClean="0"/>
              <a:t>соответствия </a:t>
            </a:r>
            <a:r>
              <a:rPr lang="ru-RU" sz="2000" dirty="0"/>
              <a:t>— документ, выданный по правилам системы сертификации для подтверждения соответствия сертифицированной продукции установленным требованиям, действующим стандартам и правилам (ГОСТ, ГОСТ Р, ГОСТ Р МЭК, ГОСТ Р ИСО и др.) или условиям договоров (Закон РФ «О техническом регулировании»). Наличие сертификата соответствия помогает покупателям в компетентном выборе продукции и является определенной гарантией ее доброкачественности.</a:t>
            </a:r>
          </a:p>
        </p:txBody>
      </p:sp>
    </p:spTree>
    <p:extLst>
      <p:ext uri="{BB962C8B-B14F-4D97-AF65-F5344CB8AC3E}">
        <p14:creationId xmlns:p14="http://schemas.microsoft.com/office/powerpoint/2010/main" val="140929202"/>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nSpc>
                <a:spcPct val="100000"/>
              </a:lnSpc>
            </a:pPr>
            <a:r>
              <a:rPr lang="ru-RU" dirty="0"/>
              <a:t>АНАЛИЗ РЕАЛЬНОГО СЕРТИФИКАТА СООТВЕТСТВИЯ</a:t>
            </a:r>
            <a:r>
              <a:rPr lang="ru-RU" dirty="0" smtClean="0"/>
              <a:t>. Поля сертификата</a:t>
            </a:r>
            <a:endParaRPr lang="ru-RU" dirty="0"/>
          </a:p>
        </p:txBody>
      </p:sp>
      <p:pic>
        <p:nvPicPr>
          <p:cNvPr id="5" name="Объект 3">
            <a:hlinkClick r:id="rId2" action="ppaction://hlinksldjump" tooltip="[Увеличенный вариант]"/>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2438722" y="2249978"/>
            <a:ext cx="2502131" cy="3541222"/>
          </a:xfrm>
        </p:spPr>
      </p:pic>
      <p:sp>
        <p:nvSpPr>
          <p:cNvPr id="4" name="Объект 3"/>
          <p:cNvSpPr>
            <a:spLocks noGrp="1"/>
          </p:cNvSpPr>
          <p:nvPr>
            <p:ph sz="half" idx="2"/>
          </p:nvPr>
        </p:nvSpPr>
        <p:spPr/>
        <p:txBody>
          <a:bodyPr>
            <a:noAutofit/>
          </a:bodyPr>
          <a:lstStyle/>
          <a:p>
            <a:pPr marL="0" indent="266700" algn="just">
              <a:lnSpc>
                <a:spcPct val="100000"/>
              </a:lnSpc>
              <a:spcBef>
                <a:spcPts val="0"/>
              </a:spcBef>
              <a:buFont typeface="+mj-lt"/>
              <a:buAutoNum type="arabicPeriod"/>
            </a:pPr>
            <a:r>
              <a:rPr lang="ru-RU" sz="1800" dirty="0"/>
              <a:t>№ сертификата соответствия</a:t>
            </a:r>
          </a:p>
          <a:p>
            <a:pPr marL="0" indent="266700" algn="just">
              <a:lnSpc>
                <a:spcPct val="100000"/>
              </a:lnSpc>
              <a:spcBef>
                <a:spcPts val="0"/>
              </a:spcBef>
              <a:buFont typeface="+mj-lt"/>
              <a:buAutoNum type="arabicPeriod"/>
            </a:pPr>
            <a:r>
              <a:rPr lang="ru-RU" sz="1800" dirty="0"/>
              <a:t>Срок действия</a:t>
            </a:r>
          </a:p>
          <a:p>
            <a:pPr marL="0" indent="266700" algn="just">
              <a:lnSpc>
                <a:spcPct val="100000"/>
              </a:lnSpc>
              <a:spcBef>
                <a:spcPts val="0"/>
              </a:spcBef>
              <a:buFont typeface="+mj-lt"/>
              <a:buAutoNum type="arabicPeriod"/>
            </a:pPr>
            <a:r>
              <a:rPr lang="ru-RU" sz="1800" dirty="0"/>
              <a:t>Орган по сертификации</a:t>
            </a:r>
          </a:p>
          <a:p>
            <a:pPr marL="0" indent="266700" algn="just">
              <a:lnSpc>
                <a:spcPct val="100000"/>
              </a:lnSpc>
              <a:spcBef>
                <a:spcPts val="0"/>
              </a:spcBef>
              <a:buFont typeface="+mj-lt"/>
              <a:buAutoNum type="arabicPeriod"/>
            </a:pPr>
            <a:r>
              <a:rPr lang="ru-RU" sz="1800" dirty="0"/>
              <a:t>Продукция</a:t>
            </a:r>
          </a:p>
          <a:p>
            <a:pPr marL="0" indent="266700" algn="just">
              <a:lnSpc>
                <a:spcPct val="100000"/>
              </a:lnSpc>
              <a:spcBef>
                <a:spcPts val="0"/>
              </a:spcBef>
              <a:buFont typeface="+mj-lt"/>
              <a:buAutoNum type="arabicPeriod"/>
            </a:pPr>
            <a:r>
              <a:rPr lang="ru-RU" sz="1800" dirty="0"/>
              <a:t>Соответствует требованиям нормативных документов</a:t>
            </a:r>
          </a:p>
          <a:p>
            <a:pPr marL="0" indent="266700" algn="just">
              <a:lnSpc>
                <a:spcPct val="100000"/>
              </a:lnSpc>
              <a:spcBef>
                <a:spcPts val="0"/>
              </a:spcBef>
              <a:buFont typeface="+mj-lt"/>
              <a:buAutoNum type="arabicPeriod"/>
            </a:pPr>
            <a:r>
              <a:rPr lang="ru-RU" sz="1800" dirty="0"/>
              <a:t>Изготовитель</a:t>
            </a:r>
          </a:p>
          <a:p>
            <a:pPr marL="0" indent="266700" algn="just">
              <a:lnSpc>
                <a:spcPct val="100000"/>
              </a:lnSpc>
              <a:spcBef>
                <a:spcPts val="0"/>
              </a:spcBef>
              <a:buFont typeface="+mj-lt"/>
              <a:buAutoNum type="arabicPeriod"/>
            </a:pPr>
            <a:r>
              <a:rPr lang="ru-RU" sz="1800" dirty="0"/>
              <a:t>Сертификат выдан</a:t>
            </a:r>
          </a:p>
          <a:p>
            <a:pPr marL="0" indent="266700" algn="just">
              <a:lnSpc>
                <a:spcPct val="100000"/>
              </a:lnSpc>
              <a:spcBef>
                <a:spcPts val="0"/>
              </a:spcBef>
              <a:buFont typeface="+mj-lt"/>
              <a:buAutoNum type="arabicPeriod"/>
            </a:pPr>
            <a:r>
              <a:rPr lang="ru-RU" sz="1800" dirty="0"/>
              <a:t>На основании</a:t>
            </a:r>
          </a:p>
          <a:p>
            <a:pPr marL="0" indent="266700" algn="just">
              <a:lnSpc>
                <a:spcPct val="100000"/>
              </a:lnSpc>
              <a:spcBef>
                <a:spcPts val="0"/>
              </a:spcBef>
              <a:buFont typeface="+mj-lt"/>
              <a:buAutoNum type="arabicPeriod"/>
            </a:pPr>
            <a:r>
              <a:rPr lang="ru-RU" sz="1800" dirty="0"/>
              <a:t>Дополнительные сведения</a:t>
            </a:r>
          </a:p>
          <a:p>
            <a:pPr marL="0" indent="355600" algn="just">
              <a:lnSpc>
                <a:spcPct val="100000"/>
              </a:lnSpc>
              <a:spcBef>
                <a:spcPts val="0"/>
              </a:spcBef>
              <a:buFont typeface="+mj-lt"/>
              <a:buAutoNum type="arabicPeriod"/>
            </a:pPr>
            <a:r>
              <a:rPr lang="ru-RU" sz="1800" dirty="0"/>
              <a:t>Код ОК (ОКП)</a:t>
            </a:r>
          </a:p>
          <a:p>
            <a:pPr marL="0" indent="355600" algn="just">
              <a:lnSpc>
                <a:spcPct val="100000"/>
              </a:lnSpc>
              <a:spcBef>
                <a:spcPts val="0"/>
              </a:spcBef>
              <a:buFont typeface="+mj-lt"/>
              <a:buAutoNum type="arabicPeriod"/>
            </a:pPr>
            <a:r>
              <a:rPr lang="ru-RU" sz="1800" dirty="0"/>
              <a:t>Код ТН </a:t>
            </a:r>
            <a:r>
              <a:rPr lang="ru-RU" sz="1800" dirty="0" smtClean="0"/>
              <a:t>ВЭД</a:t>
            </a:r>
            <a:endParaRPr lang="ru-RU" sz="1800" dirty="0"/>
          </a:p>
        </p:txBody>
      </p:sp>
      <p:sp>
        <p:nvSpPr>
          <p:cNvPr id="3" name="TextBox 2"/>
          <p:cNvSpPr txBox="1"/>
          <p:nvPr/>
        </p:nvSpPr>
        <p:spPr>
          <a:xfrm>
            <a:off x="2438722" y="5791447"/>
            <a:ext cx="2502131" cy="369332"/>
          </a:xfrm>
          <a:prstGeom prst="rect">
            <a:avLst/>
          </a:prstGeom>
          <a:noFill/>
        </p:spPr>
        <p:txBody>
          <a:bodyPr wrap="square" rtlCol="0">
            <a:spAutoFit/>
          </a:bodyPr>
          <a:lstStyle/>
          <a:p>
            <a:pPr algn="ctr"/>
            <a:r>
              <a:rPr lang="ru-RU" dirty="0" smtClean="0"/>
              <a:t>Рисунок 1. Сертификат</a:t>
            </a:r>
            <a:endParaRPr lang="ru-RU" dirty="0"/>
          </a:p>
        </p:txBody>
      </p:sp>
    </p:spTree>
    <p:extLst>
      <p:ext uri="{BB962C8B-B14F-4D97-AF65-F5344CB8AC3E}">
        <p14:creationId xmlns:p14="http://schemas.microsoft.com/office/powerpoint/2010/main" val="3462065300"/>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nSpc>
                <a:spcPct val="100000"/>
              </a:lnSpc>
            </a:pPr>
            <a:r>
              <a:rPr lang="ru-RU" dirty="0"/>
              <a:t>АНАЛИЗ РЕАЛЬНОГО СЕРТИФИКАТА СООТВЕТСТВИЯ</a:t>
            </a:r>
            <a:r>
              <a:rPr lang="ru-RU" dirty="0" smtClean="0"/>
              <a:t>. № сертификата</a:t>
            </a:r>
            <a:endParaRPr lang="ru-RU" dirty="0"/>
          </a:p>
        </p:txBody>
      </p:sp>
      <p:sp>
        <p:nvSpPr>
          <p:cNvPr id="7" name="Объект 6"/>
          <p:cNvSpPr>
            <a:spLocks noGrp="1"/>
          </p:cNvSpPr>
          <p:nvPr>
            <p:ph sz="half" idx="2"/>
          </p:nvPr>
        </p:nvSpPr>
        <p:spPr>
          <a:xfrm>
            <a:off x="4555671" y="2249486"/>
            <a:ext cx="6491740" cy="3541714"/>
          </a:xfrm>
        </p:spPr>
        <p:txBody>
          <a:bodyPr>
            <a:noAutofit/>
          </a:bodyPr>
          <a:lstStyle/>
          <a:p>
            <a:pPr marL="0" indent="0" algn="just">
              <a:lnSpc>
                <a:spcPct val="100000"/>
              </a:lnSpc>
              <a:spcBef>
                <a:spcPts val="0"/>
              </a:spcBef>
              <a:buNone/>
            </a:pPr>
            <a:r>
              <a:rPr lang="ru-RU" sz="1400" dirty="0"/>
              <a:t>В данной строке указывается уникальный номер сертификата соответствия. </a:t>
            </a:r>
            <a:br>
              <a:rPr lang="ru-RU" sz="1400" dirty="0"/>
            </a:br>
            <a:r>
              <a:rPr lang="ru-RU" sz="1400" dirty="0"/>
              <a:t>Расшифровка </a:t>
            </a:r>
            <a:r>
              <a:rPr lang="ru-RU" sz="1400" dirty="0" smtClean="0"/>
              <a:t>номера:</a:t>
            </a:r>
            <a:endParaRPr lang="ru-RU" sz="1400" dirty="0"/>
          </a:p>
          <a:p>
            <a:pPr algn="just">
              <a:lnSpc>
                <a:spcPct val="100000"/>
              </a:lnSpc>
              <a:spcBef>
                <a:spcPts val="0"/>
              </a:spcBef>
              <a:buFont typeface="+mj-lt"/>
              <a:buAutoNum type="arabicPeriod"/>
            </a:pPr>
            <a:r>
              <a:rPr lang="ru-RU" sz="1400" dirty="0" smtClean="0"/>
              <a:t>RU </a:t>
            </a:r>
            <a:r>
              <a:rPr lang="ru-RU" sz="1400" dirty="0"/>
              <a:t>— сокращенное обозначение страны производителя </a:t>
            </a:r>
            <a:r>
              <a:rPr lang="ru-RU" sz="1400" dirty="0" smtClean="0"/>
              <a:t>товара.</a:t>
            </a:r>
            <a:endParaRPr lang="ru-RU" sz="1400" dirty="0"/>
          </a:p>
          <a:p>
            <a:pPr algn="just">
              <a:lnSpc>
                <a:spcPct val="100000"/>
              </a:lnSpc>
              <a:spcBef>
                <a:spcPts val="0"/>
              </a:spcBef>
              <a:buFont typeface="+mj-lt"/>
              <a:buAutoNum type="arabicPeriod"/>
            </a:pPr>
            <a:r>
              <a:rPr lang="en-US" sz="1400" dirty="0" smtClean="0"/>
              <a:t>HP15</a:t>
            </a:r>
            <a:r>
              <a:rPr lang="ru-RU" sz="1400" dirty="0" smtClean="0"/>
              <a:t> </a:t>
            </a:r>
            <a:r>
              <a:rPr lang="ru-RU" sz="1400" dirty="0"/>
              <a:t>— сокращенное обозначение органа по сертификации выдавшего данный </a:t>
            </a:r>
            <a:r>
              <a:rPr lang="ru-RU" sz="1400" dirty="0" smtClean="0"/>
              <a:t>сертификат.</a:t>
            </a:r>
          </a:p>
          <a:p>
            <a:pPr algn="just">
              <a:lnSpc>
                <a:spcPct val="100000"/>
              </a:lnSpc>
              <a:spcBef>
                <a:spcPts val="0"/>
              </a:spcBef>
              <a:buFont typeface="+mj-lt"/>
              <a:buAutoNum type="arabicPeriod"/>
            </a:pPr>
            <a:r>
              <a:rPr lang="ru-RU" sz="1400" dirty="0" smtClean="0"/>
              <a:t>Буква </a:t>
            </a:r>
            <a:r>
              <a:rPr lang="ru-RU" sz="1400" dirty="0"/>
              <a:t>в последней части номера </a:t>
            </a:r>
            <a:r>
              <a:rPr lang="ru-RU" sz="1400" dirty="0" smtClean="0"/>
              <a:t>обозначает </a:t>
            </a:r>
            <a:r>
              <a:rPr lang="ru-RU" sz="1400" dirty="0"/>
              <a:t>код типа объекта сертификации</a:t>
            </a:r>
            <a:r>
              <a:rPr lang="ru-RU" sz="1400" dirty="0" smtClean="0"/>
              <a:t>:</a:t>
            </a:r>
          </a:p>
          <a:p>
            <a:pPr marL="355600" lvl="1" indent="177800" algn="just">
              <a:lnSpc>
                <a:spcPct val="100000"/>
              </a:lnSpc>
              <a:spcBef>
                <a:spcPts val="0"/>
              </a:spcBef>
            </a:pPr>
            <a:r>
              <a:rPr lang="ru-RU" sz="1400" dirty="0"/>
              <a:t>A — партия (единичное изделие), сертифицированная на соответствие обязательным требованиям;</a:t>
            </a:r>
          </a:p>
          <a:p>
            <a:pPr marL="355600" lvl="1" indent="177800" algn="just">
              <a:lnSpc>
                <a:spcPct val="100000"/>
              </a:lnSpc>
              <a:spcBef>
                <a:spcPts val="0"/>
              </a:spcBef>
            </a:pPr>
            <a:r>
              <a:rPr lang="ru-RU" sz="1400" dirty="0"/>
              <a:t>B — серийно выпускаемая продукция, сертифицированная на соответствие обязательным требованиям;</a:t>
            </a:r>
          </a:p>
          <a:p>
            <a:pPr marL="355600" lvl="1" indent="177800" algn="just">
              <a:lnSpc>
                <a:spcPct val="100000"/>
              </a:lnSpc>
              <a:spcBef>
                <a:spcPts val="0"/>
              </a:spcBef>
            </a:pPr>
            <a:r>
              <a:rPr lang="ru-RU" sz="1400" dirty="0"/>
              <a:t>C — партия (единичное изделие), сертифицированная на соответствие требованиям нормативных документов;</a:t>
            </a:r>
          </a:p>
          <a:p>
            <a:pPr marL="355600" lvl="1" indent="177800" algn="just">
              <a:lnSpc>
                <a:spcPct val="100000"/>
              </a:lnSpc>
              <a:spcBef>
                <a:spcPts val="0"/>
              </a:spcBef>
            </a:pPr>
            <a:r>
              <a:rPr lang="ru-RU" sz="1400" dirty="0"/>
              <a:t>H — серийно выпускаемая продукция, сертифицированная на соответствие требованиям нормативных документов;</a:t>
            </a:r>
          </a:p>
          <a:p>
            <a:pPr marL="355600" lvl="1" indent="177800" algn="just">
              <a:lnSpc>
                <a:spcPct val="100000"/>
              </a:lnSpc>
              <a:spcBef>
                <a:spcPts val="0"/>
              </a:spcBef>
            </a:pPr>
            <a:r>
              <a:rPr lang="ru-RU" sz="1400" dirty="0"/>
              <a:t>E — транспортное средство, на которое выдается одобрение типа транспортного средства</a:t>
            </a:r>
            <a:r>
              <a:rPr lang="ru-RU" sz="1400" dirty="0" smtClean="0"/>
              <a:t>.</a:t>
            </a:r>
          </a:p>
          <a:p>
            <a:pPr algn="just">
              <a:lnSpc>
                <a:spcPct val="100000"/>
              </a:lnSpc>
              <a:spcBef>
                <a:spcPts val="0"/>
              </a:spcBef>
              <a:buFont typeface="+mj-lt"/>
              <a:buAutoNum type="arabicPeriod"/>
            </a:pPr>
            <a:r>
              <a:rPr lang="ru-RU" sz="1400" dirty="0" smtClean="0"/>
              <a:t>Оставшиеся цифры являются просто внутренним (для органа по сертификации) порядковым номером сертификата, в порядке включения в Государственный реестр</a:t>
            </a:r>
            <a:r>
              <a:rPr lang="ru-RU" sz="1400" dirty="0" smtClean="0"/>
              <a:t>.</a:t>
            </a:r>
            <a:endParaRPr lang="ru-RU" sz="1400" dirty="0"/>
          </a:p>
        </p:txBody>
      </p:sp>
      <p:pic>
        <p:nvPicPr>
          <p:cNvPr id="4" name="Объект 3">
            <a:hlinkClick r:id="rId2" action="ppaction://hlinksldjump"/>
          </p:cNvPr>
          <p:cNvPicPr>
            <a:picLocks noGrp="1" noChangeAspect="1"/>
          </p:cNvPicPr>
          <p:nvPr>
            <p:ph sz="half" idx="1"/>
          </p:nvPr>
        </p:nvPicPr>
        <p:blipFill rotWithShape="1">
          <a:blip r:embed="rId3"/>
          <a:srcRect l="42597" t="15764" r="43248" b="82326"/>
          <a:stretch/>
        </p:blipFill>
        <p:spPr>
          <a:xfrm>
            <a:off x="1141413" y="3772626"/>
            <a:ext cx="3265400" cy="247717"/>
          </a:xfrm>
          <a:prstGeom prst="rect">
            <a:avLst/>
          </a:prstGeom>
        </p:spPr>
      </p:pic>
      <p:sp>
        <p:nvSpPr>
          <p:cNvPr id="6" name="TextBox 5"/>
          <p:cNvSpPr txBox="1"/>
          <p:nvPr/>
        </p:nvSpPr>
        <p:spPr>
          <a:xfrm>
            <a:off x="1141413" y="4020343"/>
            <a:ext cx="3265400" cy="369332"/>
          </a:xfrm>
          <a:prstGeom prst="rect">
            <a:avLst/>
          </a:prstGeom>
          <a:noFill/>
        </p:spPr>
        <p:txBody>
          <a:bodyPr wrap="square" rtlCol="0">
            <a:spAutoFit/>
          </a:bodyPr>
          <a:lstStyle/>
          <a:p>
            <a:pPr algn="ctr"/>
            <a:r>
              <a:rPr lang="ru-RU" dirty="0" smtClean="0"/>
              <a:t>Рисунок 2. № сертификата</a:t>
            </a:r>
            <a:endParaRPr lang="ru-RU" dirty="0"/>
          </a:p>
        </p:txBody>
      </p:sp>
    </p:spTree>
    <p:extLst>
      <p:ext uri="{BB962C8B-B14F-4D97-AF65-F5344CB8AC3E}">
        <p14:creationId xmlns:p14="http://schemas.microsoft.com/office/powerpoint/2010/main" val="817656170"/>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Контур">
  <a:themeElements>
    <a:clrScheme name="Контур">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Контур">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Контур">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TM04033919[[fn=Контур]]</Template>
  <TotalTime>314</TotalTime>
  <Words>1341</Words>
  <Application>Microsoft Office PowerPoint</Application>
  <PresentationFormat>Широкоэкранный</PresentationFormat>
  <Paragraphs>158</Paragraphs>
  <Slides>35</Slides>
  <Notes>1</Notes>
  <HiddenSlides>2</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35</vt:i4>
      </vt:variant>
    </vt:vector>
  </HeadingPairs>
  <TitlesOfParts>
    <vt:vector size="40" baseType="lpstr">
      <vt:lpstr>Arial</vt:lpstr>
      <vt:lpstr>Calibri</vt:lpstr>
      <vt:lpstr>Trebuchet MS</vt:lpstr>
      <vt:lpstr>Tw Cen MT</vt:lpstr>
      <vt:lpstr>Контур</vt:lpstr>
      <vt:lpstr>Анализ реального сертификата соответствия. Изучение схем сертификаций </vt:lpstr>
      <vt:lpstr>Презентация PowerPoint</vt:lpstr>
      <vt:lpstr>СОДЕРЖАНИЕ</vt:lpstr>
      <vt:lpstr>СОДЕРЖАНИЕ. ПРОДОЛЖЕНИЕ 1</vt:lpstr>
      <vt:lpstr>Презентация PowerPoint</vt:lpstr>
      <vt:lpstr>Содержание. Продолжение 2</vt:lpstr>
      <vt:lpstr>АНАЛИЗ РЕАЛЬНОГО СЕРТИФИКАТА СООТВЕТСТВИЯ. ОБЩИЕ сведения</vt:lpstr>
      <vt:lpstr>АНАЛИЗ РЕАЛЬНОГО СЕРТИФИКАТА СООТВЕТСТВИЯ. Поля сертификата</vt:lpstr>
      <vt:lpstr>АНАЛИЗ РЕАЛЬНОГО СЕРТИФИКАТА СООТВЕТСТВИЯ. № сертификата</vt:lpstr>
      <vt:lpstr>АНАЛИЗ РЕАЛЬНОГО СЕРТИФИКАТА СООТВЕТСТВИЯ. Срок действия</vt:lpstr>
      <vt:lpstr>АНАЛИЗ РЕАЛЬНОГО СЕРТИФИКАТА СООТВЕТСТВИЯ. Орган по сертификации</vt:lpstr>
      <vt:lpstr>АНАЛИЗ РЕАЛЬНОГО СЕРТИФИКАТА СООТВЕТСТВИЯ. Продукция</vt:lpstr>
      <vt:lpstr>АНАЛИЗ РЕАЛЬНОГО СЕРТИФИКАТА СООТВЕТСТВИЯ. Соответствует требованиям нормативных документов</vt:lpstr>
      <vt:lpstr>АНАЛИЗ РЕАЛЬНОГО СЕРТИФИКАТА СООТВЕТСТВИЯ. Изготовитель</vt:lpstr>
      <vt:lpstr>АНАЛИЗ РЕАЛЬНОГО СЕРТИФИКАТА СООТВЕТСТВИЯ. Сертификат выдан</vt:lpstr>
      <vt:lpstr>АНАЛИЗ РЕАЛЬНОГО СЕРТИФИКАТА СООТВЕТСТВИЯ. На основании</vt:lpstr>
      <vt:lpstr>АНАЛИЗ РЕАЛЬНОГО СЕРТИФИКАТА СООТВЕТСТВИЯ. Дополнительные сведения</vt:lpstr>
      <vt:lpstr>АНАЛИЗ РЕАЛЬНОГО СЕРТИФИКАТА СООТВЕТСТВИЯ. код ОК (ОКП)</vt:lpstr>
      <vt:lpstr>АНАЛИЗ РЕАЛЬНОГО СЕРТИФИКАТА СООТВЕТСТВИЯ. код ТН ВЭД</vt:lpstr>
      <vt:lpstr>Изучение схем сертификаций. ОБЩИЕ СВЕДЕНИЯ</vt:lpstr>
      <vt:lpstr>Изучение схем сертификаций. Анализ документации</vt:lpstr>
      <vt:lpstr>Изучение схем сертификаций. Испытания</vt:lpstr>
      <vt:lpstr>Изучение схем сертификаций. Оценка производства</vt:lpstr>
      <vt:lpstr>Изучение схем сертификаций. Инспекционный контроль</vt:lpstr>
      <vt:lpstr>Изучение схем сертификаций. схемы сертификации. Общие сведения</vt:lpstr>
      <vt:lpstr>Изучение схем сертификаций. Схемы сертификации 1с и 2С</vt:lpstr>
      <vt:lpstr>Изучение схем сертификаций. Схемы сертификации 3с и 4с</vt:lpstr>
      <vt:lpstr>Изучение схем сертификаций. Схема сертификации 5с</vt:lpstr>
      <vt:lpstr>Изучение схем сертификаций. Схемы сертификации 6с и 7с</vt:lpstr>
      <vt:lpstr>Изучение схем сертификаций. Схемы сертификации 8с и 9с</vt:lpstr>
      <vt:lpstr>Изучение схем сертификаций. Схема сертификации 10с</vt:lpstr>
      <vt:lpstr>Изучение схем сертификаций. Схемы сертификации 11с и 12с</vt:lpstr>
      <vt:lpstr>Изучение схем сертификаций. Схема сертификации 13с</vt:lpstr>
      <vt:lpstr>Изучение схем сертификаций. Схема сертификации 14с</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Анализ реального сертификата соответствия. Изучение схем сертификаций </dc:title>
  <dc:creator>Николай Томский</dc:creator>
  <cp:lastModifiedBy>Николай Томский</cp:lastModifiedBy>
  <cp:revision>35</cp:revision>
  <dcterms:created xsi:type="dcterms:W3CDTF">2020-12-10T18:00:37Z</dcterms:created>
  <dcterms:modified xsi:type="dcterms:W3CDTF">2020-12-11T10:11:55Z</dcterms:modified>
</cp:coreProperties>
</file>