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5"/>
  </p:notesMasterIdLst>
  <p:sldIdLst>
    <p:sldId id="289" r:id="rId3"/>
    <p:sldId id="280" r:id="rId4"/>
    <p:sldId id="271" r:id="rId5"/>
    <p:sldId id="272" r:id="rId6"/>
    <p:sldId id="340" r:id="rId7"/>
    <p:sldId id="273" r:id="rId8"/>
    <p:sldId id="274" r:id="rId9"/>
    <p:sldId id="311" r:id="rId10"/>
    <p:sldId id="293" r:id="rId11"/>
    <p:sldId id="294" r:id="rId12"/>
    <p:sldId id="277" r:id="rId13"/>
    <p:sldId id="370" r:id="rId14"/>
    <p:sldId id="291" r:id="rId15"/>
    <p:sldId id="304" r:id="rId16"/>
    <p:sldId id="305" r:id="rId17"/>
    <p:sldId id="338" r:id="rId18"/>
    <p:sldId id="285" r:id="rId19"/>
    <p:sldId id="287" r:id="rId20"/>
    <p:sldId id="286" r:id="rId21"/>
    <p:sldId id="365" r:id="rId22"/>
    <p:sldId id="366" r:id="rId23"/>
    <p:sldId id="367" r:id="rId24"/>
    <p:sldId id="301" r:id="rId25"/>
    <p:sldId id="368" r:id="rId26"/>
    <p:sldId id="309" r:id="rId27"/>
    <p:sldId id="295" r:id="rId28"/>
    <p:sldId id="296" r:id="rId29"/>
    <p:sldId id="297" r:id="rId30"/>
    <p:sldId id="310" r:id="rId31"/>
    <p:sldId id="279" r:id="rId32"/>
    <p:sldId id="307" r:id="rId33"/>
    <p:sldId id="31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varScale="1">
        <p:scale>
          <a:sx n="51" d="100"/>
          <a:sy n="51" d="100"/>
        </p:scale>
        <p:origin x="100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customXml" Target="../customXml/item3.xml"/><Relationship Id="rId40" Type="http://schemas.openxmlformats.org/officeDocument/2006/relationships/customXml" Target="../customXml/item2.xml"/><Relationship Id="rId4" Type="http://schemas.openxmlformats.org/officeDocument/2006/relationships/slide" Target="slides/slide2.xml"/><Relationship Id="rId39" Type="http://schemas.openxmlformats.org/officeDocument/2006/relationships/customXml" Target="../customXml/item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C58C6FF-ED1F-4E39-9E3D-3F2688E48BBB}" type="datetimeFigureOut">
              <a:rPr lang="en-US"/>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D522EB8-2701-4621-8D7B-397FFA666A80}"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841543-4DB0-420C-94DE-BE0E54F79F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r>
              <a:rPr lang="en-US"/>
              <a:t>29/04/2023</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9CAF81-1B2F-4204-8FE5-0097F3B14C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29/04/2023</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29/04/2023</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29/04/2023</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54A5B4B-4CE9-413B-8079-5EFE244453B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29/04/2023</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4CD073F-31AE-4ABE-A861-E02F665BB31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r>
              <a:rPr lang="en-US"/>
              <a:t>29/04/2023</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r>
              <a:rPr lang="en-US"/>
              <a:t>29/04/2023</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a:t>29/04/2023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A2C0CD42-7098-4508-A60C-957FA91FC4B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434" y="2033364"/>
            <a:ext cx="8652020" cy="1395636"/>
          </a:xfrm>
        </p:spPr>
        <p:txBody>
          <a:bodyPr>
            <a:noAutofit/>
          </a:bodyPr>
          <a:lstStyle/>
          <a:p>
            <a:pPr algn="ctr"/>
            <a:r>
              <a:rPr lang="en-IN" altLang="en-US" b="1" dirty="0">
                <a:latin typeface="Aharoni" panose="02010803020104030203" pitchFamily="2" charset="-79"/>
                <a:cs typeface="Aharoni" panose="02010803020104030203" pitchFamily="2" charset="-79"/>
              </a:rPr>
              <a:t>DISEASE</a:t>
            </a:r>
            <a:r>
              <a:rPr lang="en-US" b="1" dirty="0">
                <a:latin typeface="Aharoni" panose="02010803020104030203" pitchFamily="2" charset="-79"/>
                <a:cs typeface="Aharoni" panose="02010803020104030203" pitchFamily="2" charset="-79"/>
              </a:rPr>
              <a:t> PREDICTION</a:t>
            </a:r>
            <a:r>
              <a:rPr lang="en-IN" altLang="en-US" b="1" dirty="0">
                <a:latin typeface="Aharoni" panose="02010803020104030203" pitchFamily="2" charset="-79"/>
                <a:cs typeface="Aharoni" panose="02010803020104030203" pitchFamily="2" charset="-79"/>
              </a:rPr>
              <a:t> SYSTEM</a:t>
            </a:r>
            <a:r>
              <a:rPr lang="en-US" b="1" dirty="0">
                <a:latin typeface="Aharoni" panose="02010803020104030203" pitchFamily="2" charset="-79"/>
                <a:cs typeface="Aharoni" panose="02010803020104030203" pitchFamily="2" charset="-79"/>
              </a:rPr>
              <a:t> USING</a:t>
            </a:r>
            <a:r>
              <a:rPr lang="en-IN" altLang="en-US" b="1" dirty="0">
                <a:latin typeface="Aharoni" panose="02010803020104030203" pitchFamily="2" charset="-79"/>
                <a:cs typeface="Aharoni" panose="02010803020104030203" pitchFamily="2" charset="-79"/>
              </a:rPr>
              <a:t> SYMPTOMS IN PYTHON</a:t>
            </a:r>
            <a:endParaRPr lang="en-IN" altLang="en-US" b="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447870" y="4109728"/>
            <a:ext cx="7219174" cy="1190059"/>
          </a:xfrm>
        </p:spPr>
        <p:txBody>
          <a:bodyPr>
            <a:normAutofit/>
          </a:bodyPr>
          <a:lstStyle/>
          <a:p>
            <a:pPr marL="0" indent="0">
              <a:buNone/>
            </a:pPr>
            <a:r>
              <a:rPr lang="en-IN" sz="2000" dirty="0">
                <a:solidFill>
                  <a:schemeClr val="accent3">
                    <a:lumMod val="75000"/>
                  </a:schemeClr>
                </a:solidFill>
                <a:latin typeface="Arial Black" panose="020B0A04020102020204" pitchFamily="34" charset="0"/>
              </a:rPr>
              <a:t>UNDER THE GUIDANCE OF:</a:t>
            </a:r>
            <a:endParaRPr lang="en-IN" sz="2000" dirty="0">
              <a:solidFill>
                <a:schemeClr val="accent3">
                  <a:lumMod val="75000"/>
                </a:schemeClr>
              </a:solidFill>
              <a:latin typeface="Arial Black" panose="020B0A04020102020204" pitchFamily="34" charset="0"/>
            </a:endParaRPr>
          </a:p>
          <a:p>
            <a:pPr marL="0" indent="0">
              <a:buNone/>
            </a:pPr>
            <a:r>
              <a:rPr lang="en-IN" sz="1600" dirty="0">
                <a:solidFill>
                  <a:schemeClr val="accent6">
                    <a:lumMod val="50000"/>
                  </a:schemeClr>
                </a:solidFill>
                <a:latin typeface="Bookman Old Style" panose="02050604050505020204" pitchFamily="18" charset="0"/>
                <a:cs typeface="Times New Roman" panose="02020603050405020304" pitchFamily="18" charset="0"/>
              </a:rPr>
              <a:t>Mr. K.Nagendra Babu, M.Tech</a:t>
            </a:r>
            <a:endParaRPr lang="en-IN" sz="1600" dirty="0">
              <a:solidFill>
                <a:schemeClr val="accent6">
                  <a:lumMod val="50000"/>
                </a:schemeClr>
              </a:solidFill>
              <a:latin typeface="Bookman Old Style" panose="02050604050505020204" pitchFamily="18" charset="0"/>
              <a:cs typeface="Times New Roman" panose="02020603050405020304" pitchFamily="18" charset="0"/>
            </a:endParaRPr>
          </a:p>
          <a:p>
            <a:pPr marL="0" indent="0">
              <a:buNone/>
            </a:pPr>
            <a:r>
              <a:rPr lang="en-IN" sz="1600" dirty="0">
                <a:solidFill>
                  <a:schemeClr val="accent6">
                    <a:lumMod val="50000"/>
                  </a:schemeClr>
                </a:solidFill>
                <a:latin typeface="Bookman Old Style" panose="02050604050505020204" pitchFamily="18" charset="0"/>
                <a:cs typeface="Times New Roman" panose="02020603050405020304" pitchFamily="18" charset="0"/>
              </a:rPr>
              <a:t>Associate professor</a:t>
            </a:r>
            <a:endParaRPr lang="en-IN" sz="1600" dirty="0">
              <a:solidFill>
                <a:schemeClr val="accent6">
                  <a:lumMod val="50000"/>
                </a:schemeClr>
              </a:solidFill>
              <a:latin typeface="Bookman Old Style" panose="02050604050505020204" pitchFamily="18" charset="0"/>
              <a:cs typeface="Times New Roman" panose="02020603050405020304" pitchFamily="18" charset="0"/>
            </a:endParaRPr>
          </a:p>
        </p:txBody>
      </p:sp>
      <p:sp>
        <p:nvSpPr>
          <p:cNvPr id="4" name="TextBox 3"/>
          <p:cNvSpPr txBox="1"/>
          <p:nvPr/>
        </p:nvSpPr>
        <p:spPr>
          <a:xfrm flipH="1">
            <a:off x="6229850" y="4109727"/>
            <a:ext cx="4441708" cy="1599565"/>
          </a:xfrm>
          <a:prstGeom prst="rect">
            <a:avLst/>
          </a:prstGeom>
          <a:noFill/>
        </p:spPr>
        <p:txBody>
          <a:bodyPr wrap="square" rtlCol="0">
            <a:spAutoFit/>
          </a:bodyPr>
          <a:lstStyle/>
          <a:p>
            <a:r>
              <a:rPr lang="en-IN" dirty="0">
                <a:solidFill>
                  <a:schemeClr val="accent3">
                    <a:lumMod val="75000"/>
                  </a:schemeClr>
                </a:solidFill>
                <a:latin typeface="Arial Black" panose="020B0A04020102020204" pitchFamily="34" charset="0"/>
              </a:rPr>
              <a:t>PRESENTED BY:</a:t>
            </a:r>
            <a:endParaRPr lang="en-IN" dirty="0">
              <a:solidFill>
                <a:schemeClr val="accent3">
                  <a:lumMod val="75000"/>
                </a:schemeClr>
              </a:solidFill>
              <a:latin typeface="Arial Black" panose="020B0A04020102020204" pitchFamily="34" charset="0"/>
            </a:endParaRPr>
          </a:p>
          <a:p>
            <a:r>
              <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rPr>
              <a:t>N. Mounika                   - 20H41A0597</a:t>
            </a:r>
            <a:endPar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endParaRPr>
          </a:p>
          <a:p>
            <a:r>
              <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rPr>
              <a:t>A. Jashwanthi               - 20H41A0569</a:t>
            </a:r>
            <a:endPar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endParaRPr>
          </a:p>
          <a:p>
            <a:r>
              <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rPr>
              <a:t>N. Jhansi                      - 20H41A0598</a:t>
            </a:r>
            <a:endPar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endParaRPr>
          </a:p>
          <a:p>
            <a:r>
              <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rPr>
              <a:t>K. V. S. D. V. Varma      - 20H41A0585</a:t>
            </a:r>
            <a:endPar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endParaRPr>
          </a:p>
          <a:p>
            <a:r>
              <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rPr>
              <a:t>V. Charan Sri Sai Teja   - 20H41A05C5</a:t>
            </a:r>
            <a:endParaRPr lang="en-IN" sz="1600" dirty="0">
              <a:solidFill>
                <a:schemeClr val="accent6">
                  <a:lumMod val="50000"/>
                </a:schemeClr>
              </a:solidFill>
              <a:latin typeface="Bookman Old Style" panose="02050604050505020204" pitchFamily="18" charset="0"/>
              <a:ea typeface="Microsoft JhengHei" panose="020B0604030504040204" pitchFamily="34" charset="-120"/>
              <a:cs typeface="Times New Roman" panose="02020603050405020304" pitchFamily="18" charset="0"/>
            </a:endParaRPr>
          </a:p>
        </p:txBody>
      </p:sp>
      <p:pic>
        <p:nvPicPr>
          <p:cNvPr id="5" name="image1.jpeg"/>
          <p:cNvPicPr>
            <a:picLocks noChangeAspect="1"/>
          </p:cNvPicPr>
          <p:nvPr/>
        </p:nvPicPr>
        <p:blipFill>
          <a:blip r:embed="rId1" cstate="print"/>
          <a:stretch>
            <a:fillRect/>
          </a:stretch>
        </p:blipFill>
        <p:spPr>
          <a:xfrm>
            <a:off x="156476" y="209220"/>
            <a:ext cx="1011994" cy="949044"/>
          </a:xfrm>
          <a:prstGeom prst="rect">
            <a:avLst/>
          </a:prstGeom>
        </p:spPr>
      </p:pic>
      <p:sp>
        <p:nvSpPr>
          <p:cNvPr id="7" name="TextBox 6"/>
          <p:cNvSpPr txBox="1"/>
          <p:nvPr/>
        </p:nvSpPr>
        <p:spPr>
          <a:xfrm>
            <a:off x="662473" y="350150"/>
            <a:ext cx="9339943" cy="655436"/>
          </a:xfrm>
          <a:prstGeom prst="rect">
            <a:avLst/>
          </a:prstGeom>
          <a:noFill/>
        </p:spPr>
        <p:txBody>
          <a:bodyPr wrap="square">
            <a:spAutoFit/>
          </a:bodyPr>
          <a:lstStyle/>
          <a:p>
            <a:pPr marL="150495" marR="526415" indent="-6350" algn="ctr">
              <a:lnSpc>
                <a:spcPct val="105000"/>
              </a:lnSpc>
              <a:spcBef>
                <a:spcPts val="565"/>
              </a:spcBef>
              <a:spcAft>
                <a:spcPts val="0"/>
              </a:spcAft>
            </a:pPr>
            <a:r>
              <a:rPr lang="en-US" b="1" dirty="0">
                <a:solidFill>
                  <a:srgbClr val="1F477B"/>
                </a:solidFill>
                <a:effectLst/>
                <a:latin typeface="Times New Roman" panose="02020603050405020304" pitchFamily="18" charset="0"/>
                <a:ea typeface="Times New Roman" panose="02020603050405020304" pitchFamily="18" charset="0"/>
              </a:rPr>
              <a:t>BONAM VENKATA CHALAMAYYA INSTITUTE OF TECHNOLOGY AND </a:t>
            </a:r>
            <a:r>
              <a:rPr lang="en-US" b="1" spc="-285" dirty="0">
                <a:solidFill>
                  <a:srgbClr val="1F477B"/>
                </a:solidFill>
                <a:effectLst/>
                <a:latin typeface="Times New Roman" panose="02020603050405020304" pitchFamily="18" charset="0"/>
                <a:ea typeface="Times New Roman" panose="02020603050405020304" pitchFamily="18" charset="0"/>
              </a:rPr>
              <a:t> </a:t>
            </a:r>
            <a:r>
              <a:rPr lang="en-US" b="1" dirty="0">
                <a:solidFill>
                  <a:srgbClr val="1F477B"/>
                </a:solidFill>
                <a:effectLst/>
                <a:latin typeface="Times New Roman" panose="02020603050405020304" pitchFamily="18" charset="0"/>
                <a:ea typeface="Times New Roman" panose="02020603050405020304" pitchFamily="18" charset="0"/>
              </a:rPr>
              <a:t>SCIENCE</a:t>
            </a:r>
            <a:endParaRPr lang="en-IN" dirty="0">
              <a:effectLst/>
              <a:latin typeface="Times New Roman" panose="02020603050405020304" pitchFamily="18" charset="0"/>
              <a:ea typeface="Times New Roman" panose="02020603050405020304" pitchFamily="18" charset="0"/>
            </a:endParaRPr>
          </a:p>
        </p:txBody>
      </p:sp>
      <p:sp>
        <p:nvSpPr>
          <p:cNvPr id="9" name="TextBox 8"/>
          <p:cNvSpPr txBox="1"/>
          <p:nvPr/>
        </p:nvSpPr>
        <p:spPr>
          <a:xfrm>
            <a:off x="914401" y="835098"/>
            <a:ext cx="7872206" cy="646331"/>
          </a:xfrm>
          <a:prstGeom prst="rect">
            <a:avLst/>
          </a:prstGeom>
          <a:noFill/>
        </p:spPr>
        <p:txBody>
          <a:bodyPr wrap="square">
            <a:spAutoFit/>
          </a:bodyPr>
          <a:lstStyle/>
          <a:p>
            <a:pPr>
              <a:spcBef>
                <a:spcPts val="50"/>
              </a:spcBef>
            </a:pPr>
            <a:r>
              <a:rPr lang="en-US" sz="1800" i="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974725" algn="ctr"/>
            <a:r>
              <a:rPr lang="en-US" b="1" dirty="0">
                <a:solidFill>
                  <a:srgbClr val="00AE50"/>
                </a:solidFill>
                <a:effectLst/>
                <a:latin typeface="Times New Roman" panose="02020603050405020304" pitchFamily="18" charset="0"/>
                <a:ea typeface="Times New Roman" panose="02020603050405020304" pitchFamily="18" charset="0"/>
              </a:rPr>
              <a:t>DEPARTMENT</a:t>
            </a:r>
            <a:r>
              <a:rPr lang="en-US" b="1" spc="-5" dirty="0">
                <a:solidFill>
                  <a:srgbClr val="00AE50"/>
                </a:solidFill>
                <a:effectLst/>
                <a:latin typeface="Times New Roman" panose="02020603050405020304" pitchFamily="18" charset="0"/>
                <a:ea typeface="Times New Roman" panose="02020603050405020304" pitchFamily="18" charset="0"/>
              </a:rPr>
              <a:t> </a:t>
            </a:r>
            <a:r>
              <a:rPr lang="en-US" b="1" dirty="0">
                <a:solidFill>
                  <a:srgbClr val="00AE50"/>
                </a:solidFill>
                <a:effectLst/>
                <a:latin typeface="Times New Roman" panose="02020603050405020304" pitchFamily="18" charset="0"/>
                <a:ea typeface="Times New Roman" panose="02020603050405020304" pitchFamily="18" charset="0"/>
              </a:rPr>
              <a:t>OF</a:t>
            </a:r>
            <a:r>
              <a:rPr lang="en-US" b="1" spc="-5" dirty="0">
                <a:solidFill>
                  <a:srgbClr val="00AE50"/>
                </a:solidFill>
                <a:effectLst/>
                <a:latin typeface="Times New Roman" panose="02020603050405020304" pitchFamily="18" charset="0"/>
                <a:ea typeface="Times New Roman" panose="02020603050405020304" pitchFamily="18" charset="0"/>
              </a:rPr>
              <a:t> </a:t>
            </a:r>
            <a:r>
              <a:rPr lang="en-US" b="1" dirty="0">
                <a:solidFill>
                  <a:srgbClr val="00AE50"/>
                </a:solidFill>
                <a:effectLst/>
                <a:latin typeface="Times New Roman" panose="02020603050405020304" pitchFamily="18" charset="0"/>
                <a:ea typeface="Times New Roman" panose="02020603050405020304" pitchFamily="18" charset="0"/>
              </a:rPr>
              <a:t>COMPUTER</a:t>
            </a:r>
            <a:r>
              <a:rPr lang="en-US" b="1" spc="-5" dirty="0">
                <a:solidFill>
                  <a:srgbClr val="00AE50"/>
                </a:solidFill>
                <a:effectLst/>
                <a:latin typeface="Times New Roman" panose="02020603050405020304" pitchFamily="18" charset="0"/>
                <a:ea typeface="Times New Roman" panose="02020603050405020304" pitchFamily="18" charset="0"/>
              </a:rPr>
              <a:t> </a:t>
            </a:r>
            <a:r>
              <a:rPr lang="en-US" b="1" dirty="0">
                <a:solidFill>
                  <a:srgbClr val="00AE50"/>
                </a:solidFill>
                <a:effectLst/>
                <a:latin typeface="Times New Roman" panose="02020603050405020304" pitchFamily="18" charset="0"/>
                <a:ea typeface="Times New Roman" panose="02020603050405020304" pitchFamily="18" charset="0"/>
              </a:rPr>
              <a:t>SCIENCE</a:t>
            </a:r>
            <a:r>
              <a:rPr lang="en-US" b="1" spc="-5" dirty="0">
                <a:solidFill>
                  <a:srgbClr val="00AE50"/>
                </a:solidFill>
                <a:effectLst/>
                <a:latin typeface="Times New Roman" panose="02020603050405020304" pitchFamily="18" charset="0"/>
                <a:ea typeface="Times New Roman" panose="02020603050405020304" pitchFamily="18" charset="0"/>
              </a:rPr>
              <a:t> </a:t>
            </a:r>
            <a:r>
              <a:rPr lang="en-US" b="1" dirty="0">
                <a:solidFill>
                  <a:srgbClr val="00AE50"/>
                </a:solidFill>
                <a:effectLst/>
                <a:latin typeface="Times New Roman" panose="02020603050405020304" pitchFamily="18" charset="0"/>
                <a:ea typeface="Times New Roman" panose="02020603050405020304" pitchFamily="18" charset="0"/>
              </a:rPr>
              <a:t>AND</a:t>
            </a:r>
            <a:r>
              <a:rPr lang="en-US" b="1" spc="-5" dirty="0">
                <a:solidFill>
                  <a:srgbClr val="00AE50"/>
                </a:solidFill>
                <a:effectLst/>
                <a:latin typeface="Times New Roman" panose="02020603050405020304" pitchFamily="18" charset="0"/>
                <a:ea typeface="Times New Roman" panose="02020603050405020304" pitchFamily="18" charset="0"/>
              </a:rPr>
              <a:t> </a:t>
            </a:r>
            <a:r>
              <a:rPr lang="en-US" b="1" dirty="0">
                <a:solidFill>
                  <a:srgbClr val="00AE50"/>
                </a:solidFill>
                <a:effectLst/>
                <a:latin typeface="Times New Roman" panose="02020603050405020304" pitchFamily="18" charset="0"/>
                <a:ea typeface="Times New Roman" panose="02020603050405020304" pitchFamily="18" charset="0"/>
              </a:rPr>
              <a:t>ENGINEERING</a:t>
            </a:r>
            <a:endParaRPr lang="en-IN" b="1" dirty="0">
              <a:effectLst/>
              <a:latin typeface="Times New Roman" panose="02020603050405020304" pitchFamily="18" charset="0"/>
              <a:ea typeface="Times New Roman" panose="02020603050405020304" pitchFamily="18" charset="0"/>
            </a:endParaRPr>
          </a:p>
        </p:txBody>
      </p:sp>
      <p:sp>
        <p:nvSpPr>
          <p:cNvPr id="11" name="TextBox 10"/>
          <p:cNvSpPr txBox="1"/>
          <p:nvPr/>
        </p:nvSpPr>
        <p:spPr>
          <a:xfrm>
            <a:off x="7205133" y="6204857"/>
            <a:ext cx="837855" cy="369332"/>
          </a:xfrm>
          <a:prstGeom prst="rect">
            <a:avLst/>
          </a:prstGeom>
          <a:noFill/>
        </p:spPr>
        <p:txBody>
          <a:bodyPr wrap="square" rtlCol="0">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61" y="529767"/>
            <a:ext cx="8596668" cy="663547"/>
          </a:xfrm>
        </p:spPr>
        <p:txBody>
          <a:bodyPr>
            <a:noAutofit/>
          </a:bodyPr>
          <a:lstStyle/>
          <a:p>
            <a:r>
              <a:rPr lang="en-IN" sz="2800" dirty="0">
                <a:latin typeface="Aharoni" panose="02010803020104030203" pitchFamily="2" charset="-79"/>
                <a:cs typeface="Aharoni" panose="02010803020104030203" pitchFamily="2" charset="-79"/>
              </a:rPr>
              <a:t>NON FUNCTIONAL REQUIREMENTS :</a:t>
            </a:r>
            <a:endParaRPr lang="en-IN"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569759" y="1948721"/>
            <a:ext cx="8596668" cy="4379512"/>
          </a:xfrm>
        </p:spPr>
        <p:txBody>
          <a:bodyPr>
            <a:normAutofit lnSpcReduction="10000"/>
          </a:bodyPr>
          <a:lstStyle/>
          <a:p>
            <a:pPr marL="342900" indent="-342900">
              <a:buSzPct val="90000"/>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Scalability</a:t>
            </a:r>
            <a:endParaRPr lang="en-IN" sz="2200" dirty="0">
              <a:solidFill>
                <a:schemeClr val="tx1"/>
              </a:solidFill>
              <a:latin typeface="Times New Roman" panose="02020603050405020304" pitchFamily="18" charset="0"/>
              <a:cs typeface="Times New Roman" panose="02020603050405020304" pitchFamily="18" charset="0"/>
            </a:endParaRPr>
          </a:p>
          <a:p>
            <a:pPr>
              <a:buSzPct val="90000"/>
            </a:pPr>
            <a:r>
              <a:rPr lang="en-US" sz="2200" b="0" dirty="0">
                <a:solidFill>
                  <a:schemeClr val="tx1"/>
                </a:solidFill>
                <a:effectLst/>
                <a:latin typeface="Times New Roman" panose="02020603050405020304" pitchFamily="18" charset="0"/>
                <a:ea typeface="Times New Roman" panose="02020603050405020304" pitchFamily="18" charset="0"/>
              </a:rPr>
              <a:t>The system should be able to scale horizontally or vertically to accommodate increasing user demand and data volume.</a:t>
            </a:r>
            <a:endParaRPr lang="en-IN" sz="2200" b="1" dirty="0">
              <a:solidFill>
                <a:schemeClr val="tx1"/>
              </a:solidFill>
              <a:effectLst/>
              <a:latin typeface="Times New Roman" panose="02020603050405020304" pitchFamily="18" charset="0"/>
              <a:ea typeface="Times New Roman" panose="02020603050405020304" pitchFamily="18" charset="0"/>
            </a:endParaRPr>
          </a:p>
          <a:p>
            <a:pPr>
              <a:buSzPct val="90000"/>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SzPct val="90000"/>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Performance</a:t>
            </a:r>
            <a:endParaRPr lang="en-IN" sz="2200" dirty="0">
              <a:solidFill>
                <a:schemeClr val="tx1"/>
              </a:solidFill>
              <a:latin typeface="Times New Roman" panose="02020603050405020304" pitchFamily="18" charset="0"/>
              <a:cs typeface="Times New Roman" panose="02020603050405020304" pitchFamily="18" charset="0"/>
            </a:endParaRPr>
          </a:p>
          <a:p>
            <a:pPr>
              <a:buSzPct val="90000"/>
            </a:pPr>
            <a:r>
              <a:rPr lang="en-US" sz="2200" b="0" dirty="0">
                <a:solidFill>
                  <a:schemeClr val="tx1"/>
                </a:solidFill>
                <a:effectLst/>
                <a:latin typeface="Times New Roman" panose="02020603050405020304" pitchFamily="18" charset="0"/>
                <a:ea typeface="Times New Roman" panose="02020603050405020304" pitchFamily="18" charset="0"/>
              </a:rPr>
              <a:t>The system should respond to user inputs and generate predictions within an acceptable timeframe, typically within a few seconds.</a:t>
            </a:r>
            <a:endParaRPr lang="en-IN" sz="2200" b="1" dirty="0">
              <a:solidFill>
                <a:schemeClr val="tx1"/>
              </a:solidFill>
              <a:effectLst/>
              <a:latin typeface="Times New Roman" panose="02020603050405020304" pitchFamily="18" charset="0"/>
              <a:ea typeface="Times New Roman" panose="02020603050405020304" pitchFamily="18" charset="0"/>
            </a:endParaRPr>
          </a:p>
          <a:p>
            <a:pPr>
              <a:buSzPct val="90000"/>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buSzPct val="90000"/>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Security</a:t>
            </a:r>
            <a:endParaRPr lang="en-IN" dirty="0">
              <a:solidFill>
                <a:schemeClr val="tx1"/>
              </a:solidFill>
              <a:latin typeface="Times New Roman" panose="02020603050405020304" pitchFamily="18" charset="0"/>
              <a:cs typeface="Times New Roman" panose="02020603050405020304" pitchFamily="18" charset="0"/>
            </a:endParaRPr>
          </a:p>
          <a:p>
            <a:pPr>
              <a:buSzPct val="90000"/>
            </a:pPr>
            <a:r>
              <a:rPr lang="en-US" sz="2200" b="0" dirty="0">
                <a:solidFill>
                  <a:schemeClr val="tx1"/>
                </a:solidFill>
                <a:effectLst/>
                <a:latin typeface="Times New Roman" panose="02020603050405020304" pitchFamily="18" charset="0"/>
                <a:ea typeface="Times New Roman" panose="02020603050405020304" pitchFamily="18" charset="0"/>
              </a:rPr>
              <a:t>The system should ensure the confidentiality, integrity, and availability of patient data and system resources.</a:t>
            </a:r>
            <a:endParaRPr lang="en-IN" sz="2200" b="1" dirty="0">
              <a:solidFill>
                <a:schemeClr val="tx1"/>
              </a:solidFill>
              <a:effectLst/>
              <a:latin typeface="Times New Roman" panose="02020603050405020304" pitchFamily="18" charset="0"/>
              <a:ea typeface="Times New Roman" panose="02020603050405020304" pitchFamily="18" charset="0"/>
            </a:endParaRPr>
          </a:p>
          <a:p>
            <a:pPr marL="342900" indent="-342900">
              <a:buSzPct val="90000"/>
              <a:buFont typeface="Wingdings" panose="05000000000000000000" pitchFamily="2" charset="2"/>
              <a:buChar char="Ø"/>
            </a:pPr>
            <a:endParaRPr lang="en-IN" dirty="0">
              <a:solidFill>
                <a:schemeClr val="tx1"/>
              </a:solidFill>
              <a:latin typeface="Times New Roman" panose="02020603050405020304" pitchFamily="18" charset="0"/>
              <a:cs typeface="Times New Roman" panose="02020603050405020304" pitchFamily="18" charset="0"/>
            </a:endParaRPr>
          </a:p>
          <a:p>
            <a:pPr>
              <a:buSzPct val="90000"/>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754" y="1247287"/>
            <a:ext cx="9131300" cy="603250"/>
          </a:xfrm>
        </p:spPr>
        <p:txBody>
          <a:bodyPr>
            <a:noAutofit/>
          </a:bodyPr>
          <a:lstStyle/>
          <a:p>
            <a:pPr fontAlgn="auto">
              <a:spcAft>
                <a:spcPts val="0"/>
              </a:spcAft>
              <a:defRPr/>
            </a:pPr>
            <a:r>
              <a:rPr lang="en-US" sz="1800" dirty="0">
                <a:latin typeface="Aharoni" panose="02010803020104030203" pitchFamily="2" charset="-79"/>
                <a:cs typeface="Aharoni" panose="02010803020104030203" pitchFamily="2" charset="-79"/>
              </a:rPr>
              <a:t>HARDWARE REQUIREMENTS :</a:t>
            </a:r>
            <a:endParaRPr lang="en-IN" sz="1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441960" y="1955165"/>
            <a:ext cx="7936230" cy="1334135"/>
          </a:xfrm>
        </p:spPr>
        <p:txBody>
          <a:bodyPr rtlCol="0">
            <a:noAutofit/>
          </a:bodyPr>
          <a:lstStyle/>
          <a:p>
            <a:pPr marL="342900" indent="-342900" fontAlgn="auto">
              <a:buFont typeface="Wingdings" panose="05000000000000000000" charset="0"/>
              <a:buChar char="Ø"/>
              <a:defRPr/>
            </a:pPr>
            <a:r>
              <a:rPr lang="en-US" altLang="en-IN" dirty="0">
                <a:solidFill>
                  <a:schemeClr val="tx1"/>
                </a:solidFill>
                <a:latin typeface="Times New Roman" panose="02020603050405020304" pitchFamily="18" charset="0"/>
                <a:cs typeface="Times New Roman" panose="02020603050405020304" pitchFamily="18" charset="0"/>
                <a:sym typeface="+mn-ea"/>
              </a:rPr>
              <a:t>CPU</a:t>
            </a:r>
            <a:endParaRPr lang="en-US" altLang="en-IN" dirty="0">
              <a:solidFill>
                <a:schemeClr val="tx1"/>
              </a:solidFill>
              <a:latin typeface="Times New Roman" panose="02020603050405020304" pitchFamily="18" charset="0"/>
              <a:cs typeface="Times New Roman" panose="02020603050405020304" pitchFamily="18" charset="0"/>
            </a:endParaRPr>
          </a:p>
          <a:p>
            <a:pPr marL="342900" indent="-342900" fontAlgn="auto">
              <a:buFont typeface="Wingdings" panose="05000000000000000000" charset="0"/>
              <a:buChar char="Ø"/>
              <a:defRPr/>
            </a:pPr>
            <a:r>
              <a:rPr lang="en-US" altLang="en-IN" dirty="0">
                <a:solidFill>
                  <a:schemeClr val="tx1"/>
                </a:solidFill>
                <a:latin typeface="Times New Roman" panose="02020603050405020304" pitchFamily="18" charset="0"/>
                <a:cs typeface="Times New Roman" panose="02020603050405020304" pitchFamily="18" charset="0"/>
                <a:sym typeface="+mn-ea"/>
              </a:rPr>
              <a:t>Memory(RAM) - 8GB</a:t>
            </a:r>
            <a:endParaRPr lang="en-US" altLang="en-IN" dirty="0">
              <a:latin typeface="Times New Roman" panose="02020603050405020304" pitchFamily="18" charset="0"/>
              <a:cs typeface="Times New Roman" panose="02020603050405020304" pitchFamily="18" charset="0"/>
            </a:endParaRPr>
          </a:p>
          <a:p>
            <a:pPr fontAlgn="auto">
              <a:defRP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flipH="1">
            <a:off x="335280" y="3068955"/>
            <a:ext cx="9344660" cy="584835"/>
          </a:xfrm>
          <a:prstGeom prst="rect">
            <a:avLst/>
          </a:prstGeom>
          <a:noFill/>
        </p:spPr>
        <p:txBody>
          <a:bodyPr wrap="square" rtlCol="0">
            <a:noAutofit/>
          </a:bodyPr>
          <a:lstStyle/>
          <a:p>
            <a:r>
              <a:rPr lang="en-IN" dirty="0">
                <a:solidFill>
                  <a:schemeClr val="accent1"/>
                </a:solidFill>
                <a:latin typeface="Aharoni" panose="02010803020104030203" pitchFamily="2" charset="-79"/>
                <a:cs typeface="Aharoni" panose="02010803020104030203" pitchFamily="2" charset="-79"/>
              </a:rPr>
              <a:t>SOFTWARE REQUIREMENTS :</a:t>
            </a:r>
            <a:endParaRPr lang="en-IN" dirty="0">
              <a:solidFill>
                <a:schemeClr val="accent1"/>
              </a:solidFill>
              <a:latin typeface="Aharoni" panose="02010803020104030203" pitchFamily="2" charset="-79"/>
              <a:cs typeface="Aharoni" panose="02010803020104030203" pitchFamily="2" charset="-79"/>
            </a:endParaRPr>
          </a:p>
        </p:txBody>
      </p:sp>
      <p:sp>
        <p:nvSpPr>
          <p:cNvPr id="12" name="TextBox 11"/>
          <p:cNvSpPr txBox="1"/>
          <p:nvPr/>
        </p:nvSpPr>
        <p:spPr>
          <a:xfrm flipH="1">
            <a:off x="441960" y="3653790"/>
            <a:ext cx="8149590" cy="2155825"/>
          </a:xfrm>
          <a:prstGeom prst="rect">
            <a:avLst/>
          </a:prstGeom>
          <a:noFill/>
        </p:spPr>
        <p:txBody>
          <a:bodyPr wrap="square" rtlCol="0">
            <a:noAutofit/>
          </a:bodyPr>
          <a:lstStyle/>
          <a:p>
            <a:pPr marL="285750" indent="-285750">
              <a:buFont typeface="Wingdings" panose="05000000000000000000" charset="0"/>
              <a:buChar char="Ø"/>
            </a:pPr>
            <a:r>
              <a:rPr lang="en-IN" sz="2000" dirty="0">
                <a:latin typeface="Times New Roman" panose="02020603050405020304" pitchFamily="18" charset="0"/>
                <a:cs typeface="Times New Roman" panose="02020603050405020304" pitchFamily="18" charset="0"/>
                <a:sym typeface="+mn-ea"/>
              </a:rPr>
              <a:t>Operating System – Windows 10/11,</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macOS10.15,</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LINUX recent version Python 3.12.2</a:t>
            </a:r>
            <a:endParaRPr lang="en-IN" sz="20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charset="0"/>
              <a:buChar char="Ø"/>
            </a:pPr>
            <a:r>
              <a:rPr lang="en-IN" sz="2000" dirty="0">
                <a:latin typeface="Times New Roman" panose="02020603050405020304" pitchFamily="18" charset="0"/>
                <a:cs typeface="Times New Roman" panose="02020603050405020304" pitchFamily="18" charset="0"/>
                <a:sym typeface="+mn-ea"/>
              </a:rPr>
              <a:t>Visual Studio Code</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sz="2000" dirty="0">
                <a:latin typeface="Times New Roman" panose="02020603050405020304" pitchFamily="18" charset="0"/>
                <a:cs typeface="Times New Roman" panose="02020603050405020304" pitchFamily="18" charset="0"/>
                <a:sym typeface="+mn-ea"/>
              </a:rPr>
              <a:t>Python Libraries</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sz="2000" dirty="0">
                <a:latin typeface="Times New Roman" panose="02020603050405020304" pitchFamily="18" charset="0"/>
                <a:cs typeface="Times New Roman" panose="02020603050405020304" pitchFamily="18" charset="0"/>
                <a:sym typeface="+mn-ea"/>
              </a:rPr>
              <a:t>Browser – Google Chrome, Mozilla Firefox, Microsoft Edge</a:t>
            </a: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34963" y="539401"/>
            <a:ext cx="8675079" cy="521970"/>
          </a:xfrm>
          <a:prstGeom prst="rect">
            <a:avLst/>
          </a:prstGeom>
          <a:noFill/>
        </p:spPr>
        <p:txBody>
          <a:bodyPr wrap="square" rtlCol="0">
            <a:spAutoFit/>
          </a:bodyPr>
          <a:lstStyle/>
          <a:p>
            <a:r>
              <a:rPr lang="en-US" sz="2800" b="1" dirty="0">
                <a:solidFill>
                  <a:schemeClr val="accent1"/>
                </a:solidFill>
                <a:latin typeface="Aharoni" panose="02010803020104030203" pitchFamily="2" charset="-79"/>
                <a:cs typeface="Aharoni" panose="02010803020104030203" pitchFamily="2" charset="-79"/>
              </a:rPr>
              <a:t>SYSTEM SPECIFICATIONS</a:t>
            </a:r>
            <a:r>
              <a:rPr lang="en-IN" altLang="en-US" sz="2800" b="1" dirty="0">
                <a:solidFill>
                  <a:schemeClr val="accent1"/>
                </a:solidFill>
                <a:latin typeface="Aharoni" panose="02010803020104030203" pitchFamily="2" charset="-79"/>
                <a:cs typeface="Aharoni" panose="02010803020104030203" pitchFamily="2" charset="-79"/>
              </a:rPr>
              <a:t> :</a:t>
            </a:r>
            <a:endParaRPr lang="en-IN" altLang="en-US" sz="2800" b="1" dirty="0">
              <a:solidFill>
                <a:schemeClr val="accent1"/>
              </a:solidFill>
              <a:latin typeface="Aharoni" panose="02010803020104030203" pitchFamily="2" charset="-79"/>
              <a:cs typeface="Aharoni" panose="02010803020104030203" pitchFamily="2" charset="-7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IN" sz="2800" dirty="0">
                <a:latin typeface="Aharoni" panose="02010803020104030203" pitchFamily="2" charset="-79"/>
                <a:cs typeface="Aharoni" panose="02010803020104030203" pitchFamily="2" charset="-79"/>
              </a:rPr>
              <a:t>SYSTEM ARCHITECTURE :</a:t>
            </a:r>
            <a:endParaRPr lang="en-IN" sz="2800" dirty="0">
              <a:latin typeface="Aharoni" panose="02010803020104030203" pitchFamily="2" charset="-79"/>
              <a:cs typeface="Aharoni" panose="02010803020104030203" pitchFamily="2" charset="-79"/>
            </a:endParaRPr>
          </a:p>
        </p:txBody>
      </p:sp>
      <p:pic>
        <p:nvPicPr>
          <p:cNvPr id="4" name="Content Placeholder 3" descr="Screenshot 2024-04-24 210059"/>
          <p:cNvPicPr>
            <a:picLocks noGrp="1" noChangeAspect="1"/>
          </p:cNvPicPr>
          <p:nvPr>
            <p:ph idx="1"/>
          </p:nvPr>
        </p:nvPicPr>
        <p:blipFill>
          <a:blip r:embed="rId1"/>
          <a:srcRect l="20220" t="23801" r="20068" b="9156"/>
          <a:stretch>
            <a:fillRect/>
          </a:stretch>
        </p:blipFill>
        <p:spPr>
          <a:xfrm>
            <a:off x="4199890" y="1461770"/>
            <a:ext cx="5592445" cy="4470400"/>
          </a:xfrm>
          <a:prstGeom prst="rect">
            <a:avLst/>
          </a:prstGeom>
        </p:spPr>
      </p:pic>
      <p:sp>
        <p:nvSpPr>
          <p:cNvPr id="3" name="Text Box 2"/>
          <p:cNvSpPr txBox="1"/>
          <p:nvPr/>
        </p:nvSpPr>
        <p:spPr>
          <a:xfrm>
            <a:off x="422275" y="2154555"/>
            <a:ext cx="3695700" cy="4088765"/>
          </a:xfrm>
          <a:prstGeom prst="rect">
            <a:avLst/>
          </a:prstGeom>
          <a:noFill/>
        </p:spPr>
        <p:txBody>
          <a:bodyPr wrap="square" rtlCol="0" anchor="t">
            <a:noAutofit/>
          </a:bodyPr>
          <a:p>
            <a:pPr indent="0" algn="l">
              <a:lnSpc>
                <a:spcPct val="110000"/>
              </a:lnSpc>
              <a:buFont typeface="Arial" panose="020B0604020202020204" pitchFamily="34" charset="0"/>
              <a:buNone/>
            </a:pPr>
            <a:r>
              <a:rPr lang="en-US" sz="2000"/>
              <a:t>The architecture of the "Disease Prediction Using Symptoms" system involves several interconnected components working together to enable symptom input, disease  prediction, user               management, data storage, and system operation.</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802005"/>
            <a:ext cx="8596630" cy="1128395"/>
          </a:xfrm>
        </p:spPr>
        <p:txBody>
          <a:bodyPr>
            <a:normAutofit/>
          </a:bodyPr>
          <a:lstStyle/>
          <a:p>
            <a:r>
              <a:rPr lang="en-IN" sz="2800" dirty="0">
                <a:latin typeface="Aharoni" panose="02010803020104030203" pitchFamily="2" charset="-79"/>
                <a:cs typeface="Aharoni" panose="02010803020104030203" pitchFamily="2" charset="-79"/>
              </a:rPr>
              <a:t>ALGORITHMS USED :</a:t>
            </a:r>
            <a:endParaRPr lang="en-IN" sz="2800" dirty="0">
              <a:latin typeface="Aharoni" panose="02010803020104030203" pitchFamily="2" charset="-79"/>
              <a:cs typeface="Aharoni" panose="02010803020104030203" pitchFamily="2" charset="-79"/>
            </a:endParaRPr>
          </a:p>
        </p:txBody>
      </p:sp>
      <p:sp>
        <p:nvSpPr>
          <p:cNvPr id="5" name="Content Placeholder 4"/>
          <p:cNvSpPr>
            <a:spLocks noGrp="1"/>
          </p:cNvSpPr>
          <p:nvPr>
            <p:ph idx="1"/>
          </p:nvPr>
        </p:nvSpPr>
        <p:spPr>
          <a:xfrm>
            <a:off x="677545" y="2578308"/>
            <a:ext cx="8596630" cy="3463082"/>
          </a:xfrm>
        </p:spPr>
        <p:txBody>
          <a:bodyPr/>
          <a:lstStyle/>
          <a:p>
            <a:pPr>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Naive Bayes Algorithm</a:t>
            </a:r>
            <a:endParaRPr lang="en-IN" alt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Decision Tree Learning Algorithm</a:t>
            </a:r>
            <a:endParaRPr lang="en-IN" alt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Random Forest Algorithm</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69" y="512868"/>
            <a:ext cx="8596668" cy="752559"/>
          </a:xfrm>
        </p:spPr>
        <p:txBody>
          <a:bodyPr>
            <a:normAutofit/>
          </a:bodyPr>
          <a:lstStyle/>
          <a:p>
            <a:r>
              <a:rPr lang="en-IN" sz="2800" dirty="0">
                <a:latin typeface="Aharoni" panose="02010803020104030203" pitchFamily="2" charset="-79"/>
                <a:cs typeface="Aharoni" panose="02010803020104030203" pitchFamily="2" charset="-79"/>
              </a:rPr>
              <a:t>NAIVE BAYES ALGORITHM :</a:t>
            </a:r>
            <a:endParaRPr lang="en-IN"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515969" y="2383435"/>
            <a:ext cx="8596668" cy="3059757"/>
          </a:xfrm>
        </p:spPr>
        <p:txBody>
          <a:bodyPr>
            <a:normAutofit/>
          </a:bodyPr>
          <a:lstStyle/>
          <a:p>
            <a:pPr marL="285750" indent="-285750">
              <a:buSzPct val="90000"/>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The Naïve Bayes classifier is </a:t>
            </a:r>
            <a:r>
              <a:rPr lang="en-US" i="0" dirty="0">
                <a:solidFill>
                  <a:srgbClr val="202124"/>
                </a:solidFill>
                <a:effectLst/>
                <a:latin typeface="Times New Roman" panose="02020603050405020304" pitchFamily="18" charset="0"/>
                <a:cs typeface="Times New Roman" panose="02020603050405020304" pitchFamily="18" charset="0"/>
              </a:rPr>
              <a:t>a supervised machine learning algorithm, which is used for classification tasks, like text classification</a:t>
            </a:r>
            <a:r>
              <a:rPr lang="en-US" b="0" i="0" dirty="0">
                <a:solidFill>
                  <a:srgbClr val="202124"/>
                </a:solidFill>
                <a:effectLst/>
                <a:latin typeface="Times New Roman" panose="02020603050405020304" pitchFamily="18" charset="0"/>
                <a:cs typeface="Times New Roman" panose="02020603050405020304" pitchFamily="18" charset="0"/>
              </a:rPr>
              <a:t>. It is also part of a family of generative learning algorithms, meaning that it seeks to model the distribution of inputs of a given class or category.</a:t>
            </a:r>
            <a:endParaRPr lang="en-US" b="0" i="0" dirty="0">
              <a:solidFill>
                <a:srgbClr val="202124"/>
              </a:solidFill>
              <a:effectLst/>
              <a:latin typeface="Times New Roman" panose="02020603050405020304" pitchFamily="18" charset="0"/>
              <a:cs typeface="Times New Roman" panose="02020603050405020304" pitchFamily="18" charset="0"/>
            </a:endParaRPr>
          </a:p>
          <a:p>
            <a:pPr marL="285750" indent="-285750">
              <a:buSzPct val="90000"/>
              <a:buFont typeface="Wingdings" panose="05000000000000000000" pitchFamily="2" charset="2"/>
              <a:buChar char="Ø"/>
            </a:pPr>
            <a:endParaRPr lang="en-US" b="0" i="0" dirty="0">
              <a:solidFill>
                <a:srgbClr val="202124"/>
              </a:solidFill>
              <a:effectLst/>
              <a:latin typeface="Times New Roman" panose="02020603050405020304" pitchFamily="18" charset="0"/>
              <a:cs typeface="Times New Roman" panose="02020603050405020304" pitchFamily="18" charset="0"/>
            </a:endParaRPr>
          </a:p>
          <a:p>
            <a:pPr marL="285750" indent="-285750">
              <a:buSzPct val="90000"/>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Naive Bayes is called naive because</a:t>
            </a:r>
            <a:r>
              <a:rPr lang="en-US" i="0" dirty="0">
                <a:solidFill>
                  <a:srgbClr val="202124"/>
                </a:solidFill>
                <a:effectLst/>
                <a:latin typeface="Times New Roman" panose="02020603050405020304" pitchFamily="18" charset="0"/>
                <a:cs typeface="Times New Roman" panose="02020603050405020304" pitchFamily="18" charset="0"/>
              </a:rPr>
              <a:t> it assumes that each input variable is independent</a:t>
            </a:r>
            <a:r>
              <a:rPr lang="en-US" b="0" i="0" dirty="0">
                <a:solidFill>
                  <a:srgbClr val="202124"/>
                </a:solidFill>
                <a:effectLst/>
                <a:latin typeface="Times New Roman" panose="02020603050405020304" pitchFamily="18" charset="0"/>
                <a:cs typeface="Times New Roman" panose="02020603050405020304" pitchFamily="18" charset="0"/>
              </a:rPr>
              <a:t>. This is a strong assumption and unrealistic for real data; however, the technique is very effective on a large range of complex problems.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06" y="712256"/>
            <a:ext cx="8596668" cy="574534"/>
          </a:xfrm>
        </p:spPr>
        <p:txBody>
          <a:bodyPr>
            <a:noAutofit/>
          </a:bodyPr>
          <a:lstStyle/>
          <a:p>
            <a:r>
              <a:rPr lang="en-IN" sz="2800" dirty="0">
                <a:latin typeface="Aharoni" panose="02010803020104030203" pitchFamily="2" charset="-79"/>
                <a:cs typeface="Aharoni" panose="02010803020104030203" pitchFamily="2" charset="-79"/>
              </a:rPr>
              <a:t>DECISION TREE LEARNING ALGORITHM :</a:t>
            </a:r>
            <a:endParaRPr lang="en-IN"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530606" y="2233535"/>
            <a:ext cx="8596668" cy="3221796"/>
          </a:xfrm>
        </p:spPr>
        <p:txBody>
          <a:bodyPr>
            <a:normAutofit/>
          </a:bodyPr>
          <a:lstStyle/>
          <a:p>
            <a:pPr marL="285750" indent="-285750" algn="just">
              <a:buSzPct val="90000"/>
              <a:buFont typeface="Wingdings" panose="05000000000000000000" pitchFamily="2" charset="2"/>
              <a:buChar char="Ø"/>
            </a:pPr>
            <a:r>
              <a:rPr lang="en-IN" altLang="en-US" b="0" i="0" dirty="0">
                <a:solidFill>
                  <a:schemeClr val="tx1"/>
                </a:solidFill>
                <a:effectLst/>
                <a:latin typeface="Times New Roman" panose="02020603050405020304" pitchFamily="18" charset="0"/>
                <a:cs typeface="Times New Roman" panose="02020603050405020304" pitchFamily="18" charset="0"/>
              </a:rPr>
              <a:t>D</a:t>
            </a:r>
            <a:r>
              <a:rPr lang="en-US" b="0" i="0" dirty="0">
                <a:solidFill>
                  <a:schemeClr val="tx1"/>
                </a:solidFill>
                <a:effectLst/>
                <a:latin typeface="Times New Roman" panose="02020603050405020304" pitchFamily="18" charset="0"/>
                <a:cs typeface="Times New Roman" panose="02020603050405020304" pitchFamily="18" charset="0"/>
              </a:rPr>
              <a:t>ecision tree learning algorithm constructs a tree-like structure to represent the relationship between input features and output classes</a:t>
            </a:r>
            <a:r>
              <a:rPr lang="en-IN" altLang="en-US" b="0" i="0" dirty="0">
                <a:solidFill>
                  <a:schemeClr val="tx1"/>
                </a:solidFill>
                <a:effectLst/>
                <a:latin typeface="Times New Roman" panose="02020603050405020304" pitchFamily="18" charset="0"/>
                <a:cs typeface="Times New Roman" panose="02020603050405020304" pitchFamily="18" charset="0"/>
              </a:rPr>
              <a:t>.</a:t>
            </a:r>
            <a:endParaRPr lang="en-IN" alt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SzPct val="90000"/>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 Classification trees partition the input space into regions corresponding to different classes, while regression trees predict continuous output values.</a:t>
            </a: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SzPct val="90000"/>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Decision trees are intuitive and interpretable models that can be used for both classification and regression tasks, making them popular in data mining and decision-making scenarios.</a:t>
            </a: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SzPct val="90000"/>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22935"/>
            <a:ext cx="8596630" cy="730250"/>
          </a:xfrm>
        </p:spPr>
        <p:txBody>
          <a:bodyPr/>
          <a:lstStyle/>
          <a:p>
            <a:r>
              <a:rPr lang="en-IN" sz="2800" dirty="0">
                <a:latin typeface="Aharoni" panose="02010803020104030203" pitchFamily="2" charset="-79"/>
                <a:cs typeface="Aharoni" panose="02010803020104030203" pitchFamily="2" charset="-79"/>
                <a:sym typeface="+mn-ea"/>
              </a:rPr>
              <a:t> RANDOM FOREST ALGORITHM :</a:t>
            </a:r>
            <a:r>
              <a:rPr lang="en-IN" altLang="en-US" sz="2800"/>
              <a:t>:</a:t>
            </a:r>
            <a:endParaRPr lang="en-IN" altLang="en-US" sz="2800"/>
          </a:p>
        </p:txBody>
      </p:sp>
      <p:sp>
        <p:nvSpPr>
          <p:cNvPr id="3" name="Text Placeholder 2"/>
          <p:cNvSpPr>
            <a:spLocks noGrp="1"/>
          </p:cNvSpPr>
          <p:nvPr>
            <p:ph type="body" idx="1"/>
          </p:nvPr>
        </p:nvSpPr>
        <p:spPr>
          <a:xfrm>
            <a:off x="677545" y="2473376"/>
            <a:ext cx="8596630" cy="3319333"/>
          </a:xfrm>
        </p:spPr>
        <p:txBody>
          <a:bodyPr/>
          <a:lstStyle/>
          <a:p>
            <a:pPr marL="342900" indent="-342900">
              <a:buFont typeface="Wingdings" panose="05000000000000000000" charset="0"/>
              <a:buChar char="Ø"/>
            </a:pPr>
            <a:r>
              <a:rPr lang="en-IN" dirty="0">
                <a:latin typeface="Times New Roman" panose="02020603050405020304" pitchFamily="18" charset="0"/>
                <a:cs typeface="Times New Roman" panose="02020603050405020304" pitchFamily="18" charset="0"/>
                <a:sym typeface="+mn-ea"/>
              </a:rPr>
              <a:t> </a:t>
            </a:r>
            <a:r>
              <a:rPr lang="en-IN" dirty="0">
                <a:solidFill>
                  <a:schemeClr val="tx1"/>
                </a:solidFill>
                <a:latin typeface="Times New Roman" panose="02020603050405020304" pitchFamily="18" charset="0"/>
                <a:cs typeface="Times New Roman" panose="02020603050405020304" pitchFamily="18" charset="0"/>
                <a:sym typeface="+mn-ea"/>
              </a:rPr>
              <a:t>The Random Forest algorithm is an ensemble learning method that combines the power of multiple decision trees to improve classification accuracy. </a:t>
            </a:r>
            <a:endParaRPr lang="en-IN"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IN" dirty="0">
                <a:solidFill>
                  <a:schemeClr val="tx1"/>
                </a:solidFill>
                <a:latin typeface="Times New Roman" panose="02020603050405020304" pitchFamily="18" charset="0"/>
                <a:cs typeface="Times New Roman" panose="02020603050405020304" pitchFamily="18" charset="0"/>
                <a:sym typeface="+mn-ea"/>
              </a:rPr>
              <a:t> It works by building a collection of decision trees, each trained on a random subset of the data and features.</a:t>
            </a:r>
            <a:endParaRPr lang="en-IN"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IN" dirty="0">
                <a:solidFill>
                  <a:schemeClr val="tx1"/>
                </a:solidFill>
                <a:latin typeface="Times New Roman" panose="02020603050405020304" pitchFamily="18" charset="0"/>
                <a:cs typeface="Times New Roman" panose="02020603050405020304" pitchFamily="18" charset="0"/>
                <a:sym typeface="+mn-ea"/>
              </a:rPr>
              <a:t>The final prediction is made by aggregating the predictions of individual trees through voting or averaging.</a:t>
            </a:r>
            <a:endParaRPr lang="en-IN"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IN" dirty="0">
                <a:solidFill>
                  <a:schemeClr val="tx1"/>
                </a:solidFill>
                <a:latin typeface="Times New Roman" panose="02020603050405020304" pitchFamily="18" charset="0"/>
                <a:cs typeface="Times New Roman" panose="02020603050405020304" pitchFamily="18" charset="0"/>
                <a:sym typeface="+mn-ea"/>
              </a:rPr>
              <a:t>Random Forests are known for their robustness, scalability, and ability to handle high-dimensional data with many input factors.</a:t>
            </a:r>
            <a:endParaRPr lang="en-IN"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fontAlgn="auto">
              <a:lnSpc>
                <a:spcPct val="150000"/>
              </a:lnSpc>
              <a:spcAft>
                <a:spcPts val="0"/>
              </a:spcAft>
              <a:defRPr/>
            </a:pPr>
            <a:r>
              <a:rPr lang="en-US" sz="2800" dirty="0">
                <a:latin typeface="Aharoni" panose="02010803020104030203" pitchFamily="2" charset="-79"/>
                <a:cs typeface="Aharoni" panose="02010803020104030203" pitchFamily="2" charset="-79"/>
              </a:rPr>
              <a:t>USE CASE DIAGRAM </a:t>
            </a:r>
            <a:r>
              <a:rPr lang="en-IN" altLang="en-US" sz="2800" dirty="0">
                <a:latin typeface="Aharoni" panose="02010803020104030203" pitchFamily="2" charset="-79"/>
                <a:cs typeface="Aharoni" panose="02010803020104030203" pitchFamily="2" charset="-79"/>
              </a:rPr>
              <a:t>:</a:t>
            </a:r>
            <a:endParaRPr lang="en-IN" altLang="en-US" sz="2800" dirty="0">
              <a:latin typeface="Aharoni" panose="02010803020104030203" pitchFamily="2" charset="-79"/>
              <a:cs typeface="Aharoni" panose="02010803020104030203" pitchFamily="2" charset="-79"/>
            </a:endParaRPr>
          </a:p>
        </p:txBody>
      </p:sp>
      <p:pic>
        <p:nvPicPr>
          <p:cNvPr id="7" name="Content Placeholder 6" descr="Screenshot 2024-04-24 211653"/>
          <p:cNvPicPr>
            <a:picLocks noGrp="1" noChangeAspect="1"/>
          </p:cNvPicPr>
          <p:nvPr>
            <p:ph idx="1"/>
          </p:nvPr>
        </p:nvPicPr>
        <p:blipFill>
          <a:blip r:embed="rId1"/>
          <a:srcRect l="8485" t="37735" r="34645" b="5711"/>
          <a:stretch>
            <a:fillRect/>
          </a:stretch>
        </p:blipFill>
        <p:spPr>
          <a:xfrm>
            <a:off x="1946275" y="2000250"/>
            <a:ext cx="6558280" cy="3819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036320"/>
          </a:xfrm>
        </p:spPr>
        <p:txBody>
          <a:bodyPr>
            <a:noAutofit/>
          </a:bodyPr>
          <a:lstStyle/>
          <a:p>
            <a:pPr fontAlgn="auto">
              <a:spcAft>
                <a:spcPts val="0"/>
              </a:spcAft>
              <a:tabLst>
                <a:tab pos="6280150" algn="l"/>
              </a:tabLst>
              <a:defRPr/>
            </a:pPr>
            <a:r>
              <a:rPr lang="en-IN" sz="2800" dirty="0">
                <a:latin typeface="Aharoni" panose="02010803020104030203" pitchFamily="2" charset="-79"/>
                <a:cs typeface="Aharoni" panose="02010803020104030203" pitchFamily="2" charset="-79"/>
              </a:rPr>
              <a:t>CLASS DIAGRAM :</a:t>
            </a:r>
            <a:endParaRPr lang="en-IN" sz="2800" dirty="0">
              <a:solidFill>
                <a:schemeClr val="tx1"/>
              </a:solidFill>
              <a:latin typeface="Aharoni" panose="02010803020104030203" pitchFamily="2" charset="-79"/>
              <a:cs typeface="Aharoni" panose="02010803020104030203" pitchFamily="2" charset="-79"/>
            </a:endParaRPr>
          </a:p>
        </p:txBody>
      </p:sp>
      <p:pic>
        <p:nvPicPr>
          <p:cNvPr id="4" name="Content Placeholder 3"/>
          <p:cNvPicPr>
            <a:picLocks noChangeAspect="1"/>
          </p:cNvPicPr>
          <p:nvPr>
            <p:ph idx="1"/>
          </p:nvPr>
        </p:nvPicPr>
        <p:blipFill>
          <a:blip r:embed="rId1"/>
          <a:stretch>
            <a:fillRect/>
          </a:stretch>
        </p:blipFill>
        <p:spPr>
          <a:xfrm>
            <a:off x="1248410" y="1646555"/>
            <a:ext cx="7615555" cy="43948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50000"/>
              </a:lnSpc>
              <a:spcAft>
                <a:spcPts val="0"/>
              </a:spcAft>
              <a:defRPr/>
            </a:pPr>
            <a:r>
              <a:rPr lang="en-IN" sz="2800" dirty="0">
                <a:latin typeface="Aharoni" panose="02010803020104030203" pitchFamily="2" charset="-79"/>
                <a:cs typeface="Aharoni" panose="02010803020104030203" pitchFamily="2" charset="-79"/>
              </a:rPr>
              <a:t>ACTIVITY DIAGRAM :</a:t>
            </a:r>
            <a:endParaRPr lang="en-IN" sz="2800" dirty="0">
              <a:latin typeface="Aharoni" panose="02010803020104030203" pitchFamily="2" charset="-79"/>
              <a:cs typeface="Aharoni" panose="02010803020104030203" pitchFamily="2" charset="-79"/>
            </a:endParaRPr>
          </a:p>
        </p:txBody>
      </p:sp>
      <p:pic>
        <p:nvPicPr>
          <p:cNvPr id="5" name="Content Placeholder 4"/>
          <p:cNvPicPr>
            <a:picLocks noGrp="1" noChangeAspect="1"/>
          </p:cNvPicPr>
          <p:nvPr>
            <p:ph idx="1"/>
          </p:nvPr>
        </p:nvPicPr>
        <p:blipFill>
          <a:blip r:embed="rId1"/>
          <a:stretch>
            <a:fillRect/>
          </a:stretch>
        </p:blipFill>
        <p:spPr>
          <a:xfrm>
            <a:off x="3819525" y="1744345"/>
            <a:ext cx="2912110" cy="4297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68" y="275130"/>
            <a:ext cx="7267575" cy="598810"/>
          </a:xfrm>
        </p:spPr>
        <p:txBody>
          <a:bodyPr>
            <a:noAutofit/>
          </a:bodyPr>
          <a:lstStyle/>
          <a:p>
            <a:pPr marL="285750" indent="-285750" fontAlgn="auto">
              <a:spcBef>
                <a:spcPts val="0"/>
              </a:spcBef>
              <a:spcAft>
                <a:spcPts val="0"/>
              </a:spcAft>
              <a:defRPr/>
            </a:pPr>
            <a:r>
              <a:rPr lang="en-US" altLang="en-GB" sz="2800" dirty="0">
                <a:latin typeface="Aharoni" panose="02010803020104030203" pitchFamily="2" charset="-79"/>
                <a:cs typeface="Aharoni" panose="02010803020104030203" pitchFamily="2" charset="-79"/>
              </a:rPr>
              <a:t>CONTENTS :</a:t>
            </a:r>
            <a:endParaRPr lang="en-IN"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603251" y="873940"/>
            <a:ext cx="10001996" cy="5984060"/>
          </a:xfrm>
        </p:spPr>
        <p:txBody>
          <a:bodyPr numCol="1" rtlCol="0">
            <a:normAutofit lnSpcReduction="20000"/>
          </a:bodyPr>
          <a:lstStyle/>
          <a:p>
            <a:pPr marL="419100" indent="-342900" algn="just" fontAlgn="auto">
              <a:lnSpc>
                <a:spcPct val="100000"/>
              </a:lnSpc>
              <a:spcBef>
                <a:spcPts val="0"/>
              </a:spcBef>
              <a:spcAft>
                <a:spcPts val="0"/>
              </a:spcAft>
              <a:buSzPct val="122000"/>
              <a:buFont typeface="Arial" panose="020B0604020202020204" pitchFamily="34" charset="0"/>
              <a:buChar char="•"/>
              <a:defRPr/>
            </a:pPr>
            <a:r>
              <a:rPr lang="en-GB" dirty="0">
                <a:solidFill>
                  <a:schemeClr val="tx1"/>
                </a:solidFill>
                <a:ea typeface="Arial Unicode MS" panose="020B0604020202020204" charset="-122"/>
                <a:cs typeface="Times New Roman" panose="02020603050405020304" pitchFamily="18" charset="0"/>
              </a:rPr>
              <a:t>Abstract</a:t>
            </a:r>
            <a:endParaRPr 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GB" dirty="0">
                <a:solidFill>
                  <a:schemeClr val="tx1"/>
                </a:solidFill>
                <a:ea typeface="Arial Unicode MS" panose="020B0604020202020204" charset="-122"/>
                <a:cs typeface="Times New Roman" panose="02020603050405020304" pitchFamily="18" charset="0"/>
              </a:rPr>
              <a:t>Introduction</a:t>
            </a:r>
            <a:endParaRPr 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GB" dirty="0">
                <a:solidFill>
                  <a:schemeClr val="tx1"/>
                </a:solidFill>
                <a:ea typeface="Arial Unicode MS" panose="020B0604020202020204" charset="-122"/>
                <a:cs typeface="Times New Roman" panose="02020603050405020304" pitchFamily="18" charset="0"/>
              </a:rPr>
              <a:t>Literature Survey</a:t>
            </a:r>
            <a:endParaRPr 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GB" dirty="0">
                <a:solidFill>
                  <a:schemeClr val="tx1"/>
                </a:solidFill>
                <a:ea typeface="Arial Unicode MS" panose="020B0604020202020204" charset="-122"/>
                <a:cs typeface="Times New Roman" panose="02020603050405020304" pitchFamily="18" charset="0"/>
              </a:rPr>
              <a:t>Existing system</a:t>
            </a:r>
            <a:endParaRPr 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GB" dirty="0">
                <a:solidFill>
                  <a:schemeClr val="tx1"/>
                </a:solidFill>
                <a:ea typeface="Arial Unicode MS" panose="020B0604020202020204" charset="-122"/>
                <a:cs typeface="Times New Roman" panose="02020603050405020304" pitchFamily="18" charset="0"/>
              </a:rPr>
              <a:t>Proposed system</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Functional &amp; Non functional Requirements</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System Specifications</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System Architecture</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UML Diagrams</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Implementation</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Testing</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Test Cases</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Output Screens</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Conclusion</a:t>
            </a:r>
            <a:endParaRPr lang="en-US" altLang="en-GB" dirty="0">
              <a:solidFill>
                <a:schemeClr val="tx1"/>
              </a:solidFill>
              <a:ea typeface="Arial Unicode MS" panose="020B0604020202020204" charset="-122"/>
              <a:cs typeface="Times New Roman" panose="02020603050405020304" pitchFamily="18" charset="0"/>
            </a:endParaRPr>
          </a:p>
          <a:p>
            <a:pPr marL="419100" indent="-342900" algn="just" fontAlgn="auto">
              <a:lnSpc>
                <a:spcPct val="100000"/>
              </a:lnSpc>
              <a:spcBef>
                <a:spcPts val="1000"/>
              </a:spcBef>
              <a:spcAft>
                <a:spcPts val="0"/>
              </a:spcAft>
              <a:buSzPct val="122000"/>
              <a:buFont typeface="Arial" panose="020B0604020202020204" pitchFamily="34" charset="0"/>
              <a:buChar char="•"/>
              <a:defRPr/>
            </a:pPr>
            <a:r>
              <a:rPr lang="en-US" altLang="en-GB" dirty="0">
                <a:solidFill>
                  <a:schemeClr val="tx1"/>
                </a:solidFill>
                <a:ea typeface="Arial Unicode MS" panose="020B0604020202020204" charset="-122"/>
                <a:cs typeface="Times New Roman" panose="02020603050405020304" pitchFamily="18" charset="0"/>
              </a:rPr>
              <a:t>References</a:t>
            </a:r>
            <a:endParaRPr lang="en-US" altLang="en-GB" dirty="0">
              <a:solidFill>
                <a:schemeClr val="tx1"/>
              </a:solidFill>
              <a:ea typeface="Arial Unicode MS" panose="020B0604020202020204" charset="-122"/>
              <a:cs typeface="Times New Roman" panose="02020603050405020304" pitchFamily="18" charset="0"/>
            </a:endParaRPr>
          </a:p>
          <a:p>
            <a:pPr marL="342900" indent="-342900" algn="just" fontAlgn="auto">
              <a:buFont typeface="Arial" panose="020B0604020202020204" pitchFamily="34" charset="0"/>
              <a:buChar char="•"/>
              <a:defRP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IMPLEMENTATION</a:t>
            </a:r>
            <a:endParaRPr lang="en-US" sz="2800"/>
          </a:p>
        </p:txBody>
      </p:sp>
      <p:sp>
        <p:nvSpPr>
          <p:cNvPr id="3" name="Content Placeholder 2"/>
          <p:cNvSpPr>
            <a:spLocks noGrp="1"/>
          </p:cNvSpPr>
          <p:nvPr>
            <p:ph idx="1"/>
          </p:nvPr>
        </p:nvSpPr>
        <p:spPr/>
        <p:txBody>
          <a:bodyPr/>
          <a:p>
            <a:r>
              <a:rPr lang="en-US">
                <a:sym typeface="+mn-ea"/>
              </a:rPr>
              <a:t>Technologies used</a:t>
            </a:r>
            <a:endParaRPr lang="en-US">
              <a:sym typeface="+mn-ea"/>
            </a:endParaRPr>
          </a:p>
          <a:p>
            <a:r>
              <a:rPr lang="en-US"/>
              <a:t>Tools Used</a:t>
            </a:r>
            <a:endParaRPr lang="en-US"/>
          </a:p>
        </p:txBody>
      </p:sp>
      <p:sp>
        <p:nvSpPr>
          <p:cNvPr id="4" name="Date Placeholder 3"/>
          <p:cNvSpPr>
            <a:spLocks noGrp="1"/>
          </p:cNvSpPr>
          <p:nvPr>
            <p:ph type="dt" sz="half" idx="10"/>
          </p:nvPr>
        </p:nvSpPr>
        <p:spPr/>
        <p:txBody>
          <a:bodyPr/>
          <a:p>
            <a:pPr>
              <a:defRPr/>
            </a:pPr>
            <a:r>
              <a:rPr lang="en-US"/>
              <a:t>29/04/2023</a:t>
            </a:r>
            <a:endParaRPr lang="en-US" dirty="0"/>
          </a:p>
        </p:txBody>
      </p:sp>
      <p:sp>
        <p:nvSpPr>
          <p:cNvPr id="5" name="Slide Number Placeholder 4"/>
          <p:cNvSpPr>
            <a:spLocks noGrp="1"/>
          </p:cNvSpPr>
          <p:nvPr>
            <p:ph type="sldNum" sz="quarter" idx="12"/>
          </p:nvPr>
        </p:nvSpPr>
        <p:spPr/>
        <p:txBody>
          <a:bodyPr/>
          <a:p>
            <a:pPr>
              <a:defRPr/>
            </a:pPr>
            <a:fld id="{A2C0CD42-7098-4508-A60C-957FA91FC4B0}"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Technologies used:</a:t>
            </a:r>
            <a:endParaRPr lang="en-US" sz="2800">
              <a:sym typeface="+mn-ea"/>
            </a:endParaRPr>
          </a:p>
        </p:txBody>
      </p:sp>
      <p:sp>
        <p:nvSpPr>
          <p:cNvPr id="3" name="Content Placeholder 2"/>
          <p:cNvSpPr>
            <a:spLocks noGrp="1"/>
          </p:cNvSpPr>
          <p:nvPr>
            <p:ph idx="1"/>
          </p:nvPr>
        </p:nvSpPr>
        <p:spPr>
          <a:xfrm>
            <a:off x="677545" y="2008505"/>
            <a:ext cx="8596630" cy="4032885"/>
          </a:xfrm>
        </p:spPr>
        <p:txBody>
          <a:bodyPr/>
          <a:p>
            <a:pPr algn="just"/>
            <a:r>
              <a:rPr lang="en-US">
                <a:latin typeface="Times New Roman" panose="02020603050405020304" pitchFamily="18" charset="0"/>
                <a:cs typeface="Times New Roman" panose="02020603050405020304" pitchFamily="18" charset="0"/>
                <a:sym typeface="+mn-ea"/>
              </a:rPr>
              <a:t>Python:</a:t>
            </a:r>
            <a:endParaRPr lang="en-US">
              <a:latin typeface="Times New Roman" panose="02020603050405020304" pitchFamily="18" charset="0"/>
              <a:cs typeface="Times New Roman" panose="02020603050405020304" pitchFamily="18" charset="0"/>
            </a:endParaRPr>
          </a:p>
          <a:p>
            <a:pPr marL="0" indent="0" algn="just">
              <a:lnSpc>
                <a:spcPct val="110000"/>
              </a:lnSpc>
              <a:buNone/>
            </a:pPr>
            <a:r>
              <a:rPr lang="en-US">
                <a:latin typeface="Times New Roman" panose="02020603050405020304" pitchFamily="18" charset="0"/>
                <a:cs typeface="Times New Roman" panose="02020603050405020304" pitchFamily="18" charset="0"/>
                <a:sym typeface="+mn-ea"/>
              </a:rPr>
              <a:t>These are some facts about Python. Python is present most widely used multi_x0002_purpose and high-level programming language.it allows programming in Object_x0002_Oriented and Procedural paradigms. Python programs commonly are smaller than other programming languages like Java. Programmers have to write relatively less and indentation requirement of the language, makes them readable all the time. Python language is being used by the almost all tech-giant companies like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sym typeface="+mn-ea"/>
              </a:rPr>
              <a:t>Google, Amazon, Facebook, Instagram, Dropbox, Uber… etc. The biggest </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sym typeface="+mn-ea"/>
              </a:rPr>
              <a:t>strength of Python language is huge collection of standard library </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29/04/2023</a:t>
            </a:r>
            <a:endParaRPr lang="en-US" dirty="0"/>
          </a:p>
        </p:txBody>
      </p:sp>
      <p:sp>
        <p:nvSpPr>
          <p:cNvPr id="5" name="Slide Number Placeholder 4"/>
          <p:cNvSpPr>
            <a:spLocks noGrp="1"/>
          </p:cNvSpPr>
          <p:nvPr>
            <p:ph type="sldNum" sz="quarter" idx="12"/>
          </p:nvPr>
        </p:nvSpPr>
        <p:spPr/>
        <p:txBody>
          <a:bodyPr/>
          <a:p>
            <a:pPr>
              <a:defRPr/>
            </a:pPr>
            <a:fld id="{A2C0CD42-7098-4508-A60C-957FA91FC4B0}"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Tools used:</a:t>
            </a:r>
            <a:endParaRPr lang="en-US" sz="2800">
              <a:sym typeface="+mn-ea"/>
            </a:endParaRPr>
          </a:p>
        </p:txBody>
      </p:sp>
      <p:sp>
        <p:nvSpPr>
          <p:cNvPr id="3" name="Content Placeholder 2"/>
          <p:cNvSpPr>
            <a:spLocks noGrp="1"/>
          </p:cNvSpPr>
          <p:nvPr>
            <p:ph idx="1"/>
          </p:nvPr>
        </p:nvSpPr>
        <p:spPr>
          <a:xfrm>
            <a:off x="677334" y="2160589"/>
            <a:ext cx="8596668" cy="3880773"/>
          </a:xfrm>
        </p:spPr>
        <p:txBody>
          <a:bodyPr>
            <a:normAutofit fontScale="60000"/>
          </a:bodyPr>
          <a:p>
            <a:pPr algn="l">
              <a:buFont typeface="Wingdings" panose="05000000000000000000" charset="0"/>
              <a:buChar char="Ø"/>
            </a:pPr>
            <a:r>
              <a:rPr lang="en-US" sz="2900" b="1">
                <a:latin typeface="Times New Roman" panose="02020603050405020304" pitchFamily="18" charset="0"/>
                <a:cs typeface="Times New Roman" panose="02020603050405020304" pitchFamily="18" charset="0"/>
                <a:sym typeface="+mn-ea"/>
              </a:rPr>
              <a:t>VISUAL STUDIO CODE (VS CODE)</a:t>
            </a:r>
            <a:endParaRPr lang="en-US" sz="2900" b="1">
              <a:latin typeface="Times New Roman" panose="02020603050405020304" pitchFamily="18" charset="0"/>
              <a:cs typeface="Times New Roman" panose="02020603050405020304" pitchFamily="18" charset="0"/>
              <a:sym typeface="+mn-ea"/>
            </a:endParaRPr>
          </a:p>
          <a:p>
            <a:pPr marL="0" indent="0" algn="l">
              <a:buFont typeface="Wingdings" panose="05000000000000000000" charset="0"/>
              <a:buNone/>
            </a:pPr>
            <a:endParaRPr lang="en-US" b="1">
              <a:sym typeface="+mn-ea"/>
            </a:endParaRPr>
          </a:p>
          <a:p>
            <a:pPr marL="0" indent="0" algn="just">
              <a:buNone/>
            </a:pPr>
            <a:r>
              <a:rPr lang="en-US" sz="3000">
                <a:latin typeface="Times New Roman" panose="02020603050405020304" pitchFamily="18" charset="0"/>
                <a:cs typeface="Times New Roman" panose="02020603050405020304" pitchFamily="18" charset="0"/>
              </a:rPr>
              <a:t>Visual Studio Code (VS Code) is a popular source-code editor developed by Microsoft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for Windows, Linux, and macOS. It provides developers with a highly customizable and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feature-rich environment for writing, debugging, and managing code across a variety of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programming languages. VS Code offers built-in support for syntax highlighting, code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completion, debugging, version control integration (such as Git), and an extensive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ecosystem of extensions that further enhance its functionality for various development </a:t>
            </a:r>
            <a:endParaRPr lang="en-US" sz="3000">
              <a:latin typeface="Times New Roman" panose="02020603050405020304" pitchFamily="18" charset="0"/>
              <a:cs typeface="Times New Roman" panose="02020603050405020304" pitchFamily="18" charset="0"/>
            </a:endParaRPr>
          </a:p>
          <a:p>
            <a:pPr marL="0" indent="0" algn="just">
              <a:buNone/>
            </a:pPr>
            <a:r>
              <a:rPr lang="en-US" sz="3000">
                <a:latin typeface="Times New Roman" panose="02020603050405020304" pitchFamily="18" charset="0"/>
                <a:cs typeface="Times New Roman" panose="02020603050405020304" pitchFamily="18" charset="0"/>
              </a:rPr>
              <a:t>workflows. It's known for its performance, versatility, and active community support.</a:t>
            </a:r>
            <a:endParaRPr lang="en-US" sz="3000">
              <a:latin typeface="Times New Roman" panose="02020603050405020304" pitchFamily="18" charset="0"/>
              <a:cs typeface="Times New Roman" panose="02020603050405020304" pitchFamily="18" charset="0"/>
            </a:endParaRPr>
          </a:p>
          <a:p>
            <a:pPr marL="0" indent="0" algn="just">
              <a:buNone/>
            </a:pPr>
            <a:r>
              <a:rPr lang="en-US" sz="2200">
                <a:sym typeface="+mn-ea"/>
              </a:rPr>
              <a:t>       </a:t>
            </a:r>
            <a:endParaRPr lang="en-US" sz="2200">
              <a:sym typeface="+mn-ea"/>
            </a:endParaRPr>
          </a:p>
        </p:txBody>
      </p:sp>
      <p:sp>
        <p:nvSpPr>
          <p:cNvPr id="4" name="Date Placeholder 3"/>
          <p:cNvSpPr>
            <a:spLocks noGrp="1"/>
          </p:cNvSpPr>
          <p:nvPr>
            <p:ph type="dt" sz="half" idx="10"/>
          </p:nvPr>
        </p:nvSpPr>
        <p:spPr/>
        <p:txBody>
          <a:bodyPr/>
          <a:p>
            <a:pPr>
              <a:defRPr/>
            </a:pPr>
            <a:r>
              <a:rPr lang="en-US"/>
              <a:t>29/04/2023</a:t>
            </a:r>
            <a:endParaRPr lang="en-US" dirty="0"/>
          </a:p>
        </p:txBody>
      </p:sp>
      <p:sp>
        <p:nvSpPr>
          <p:cNvPr id="5" name="Slide Number Placeholder 4"/>
          <p:cNvSpPr>
            <a:spLocks noGrp="1"/>
          </p:cNvSpPr>
          <p:nvPr>
            <p:ph type="sldNum" sz="quarter" idx="12"/>
          </p:nvPr>
        </p:nvSpPr>
        <p:spPr/>
        <p:txBody>
          <a:bodyPr/>
          <a:p>
            <a:pPr>
              <a:defRPr/>
            </a:pPr>
            <a:fld id="{A2C0CD42-7098-4508-A60C-957FA91FC4B0}"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362585"/>
            <a:ext cx="8596630" cy="662305"/>
          </a:xfrm>
        </p:spPr>
        <p:txBody>
          <a:bodyPr>
            <a:normAutofit/>
          </a:bodyPr>
          <a:lstStyle/>
          <a:p>
            <a:r>
              <a:rPr lang="en-IN" sz="2800" dirty="0">
                <a:latin typeface="Aharoni" panose="02010803020104030203" pitchFamily="2" charset="-79"/>
                <a:cs typeface="Aharoni" panose="02010803020104030203" pitchFamily="2" charset="-79"/>
              </a:rPr>
              <a:t>INPUT DATA :</a:t>
            </a:r>
            <a:endParaRPr lang="en-IN" sz="2800" dirty="0">
              <a:latin typeface="Aharoni" panose="02010803020104030203" pitchFamily="2" charset="-79"/>
              <a:cs typeface="Aharoni" panose="02010803020104030203" pitchFamily="2" charset="-79"/>
            </a:endParaRPr>
          </a:p>
        </p:txBody>
      </p:sp>
      <p:sp>
        <p:nvSpPr>
          <p:cNvPr id="5" name="TextBox 4"/>
          <p:cNvSpPr txBox="1"/>
          <p:nvPr/>
        </p:nvSpPr>
        <p:spPr>
          <a:xfrm>
            <a:off x="589280" y="1409074"/>
            <a:ext cx="8237855" cy="2101205"/>
          </a:xfrm>
          <a:prstGeom prst="rect">
            <a:avLst/>
          </a:prstGeom>
          <a:noFill/>
        </p:spPr>
        <p:txBody>
          <a:bodyPr wrap="square">
            <a:noAutofit/>
          </a:bodyPr>
          <a:lstStyle/>
          <a:p>
            <a:pPr>
              <a:lnSpc>
                <a:spcPct val="150000"/>
              </a:lnSpc>
            </a:pPr>
            <a:r>
              <a:rPr lang="en-IN" sz="2000" dirty="0">
                <a:latin typeface="Times New Roman" panose="02020603050405020304" pitchFamily="18" charset="0"/>
                <a:cs typeface="Times New Roman" panose="02020603050405020304" pitchFamily="18" charset="0"/>
              </a:rPr>
              <a:t>By using Django, we integrate our machine learning model with front-end. It takes the following input :</a:t>
            </a:r>
            <a:endParaRPr lang="en-IN" sz="2000" dirty="0">
              <a:latin typeface="Times New Roman" panose="02020603050405020304" pitchFamily="18" charset="0"/>
              <a:cs typeface="Times New Roman" panose="02020603050405020304" pitchFamily="18" charset="0"/>
            </a:endParaRPr>
          </a:p>
          <a:p>
            <a:pPr marL="457200" indent="-457200">
              <a:lnSpc>
                <a:spcPct val="150000"/>
              </a:lnSpc>
              <a:buClr>
                <a:schemeClr val="accent1"/>
              </a:buClr>
              <a:buSzPct val="900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Dataset to build the model.      </a:t>
            </a: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Clr>
                <a:schemeClr val="accent1"/>
              </a:buClr>
              <a:buSzPct val="900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Input software to predict the output.</a:t>
            </a:r>
            <a:endParaRPr lang="en-IN" sz="2000" dirty="0">
              <a:latin typeface="Times New Roman" panose="02020603050405020304" pitchFamily="18" charset="0"/>
              <a:cs typeface="Times New Roman" panose="02020603050405020304" pitchFamily="18" charset="0"/>
            </a:endParaRPr>
          </a:p>
          <a:p>
            <a:pPr indent="0">
              <a:lnSpc>
                <a:spcPct val="150000"/>
              </a:lnSpc>
              <a:buClr>
                <a:schemeClr val="accent1"/>
              </a:buClr>
              <a:buSzPct val="90000"/>
              <a:buFont typeface="Wingdings" panose="05000000000000000000" pitchFamily="2" charset="2"/>
              <a:buNone/>
            </a:pPr>
            <a:endParaRPr lang="en-US" sz="2000" dirty="0">
              <a:solidFill>
                <a:schemeClr val="tx1"/>
              </a:solidFill>
              <a:latin typeface="Times New Roman" panose="02020603050405020304" pitchFamily="18" charset="0"/>
              <a:cs typeface="Times New Roman" panose="02020603050405020304" pitchFamily="18" charset="0"/>
            </a:endParaRPr>
          </a:p>
          <a:p>
            <a:pPr indent="0">
              <a:lnSpc>
                <a:spcPct val="150000"/>
              </a:lnSpc>
              <a:buClr>
                <a:schemeClr val="accent1"/>
              </a:buClr>
              <a:buSzPct val="90000"/>
              <a:buFont typeface="Wingdings" panose="05000000000000000000" pitchFamily="2" charset="2"/>
              <a:buNone/>
            </a:pPr>
            <a:endParaRPr lang="en-IN" sz="2000" dirty="0">
              <a:latin typeface="Times New Roman" panose="02020603050405020304" pitchFamily="18" charset="0"/>
              <a:cs typeface="Times New Roman" panose="02020603050405020304" pitchFamily="18" charset="0"/>
            </a:endParaRPr>
          </a:p>
          <a:p>
            <a:endParaRPr lang="en-IN" sz="1800" b="1" dirty="0"/>
          </a:p>
        </p:txBody>
      </p:sp>
      <p:sp>
        <p:nvSpPr>
          <p:cNvPr id="4" name="Text Box 3"/>
          <p:cNvSpPr txBox="1"/>
          <p:nvPr/>
        </p:nvSpPr>
        <p:spPr>
          <a:xfrm>
            <a:off x="670560" y="3894463"/>
            <a:ext cx="8035290" cy="1847842"/>
          </a:xfrm>
          <a:prstGeom prst="rect">
            <a:avLst/>
          </a:prstGeom>
          <a:noFill/>
        </p:spPr>
        <p:txBody>
          <a:bodyPr wrap="square" rtlCol="0">
            <a:noAutofit/>
            <a:scene3d>
              <a:camera prst="orthographicFront"/>
              <a:lightRig rig="threePt" dir="t"/>
            </a:scene3d>
          </a:bodyPr>
          <a:lstStyle/>
          <a:p>
            <a:r>
              <a:rPr lang="en-IN" sz="2800" dirty="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sym typeface="+mn-ea"/>
              </a:rPr>
              <a:t>DATASET :</a:t>
            </a:r>
            <a:endParaRPr lang="en-IN" sz="2800" dirty="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sym typeface="+mn-ea"/>
            </a:endParaRPr>
          </a:p>
          <a:p>
            <a:r>
              <a:rPr lang="en-IN" altLang="en-US" sz="2000" dirty="0">
                <a:latin typeface="Times New Roman" panose="02020603050405020304" pitchFamily="18" charset="0"/>
                <a:cs typeface="Times New Roman" panose="02020603050405020304" pitchFamily="18" charset="0"/>
                <a:sym typeface="+mn-ea"/>
              </a:rPr>
              <a:t>   </a:t>
            </a:r>
            <a:endParaRPr lang="en-IN" altLang="en-US" sz="2000"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In order to predict the output, we collected data from </a:t>
            </a:r>
            <a:r>
              <a:rPr lang="en-US" sz="2000" dirty="0" err="1">
                <a:latin typeface="Times New Roman" panose="02020603050405020304" pitchFamily="18" charset="0"/>
                <a:cs typeface="Times New Roman" panose="02020603050405020304" pitchFamily="18" charset="0"/>
                <a:sym typeface="+mn-ea"/>
              </a:rPr>
              <a:t>kaggle</a:t>
            </a:r>
            <a:r>
              <a:rPr lang="en-US" sz="2000" dirty="0">
                <a:latin typeface="Times New Roman" panose="02020603050405020304" pitchFamily="18" charset="0"/>
                <a:cs typeface="Times New Roman" panose="02020603050405020304" pitchFamily="18" charset="0"/>
                <a:sym typeface="+mn-ea"/>
              </a:rPr>
              <a:t> that is previously predicted </a:t>
            </a:r>
            <a:r>
              <a:rPr lang="en-IN" altLang="en-US" sz="2000" dirty="0">
                <a:latin typeface="Times New Roman" panose="02020603050405020304" pitchFamily="18" charset="0"/>
                <a:cs typeface="Times New Roman" panose="02020603050405020304" pitchFamily="18" charset="0"/>
                <a:sym typeface="+mn-ea"/>
              </a:rPr>
              <a:t>symptoms</a:t>
            </a:r>
            <a:r>
              <a:rPr lang="en-US" sz="2000" dirty="0">
                <a:latin typeface="Times New Roman" panose="02020603050405020304" pitchFamily="18" charset="0"/>
                <a:cs typeface="Times New Roman" panose="02020603050405020304" pitchFamily="18" charset="0"/>
                <a:sym typeface="+mn-ea"/>
              </a:rPr>
              <a:t> dataset.</a:t>
            </a:r>
            <a:endParaRPr lang="en-US" sz="20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endParaRPr>
          </a:p>
          <a:p>
            <a:endParaRPr lang="en-IN" altLang="en-US" sz="2800" dirty="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TESTING</a:t>
            </a:r>
            <a:endParaRPr lang="en-US" sz="2800"/>
          </a:p>
        </p:txBody>
      </p:sp>
      <p:sp>
        <p:nvSpPr>
          <p:cNvPr id="3" name="Content Placeholder 2"/>
          <p:cNvSpPr>
            <a:spLocks noGrp="1"/>
          </p:cNvSpPr>
          <p:nvPr>
            <p:ph idx="1"/>
          </p:nvPr>
        </p:nvSpPr>
        <p:spPr>
          <a:xfrm>
            <a:off x="677545" y="1570990"/>
            <a:ext cx="8596630" cy="4897120"/>
          </a:xfrm>
        </p:spPr>
        <p:txBody>
          <a:bodyPr>
            <a:normAutofit lnSpcReduction="20000"/>
          </a:bodyPr>
          <a:p>
            <a:pPr marL="0" indent="0" algn="just" fontAlgn="auto">
              <a:buNone/>
            </a:pPr>
            <a:r>
              <a:rPr lang="en-US" sz="2000">
                <a:latin typeface="Times New Roman" panose="02020603050405020304" pitchFamily="18" charset="0"/>
                <a:cs typeface="Times New Roman" panose="02020603050405020304" pitchFamily="18" charset="0"/>
              </a:rPr>
              <a:t>The purpose of testing is to discover errors. Testing is the process of trying to discover every conceivable fault or weakness in a work product. It provides a way to check the functionality of components, sub-assemblies, </a:t>
            </a:r>
            <a:r>
              <a:rPr lang="en-US" sz="2000">
                <a:latin typeface="Times New Roman" panose="02020603050405020304" pitchFamily="18" charset="0"/>
                <a:cs typeface="Times New Roman" panose="02020603050405020304" pitchFamily="18" charset="0"/>
              </a:rPr>
              <a:t>assemblies and/or a finished product It is the process of exercising software with the intent of ensuring that the Software system meets its requirements and user expectations and does not fail in an unacceptable manner.</a:t>
            </a:r>
            <a:endParaRPr lang="en-US" sz="2000">
              <a:latin typeface="Times New Roman" panose="02020603050405020304" pitchFamily="18" charset="0"/>
              <a:cs typeface="Times New Roman" panose="02020603050405020304" pitchFamily="18" charset="0"/>
            </a:endParaRPr>
          </a:p>
          <a:p>
            <a:pPr marL="0" indent="0" algn="just">
              <a:buNone/>
            </a:pPr>
            <a:endParaRPr lang="en-US"/>
          </a:p>
          <a:p>
            <a:pPr marL="0" indent="0" algn="just">
              <a:buNone/>
            </a:pPr>
            <a:r>
              <a:rPr lang="en-US">
                <a:latin typeface="Times New Roman" panose="02020603050405020304" pitchFamily="18" charset="0"/>
                <a:cs typeface="Times New Roman" panose="02020603050405020304" pitchFamily="18" charset="0"/>
              </a:rPr>
              <a:t>TYPES OF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Unit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Integrated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Functional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White Box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Black Box Testing</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sym typeface="+mn-ea"/>
              </a:rPr>
              <a:t>Acceptance Testing</a:t>
            </a:r>
            <a:endParaRPr lang="en-US">
              <a:latin typeface="Times New Roman" panose="02020603050405020304" pitchFamily="18" charset="0"/>
              <a:cs typeface="Times New Roman" panose="02020603050405020304" pitchFamily="18" charset="0"/>
            </a:endParaRPr>
          </a:p>
          <a:p>
            <a:pPr marL="0" indent="0" algn="just">
              <a:buNone/>
            </a:pPr>
            <a:endParaRPr lang="en-US"/>
          </a:p>
          <a:p>
            <a:pPr algn="just"/>
            <a:endParaRPr lang="en-US"/>
          </a:p>
        </p:txBody>
      </p:sp>
      <p:sp>
        <p:nvSpPr>
          <p:cNvPr id="4" name="Date Placeholder 3"/>
          <p:cNvSpPr>
            <a:spLocks noGrp="1"/>
          </p:cNvSpPr>
          <p:nvPr>
            <p:ph type="dt" sz="half" idx="10"/>
          </p:nvPr>
        </p:nvSpPr>
        <p:spPr/>
        <p:txBody>
          <a:bodyPr/>
          <a:p>
            <a:pPr>
              <a:defRPr/>
            </a:pPr>
            <a:r>
              <a:rPr lang="en-US"/>
              <a:t>29/04/2023</a:t>
            </a:r>
            <a:endParaRPr lang="en-US" dirty="0"/>
          </a:p>
        </p:txBody>
      </p:sp>
      <p:sp>
        <p:nvSpPr>
          <p:cNvPr id="5" name="Slide Number Placeholder 4"/>
          <p:cNvSpPr>
            <a:spLocks noGrp="1"/>
          </p:cNvSpPr>
          <p:nvPr>
            <p:ph type="sldNum" sz="quarter" idx="12"/>
          </p:nvPr>
        </p:nvSpPr>
        <p:spPr/>
        <p:txBody>
          <a:bodyPr/>
          <a:p>
            <a:pPr>
              <a:defRPr/>
            </a:pPr>
            <a:fld id="{A2C0CD42-7098-4508-A60C-957FA91FC4B0}"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14" y="440068"/>
            <a:ext cx="7650480" cy="508000"/>
          </a:xfrm>
        </p:spPr>
        <p:txBody>
          <a:bodyPr>
            <a:noAutofit/>
          </a:bodyPr>
          <a:lstStyle/>
          <a:p>
            <a:r>
              <a:rPr lang="en-US" sz="2800" b="1" dirty="0">
                <a:latin typeface="Aharoni" panose="02010803020104030203" pitchFamily="2" charset="-79"/>
                <a:cs typeface="Aharoni" panose="02010803020104030203" pitchFamily="2" charset="-79"/>
              </a:rPr>
              <a:t>TEST CASES </a:t>
            </a:r>
            <a:r>
              <a:rPr lang="en-IN" altLang="en-US" sz="2800" b="1" dirty="0">
                <a:latin typeface="Aharoni" panose="02010803020104030203" pitchFamily="2" charset="-79"/>
                <a:cs typeface="Aharoni" panose="02010803020104030203" pitchFamily="2" charset="-79"/>
              </a:rPr>
              <a:t>:</a:t>
            </a:r>
            <a:endParaRPr lang="en-IN" altLang="en-US" sz="2800" b="1" dirty="0">
              <a:latin typeface="Aharoni" panose="02010803020104030203" pitchFamily="2" charset="-79"/>
              <a:cs typeface="Aharoni" panose="02010803020104030203" pitchFamily="2" charset="-79"/>
            </a:endParaRPr>
          </a:p>
        </p:txBody>
      </p:sp>
      <p:graphicFrame>
        <p:nvGraphicFramePr>
          <p:cNvPr id="6" name="Table 6"/>
          <p:cNvGraphicFramePr>
            <a:graphicFrameLocks noGrp="1"/>
          </p:cNvGraphicFramePr>
          <p:nvPr/>
        </p:nvGraphicFramePr>
        <p:xfrm>
          <a:off x="881380" y="1383665"/>
          <a:ext cx="7953375" cy="4526280"/>
        </p:xfrm>
        <a:graphic>
          <a:graphicData uri="http://schemas.openxmlformats.org/drawingml/2006/table">
            <a:tbl>
              <a:tblPr firstRow="1" bandRow="1">
                <a:tableStyleId>{5C22544A-7EE6-4342-B048-85BDC9FD1C3A}</a:tableStyleId>
              </a:tblPr>
              <a:tblGrid>
                <a:gridCol w="1590675"/>
                <a:gridCol w="1590675"/>
                <a:gridCol w="1590675"/>
                <a:gridCol w="1590675"/>
                <a:gridCol w="1590675"/>
              </a:tblGrid>
              <a:tr h="640080">
                <a:tc>
                  <a:txBody>
                    <a:bodyPr/>
                    <a:lstStyle/>
                    <a:p>
                      <a:r>
                        <a:rPr lang="en-US" dirty="0"/>
                        <a:t>S.NO</a:t>
                      </a:r>
                      <a:endParaRPr lang="en-IN" dirty="0"/>
                    </a:p>
                  </a:txBody>
                  <a:tcPr/>
                </a:tc>
                <a:tc>
                  <a:txBody>
                    <a:bodyPr/>
                    <a:lstStyle/>
                    <a:p>
                      <a:r>
                        <a:rPr lang="en-US" dirty="0"/>
                        <a:t>TEST CASE</a:t>
                      </a:r>
                      <a:endParaRPr lang="en-IN" dirty="0"/>
                    </a:p>
                  </a:txBody>
                  <a:tcPr/>
                </a:tc>
                <a:tc>
                  <a:txBody>
                    <a:bodyPr/>
                    <a:lstStyle/>
                    <a:p>
                      <a:r>
                        <a:rPr lang="en-US" dirty="0"/>
                        <a:t>EXPECTED RESULT</a:t>
                      </a:r>
                      <a:endParaRPr lang="en-IN" dirty="0"/>
                    </a:p>
                  </a:txBody>
                  <a:tcPr/>
                </a:tc>
                <a:tc>
                  <a:txBody>
                    <a:bodyPr/>
                    <a:lstStyle/>
                    <a:p>
                      <a:r>
                        <a:rPr lang="en-US" dirty="0"/>
                        <a:t>ACTUAL RESULT</a:t>
                      </a:r>
                      <a:endParaRPr lang="en-IN" dirty="0"/>
                    </a:p>
                  </a:txBody>
                  <a:tcPr/>
                </a:tc>
                <a:tc>
                  <a:txBody>
                    <a:bodyPr/>
                    <a:lstStyle/>
                    <a:p>
                      <a:r>
                        <a:rPr lang="en-US" dirty="0"/>
                        <a:t>STATUS</a:t>
                      </a:r>
                      <a:endParaRPr lang="en-IN" dirty="0"/>
                    </a:p>
                  </a:txBody>
                  <a:tcPr/>
                </a:tc>
              </a:tr>
              <a:tr h="457200">
                <a:tc>
                  <a:txBody>
                    <a:bodyPr/>
                    <a:lstStyle/>
                    <a:p>
                      <a:r>
                        <a:rPr lang="en-US" dirty="0"/>
                        <a:t>1</a:t>
                      </a:r>
                      <a:endParaRPr lang="en-IN" dirty="0"/>
                    </a:p>
                  </a:txBody>
                  <a:tcPr/>
                </a:tc>
                <a:tc>
                  <a:txBody>
                    <a:bodyPr/>
                    <a:lstStyle/>
                    <a:p>
                      <a:r>
                        <a:rPr lang="en-US" sz="1200" kern="1200" dirty="0">
                          <a:solidFill>
                            <a:schemeClr val="dk1"/>
                          </a:solidFill>
                          <a:effectLst/>
                          <a:latin typeface="+mn-lt"/>
                          <a:ea typeface="+mn-ea"/>
                          <a:cs typeface="+mn-cs"/>
                        </a:rPr>
                        <a:t>If user gives Input Dataset File</a:t>
                      </a:r>
                      <a:endParaRPr lang="en-IN" sz="1200" dirty="0"/>
                    </a:p>
                  </a:txBody>
                  <a:tcPr/>
                </a:tc>
                <a:tc>
                  <a:txBody>
                    <a:bodyPr/>
                    <a:lstStyle/>
                    <a:p>
                      <a:r>
                        <a:rPr lang="en-US" sz="1800" b="1" kern="1200" dirty="0">
                          <a:solidFill>
                            <a:schemeClr val="dk1"/>
                          </a:solidFill>
                          <a:effectLst/>
                          <a:latin typeface="+mn-lt"/>
                          <a:ea typeface="+mn-ea"/>
                          <a:cs typeface="+mn-cs"/>
                        </a:rPr>
                        <a:t> </a:t>
                      </a:r>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800" b="1" kern="1200" dirty="0">
                          <a:solidFill>
                            <a:schemeClr val="dk1"/>
                          </a:solidFill>
                          <a:effectLst/>
                          <a:latin typeface="+mn-lt"/>
                          <a:ea typeface="+mn-ea"/>
                          <a:cs typeface="+mn-cs"/>
                        </a:rPr>
                        <a:t> </a:t>
                      </a:r>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dirty="0"/>
                        <a:t>Pass</a:t>
                      </a:r>
                      <a:endParaRPr lang="en-IN" sz="1200" dirty="0"/>
                    </a:p>
                  </a:txBody>
                  <a:tcPr/>
                </a:tc>
              </a:tr>
              <a:tr h="937260">
                <a:tc>
                  <a:txBody>
                    <a:bodyPr/>
                    <a:lstStyle/>
                    <a:p>
                      <a:r>
                        <a:rPr lang="en-US" dirty="0"/>
                        <a:t>2</a:t>
                      </a:r>
                      <a:endParaRPr lang="en-IN" dirty="0"/>
                    </a:p>
                  </a:txBody>
                  <a:tcPr/>
                </a:tc>
                <a:tc>
                  <a:txBody>
                    <a:bodyPr/>
                    <a:lstStyle/>
                    <a:p>
                      <a:pPr>
                        <a:spcBef>
                          <a:spcPts val="55"/>
                        </a:spcBef>
                      </a:pPr>
                      <a:r>
                        <a:rPr lang="en-US" sz="135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mn-lt"/>
                        <a:ea typeface="Times New Roman" panose="02020603050405020304" pitchFamily="18" charset="0"/>
                        <a:cs typeface="Times New Roman" panose="02020603050405020304" pitchFamily="18" charset="0"/>
                      </a:endParaRPr>
                    </a:p>
                    <a:p>
                      <a:pPr marL="67945" marR="149860">
                        <a:spcAft>
                          <a:spcPts val="0"/>
                        </a:spcAft>
                      </a:pPr>
                      <a:r>
                        <a:rPr lang="en-US" sz="1200" dirty="0">
                          <a:effectLst/>
                          <a:latin typeface="+mn-lt"/>
                          <a:ea typeface="Times New Roman" panose="02020603050405020304" pitchFamily="18" charset="0"/>
                          <a:cs typeface="Times New Roman" panose="02020603050405020304" pitchFamily="18" charset="0"/>
                        </a:rPr>
                        <a:t>Build the Model for</a:t>
                      </a:r>
                      <a:r>
                        <a:rPr lang="en-US" sz="1200" spc="-33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calculating the</a:t>
                      </a:r>
                      <a:r>
                        <a:rPr lang="en-US" sz="1200" spc="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accuracy for</a:t>
                      </a:r>
                      <a:r>
                        <a:rPr lang="en-US" sz="1200" spc="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algorithms</a:t>
                      </a:r>
                      <a:endParaRPr lang="en-IN" sz="12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dirty="0"/>
                        <a:t>Pass</a:t>
                      </a:r>
                      <a:endParaRPr lang="en-IN" sz="1200" dirty="0"/>
                    </a:p>
                  </a:txBody>
                  <a:tcPr/>
                </a:tc>
              </a:tr>
              <a:tr h="914400">
                <a:tc>
                  <a:txBody>
                    <a:bodyPr/>
                    <a:lstStyle/>
                    <a:p>
                      <a:r>
                        <a:rPr lang="en-US" dirty="0"/>
                        <a:t>3</a:t>
                      </a:r>
                      <a:endParaRPr lang="en-IN" dirty="0"/>
                    </a:p>
                  </a:txBody>
                  <a:tcPr/>
                </a:tc>
                <a:tc>
                  <a:txBody>
                    <a:bodyPr/>
                    <a:lstStyle/>
                    <a:p>
                      <a:pPr>
                        <a:spcBef>
                          <a:spcPts val="55"/>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marR="95885">
                        <a:spcAft>
                          <a:spcPts val="0"/>
                        </a:spcAft>
                      </a:pPr>
                      <a:r>
                        <a:rPr lang="en-US" sz="1200" b="0" dirty="0">
                          <a:effectLst/>
                          <a:latin typeface="+mn-lt"/>
                          <a:ea typeface="Times New Roman" panose="02020603050405020304" pitchFamily="18" charset="0"/>
                          <a:cs typeface="Times New Roman" panose="02020603050405020304" pitchFamily="18" charset="0"/>
                        </a:rPr>
                        <a:t>Calculate the aveage</a:t>
                      </a:r>
                      <a:r>
                        <a:rPr lang="en-US" sz="1200" b="0" spc="-335" dirty="0">
                          <a:effectLst/>
                          <a:latin typeface="+mn-lt"/>
                          <a:ea typeface="Times New Roman" panose="02020603050405020304" pitchFamily="18" charset="0"/>
                          <a:cs typeface="Times New Roman" panose="02020603050405020304" pitchFamily="18" charset="0"/>
                        </a:rPr>
                        <a:t> </a:t>
                      </a:r>
                      <a:r>
                        <a:rPr lang="en-US" sz="1200" b="0" dirty="0">
                          <a:effectLst/>
                          <a:latin typeface="+mn-lt"/>
                          <a:ea typeface="Times New Roman" panose="02020603050405020304" pitchFamily="18" charset="0"/>
                          <a:cs typeface="Times New Roman" panose="02020603050405020304" pitchFamily="18" charset="0"/>
                        </a:rPr>
                        <a:t>accuracy of the</a:t>
                      </a:r>
                      <a:r>
                        <a:rPr lang="en-US" sz="1200" b="0" spc="5" dirty="0">
                          <a:effectLst/>
                          <a:latin typeface="+mn-lt"/>
                          <a:ea typeface="Times New Roman" panose="02020603050405020304" pitchFamily="18" charset="0"/>
                          <a:cs typeface="Times New Roman" panose="02020603050405020304" pitchFamily="18" charset="0"/>
                        </a:rPr>
                        <a:t> </a:t>
                      </a:r>
                      <a:r>
                        <a:rPr lang="en-US" sz="1200" b="0" dirty="0">
                          <a:effectLst/>
                          <a:latin typeface="+mn-lt"/>
                          <a:ea typeface="Times New Roman" panose="02020603050405020304" pitchFamily="18" charset="0"/>
                          <a:cs typeface="Times New Roman" panose="02020603050405020304" pitchFamily="18" charset="0"/>
                        </a:rPr>
                        <a:t>model on all datsets</a:t>
                      </a:r>
                      <a:r>
                        <a:rPr lang="en-US" sz="1200" b="0" spc="5" dirty="0">
                          <a:effectLst/>
                          <a:latin typeface="+mn-lt"/>
                          <a:ea typeface="Times New Roman" panose="02020603050405020304" pitchFamily="18" charset="0"/>
                          <a:cs typeface="Times New Roman" panose="02020603050405020304" pitchFamily="18" charset="0"/>
                        </a:rPr>
                        <a:t> </a:t>
                      </a:r>
                      <a:r>
                        <a:rPr lang="en-US" sz="1200" b="0" dirty="0">
                          <a:effectLst/>
                          <a:latin typeface="+mn-lt"/>
                          <a:ea typeface="Times New Roman" panose="02020603050405020304" pitchFamily="18" charset="0"/>
                          <a:cs typeface="Times New Roman" panose="02020603050405020304" pitchFamily="18" charset="0"/>
                        </a:rPr>
                        <a:t>seperately</a:t>
                      </a:r>
                      <a:endParaRPr lang="en-IN" sz="1200" b="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dirty="0"/>
                        <a:t>Pass</a:t>
                      </a:r>
                      <a:endParaRPr lang="en-IN" sz="1200" dirty="0"/>
                    </a:p>
                  </a:txBody>
                  <a:tcPr/>
                </a:tc>
              </a:tr>
              <a:tr h="754380">
                <a:tc>
                  <a:txBody>
                    <a:bodyPr/>
                    <a:lstStyle/>
                    <a:p>
                      <a:r>
                        <a:rPr lang="en-US" dirty="0"/>
                        <a:t>4</a:t>
                      </a:r>
                      <a:endParaRPr lang="en-IN" dirty="0"/>
                    </a:p>
                  </a:txBody>
                  <a:tcPr/>
                </a:tc>
                <a:tc>
                  <a:txBody>
                    <a:bodyPr/>
                    <a:lstStyle/>
                    <a:p>
                      <a:pPr>
                        <a:spcBef>
                          <a:spcPts val="55"/>
                        </a:spcBef>
                      </a:pPr>
                      <a:r>
                        <a:rPr lang="en-US" sz="135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mn-lt"/>
                        <a:ea typeface="Times New Roman" panose="02020603050405020304" pitchFamily="18" charset="0"/>
                        <a:cs typeface="Times New Roman" panose="02020603050405020304" pitchFamily="18" charset="0"/>
                      </a:endParaRPr>
                    </a:p>
                    <a:p>
                      <a:pPr marL="67945" marR="149860">
                        <a:spcAft>
                          <a:spcPts val="0"/>
                        </a:spcAft>
                      </a:pPr>
                      <a:r>
                        <a:rPr lang="en-US" sz="1200" dirty="0">
                          <a:effectLst/>
                          <a:latin typeface="+mn-lt"/>
                          <a:ea typeface="Times New Roman" panose="02020603050405020304" pitchFamily="18" charset="0"/>
                          <a:cs typeface="Times New Roman" panose="02020603050405020304" pitchFamily="18" charset="0"/>
                        </a:rPr>
                        <a:t>If user gives trained</a:t>
                      </a:r>
                      <a:r>
                        <a:rPr lang="en-US" sz="1200" spc="-33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and corrected</a:t>
                      </a:r>
                      <a:r>
                        <a:rPr lang="en-US" sz="1200" spc="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Example</a:t>
                      </a:r>
                      <a:r>
                        <a:rPr lang="en-US" sz="1200" spc="-5" dirty="0">
                          <a:effectLst/>
                          <a:latin typeface="+mn-lt"/>
                          <a:ea typeface="Times New Roman" panose="02020603050405020304" pitchFamily="18" charset="0"/>
                          <a:cs typeface="Times New Roman" panose="02020603050405020304" pitchFamily="18" charset="0"/>
                        </a:rPr>
                        <a:t> </a:t>
                      </a:r>
                      <a:r>
                        <a:rPr lang="en-US" sz="1200" dirty="0">
                          <a:effectLst/>
                          <a:latin typeface="+mn-lt"/>
                          <a:ea typeface="Times New Roman" panose="02020603050405020304" pitchFamily="18" charset="0"/>
                          <a:cs typeface="Times New Roman" panose="02020603050405020304" pitchFamily="18" charset="0"/>
                        </a:rPr>
                        <a:t>file</a:t>
                      </a:r>
                      <a:endParaRPr lang="en-IN" sz="12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dirty="0"/>
                        <a:t>Pass</a:t>
                      </a:r>
                      <a:endParaRPr lang="en-IN" sz="1200" dirty="0"/>
                    </a:p>
                  </a:txBody>
                  <a:tcPr/>
                </a:tc>
              </a:tr>
              <a:tr h="822960">
                <a:tc>
                  <a:txBody>
                    <a:bodyPr/>
                    <a:lstStyle/>
                    <a:p>
                      <a:r>
                        <a:rPr lang="en-US" dirty="0"/>
                        <a:t>5</a:t>
                      </a:r>
                      <a:endParaRPr lang="en-IN" dirty="0"/>
                    </a:p>
                  </a:txBody>
                  <a:tcPr/>
                </a:tc>
                <a:tc>
                  <a:txBody>
                    <a:bodyPr/>
                    <a:lstStyle/>
                    <a:p>
                      <a:r>
                        <a:rPr lang="en-US" sz="1200" kern="1200" dirty="0">
                          <a:solidFill>
                            <a:schemeClr val="dk1"/>
                          </a:solidFill>
                          <a:effectLst/>
                          <a:latin typeface="+mn-lt"/>
                          <a:ea typeface="+mn-ea"/>
                          <a:cs typeface="+mn-cs"/>
                        </a:rPr>
                        <a:t>If user gives non trained and uncorrected Example file</a:t>
                      </a:r>
                      <a:endParaRPr lang="en-IN" sz="1200" dirty="0"/>
                    </a:p>
                  </a:txBody>
                  <a:tcPr/>
                </a:tc>
                <a:tc>
                  <a:txBody>
                    <a:bodyPr/>
                    <a:lstStyle/>
                    <a:p>
                      <a:r>
                        <a:rPr lang="en-US" sz="1200" kern="1200" dirty="0">
                          <a:solidFill>
                            <a:schemeClr val="dk1"/>
                          </a:solidFill>
                          <a:effectLst/>
                          <a:latin typeface="+mn-lt"/>
                          <a:ea typeface="+mn-ea"/>
                          <a:cs typeface="+mn-cs"/>
                        </a:rPr>
                        <a:t>Input is accepted</a:t>
                      </a:r>
                      <a:endParaRPr lang="en-IN" sz="1200" dirty="0"/>
                    </a:p>
                  </a:txBody>
                  <a:tcPr/>
                </a:tc>
                <a:tc>
                  <a:txBody>
                    <a:bodyPr/>
                    <a:lstStyle/>
                    <a:p>
                      <a:r>
                        <a:rPr lang="en-US" sz="1200" dirty="0"/>
                        <a:t>Displays as errors</a:t>
                      </a:r>
                      <a:endParaRPr lang="en-IN" sz="1200" dirty="0"/>
                    </a:p>
                  </a:txBody>
                  <a:tcPr/>
                </a:tc>
                <a:tc>
                  <a:txBody>
                    <a:bodyPr/>
                    <a:lstStyle/>
                    <a:p>
                      <a:r>
                        <a:rPr lang="en-US" sz="1200" dirty="0"/>
                        <a:t>Pass</a:t>
                      </a:r>
                      <a:endParaRPr lang="en-IN" sz="12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latin typeface="Aharoni" panose="02010803020104030203" pitchFamily="2" charset="-79"/>
                <a:cs typeface="Aharoni" panose="02010803020104030203" pitchFamily="2" charset="-79"/>
              </a:rPr>
              <a:t>OUTPUT SCREENS : </a:t>
            </a:r>
            <a:endParaRPr lang="en-IN" sz="2800" dirty="0">
              <a:latin typeface="Aharoni" panose="02010803020104030203" pitchFamily="2" charset="-79"/>
              <a:cs typeface="Aharoni" panose="02010803020104030203" pitchFamily="2" charset="-79"/>
            </a:endParaRPr>
          </a:p>
        </p:txBody>
      </p:sp>
      <p:pic>
        <p:nvPicPr>
          <p:cNvPr id="6" name="Content Placeholder 5"/>
          <p:cNvPicPr>
            <a:picLocks noGrp="1" noChangeAspect="1"/>
          </p:cNvPicPr>
          <p:nvPr>
            <p:ph idx="1"/>
          </p:nvPr>
        </p:nvPicPr>
        <p:blipFill>
          <a:blip r:embed="rId1"/>
          <a:stretch>
            <a:fillRect/>
          </a:stretch>
        </p:blipFill>
        <p:spPr>
          <a:xfrm>
            <a:off x="1526540" y="1718945"/>
            <a:ext cx="6898005" cy="43224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1"/>
          <a:stretch>
            <a:fillRect/>
          </a:stretch>
        </p:blipFill>
        <p:spPr>
          <a:xfrm>
            <a:off x="1526540" y="1208405"/>
            <a:ext cx="6898005" cy="48329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1"/>
          <a:stretch>
            <a:fillRect/>
          </a:stretch>
        </p:blipFill>
        <p:spPr>
          <a:xfrm>
            <a:off x="1526540" y="1008380"/>
            <a:ext cx="6898005" cy="47967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10" dirty="0">
                <a:latin typeface="Aharoni" panose="02010803020104030203" pitchFamily="2" charset="-79"/>
                <a:cs typeface="Aharoni" panose="02010803020104030203" pitchFamily="2" charset="-79"/>
              </a:rPr>
              <a:t>FUTURE ENHANCEMENT</a:t>
            </a:r>
            <a:r>
              <a:rPr lang="en-IN" altLang="en-US" sz="3110" dirty="0">
                <a:latin typeface="Aharoni" panose="02010803020104030203" pitchFamily="2" charset="-79"/>
                <a:cs typeface="Aharoni" panose="02010803020104030203" pitchFamily="2" charset="-79"/>
              </a:rPr>
              <a:t> :</a:t>
            </a:r>
            <a:r>
              <a:rPr lang="en-US" sz="4000" dirty="0">
                <a:latin typeface="Aharoni" panose="02010803020104030203" pitchFamily="2" charset="-79"/>
                <a:cs typeface="Aharoni" panose="02010803020104030203" pitchFamily="2" charset="-79"/>
              </a:rPr>
              <a:t> </a:t>
            </a:r>
            <a:endParaRPr lang="en-IN" sz="4000" dirty="0">
              <a:latin typeface="Aharoni" panose="02010803020104030203" pitchFamily="2" charset="-79"/>
              <a:cs typeface="Aharoni" panose="02010803020104030203" pitchFamily="2" charset="-79"/>
            </a:endParaRPr>
          </a:p>
        </p:txBody>
      </p:sp>
      <p:sp>
        <p:nvSpPr>
          <p:cNvPr id="5" name="Content Placeholder 4"/>
          <p:cNvSpPr>
            <a:spLocks noGrp="1"/>
          </p:cNvSpPr>
          <p:nvPr>
            <p:ph idx="1"/>
          </p:nvPr>
        </p:nvSpPr>
        <p:spPr>
          <a:xfrm>
            <a:off x="677545" y="2233534"/>
            <a:ext cx="8596630" cy="3807855"/>
          </a:xfrm>
        </p:spPr>
        <p:txBody>
          <a:bodyPr/>
          <a:lstStyle/>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Potential enhancements may include the integration of additional data sources, such as genetic information or lifestyle factors, to enhance the accuracy and specificity of disease predictions.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he incorporation of advanced machine learning techniques, such as deep learning or ensemble learning, could potentially improve prediction performance and enable the system to handle a wider range of diseases and health conditions.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Moreover, the inclusion of features for personalized health recommendations or treatment suggestions based on predicted diseases could further empower users to take proactive steps towards managing their health.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86528"/>
            <a:ext cx="8453438" cy="1125537"/>
          </a:xfrm>
        </p:spPr>
        <p:txBody>
          <a:bodyPr>
            <a:normAutofit/>
          </a:bodyPr>
          <a:lstStyle/>
          <a:p>
            <a:pPr fontAlgn="auto">
              <a:spcAft>
                <a:spcPts val="0"/>
              </a:spcAft>
              <a:defRPr/>
            </a:pPr>
            <a:r>
              <a:rPr lang="en-US" sz="2800" dirty="0">
                <a:latin typeface="Aharoni" panose="02010803020104030203" pitchFamily="2" charset="-79"/>
                <a:cs typeface="Aharoni" panose="02010803020104030203" pitchFamily="2" charset="-79"/>
              </a:rPr>
              <a:t>ABSTRACT </a:t>
            </a:r>
            <a:r>
              <a:rPr lang="en-IN" altLang="en-US" sz="2800" dirty="0">
                <a:latin typeface="Aharoni" panose="02010803020104030203" pitchFamily="2" charset="-79"/>
                <a:cs typeface="Aharoni" panose="02010803020104030203" pitchFamily="2" charset="-79"/>
              </a:rPr>
              <a:t>:</a:t>
            </a:r>
            <a:endParaRPr lang="en-IN" altLang="en-US" sz="2800" dirty="0">
              <a:latin typeface="Aharoni" panose="02010803020104030203" pitchFamily="2" charset="-79"/>
              <a:cs typeface="Aharoni" panose="02010803020104030203" pitchFamily="2" charset="-79"/>
            </a:endParaRPr>
          </a:p>
        </p:txBody>
      </p:sp>
      <p:sp>
        <p:nvSpPr>
          <p:cNvPr id="8195" name="Text Placeholder 2"/>
          <p:cNvSpPr>
            <a:spLocks noGrp="1" noChangeArrowheads="1"/>
          </p:cNvSpPr>
          <p:nvPr>
            <p:ph type="body" idx="1"/>
          </p:nvPr>
        </p:nvSpPr>
        <p:spPr>
          <a:xfrm>
            <a:off x="457201" y="1487182"/>
            <a:ext cx="9093200" cy="3883635"/>
          </a:xfrm>
        </p:spPr>
        <p:txBody>
          <a:bodyPr>
            <a:normAutofit/>
          </a:bodyPr>
          <a:lstStyle/>
          <a:p>
            <a:pPr marL="342900" indent="-342900"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sym typeface="+mn-ea"/>
              </a:rPr>
              <a:t>The proposed system aims to develop a robust and scalable framework for disease prediction using symptoms in Python. Leveraging machine learning algorithms and symptom data, the system will provide accurate predictions of disease onset, facilitating early detection and personalized intervention. Key components include data collection, preprocessing, feature engineering, model development, real-time monitoring, user interface design, validation, and ethical considerations. By harnessing Python's capabilities and interdisciplinary collaboration, the system seeks to enhance healthcare outcomes and promote proactive healthcare delivery.</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altLang="en-US" dirty="0">
              <a:solidFill>
                <a:srgbClr val="0F496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76" y="634160"/>
            <a:ext cx="6275388" cy="769937"/>
          </a:xfrm>
        </p:spPr>
        <p:txBody>
          <a:bodyPr/>
          <a:lstStyle/>
          <a:p>
            <a:pPr fontAlgn="auto">
              <a:spcAft>
                <a:spcPts val="0"/>
              </a:spcAft>
              <a:defRPr/>
            </a:pPr>
            <a:r>
              <a:rPr lang="en-US" altLang="en-GB" sz="2800" dirty="0">
                <a:latin typeface="Aharoni" panose="02010803020104030203" pitchFamily="2" charset="-79"/>
                <a:cs typeface="Aharoni" panose="02010803020104030203" pitchFamily="2" charset="-79"/>
              </a:rPr>
              <a:t>CONCLUSION :</a:t>
            </a:r>
            <a:endParaRPr lang="en-IN" sz="2800" dirty="0">
              <a:latin typeface="Aharoni" panose="02010803020104030203" pitchFamily="2" charset="-79"/>
              <a:cs typeface="Aharoni" panose="02010803020104030203" pitchFamily="2" charset="-79"/>
            </a:endParaRPr>
          </a:p>
        </p:txBody>
      </p:sp>
      <p:sp>
        <p:nvSpPr>
          <p:cNvPr id="7" name="TextBox 6"/>
          <p:cNvSpPr txBox="1"/>
          <p:nvPr/>
        </p:nvSpPr>
        <p:spPr>
          <a:xfrm>
            <a:off x="-116541" y="1609871"/>
            <a:ext cx="9861176" cy="3415030"/>
          </a:xfrm>
          <a:prstGeom prst="rect">
            <a:avLst/>
          </a:prstGeom>
          <a:noFill/>
        </p:spPr>
        <p:txBody>
          <a:bodyPr wrap="square">
            <a:spAutoFit/>
          </a:bodyPr>
          <a:lstStyle/>
          <a:p>
            <a:pPr marL="800100" lvl="1" indent="-342900" algn="just">
              <a:buClr>
                <a:schemeClr val="accent3">
                  <a:lumMod val="75000"/>
                </a:schemeClr>
              </a:buClr>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The significance of the project on disease prediction using machine learning cannot be overstated, particularly within the healthcare sector where such systems are indispensable tools for forecasting patients' illnesses based on their symptoms and general characteristics</a:t>
            </a:r>
            <a:r>
              <a:rPr lang="en-IN" altLang="en-US" sz="2000" dirty="0">
                <a:effectLst/>
                <a:latin typeface="Times New Roman" panose="02020603050405020304" pitchFamily="18" charset="0"/>
                <a:cs typeface="Times New Roman" panose="02020603050405020304" pitchFamily="18" charset="0"/>
              </a:rPr>
              <a:t>.</a:t>
            </a:r>
            <a:endParaRPr lang="en-IN" altLang="en-US" sz="2000" dirty="0">
              <a:effectLst/>
              <a:latin typeface="Times New Roman" panose="02020603050405020304" pitchFamily="18" charset="0"/>
              <a:cs typeface="Times New Roman" panose="02020603050405020304" pitchFamily="18" charset="0"/>
            </a:endParaRPr>
          </a:p>
          <a:p>
            <a:pPr lvl="1" indent="0" algn="just">
              <a:buClr>
                <a:schemeClr val="accent3">
                  <a:lumMod val="75000"/>
                </a:schemeClr>
              </a:buClr>
              <a:buFont typeface="Wingdings" panose="05000000000000000000" pitchFamily="2" charset="2"/>
              <a:buNone/>
            </a:pPr>
            <a:endParaRPr lang="en-IN" altLang="en-US" sz="2000" dirty="0">
              <a:effectLst/>
              <a:latin typeface="Times New Roman" panose="02020603050405020304" pitchFamily="18" charset="0"/>
              <a:cs typeface="Times New Roman" panose="02020603050405020304" pitchFamily="18" charset="0"/>
            </a:endParaRPr>
          </a:p>
          <a:p>
            <a:pPr marL="800100" lvl="1" indent="-342900" algn="just">
              <a:buClr>
                <a:schemeClr val="accent3">
                  <a:lumMod val="75000"/>
                </a:schemeClr>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In conclusion, the disease prediction system using symptoms in Python has shown promising results in accurately identifying potential illnesses. </a:t>
            </a:r>
            <a:endParaRPr lang="en-US" sz="2000" dirty="0">
              <a:latin typeface="Times New Roman" panose="02020603050405020304" pitchFamily="18" charset="0"/>
              <a:cs typeface="Times New Roman" panose="02020603050405020304" pitchFamily="18" charset="0"/>
              <a:sym typeface="+mn-ea"/>
            </a:endParaRPr>
          </a:p>
          <a:p>
            <a:pPr lvl="1" indent="0" algn="just">
              <a:buClr>
                <a:schemeClr val="accent3">
                  <a:lumMod val="75000"/>
                </a:schemeClr>
              </a:buClr>
              <a:buFont typeface="Wingdings" panose="05000000000000000000" pitchFamily="2" charset="2"/>
              <a:buNone/>
            </a:pPr>
            <a:endParaRPr lang="en-IN" altLang="en-US" sz="2000" dirty="0">
              <a:effectLst/>
              <a:latin typeface="Times New Roman" panose="02020603050405020304" pitchFamily="18" charset="0"/>
              <a:cs typeface="Times New Roman" panose="02020603050405020304" pitchFamily="18" charset="0"/>
            </a:endParaRPr>
          </a:p>
          <a:p>
            <a:pPr marL="800100" lvl="1" indent="-342900" algn="just">
              <a:lnSpc>
                <a:spcPct val="90000"/>
              </a:lnSpc>
              <a:buClr>
                <a:schemeClr val="accent3">
                  <a:lumMod val="75000"/>
                </a:schemeClr>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By leveraging machine learning algorithms and comprehensive symptom data, this system offers a valuable tool for early detection and personalized healthcare.</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lgn="just">
              <a:buClr>
                <a:schemeClr val="accent3">
                  <a:lumMod val="75000"/>
                </a:schemeClr>
              </a:buClr>
              <a:buFont typeface="Wingdings" panose="05000000000000000000" pitchFamily="2" charset="2"/>
              <a:buChar char="Ø"/>
            </a:pPr>
            <a:endParaRPr lang="en-IN" altLang="en-US"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537882"/>
            <a:ext cx="8727156" cy="842682"/>
          </a:xfrm>
        </p:spPr>
        <p:txBody>
          <a:bodyPr>
            <a:normAutofit/>
          </a:bodyPr>
          <a:lstStyle/>
          <a:p>
            <a:r>
              <a:rPr lang="en-US" sz="2800" dirty="0">
                <a:latin typeface="Aharoni" panose="02010803020104030203" pitchFamily="2" charset="-79"/>
                <a:cs typeface="Aharoni" panose="02010803020104030203" pitchFamily="2" charset="-79"/>
              </a:rPr>
              <a:t>REFERENCES :</a:t>
            </a:r>
            <a:endParaRPr lang="en-US"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448310" y="1380490"/>
            <a:ext cx="8946515" cy="3893185"/>
          </a:xfrm>
        </p:spPr>
        <p:txBody>
          <a:bodyPr>
            <a:noAutofit/>
          </a:bodyPr>
          <a:lstStyle/>
          <a:p>
            <a:r>
              <a:rPr lang="en-IN" sz="1900" dirty="0">
                <a:solidFill>
                  <a:schemeClr val="tx1"/>
                </a:solidFill>
                <a:latin typeface="Times New Roman" panose="02020603050405020304" pitchFamily="18" charset="0"/>
                <a:cs typeface="Times New Roman" panose="02020603050405020304" pitchFamily="18" charset="0"/>
              </a:rPr>
              <a:t>[1]. M. Jiang, Y. Chen, M. Liu, S. T. Rosenbloom, S. Mani, J. C. Denny, and H. Xu, “A study of machine-learning-based approaches to extract clinical entities and their assertions from discharge summaries,”J. Am Med Inform Assoc, vol. 18, no. 5, pp. 601–606, 2011.</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[2]. M. Chen, Y. Hao, K. Hwang, L. Wang, and L. Wang,“Disease prediction by machine learning over big data from healthcare communities” IEEE Access, vol. 5, no.1, pp.8869–8879, 2017.</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[3].	Sayali Ambekar, Rashmi Phalnikar, “Disease RiskPrediction by Using Convolutional Neural Network” IEEE, 978-1-5386-5257-2/18, 2018.</a:t>
            </a:r>
            <a:endParaRPr lang="en-IN" sz="1900" dirty="0">
              <a:solidFill>
                <a:schemeClr val="tx1"/>
              </a:solidFill>
              <a:latin typeface="Times New Roman" panose="02020603050405020304" pitchFamily="18" charset="0"/>
              <a:cs typeface="Times New Roman" panose="02020603050405020304" pitchFamily="18" charset="0"/>
            </a:endParaRPr>
          </a:p>
          <a:p>
            <a:r>
              <a:rPr lang="en-IN" sz="1900" dirty="0">
                <a:solidFill>
                  <a:schemeClr val="tx1"/>
                </a:solidFill>
                <a:latin typeface="Times New Roman" panose="02020603050405020304" pitchFamily="18" charset="0"/>
                <a:cs typeface="Times New Roman" panose="02020603050405020304" pitchFamily="18" charset="0"/>
              </a:rPr>
              <a:t>[4].	Naganna Chetty, Kunwar Singh Vaisla and Nagamma Patil, “An Improved Method for Disease Predictionusing Fuzzy Approach” IEEE, DOI 10.1109/ICACCE.2015.67, pp. 569-572, 2015.</a:t>
            </a:r>
            <a:endParaRPr lang="en-IN" sz="19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866" y="2464513"/>
            <a:ext cx="9357977" cy="1590870"/>
          </a:xfrm>
        </p:spPr>
        <p:txBody>
          <a:bodyPr>
            <a:normAutofit/>
          </a:bodyPr>
          <a:lstStyle/>
          <a:p>
            <a:r>
              <a:rPr lang="en-US" sz="5400" dirty="0">
                <a:latin typeface="Arial Rounded MT Bold" panose="020F0704030504030204" pitchFamily="34" charset="0"/>
                <a:cs typeface="Aharoni" panose="02010803020104030203" pitchFamily="2" charset="-79"/>
              </a:rPr>
              <a:t>THANK YOU</a:t>
            </a:r>
            <a:r>
              <a:rPr lang="en-IN" altLang="en-US" sz="5400" dirty="0">
                <a:latin typeface="Arial Rounded MT Bold" panose="020F0704030504030204" pitchFamily="34" charset="0"/>
                <a:cs typeface="Aharoni" panose="02010803020104030203" pitchFamily="2" charset="-79"/>
              </a:rPr>
              <a:t>!</a:t>
            </a:r>
            <a:endParaRPr lang="en-IN" altLang="en-US" sz="5400" dirty="0">
              <a:latin typeface="Arial Rounded MT Bold" panose="020F0704030504030204" pitchFamily="34" charset="0"/>
              <a:cs typeface="Aharoni" panose="02010803020104030203"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12" y="391625"/>
            <a:ext cx="8321675" cy="857250"/>
          </a:xfrm>
        </p:spPr>
        <p:txBody>
          <a:bodyPr>
            <a:normAutofit/>
          </a:bodyPr>
          <a:lstStyle/>
          <a:p>
            <a:pPr fontAlgn="auto">
              <a:spcAft>
                <a:spcPts val="0"/>
              </a:spcAft>
              <a:defRPr/>
            </a:pPr>
            <a:r>
              <a:rPr lang="en-GB" sz="2800" dirty="0">
                <a:latin typeface="Aharoni" panose="02010803020104030203" pitchFamily="2" charset="-79"/>
                <a:cs typeface="Aharoni" panose="02010803020104030203" pitchFamily="2" charset="-79"/>
              </a:rPr>
              <a:t>INTRODUCTION </a:t>
            </a:r>
            <a:r>
              <a:rPr lang="en-IN" altLang="en-GB" sz="2800" dirty="0">
                <a:latin typeface="Aharoni" panose="02010803020104030203" pitchFamily="2" charset="-79"/>
                <a:cs typeface="Aharoni" panose="02010803020104030203" pitchFamily="2" charset="-79"/>
              </a:rPr>
              <a:t>:</a:t>
            </a:r>
            <a:endParaRPr lang="en-IN" altLang="en-GB" sz="2800" dirty="0">
              <a:latin typeface="Aharoni" panose="02010803020104030203" pitchFamily="2" charset="-79"/>
              <a:cs typeface="Aharoni" panose="02010803020104030203" pitchFamily="2" charset="-79"/>
            </a:endParaRPr>
          </a:p>
        </p:txBody>
      </p:sp>
      <p:sp>
        <p:nvSpPr>
          <p:cNvPr id="5" name="Text Placeholder 4"/>
          <p:cNvSpPr>
            <a:spLocks noGrp="1"/>
          </p:cNvSpPr>
          <p:nvPr>
            <p:ph type="body" idx="1"/>
          </p:nvPr>
        </p:nvSpPr>
        <p:spPr>
          <a:xfrm>
            <a:off x="532765" y="1630045"/>
            <a:ext cx="8921750" cy="5813425"/>
          </a:xfrm>
        </p:spPr>
        <p:txBody>
          <a:bodyPr>
            <a:noAutofit/>
          </a:bodyPr>
          <a:lstStyle/>
          <a:p>
            <a:pPr marL="342900" indent="-342900">
              <a:buFont typeface="Wingdings" panose="05000000000000000000" charset="0"/>
              <a:buChar char="Ø"/>
            </a:pPr>
            <a:r>
              <a:rPr lang="en-US" altLang="en-IN" dirty="0">
                <a:solidFill>
                  <a:schemeClr val="tx1"/>
                </a:solidFill>
                <a:latin typeface="Times New Roman" panose="02020603050405020304" pitchFamily="18" charset="0"/>
                <a:cs typeface="Times New Roman" panose="02020603050405020304" pitchFamily="18" charset="0"/>
                <a:sym typeface="+mn-ea"/>
              </a:rPr>
              <a:t>T</a:t>
            </a:r>
            <a:r>
              <a:rPr lang="en-IN" dirty="0">
                <a:solidFill>
                  <a:schemeClr val="tx1"/>
                </a:solidFill>
                <a:latin typeface="Times New Roman" panose="02020603050405020304" pitchFamily="18" charset="0"/>
                <a:cs typeface="Times New Roman" panose="02020603050405020304" pitchFamily="18" charset="0"/>
                <a:sym typeface="+mn-ea"/>
              </a:rPr>
              <a:t>he proposed disease prediction system in Python aims to automate and revolutionize the diagnosis process by allowing users to input symptoms and receive potential disease predictions instantly.</a:t>
            </a:r>
            <a:endParaRPr lang="en-IN"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IN" dirty="0">
                <a:solidFill>
                  <a:schemeClr val="tx1"/>
                </a:solidFill>
                <a:latin typeface="Times New Roman" panose="02020603050405020304" pitchFamily="18" charset="0"/>
                <a:cs typeface="Times New Roman" panose="02020603050405020304" pitchFamily="18" charset="0"/>
                <a:sym typeface="+mn-ea"/>
              </a:rPr>
              <a:t>This system addresses challenges in traditional diagnosis methods, such as limited accessibility and dependency on healthcare providers. By leveraging technology, it offers increased accessibility, efficiency, and empowerment in healthcare management.</a:t>
            </a:r>
            <a:endParaRPr lang="en-IN"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endParaRPr lang="en-IN" b="1" dirty="0"/>
          </a:p>
        </p:txBody>
      </p:sp>
      <p:sp>
        <p:nvSpPr>
          <p:cNvPr id="3" name="Content Placeholder 2"/>
          <p:cNvSpPr>
            <a:spLocks noGrp="1"/>
          </p:cNvSpPr>
          <p:nvPr>
            <p:ph idx="1"/>
          </p:nvPr>
        </p:nvSpPr>
        <p:spPr/>
        <p:txBody>
          <a:bodyPr/>
          <a:lstStyle/>
          <a:p>
            <a:r>
              <a:rPr lang="en-US" dirty="0"/>
              <a:t>Symptoms Based Multiple Disease Prediction Model using Machine Learning Approach" by Kolli et al. (2021): This study examines symptom-based disease prediction using various ML algorithms like Random Forest, Decision Trees, and LightGBM. While it focuses on 41 diseases, you could adapt the methodology to your specific diseases of interest. The system's predictions are reported to be highly accurate, and it is designed to assist medical professionals in making more informed decisions and providing better-targeted therapies. The work is a valuable contribution to the field of healthcare, offering a holistic and integrated approach to disease risk, early detection, and personalized interventions. The paper is available in the International Journal of Innovative Technology</a:t>
            </a:r>
            <a:endParaRPr lang="en-IN" dirty="0"/>
          </a:p>
        </p:txBody>
      </p:sp>
      <p:sp>
        <p:nvSpPr>
          <p:cNvPr id="5" name="Slide Number Placeholder 4"/>
          <p:cNvSpPr>
            <a:spLocks noGrp="1"/>
          </p:cNvSpPr>
          <p:nvPr>
            <p:ph type="sldNum" sz="quarter" idx="12"/>
          </p:nvPr>
        </p:nvSpPr>
        <p:spPr/>
        <p:txBody>
          <a:bodyPr/>
          <a:lstStyle/>
          <a:p>
            <a:pPr>
              <a:defRPr/>
            </a:pPr>
            <a:fld id="{A2C0CD42-7098-4508-A60C-957FA91FC4B0}"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38" y="492144"/>
            <a:ext cx="8213725" cy="792162"/>
          </a:xfrm>
        </p:spPr>
        <p:txBody>
          <a:bodyPr>
            <a:normAutofit/>
          </a:bodyPr>
          <a:lstStyle/>
          <a:p>
            <a:pPr fontAlgn="auto">
              <a:spcAft>
                <a:spcPts val="0"/>
              </a:spcAft>
              <a:defRPr/>
            </a:pPr>
            <a:r>
              <a:rPr lang="en-GB" sz="2800" dirty="0">
                <a:latin typeface="Aharoni" panose="02010803020104030203" pitchFamily="2" charset="-79"/>
                <a:cs typeface="Aharoni" panose="02010803020104030203" pitchFamily="2" charset="-79"/>
              </a:rPr>
              <a:t>EXISTING SYSTEM</a:t>
            </a:r>
            <a:r>
              <a:rPr lang="en-IN" altLang="en-GB" sz="2800" dirty="0">
                <a:latin typeface="Aharoni" panose="02010803020104030203" pitchFamily="2" charset="-79"/>
                <a:cs typeface="Aharoni" panose="02010803020104030203" pitchFamily="2" charset="-79"/>
              </a:rPr>
              <a:t> :</a:t>
            </a:r>
            <a:endParaRPr lang="en-IN" altLang="en-GB"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464820" y="1524000"/>
            <a:ext cx="9217025" cy="4409440"/>
          </a:xfrm>
        </p:spPr>
        <p:txBody>
          <a:bodyPr rtlCol="0">
            <a:noAutofit/>
          </a:bodyPr>
          <a:lstStyle/>
          <a:p>
            <a:pPr marL="342900" indent="-342900" algn="just">
              <a:buSzPct val="90000"/>
              <a:buFont typeface="Wingdings" panose="05000000000000000000" pitchFamily="2" charset="2"/>
              <a:buChar char="Ø"/>
            </a:pPr>
            <a:r>
              <a:rPr lang="en-US" sz="2000" cap="none" dirty="0">
                <a:solidFill>
                  <a:schemeClr val="tx1"/>
                </a:solidFill>
                <a:effectLst/>
                <a:latin typeface="Times New Roman" panose="02020603050405020304" pitchFamily="18" charset="0"/>
                <a:cs typeface="Times New Roman" panose="02020603050405020304" pitchFamily="18" charset="0"/>
              </a:rPr>
              <a:t>The existing system of the "Disease Prediction System Using Symptoms in Python" project typically involves traditional diagnostic methods conducted by healthcare professionals</a:t>
            </a:r>
            <a:r>
              <a:rPr lang="en-IN" altLang="en-US" sz="2000" cap="none" dirty="0">
                <a:solidFill>
                  <a:schemeClr val="tx1"/>
                </a:solidFill>
                <a:effectLst/>
                <a:latin typeface="Times New Roman" panose="02020603050405020304" pitchFamily="18" charset="0"/>
                <a:cs typeface="Times New Roman" panose="02020603050405020304" pitchFamily="18" charset="0"/>
              </a:rPr>
              <a:t>.</a:t>
            </a:r>
            <a:endParaRPr lang="en-US" sz="2000" cap="none" dirty="0">
              <a:solidFill>
                <a:schemeClr val="tx1"/>
              </a:solidFill>
              <a:effectLst/>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r>
              <a:rPr lang="en-US" sz="2000" cap="none" dirty="0">
                <a:solidFill>
                  <a:schemeClr val="tx1"/>
                </a:solidFill>
                <a:effectLst/>
                <a:latin typeface="Times New Roman" panose="02020603050405020304" pitchFamily="18" charset="0"/>
                <a:cs typeface="Times New Roman" panose="02020603050405020304" pitchFamily="18" charset="0"/>
              </a:rPr>
              <a:t>In the absence of automated prediction systems, patients typically visit healthcare facilities such as hospitals or clinics, where they undergo physical examinations, provide medical history, and describe their symptoms to a doctor or medical practitioner</a:t>
            </a:r>
            <a:r>
              <a:rPr lang="en-IN" altLang="en-US" sz="2000" cap="none" dirty="0">
                <a:solidFill>
                  <a:schemeClr val="tx1"/>
                </a:solidFill>
                <a:effectLst/>
                <a:latin typeface="Times New Roman" panose="02020603050405020304" pitchFamily="18" charset="0"/>
                <a:cs typeface="Times New Roman" panose="02020603050405020304" pitchFamily="18" charset="0"/>
              </a:rPr>
              <a:t>.</a:t>
            </a:r>
            <a:endParaRPr lang="en-IN" altLang="en-US" sz="2000" cap="none" dirty="0">
              <a:solidFill>
                <a:schemeClr val="tx1"/>
              </a:solidFill>
              <a:effectLst/>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r>
              <a:rPr lang="en-IN" altLang="en-US" sz="2000" cap="none" dirty="0">
                <a:solidFill>
                  <a:schemeClr val="tx1"/>
                </a:solidFill>
                <a:effectLst/>
                <a:latin typeface="Times New Roman" panose="02020603050405020304" pitchFamily="18" charset="0"/>
                <a:cs typeface="Times New Roman" panose="02020603050405020304" pitchFamily="18" charset="0"/>
              </a:rPr>
              <a:t>It relies heavily on the experience and judgment of the healthcare professional, and the accuracy of the diagnosis may vary depending on factors such as the complexity of the condition and the quality of information provided by the patient.</a:t>
            </a:r>
            <a:endParaRPr lang="en-IN" altLang="en-US" sz="2000" cap="none" dirty="0">
              <a:solidFill>
                <a:schemeClr val="tx1"/>
              </a:solidFill>
              <a:effectLst/>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endParaRPr lang="en-IN" altLang="en-US" sz="2000" cap="none"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25" y="398398"/>
            <a:ext cx="8026400" cy="906308"/>
          </a:xfrm>
        </p:spPr>
        <p:txBody>
          <a:bodyPr/>
          <a:lstStyle/>
          <a:p>
            <a:pPr fontAlgn="auto">
              <a:spcAft>
                <a:spcPts val="0"/>
              </a:spcAft>
              <a:defRPr/>
            </a:pPr>
            <a:r>
              <a:rPr lang="en-US" sz="2800" dirty="0">
                <a:latin typeface="Aharoni" panose="02010803020104030203" pitchFamily="2" charset="-79"/>
                <a:cs typeface="Aharoni" panose="02010803020104030203" pitchFamily="2" charset="-79"/>
              </a:rPr>
              <a:t>PROPOSED SYSTEM </a:t>
            </a:r>
            <a:r>
              <a:rPr lang="en-IN" altLang="en-US" sz="2800" dirty="0">
                <a:latin typeface="Aharoni" panose="02010803020104030203" pitchFamily="2" charset="-79"/>
                <a:cs typeface="Aharoni" panose="02010803020104030203" pitchFamily="2" charset="-79"/>
              </a:rPr>
              <a:t>:</a:t>
            </a:r>
            <a:endParaRPr lang="en-IN" altLang="en-US" sz="2800" dirty="0">
              <a:latin typeface="Aharoni" panose="02010803020104030203" pitchFamily="2" charset="-79"/>
              <a:cs typeface="Aharoni" panose="02010803020104030203" pitchFamily="2" charset="-79"/>
            </a:endParaRPr>
          </a:p>
        </p:txBody>
      </p:sp>
      <p:sp>
        <p:nvSpPr>
          <p:cNvPr id="4" name="Text Placeholder 3"/>
          <p:cNvSpPr>
            <a:spLocks noGrp="1"/>
          </p:cNvSpPr>
          <p:nvPr>
            <p:ph type="body" idx="1"/>
          </p:nvPr>
        </p:nvSpPr>
        <p:spPr>
          <a:xfrm>
            <a:off x="441325" y="1453515"/>
            <a:ext cx="9159875" cy="4587875"/>
          </a:xfrm>
        </p:spPr>
        <p:txBody>
          <a:bodyPr>
            <a:noAutofit/>
          </a:bodyPr>
          <a:lstStyle/>
          <a:p>
            <a:pPr marL="342900" indent="-342900" algn="just">
              <a:buSzPct val="90000"/>
              <a:buFont typeface="Wingdings" panose="05000000000000000000" pitchFamily="2" charset="2"/>
              <a:buChar char="Ø"/>
            </a:pPr>
            <a:r>
              <a:rPr lang="en-US" sz="2000" cap="none" dirty="0">
                <a:solidFill>
                  <a:schemeClr val="tx1"/>
                </a:solidFill>
                <a:effectLst/>
                <a:latin typeface="Times New Roman" panose="02020603050405020304" pitchFamily="18" charset="0"/>
                <a:cs typeface="Times New Roman" panose="02020603050405020304" pitchFamily="18" charset="0"/>
              </a:rPr>
              <a:t>The proposed system for the "Disease Prediction System Using Symptoms in Python" project aims to address the limitations of traditional diagnostic methods by leveraging machine learning techniques to automate disease prediction based on reported symptoms</a:t>
            </a:r>
            <a:r>
              <a:rPr lang="en-IN" altLang="en-US" sz="2000" cap="none" dirty="0">
                <a:solidFill>
                  <a:schemeClr val="tx1"/>
                </a:solidFill>
                <a:effectLst/>
                <a:latin typeface="Times New Roman" panose="02020603050405020304" pitchFamily="18" charset="0"/>
                <a:cs typeface="Times New Roman" panose="02020603050405020304" pitchFamily="18" charset="0"/>
              </a:rPr>
              <a:t>.</a:t>
            </a:r>
            <a:endParaRPr lang="en-IN" altLang="en-US" sz="2000" cap="none" dirty="0">
              <a:solidFill>
                <a:schemeClr val="tx1"/>
              </a:solidFill>
              <a:effectLst/>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r>
              <a:rPr lang="en-IN" altLang="en-US" sz="2000" cap="none" dirty="0">
                <a:solidFill>
                  <a:schemeClr val="tx1"/>
                </a:solidFill>
                <a:effectLst/>
                <a:latin typeface="Times New Roman" panose="02020603050405020304" pitchFamily="18" charset="0"/>
                <a:cs typeface="Times New Roman" panose="02020603050405020304" pitchFamily="18" charset="0"/>
              </a:rPr>
              <a:t>It</a:t>
            </a:r>
            <a:r>
              <a:rPr lang="en-US" sz="2000" cap="none" dirty="0">
                <a:solidFill>
                  <a:schemeClr val="tx1"/>
                </a:solidFill>
                <a:effectLst/>
                <a:latin typeface="Times New Roman" panose="02020603050405020304" pitchFamily="18" charset="0"/>
                <a:cs typeface="Times New Roman" panose="02020603050405020304" pitchFamily="18" charset="0"/>
              </a:rPr>
              <a:t> will provide users with a user-friendly interface where they can input their symptoms, medical history, and other relevant information.</a:t>
            </a:r>
            <a:endParaRPr lang="en-US" sz="2000" cap="none" dirty="0">
              <a:solidFill>
                <a:schemeClr val="tx1"/>
              </a:solidFill>
              <a:effectLst/>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r>
              <a:rPr lang="en-US" sz="2000" cap="none" dirty="0">
                <a:solidFill>
                  <a:schemeClr val="tx1"/>
                </a:solidFill>
                <a:effectLst/>
                <a:latin typeface="Times New Roman" panose="02020603050405020304" pitchFamily="18" charset="0"/>
                <a:cs typeface="Times New Roman" panose="02020603050405020304" pitchFamily="18" charset="0"/>
              </a:rPr>
              <a:t>Utilizing a dataset collected from hospitals, the system will employ machine learning algorithms to analyze the input data and predict potential diseases or health conditions</a:t>
            </a:r>
            <a:endParaRPr lang="en-US" sz="2000" cap="none" dirty="0">
              <a:solidFill>
                <a:schemeClr val="tx1"/>
              </a:solidFill>
              <a:effectLst/>
              <a:latin typeface="Times New Roman" panose="02020603050405020304" pitchFamily="18" charset="0"/>
              <a:cs typeface="Times New Roman" panose="02020603050405020304" pitchFamily="18" charset="0"/>
            </a:endParaRPr>
          </a:p>
          <a:p>
            <a:pPr algn="just"/>
            <a:r>
              <a:rPr lang="en-US" sz="2000" cap="none" dirty="0">
                <a:solidFill>
                  <a:schemeClr val="tx1"/>
                </a:solidFill>
                <a:effectLst/>
                <a:latin typeface="Times New Roman" panose="02020603050405020304" pitchFamily="18" charset="0"/>
                <a:cs typeface="Times New Roman" panose="02020603050405020304" pitchFamily="18" charset="0"/>
              </a:rPr>
              <a:t>   </a:t>
            </a:r>
            <a:endParaRPr lang="en-IN" sz="2000"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455157"/>
            <a:ext cx="8807472" cy="566057"/>
          </a:xfrm>
        </p:spPr>
        <p:txBody>
          <a:bodyPr>
            <a:noAutofit/>
          </a:bodyPr>
          <a:lstStyle/>
          <a:p>
            <a:r>
              <a:rPr lang="en-IN" altLang="en-US" sz="2800" dirty="0">
                <a:latin typeface="Aharoni" panose="02010803020104030203" pitchFamily="2" charset="-79"/>
                <a:cs typeface="Aharoni" panose="02010803020104030203" pitchFamily="2" charset="-79"/>
              </a:rPr>
              <a:t>  </a:t>
            </a:r>
            <a:r>
              <a:rPr lang="en-US" sz="2800" dirty="0">
                <a:latin typeface="Aharoni" panose="02010803020104030203" pitchFamily="2" charset="-79"/>
                <a:cs typeface="Aharoni" panose="02010803020104030203" pitchFamily="2" charset="-79"/>
              </a:rPr>
              <a:t>MODULES</a:t>
            </a:r>
            <a:r>
              <a:rPr lang="en-IN" altLang="en-US" sz="2800" dirty="0">
                <a:latin typeface="Aharoni" panose="02010803020104030203" pitchFamily="2" charset="-79"/>
                <a:cs typeface="Aharoni" panose="02010803020104030203" pitchFamily="2" charset="-79"/>
              </a:rPr>
              <a:t> : </a:t>
            </a:r>
            <a:endParaRPr lang="en-IN" altLang="en-US"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414655" y="1324610"/>
            <a:ext cx="9177020" cy="4141470"/>
          </a:xfrm>
        </p:spPr>
        <p:txBody>
          <a:bodyPr>
            <a:normAutofit/>
          </a:bodyPr>
          <a:lstStyle/>
          <a:p>
            <a:pPr marL="342900" indent="-342900">
              <a:buFont typeface="Wingdings" panose="05000000000000000000" pitchFamily="2" charset="2"/>
              <a:buChar char="Ø"/>
            </a:pPr>
            <a:r>
              <a:rPr lang="en-US" sz="2000" spc="-5" dirty="0">
                <a:effectLst/>
                <a:latin typeface="Times New Roman" panose="02020603050405020304" pitchFamily="18" charset="0"/>
                <a:ea typeface="Times New Roman" panose="02020603050405020304" pitchFamily="18" charset="0"/>
              </a:rPr>
              <a:t>Pre-Processing : </a:t>
            </a:r>
            <a:r>
              <a:rPr lang="en-US" sz="2000" dirty="0">
                <a:effectLst/>
                <a:latin typeface="Times New Roman" panose="02020603050405020304" pitchFamily="18" charset="0"/>
                <a:ea typeface="Times New Roman" panose="02020603050405020304" pitchFamily="18" charset="0"/>
              </a:rPr>
              <a:t>The collected data needs to be preprocessed to prepare it for modelling.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includes cleaning the data, handling missing values..</a:t>
            </a:r>
            <a:endParaRPr lang="en-U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Bivariate Analysis : The analysis is done using two variables.</a:t>
            </a:r>
            <a:endParaRPr lang="en-US"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Preparing data for training and testing : The data is spitted in to training and testing sets.</a:t>
            </a:r>
            <a:endParaRPr lang="en-U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Selecting the model : The classification model is selected that may be Naive Bayes or Support Vector Machine.</a:t>
            </a:r>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217" y="458994"/>
            <a:ext cx="8596668" cy="784928"/>
          </a:xfrm>
        </p:spPr>
        <p:txBody>
          <a:bodyPr/>
          <a:lstStyle/>
          <a:p>
            <a:r>
              <a:rPr lang="en-IN" sz="2800" dirty="0">
                <a:latin typeface="Aharoni" panose="02010803020104030203" pitchFamily="2" charset="-79"/>
                <a:cs typeface="Aharoni" panose="02010803020104030203" pitchFamily="2" charset="-79"/>
              </a:rPr>
              <a:t>FUNCTIONAL REQUIREMENTS :</a:t>
            </a:r>
            <a:endParaRPr lang="en-IN" sz="2800"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453390" y="1858781"/>
            <a:ext cx="9246870" cy="4242216"/>
          </a:xfrm>
        </p:spPr>
        <p:txBody>
          <a:bodyPr>
            <a:noAutofit/>
          </a:bodyPr>
          <a:lstStyle/>
          <a:p>
            <a:pPr marL="342900" indent="-342900" algn="just">
              <a:buSzPct val="90000"/>
              <a:buFont typeface="Wingdings" panose="05000000000000000000" charset="0"/>
              <a:buChar char="Ø"/>
            </a:pPr>
            <a:r>
              <a:rPr lang="en-US" dirty="0">
                <a:solidFill>
                  <a:schemeClr val="tx1"/>
                </a:solidFill>
                <a:effectLst/>
                <a:latin typeface="Times New Roman" panose="02020603050405020304" pitchFamily="18" charset="0"/>
                <a:ea typeface="Times New Roman" panose="02020603050405020304" pitchFamily="18" charset="0"/>
              </a:rPr>
              <a:t>Symptom Input:</a:t>
            </a:r>
            <a:endParaRPr lang="en-US" dirty="0">
              <a:solidFill>
                <a:schemeClr val="tx1"/>
              </a:solidFill>
              <a:effectLst/>
              <a:latin typeface="Times New Roman" panose="02020603050405020304" pitchFamily="18" charset="0"/>
              <a:ea typeface="Times New Roman" panose="02020603050405020304" pitchFamily="18" charset="0"/>
            </a:endParaRPr>
          </a:p>
          <a:p>
            <a:pPr algn="just">
              <a:buSzPct val="90000"/>
            </a:pPr>
            <a:r>
              <a:rPr lang="en-US" b="0" dirty="0">
                <a:solidFill>
                  <a:schemeClr val="tx1"/>
                </a:solidFill>
                <a:effectLst/>
                <a:latin typeface="Times New Roman" panose="02020603050405020304" pitchFamily="18" charset="0"/>
                <a:ea typeface="Times New Roman" panose="02020603050405020304" pitchFamily="18" charset="0"/>
              </a:rPr>
              <a:t>Users should be able to input symptoms into the system through a user-friendly       interface.</a:t>
            </a:r>
            <a:endParaRPr lang="en-US" b="0" dirty="0">
              <a:solidFill>
                <a:schemeClr val="tx1"/>
              </a:solidFill>
              <a:effectLst/>
              <a:latin typeface="Times New Roman" panose="02020603050405020304" pitchFamily="18" charset="0"/>
              <a:ea typeface="Times New Roman" panose="02020603050405020304" pitchFamily="18" charset="0"/>
            </a:endParaRPr>
          </a:p>
          <a:p>
            <a:pPr algn="just">
              <a:buSzPct val="90000"/>
            </a:pPr>
            <a:endParaRPr lang="en-IN" dirty="0">
              <a:solidFill>
                <a:schemeClr val="tx1"/>
              </a:solidFill>
              <a:effectLst/>
              <a:latin typeface="Times New Roman" panose="02020603050405020304" pitchFamily="18" charset="0"/>
              <a:ea typeface="Times New Roman" panose="02020603050405020304" pitchFamily="18" charset="0"/>
            </a:endParaRPr>
          </a:p>
          <a:p>
            <a:pPr marL="342900" indent="-342900" algn="just">
              <a:buSzPct val="90000"/>
              <a:buFont typeface="Wingdings" panose="05000000000000000000" charset="0"/>
              <a:buChar char="Ø"/>
            </a:pPr>
            <a:r>
              <a:rPr lang="en-US" dirty="0">
                <a:solidFill>
                  <a:schemeClr val="tx1"/>
                </a:solidFill>
                <a:effectLst/>
                <a:latin typeface="Times New Roman" panose="02020603050405020304" pitchFamily="18" charset="0"/>
                <a:ea typeface="Times New Roman" panose="02020603050405020304" pitchFamily="18" charset="0"/>
              </a:rPr>
              <a:t>Disease Prediction:</a:t>
            </a:r>
            <a:endParaRPr lang="en-US" dirty="0">
              <a:solidFill>
                <a:schemeClr val="tx1"/>
              </a:solidFill>
              <a:effectLst/>
              <a:latin typeface="Times New Roman" panose="02020603050405020304" pitchFamily="18" charset="0"/>
              <a:ea typeface="Times New Roman" panose="02020603050405020304" pitchFamily="18" charset="0"/>
            </a:endParaRPr>
          </a:p>
          <a:p>
            <a:pPr algn="just">
              <a:buSzPct val="90000"/>
            </a:pPr>
            <a:r>
              <a:rPr lang="en-US" b="0" dirty="0">
                <a:solidFill>
                  <a:schemeClr val="tx1"/>
                </a:solidFill>
                <a:effectLst/>
                <a:latin typeface="Times New Roman" panose="02020603050405020304" pitchFamily="18" charset="0"/>
                <a:ea typeface="Times New Roman" panose="02020603050405020304" pitchFamily="18" charset="0"/>
              </a:rPr>
              <a:t>The system should utilize machine learning algorithms to predict diseases based on the input symptoms.</a:t>
            </a:r>
            <a:endParaRPr lang="en-US" b="0" dirty="0">
              <a:solidFill>
                <a:schemeClr val="tx1"/>
              </a:solidFill>
              <a:effectLst/>
              <a:latin typeface="Times New Roman" panose="02020603050405020304" pitchFamily="18" charset="0"/>
              <a:ea typeface="Times New Roman" panose="02020603050405020304" pitchFamily="18" charset="0"/>
            </a:endParaRPr>
          </a:p>
          <a:p>
            <a:pPr algn="just">
              <a:buSzPct val="90000"/>
            </a:pPr>
            <a:endParaRPr lang="en-IN" dirty="0">
              <a:solidFill>
                <a:schemeClr val="tx1"/>
              </a:solidFill>
              <a:effectLst/>
              <a:latin typeface="Times New Roman" panose="02020603050405020304" pitchFamily="18" charset="0"/>
              <a:ea typeface="Times New Roman" panose="02020603050405020304" pitchFamily="18" charset="0"/>
            </a:endParaRPr>
          </a:p>
          <a:p>
            <a:pPr marL="342900" indent="-342900" algn="just">
              <a:buSzPct val="90000"/>
              <a:buFont typeface="Wingdings" panose="05000000000000000000" charset="0"/>
              <a:buChar char="Ø"/>
            </a:pPr>
            <a:r>
              <a:rPr lang="en-US" dirty="0">
                <a:solidFill>
                  <a:schemeClr val="tx1"/>
                </a:solidFill>
                <a:effectLst/>
                <a:latin typeface="Times New Roman" panose="02020603050405020304" pitchFamily="18" charset="0"/>
                <a:ea typeface="Times New Roman" panose="02020603050405020304" pitchFamily="18" charset="0"/>
              </a:rPr>
              <a:t>Result Presentation:</a:t>
            </a:r>
            <a:endParaRPr lang="en-US" dirty="0">
              <a:solidFill>
                <a:schemeClr val="tx1"/>
              </a:solidFill>
              <a:effectLst/>
              <a:latin typeface="Times New Roman" panose="02020603050405020304" pitchFamily="18" charset="0"/>
              <a:ea typeface="Times New Roman" panose="02020603050405020304" pitchFamily="18" charset="0"/>
            </a:endParaRPr>
          </a:p>
          <a:p>
            <a:pPr algn="just">
              <a:buSzPct val="90000"/>
            </a:pPr>
            <a:r>
              <a:rPr lang="en-US" b="0" dirty="0">
                <a:solidFill>
                  <a:schemeClr val="tx1"/>
                </a:solidFill>
                <a:effectLst/>
                <a:latin typeface="Times New Roman" panose="02020603050405020304" pitchFamily="18" charset="0"/>
                <a:ea typeface="Times New Roman" panose="02020603050405020304" pitchFamily="18" charset="0"/>
              </a:rPr>
              <a:t>The system should prioritize and display the most likely diseases based on the input symptoms.</a:t>
            </a:r>
            <a:endParaRPr lang="en-IN" b="1" dirty="0">
              <a:solidFill>
                <a:schemeClr val="tx1"/>
              </a:solidFill>
              <a:effectLst/>
              <a:latin typeface="Times New Roman" panose="02020603050405020304" pitchFamily="18" charset="0"/>
              <a:ea typeface="Times New Roman" panose="02020603050405020304" pitchFamily="18" charset="0"/>
            </a:endParaRPr>
          </a:p>
          <a:p>
            <a:pPr algn="just">
              <a:buSzPct val="90000"/>
            </a:pPr>
            <a:endParaRPr lang="en-IN" dirty="0">
              <a:solidFill>
                <a:schemeClr val="tx1"/>
              </a:solidFill>
              <a:effectLst/>
              <a:latin typeface="Times New Roman" panose="02020603050405020304" pitchFamily="18" charset="0"/>
              <a:ea typeface="Times New Roman" panose="02020603050405020304" pitchFamily="18" charset="0"/>
            </a:endParaRPr>
          </a:p>
          <a:p>
            <a:pPr algn="just">
              <a:buSzPct val="90000"/>
            </a:pPr>
            <a:endParaRPr lang="en-I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3.xml>��< ? x m l   v e r s i o n = " 1 . 0 " ? > < c t : c o n t e n t T y p e S c h e m a   c t : _ = " "   m a : _ = " "   m a : c o n t e n t T y p e N a m e = " D o c u m e n t "   m a : c o n t e n t T y p e I D = " 0 x 0 1 0 1 0 0 7 9 F 1 1 1 E D 3 5 F 8 C C 4 7 9 4 4 9 6 0 9 E 8 A 0 9 2 3 A 6 "   m a : c o n t e n t T y p e V e r s i o n = " 1 1 "   m a : c o n t e n t T y p e D e s c r i p t i o n = " C r e a t e   a   n e w   d o c u m e n t . "   m a : c o n t e n t T y p e S c o p e = " "   m a : v e r s i o n I D = " 9 6 7 7 2 1 0 f 2 4 a 1 b e 2 3 c 9 2 c 9 0 f d 8 8 6 a a 0 a a "   x m l n s : c t = " h t t p : / / s c h e m a s . m i c r o s o f t . c o m / o f f i c e / 2 0 0 6 / m e t a d a t a / c o n t e n t T y p e "   x m l n s : m a = " h t t p : / / s c h e m a s . m i c r o s o f t . c o m / o f f i c e / 2 0 0 6 / m e t a d a t a / p r o p e r t i e s / m e t a A t t r i b u t e s " >  
 < x s d : s c h e m a   t a r g e t N a m e s p a c e = " h t t p : / / s c h e m a s . m i c r o s o f t . c o m / o f f i c e / 2 0 0 6 / m e t a d a t a / p r o p e r t i e s "   m a : r o o t = " t r u e "   m a : f i e l d s I D = " 6 0 e 0 5 7 2 3 c 5 c 1 9 0 8 d f 1 a 1 a 4 e b f 1 1 d 3 4 4 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55FDEB4C-941C-4EBE-9462-062D8A0ADE9E}">
  <ds:schemaRefs/>
</ds:datastoreItem>
</file>

<file path=customXml/itemProps2.xml><?xml version="1.0" encoding="utf-8"?>
<ds:datastoreItem xmlns:ds="http://schemas.openxmlformats.org/officeDocument/2006/customXml" ds:itemID="{60B414F3-C833-4395-8C69-0E806C518171}">
  <ds:schemaRefs/>
</ds:datastoreItem>
</file>

<file path=customXml/itemProps3.xml><?xml version="1.0" encoding="utf-8"?>
<ds:datastoreItem xmlns:ds="http://schemas.openxmlformats.org/officeDocument/2006/customXml" ds:itemID="{00B8EF33-82AA-4779-AFAA-C56669D00DAA}">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12089</Words>
  <Application>WPS Presentation</Application>
  <PresentationFormat>Widescreen</PresentationFormat>
  <Paragraphs>319</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SimSun</vt:lpstr>
      <vt:lpstr>Wingdings</vt:lpstr>
      <vt:lpstr>Wingdings 3</vt:lpstr>
      <vt:lpstr>Arial</vt:lpstr>
      <vt:lpstr>Aharoni</vt:lpstr>
      <vt:lpstr>Yu Gothic UI Semibold</vt:lpstr>
      <vt:lpstr>Arial Black</vt:lpstr>
      <vt:lpstr>Bookman Old Style</vt:lpstr>
      <vt:lpstr>Times New Roman</vt:lpstr>
      <vt:lpstr>Microsoft JhengHei</vt:lpstr>
      <vt:lpstr>Arial Unicode MS</vt:lpstr>
      <vt:lpstr>Wingdings</vt:lpstr>
      <vt:lpstr>Trebuchet MS</vt:lpstr>
      <vt:lpstr>Microsoft YaHei</vt:lpstr>
      <vt:lpstr>Arial Unicode MS</vt:lpstr>
      <vt:lpstr>Calibri</vt:lpstr>
      <vt:lpstr>Arial Rounded MT Bold</vt:lpstr>
      <vt:lpstr>Facet</vt:lpstr>
      <vt:lpstr>DISEASE PREDICTION SYSTEM USING SYMPTOMS IN PYTHON</vt:lpstr>
      <vt:lpstr>CONTENTS :</vt:lpstr>
      <vt:lpstr>ABSTRACT :</vt:lpstr>
      <vt:lpstr>INTRODUCTION :</vt:lpstr>
      <vt:lpstr>Literature Survey:</vt:lpstr>
      <vt:lpstr>EXISTING SYSTEM :</vt:lpstr>
      <vt:lpstr>PROPOSED SYSTEM :</vt:lpstr>
      <vt:lpstr>  MODULES : </vt:lpstr>
      <vt:lpstr>FUNCTIONAL REQUIREMENTS :</vt:lpstr>
      <vt:lpstr>NON FUNCTIONAL REQUIREMENTS :</vt:lpstr>
      <vt:lpstr>HARDWARE REQUIREMENTS :</vt:lpstr>
      <vt:lpstr>SYSTEM ARCHITECTURE :</vt:lpstr>
      <vt:lpstr>ALGORITHMS USED :</vt:lpstr>
      <vt:lpstr>NAIVE BAYES ALGORITHM :</vt:lpstr>
      <vt:lpstr>DECISION TREE LEARNING ALGORITHM :</vt:lpstr>
      <vt:lpstr> RANDOM FOREST ALGORITHM ::</vt:lpstr>
      <vt:lpstr>USE CASE DIAGRAM :</vt:lpstr>
      <vt:lpstr>CLASS DIAGRAM :</vt:lpstr>
      <vt:lpstr>ACTIVITY DIAGRAM :</vt:lpstr>
      <vt:lpstr>PowerPoint 演示文稿</vt:lpstr>
      <vt:lpstr>PowerPoint 演示文稿</vt:lpstr>
      <vt:lpstr>PowerPoint 演示文稿</vt:lpstr>
      <vt:lpstr>INPUT DATA :</vt:lpstr>
      <vt:lpstr>PowerPoint 演示文稿</vt:lpstr>
      <vt:lpstr>TEST CASES :</vt:lpstr>
      <vt:lpstr>OUTPUT SCREENS : </vt:lpstr>
      <vt:lpstr>PowerPoint 演示文稿</vt:lpstr>
      <vt:lpstr>PowerPoint 演示文稿</vt:lpstr>
      <vt:lpstr>FUTURE ENHANCEMENT : </vt:lpstr>
      <vt:lpstr>CONCLUSION :</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 USING PYTHON AND OPENCv</dc:title>
  <dc:creator>My Info Vijji</dc:creator>
  <cp:lastModifiedBy>appar</cp:lastModifiedBy>
  <cp:revision>58</cp:revision>
  <dcterms:created xsi:type="dcterms:W3CDTF">2022-11-10T05:14:00Z</dcterms:created>
  <dcterms:modified xsi:type="dcterms:W3CDTF">2024-05-04T04:17:29Z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0078AD2BE95D4AECB2C84775C30B48AD_13</vt:lpwstr>
  </property>
  <property fmtid="{D5CDD505-2E9C-101B-9397-08002B2CF9AE}" pid="4" name="KSOProductBuildVer">
    <vt:lpwstr>1033-12.2.0.16731</vt:lpwstr>
  </property>
</Properties>
</file>