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3A7DB-E709-4606-818E-8A308FFD5FAA}" v="879" dt="2024-10-01T11:11:35.460"/>
    <p1510:client id="{499DE821-FE19-493F-A26A-9B68AB357F00}" v="1" dt="2024-10-01T11:34:37.703"/>
    <p1510:client id="{7A109FA8-09B6-1FC3-77B8-E2FE9400478F}" v="951" dt="2024-09-30T17:34:01.043"/>
    <p1510:client id="{B6EA1CF8-F402-4460-9E21-431243CCD708}" v="10" dt="2024-10-01T09:04:34.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ABA45-CE90-4F51-8986-511F442CA8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68B36F7-8D17-407B-99F2-19F5285D1A8E}">
      <dgm:prSet/>
      <dgm:spPr/>
      <dgm:t>
        <a:bodyPr/>
        <a:lstStyle/>
        <a:p>
          <a:pPr>
            <a:lnSpc>
              <a:spcPct val="100000"/>
            </a:lnSpc>
          </a:pPr>
          <a:r>
            <a:rPr lang="en-US" b="1" i="0">
              <a:solidFill>
                <a:schemeClr val="bg1"/>
              </a:solidFill>
            </a:rPr>
            <a:t>Personalized Book Recommendations</a:t>
          </a:r>
          <a:r>
            <a:rPr lang="en-US" b="0" i="0">
              <a:solidFill>
                <a:schemeClr val="bg1"/>
              </a:solidFill>
            </a:rPr>
            <a:t>: By leveraging machine learning algorithms, the system can predict user preferences based on their reading history and recommend books that align with their tastes, improving reader engagement.</a:t>
          </a:r>
          <a:endParaRPr lang="en-US">
            <a:solidFill>
              <a:schemeClr val="bg1"/>
            </a:solidFill>
          </a:endParaRPr>
        </a:p>
      </dgm:t>
    </dgm:pt>
    <dgm:pt modelId="{4857A9CB-998D-4E8B-961E-19D8EFA654A3}" type="parTrans" cxnId="{AA571588-0132-407C-B9EE-6CC334A13154}">
      <dgm:prSet/>
      <dgm:spPr/>
      <dgm:t>
        <a:bodyPr/>
        <a:lstStyle/>
        <a:p>
          <a:endParaRPr lang="en-US"/>
        </a:p>
      </dgm:t>
    </dgm:pt>
    <dgm:pt modelId="{F2B4874E-C150-4EE7-90DF-08F56BD2BE7D}" type="sibTrans" cxnId="{AA571588-0132-407C-B9EE-6CC334A13154}">
      <dgm:prSet/>
      <dgm:spPr/>
      <dgm:t>
        <a:bodyPr/>
        <a:lstStyle/>
        <a:p>
          <a:endParaRPr lang="en-US"/>
        </a:p>
      </dgm:t>
    </dgm:pt>
    <dgm:pt modelId="{F7EA2F0B-8579-4787-A8BF-79EAB1409163}">
      <dgm:prSet/>
      <dgm:spPr/>
      <dgm:t>
        <a:bodyPr/>
        <a:lstStyle/>
        <a:p>
          <a:pPr>
            <a:lnSpc>
              <a:spcPct val="100000"/>
            </a:lnSpc>
          </a:pPr>
          <a:r>
            <a:rPr lang="en-US" b="1" i="0">
              <a:solidFill>
                <a:schemeClr val="bg1"/>
              </a:solidFill>
            </a:rPr>
            <a:t>Predicting Bestseller Potential</a:t>
          </a:r>
          <a:r>
            <a:rPr lang="en-US" b="0" i="0">
              <a:solidFill>
                <a:schemeClr val="bg1"/>
              </a:solidFill>
            </a:rPr>
            <a:t>: Publishers can use the predictive models to identify which upcoming books have the highest potential to become bestsellers, optimizing marketing budgets and launch strategies.</a:t>
          </a:r>
          <a:endParaRPr lang="en-US">
            <a:solidFill>
              <a:schemeClr val="bg1"/>
            </a:solidFill>
          </a:endParaRPr>
        </a:p>
      </dgm:t>
    </dgm:pt>
    <dgm:pt modelId="{22FE7EB8-3439-4C87-88FE-16C89CA5E8BD}" type="parTrans" cxnId="{FFAFD3ED-6EB7-4FD0-9454-8BB8CFC45B77}">
      <dgm:prSet/>
      <dgm:spPr/>
      <dgm:t>
        <a:bodyPr/>
        <a:lstStyle/>
        <a:p>
          <a:endParaRPr lang="en-US"/>
        </a:p>
      </dgm:t>
    </dgm:pt>
    <dgm:pt modelId="{95DD3BF8-099D-4B19-A701-64BC89D8D609}" type="sibTrans" cxnId="{FFAFD3ED-6EB7-4FD0-9454-8BB8CFC45B77}">
      <dgm:prSet/>
      <dgm:spPr/>
      <dgm:t>
        <a:bodyPr/>
        <a:lstStyle/>
        <a:p>
          <a:endParaRPr lang="en-US"/>
        </a:p>
      </dgm:t>
    </dgm:pt>
    <dgm:pt modelId="{3767CC30-8E8C-47AA-BC3C-27FB44CADF62}">
      <dgm:prSet/>
      <dgm:spPr/>
      <dgm:t>
        <a:bodyPr/>
        <a:lstStyle/>
        <a:p>
          <a:pPr>
            <a:lnSpc>
              <a:spcPct val="100000"/>
            </a:lnSpc>
          </a:pPr>
          <a:r>
            <a:rPr lang="en-US" b="1" i="0">
              <a:solidFill>
                <a:schemeClr val="bg1"/>
              </a:solidFill>
            </a:rPr>
            <a:t>Language and Region-based Recommendations</a:t>
          </a:r>
          <a:r>
            <a:rPr lang="en-US" b="0" i="0">
              <a:solidFill>
                <a:schemeClr val="bg1"/>
              </a:solidFill>
            </a:rPr>
            <a:t>: Expand the recommendation engine to support recommendations in multiple languages and regions, tailored to cultural and linguistic preferences.</a:t>
          </a:r>
          <a:endParaRPr lang="en-US">
            <a:solidFill>
              <a:schemeClr val="bg1"/>
            </a:solidFill>
          </a:endParaRPr>
        </a:p>
      </dgm:t>
    </dgm:pt>
    <dgm:pt modelId="{626F3E02-A252-4B96-B53F-83E466A642B1}" type="parTrans" cxnId="{A7EA551C-02EB-4907-B750-1A090A247947}">
      <dgm:prSet/>
      <dgm:spPr/>
      <dgm:t>
        <a:bodyPr/>
        <a:lstStyle/>
        <a:p>
          <a:endParaRPr lang="en-US"/>
        </a:p>
      </dgm:t>
    </dgm:pt>
    <dgm:pt modelId="{1FCAA260-E32B-4A07-A2A5-720035A4F3C1}" type="sibTrans" cxnId="{A7EA551C-02EB-4907-B750-1A090A247947}">
      <dgm:prSet/>
      <dgm:spPr/>
      <dgm:t>
        <a:bodyPr/>
        <a:lstStyle/>
        <a:p>
          <a:endParaRPr lang="en-US"/>
        </a:p>
      </dgm:t>
    </dgm:pt>
    <dgm:pt modelId="{2815A773-7A85-4029-97E5-FC24CCB8B009}">
      <dgm:prSet/>
      <dgm:spPr/>
      <dgm:t>
        <a:bodyPr/>
        <a:lstStyle/>
        <a:p>
          <a:pPr>
            <a:lnSpc>
              <a:spcPct val="100000"/>
            </a:lnSpc>
          </a:pPr>
          <a:r>
            <a:rPr lang="en-US" b="1" i="0">
              <a:solidFill>
                <a:schemeClr val="bg1"/>
              </a:solidFill>
            </a:rPr>
            <a:t>Real-Time Sales Prediction Dashboard</a:t>
          </a:r>
          <a:r>
            <a:rPr lang="en-US" b="0" i="0">
              <a:solidFill>
                <a:schemeClr val="bg1"/>
              </a:solidFill>
            </a:rPr>
            <a:t>: Build an interactive dashboard that provides real-time book sales predictions based on emerging market trends, user preferences, and social media buzz, allowing publishers to make quick decisions.</a:t>
          </a:r>
          <a:endParaRPr lang="en-US">
            <a:solidFill>
              <a:schemeClr val="bg1"/>
            </a:solidFill>
          </a:endParaRPr>
        </a:p>
      </dgm:t>
    </dgm:pt>
    <dgm:pt modelId="{01071DB4-5C4D-49CA-B08F-6220BE4F2297}" type="parTrans" cxnId="{90416AEB-1517-44E3-84AA-D7DA45138392}">
      <dgm:prSet/>
      <dgm:spPr/>
      <dgm:t>
        <a:bodyPr/>
        <a:lstStyle/>
        <a:p>
          <a:endParaRPr lang="en-US"/>
        </a:p>
      </dgm:t>
    </dgm:pt>
    <dgm:pt modelId="{AB214001-6095-4BC7-9181-BCF2F557EDA8}" type="sibTrans" cxnId="{90416AEB-1517-44E3-84AA-D7DA45138392}">
      <dgm:prSet/>
      <dgm:spPr/>
      <dgm:t>
        <a:bodyPr/>
        <a:lstStyle/>
        <a:p>
          <a:endParaRPr lang="en-US"/>
        </a:p>
      </dgm:t>
    </dgm:pt>
    <dgm:pt modelId="{48258D71-83B4-44C6-9E7F-B7EAD7ECD1EB}" type="pres">
      <dgm:prSet presAssocID="{370ABA45-CE90-4F51-8986-511F442CA80C}" presName="root" presStyleCnt="0">
        <dgm:presLayoutVars>
          <dgm:dir/>
          <dgm:resizeHandles val="exact"/>
        </dgm:presLayoutVars>
      </dgm:prSet>
      <dgm:spPr/>
    </dgm:pt>
    <dgm:pt modelId="{F3E0EF4C-0CA1-44A6-8031-1EE82C58822F}" type="pres">
      <dgm:prSet presAssocID="{168B36F7-8D17-407B-99F2-19F5285D1A8E}" presName="compNode" presStyleCnt="0"/>
      <dgm:spPr/>
    </dgm:pt>
    <dgm:pt modelId="{317B3B5E-C1AA-4A47-88B8-9CCA918B10B6}" type="pres">
      <dgm:prSet presAssocID="{168B36F7-8D17-407B-99F2-19F5285D1A8E}" presName="bgRect" presStyleLbl="bgShp" presStyleIdx="0" presStyleCnt="4"/>
      <dgm:spPr/>
    </dgm:pt>
    <dgm:pt modelId="{C25829AC-2D80-4122-AC11-2B3C8A1DF427}" type="pres">
      <dgm:prSet presAssocID="{168B36F7-8D17-407B-99F2-19F5285D1A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3BE62ECE-495A-4257-9966-D3A643F1AD02}" type="pres">
      <dgm:prSet presAssocID="{168B36F7-8D17-407B-99F2-19F5285D1A8E}" presName="spaceRect" presStyleCnt="0"/>
      <dgm:spPr/>
    </dgm:pt>
    <dgm:pt modelId="{0DDC2621-70DE-4D15-B714-96EB50EBC1B9}" type="pres">
      <dgm:prSet presAssocID="{168B36F7-8D17-407B-99F2-19F5285D1A8E}" presName="parTx" presStyleLbl="revTx" presStyleIdx="0" presStyleCnt="4">
        <dgm:presLayoutVars>
          <dgm:chMax val="0"/>
          <dgm:chPref val="0"/>
        </dgm:presLayoutVars>
      </dgm:prSet>
      <dgm:spPr/>
    </dgm:pt>
    <dgm:pt modelId="{F8AB291C-F662-4939-9629-DBA3264B1821}" type="pres">
      <dgm:prSet presAssocID="{F2B4874E-C150-4EE7-90DF-08F56BD2BE7D}" presName="sibTrans" presStyleCnt="0"/>
      <dgm:spPr/>
    </dgm:pt>
    <dgm:pt modelId="{0670C04D-9A99-465A-9A5F-03201DBD6857}" type="pres">
      <dgm:prSet presAssocID="{F7EA2F0B-8579-4787-A8BF-79EAB1409163}" presName="compNode" presStyleCnt="0"/>
      <dgm:spPr/>
    </dgm:pt>
    <dgm:pt modelId="{09E98F82-445C-48C0-A3D6-EB3999F6117C}" type="pres">
      <dgm:prSet presAssocID="{F7EA2F0B-8579-4787-A8BF-79EAB1409163}" presName="bgRect" presStyleLbl="bgShp" presStyleIdx="1" presStyleCnt="4"/>
      <dgm:spPr/>
    </dgm:pt>
    <dgm:pt modelId="{268E9A4D-2324-4D43-AC27-D235CA7A8736}" type="pres">
      <dgm:prSet presAssocID="{F7EA2F0B-8579-4787-A8BF-79EAB14091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A956FF82-1BE4-4746-AFC3-1F958B75362F}" type="pres">
      <dgm:prSet presAssocID="{F7EA2F0B-8579-4787-A8BF-79EAB1409163}" presName="spaceRect" presStyleCnt="0"/>
      <dgm:spPr/>
    </dgm:pt>
    <dgm:pt modelId="{519318A6-CCB6-4F02-A24A-8BE8607D03C0}" type="pres">
      <dgm:prSet presAssocID="{F7EA2F0B-8579-4787-A8BF-79EAB1409163}" presName="parTx" presStyleLbl="revTx" presStyleIdx="1" presStyleCnt="4">
        <dgm:presLayoutVars>
          <dgm:chMax val="0"/>
          <dgm:chPref val="0"/>
        </dgm:presLayoutVars>
      </dgm:prSet>
      <dgm:spPr/>
    </dgm:pt>
    <dgm:pt modelId="{C9F207FF-C159-4C76-926D-EF2641AF1AE3}" type="pres">
      <dgm:prSet presAssocID="{95DD3BF8-099D-4B19-A701-64BC89D8D609}" presName="sibTrans" presStyleCnt="0"/>
      <dgm:spPr/>
    </dgm:pt>
    <dgm:pt modelId="{588A1D3C-A6A3-4B4E-A231-102D658038FE}" type="pres">
      <dgm:prSet presAssocID="{3767CC30-8E8C-47AA-BC3C-27FB44CADF62}" presName="compNode" presStyleCnt="0"/>
      <dgm:spPr/>
    </dgm:pt>
    <dgm:pt modelId="{E42E4899-139C-4744-911C-E31D762809F3}" type="pres">
      <dgm:prSet presAssocID="{3767CC30-8E8C-47AA-BC3C-27FB44CADF62}" presName="bgRect" presStyleLbl="bgShp" presStyleIdx="2" presStyleCnt="4"/>
      <dgm:spPr/>
    </dgm:pt>
    <dgm:pt modelId="{2E42122A-24AF-49A2-B45C-AC3785F0F8DA}" type="pres">
      <dgm:prSet presAssocID="{3767CC30-8E8C-47AA-BC3C-27FB44CADF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50A5BF89-86E2-4C09-BE12-81E2B5298B65}" type="pres">
      <dgm:prSet presAssocID="{3767CC30-8E8C-47AA-BC3C-27FB44CADF62}" presName="spaceRect" presStyleCnt="0"/>
      <dgm:spPr/>
    </dgm:pt>
    <dgm:pt modelId="{6BB2418C-4DA9-4018-92D9-86A8352B9598}" type="pres">
      <dgm:prSet presAssocID="{3767CC30-8E8C-47AA-BC3C-27FB44CADF62}" presName="parTx" presStyleLbl="revTx" presStyleIdx="2" presStyleCnt="4">
        <dgm:presLayoutVars>
          <dgm:chMax val="0"/>
          <dgm:chPref val="0"/>
        </dgm:presLayoutVars>
      </dgm:prSet>
      <dgm:spPr/>
    </dgm:pt>
    <dgm:pt modelId="{42752E9E-B14E-4034-9F2C-C65A68884BDB}" type="pres">
      <dgm:prSet presAssocID="{1FCAA260-E32B-4A07-A2A5-720035A4F3C1}" presName="sibTrans" presStyleCnt="0"/>
      <dgm:spPr/>
    </dgm:pt>
    <dgm:pt modelId="{6BAFB30F-9B22-4236-B262-C805A3E18818}" type="pres">
      <dgm:prSet presAssocID="{2815A773-7A85-4029-97E5-FC24CCB8B009}" presName="compNode" presStyleCnt="0"/>
      <dgm:spPr/>
    </dgm:pt>
    <dgm:pt modelId="{293BBE0C-FBC5-4968-AF00-73D81D9670CF}" type="pres">
      <dgm:prSet presAssocID="{2815A773-7A85-4029-97E5-FC24CCB8B009}" presName="bgRect" presStyleLbl="bgShp" presStyleIdx="3" presStyleCnt="4"/>
      <dgm:spPr/>
    </dgm:pt>
    <dgm:pt modelId="{BD1D4FEA-43C0-496F-9B6F-6A848B7BED86}" type="pres">
      <dgm:prSet presAssocID="{2815A773-7A85-4029-97E5-FC24CCB8B0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65EA8B81-2437-44DA-A99C-0C51F6B0C9AB}" type="pres">
      <dgm:prSet presAssocID="{2815A773-7A85-4029-97E5-FC24CCB8B009}" presName="spaceRect" presStyleCnt="0"/>
      <dgm:spPr/>
    </dgm:pt>
    <dgm:pt modelId="{59BE1D0A-F8BC-4A28-98B1-CAB0D9F4FB8A}" type="pres">
      <dgm:prSet presAssocID="{2815A773-7A85-4029-97E5-FC24CCB8B009}" presName="parTx" presStyleLbl="revTx" presStyleIdx="3" presStyleCnt="4">
        <dgm:presLayoutVars>
          <dgm:chMax val="0"/>
          <dgm:chPref val="0"/>
        </dgm:presLayoutVars>
      </dgm:prSet>
      <dgm:spPr/>
    </dgm:pt>
  </dgm:ptLst>
  <dgm:cxnLst>
    <dgm:cxn modelId="{A7EA551C-02EB-4907-B750-1A090A247947}" srcId="{370ABA45-CE90-4F51-8986-511F442CA80C}" destId="{3767CC30-8E8C-47AA-BC3C-27FB44CADF62}" srcOrd="2" destOrd="0" parTransId="{626F3E02-A252-4B96-B53F-83E466A642B1}" sibTransId="{1FCAA260-E32B-4A07-A2A5-720035A4F3C1}"/>
    <dgm:cxn modelId="{9BA2C94E-29F2-42B4-AA57-7991499F58B2}" type="presOf" srcId="{168B36F7-8D17-407B-99F2-19F5285D1A8E}" destId="{0DDC2621-70DE-4D15-B714-96EB50EBC1B9}" srcOrd="0" destOrd="0" presId="urn:microsoft.com/office/officeart/2018/2/layout/IconVerticalSolidList"/>
    <dgm:cxn modelId="{AFC6D876-DA6E-4435-9D98-4CCBB788579F}" type="presOf" srcId="{370ABA45-CE90-4F51-8986-511F442CA80C}" destId="{48258D71-83B4-44C6-9E7F-B7EAD7ECD1EB}" srcOrd="0" destOrd="0" presId="urn:microsoft.com/office/officeart/2018/2/layout/IconVerticalSolidList"/>
    <dgm:cxn modelId="{AA571588-0132-407C-B9EE-6CC334A13154}" srcId="{370ABA45-CE90-4F51-8986-511F442CA80C}" destId="{168B36F7-8D17-407B-99F2-19F5285D1A8E}" srcOrd="0" destOrd="0" parTransId="{4857A9CB-998D-4E8B-961E-19D8EFA654A3}" sibTransId="{F2B4874E-C150-4EE7-90DF-08F56BD2BE7D}"/>
    <dgm:cxn modelId="{8392499B-3C6C-4630-840A-474B9184CC42}" type="presOf" srcId="{3767CC30-8E8C-47AA-BC3C-27FB44CADF62}" destId="{6BB2418C-4DA9-4018-92D9-86A8352B9598}" srcOrd="0" destOrd="0" presId="urn:microsoft.com/office/officeart/2018/2/layout/IconVerticalSolidList"/>
    <dgm:cxn modelId="{93FB13A3-0DE8-410B-9D65-691C3AE41C9C}" type="presOf" srcId="{F7EA2F0B-8579-4787-A8BF-79EAB1409163}" destId="{519318A6-CCB6-4F02-A24A-8BE8607D03C0}" srcOrd="0" destOrd="0" presId="urn:microsoft.com/office/officeart/2018/2/layout/IconVerticalSolidList"/>
    <dgm:cxn modelId="{90416AEB-1517-44E3-84AA-D7DA45138392}" srcId="{370ABA45-CE90-4F51-8986-511F442CA80C}" destId="{2815A773-7A85-4029-97E5-FC24CCB8B009}" srcOrd="3" destOrd="0" parTransId="{01071DB4-5C4D-49CA-B08F-6220BE4F2297}" sibTransId="{AB214001-6095-4BC7-9181-BCF2F557EDA8}"/>
    <dgm:cxn modelId="{FFAFD3ED-6EB7-4FD0-9454-8BB8CFC45B77}" srcId="{370ABA45-CE90-4F51-8986-511F442CA80C}" destId="{F7EA2F0B-8579-4787-A8BF-79EAB1409163}" srcOrd="1" destOrd="0" parTransId="{22FE7EB8-3439-4C87-88FE-16C89CA5E8BD}" sibTransId="{95DD3BF8-099D-4B19-A701-64BC89D8D609}"/>
    <dgm:cxn modelId="{FA396EF5-3D0A-4910-BE35-912D246C2D0D}" type="presOf" srcId="{2815A773-7A85-4029-97E5-FC24CCB8B009}" destId="{59BE1D0A-F8BC-4A28-98B1-CAB0D9F4FB8A}" srcOrd="0" destOrd="0" presId="urn:microsoft.com/office/officeart/2018/2/layout/IconVerticalSolidList"/>
    <dgm:cxn modelId="{9C871F66-F08A-4AEB-A406-34B3FEECEDDE}" type="presParOf" srcId="{48258D71-83B4-44C6-9E7F-B7EAD7ECD1EB}" destId="{F3E0EF4C-0CA1-44A6-8031-1EE82C58822F}" srcOrd="0" destOrd="0" presId="urn:microsoft.com/office/officeart/2018/2/layout/IconVerticalSolidList"/>
    <dgm:cxn modelId="{2CE08873-48BD-4678-9B24-17A52BB87075}" type="presParOf" srcId="{F3E0EF4C-0CA1-44A6-8031-1EE82C58822F}" destId="{317B3B5E-C1AA-4A47-88B8-9CCA918B10B6}" srcOrd="0" destOrd="0" presId="urn:microsoft.com/office/officeart/2018/2/layout/IconVerticalSolidList"/>
    <dgm:cxn modelId="{28DFB9D9-C528-4505-A1C1-AF34D5FB4EC9}" type="presParOf" srcId="{F3E0EF4C-0CA1-44A6-8031-1EE82C58822F}" destId="{C25829AC-2D80-4122-AC11-2B3C8A1DF427}" srcOrd="1" destOrd="0" presId="urn:microsoft.com/office/officeart/2018/2/layout/IconVerticalSolidList"/>
    <dgm:cxn modelId="{5B9D8078-9212-4D07-ABD8-C14F4F24EB63}" type="presParOf" srcId="{F3E0EF4C-0CA1-44A6-8031-1EE82C58822F}" destId="{3BE62ECE-495A-4257-9966-D3A643F1AD02}" srcOrd="2" destOrd="0" presId="urn:microsoft.com/office/officeart/2018/2/layout/IconVerticalSolidList"/>
    <dgm:cxn modelId="{DD4CF722-9383-4570-9B8B-6D18C22D1F6C}" type="presParOf" srcId="{F3E0EF4C-0CA1-44A6-8031-1EE82C58822F}" destId="{0DDC2621-70DE-4D15-B714-96EB50EBC1B9}" srcOrd="3" destOrd="0" presId="urn:microsoft.com/office/officeart/2018/2/layout/IconVerticalSolidList"/>
    <dgm:cxn modelId="{B88464FE-75E9-4F01-BB74-397266F7227F}" type="presParOf" srcId="{48258D71-83B4-44C6-9E7F-B7EAD7ECD1EB}" destId="{F8AB291C-F662-4939-9629-DBA3264B1821}" srcOrd="1" destOrd="0" presId="urn:microsoft.com/office/officeart/2018/2/layout/IconVerticalSolidList"/>
    <dgm:cxn modelId="{6F685C72-F4F2-458C-A6FA-8913176318A5}" type="presParOf" srcId="{48258D71-83B4-44C6-9E7F-B7EAD7ECD1EB}" destId="{0670C04D-9A99-465A-9A5F-03201DBD6857}" srcOrd="2" destOrd="0" presId="urn:microsoft.com/office/officeart/2018/2/layout/IconVerticalSolidList"/>
    <dgm:cxn modelId="{5947EC59-430E-4D09-9AB4-FB45CD717A4A}" type="presParOf" srcId="{0670C04D-9A99-465A-9A5F-03201DBD6857}" destId="{09E98F82-445C-48C0-A3D6-EB3999F6117C}" srcOrd="0" destOrd="0" presId="urn:microsoft.com/office/officeart/2018/2/layout/IconVerticalSolidList"/>
    <dgm:cxn modelId="{624A48C7-35DA-42C1-BD30-AFCA5173DAC5}" type="presParOf" srcId="{0670C04D-9A99-465A-9A5F-03201DBD6857}" destId="{268E9A4D-2324-4D43-AC27-D235CA7A8736}" srcOrd="1" destOrd="0" presId="urn:microsoft.com/office/officeart/2018/2/layout/IconVerticalSolidList"/>
    <dgm:cxn modelId="{43529166-923A-4579-839A-FCCE74C5F0A1}" type="presParOf" srcId="{0670C04D-9A99-465A-9A5F-03201DBD6857}" destId="{A956FF82-1BE4-4746-AFC3-1F958B75362F}" srcOrd="2" destOrd="0" presId="urn:microsoft.com/office/officeart/2018/2/layout/IconVerticalSolidList"/>
    <dgm:cxn modelId="{D6A9B021-1AB4-4DEB-A4B2-56504FE5ADB2}" type="presParOf" srcId="{0670C04D-9A99-465A-9A5F-03201DBD6857}" destId="{519318A6-CCB6-4F02-A24A-8BE8607D03C0}" srcOrd="3" destOrd="0" presId="urn:microsoft.com/office/officeart/2018/2/layout/IconVerticalSolidList"/>
    <dgm:cxn modelId="{63A6C0A4-8D1E-4426-90FA-6D4FA650310C}" type="presParOf" srcId="{48258D71-83B4-44C6-9E7F-B7EAD7ECD1EB}" destId="{C9F207FF-C159-4C76-926D-EF2641AF1AE3}" srcOrd="3" destOrd="0" presId="urn:microsoft.com/office/officeart/2018/2/layout/IconVerticalSolidList"/>
    <dgm:cxn modelId="{FF0B5FA3-46BC-4434-894A-9A18BC09CD35}" type="presParOf" srcId="{48258D71-83B4-44C6-9E7F-B7EAD7ECD1EB}" destId="{588A1D3C-A6A3-4B4E-A231-102D658038FE}" srcOrd="4" destOrd="0" presId="urn:microsoft.com/office/officeart/2018/2/layout/IconVerticalSolidList"/>
    <dgm:cxn modelId="{2D6B3FC4-C63E-4024-BDBD-FC286F53E228}" type="presParOf" srcId="{588A1D3C-A6A3-4B4E-A231-102D658038FE}" destId="{E42E4899-139C-4744-911C-E31D762809F3}" srcOrd="0" destOrd="0" presId="urn:microsoft.com/office/officeart/2018/2/layout/IconVerticalSolidList"/>
    <dgm:cxn modelId="{BD65E018-89CF-4F6B-9131-4E4762B052B7}" type="presParOf" srcId="{588A1D3C-A6A3-4B4E-A231-102D658038FE}" destId="{2E42122A-24AF-49A2-B45C-AC3785F0F8DA}" srcOrd="1" destOrd="0" presId="urn:microsoft.com/office/officeart/2018/2/layout/IconVerticalSolidList"/>
    <dgm:cxn modelId="{38C3DC3F-1E9B-4010-B61D-CA1F089B0FF3}" type="presParOf" srcId="{588A1D3C-A6A3-4B4E-A231-102D658038FE}" destId="{50A5BF89-86E2-4C09-BE12-81E2B5298B65}" srcOrd="2" destOrd="0" presId="urn:microsoft.com/office/officeart/2018/2/layout/IconVerticalSolidList"/>
    <dgm:cxn modelId="{036EC677-1501-48B4-A08A-FF602F613192}" type="presParOf" srcId="{588A1D3C-A6A3-4B4E-A231-102D658038FE}" destId="{6BB2418C-4DA9-4018-92D9-86A8352B9598}" srcOrd="3" destOrd="0" presId="urn:microsoft.com/office/officeart/2018/2/layout/IconVerticalSolidList"/>
    <dgm:cxn modelId="{AAF4EFD8-5B09-44F8-A49D-16868B31CF2B}" type="presParOf" srcId="{48258D71-83B4-44C6-9E7F-B7EAD7ECD1EB}" destId="{42752E9E-B14E-4034-9F2C-C65A68884BDB}" srcOrd="5" destOrd="0" presId="urn:microsoft.com/office/officeart/2018/2/layout/IconVerticalSolidList"/>
    <dgm:cxn modelId="{676722EA-1478-4AA7-B5BD-E32A35C8EC5E}" type="presParOf" srcId="{48258D71-83B4-44C6-9E7F-B7EAD7ECD1EB}" destId="{6BAFB30F-9B22-4236-B262-C805A3E18818}" srcOrd="6" destOrd="0" presId="urn:microsoft.com/office/officeart/2018/2/layout/IconVerticalSolidList"/>
    <dgm:cxn modelId="{28AEFE07-736B-43CC-A743-FC9CF7DF07C6}" type="presParOf" srcId="{6BAFB30F-9B22-4236-B262-C805A3E18818}" destId="{293BBE0C-FBC5-4968-AF00-73D81D9670CF}" srcOrd="0" destOrd="0" presId="urn:microsoft.com/office/officeart/2018/2/layout/IconVerticalSolidList"/>
    <dgm:cxn modelId="{3518265C-419C-4D2F-9783-AB0D0FCB701D}" type="presParOf" srcId="{6BAFB30F-9B22-4236-B262-C805A3E18818}" destId="{BD1D4FEA-43C0-496F-9B6F-6A848B7BED86}" srcOrd="1" destOrd="0" presId="urn:microsoft.com/office/officeart/2018/2/layout/IconVerticalSolidList"/>
    <dgm:cxn modelId="{F41456AB-6054-4AF7-AB3E-5C9BA7D4FA31}" type="presParOf" srcId="{6BAFB30F-9B22-4236-B262-C805A3E18818}" destId="{65EA8B81-2437-44DA-A99C-0C51F6B0C9AB}" srcOrd="2" destOrd="0" presId="urn:microsoft.com/office/officeart/2018/2/layout/IconVerticalSolidList"/>
    <dgm:cxn modelId="{4421C557-AE5F-4C15-9CCB-DBBDAD0B76DA}" type="presParOf" srcId="{6BAFB30F-9B22-4236-B262-C805A3E18818}" destId="{59BE1D0A-F8BC-4A28-98B1-CAB0D9F4FB8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B3B5E-C1AA-4A47-88B8-9CCA918B10B6}">
      <dsp:nvSpPr>
        <dsp:cNvPr id="0" name=""/>
        <dsp:cNvSpPr/>
      </dsp:nvSpPr>
      <dsp:spPr>
        <a:xfrm>
          <a:off x="0" y="3202"/>
          <a:ext cx="6399930" cy="110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829AC-2D80-4122-AC11-2B3C8A1DF427}">
      <dsp:nvSpPr>
        <dsp:cNvPr id="0" name=""/>
        <dsp:cNvSpPr/>
      </dsp:nvSpPr>
      <dsp:spPr>
        <a:xfrm>
          <a:off x="335126" y="252470"/>
          <a:ext cx="609915" cy="609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C2621-70DE-4D15-B714-96EB50EBC1B9}">
      <dsp:nvSpPr>
        <dsp:cNvPr id="0" name=""/>
        <dsp:cNvSpPr/>
      </dsp:nvSpPr>
      <dsp:spPr>
        <a:xfrm>
          <a:off x="1280167" y="3202"/>
          <a:ext cx="4835275" cy="110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63" tIns="117363" rIns="117363" bIns="117363" numCol="1" spcCol="1270" anchor="ctr" anchorCtr="0">
          <a:noAutofit/>
        </a:bodyPr>
        <a:lstStyle/>
        <a:p>
          <a:pPr marL="0" lvl="0" indent="0" algn="l" defTabSz="622300">
            <a:lnSpc>
              <a:spcPct val="100000"/>
            </a:lnSpc>
            <a:spcBef>
              <a:spcPct val="0"/>
            </a:spcBef>
            <a:spcAft>
              <a:spcPct val="35000"/>
            </a:spcAft>
            <a:buNone/>
          </a:pPr>
          <a:r>
            <a:rPr lang="en-US" sz="1400" b="1" i="0" kern="1200">
              <a:solidFill>
                <a:schemeClr val="bg1"/>
              </a:solidFill>
            </a:rPr>
            <a:t>Personalized Book Recommendations</a:t>
          </a:r>
          <a:r>
            <a:rPr lang="en-US" sz="1400" b="0" i="0" kern="1200">
              <a:solidFill>
                <a:schemeClr val="bg1"/>
              </a:solidFill>
            </a:rPr>
            <a:t>: By leveraging machine learning algorithms, the system can predict user preferences based on their reading history and recommend books that align with their tastes, improving reader engagement.</a:t>
          </a:r>
          <a:endParaRPr lang="en-US" sz="1400" kern="1200">
            <a:solidFill>
              <a:schemeClr val="bg1"/>
            </a:solidFill>
          </a:endParaRPr>
        </a:p>
      </dsp:txBody>
      <dsp:txXfrm>
        <a:off x="1280167" y="3202"/>
        <a:ext cx="4835275" cy="1108937"/>
      </dsp:txXfrm>
    </dsp:sp>
    <dsp:sp modelId="{09E98F82-445C-48C0-A3D6-EB3999F6117C}">
      <dsp:nvSpPr>
        <dsp:cNvPr id="0" name=""/>
        <dsp:cNvSpPr/>
      </dsp:nvSpPr>
      <dsp:spPr>
        <a:xfrm>
          <a:off x="0" y="1380974"/>
          <a:ext cx="6399930" cy="110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E9A4D-2324-4D43-AC27-D235CA7A8736}">
      <dsp:nvSpPr>
        <dsp:cNvPr id="0" name=""/>
        <dsp:cNvSpPr/>
      </dsp:nvSpPr>
      <dsp:spPr>
        <a:xfrm>
          <a:off x="335126" y="1630241"/>
          <a:ext cx="609915" cy="609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318A6-CCB6-4F02-A24A-8BE8607D03C0}">
      <dsp:nvSpPr>
        <dsp:cNvPr id="0" name=""/>
        <dsp:cNvSpPr/>
      </dsp:nvSpPr>
      <dsp:spPr>
        <a:xfrm>
          <a:off x="1280167" y="1380974"/>
          <a:ext cx="4835275" cy="110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63" tIns="117363" rIns="117363" bIns="117363" numCol="1" spcCol="1270" anchor="ctr" anchorCtr="0">
          <a:noAutofit/>
        </a:bodyPr>
        <a:lstStyle/>
        <a:p>
          <a:pPr marL="0" lvl="0" indent="0" algn="l" defTabSz="622300">
            <a:lnSpc>
              <a:spcPct val="100000"/>
            </a:lnSpc>
            <a:spcBef>
              <a:spcPct val="0"/>
            </a:spcBef>
            <a:spcAft>
              <a:spcPct val="35000"/>
            </a:spcAft>
            <a:buNone/>
          </a:pPr>
          <a:r>
            <a:rPr lang="en-US" sz="1400" b="1" i="0" kern="1200">
              <a:solidFill>
                <a:schemeClr val="bg1"/>
              </a:solidFill>
            </a:rPr>
            <a:t>Predicting Bestseller Potential</a:t>
          </a:r>
          <a:r>
            <a:rPr lang="en-US" sz="1400" b="0" i="0" kern="1200">
              <a:solidFill>
                <a:schemeClr val="bg1"/>
              </a:solidFill>
            </a:rPr>
            <a:t>: Publishers can use the predictive models to identify which upcoming books have the highest potential to become bestsellers, optimizing marketing budgets and launch strategies.</a:t>
          </a:r>
          <a:endParaRPr lang="en-US" sz="1400" kern="1200">
            <a:solidFill>
              <a:schemeClr val="bg1"/>
            </a:solidFill>
          </a:endParaRPr>
        </a:p>
      </dsp:txBody>
      <dsp:txXfrm>
        <a:off x="1280167" y="1380974"/>
        <a:ext cx="4835275" cy="1108937"/>
      </dsp:txXfrm>
    </dsp:sp>
    <dsp:sp modelId="{E42E4899-139C-4744-911C-E31D762809F3}">
      <dsp:nvSpPr>
        <dsp:cNvPr id="0" name=""/>
        <dsp:cNvSpPr/>
      </dsp:nvSpPr>
      <dsp:spPr>
        <a:xfrm>
          <a:off x="0" y="2758745"/>
          <a:ext cx="6399930" cy="110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2122A-24AF-49A2-B45C-AC3785F0F8DA}">
      <dsp:nvSpPr>
        <dsp:cNvPr id="0" name=""/>
        <dsp:cNvSpPr/>
      </dsp:nvSpPr>
      <dsp:spPr>
        <a:xfrm>
          <a:off x="335126" y="3008012"/>
          <a:ext cx="609915" cy="609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B2418C-4DA9-4018-92D9-86A8352B9598}">
      <dsp:nvSpPr>
        <dsp:cNvPr id="0" name=""/>
        <dsp:cNvSpPr/>
      </dsp:nvSpPr>
      <dsp:spPr>
        <a:xfrm>
          <a:off x="1280167" y="2758745"/>
          <a:ext cx="4835275" cy="110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63" tIns="117363" rIns="117363" bIns="117363" numCol="1" spcCol="1270" anchor="ctr" anchorCtr="0">
          <a:noAutofit/>
        </a:bodyPr>
        <a:lstStyle/>
        <a:p>
          <a:pPr marL="0" lvl="0" indent="0" algn="l" defTabSz="622300">
            <a:lnSpc>
              <a:spcPct val="100000"/>
            </a:lnSpc>
            <a:spcBef>
              <a:spcPct val="0"/>
            </a:spcBef>
            <a:spcAft>
              <a:spcPct val="35000"/>
            </a:spcAft>
            <a:buNone/>
          </a:pPr>
          <a:r>
            <a:rPr lang="en-US" sz="1400" b="1" i="0" kern="1200">
              <a:solidFill>
                <a:schemeClr val="bg1"/>
              </a:solidFill>
            </a:rPr>
            <a:t>Language and Region-based Recommendations</a:t>
          </a:r>
          <a:r>
            <a:rPr lang="en-US" sz="1400" b="0" i="0" kern="1200">
              <a:solidFill>
                <a:schemeClr val="bg1"/>
              </a:solidFill>
            </a:rPr>
            <a:t>: Expand the recommendation engine to support recommendations in multiple languages and regions, tailored to cultural and linguistic preferences.</a:t>
          </a:r>
          <a:endParaRPr lang="en-US" sz="1400" kern="1200">
            <a:solidFill>
              <a:schemeClr val="bg1"/>
            </a:solidFill>
          </a:endParaRPr>
        </a:p>
      </dsp:txBody>
      <dsp:txXfrm>
        <a:off x="1280167" y="2758745"/>
        <a:ext cx="4835275" cy="1108937"/>
      </dsp:txXfrm>
    </dsp:sp>
    <dsp:sp modelId="{293BBE0C-FBC5-4968-AF00-73D81D9670CF}">
      <dsp:nvSpPr>
        <dsp:cNvPr id="0" name=""/>
        <dsp:cNvSpPr/>
      </dsp:nvSpPr>
      <dsp:spPr>
        <a:xfrm>
          <a:off x="0" y="4136516"/>
          <a:ext cx="6399930" cy="110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D4FEA-43C0-496F-9B6F-6A848B7BED86}">
      <dsp:nvSpPr>
        <dsp:cNvPr id="0" name=""/>
        <dsp:cNvSpPr/>
      </dsp:nvSpPr>
      <dsp:spPr>
        <a:xfrm>
          <a:off x="335126" y="4385783"/>
          <a:ext cx="609915" cy="6093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E1D0A-F8BC-4A28-98B1-CAB0D9F4FB8A}">
      <dsp:nvSpPr>
        <dsp:cNvPr id="0" name=""/>
        <dsp:cNvSpPr/>
      </dsp:nvSpPr>
      <dsp:spPr>
        <a:xfrm>
          <a:off x="1280167" y="4136516"/>
          <a:ext cx="4835275" cy="110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63" tIns="117363" rIns="117363" bIns="117363" numCol="1" spcCol="1270" anchor="ctr" anchorCtr="0">
          <a:noAutofit/>
        </a:bodyPr>
        <a:lstStyle/>
        <a:p>
          <a:pPr marL="0" lvl="0" indent="0" algn="l" defTabSz="622300">
            <a:lnSpc>
              <a:spcPct val="100000"/>
            </a:lnSpc>
            <a:spcBef>
              <a:spcPct val="0"/>
            </a:spcBef>
            <a:spcAft>
              <a:spcPct val="35000"/>
            </a:spcAft>
            <a:buNone/>
          </a:pPr>
          <a:r>
            <a:rPr lang="en-US" sz="1400" b="1" i="0" kern="1200">
              <a:solidFill>
                <a:schemeClr val="bg1"/>
              </a:solidFill>
            </a:rPr>
            <a:t>Real-Time Sales Prediction Dashboard</a:t>
          </a:r>
          <a:r>
            <a:rPr lang="en-US" sz="1400" b="0" i="0" kern="1200">
              <a:solidFill>
                <a:schemeClr val="bg1"/>
              </a:solidFill>
            </a:rPr>
            <a:t>: Build an interactive dashboard that provides real-time book sales predictions based on emerging market trends, user preferences, and social media buzz, allowing publishers to make quick decisions.</a:t>
          </a:r>
          <a:endParaRPr lang="en-US" sz="1400" kern="1200">
            <a:solidFill>
              <a:schemeClr val="bg1"/>
            </a:solidFill>
          </a:endParaRPr>
        </a:p>
      </dsp:txBody>
      <dsp:txXfrm>
        <a:off x="1280167" y="4136516"/>
        <a:ext cx="4835275" cy="11089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219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1816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2125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720416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53115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5852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1370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89838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1494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4838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3903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4269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652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9789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407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57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7539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2759364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ck of books on a table&#10;&#10;Description automatically generated">
            <a:extLst>
              <a:ext uri="{FF2B5EF4-FFF2-40B4-BE49-F238E27FC236}">
                <a16:creationId xmlns:a16="http://schemas.microsoft.com/office/drawing/2014/main" id="{FCCE7534-8DD8-9127-76F1-0FDA33AB2B78}"/>
              </a:ext>
            </a:extLst>
          </p:cNvPr>
          <p:cNvPicPr>
            <a:picLocks noChangeAspect="1"/>
          </p:cNvPicPr>
          <p:nvPr/>
        </p:nvPicPr>
        <p:blipFill>
          <a:blip r:embed="rId2">
            <a:alphaModFix amt="40000"/>
          </a:blip>
          <a:srcRect t="3846"/>
          <a:stretch/>
        </p:blipFill>
        <p:spPr>
          <a:xfrm>
            <a:off x="20" y="10"/>
            <a:ext cx="12191980" cy="6857990"/>
          </a:xfrm>
          <a:prstGeom prst="rect">
            <a:avLst/>
          </a:prstGeom>
        </p:spPr>
      </p:pic>
      <p:sp>
        <p:nvSpPr>
          <p:cNvPr id="2" name="Title 1"/>
          <p:cNvSpPr>
            <a:spLocks noGrp="1"/>
          </p:cNvSpPr>
          <p:nvPr>
            <p:ph type="ctrTitle"/>
          </p:nvPr>
        </p:nvSpPr>
        <p:spPr>
          <a:xfrm>
            <a:off x="670982" y="-1332470"/>
            <a:ext cx="8825658" cy="3329581"/>
          </a:xfrm>
        </p:spPr>
        <p:txBody>
          <a:bodyPr>
            <a:normAutofit/>
          </a:bodyPr>
          <a:lstStyle/>
          <a:p>
            <a:pPr>
              <a:lnSpc>
                <a:spcPct val="90000"/>
              </a:lnSpc>
            </a:pPr>
            <a:r>
              <a:rPr lang="en-US" sz="4000" b="1">
                <a:solidFill>
                  <a:schemeClr val="tx1"/>
                </a:solidFill>
                <a:latin typeface="Calibri Light"/>
                <a:ea typeface="+mj-lt"/>
                <a:cs typeface="+mj-lt"/>
              </a:rPr>
              <a:t>Optimizing Book Sales with Predictive Analytics and Recommendation Systems</a:t>
            </a:r>
            <a:endParaRPr lang="en-US" sz="4000" b="1">
              <a:solidFill>
                <a:schemeClr val="tx1"/>
              </a:solidFill>
              <a:latin typeface="Calibri Light"/>
              <a:ea typeface="Calibri Light"/>
              <a:cs typeface="Calibri Light"/>
            </a:endParaRPr>
          </a:p>
        </p:txBody>
      </p:sp>
      <p:sp>
        <p:nvSpPr>
          <p:cNvPr id="3" name="Subtitle 2"/>
          <p:cNvSpPr>
            <a:spLocks noGrp="1"/>
          </p:cNvSpPr>
          <p:nvPr>
            <p:ph type="subTitle" idx="1"/>
          </p:nvPr>
        </p:nvSpPr>
        <p:spPr>
          <a:xfrm>
            <a:off x="1154955" y="4787677"/>
            <a:ext cx="8825658" cy="1625114"/>
          </a:xfrm>
        </p:spPr>
        <p:txBody>
          <a:bodyPr>
            <a:normAutofit fontScale="77500" lnSpcReduction="20000"/>
          </a:bodyPr>
          <a:lstStyle/>
          <a:p>
            <a:r>
              <a:rPr lang="en-US">
                <a:solidFill>
                  <a:schemeClr val="tx1"/>
                </a:solidFill>
              </a:rPr>
              <a:t>1.P Sai kiran</a:t>
            </a:r>
          </a:p>
          <a:p>
            <a:r>
              <a:rPr lang="en-US">
                <a:solidFill>
                  <a:schemeClr val="tx1"/>
                </a:solidFill>
              </a:rPr>
              <a:t>2.Jaswanthi</a:t>
            </a:r>
          </a:p>
          <a:p>
            <a:r>
              <a:rPr lang="en-US">
                <a:solidFill>
                  <a:schemeClr val="tx1"/>
                </a:solidFill>
              </a:rPr>
              <a:t>3.Harish  reddy</a:t>
            </a:r>
          </a:p>
          <a:p>
            <a:r>
              <a:rPr lang="en-US">
                <a:solidFill>
                  <a:schemeClr val="tx1"/>
                </a:solidFill>
              </a:rPr>
              <a:t>4.r  santhosh</a:t>
            </a:r>
            <a:endParaRPr lang="en-US" err="1">
              <a:solidFill>
                <a:schemeClr val="tx1"/>
              </a:solidFill>
            </a:endParaRPr>
          </a:p>
          <a:p>
            <a:r>
              <a:rPr lang="en-US">
                <a:solidFill>
                  <a:schemeClr val="tx1"/>
                </a:solidFill>
              </a:rPr>
              <a:t>5.subramanyam</a:t>
            </a:r>
          </a:p>
        </p:txBody>
      </p:sp>
      <p:sp>
        <p:nvSpPr>
          <p:cNvPr id="7" name="Subtitle 2">
            <a:extLst>
              <a:ext uri="{FF2B5EF4-FFF2-40B4-BE49-F238E27FC236}">
                <a16:creationId xmlns:a16="http://schemas.microsoft.com/office/drawing/2014/main" id="{9C3143B7-DCE7-A3B2-A2F6-5830D6B62AC4}"/>
              </a:ext>
            </a:extLst>
          </p:cNvPr>
          <p:cNvSpPr txBox="1">
            <a:spLocks/>
          </p:cNvSpPr>
          <p:nvPr/>
        </p:nvSpPr>
        <p:spPr>
          <a:xfrm>
            <a:off x="1152896" y="4250159"/>
            <a:ext cx="8980117" cy="54220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solidFill>
                  <a:schemeClr val="tx1"/>
                </a:solidFill>
              </a:rPr>
              <a:t>Team members: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BDD256-989B-7F8B-1E67-C5AC3E38E096}"/>
              </a:ext>
            </a:extLst>
          </p:cNvPr>
          <p:cNvSpPr>
            <a:spLocks noGrp="1"/>
          </p:cNvSpPr>
          <p:nvPr>
            <p:ph type="title"/>
          </p:nvPr>
        </p:nvSpPr>
        <p:spPr>
          <a:xfrm>
            <a:off x="806195" y="804672"/>
            <a:ext cx="3521359" cy="5248656"/>
          </a:xfrm>
        </p:spPr>
        <p:txBody>
          <a:bodyPr anchor="ctr">
            <a:normAutofit/>
          </a:bodyPr>
          <a:lstStyle/>
          <a:p>
            <a:pPr algn="ctr"/>
            <a:r>
              <a:rPr lang="en-US" sz="2000" b="1" cap="all">
                <a:latin typeface="Calibri"/>
                <a:ea typeface="Calibri Light"/>
                <a:cs typeface="Calibri Light"/>
              </a:rPr>
              <a:t>Applications of BOOK RECOMMENDATION Project:</a:t>
            </a:r>
            <a:endParaRPr lang="en-US" sz="2000" b="1">
              <a:latin typeface="Calibri"/>
              <a:ea typeface="Calibri Light"/>
              <a:cs typeface="Calibri Light"/>
            </a:endParaRPr>
          </a:p>
          <a:p>
            <a:pPr algn="ctr"/>
            <a:endParaRPr lang="en-US" sz="2000"/>
          </a:p>
        </p:txBody>
      </p:sp>
      <p:graphicFrame>
        <p:nvGraphicFramePr>
          <p:cNvPr id="41" name="Content Placeholder 2">
            <a:extLst>
              <a:ext uri="{FF2B5EF4-FFF2-40B4-BE49-F238E27FC236}">
                <a16:creationId xmlns:a16="http://schemas.microsoft.com/office/drawing/2014/main" id="{F43EC7DF-53E9-8F74-0CA2-31CD3FC2DB54}"/>
              </a:ext>
            </a:extLst>
          </p:cNvPr>
          <p:cNvGraphicFramePr>
            <a:graphicFrameLocks noGrp="1"/>
          </p:cNvGraphicFramePr>
          <p:nvPr>
            <p:ph idx="1"/>
            <p:extLst>
              <p:ext uri="{D42A27DB-BD31-4B8C-83A1-F6EECF244321}">
                <p14:modId xmlns:p14="http://schemas.microsoft.com/office/powerpoint/2010/main" val="3824262334"/>
              </p:ext>
            </p:extLst>
          </p:nvPr>
        </p:nvGraphicFramePr>
        <p:xfrm>
          <a:off x="4920644" y="804671"/>
          <a:ext cx="6399930"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698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8625-55AB-2F4F-4150-CA6C3C95139F}"/>
              </a:ext>
            </a:extLst>
          </p:cNvPr>
          <p:cNvSpPr>
            <a:spLocks noGrp="1"/>
          </p:cNvSpPr>
          <p:nvPr>
            <p:ph type="title"/>
          </p:nvPr>
        </p:nvSpPr>
        <p:spPr>
          <a:xfrm>
            <a:off x="3065975" y="802826"/>
            <a:ext cx="6984859" cy="1050422"/>
          </a:xfrm>
        </p:spPr>
        <p:txBody>
          <a:bodyPr/>
          <a:lstStyle/>
          <a:p>
            <a:r>
              <a:rPr lang="en-US"/>
              <a:t>Any Queries ?</a:t>
            </a:r>
          </a:p>
        </p:txBody>
      </p:sp>
      <p:sp>
        <p:nvSpPr>
          <p:cNvPr id="3" name="Content Placeholder 2">
            <a:extLst>
              <a:ext uri="{FF2B5EF4-FFF2-40B4-BE49-F238E27FC236}">
                <a16:creationId xmlns:a16="http://schemas.microsoft.com/office/drawing/2014/main" id="{26C4B096-E006-653C-9A70-63BF2E919BF8}"/>
              </a:ext>
            </a:extLst>
          </p:cNvPr>
          <p:cNvSpPr>
            <a:spLocks noGrp="1"/>
          </p:cNvSpPr>
          <p:nvPr>
            <p:ph idx="1"/>
          </p:nvPr>
        </p:nvSpPr>
        <p:spPr/>
        <p:txBody>
          <a:bodyPr vert="horz" lIns="91440" tIns="45720" rIns="91440" bIns="45720" rtlCol="0" anchor="t">
            <a:normAutofit/>
          </a:bodyPr>
          <a:lstStyle/>
          <a:p>
            <a:pPr marL="0" indent="0">
              <a:buNone/>
            </a:pPr>
            <a:r>
              <a:rPr lang="en-US"/>
              <a:t>Feel free to ask!</a:t>
            </a:r>
          </a:p>
        </p:txBody>
      </p:sp>
    </p:spTree>
    <p:extLst>
      <p:ext uri="{BB962C8B-B14F-4D97-AF65-F5344CB8AC3E}">
        <p14:creationId xmlns:p14="http://schemas.microsoft.com/office/powerpoint/2010/main" val="425974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B1577-E372-86F0-40B7-BCCE042B86C9}"/>
              </a:ext>
            </a:extLst>
          </p:cNvPr>
          <p:cNvSpPr>
            <a:spLocks noGrp="1"/>
          </p:cNvSpPr>
          <p:nvPr>
            <p:ph type="title"/>
          </p:nvPr>
        </p:nvSpPr>
        <p:spPr>
          <a:xfrm>
            <a:off x="648930" y="1181440"/>
            <a:ext cx="6188190" cy="1070148"/>
          </a:xfrm>
        </p:spPr>
        <p:txBody>
          <a:bodyPr>
            <a:normAutofit/>
          </a:bodyPr>
          <a:lstStyle/>
          <a:p>
            <a:pPr algn="ctr"/>
            <a:r>
              <a:rPr lang="en-US" sz="3600">
                <a:solidFill>
                  <a:srgbClr val="EBEBEB"/>
                </a:solidFill>
              </a:rPr>
              <a:t>ABSTRACTION:</a:t>
            </a:r>
            <a:endParaRPr lang="en-US" sz="3600">
              <a:solidFill>
                <a:srgbClr val="000000"/>
              </a:solidFill>
            </a:endParaRPr>
          </a:p>
        </p:txBody>
      </p:sp>
      <p:sp>
        <p:nvSpPr>
          <p:cNvPr id="19" name="Content Placeholder 8">
            <a:extLst>
              <a:ext uri="{FF2B5EF4-FFF2-40B4-BE49-F238E27FC236}">
                <a16:creationId xmlns:a16="http://schemas.microsoft.com/office/drawing/2014/main" id="{4A777A54-B924-B25E-CBD5-1B0FEC0A5719}"/>
              </a:ext>
            </a:extLst>
          </p:cNvPr>
          <p:cNvSpPr>
            <a:spLocks noGrp="1"/>
          </p:cNvSpPr>
          <p:nvPr>
            <p:ph idx="1"/>
          </p:nvPr>
        </p:nvSpPr>
        <p:spPr>
          <a:xfrm>
            <a:off x="648930" y="2438400"/>
            <a:ext cx="6188189" cy="3785419"/>
          </a:xfrm>
        </p:spPr>
        <p:txBody>
          <a:bodyPr vert="horz" lIns="91440" tIns="45720" rIns="91440" bIns="45720" rtlCol="0" anchor="t">
            <a:normAutofit/>
          </a:bodyPr>
          <a:lstStyle/>
          <a:p>
            <a:pPr algn="just"/>
            <a:r>
              <a:rPr lang="en-US">
                <a:solidFill>
                  <a:srgbClr val="FFFFFF"/>
                </a:solidFill>
                <a:latin typeface="Calibri Light"/>
                <a:ea typeface="Calibri Light"/>
                <a:cs typeface="Calibri Light"/>
              </a:rPr>
              <a:t>This project focuses on recommending books based on the number of books an author has published and their bestselling performance. </a:t>
            </a:r>
            <a:endParaRPr lang="en-US">
              <a:solidFill>
                <a:srgbClr val="FFFFFF"/>
              </a:solidFill>
              <a:latin typeface="Century Gothic" panose="020B0502020202020204"/>
              <a:ea typeface="Calibri Light"/>
              <a:cs typeface="Calibri Light"/>
            </a:endParaRPr>
          </a:p>
          <a:p>
            <a:pPr algn="just">
              <a:buClr>
                <a:srgbClr val="8AD0D6"/>
              </a:buClr>
            </a:pPr>
            <a:r>
              <a:rPr lang="en-US">
                <a:solidFill>
                  <a:srgbClr val="FFFFFF"/>
                </a:solidFill>
                <a:latin typeface="Calibri Light"/>
                <a:ea typeface="Calibri Light"/>
                <a:cs typeface="Calibri Light"/>
              </a:rPr>
              <a:t>By analyzing authors with the highest number of publications and identifying their top-selling works, we deliver personalized book suggestions. </a:t>
            </a:r>
            <a:endParaRPr lang="en-US">
              <a:solidFill>
                <a:srgbClr val="FFFFFF"/>
              </a:solidFill>
              <a:latin typeface="Century Gothic" panose="020B0502020202020204"/>
              <a:ea typeface="Calibri Light"/>
              <a:cs typeface="Calibri Light"/>
            </a:endParaRPr>
          </a:p>
          <a:p>
            <a:pPr algn="just">
              <a:buClr>
                <a:srgbClr val="8AD0D6"/>
              </a:buClr>
            </a:pPr>
            <a:r>
              <a:rPr lang="en-US">
                <a:solidFill>
                  <a:srgbClr val="FFFFFF"/>
                </a:solidFill>
                <a:latin typeface="Calibri Light"/>
                <a:ea typeface="Calibri Light"/>
                <a:cs typeface="Calibri Light"/>
              </a:rPr>
              <a:t>This method helps readers explore popular authors and their best books, ensuring they find engaging and high-quality reads.</a:t>
            </a:r>
            <a:endParaRPr lang="en-US"/>
          </a:p>
          <a:p>
            <a:pPr algn="just">
              <a:buClr>
                <a:srgbClr val="8AD0D6"/>
              </a:buClr>
            </a:pPr>
            <a:endParaRPr lang="en-US">
              <a:solidFill>
                <a:srgbClr val="FFFFFF"/>
              </a:solidFill>
            </a:endParaRPr>
          </a:p>
        </p:txBody>
      </p:sp>
      <p:sp>
        <p:nvSpPr>
          <p:cNvPr id="2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stack of books on a table&#10;&#10;Description automatically generated">
            <a:extLst>
              <a:ext uri="{FF2B5EF4-FFF2-40B4-BE49-F238E27FC236}">
                <a16:creationId xmlns:a16="http://schemas.microsoft.com/office/drawing/2014/main" id="{4DF09A1C-677D-42E8-4755-5E4372B2F86B}"/>
              </a:ext>
            </a:extLst>
          </p:cNvPr>
          <p:cNvPicPr>
            <a:picLocks noChangeAspect="1"/>
          </p:cNvPicPr>
          <p:nvPr/>
        </p:nvPicPr>
        <p:blipFill>
          <a:blip r:embed="rId3"/>
          <a:srcRect l="25177" r="2959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52296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C76-6197-051A-5422-E98F905CCD7F}"/>
              </a:ext>
            </a:extLst>
          </p:cNvPr>
          <p:cNvSpPr>
            <a:spLocks noGrp="1"/>
          </p:cNvSpPr>
          <p:nvPr>
            <p:ph type="title"/>
          </p:nvPr>
        </p:nvSpPr>
        <p:spPr>
          <a:xfrm>
            <a:off x="646111" y="452718"/>
            <a:ext cx="9404723" cy="605400"/>
          </a:xfrm>
        </p:spPr>
        <p:txBody>
          <a:bodyPr/>
          <a:lstStyle/>
          <a:p>
            <a:pPr algn="just">
              <a:spcBef>
                <a:spcPts val="0"/>
              </a:spcBef>
            </a:pPr>
            <a:r>
              <a:rPr lang="en-US" sz="2800" b="1">
                <a:solidFill>
                  <a:srgbClr val="FFFFFF"/>
                </a:solidFill>
                <a:latin typeface="Times New Roman"/>
                <a:cs typeface="Times New Roman"/>
              </a:rPr>
              <a:t>Introduction :</a:t>
            </a:r>
            <a:endParaRPr lang="en-US" sz="2800" b="1">
              <a:latin typeface="Times New Roman"/>
              <a:cs typeface="Times New Roman"/>
            </a:endParaRPr>
          </a:p>
        </p:txBody>
      </p:sp>
      <p:sp>
        <p:nvSpPr>
          <p:cNvPr id="3" name="Content Placeholder 2">
            <a:extLst>
              <a:ext uri="{FF2B5EF4-FFF2-40B4-BE49-F238E27FC236}">
                <a16:creationId xmlns:a16="http://schemas.microsoft.com/office/drawing/2014/main" id="{B05D7343-1814-7514-A5AF-57D25BE0FB64}"/>
              </a:ext>
            </a:extLst>
          </p:cNvPr>
          <p:cNvSpPr>
            <a:spLocks noGrp="1"/>
          </p:cNvSpPr>
          <p:nvPr>
            <p:ph idx="1"/>
          </p:nvPr>
        </p:nvSpPr>
        <p:spPr>
          <a:xfrm>
            <a:off x="1103312" y="1059005"/>
            <a:ext cx="8946541" cy="5189394"/>
          </a:xfrm>
        </p:spPr>
        <p:txBody>
          <a:bodyPr vert="horz" lIns="91440" tIns="45720" rIns="91440" bIns="45720" rtlCol="0" anchor="t">
            <a:normAutofit/>
          </a:bodyPr>
          <a:lstStyle/>
          <a:p>
            <a:pPr marL="285750" indent="-285750" algn="just">
              <a:spcBef>
                <a:spcPts val="0"/>
              </a:spcBef>
              <a:buClr>
                <a:srgbClr val="8AD0D6"/>
              </a:buClr>
              <a:buFont typeface="Arial,Sans-Serif" charset="2"/>
              <a:buChar char="•"/>
            </a:pPr>
            <a:r>
              <a:rPr lang="en-US" sz="1800" b="1">
                <a:latin typeface="Times New Roman"/>
                <a:cs typeface="Times New Roman"/>
              </a:rPr>
              <a:t>Objective</a:t>
            </a:r>
            <a:r>
              <a:rPr lang="en-US" sz="1800">
                <a:latin typeface="Times New Roman"/>
                <a:cs typeface="Times New Roman"/>
              </a:rPr>
              <a:t>: </a:t>
            </a:r>
            <a:r>
              <a:rPr lang="en-US" sz="1800">
                <a:latin typeface="Calibri"/>
                <a:ea typeface="+mj-lt"/>
                <a:cs typeface="+mj-lt"/>
              </a:rPr>
              <a:t>Implement a recommendation system to suggest books to users based on historical sales trends, author performance, and reader preferences.</a:t>
            </a:r>
            <a:endParaRPr lang="en-US" sz="1800">
              <a:latin typeface="Calibri"/>
              <a:ea typeface="Calibri"/>
              <a:cs typeface="Times New Roman"/>
            </a:endParaRPr>
          </a:p>
          <a:p>
            <a:pPr marL="285750" indent="-285750" algn="just">
              <a:spcBef>
                <a:spcPts val="0"/>
              </a:spcBef>
              <a:buClr>
                <a:srgbClr val="8AD0D6"/>
              </a:buClr>
              <a:buFont typeface="Arial,Sans-Serif" charset="2"/>
              <a:buChar char="•"/>
            </a:pPr>
            <a:endParaRPr lang="en-US" sz="1800">
              <a:latin typeface="Calibri"/>
              <a:ea typeface="Calibri"/>
              <a:cs typeface="Times New Roman"/>
            </a:endParaRPr>
          </a:p>
          <a:p>
            <a:pPr marL="285750" indent="-285750" algn="just">
              <a:spcBef>
                <a:spcPts val="0"/>
              </a:spcBef>
              <a:buClr>
                <a:srgbClr val="8AD0D6"/>
              </a:buClr>
              <a:buFont typeface="Arial,Sans-Serif" charset="2"/>
              <a:buChar char="•"/>
            </a:pPr>
            <a:r>
              <a:rPr lang="en-US" sz="1800" b="1">
                <a:latin typeface="Times New Roman"/>
                <a:cs typeface="Times New Roman"/>
              </a:rPr>
              <a:t>Dataset</a:t>
            </a:r>
            <a:r>
              <a:rPr lang="en-US" sz="1800">
                <a:latin typeface="Times New Roman"/>
                <a:cs typeface="Times New Roman"/>
              </a:rPr>
              <a:t>: Consists of 1044 samples and 6 features (2 numerical and 4 categorical).</a:t>
            </a:r>
          </a:p>
          <a:p>
            <a:pPr marL="0" indent="0" algn="just">
              <a:spcBef>
                <a:spcPts val="0"/>
              </a:spcBef>
              <a:buClr>
                <a:srgbClr val="8AD0D6"/>
              </a:buClr>
              <a:buNone/>
            </a:pPr>
            <a:endParaRPr lang="en-US" sz="1800">
              <a:solidFill>
                <a:srgbClr val="FFFFFF"/>
              </a:solidFill>
              <a:latin typeface="Times New Roman"/>
              <a:cs typeface="Times New Roman"/>
            </a:endParaRPr>
          </a:p>
          <a:p>
            <a:pPr marL="285750" indent="-285750" algn="just">
              <a:spcBef>
                <a:spcPts val="0"/>
              </a:spcBef>
              <a:buClr>
                <a:srgbClr val="8AD0D6"/>
              </a:buClr>
              <a:buFont typeface="Arial,Sans-Serif"/>
              <a:buChar char="•"/>
            </a:pPr>
            <a:r>
              <a:rPr lang="en-US" sz="1800">
                <a:latin typeface="Times New Roman"/>
                <a:cs typeface="Times New Roman"/>
              </a:rPr>
              <a:t>Sales in million: </a:t>
            </a:r>
            <a:r>
              <a:rPr lang="en-US" sz="1800">
                <a:latin typeface="Times New Roman"/>
                <a:ea typeface="+mj-lt"/>
                <a:cs typeface="+mj-lt"/>
              </a:rPr>
              <a:t>The </a:t>
            </a:r>
            <a:r>
              <a:rPr lang="en-US" sz="1800">
                <a:latin typeface="Calibri"/>
                <a:ea typeface="+mj-lt"/>
                <a:cs typeface="+mj-lt"/>
              </a:rPr>
              <a:t>target </a:t>
            </a:r>
            <a:r>
              <a:rPr lang="en-US" sz="1800">
                <a:latin typeface="Times New Roman"/>
                <a:ea typeface="+mj-lt"/>
                <a:cs typeface="+mj-lt"/>
              </a:rPr>
              <a:t>label represents categories such as the sales figures, measured in millions, for individual books.</a:t>
            </a:r>
          </a:p>
          <a:p>
            <a:pPr marL="285750" indent="-285750" algn="just">
              <a:spcBef>
                <a:spcPts val="0"/>
              </a:spcBef>
              <a:buClr>
                <a:srgbClr val="8AD0D6"/>
              </a:buClr>
              <a:buFont typeface="Arial,Sans-Serif"/>
              <a:buChar char="•"/>
            </a:pPr>
            <a:endParaRPr lang="en-US" sz="1800">
              <a:latin typeface="Times New Roman"/>
              <a:ea typeface="+mj-lt"/>
              <a:cs typeface="+mj-lt"/>
            </a:endParaRPr>
          </a:p>
          <a:p>
            <a:pPr marL="285750" indent="-285750" algn="just">
              <a:spcBef>
                <a:spcPts val="0"/>
              </a:spcBef>
              <a:buClr>
                <a:srgbClr val="8AD0D6"/>
              </a:buClr>
              <a:buFont typeface="Arial,Sans-Serif"/>
              <a:buChar char="•"/>
            </a:pPr>
            <a:r>
              <a:rPr lang="en-US" sz="1800" b="1">
                <a:latin typeface="Calibri"/>
                <a:ea typeface="+mj-lt"/>
                <a:cs typeface="+mj-lt"/>
              </a:rPr>
              <a:t>Data-Driven Insights</a:t>
            </a:r>
            <a:r>
              <a:rPr lang="en-US" sz="1800">
                <a:latin typeface="Calibri"/>
                <a:ea typeface="+mj-lt"/>
                <a:cs typeface="+mj-lt"/>
              </a:rPr>
              <a:t>: Utilize historical book sales data to uncover patterns and trends that can inform marketing strategies and inventory management for publishers and retailers</a:t>
            </a:r>
            <a:r>
              <a:rPr lang="en-US" sz="1800">
                <a:ea typeface="+mj-lt"/>
                <a:cs typeface="+mj-lt"/>
              </a:rPr>
              <a:t>.</a:t>
            </a:r>
          </a:p>
          <a:p>
            <a:pPr marL="285750" indent="-285750" algn="just">
              <a:spcBef>
                <a:spcPts val="0"/>
              </a:spcBef>
              <a:buClr>
                <a:srgbClr val="8AD0D6"/>
              </a:buClr>
              <a:buFont typeface="Arial,Sans-Serif"/>
              <a:buChar char="•"/>
            </a:pPr>
            <a:endParaRPr lang="en-US" sz="1800">
              <a:latin typeface="Century Gothic"/>
              <a:ea typeface="+mj-lt"/>
              <a:cs typeface="+mj-lt"/>
            </a:endParaRPr>
          </a:p>
          <a:p>
            <a:pPr marL="285750" indent="-285750" algn="just">
              <a:spcBef>
                <a:spcPts val="0"/>
              </a:spcBef>
              <a:buClr>
                <a:srgbClr val="8AD0D6"/>
              </a:buClr>
              <a:buFont typeface="Arial,Sans-Serif"/>
              <a:buChar char="•"/>
            </a:pPr>
            <a:r>
              <a:rPr lang="en-US" sz="1800" b="1">
                <a:latin typeface="Calibri"/>
                <a:ea typeface="+mj-lt"/>
                <a:cs typeface="+mj-lt"/>
              </a:rPr>
              <a:t>Predictive Modeling</a:t>
            </a:r>
            <a:r>
              <a:rPr lang="en-US" sz="1800">
                <a:latin typeface="Calibri"/>
                <a:ea typeface="+mj-lt"/>
                <a:cs typeface="+mj-lt"/>
              </a:rPr>
              <a:t>: Develop a predictive model that forecasts future book sales based on variables such as genre, author popularity, publication year, and language, enabling better business decisions.</a:t>
            </a:r>
          </a:p>
          <a:p>
            <a:pPr marL="285750" indent="-285750" algn="just">
              <a:spcBef>
                <a:spcPts val="0"/>
              </a:spcBef>
              <a:buClr>
                <a:srgbClr val="8AD0D6"/>
              </a:buClr>
              <a:buFont typeface="Arial,Sans-Serif"/>
              <a:buChar char="•"/>
            </a:pPr>
            <a:endParaRPr lang="en-US" sz="1800">
              <a:latin typeface="Calibri"/>
              <a:ea typeface="+mj-lt"/>
              <a:cs typeface="+mj-lt"/>
            </a:endParaRPr>
          </a:p>
          <a:p>
            <a:pPr marL="285750" indent="-285750" algn="just">
              <a:spcBef>
                <a:spcPts val="0"/>
              </a:spcBef>
              <a:buClr>
                <a:srgbClr val="8AD0D6"/>
              </a:buClr>
              <a:buFont typeface="Arial,Sans-Serif"/>
              <a:buChar char="•"/>
            </a:pPr>
            <a:r>
              <a:rPr lang="en-US" sz="1800" b="1">
                <a:latin typeface="Calibri"/>
                <a:ea typeface="+mj-lt"/>
                <a:cs typeface="+mj-lt"/>
              </a:rPr>
              <a:t>Recommendation System Enhancement</a:t>
            </a:r>
            <a:r>
              <a:rPr lang="en-US" sz="1800">
                <a:latin typeface="Calibri"/>
                <a:ea typeface="+mj-lt"/>
                <a:cs typeface="+mj-lt"/>
              </a:rPr>
              <a:t>: Create an advanced recommendation system that suggests books to readers based on their preferences, reading history, and correlations with bestselling titles, thereby improving user experience.</a:t>
            </a:r>
          </a:p>
        </p:txBody>
      </p:sp>
    </p:spTree>
    <p:extLst>
      <p:ext uri="{BB962C8B-B14F-4D97-AF65-F5344CB8AC3E}">
        <p14:creationId xmlns:p14="http://schemas.microsoft.com/office/powerpoint/2010/main" val="251703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3"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F7715E8-C45E-7BAE-0C3B-E42518AFE305}"/>
              </a:ext>
            </a:extLst>
          </p:cNvPr>
          <p:cNvSpPr>
            <a:spLocks noGrp="1"/>
          </p:cNvSpPr>
          <p:nvPr>
            <p:ph type="title"/>
          </p:nvPr>
        </p:nvSpPr>
        <p:spPr>
          <a:xfrm>
            <a:off x="806195" y="804672"/>
            <a:ext cx="3521359" cy="5248656"/>
          </a:xfrm>
        </p:spPr>
        <p:txBody>
          <a:bodyPr anchor="ctr">
            <a:normAutofit/>
          </a:bodyPr>
          <a:lstStyle/>
          <a:p>
            <a:pPr algn="ctr"/>
            <a:r>
              <a:rPr lang="en-US" b="1">
                <a:latin typeface="Calibri"/>
                <a:ea typeface="Calibri"/>
                <a:cs typeface="Calibri"/>
              </a:rPr>
              <a:t>Features in the Dataset:</a:t>
            </a:r>
            <a:endParaRPr lang="en-US"/>
          </a:p>
        </p:txBody>
      </p:sp>
      <p:sp>
        <p:nvSpPr>
          <p:cNvPr id="3" name="Content Placeholder 2">
            <a:extLst>
              <a:ext uri="{FF2B5EF4-FFF2-40B4-BE49-F238E27FC236}">
                <a16:creationId xmlns:a16="http://schemas.microsoft.com/office/drawing/2014/main" id="{1496BB21-0CE7-0828-E961-91D9E05FB483}"/>
              </a:ext>
            </a:extLst>
          </p:cNvPr>
          <p:cNvSpPr>
            <a:spLocks noGrp="1"/>
          </p:cNvSpPr>
          <p:nvPr>
            <p:ph idx="1"/>
          </p:nvPr>
        </p:nvSpPr>
        <p:spPr>
          <a:xfrm>
            <a:off x="4975861" y="804671"/>
            <a:ext cx="6399930" cy="5248657"/>
          </a:xfrm>
        </p:spPr>
        <p:txBody>
          <a:bodyPr vert="horz" lIns="91440" tIns="45720" rIns="91440" bIns="45720" rtlCol="0" anchor="ctr">
            <a:normAutofit/>
          </a:bodyPr>
          <a:lstStyle/>
          <a:p>
            <a:pPr marL="0" indent="0" algn="just">
              <a:spcBef>
                <a:spcPts val="0"/>
              </a:spcBef>
              <a:spcAft>
                <a:spcPts val="1000"/>
              </a:spcAft>
              <a:buNone/>
            </a:pPr>
            <a:endParaRPr lang="en-US" b="1">
              <a:latin typeface="Calibri"/>
              <a:ea typeface="Calibri"/>
              <a:cs typeface="Calibri"/>
            </a:endParaRPr>
          </a:p>
          <a:p>
            <a:pPr marL="285750" indent="-285750" algn="just">
              <a:spcBef>
                <a:spcPts val="0"/>
              </a:spcBef>
              <a:spcAft>
                <a:spcPts val="1000"/>
              </a:spcAft>
              <a:buClr>
                <a:srgbClr val="8AD0D6"/>
              </a:buClr>
              <a:buFont typeface="Arial,Sans-Serif" charset="2"/>
              <a:buChar char="•"/>
            </a:pPr>
            <a:r>
              <a:rPr lang="en-US" b="1">
                <a:latin typeface="Calibri"/>
                <a:ea typeface="Calibri"/>
                <a:cs typeface="Calibri"/>
              </a:rPr>
              <a:t>Key Features</a:t>
            </a:r>
            <a:r>
              <a:rPr lang="en-US">
                <a:latin typeface="Calibri"/>
                <a:ea typeface="Calibri"/>
                <a:cs typeface="Calibri"/>
              </a:rPr>
              <a:t>:</a:t>
            </a:r>
          </a:p>
          <a:p>
            <a:pPr lvl="1" algn="just">
              <a:spcBef>
                <a:spcPts val="0"/>
              </a:spcBef>
              <a:spcAft>
                <a:spcPts val="1000"/>
              </a:spcAft>
              <a:buClr>
                <a:srgbClr val="8AD0D6"/>
              </a:buClr>
              <a:buFont typeface="Arial,Sans-Serif" charset="2"/>
              <a:buChar char="•"/>
            </a:pPr>
            <a:r>
              <a:rPr lang="en-US" b="1">
                <a:latin typeface="Calibri"/>
                <a:ea typeface="Calibri Light"/>
                <a:cs typeface="Calibri Light"/>
              </a:rPr>
              <a:t>Book</a:t>
            </a:r>
            <a:r>
              <a:rPr lang="en-US">
                <a:latin typeface="Calibri Light"/>
                <a:ea typeface="Calibri Light"/>
                <a:cs typeface="Calibri Light"/>
              </a:rPr>
              <a:t>: </a:t>
            </a:r>
            <a:r>
              <a:rPr lang="en-US">
                <a:latin typeface="Calibri"/>
                <a:ea typeface="Calibri Light"/>
                <a:cs typeface="Calibri Light"/>
              </a:rPr>
              <a:t>The title or name of the book.</a:t>
            </a:r>
          </a:p>
          <a:p>
            <a:pPr lvl="1" algn="just">
              <a:spcBef>
                <a:spcPts val="0"/>
              </a:spcBef>
              <a:spcAft>
                <a:spcPts val="1000"/>
              </a:spcAft>
              <a:buClr>
                <a:srgbClr val="8AD0D6"/>
              </a:buClr>
              <a:buFont typeface="Arial,Sans-Serif" charset="2"/>
              <a:buChar char="•"/>
            </a:pPr>
            <a:r>
              <a:rPr lang="en-US" b="1">
                <a:latin typeface="Calibri"/>
                <a:ea typeface="Calibri"/>
                <a:cs typeface="Calibri"/>
              </a:rPr>
              <a:t>Author(s)</a:t>
            </a:r>
            <a:r>
              <a:rPr lang="en-US">
                <a:latin typeface="Calibri"/>
                <a:ea typeface="Calibri"/>
                <a:cs typeface="Calibri"/>
              </a:rPr>
              <a:t>: The author or authors who wrote the book</a:t>
            </a:r>
          </a:p>
          <a:p>
            <a:pPr lvl="1" algn="just">
              <a:spcBef>
                <a:spcPts val="0"/>
              </a:spcBef>
              <a:spcAft>
                <a:spcPts val="1000"/>
              </a:spcAft>
              <a:buClr>
                <a:srgbClr val="8AD0D6"/>
              </a:buClr>
              <a:buFont typeface="Arial,Sans-Serif" charset="2"/>
              <a:buChar char="•"/>
            </a:pPr>
            <a:r>
              <a:rPr lang="en-US" b="1">
                <a:latin typeface="Calibri"/>
                <a:ea typeface="Calibri"/>
                <a:cs typeface="Calibri"/>
              </a:rPr>
              <a:t>Original Language:</a:t>
            </a:r>
            <a:r>
              <a:rPr lang="en-US">
                <a:latin typeface="Calibri"/>
                <a:ea typeface="Calibri"/>
                <a:cs typeface="Calibri"/>
              </a:rPr>
              <a:t> The Language in which the book was originally written.</a:t>
            </a:r>
          </a:p>
          <a:p>
            <a:pPr lvl="1" algn="just">
              <a:spcBef>
                <a:spcPts val="0"/>
              </a:spcBef>
              <a:spcAft>
                <a:spcPts val="1000"/>
              </a:spcAft>
              <a:buClr>
                <a:srgbClr val="8AD0D6"/>
              </a:buClr>
              <a:buFont typeface="Arial,Sans-Serif" charset="2"/>
              <a:buChar char="•"/>
            </a:pPr>
            <a:r>
              <a:rPr lang="en-US">
                <a:latin typeface="Calibri"/>
                <a:ea typeface="Calibri"/>
                <a:cs typeface="Calibri"/>
              </a:rPr>
              <a:t> </a:t>
            </a:r>
            <a:r>
              <a:rPr lang="en-US" b="1">
                <a:latin typeface="Calibri"/>
                <a:ea typeface="Calibri"/>
                <a:cs typeface="Calibri"/>
              </a:rPr>
              <a:t>First Published: </a:t>
            </a:r>
            <a:r>
              <a:rPr lang="en-US">
                <a:latin typeface="Calibri"/>
                <a:ea typeface="Calibri"/>
                <a:cs typeface="Calibri"/>
              </a:rPr>
              <a:t>The date when the was first published.</a:t>
            </a:r>
          </a:p>
          <a:p>
            <a:pPr lvl="1" algn="just">
              <a:spcBef>
                <a:spcPts val="0"/>
              </a:spcBef>
              <a:spcAft>
                <a:spcPts val="1000"/>
              </a:spcAft>
              <a:buClr>
                <a:srgbClr val="8AD0D6"/>
              </a:buClr>
              <a:buFont typeface="Arial,Sans-Serif" charset="2"/>
              <a:buChar char="•"/>
            </a:pPr>
            <a:r>
              <a:rPr lang="en-US" b="1">
                <a:latin typeface="Calibri"/>
                <a:ea typeface="Calibri"/>
                <a:cs typeface="Calibri"/>
              </a:rPr>
              <a:t>Sales in Millions: </a:t>
            </a:r>
            <a:r>
              <a:rPr lang="en-US">
                <a:latin typeface="Calibri"/>
                <a:ea typeface="Calibri"/>
                <a:cs typeface="Calibri"/>
              </a:rPr>
              <a:t>The approximate number of book copies sold in millions</a:t>
            </a:r>
          </a:p>
          <a:p>
            <a:pPr lvl="1" algn="just">
              <a:spcBef>
                <a:spcPts val="0"/>
              </a:spcBef>
              <a:spcAft>
                <a:spcPts val="1000"/>
              </a:spcAft>
              <a:buClr>
                <a:srgbClr val="8AD0D6"/>
              </a:buClr>
              <a:buFont typeface="Arial,Sans-Serif" charset="2"/>
              <a:buChar char="•"/>
            </a:pPr>
            <a:r>
              <a:rPr lang="en-US">
                <a:latin typeface="Calibri"/>
                <a:ea typeface="Calibri"/>
                <a:cs typeface="Calibri"/>
              </a:rPr>
              <a:t> </a:t>
            </a:r>
            <a:r>
              <a:rPr lang="en-US" b="1">
                <a:latin typeface="Calibri"/>
                <a:ea typeface="Roboto"/>
                <a:cs typeface="Roboto"/>
              </a:rPr>
              <a:t>Genre:</a:t>
            </a:r>
            <a:r>
              <a:rPr lang="en-US">
                <a:latin typeface="Roboto"/>
                <a:ea typeface="Roboto"/>
                <a:cs typeface="Roboto"/>
              </a:rPr>
              <a:t> </a:t>
            </a:r>
            <a:r>
              <a:rPr lang="en-US">
                <a:latin typeface="Calibri"/>
                <a:ea typeface="Roboto"/>
                <a:cs typeface="Roboto"/>
              </a:rPr>
              <a:t>The genre or category to which the book belong</a:t>
            </a:r>
            <a:endParaRPr lang="en-US">
              <a:latin typeface="Calibri"/>
              <a:ea typeface="Calibri"/>
              <a:cs typeface="Calibri"/>
            </a:endParaRPr>
          </a:p>
          <a:p>
            <a:pPr lvl="1" algn="just">
              <a:spcBef>
                <a:spcPts val="0"/>
              </a:spcBef>
              <a:spcAft>
                <a:spcPts val="1000"/>
              </a:spcAft>
              <a:buClr>
                <a:srgbClr val="8AD0D6"/>
              </a:buClr>
              <a:buFont typeface="Arial,Sans-Serif" charset="2"/>
              <a:buChar char="•"/>
            </a:pPr>
            <a:r>
              <a:rPr lang="en-US" b="1">
                <a:latin typeface="Calibri"/>
                <a:ea typeface="Calibri"/>
                <a:cs typeface="Calibri"/>
              </a:rPr>
              <a:t>Target Feature</a:t>
            </a:r>
            <a:r>
              <a:rPr lang="en-US">
                <a:latin typeface="Calibri"/>
                <a:ea typeface="Calibri"/>
                <a:cs typeface="Calibri"/>
              </a:rPr>
              <a:t>: Book sales (in millions)</a:t>
            </a:r>
            <a:endParaRPr lang="en-US"/>
          </a:p>
        </p:txBody>
      </p:sp>
    </p:spTree>
    <p:extLst>
      <p:ext uri="{BB962C8B-B14F-4D97-AF65-F5344CB8AC3E}">
        <p14:creationId xmlns:p14="http://schemas.microsoft.com/office/powerpoint/2010/main" val="200295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0D78-386B-0915-0BC4-75C4508EE877}"/>
              </a:ext>
            </a:extLst>
          </p:cNvPr>
          <p:cNvSpPr>
            <a:spLocks noGrp="1"/>
          </p:cNvSpPr>
          <p:nvPr>
            <p:ph type="title"/>
          </p:nvPr>
        </p:nvSpPr>
        <p:spPr>
          <a:xfrm>
            <a:off x="7219800" y="1037875"/>
            <a:ext cx="3796676" cy="671809"/>
          </a:xfrm>
        </p:spPr>
        <p:txBody>
          <a:bodyPr>
            <a:normAutofit/>
          </a:bodyPr>
          <a:lstStyle/>
          <a:p>
            <a:r>
              <a:rPr lang="en-US" sz="2000">
                <a:solidFill>
                  <a:srgbClr val="FFFFFF"/>
                </a:solidFill>
              </a:rPr>
              <a:t>Top Authors by Sales:</a:t>
            </a:r>
            <a:endParaRPr lang="en-US"/>
          </a:p>
        </p:txBody>
      </p:sp>
      <p:pic>
        <p:nvPicPr>
          <p:cNvPr id="4" name="Content Placeholder 3" descr="A graph of author&amp;#39;s&#10;&#10;Description automatically generated">
            <a:extLst>
              <a:ext uri="{FF2B5EF4-FFF2-40B4-BE49-F238E27FC236}">
                <a16:creationId xmlns:a16="http://schemas.microsoft.com/office/drawing/2014/main" id="{BA71A214-C199-E9A5-97C8-49CA16F1E665}"/>
              </a:ext>
            </a:extLst>
          </p:cNvPr>
          <p:cNvPicPr>
            <a:picLocks noChangeAspect="1"/>
          </p:cNvPicPr>
          <p:nvPr/>
        </p:nvPicPr>
        <p:blipFill>
          <a:blip r:embed="rId3"/>
          <a:stretch>
            <a:fillRect/>
          </a:stretch>
        </p:blipFill>
        <p:spPr>
          <a:xfrm>
            <a:off x="216057" y="1146649"/>
            <a:ext cx="6370648" cy="5101750"/>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4FB86E90-BC6C-0565-8CBE-0CF283044DF8}"/>
              </a:ext>
            </a:extLst>
          </p:cNvPr>
          <p:cNvSpPr>
            <a:spLocks noGrp="1"/>
          </p:cNvSpPr>
          <p:nvPr>
            <p:ph idx="1"/>
          </p:nvPr>
        </p:nvSpPr>
        <p:spPr>
          <a:xfrm>
            <a:off x="6575729" y="2052214"/>
            <a:ext cx="5077901" cy="4196185"/>
          </a:xfrm>
        </p:spPr>
        <p:txBody>
          <a:bodyPr vert="horz" lIns="91440" tIns="45720" rIns="91440" bIns="45720" rtlCol="0" anchor="t">
            <a:normAutofit/>
          </a:bodyPr>
          <a:lstStyle/>
          <a:p>
            <a:pPr algn="just"/>
            <a:r>
              <a:rPr lang="en-US">
                <a:latin typeface="Calibri"/>
                <a:ea typeface="Calibri"/>
                <a:cs typeface="Calibri"/>
              </a:rPr>
              <a:t>Bar plot :</a:t>
            </a:r>
            <a:r>
              <a:rPr lang="en-US" sz="1800">
                <a:latin typeface="Calibri"/>
                <a:ea typeface="Calibri"/>
                <a:cs typeface="Calibri"/>
              </a:rPr>
              <a:t>used to identify the top author who has the highest book and sales</a:t>
            </a:r>
            <a:endParaRPr lang="en-US"/>
          </a:p>
          <a:p>
            <a:pPr marL="0" indent="0" algn="just">
              <a:buClr>
                <a:srgbClr val="8AD0D6"/>
              </a:buClr>
              <a:buNone/>
            </a:pPr>
            <a:r>
              <a:rPr lang="en-US">
                <a:latin typeface="Century Gothic"/>
              </a:rPr>
              <a:t>        </a:t>
            </a:r>
            <a:r>
              <a:rPr lang="en-US" sz="1800">
                <a:latin typeface="Calibri"/>
                <a:ea typeface="Calibri"/>
                <a:cs typeface="Calibri"/>
              </a:rPr>
              <a:t>1. The J.K . Rowling has  the highest number of</a:t>
            </a:r>
            <a:endParaRPr lang="en-US">
              <a:latin typeface="Century Gothic" panose="020B0502020202020204"/>
              <a:ea typeface="Calibri"/>
              <a:cs typeface="Calibri"/>
            </a:endParaRPr>
          </a:p>
          <a:p>
            <a:pPr marL="0" indent="0" algn="just">
              <a:buNone/>
            </a:pPr>
            <a:r>
              <a:rPr lang="en-US" sz="1800">
                <a:latin typeface="Calibri"/>
                <a:ea typeface="Calibri"/>
                <a:cs typeface="Calibri"/>
              </a:rPr>
              <a:t>                book and sales.</a:t>
            </a:r>
            <a:endParaRPr lang="en-US"/>
          </a:p>
          <a:p>
            <a:pPr marL="0" indent="0" algn="just">
              <a:buNone/>
            </a:pPr>
            <a:r>
              <a:rPr lang="en-US" sz="1800">
                <a:latin typeface="Calibri"/>
                <a:ea typeface="Calibri"/>
                <a:cs typeface="Calibri"/>
              </a:rPr>
              <a:t>           2.The Antoine is the second highest author.</a:t>
            </a:r>
          </a:p>
          <a:p>
            <a:pPr marL="0" indent="0" algn="just">
              <a:buNone/>
            </a:pPr>
            <a:r>
              <a:rPr lang="en-US" sz="1800">
                <a:latin typeface="Calibri"/>
                <a:ea typeface="Calibri"/>
                <a:cs typeface="Calibri"/>
              </a:rPr>
              <a:t>           3. The Ved Prakash Sharma has the lowest  </a:t>
            </a:r>
            <a:endParaRPr lang="en-US">
              <a:latin typeface="Century Gothic" panose="020B0502020202020204"/>
              <a:ea typeface="Calibri"/>
              <a:cs typeface="Calibri"/>
            </a:endParaRPr>
          </a:p>
          <a:p>
            <a:pPr marL="0" indent="0" algn="just">
              <a:buNone/>
            </a:pPr>
            <a:r>
              <a:rPr lang="en-US" sz="1800">
                <a:latin typeface="Calibri"/>
                <a:ea typeface="Calibri"/>
                <a:cs typeface="Calibri"/>
              </a:rPr>
              <a:t>                  number of book and sales.</a:t>
            </a:r>
            <a:endParaRPr lang="en-US"/>
          </a:p>
        </p:txBody>
      </p:sp>
    </p:spTree>
    <p:extLst>
      <p:ext uri="{BB962C8B-B14F-4D97-AF65-F5344CB8AC3E}">
        <p14:creationId xmlns:p14="http://schemas.microsoft.com/office/powerpoint/2010/main" val="308933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0A99A5D-2817-B98F-62F6-E50CD5134C97}"/>
              </a:ext>
            </a:extLst>
          </p:cNvPr>
          <p:cNvSpPr>
            <a:spLocks noGrp="1"/>
          </p:cNvSpPr>
          <p:nvPr>
            <p:ph type="title"/>
          </p:nvPr>
        </p:nvSpPr>
        <p:spPr>
          <a:xfrm>
            <a:off x="806195" y="804672"/>
            <a:ext cx="3521359" cy="5248656"/>
          </a:xfrm>
        </p:spPr>
        <p:txBody>
          <a:bodyPr anchor="ctr">
            <a:normAutofit/>
          </a:bodyPr>
          <a:lstStyle/>
          <a:p>
            <a:pPr algn="ctr"/>
            <a:r>
              <a:rPr lang="en-US">
                <a:ea typeface="+mj-lt"/>
                <a:cs typeface="+mj-lt"/>
              </a:rPr>
              <a:t>Author Selection Justification:</a:t>
            </a:r>
            <a:endParaRPr lang="en-US"/>
          </a:p>
        </p:txBody>
      </p:sp>
      <p:sp>
        <p:nvSpPr>
          <p:cNvPr id="3" name="Content Placeholder 2">
            <a:extLst>
              <a:ext uri="{FF2B5EF4-FFF2-40B4-BE49-F238E27FC236}">
                <a16:creationId xmlns:a16="http://schemas.microsoft.com/office/drawing/2014/main" id="{1F207094-0DE0-D1B6-E65E-E9050DD379BE}"/>
              </a:ext>
            </a:extLst>
          </p:cNvPr>
          <p:cNvSpPr>
            <a:spLocks noGrp="1"/>
          </p:cNvSpPr>
          <p:nvPr>
            <p:ph idx="1"/>
          </p:nvPr>
        </p:nvSpPr>
        <p:spPr>
          <a:xfrm>
            <a:off x="4975861" y="804671"/>
            <a:ext cx="6399930" cy="5248657"/>
          </a:xfrm>
        </p:spPr>
        <p:txBody>
          <a:bodyPr vert="horz" lIns="91440" tIns="45720" rIns="91440" bIns="45720" rtlCol="0" anchor="ctr">
            <a:normAutofit/>
          </a:bodyPr>
          <a:lstStyle/>
          <a:p>
            <a:pPr algn="just">
              <a:lnSpc>
                <a:spcPct val="90000"/>
              </a:lnSpc>
            </a:pPr>
            <a:r>
              <a:rPr lang="en-US" sz="1600" b="1">
                <a:ea typeface="+mj-lt"/>
                <a:cs typeface="+mj-lt"/>
              </a:rPr>
              <a:t>Top Performing Author</a:t>
            </a:r>
            <a:r>
              <a:rPr lang="en-US" sz="1600">
                <a:ea typeface="+mj-lt"/>
                <a:cs typeface="+mj-lt"/>
              </a:rPr>
              <a:t>: J.K. Rowling was chosen for analysis due to her status as the highest-selling author in the dataset, making her an ideal candidate for identifying key trends in bestselling books.</a:t>
            </a:r>
            <a:endParaRPr lang="en-US" sz="1600"/>
          </a:p>
          <a:p>
            <a:pPr algn="just">
              <a:lnSpc>
                <a:spcPct val="90000"/>
              </a:lnSpc>
            </a:pPr>
            <a:r>
              <a:rPr lang="en-US" sz="1600" b="1">
                <a:ea typeface="+mj-lt"/>
                <a:cs typeface="+mj-lt"/>
              </a:rPr>
              <a:t>Sales Insights</a:t>
            </a:r>
            <a:r>
              <a:rPr lang="en-US" sz="1600">
                <a:ea typeface="+mj-lt"/>
                <a:cs typeface="+mj-lt"/>
              </a:rPr>
              <a:t>: By analyzing J.K. Rowling’s sales data, the project aims to uncover patterns related to genre popularity, reader demographics, and global sales distribution.</a:t>
            </a:r>
            <a:endParaRPr lang="en-US" sz="1600"/>
          </a:p>
          <a:p>
            <a:pPr algn="just">
              <a:lnSpc>
                <a:spcPct val="90000"/>
              </a:lnSpc>
            </a:pPr>
            <a:r>
              <a:rPr lang="en-US" sz="1600" b="1">
                <a:ea typeface="+mj-lt"/>
                <a:cs typeface="+mj-lt"/>
              </a:rPr>
              <a:t>Impact on Recommendation Systems</a:t>
            </a:r>
            <a:r>
              <a:rPr lang="en-US" sz="1600">
                <a:ea typeface="+mj-lt"/>
                <a:cs typeface="+mj-lt"/>
              </a:rPr>
              <a:t>: J.K. Rowling’s success provides valuable insights into user preferences and can be used to refine the recommendation engine by highlighting bestselling books in similar genres or themes.</a:t>
            </a:r>
            <a:endParaRPr lang="en-US" sz="1600"/>
          </a:p>
          <a:p>
            <a:pPr algn="just">
              <a:lnSpc>
                <a:spcPct val="90000"/>
              </a:lnSpc>
            </a:pPr>
            <a:r>
              <a:rPr lang="en-US" sz="1600" b="1">
                <a:ea typeface="+mj-lt"/>
                <a:cs typeface="+mj-lt"/>
              </a:rPr>
              <a:t>Language and Global Reach</a:t>
            </a:r>
            <a:r>
              <a:rPr lang="en-US" sz="1600">
                <a:ea typeface="+mj-lt"/>
                <a:cs typeface="+mj-lt"/>
              </a:rPr>
              <a:t>: J.K. Rowling’s books have been translated into multiple languages, allowing the project to explore the correlation between translation and increased sales across different regions.</a:t>
            </a:r>
            <a:endParaRPr lang="en-US" sz="1600"/>
          </a:p>
          <a:p>
            <a:pPr algn="just">
              <a:lnSpc>
                <a:spcPct val="90000"/>
              </a:lnSpc>
            </a:pPr>
            <a:r>
              <a:rPr lang="en-US" sz="1600" b="1">
                <a:ea typeface="+mj-lt"/>
                <a:cs typeface="+mj-lt"/>
              </a:rPr>
              <a:t>Trend Analysis</a:t>
            </a:r>
            <a:r>
              <a:rPr lang="en-US" sz="1600">
                <a:ea typeface="+mj-lt"/>
                <a:cs typeface="+mj-lt"/>
              </a:rPr>
              <a:t>: The project uses Rowling’s consistent success to analyze long-term book sales trends and predict future bestsellers based on similar author and genre performance metrics.</a:t>
            </a:r>
            <a:endParaRPr lang="en-US" sz="1600"/>
          </a:p>
        </p:txBody>
      </p:sp>
    </p:spTree>
    <p:extLst>
      <p:ext uri="{BB962C8B-B14F-4D97-AF65-F5344CB8AC3E}">
        <p14:creationId xmlns:p14="http://schemas.microsoft.com/office/powerpoint/2010/main" val="172195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693FF72-1275-F3F4-2229-67E27CB99DAA}"/>
              </a:ext>
            </a:extLst>
          </p:cNvPr>
          <p:cNvSpPr>
            <a:spLocks noGrp="1"/>
          </p:cNvSpPr>
          <p:nvPr>
            <p:ph type="title"/>
          </p:nvPr>
        </p:nvSpPr>
        <p:spPr>
          <a:xfrm>
            <a:off x="806195" y="804672"/>
            <a:ext cx="3521359" cy="5248656"/>
          </a:xfrm>
        </p:spPr>
        <p:txBody>
          <a:bodyPr anchor="ctr">
            <a:normAutofit/>
          </a:bodyPr>
          <a:lstStyle/>
          <a:p>
            <a:pPr algn="ctr"/>
            <a:r>
              <a:rPr lang="en-US">
                <a:latin typeface="Calibri"/>
                <a:ea typeface="+mj-lt"/>
                <a:cs typeface="+mj-lt"/>
              </a:rPr>
              <a:t>Measuring Relationships and Method Overview:</a:t>
            </a:r>
            <a:endParaRPr lang="en-US">
              <a:latin typeface="Calibri"/>
              <a:ea typeface="Calibri"/>
              <a:cs typeface="Calibri"/>
            </a:endParaRPr>
          </a:p>
        </p:txBody>
      </p:sp>
      <p:sp>
        <p:nvSpPr>
          <p:cNvPr id="3" name="Content Placeholder 2">
            <a:extLst>
              <a:ext uri="{FF2B5EF4-FFF2-40B4-BE49-F238E27FC236}">
                <a16:creationId xmlns:a16="http://schemas.microsoft.com/office/drawing/2014/main" id="{A0B0339B-4C9E-C95F-B444-B5DAB5817996}"/>
              </a:ext>
            </a:extLst>
          </p:cNvPr>
          <p:cNvSpPr>
            <a:spLocks noGrp="1"/>
          </p:cNvSpPr>
          <p:nvPr>
            <p:ph idx="1"/>
          </p:nvPr>
        </p:nvSpPr>
        <p:spPr>
          <a:xfrm>
            <a:off x="4975861" y="804671"/>
            <a:ext cx="6399930" cy="5248657"/>
          </a:xfrm>
        </p:spPr>
        <p:txBody>
          <a:bodyPr vert="horz" lIns="91440" tIns="45720" rIns="91440" bIns="45720" rtlCol="0" anchor="ctr">
            <a:normAutofit/>
          </a:bodyPr>
          <a:lstStyle/>
          <a:p>
            <a:pPr algn="just"/>
            <a:r>
              <a:rPr lang="en-US" sz="1900" b="1">
                <a:ea typeface="+mj-lt"/>
                <a:cs typeface="+mj-lt"/>
              </a:rPr>
              <a:t>Correlation Analysis</a:t>
            </a:r>
            <a:r>
              <a:rPr lang="en-US" sz="1900">
                <a:ea typeface="+mj-lt"/>
                <a:cs typeface="+mj-lt"/>
              </a:rPr>
              <a:t>: Utilizes the </a:t>
            </a:r>
            <a:r>
              <a:rPr lang="en-US" sz="1900" err="1">
                <a:latin typeface="Consolas"/>
              </a:rPr>
              <a:t>corrwith</a:t>
            </a:r>
            <a:r>
              <a:rPr lang="en-US" sz="1900">
                <a:latin typeface="Consolas"/>
              </a:rPr>
              <a:t>()</a:t>
            </a:r>
            <a:r>
              <a:rPr lang="en-US" sz="1900">
                <a:ea typeface="+mj-lt"/>
                <a:cs typeface="+mj-lt"/>
              </a:rPr>
              <a:t> method from Pandas to compute the correlation between two Series.</a:t>
            </a:r>
            <a:endParaRPr lang="en-US" sz="1900"/>
          </a:p>
          <a:p>
            <a:pPr algn="just">
              <a:buClr>
                <a:srgbClr val="8AD0D6"/>
              </a:buClr>
            </a:pPr>
            <a:r>
              <a:rPr lang="en-US" sz="1900" b="1">
                <a:ea typeface="+mj-lt"/>
                <a:cs typeface="+mj-lt"/>
              </a:rPr>
              <a:t>Understanding Relationships</a:t>
            </a:r>
            <a:r>
              <a:rPr lang="en-US" sz="1900">
                <a:ea typeface="+mj-lt"/>
                <a:cs typeface="+mj-lt"/>
              </a:rPr>
              <a:t>: Measures how closely two variables (e.g., book sales) move in relation to one another.</a:t>
            </a:r>
            <a:endParaRPr lang="en-US" sz="1900"/>
          </a:p>
          <a:p>
            <a:pPr algn="just">
              <a:buClr>
                <a:srgbClr val="8AD0D6"/>
              </a:buClr>
            </a:pPr>
            <a:r>
              <a:rPr lang="en-US" sz="1900" b="1">
                <a:ea typeface="+mj-lt"/>
                <a:cs typeface="+mj-lt"/>
              </a:rPr>
              <a:t>Resulting Insights</a:t>
            </a:r>
            <a:r>
              <a:rPr lang="en-US" sz="1900">
                <a:ea typeface="+mj-lt"/>
                <a:cs typeface="+mj-lt"/>
              </a:rPr>
              <a:t>: Produces a Series of correlation coefficients for each book in the dataset, reflecting their relationship with "Harry Potter."</a:t>
            </a:r>
            <a:endParaRPr lang="en-US" sz="1900"/>
          </a:p>
          <a:p>
            <a:pPr algn="just">
              <a:buClr>
                <a:srgbClr val="8AD0D6"/>
              </a:buClr>
            </a:pPr>
            <a:r>
              <a:rPr lang="en-US" sz="1900" b="1">
                <a:ea typeface="+mj-lt"/>
                <a:cs typeface="+mj-lt"/>
              </a:rPr>
              <a:t>Application in Recommendations</a:t>
            </a:r>
            <a:r>
              <a:rPr lang="en-US" sz="1900">
                <a:ea typeface="+mj-lt"/>
                <a:cs typeface="+mj-lt"/>
              </a:rPr>
              <a:t>: Identifies books with sales patterns similar to "Harry Potter," aiding in recommendation systems.</a:t>
            </a:r>
            <a:endParaRPr lang="en-US" sz="1900"/>
          </a:p>
          <a:p>
            <a:pPr algn="just">
              <a:buClr>
                <a:srgbClr val="8AD0D6"/>
              </a:buClr>
            </a:pPr>
            <a:r>
              <a:rPr lang="en-US" sz="1900" b="1">
                <a:ea typeface="+mj-lt"/>
                <a:cs typeface="+mj-lt"/>
              </a:rPr>
              <a:t>Statistical Significance</a:t>
            </a:r>
            <a:r>
              <a:rPr lang="en-US" sz="1900">
                <a:ea typeface="+mj-lt"/>
                <a:cs typeface="+mj-lt"/>
              </a:rPr>
              <a:t>: A high positive correlation indicates similar sales trends, while a negative correlation suggests inverse relationships</a:t>
            </a:r>
            <a:endParaRPr lang="en-US" sz="1900"/>
          </a:p>
          <a:p>
            <a:pPr algn="just">
              <a:buClr>
                <a:srgbClr val="8AD0D6"/>
              </a:buClr>
            </a:pPr>
            <a:endParaRPr lang="en-US" sz="1900"/>
          </a:p>
        </p:txBody>
      </p:sp>
    </p:spTree>
    <p:extLst>
      <p:ext uri="{BB962C8B-B14F-4D97-AF65-F5344CB8AC3E}">
        <p14:creationId xmlns:p14="http://schemas.microsoft.com/office/powerpoint/2010/main" val="84317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 name="Title 4">
            <a:extLst>
              <a:ext uri="{FF2B5EF4-FFF2-40B4-BE49-F238E27FC236}">
                <a16:creationId xmlns:a16="http://schemas.microsoft.com/office/drawing/2014/main" id="{18B00FF5-2BF8-F2F9-4E49-DEFA71E0B0D8}"/>
              </a:ext>
            </a:extLst>
          </p:cNvPr>
          <p:cNvSpPr>
            <a:spLocks noGrp="1"/>
          </p:cNvSpPr>
          <p:nvPr>
            <p:ph type="title"/>
          </p:nvPr>
        </p:nvSpPr>
        <p:spPr>
          <a:xfrm>
            <a:off x="648930" y="629267"/>
            <a:ext cx="9252154" cy="1016654"/>
          </a:xfrm>
        </p:spPr>
        <p:txBody>
          <a:bodyPr>
            <a:normAutofit/>
          </a:bodyPr>
          <a:lstStyle/>
          <a:p>
            <a:r>
              <a:rPr lang="en-US">
                <a:solidFill>
                  <a:srgbClr val="EBEBEB"/>
                </a:solidFill>
                <a:latin typeface="Calibri"/>
                <a:ea typeface="Calibri"/>
                <a:cs typeface="Calibri"/>
              </a:rPr>
              <a:t>Model Evaluation:</a:t>
            </a:r>
          </a:p>
        </p:txBody>
      </p:sp>
      <p:sp useBgFill="1">
        <p:nvSpPr>
          <p:cNvPr id="44" name="Freeform: Shape 4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292FEF6A-0148-AB57-2BEC-34486B75DB83}"/>
              </a:ext>
            </a:extLst>
          </p:cNvPr>
          <p:cNvSpPr>
            <a:spLocks noGrp="1"/>
          </p:cNvSpPr>
          <p:nvPr>
            <p:ph idx="1"/>
          </p:nvPr>
        </p:nvSpPr>
        <p:spPr>
          <a:xfrm>
            <a:off x="648931" y="2548281"/>
            <a:ext cx="5122606" cy="3658689"/>
          </a:xfrm>
        </p:spPr>
        <p:txBody>
          <a:bodyPr vert="horz" lIns="91440" tIns="45720" rIns="91440" bIns="45720" rtlCol="0" anchor="t">
            <a:normAutofit/>
          </a:bodyPr>
          <a:lstStyle/>
          <a:p>
            <a:pPr marL="0" indent="0">
              <a:buNone/>
            </a:pPr>
            <a:endParaRPr lang="en-US"/>
          </a:p>
          <a:p>
            <a:pPr>
              <a:buClr>
                <a:srgbClr val="8AD0D6"/>
              </a:buClr>
            </a:pPr>
            <a:endParaRPr lang="en-US"/>
          </a:p>
          <a:p>
            <a:pPr>
              <a:buClr>
                <a:srgbClr val="8AD0D6"/>
              </a:buClr>
            </a:pPr>
            <a:endParaRPr lang="en-US"/>
          </a:p>
          <a:p>
            <a:pPr>
              <a:buClr>
                <a:srgbClr val="8AD0D6"/>
              </a:buClr>
            </a:pPr>
            <a:endParaRPr lang="en-US"/>
          </a:p>
          <a:p>
            <a:pPr>
              <a:buClr>
                <a:srgbClr val="8AD0D6"/>
              </a:buClr>
            </a:pPr>
            <a:endParaRPr lang="en-US"/>
          </a:p>
        </p:txBody>
      </p:sp>
      <p:sp>
        <p:nvSpPr>
          <p:cNvPr id="8" name="TextBox 7">
            <a:extLst>
              <a:ext uri="{FF2B5EF4-FFF2-40B4-BE49-F238E27FC236}">
                <a16:creationId xmlns:a16="http://schemas.microsoft.com/office/drawing/2014/main" id="{F03BC828-2BBA-8CBE-CD8B-8B1D0B0EC568}"/>
              </a:ext>
            </a:extLst>
          </p:cNvPr>
          <p:cNvSpPr txBox="1"/>
          <p:nvPr/>
        </p:nvSpPr>
        <p:spPr>
          <a:xfrm>
            <a:off x="5574748" y="3101009"/>
            <a:ext cx="7259982"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                                                      </a:t>
            </a:r>
          </a:p>
          <a:p>
            <a:pPr>
              <a:spcAft>
                <a:spcPts val="600"/>
              </a:spcAft>
            </a:pPr>
            <a:endParaRPr lang="en-US"/>
          </a:p>
        </p:txBody>
      </p:sp>
      <p:graphicFrame>
        <p:nvGraphicFramePr>
          <p:cNvPr id="9" name="Table 8">
            <a:extLst>
              <a:ext uri="{FF2B5EF4-FFF2-40B4-BE49-F238E27FC236}">
                <a16:creationId xmlns:a16="http://schemas.microsoft.com/office/drawing/2014/main" id="{7200993A-5B6E-13A9-2BA2-F615CEFE80FB}"/>
              </a:ext>
            </a:extLst>
          </p:cNvPr>
          <p:cNvGraphicFramePr>
            <a:graphicFrameLocks noGrp="1"/>
          </p:cNvGraphicFramePr>
          <p:nvPr>
            <p:extLst>
              <p:ext uri="{D42A27DB-BD31-4B8C-83A1-F6EECF244321}">
                <p14:modId xmlns:p14="http://schemas.microsoft.com/office/powerpoint/2010/main" val="901664460"/>
              </p:ext>
            </p:extLst>
          </p:nvPr>
        </p:nvGraphicFramePr>
        <p:xfrm>
          <a:off x="6091916" y="2894460"/>
          <a:ext cx="5451628" cy="3087230"/>
        </p:xfrm>
        <a:graphic>
          <a:graphicData uri="http://schemas.openxmlformats.org/drawingml/2006/table">
            <a:tbl>
              <a:tblPr firstRow="1" bandRow="1">
                <a:solidFill>
                  <a:schemeClr val="bg1">
                    <a:lumMod val="95000"/>
                  </a:schemeClr>
                </a:solidFill>
                <a:tableStyleId>{5C22544A-7EE6-4342-B048-85BDC9FD1C3A}</a:tableStyleId>
              </a:tblPr>
              <a:tblGrid>
                <a:gridCol w="1958456">
                  <a:extLst>
                    <a:ext uri="{9D8B030D-6E8A-4147-A177-3AD203B41FA5}">
                      <a16:colId xmlns:a16="http://schemas.microsoft.com/office/drawing/2014/main" val="2700921768"/>
                    </a:ext>
                  </a:extLst>
                </a:gridCol>
                <a:gridCol w="1590923">
                  <a:extLst>
                    <a:ext uri="{9D8B030D-6E8A-4147-A177-3AD203B41FA5}">
                      <a16:colId xmlns:a16="http://schemas.microsoft.com/office/drawing/2014/main" val="611470134"/>
                    </a:ext>
                  </a:extLst>
                </a:gridCol>
                <a:gridCol w="1902249">
                  <a:extLst>
                    <a:ext uri="{9D8B030D-6E8A-4147-A177-3AD203B41FA5}">
                      <a16:colId xmlns:a16="http://schemas.microsoft.com/office/drawing/2014/main" val="4264237161"/>
                    </a:ext>
                  </a:extLst>
                </a:gridCol>
              </a:tblGrid>
              <a:tr h="311336">
                <a:tc>
                  <a:txBody>
                    <a:bodyPr/>
                    <a:lstStyle/>
                    <a:p>
                      <a:pPr lvl="0">
                        <a:buNone/>
                      </a:pPr>
                      <a:r>
                        <a:rPr lang="en-US" sz="1100" b="1" i="0" u="none" strike="noStrike" cap="none" spc="0" noProof="0">
                          <a:solidFill>
                            <a:schemeClr val="tx1"/>
                          </a:solidFill>
                          <a:latin typeface="Century Gothic"/>
                        </a:rPr>
                        <a:t>Index</a:t>
                      </a:r>
                      <a:endParaRPr lang="en-US" sz="1100" b="1" cap="none" spc="0">
                        <a:solidFill>
                          <a:schemeClr val="tx1"/>
                        </a:solidFill>
                      </a:endParaRPr>
                    </a:p>
                  </a:txBody>
                  <a:tcPr marL="45721" marR="65315" marT="13063" marB="9797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lvl="0">
                        <a:buNone/>
                      </a:pPr>
                      <a:r>
                        <a:rPr lang="en-US" sz="1100" b="1" i="0" u="none" strike="noStrike" cap="none" spc="0" noProof="0">
                          <a:solidFill>
                            <a:schemeClr val="tx1"/>
                          </a:solidFill>
                          <a:latin typeface="Century Gothic"/>
                        </a:rPr>
                        <a:t>Correlation</a:t>
                      </a:r>
                      <a:endParaRPr lang="en-US" sz="1100" b="1" cap="none" spc="0">
                        <a:solidFill>
                          <a:schemeClr val="tx1"/>
                        </a:solidFill>
                      </a:endParaRPr>
                    </a:p>
                  </a:txBody>
                  <a:tcPr marL="45721" marR="65315" marT="13063" marB="9797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lvl="0">
                        <a:buNone/>
                      </a:pPr>
                      <a:r>
                        <a:rPr lang="en-US" sz="1100" b="1" i="0" u="none" strike="noStrike" cap="none" spc="0" noProof="0" err="1">
                          <a:solidFill>
                            <a:schemeClr val="tx1"/>
                          </a:solidFill>
                          <a:latin typeface="Century Gothic"/>
                        </a:rPr>
                        <a:t>sales_in_millions</a:t>
                      </a:r>
                      <a:endParaRPr lang="en-US" sz="1100" b="1" cap="none" spc="0" err="1">
                        <a:solidFill>
                          <a:schemeClr val="tx1"/>
                        </a:solidFill>
                      </a:endParaRPr>
                    </a:p>
                  </a:txBody>
                  <a:tcPr marL="45721" marR="65315" marT="13063" marB="9797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304868238"/>
                  </a:ext>
                </a:extLst>
              </a:tr>
              <a:tr h="398423">
                <a:tc>
                  <a:txBody>
                    <a:bodyPr/>
                    <a:lstStyle/>
                    <a:p>
                      <a:pPr lvl="0">
                        <a:buNone/>
                      </a:pPr>
                      <a:r>
                        <a:rPr lang="en-US" sz="900" b="0" i="0" u="none" strike="noStrike" cap="none" spc="0" noProof="0">
                          <a:solidFill>
                            <a:schemeClr val="tx1"/>
                          </a:solidFill>
                          <a:latin typeface="Century Gothic"/>
                        </a:rPr>
                        <a:t>Harry Potter and the Chamber of Secrets</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120.0</a:t>
                      </a:r>
                    </a:p>
                  </a:txBody>
                  <a:tcPr marL="45721" marR="65315" marT="13063" marB="9797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521166015"/>
                  </a:ext>
                </a:extLst>
              </a:tr>
              <a:tr h="398423">
                <a:tc>
                  <a:txBody>
                    <a:bodyPr/>
                    <a:lstStyle/>
                    <a:p>
                      <a:pPr lvl="0">
                        <a:buNone/>
                      </a:pPr>
                      <a:r>
                        <a:rPr lang="en-US" sz="900" b="0" i="0" u="none" strike="noStrike" cap="none" spc="0" noProof="0">
                          <a:solidFill>
                            <a:schemeClr val="tx1"/>
                          </a:solidFill>
                          <a:latin typeface="Century Gothic"/>
                        </a:rPr>
                        <a:t>Harry Potter and the Deathly Hallows</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77.0</a:t>
                      </a: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254637067"/>
                  </a:ext>
                </a:extLst>
              </a:tr>
              <a:tr h="267792">
                <a:tc>
                  <a:txBody>
                    <a:bodyPr/>
                    <a:lstStyle/>
                    <a:p>
                      <a:pPr lvl="0">
                        <a:buNone/>
                      </a:pPr>
                      <a:r>
                        <a:rPr lang="en-US" sz="900" b="0" i="0" u="none" strike="noStrike" cap="none" spc="0" noProof="0">
                          <a:solidFill>
                            <a:schemeClr val="tx1"/>
                          </a:solidFill>
                          <a:latin typeface="Century Gothic"/>
                        </a:rPr>
                        <a:t>Harry Potter and the Goblet of Fire</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65.0</a:t>
                      </a:r>
                      <a:endParaRPr lang="en-US" sz="900" cap="none" spc="0">
                        <a:solidFill>
                          <a:schemeClr val="tx1"/>
                        </a:solidFill>
                      </a:endParaRPr>
                    </a:p>
                  </a:txBody>
                  <a:tcPr marL="45721" marR="65315" marT="13063" marB="979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004306606"/>
                  </a:ext>
                </a:extLst>
              </a:tr>
              <a:tr h="398423">
                <a:tc>
                  <a:txBody>
                    <a:bodyPr/>
                    <a:lstStyle/>
                    <a:p>
                      <a:pPr lvl="0">
                        <a:buNone/>
                      </a:pPr>
                      <a:r>
                        <a:rPr lang="en-US" sz="900" b="0" i="0" u="none" strike="noStrike" cap="none" spc="0" noProof="0">
                          <a:solidFill>
                            <a:schemeClr val="tx1"/>
                          </a:solidFill>
                          <a:latin typeface="Century Gothic"/>
                        </a:rPr>
                        <a:t>Harry Potter and the Half-Blood Prince</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65.0</a:t>
                      </a:r>
                      <a:endParaRPr lang="en-US" sz="900" cap="none" spc="0">
                        <a:solidFill>
                          <a:schemeClr val="tx1"/>
                        </a:solidFill>
                      </a:endParaRP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75721442"/>
                  </a:ext>
                </a:extLst>
              </a:tr>
              <a:tr h="398423">
                <a:tc>
                  <a:txBody>
                    <a:bodyPr/>
                    <a:lstStyle/>
                    <a:p>
                      <a:pPr lvl="0">
                        <a:buNone/>
                      </a:pPr>
                      <a:r>
                        <a:rPr lang="en-US" sz="900" b="0" i="0" u="none" strike="noStrike" cap="none" spc="0" noProof="0">
                          <a:solidFill>
                            <a:schemeClr val="tx1"/>
                          </a:solidFill>
                          <a:latin typeface="Century Gothic"/>
                        </a:rPr>
                        <a:t>Harry Potter and the Order of the Phoenix</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65.0</a:t>
                      </a:r>
                      <a:endParaRPr lang="en-US" sz="900" cap="none" spc="0">
                        <a:solidFill>
                          <a:schemeClr val="tx1"/>
                        </a:solidFill>
                      </a:endParaRPr>
                    </a:p>
                  </a:txBody>
                  <a:tcPr marL="45721" marR="65315" marT="13063" marB="9797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307842768"/>
                  </a:ext>
                </a:extLst>
              </a:tr>
              <a:tr h="398423">
                <a:tc>
                  <a:txBody>
                    <a:bodyPr/>
                    <a:lstStyle/>
                    <a:p>
                      <a:pPr lvl="0">
                        <a:buNone/>
                      </a:pPr>
                      <a:r>
                        <a:rPr lang="en-US" sz="900" b="0" i="0" u="none" strike="noStrike" cap="none" spc="0" noProof="0">
                          <a:solidFill>
                            <a:schemeClr val="tx1"/>
                          </a:solidFill>
                          <a:latin typeface="Century Gothic"/>
                        </a:rPr>
                        <a:t>Harry Potter and the Philosopher's Stone</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buNone/>
                      </a:pPr>
                      <a:r>
                        <a:rPr lang="en-US" sz="900" b="0" i="0" u="none" strike="noStrike" cap="none" spc="0" noProof="0">
                          <a:solidFill>
                            <a:schemeClr val="tx1"/>
                          </a:solidFill>
                          <a:latin typeface="Century Gothic"/>
                        </a:rPr>
                        <a:t>65.0</a:t>
                      </a:r>
                      <a:endParaRPr lang="en-US" sz="900" cap="none" spc="0">
                        <a:solidFill>
                          <a:schemeClr val="tx1"/>
                        </a:solidFill>
                      </a:endParaRPr>
                    </a:p>
                  </a:txBody>
                  <a:tcPr marL="45721" marR="65315" marT="13063" marB="9797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092975758"/>
                  </a:ext>
                </a:extLst>
              </a:tr>
              <a:tr h="398423">
                <a:tc>
                  <a:txBody>
                    <a:bodyPr/>
                    <a:lstStyle/>
                    <a:p>
                      <a:pPr lvl="0">
                        <a:buNone/>
                      </a:pPr>
                      <a:r>
                        <a:rPr lang="en-US" sz="900" b="0" i="0" u="none" strike="noStrike" cap="none" spc="0" noProof="0">
                          <a:solidFill>
                            <a:schemeClr val="tx1"/>
                          </a:solidFill>
                          <a:latin typeface="Century Gothic"/>
                        </a:rPr>
                        <a:t>Harry Potter and the Prisoner of Azkaban</a:t>
                      </a:r>
                      <a:endParaRPr lang="en-US" sz="900" cap="none" spc="0">
                        <a:solidFill>
                          <a:schemeClr val="tx1"/>
                        </a:solidFill>
                      </a:endParaRPr>
                    </a:p>
                  </a:txBody>
                  <a:tcPr marL="45721" marR="65315" marT="13063" marB="97973">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1.0</a:t>
                      </a:r>
                    </a:p>
                  </a:txBody>
                  <a:tcPr marL="45721" marR="65315" marT="13063" marB="979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lvl="0">
                        <a:buNone/>
                      </a:pPr>
                      <a:r>
                        <a:rPr lang="en-US" sz="900" b="0" i="0" u="none" strike="noStrike" cap="none" spc="0" noProof="0">
                          <a:solidFill>
                            <a:schemeClr val="tx1"/>
                          </a:solidFill>
                          <a:latin typeface="Century Gothic"/>
                        </a:rPr>
                        <a:t>65.0</a:t>
                      </a:r>
                      <a:endParaRPr lang="en-US" sz="900" cap="none" spc="0">
                        <a:solidFill>
                          <a:schemeClr val="tx1"/>
                        </a:solidFill>
                      </a:endParaRPr>
                    </a:p>
                  </a:txBody>
                  <a:tcPr marL="45721" marR="65315" marT="13063" marB="979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32903668"/>
                  </a:ext>
                </a:extLst>
              </a:tr>
            </a:tbl>
          </a:graphicData>
        </a:graphic>
      </p:graphicFrame>
      <p:sp>
        <p:nvSpPr>
          <p:cNvPr id="10" name="TextBox 9">
            <a:extLst>
              <a:ext uri="{FF2B5EF4-FFF2-40B4-BE49-F238E27FC236}">
                <a16:creationId xmlns:a16="http://schemas.microsoft.com/office/drawing/2014/main" id="{1C87C889-FB15-DB5B-2E7B-043C8DFF56FD}"/>
              </a:ext>
            </a:extLst>
          </p:cNvPr>
          <p:cNvSpPr txBox="1"/>
          <p:nvPr/>
        </p:nvSpPr>
        <p:spPr>
          <a:xfrm>
            <a:off x="648132" y="2547522"/>
            <a:ext cx="495189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Calibri"/>
                <a:ea typeface="+mn-lt"/>
                <a:cs typeface="+mn-lt"/>
              </a:rPr>
              <a:t>Based on the analysis, I have recommended the top books by J.K. Rowling, highlighting their strong sales performance and popularity. These recommendations are grounded in correlation analysis, showcasing titles that exhibit similar sales patterns to the "Harry Potter" series. This approach not only identifies high-performing books but also enhances user engagement through tailored suggestions.</a:t>
            </a:r>
            <a:endParaRPr lang="en-US" sz="2000">
              <a:latin typeface="Calibri"/>
              <a:ea typeface="Calibri"/>
              <a:cs typeface="Calibri"/>
            </a:endParaRPr>
          </a:p>
        </p:txBody>
      </p:sp>
    </p:spTree>
    <p:extLst>
      <p:ext uri="{BB962C8B-B14F-4D97-AF65-F5344CB8AC3E}">
        <p14:creationId xmlns:p14="http://schemas.microsoft.com/office/powerpoint/2010/main" val="7606959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C4E5-5D80-DD46-1E16-98B7917333E2}"/>
              </a:ext>
            </a:extLst>
          </p:cNvPr>
          <p:cNvSpPr>
            <a:spLocks noGrp="1"/>
          </p:cNvSpPr>
          <p:nvPr>
            <p:ph type="title"/>
          </p:nvPr>
        </p:nvSpPr>
        <p:spPr>
          <a:xfrm>
            <a:off x="275408" y="936691"/>
            <a:ext cx="9404723" cy="782693"/>
          </a:xfrm>
        </p:spPr>
        <p:txBody>
          <a:bodyPr/>
          <a:lstStyle/>
          <a:p>
            <a:r>
              <a:rPr lang="en-US" sz="3200" b="1">
                <a:solidFill>
                  <a:srgbClr val="82C6FF"/>
                </a:solidFill>
                <a:latin typeface="Calibri"/>
                <a:ea typeface="+mj-lt"/>
                <a:cs typeface="+mj-lt"/>
              </a:rPr>
              <a:t>Conclusion:</a:t>
            </a:r>
            <a:endParaRPr lang="en-US" sz="3200" b="1">
              <a:latin typeface="Calibri"/>
              <a:ea typeface="Calibri"/>
              <a:cs typeface="Calibri"/>
            </a:endParaRPr>
          </a:p>
        </p:txBody>
      </p:sp>
      <p:sp>
        <p:nvSpPr>
          <p:cNvPr id="3" name="Content Placeholder 2">
            <a:extLst>
              <a:ext uri="{FF2B5EF4-FFF2-40B4-BE49-F238E27FC236}">
                <a16:creationId xmlns:a16="http://schemas.microsoft.com/office/drawing/2014/main" id="{28AF5FF0-BC59-5536-1E78-C17CD99F1E41}"/>
              </a:ext>
            </a:extLst>
          </p:cNvPr>
          <p:cNvSpPr>
            <a:spLocks noGrp="1"/>
          </p:cNvSpPr>
          <p:nvPr>
            <p:ph idx="1"/>
          </p:nvPr>
        </p:nvSpPr>
        <p:spPr/>
        <p:txBody>
          <a:bodyPr vert="horz" lIns="91440" tIns="45720" rIns="91440" bIns="45720" rtlCol="0" anchor="t">
            <a:noAutofit/>
          </a:bodyPr>
          <a:lstStyle/>
          <a:p>
            <a:r>
              <a:rPr lang="en-US" b="1">
                <a:latin typeface="Calibri"/>
                <a:ea typeface="+mj-lt"/>
                <a:cs typeface="+mj-lt"/>
              </a:rPr>
              <a:t>In this project, we looked at best-selling books to find interesting information about authors and sales. Here are the main points:</a:t>
            </a:r>
            <a:endParaRPr lang="en-US" b="1">
              <a:latin typeface="Calibri"/>
              <a:ea typeface="Calibri"/>
              <a:cs typeface="Calibri"/>
            </a:endParaRPr>
          </a:p>
          <a:p>
            <a:pPr marL="0" indent="0">
              <a:buClr>
                <a:srgbClr val="8AD0D6"/>
              </a:buClr>
              <a:buNone/>
            </a:pPr>
            <a:endParaRPr lang="en-US" b="1">
              <a:solidFill>
                <a:srgbClr val="D4D4D4"/>
              </a:solidFill>
              <a:latin typeface="Calibri"/>
              <a:ea typeface="+mj-lt"/>
              <a:cs typeface="+mj-lt"/>
            </a:endParaRPr>
          </a:p>
          <a:p>
            <a:pPr>
              <a:buClr>
                <a:srgbClr val="8AD0D6"/>
              </a:buClr>
            </a:pPr>
            <a:r>
              <a:rPr lang="en-US" sz="1800">
                <a:solidFill>
                  <a:schemeClr val="tx1">
                    <a:lumMod val="95000"/>
                  </a:schemeClr>
                </a:solidFill>
                <a:latin typeface="Calibri"/>
                <a:ea typeface="+mj-lt"/>
                <a:cs typeface="+mj-lt"/>
              </a:rPr>
              <a:t>Top Authors and Genres: We discovered who the most active authors are and which genres are the most popular, giving us a clear view of what readers like.</a:t>
            </a:r>
            <a:endParaRPr lang="en-US" sz="1800">
              <a:solidFill>
                <a:schemeClr val="tx1">
                  <a:lumMod val="95000"/>
                </a:schemeClr>
              </a:solidFill>
              <a:latin typeface="Calibri"/>
              <a:ea typeface="Calibri"/>
              <a:cs typeface="Calibri"/>
            </a:endParaRPr>
          </a:p>
          <a:p>
            <a:pPr marL="0" indent="0">
              <a:buClr>
                <a:srgbClr val="8AD0D6"/>
              </a:buClr>
              <a:buNone/>
            </a:pPr>
            <a:endParaRPr lang="en-US" sz="1800">
              <a:solidFill>
                <a:srgbClr val="D4D4D4"/>
              </a:solidFill>
              <a:latin typeface="Calibri"/>
              <a:ea typeface="+mj-lt"/>
              <a:cs typeface="+mj-lt"/>
            </a:endParaRPr>
          </a:p>
          <a:p>
            <a:pPr>
              <a:buClr>
                <a:srgbClr val="8AD0D6"/>
              </a:buClr>
            </a:pPr>
            <a:r>
              <a:rPr lang="en-US" sz="1800">
                <a:solidFill>
                  <a:schemeClr val="tx1">
                    <a:lumMod val="95000"/>
                  </a:schemeClr>
                </a:solidFill>
                <a:latin typeface="Calibri"/>
                <a:ea typeface="+mj-lt"/>
                <a:cs typeface="+mj-lt"/>
              </a:rPr>
              <a:t>Sales Distribution: Our charts showed how sales differ by genre and language, highlighting the categories that perform best.</a:t>
            </a:r>
            <a:endParaRPr lang="en-US" sz="1800">
              <a:solidFill>
                <a:schemeClr val="tx1">
                  <a:lumMod val="95000"/>
                </a:schemeClr>
              </a:solidFill>
              <a:latin typeface="Calibri"/>
              <a:ea typeface="Calibri"/>
              <a:cs typeface="Calibri"/>
            </a:endParaRPr>
          </a:p>
          <a:p>
            <a:pPr marL="0" indent="0">
              <a:buClr>
                <a:srgbClr val="8AD0D6"/>
              </a:buClr>
              <a:buNone/>
            </a:pPr>
            <a:endParaRPr lang="en-US" sz="1800">
              <a:solidFill>
                <a:srgbClr val="D4D4D4"/>
              </a:solidFill>
              <a:latin typeface="Calibri"/>
              <a:ea typeface="+mj-lt"/>
              <a:cs typeface="+mj-lt"/>
            </a:endParaRPr>
          </a:p>
          <a:p>
            <a:pPr>
              <a:buClr>
                <a:srgbClr val="8AD0D6"/>
              </a:buClr>
            </a:pPr>
            <a:r>
              <a:rPr lang="en-US" sz="1800">
                <a:solidFill>
                  <a:schemeClr val="tx1">
                    <a:lumMod val="95000"/>
                  </a:schemeClr>
                </a:solidFill>
                <a:latin typeface="Calibri"/>
                <a:ea typeface="+mj-lt"/>
                <a:cs typeface="+mj-lt"/>
              </a:rPr>
              <a:t>J.K. Rowling's Impact: We focused on J.K. Rowling's books to see her strong sales and how other titles relate to "Harry Potter," showing her continued popularity.</a:t>
            </a:r>
            <a:br>
              <a:rPr lang="en-US" sz="1800">
                <a:latin typeface="Calibri"/>
              </a:rPr>
            </a:br>
            <a:endParaRPr lang="en-US"/>
          </a:p>
          <a:p>
            <a:pPr>
              <a:buClr>
                <a:srgbClr val="8AD0D6"/>
              </a:buClr>
            </a:pPr>
            <a:endParaRPr lang="en-US"/>
          </a:p>
        </p:txBody>
      </p:sp>
    </p:spTree>
    <p:extLst>
      <p:ext uri="{BB962C8B-B14F-4D97-AF65-F5344CB8AC3E}">
        <p14:creationId xmlns:p14="http://schemas.microsoft.com/office/powerpoint/2010/main" val="874450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1082</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Arial,Sans-Serif</vt:lpstr>
      <vt:lpstr>Calibri</vt:lpstr>
      <vt:lpstr>Calibri Light</vt:lpstr>
      <vt:lpstr>Century Gothic</vt:lpstr>
      <vt:lpstr>Consolas</vt:lpstr>
      <vt:lpstr>Roboto</vt:lpstr>
      <vt:lpstr>Times New Roman</vt:lpstr>
      <vt:lpstr>Wingdings 3</vt:lpstr>
      <vt:lpstr>Ion</vt:lpstr>
      <vt:lpstr>Optimizing Book Sales with Predictive Analytics and Recommendation Systems</vt:lpstr>
      <vt:lpstr>ABSTRACTION:</vt:lpstr>
      <vt:lpstr>Introduction :</vt:lpstr>
      <vt:lpstr>Features in the Dataset:</vt:lpstr>
      <vt:lpstr>Top Authors by Sales:</vt:lpstr>
      <vt:lpstr>Author Selection Justification:</vt:lpstr>
      <vt:lpstr>Measuring Relationships and Method Overview:</vt:lpstr>
      <vt:lpstr>Model Evaluation:</vt:lpstr>
      <vt:lpstr>Conclusion:</vt:lpstr>
      <vt:lpstr>Applications of BOOK RECOMMENDATION Project: </vt:lpstr>
      <vt:lpstr>Any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RAMAVATH SANTHOSH</dc:creator>
  <cp:lastModifiedBy>RAMAVATH SANTHOSH</cp:lastModifiedBy>
  <cp:revision>1</cp:revision>
  <dcterms:created xsi:type="dcterms:W3CDTF">2013-07-15T20:26:40Z</dcterms:created>
  <dcterms:modified xsi:type="dcterms:W3CDTF">2024-10-01T11:34:37Z</dcterms:modified>
</cp:coreProperties>
</file>