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0"/>
  </p:notesMasterIdLst>
  <p:handoutMasterIdLst>
    <p:handoutMasterId r:id="rId21"/>
  </p:handoutMasterIdLst>
  <p:sldIdLst>
    <p:sldId id="312" r:id="rId5"/>
    <p:sldId id="324" r:id="rId6"/>
    <p:sldId id="304" r:id="rId7"/>
    <p:sldId id="307" r:id="rId8"/>
    <p:sldId id="281" r:id="rId9"/>
    <p:sldId id="282" r:id="rId10"/>
    <p:sldId id="314" r:id="rId11"/>
    <p:sldId id="315" r:id="rId12"/>
    <p:sldId id="325" r:id="rId13"/>
    <p:sldId id="317" r:id="rId14"/>
    <p:sldId id="326" r:id="rId15"/>
    <p:sldId id="318" r:id="rId16"/>
    <p:sldId id="327" r:id="rId17"/>
    <p:sldId id="321" r:id="rId18"/>
    <p:sldId id="297"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8C8C"/>
    <a:srgbClr val="202C8F"/>
    <a:srgbClr val="FDFBF6"/>
    <a:srgbClr val="AAC4E9"/>
    <a:srgbClr val="F5CDCE"/>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81" d="100"/>
          <a:sy n="81" d="100"/>
        </p:scale>
        <p:origin x="754" y="6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parnah K" userId="80a44ba0ae226ed2" providerId="LiveId" clId="{F478D646-3C81-4345-B449-108F7A499938}"/>
    <pc:docChg chg="custSel modSld">
      <pc:chgData name="Apparnah K" userId="80a44ba0ae226ed2" providerId="LiveId" clId="{F478D646-3C81-4345-B449-108F7A499938}" dt="2024-08-28T17:58:37.007" v="311" actId="122"/>
      <pc:docMkLst>
        <pc:docMk/>
      </pc:docMkLst>
      <pc:sldChg chg="addSp modSp mod">
        <pc:chgData name="Apparnah K" userId="80a44ba0ae226ed2" providerId="LiveId" clId="{F478D646-3C81-4345-B449-108F7A499938}" dt="2024-08-28T17:58:37.007" v="311" actId="122"/>
        <pc:sldMkLst>
          <pc:docMk/>
          <pc:sldMk cId="2906491918" sldId="307"/>
        </pc:sldMkLst>
        <pc:spChg chg="add mod">
          <ac:chgData name="Apparnah K" userId="80a44ba0ae226ed2" providerId="LiveId" clId="{F478D646-3C81-4345-B449-108F7A499938}" dt="2024-08-28T17:58:37.007" v="311" actId="122"/>
          <ac:spMkLst>
            <pc:docMk/>
            <pc:sldMk cId="2906491918" sldId="307"/>
            <ac:spMk id="3" creationId="{9A986D0A-16BA-C343-946D-D60AAF8C3071}"/>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80a44ba0ae226ed2/Desktop/employee_data%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80a44ba0ae226ed2/Desktop/employee_data%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80a44ba0ae226ed2/Desktop/employee_data%20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IN"/>
              <a:t>Employee Performance Analysis</a:t>
            </a:r>
          </a:p>
        </c:rich>
      </c:tx>
      <c:layout>
        <c:manualLayout>
          <c:xMode val="edge"/>
          <c:yMode val="edge"/>
          <c:x val="0.31279886284146147"/>
          <c:y val="8.0626471999008339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1120298459275736E-2"/>
          <c:y val="0.21440470608525064"/>
          <c:w val="0.75088425734938036"/>
          <c:h val="0.60700927527796189"/>
        </c:manualLayout>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trendline>
            <c:spPr>
              <a:ln w="19050" cap="rnd">
                <a:solidFill>
                  <a:schemeClr val="accent1"/>
                </a:solidFill>
                <a:prstDash val="sysDash"/>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B3A9-485D-82B7-101C4257D25A}"/>
            </c:ext>
          </c:extLst>
        </c:ser>
        <c:ser>
          <c:idx val="1"/>
          <c:order val="1"/>
          <c:tx>
            <c:strRef>
              <c:f>Sheet1!$C$3:$C$4</c:f>
              <c:strCache>
                <c:ptCount val="1"/>
                <c:pt idx="0">
                  <c:v>Low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B3A9-485D-82B7-101C4257D25A}"/>
            </c:ext>
          </c:extLst>
        </c:ser>
        <c:ser>
          <c:idx val="2"/>
          <c:order val="2"/>
          <c:tx>
            <c:strRef>
              <c:f>Sheet1!$D$3:$D$4</c:f>
              <c:strCache>
                <c:ptCount val="1"/>
                <c:pt idx="0">
                  <c:v>Medium</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trendline>
            <c:spPr>
              <a:ln w="19050" cap="rnd">
                <a:solidFill>
                  <a:schemeClr val="accent3"/>
                </a:solidFill>
                <a:prstDash val="sysDash"/>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B3A9-485D-82B7-101C4257D25A}"/>
            </c:ext>
          </c:extLst>
        </c:ser>
        <c:ser>
          <c:idx val="3"/>
          <c:order val="3"/>
          <c:tx>
            <c:strRef>
              <c:f>Sheet1!$E$3:$E$4</c:f>
              <c:strCache>
                <c:ptCount val="1"/>
                <c:pt idx="0">
                  <c:v>Very High</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B3A9-485D-82B7-101C4257D25A}"/>
            </c:ext>
          </c:extLst>
        </c:ser>
        <c:dLbls>
          <c:showLegendKey val="0"/>
          <c:showVal val="0"/>
          <c:showCatName val="0"/>
          <c:showSerName val="0"/>
          <c:showPercent val="0"/>
          <c:showBubbleSize val="0"/>
        </c:dLbls>
        <c:gapWidth val="100"/>
        <c:overlap val="-24"/>
        <c:axId val="142200527"/>
        <c:axId val="142197167"/>
      </c:barChart>
      <c:catAx>
        <c:axId val="142200527"/>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IN"/>
                  <a:t>Business Unit</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42197167"/>
        <c:crosses val="autoZero"/>
        <c:auto val="1"/>
        <c:lblAlgn val="ctr"/>
        <c:lblOffset val="100"/>
        <c:noMultiLvlLbl val="0"/>
      </c:catAx>
      <c:valAx>
        <c:axId val="142197167"/>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IN"/>
                  <a:t>No. of Employees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422005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IN"/>
              <a:t>Employee Performance Analysis</a:t>
            </a:r>
          </a:p>
        </c:rich>
      </c:tx>
      <c:layout>
        <c:manualLayout>
          <c:xMode val="edge"/>
          <c:yMode val="edge"/>
          <c:x val="0.31279886284146147"/>
          <c:y val="8.0626471999008339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1120298459275736E-2"/>
          <c:y val="0.21440470608525064"/>
          <c:w val="0.75088425734938036"/>
          <c:h val="0.60700927527796189"/>
        </c:manualLayout>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18A1-4F60-8765-FF7E920AADDC}"/>
            </c:ext>
          </c:extLst>
        </c:ser>
        <c:ser>
          <c:idx val="1"/>
          <c:order val="1"/>
          <c:tx>
            <c:strRef>
              <c:f>Sheet1!$C$3:$C$4</c:f>
              <c:strCache>
                <c:ptCount val="1"/>
                <c:pt idx="0">
                  <c:v>Very High</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1-18A1-4F60-8765-FF7E920AADDC}"/>
            </c:ext>
          </c:extLst>
        </c:ser>
        <c:dLbls>
          <c:showLegendKey val="0"/>
          <c:showVal val="0"/>
          <c:showCatName val="0"/>
          <c:showSerName val="0"/>
          <c:showPercent val="0"/>
          <c:showBubbleSize val="0"/>
        </c:dLbls>
        <c:gapWidth val="100"/>
        <c:overlap val="-24"/>
        <c:axId val="142200527"/>
        <c:axId val="142197167"/>
      </c:barChart>
      <c:catAx>
        <c:axId val="142200527"/>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IN"/>
                  <a:t>Business Unit</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42197167"/>
        <c:crosses val="autoZero"/>
        <c:auto val="1"/>
        <c:lblAlgn val="ctr"/>
        <c:lblOffset val="100"/>
        <c:noMultiLvlLbl val="0"/>
      </c:catAx>
      <c:valAx>
        <c:axId val="142197167"/>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IN"/>
                  <a:t>No. of Employees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422005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IN"/>
              <a:t>Employee Performance Analysis</a:t>
            </a:r>
          </a:p>
        </c:rich>
      </c:tx>
      <c:layout>
        <c:manualLayout>
          <c:xMode val="edge"/>
          <c:yMode val="edge"/>
          <c:x val="0.31279886284146147"/>
          <c:y val="8.0626471999008339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1120298459275736E-2"/>
          <c:y val="0.21440470608525064"/>
          <c:w val="0.75088425734938036"/>
          <c:h val="0.60700927527796189"/>
        </c:manualLayout>
      </c:layout>
      <c:barChart>
        <c:barDir val="col"/>
        <c:grouping val="clustered"/>
        <c:varyColors val="0"/>
        <c:ser>
          <c:idx val="0"/>
          <c:order val="0"/>
          <c:tx>
            <c:strRef>
              <c:f>Sheet1!$B$3:$B$4</c:f>
              <c:strCache>
                <c:ptCount val="1"/>
                <c:pt idx="0">
                  <c:v>Low</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0-8B51-4EBA-9A41-DE34AF9671BD}"/>
            </c:ext>
          </c:extLst>
        </c:ser>
        <c:ser>
          <c:idx val="1"/>
          <c:order val="1"/>
          <c:tx>
            <c:strRef>
              <c:f>Sheet1!$C$3:$C$4</c:f>
              <c:strCache>
                <c:ptCount val="1"/>
                <c:pt idx="0">
                  <c:v>Medium</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1-8B51-4EBA-9A41-DE34AF9671BD}"/>
            </c:ext>
          </c:extLst>
        </c:ser>
        <c:dLbls>
          <c:showLegendKey val="0"/>
          <c:showVal val="0"/>
          <c:showCatName val="0"/>
          <c:showSerName val="0"/>
          <c:showPercent val="0"/>
          <c:showBubbleSize val="0"/>
        </c:dLbls>
        <c:gapWidth val="100"/>
        <c:overlap val="-24"/>
        <c:axId val="142200527"/>
        <c:axId val="142197167"/>
      </c:barChart>
      <c:catAx>
        <c:axId val="142200527"/>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IN"/>
                  <a:t>Business Unit</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42197167"/>
        <c:crosses val="autoZero"/>
        <c:auto val="1"/>
        <c:lblAlgn val="ctr"/>
        <c:lblOffset val="100"/>
        <c:noMultiLvlLbl val="0"/>
      </c:catAx>
      <c:valAx>
        <c:axId val="142197167"/>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IN"/>
                  <a:t>No. of Employees</a:t>
                </a:r>
              </a:p>
            </c:rich>
          </c:tx>
          <c:layout>
            <c:manualLayout>
              <c:xMode val="edge"/>
              <c:yMode val="edge"/>
              <c:x val="1.4306823253118023E-2"/>
              <c:y val="0.38696314141430471"/>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42200527"/>
        <c:crosses val="autoZero"/>
        <c:crossBetween val="between"/>
      </c:valAx>
      <c:spPr>
        <a:noFill/>
        <a:ln>
          <a:noFill/>
        </a:ln>
        <a:effectLst/>
      </c:spPr>
    </c:plotArea>
    <c:legend>
      <c:legendPos val="r"/>
      <c:layout>
        <c:manualLayout>
          <c:xMode val="edge"/>
          <c:yMode val="edge"/>
          <c:x val="0.88344848339656123"/>
          <c:y val="0.49037440648461028"/>
          <c:w val="8.7113496452779923E-2"/>
          <c:h val="0.1290562498989474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08884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5462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78985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362150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dirty="0"/>
              <a:t>Click icon to add picture</a:t>
            </a:r>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89" y="376595"/>
            <a:ext cx="6392421" cy="1018572"/>
          </a:xfrm>
        </p:spPr>
        <p:txBody>
          <a:bodyPr anchor="ctr"/>
          <a:lstStyle/>
          <a:p>
            <a:r>
              <a:rPr lang="en-US" sz="2800" dirty="0"/>
              <a:t>Employee Data analysis using ms excel</a:t>
            </a:r>
          </a:p>
        </p:txBody>
      </p:sp>
      <p:sp>
        <p:nvSpPr>
          <p:cNvPr id="3" name="TextBox 2">
            <a:extLst>
              <a:ext uri="{FF2B5EF4-FFF2-40B4-BE49-F238E27FC236}">
                <a16:creationId xmlns:a16="http://schemas.microsoft.com/office/drawing/2014/main" id="{B5E7B8C6-A4BA-B083-4D5E-8EBEF2BE984A}"/>
              </a:ext>
            </a:extLst>
          </p:cNvPr>
          <p:cNvSpPr txBox="1"/>
          <p:nvPr/>
        </p:nvSpPr>
        <p:spPr>
          <a:xfrm>
            <a:off x="3214539" y="1649689"/>
            <a:ext cx="6049389" cy="2127827"/>
          </a:xfrm>
          <a:prstGeom prst="rect">
            <a:avLst/>
          </a:prstGeom>
          <a:noFill/>
        </p:spPr>
        <p:txBody>
          <a:bodyPr wrap="square" rtlCol="0">
            <a:spAutoFit/>
          </a:bodyPr>
          <a:lstStyle/>
          <a:p>
            <a:pPr>
              <a:lnSpc>
                <a:spcPct val="150000"/>
              </a:lnSpc>
            </a:pPr>
            <a:r>
              <a:rPr lang="en-IN" b="1" dirty="0">
                <a:solidFill>
                  <a:srgbClr val="DF8C8C"/>
                </a:solidFill>
              </a:rPr>
              <a:t>STUDENT NAME: </a:t>
            </a:r>
            <a:r>
              <a:rPr lang="en-IN" dirty="0"/>
              <a:t>K. APPARNAH</a:t>
            </a:r>
          </a:p>
          <a:p>
            <a:pPr>
              <a:lnSpc>
                <a:spcPct val="150000"/>
              </a:lnSpc>
            </a:pPr>
            <a:r>
              <a:rPr lang="en-IN" b="1" dirty="0">
                <a:solidFill>
                  <a:srgbClr val="DF8C8C"/>
                </a:solidFill>
              </a:rPr>
              <a:t>REGISTER NO: </a:t>
            </a:r>
            <a:r>
              <a:rPr lang="en-IN" dirty="0"/>
              <a:t>122202137</a:t>
            </a:r>
          </a:p>
          <a:p>
            <a:pPr>
              <a:lnSpc>
                <a:spcPct val="150000"/>
              </a:lnSpc>
            </a:pPr>
            <a:r>
              <a:rPr lang="en-IN" b="1" dirty="0">
                <a:solidFill>
                  <a:srgbClr val="DF8C8C"/>
                </a:solidFill>
              </a:rPr>
              <a:t>NAAN</a:t>
            </a:r>
            <a:r>
              <a:rPr lang="en-IN" dirty="0"/>
              <a:t> </a:t>
            </a:r>
            <a:r>
              <a:rPr lang="en-IN" b="1" dirty="0">
                <a:solidFill>
                  <a:srgbClr val="DF8C8C"/>
                </a:solidFill>
              </a:rPr>
              <a:t>MUDHALVAN</a:t>
            </a:r>
            <a:r>
              <a:rPr lang="en-IN" dirty="0"/>
              <a:t> </a:t>
            </a:r>
            <a:r>
              <a:rPr lang="en-IN" b="1" dirty="0">
                <a:solidFill>
                  <a:srgbClr val="DF8C8C"/>
                </a:solidFill>
              </a:rPr>
              <a:t>ID</a:t>
            </a:r>
            <a:r>
              <a:rPr lang="en-IN" dirty="0"/>
              <a:t>: asunm1353122202137</a:t>
            </a:r>
          </a:p>
          <a:p>
            <a:pPr>
              <a:lnSpc>
                <a:spcPct val="150000"/>
              </a:lnSpc>
            </a:pPr>
            <a:r>
              <a:rPr lang="en-IN" b="1" dirty="0">
                <a:solidFill>
                  <a:srgbClr val="DF8C8C"/>
                </a:solidFill>
              </a:rPr>
              <a:t>DEPARTMENT</a:t>
            </a:r>
            <a:r>
              <a:rPr lang="en-IN" dirty="0">
                <a:solidFill>
                  <a:srgbClr val="DF8C8C"/>
                </a:solidFill>
              </a:rPr>
              <a:t>: </a:t>
            </a:r>
            <a:r>
              <a:rPr lang="en-IN" dirty="0"/>
              <a:t>B.COM CORPORATE SECRETARYSHIP</a:t>
            </a:r>
          </a:p>
          <a:p>
            <a:pPr>
              <a:lnSpc>
                <a:spcPct val="150000"/>
              </a:lnSpc>
            </a:pPr>
            <a:r>
              <a:rPr lang="en-IN" b="1" dirty="0">
                <a:solidFill>
                  <a:srgbClr val="DF8C8C"/>
                </a:solidFill>
              </a:rPr>
              <a:t>COLLEGE: </a:t>
            </a:r>
            <a:r>
              <a:rPr lang="en-IN" dirty="0"/>
              <a:t>ANNA ADARSH COLLEGE FOR WOMEN</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740859"/>
          </a:xfrm>
        </p:spPr>
        <p:txBody>
          <a:bodyPr/>
          <a:lstStyle/>
          <a:p>
            <a:r>
              <a:rPr lang="en-US" dirty="0"/>
              <a:t>MODELLING APPROACH</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857838" y="2011230"/>
            <a:ext cx="9288379" cy="4143375"/>
          </a:xfrm>
        </p:spPr>
        <p:txBody>
          <a:bodyPr>
            <a:normAutofit lnSpcReduction="10000"/>
          </a:bodyPr>
          <a:lstStyle/>
          <a:p>
            <a:pPr marL="0" indent="0">
              <a:buNone/>
            </a:pPr>
            <a:r>
              <a:rPr lang="en-US" b="1" dirty="0">
                <a:solidFill>
                  <a:schemeClr val="accent2">
                    <a:lumMod val="75000"/>
                  </a:schemeClr>
                </a:solidFill>
              </a:rPr>
              <a:t>Data Collection:</a:t>
            </a:r>
          </a:p>
          <a:p>
            <a:pPr marL="285750" indent="-285750">
              <a:buFont typeface="Arial" panose="020B0604020202020204" pitchFamily="34" charset="0"/>
              <a:buChar char="•"/>
            </a:pPr>
            <a:r>
              <a:rPr lang="en-US" dirty="0">
                <a:solidFill>
                  <a:schemeClr val="tx1"/>
                </a:solidFill>
              </a:rPr>
              <a:t>Downloaded the Employee_dataset from the Edunet portal.</a:t>
            </a:r>
          </a:p>
          <a:p>
            <a:pPr marL="0" indent="0">
              <a:buNone/>
            </a:pPr>
            <a:r>
              <a:rPr lang="en-US" b="1" dirty="0">
                <a:solidFill>
                  <a:schemeClr val="accent2">
                    <a:lumMod val="75000"/>
                  </a:schemeClr>
                </a:solidFill>
              </a:rPr>
              <a:t>Feature</a:t>
            </a:r>
            <a:r>
              <a:rPr lang="en-US" b="1" dirty="0">
                <a:solidFill>
                  <a:schemeClr val="accent1">
                    <a:lumMod val="50000"/>
                  </a:schemeClr>
                </a:solidFill>
              </a:rPr>
              <a:t> </a:t>
            </a:r>
            <a:r>
              <a:rPr lang="en-US" b="1" dirty="0">
                <a:solidFill>
                  <a:schemeClr val="accent2">
                    <a:lumMod val="75000"/>
                  </a:schemeClr>
                </a:solidFill>
              </a:rPr>
              <a:t>Collection</a:t>
            </a:r>
          </a:p>
          <a:p>
            <a:pPr marL="285750" indent="-285750">
              <a:buFont typeface="Arial" panose="020B0604020202020204" pitchFamily="34" charset="0"/>
              <a:buChar char="•"/>
            </a:pPr>
            <a:r>
              <a:rPr lang="en-US" dirty="0">
                <a:solidFill>
                  <a:schemeClr val="tx1"/>
                </a:solidFill>
              </a:rPr>
              <a:t>Of the 26 data features, only 9 columns were used for the performance analysis. Highlighting the columns with a different cell colour was used to identify the features. </a:t>
            </a:r>
            <a:endParaRPr lang="en-US" b="1" dirty="0">
              <a:solidFill>
                <a:schemeClr val="accent2">
                  <a:lumMod val="75000"/>
                </a:schemeClr>
              </a:solidFill>
            </a:endParaRPr>
          </a:p>
          <a:p>
            <a:pPr marL="0" indent="0">
              <a:buNone/>
            </a:pPr>
            <a:r>
              <a:rPr lang="en-US" b="1" dirty="0">
                <a:solidFill>
                  <a:schemeClr val="accent2">
                    <a:lumMod val="75000"/>
                  </a:schemeClr>
                </a:solidFill>
              </a:rPr>
              <a:t>Data</a:t>
            </a:r>
            <a:r>
              <a:rPr lang="en-US" b="1" dirty="0"/>
              <a:t> </a:t>
            </a:r>
            <a:r>
              <a:rPr lang="en-US" b="1" dirty="0">
                <a:solidFill>
                  <a:schemeClr val="accent2">
                    <a:lumMod val="75000"/>
                  </a:schemeClr>
                </a:solidFill>
              </a:rPr>
              <a:t>Cleaning</a:t>
            </a:r>
          </a:p>
          <a:p>
            <a:pPr marL="285750" indent="-285750">
              <a:buFont typeface="Arial" panose="020B0604020202020204" pitchFamily="34" charset="0"/>
              <a:buChar char="•"/>
            </a:pPr>
            <a:r>
              <a:rPr lang="en-US" dirty="0">
                <a:solidFill>
                  <a:schemeClr val="tx1"/>
                </a:solidFill>
              </a:rPr>
              <a:t>There were a lot of blank cells. To remove them, pink colour was used to highlight them.</a:t>
            </a:r>
          </a:p>
          <a:p>
            <a:pPr marL="285750" indent="-285750">
              <a:buFont typeface="Arial" panose="020B0604020202020204" pitchFamily="34" charset="0"/>
              <a:buChar char="•"/>
            </a:pPr>
            <a:r>
              <a:rPr lang="en-US" dirty="0">
                <a:solidFill>
                  <a:schemeClr val="tx1"/>
                </a:solidFill>
              </a:rPr>
              <a:t>Then with the help of a filter, only cells with data were displayed by filtering the highlighted cells.</a:t>
            </a:r>
          </a:p>
          <a:p>
            <a:pPr marL="0" indent="0">
              <a:buNone/>
            </a:pPr>
            <a:r>
              <a:rPr lang="en-US" b="1" dirty="0">
                <a:solidFill>
                  <a:schemeClr val="accent2">
                    <a:lumMod val="75000"/>
                  </a:schemeClr>
                </a:solidFill>
              </a:rPr>
              <a:t>Performance</a:t>
            </a:r>
            <a:r>
              <a:rPr lang="en-US" dirty="0"/>
              <a:t> </a:t>
            </a:r>
            <a:r>
              <a:rPr lang="en-US" b="1" dirty="0">
                <a:solidFill>
                  <a:schemeClr val="accent2">
                    <a:lumMod val="75000"/>
                  </a:schemeClr>
                </a:solidFill>
              </a:rPr>
              <a:t>Level</a:t>
            </a:r>
          </a:p>
          <a:p>
            <a:pPr marL="285750" indent="-285750">
              <a:buFont typeface="Arial" panose="020B0604020202020204" pitchFamily="34" charset="0"/>
              <a:buChar char="•"/>
            </a:pPr>
            <a:r>
              <a:rPr lang="en-US" dirty="0">
                <a:solidFill>
                  <a:schemeClr val="tx1"/>
                </a:solidFill>
              </a:rPr>
              <a:t>To find the employees’ performance level, the ‘ifs’ formula was used on the employee score and the employees’ performance was graded from ‘very high’ to ‘low’.</a:t>
            </a:r>
          </a:p>
          <a:p>
            <a:pPr marL="0" indent="0">
              <a:buNone/>
            </a:pPr>
            <a:endParaRPr lang="en-US" b="1" dirty="0">
              <a:solidFill>
                <a:schemeClr val="accent2">
                  <a:lumMod val="75000"/>
                </a:schemeClr>
              </a:solidFill>
            </a:endParaRPr>
          </a:p>
          <a:p>
            <a:pPr marL="0" indent="0">
              <a:buNone/>
            </a:pPr>
            <a:endParaRPr lang="en-US" dirty="0"/>
          </a:p>
        </p:txBody>
      </p:sp>
    </p:spTree>
    <p:extLst>
      <p:ext uri="{BB962C8B-B14F-4D97-AF65-F5344CB8AC3E}">
        <p14:creationId xmlns:p14="http://schemas.microsoft.com/office/powerpoint/2010/main" val="1941619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4"/>
            <a:ext cx="7631709" cy="693724"/>
          </a:xfrm>
        </p:spPr>
        <p:txBody>
          <a:bodyPr/>
          <a:lstStyle/>
          <a:p>
            <a:r>
              <a:rPr lang="en-US" dirty="0"/>
              <a:t>MODELLING APPROACH</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876692" y="2030082"/>
            <a:ext cx="9288379" cy="4143375"/>
          </a:xfrm>
        </p:spPr>
        <p:txBody>
          <a:bodyPr>
            <a:normAutofit/>
          </a:bodyPr>
          <a:lstStyle/>
          <a:p>
            <a:pPr marL="0" indent="0">
              <a:buNone/>
            </a:pPr>
            <a:r>
              <a:rPr lang="en-GB" b="1" dirty="0">
                <a:solidFill>
                  <a:schemeClr val="accent2">
                    <a:lumMod val="75000"/>
                  </a:schemeClr>
                </a:solidFill>
              </a:rPr>
              <a:t>Summarisation</a:t>
            </a:r>
          </a:p>
          <a:p>
            <a:pPr marL="285750" indent="-285750">
              <a:buFont typeface="Arial" panose="020B0604020202020204" pitchFamily="34" charset="0"/>
              <a:buChar char="•"/>
            </a:pPr>
            <a:r>
              <a:rPr lang="en-US" dirty="0">
                <a:solidFill>
                  <a:schemeClr val="tx1"/>
                </a:solidFill>
              </a:rPr>
              <a:t>The pivot table is used to summarise the data. The business units were placed in rows, performance level in the column, gender in the filter and the count of Employee names in values.</a:t>
            </a:r>
          </a:p>
          <a:p>
            <a:pPr marL="0" indent="0">
              <a:buNone/>
            </a:pPr>
            <a:r>
              <a:rPr lang="en-GB" b="1" dirty="0">
                <a:solidFill>
                  <a:schemeClr val="accent2">
                    <a:lumMod val="75000"/>
                  </a:schemeClr>
                </a:solidFill>
              </a:rPr>
              <a:t>Visualisation</a:t>
            </a:r>
          </a:p>
          <a:p>
            <a:pPr marL="285750" indent="-285750">
              <a:buFont typeface="Arial" panose="020B0604020202020204" pitchFamily="34" charset="0"/>
              <a:buChar char="•"/>
            </a:pPr>
            <a:r>
              <a:rPr lang="en-US" dirty="0">
                <a:solidFill>
                  <a:schemeClr val="tx1"/>
                </a:solidFill>
              </a:rPr>
              <a:t>The clustered column chart was used to present the summarised employee data, with business units in the X axis and no. of employees in the Y axis.</a:t>
            </a:r>
            <a:r>
              <a:rPr lang="en-US" dirty="0">
                <a:solidFill>
                  <a:schemeClr val="accent2">
                    <a:lumMod val="75000"/>
                  </a:schemeClr>
                </a:solidFill>
              </a:rPr>
              <a:t> </a:t>
            </a:r>
          </a:p>
          <a:p>
            <a:pPr marL="285750" indent="-285750">
              <a:buFont typeface="Arial" panose="020B0604020202020204" pitchFamily="34" charset="0"/>
              <a:buChar char="•"/>
            </a:pPr>
            <a:r>
              <a:rPr lang="en-US" dirty="0">
                <a:solidFill>
                  <a:schemeClr val="tx1"/>
                </a:solidFill>
              </a:rPr>
              <a:t>A slicer for employee type was added to understand employee performance based on their type of contract.</a:t>
            </a:r>
          </a:p>
          <a:p>
            <a:pPr marL="285750" indent="-285750">
              <a:buFont typeface="Arial" panose="020B0604020202020204" pitchFamily="34" charset="0"/>
              <a:buChar char="•"/>
            </a:pPr>
            <a:r>
              <a:rPr lang="en-US" dirty="0">
                <a:solidFill>
                  <a:schemeClr val="tx1"/>
                </a:solidFill>
              </a:rPr>
              <a:t>A trend line was inserted to understand the patterns in employee performance.</a:t>
            </a:r>
          </a:p>
          <a:p>
            <a:pPr marL="0" indent="0">
              <a:buNone/>
            </a:pPr>
            <a:endParaRPr lang="en-US" b="1" dirty="0">
              <a:solidFill>
                <a:schemeClr val="accent2">
                  <a:lumMod val="75000"/>
                </a:schemeClr>
              </a:solidFill>
            </a:endParaRPr>
          </a:p>
          <a:p>
            <a:pPr marL="0" indent="0">
              <a:buNone/>
            </a:pPr>
            <a:endParaRPr lang="en-US" dirty="0"/>
          </a:p>
        </p:txBody>
      </p:sp>
    </p:spTree>
    <p:extLst>
      <p:ext uri="{BB962C8B-B14F-4D97-AF65-F5344CB8AC3E}">
        <p14:creationId xmlns:p14="http://schemas.microsoft.com/office/powerpoint/2010/main" val="871971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433633" y="274848"/>
            <a:ext cx="7843837" cy="611270"/>
          </a:xfrm>
        </p:spPr>
        <p:txBody>
          <a:bodyPr/>
          <a:lstStyle/>
          <a:p>
            <a:r>
              <a:rPr lang="en-US" dirty="0"/>
              <a:t>RESULTS AND DISCUSSION</a:t>
            </a:r>
          </a:p>
        </p:txBody>
      </p:sp>
      <p:graphicFrame>
        <p:nvGraphicFramePr>
          <p:cNvPr id="6" name="Chart 5">
            <a:extLst>
              <a:ext uri="{FF2B5EF4-FFF2-40B4-BE49-F238E27FC236}">
                <a16:creationId xmlns:a16="http://schemas.microsoft.com/office/drawing/2014/main" id="{E3E34904-62B3-1999-30D7-7199111E4CCE}"/>
              </a:ext>
            </a:extLst>
          </p:cNvPr>
          <p:cNvGraphicFramePr>
            <a:graphicFrameLocks/>
          </p:cNvGraphicFramePr>
          <p:nvPr>
            <p:extLst>
              <p:ext uri="{D42A27DB-BD31-4B8C-83A1-F6EECF244321}">
                <p14:modId xmlns:p14="http://schemas.microsoft.com/office/powerpoint/2010/main" val="709602780"/>
              </p:ext>
            </p:extLst>
          </p:nvPr>
        </p:nvGraphicFramePr>
        <p:xfrm>
          <a:off x="584828" y="1470581"/>
          <a:ext cx="9841218" cy="49679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72101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433633" y="274848"/>
            <a:ext cx="7843837" cy="611270"/>
          </a:xfrm>
        </p:spPr>
        <p:txBody>
          <a:bodyPr/>
          <a:lstStyle/>
          <a:p>
            <a:r>
              <a:rPr lang="en-US" dirty="0"/>
              <a:t>RESULTS AND DISCUSSION</a:t>
            </a:r>
          </a:p>
        </p:txBody>
      </p:sp>
      <p:graphicFrame>
        <p:nvGraphicFramePr>
          <p:cNvPr id="5" name="Chart 4">
            <a:extLst>
              <a:ext uri="{FF2B5EF4-FFF2-40B4-BE49-F238E27FC236}">
                <a16:creationId xmlns:a16="http://schemas.microsoft.com/office/drawing/2014/main" id="{E3E34904-62B3-1999-30D7-7199111E4CCE}"/>
              </a:ext>
            </a:extLst>
          </p:cNvPr>
          <p:cNvGraphicFramePr>
            <a:graphicFrameLocks/>
          </p:cNvGraphicFramePr>
          <p:nvPr>
            <p:extLst>
              <p:ext uri="{D42A27DB-BD31-4B8C-83A1-F6EECF244321}">
                <p14:modId xmlns:p14="http://schemas.microsoft.com/office/powerpoint/2010/main" val="4184975486"/>
              </p:ext>
            </p:extLst>
          </p:nvPr>
        </p:nvGraphicFramePr>
        <p:xfrm>
          <a:off x="433633" y="784017"/>
          <a:ext cx="6674177" cy="34014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E3E34904-62B3-1999-30D7-7199111E4CCE}"/>
              </a:ext>
            </a:extLst>
          </p:cNvPr>
          <p:cNvGraphicFramePr>
            <a:graphicFrameLocks/>
          </p:cNvGraphicFramePr>
          <p:nvPr>
            <p:extLst>
              <p:ext uri="{D42A27DB-BD31-4B8C-83A1-F6EECF244321}">
                <p14:modId xmlns:p14="http://schemas.microsoft.com/office/powerpoint/2010/main" val="1031477199"/>
              </p:ext>
            </p:extLst>
          </p:nvPr>
        </p:nvGraphicFramePr>
        <p:xfrm>
          <a:off x="4298623" y="3269608"/>
          <a:ext cx="7334053" cy="371094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1262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CONCLUSION</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14</a:t>
            </a:fld>
            <a:endParaRPr lang="en-US" dirty="0"/>
          </a:p>
        </p:txBody>
      </p:sp>
      <p:sp>
        <p:nvSpPr>
          <p:cNvPr id="6" name="Content Placeholder 5">
            <a:extLst>
              <a:ext uri="{FF2B5EF4-FFF2-40B4-BE49-F238E27FC236}">
                <a16:creationId xmlns:a16="http://schemas.microsoft.com/office/drawing/2014/main" id="{2D793749-738A-0B84-DC1E-2B7025F0422C}"/>
              </a:ext>
            </a:extLst>
          </p:cNvPr>
          <p:cNvSpPr txBox="1">
            <a:spLocks noGrp="1"/>
          </p:cNvSpPr>
          <p:nvPr>
            <p:ph sz="half" idx="2"/>
          </p:nvPr>
        </p:nvSpPr>
        <p:spPr>
          <a:xfrm>
            <a:off x="1550987" y="2303463"/>
            <a:ext cx="9270983" cy="3005951"/>
          </a:xfrm>
          <a:prstGeom prst="rect">
            <a:avLst/>
          </a:prstGeom>
          <a:noFill/>
        </p:spPr>
        <p:txBody>
          <a:bodyPr wrap="square" rtlCol="0">
            <a:spAutoFit/>
          </a:bodyPr>
          <a:lstStyle/>
          <a:p>
            <a:r>
              <a:rPr lang="en-IN" dirty="0">
                <a:solidFill>
                  <a:schemeClr val="tx1"/>
                </a:solidFill>
              </a:rPr>
              <a:t>From the pivot table and the charts, it can be inferred that the organisation has a large no. of average and low-performance workers. Therefore steps have to be taken to encourage and motivate them for their and the organisation’s growth.</a:t>
            </a:r>
          </a:p>
          <a:p>
            <a:r>
              <a:rPr lang="en-IN" dirty="0">
                <a:solidFill>
                  <a:schemeClr val="tx1"/>
                </a:solidFill>
              </a:rPr>
              <a:t>It can also be noted that high-performance employees come from NEL, PL and EW business units </a:t>
            </a:r>
          </a:p>
          <a:p>
            <a:r>
              <a:rPr lang="en-IN" dirty="0">
                <a:solidFill>
                  <a:schemeClr val="tx1"/>
                </a:solidFill>
              </a:rPr>
              <a:t>Major low and average employees come from MSW, WBL and NEL.</a:t>
            </a:r>
          </a:p>
          <a:p>
            <a:r>
              <a:rPr lang="en-IN" dirty="0">
                <a:solidFill>
                  <a:schemeClr val="tx1"/>
                </a:solidFill>
              </a:rPr>
              <a:t>The organisation has to look into these business units to gain insights on how to improve employees’ performance.</a:t>
            </a:r>
          </a:p>
          <a:p>
            <a:pPr marL="0" indent="0">
              <a:buNone/>
            </a:pPr>
            <a:endParaRPr lang="en-IN" dirty="0">
              <a:solidFill>
                <a:schemeClr val="tx1"/>
              </a:solidFill>
            </a:endParaRPr>
          </a:p>
        </p:txBody>
      </p:sp>
    </p:spTree>
    <p:extLst>
      <p:ext uri="{BB962C8B-B14F-4D97-AF65-F5344CB8AC3E}">
        <p14:creationId xmlns:p14="http://schemas.microsoft.com/office/powerpoint/2010/main" val="2498021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89" y="480290"/>
            <a:ext cx="6392421" cy="1018572"/>
          </a:xfrm>
        </p:spPr>
        <p:txBody>
          <a:bodyPr anchor="ctr"/>
          <a:lstStyle/>
          <a:p>
            <a:r>
              <a:rPr lang="en-US" sz="2800" dirty="0"/>
              <a:t>PROJECT TITLE</a:t>
            </a:r>
          </a:p>
        </p:txBody>
      </p:sp>
      <p:sp>
        <p:nvSpPr>
          <p:cNvPr id="3" name="TextBox 2">
            <a:extLst>
              <a:ext uri="{FF2B5EF4-FFF2-40B4-BE49-F238E27FC236}">
                <a16:creationId xmlns:a16="http://schemas.microsoft.com/office/drawing/2014/main" id="{B5E7B8C6-A4BA-B083-4D5E-8EBEF2BE984A}"/>
              </a:ext>
            </a:extLst>
          </p:cNvPr>
          <p:cNvSpPr txBox="1"/>
          <p:nvPr/>
        </p:nvSpPr>
        <p:spPr>
          <a:xfrm>
            <a:off x="2899789" y="2017336"/>
            <a:ext cx="6392421" cy="1232004"/>
          </a:xfrm>
          <a:prstGeom prst="rect">
            <a:avLst/>
          </a:prstGeom>
          <a:noFill/>
        </p:spPr>
        <p:txBody>
          <a:bodyPr wrap="square" rtlCol="0">
            <a:spAutoFit/>
          </a:bodyPr>
          <a:lstStyle/>
          <a:p>
            <a:pPr algn="ctr">
              <a:lnSpc>
                <a:spcPct val="150000"/>
              </a:lnSpc>
            </a:pPr>
            <a:r>
              <a:rPr lang="en-IN" sz="2600" b="1" dirty="0">
                <a:solidFill>
                  <a:schemeClr val="accent1">
                    <a:lumMod val="50000"/>
                  </a:schemeClr>
                </a:solidFill>
              </a:rPr>
              <a:t>EMPLOYEE PERFORMANCE ANALYSIS USING MS EXCEL</a:t>
            </a:r>
          </a:p>
        </p:txBody>
      </p:sp>
    </p:spTree>
    <p:extLst>
      <p:ext uri="{BB962C8B-B14F-4D97-AF65-F5344CB8AC3E}">
        <p14:creationId xmlns:p14="http://schemas.microsoft.com/office/powerpoint/2010/main" val="2455924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55765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344446"/>
            <a:ext cx="6583680" cy="3207344"/>
          </a:xfrm>
        </p:spPr>
        <p:txBody>
          <a:bodyPr>
            <a:normAutofit fontScale="70000" lnSpcReduction="20000"/>
          </a:bodyPr>
          <a:lstStyle/>
          <a:p>
            <a:pPr algn="l">
              <a:buFont typeface="+mj-lt"/>
              <a:buAutoNum type="arabicPeriod"/>
            </a:pPr>
            <a:r>
              <a:rPr lang="en-US" sz="2800" dirty="0"/>
              <a:t>Problem</a:t>
            </a: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800" dirty="0"/>
              <a:t>Statement</a:t>
            </a:r>
          </a:p>
          <a:p>
            <a:pPr algn="l">
              <a:buFont typeface="+mj-lt"/>
              <a:buAutoNum type="arabicPeriod"/>
            </a:pPr>
            <a:r>
              <a:rPr lang="en-US" sz="2800" dirty="0"/>
              <a:t>Project</a:t>
            </a: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800" dirty="0"/>
              <a:t>Overview</a:t>
            </a:r>
          </a:p>
          <a:p>
            <a:pPr algn="l">
              <a:buFont typeface="+mj-lt"/>
              <a:buAutoNum type="arabicPeriod"/>
            </a:pPr>
            <a:r>
              <a:rPr lang="en-US" sz="2800" dirty="0"/>
              <a:t>End</a:t>
            </a: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900" dirty="0"/>
              <a:t>Users</a:t>
            </a:r>
          </a:p>
          <a:p>
            <a:pPr algn="l">
              <a:buFont typeface="+mj-lt"/>
              <a:buAutoNum type="arabicPeriod"/>
            </a:pPr>
            <a:r>
              <a:rPr lang="en-US" sz="2900" dirty="0"/>
              <a:t>Our</a:t>
            </a: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900" dirty="0"/>
              <a:t>Solution</a:t>
            </a: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900" dirty="0"/>
              <a:t>and</a:t>
            </a: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900" dirty="0"/>
              <a:t>Proposition</a:t>
            </a:r>
          </a:p>
          <a:p>
            <a:pPr algn="l">
              <a:buFont typeface="+mj-lt"/>
              <a:buAutoNum type="arabicPeriod"/>
            </a:pPr>
            <a:r>
              <a:rPr lang="en-US" sz="2800" dirty="0"/>
              <a:t>Dataset</a:t>
            </a:r>
            <a:r>
              <a:rPr lang="en-US" sz="2400" dirty="0">
                <a:solidFill>
                  <a:srgbClr val="0D0D0D"/>
                </a:solidFill>
                <a:latin typeface="Times New Roman" panose="02020603050405020304" pitchFamily="18" charset="0"/>
                <a:cs typeface="Times New Roman" panose="02020603050405020304" pitchFamily="18" charset="0"/>
              </a:rPr>
              <a:t> </a:t>
            </a:r>
            <a:r>
              <a:rPr lang="en-US" sz="2900" dirty="0"/>
              <a:t>Description</a:t>
            </a:r>
          </a:p>
          <a:p>
            <a:pPr algn="l">
              <a:buFont typeface="+mj-lt"/>
              <a:buAutoNum type="arabicPeriod"/>
            </a:pPr>
            <a:r>
              <a:rPr lang="en-US" sz="2900" dirty="0"/>
              <a:t>Modelling</a:t>
            </a: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900" dirty="0"/>
              <a:t>Approach</a:t>
            </a:r>
          </a:p>
          <a:p>
            <a:pPr algn="l">
              <a:buFont typeface="+mj-lt"/>
              <a:buAutoNum type="arabicPeriod"/>
            </a:pPr>
            <a:r>
              <a:rPr lang="en-US" sz="2900" dirty="0"/>
              <a:t>Results</a:t>
            </a: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900" dirty="0"/>
              <a:t>and</a:t>
            </a: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900" dirty="0"/>
              <a:t>Discussion</a:t>
            </a:r>
          </a:p>
          <a:p>
            <a:pPr algn="l">
              <a:buFont typeface="+mj-lt"/>
              <a:buAutoNum type="arabicPeriod"/>
            </a:pPr>
            <a:r>
              <a:rPr lang="en-US" sz="2900" dirty="0"/>
              <a:t>Conclusion</a:t>
            </a:r>
          </a:p>
        </p:txBody>
      </p:sp>
    </p:spTree>
    <p:extLst>
      <p:ext uri="{BB962C8B-B14F-4D97-AF65-F5344CB8AC3E}">
        <p14:creationId xmlns:p14="http://schemas.microsoft.com/office/powerpoint/2010/main" val="391321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27126" y="232065"/>
            <a:ext cx="5723586" cy="1738137"/>
          </a:xfrm>
        </p:spPr>
        <p:txBody>
          <a:bodyPr/>
          <a:lstStyle/>
          <a:p>
            <a:r>
              <a:rPr lang="en-US" dirty="0"/>
              <a:t>PROBLEM STATEMENT</a:t>
            </a:r>
          </a:p>
        </p:txBody>
      </p:sp>
      <p:sp>
        <p:nvSpPr>
          <p:cNvPr id="3" name="Text Placeholder 2">
            <a:extLst>
              <a:ext uri="{FF2B5EF4-FFF2-40B4-BE49-F238E27FC236}">
                <a16:creationId xmlns:a16="http://schemas.microsoft.com/office/drawing/2014/main" id="{9A986D0A-16BA-C343-946D-D60AAF8C3071}"/>
              </a:ext>
            </a:extLst>
          </p:cNvPr>
          <p:cNvSpPr txBox="1">
            <a:spLocks/>
          </p:cNvSpPr>
          <p:nvPr/>
        </p:nvSpPr>
        <p:spPr>
          <a:xfrm>
            <a:off x="1630836" y="2654566"/>
            <a:ext cx="7336701" cy="2430781"/>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Employee performance analysis is necessary to determine whether an employee is productive and efficient or a liability to the company. To track his performance and strategize for the growth of the company and the employees.</a:t>
            </a:r>
          </a:p>
        </p:txBody>
      </p:sp>
    </p:spTree>
    <p:extLst>
      <p:ext uri="{BB962C8B-B14F-4D97-AF65-F5344CB8AC3E}">
        <p14:creationId xmlns:p14="http://schemas.microsoft.com/office/powerpoint/2010/main" val="290649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1057276"/>
            <a:ext cx="5259554" cy="1186304"/>
          </a:xfrm>
        </p:spPr>
        <p:txBody>
          <a:bodyPr/>
          <a:lstStyle/>
          <a:p>
            <a:r>
              <a:rPr lang="en-US" dirty="0"/>
              <a:t>PROJECT OVERVIEW</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2692133"/>
            <a:ext cx="10411326" cy="2233233"/>
          </a:xfrm>
        </p:spPr>
        <p:txBody>
          <a:bodyPr/>
          <a:lstStyle/>
          <a:p>
            <a:r>
              <a:rPr lang="en-US" dirty="0"/>
              <a:t>Employee performance analysis is the process of evaluating and assessing the employee’s work, performance contributions and achievements within an organization. It is done by considering various factors like gender, performance score, ratings, and achievements to identify the trends and patterns in employees of different units.</a:t>
            </a: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END USERS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r>
              <a:rPr lang="en-US" dirty="0"/>
              <a:t>Management</a:t>
            </a:r>
          </a:p>
          <a:p>
            <a:r>
              <a:rPr lang="en-US" dirty="0"/>
              <a:t>Employees</a:t>
            </a:r>
          </a:p>
          <a:p>
            <a:r>
              <a:rPr lang="en-US" dirty="0"/>
              <a:t>Strategists and consultants</a:t>
            </a:r>
          </a:p>
          <a:p>
            <a:r>
              <a:rPr lang="en-US" dirty="0"/>
              <a:t>HR department</a:t>
            </a:r>
          </a:p>
          <a:p>
            <a:r>
              <a:rPr lang="en-US" dirty="0"/>
              <a:t>Coaches and Trainers</a:t>
            </a:r>
          </a:p>
          <a:p>
            <a:endParaRPr lang="en-US" dirty="0"/>
          </a:p>
        </p:txBody>
      </p: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888634" y="307255"/>
            <a:ext cx="7043617" cy="1242866"/>
          </a:xfrm>
        </p:spPr>
        <p:txBody>
          <a:bodyPr/>
          <a:lstStyle/>
          <a:p>
            <a:r>
              <a:rPr lang="en-US" dirty="0"/>
              <a:t>OUR SOLUTION AND PROPOSITION</a:t>
            </a:r>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888634" y="2005266"/>
            <a:ext cx="7870229" cy="4100888"/>
          </a:xfrm>
        </p:spPr>
        <p:txBody>
          <a:bodyPr>
            <a:normAutofit fontScale="92500"/>
          </a:bodyPr>
          <a:lstStyle/>
          <a:p>
            <a:pPr marL="342900" indent="-342900">
              <a:buFont typeface="Arial" panose="020B0604020202020204" pitchFamily="34" charset="0"/>
              <a:buChar char="•"/>
            </a:pPr>
            <a:r>
              <a:rPr lang="en-US" sz="2800" dirty="0"/>
              <a:t>Conditional Formatting – to highlight blank cells</a:t>
            </a:r>
          </a:p>
          <a:p>
            <a:pPr marL="342900" indent="-342900">
              <a:buFont typeface="Arial" panose="020B0604020202020204" pitchFamily="34" charset="0"/>
              <a:buChar char="•"/>
            </a:pPr>
            <a:r>
              <a:rPr lang="en-US" sz="2800" dirty="0"/>
              <a:t>Filter – to filter blank cells</a:t>
            </a:r>
          </a:p>
          <a:p>
            <a:pPr marL="342900" indent="-342900">
              <a:buFont typeface="Arial" panose="020B0604020202020204" pitchFamily="34" charset="0"/>
              <a:buChar char="•"/>
            </a:pPr>
            <a:r>
              <a:rPr lang="en-US" sz="2800" dirty="0"/>
              <a:t>Formula – to convert employee scores to grades of High to Low.</a:t>
            </a:r>
          </a:p>
          <a:p>
            <a:pPr marL="342900" indent="-342900">
              <a:buFont typeface="Arial" panose="020B0604020202020204" pitchFamily="34" charset="0"/>
              <a:buChar char="•"/>
            </a:pPr>
            <a:r>
              <a:rPr lang="en-US" sz="2800" dirty="0"/>
              <a:t>Pivot Table – for summarizing the necessary employee data</a:t>
            </a:r>
          </a:p>
          <a:p>
            <a:pPr marL="342900" indent="-342900">
              <a:buFont typeface="Arial" panose="020B0604020202020204" pitchFamily="34" charset="0"/>
              <a:buChar char="•"/>
            </a:pPr>
            <a:r>
              <a:rPr lang="en-US" sz="2800" dirty="0"/>
              <a:t>Charts and Graphs – to visually present the summarized data</a:t>
            </a:r>
          </a:p>
          <a:p>
            <a:pPr marL="342900" indent="-342900">
              <a:buFont typeface="Arial" panose="020B0604020202020204" pitchFamily="34" charset="0"/>
              <a:buChar char="•"/>
            </a:pPr>
            <a:r>
              <a:rPr lang="en-US" sz="2800" dirty="0"/>
              <a:t>Trend Lines – to find out the trend among various business units.</a:t>
            </a:r>
          </a:p>
          <a:p>
            <a:pPr marL="342900" indent="-342900">
              <a:buFont typeface="Arial" panose="020B0604020202020204" pitchFamily="34" charset="0"/>
              <a:buChar char="•"/>
            </a:pPr>
            <a:endParaRPr lang="en-US" sz="2800" dirty="0"/>
          </a:p>
        </p:txBody>
      </p:sp>
    </p:spTree>
    <p:extLst>
      <p:ext uri="{BB962C8B-B14F-4D97-AF65-F5344CB8AC3E}">
        <p14:creationId xmlns:p14="http://schemas.microsoft.com/office/powerpoint/2010/main" val="113171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758495"/>
          </a:xfrm>
        </p:spPr>
        <p:txBody>
          <a:bodyPr/>
          <a:lstStyle/>
          <a:p>
            <a:r>
              <a:rPr lang="en-US" dirty="0"/>
              <a:t>DATASET DESCRIPTION</a:t>
            </a:r>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399" y="2030312"/>
            <a:ext cx="7443537" cy="3720337"/>
          </a:xfrm>
        </p:spPr>
        <p:txBody>
          <a:bodyPr>
            <a:normAutofit fontScale="85000" lnSpcReduction="20000"/>
          </a:bodyPr>
          <a:lstStyle/>
          <a:p>
            <a:r>
              <a:rPr lang="en-US" dirty="0"/>
              <a:t>Employee Dataset – downloaded from Kaggle.</a:t>
            </a:r>
          </a:p>
          <a:p>
            <a:r>
              <a:rPr lang="en-US" dirty="0"/>
              <a:t>It contains 26 columns, of which only 9 columns of data was considered</a:t>
            </a:r>
          </a:p>
          <a:p>
            <a:r>
              <a:rPr lang="en-US" dirty="0"/>
              <a:t>They are:</a:t>
            </a:r>
          </a:p>
          <a:p>
            <a:pPr marL="342900" indent="-342900">
              <a:buAutoNum type="arabicPeriod"/>
            </a:pPr>
            <a:r>
              <a:rPr lang="en-US" dirty="0"/>
              <a:t>EmpID – In Number format</a:t>
            </a:r>
          </a:p>
          <a:p>
            <a:pPr marL="342900" indent="-342900">
              <a:buAutoNum type="arabicPeriod"/>
            </a:pPr>
            <a:r>
              <a:rPr lang="en-US" dirty="0"/>
              <a:t>Employee First Name – Text format</a:t>
            </a:r>
          </a:p>
          <a:p>
            <a:pPr marL="342900" indent="-342900">
              <a:buAutoNum type="arabicPeriod"/>
            </a:pPr>
            <a:r>
              <a:rPr lang="en-US" dirty="0"/>
              <a:t>Employee Last Name – Text Format</a:t>
            </a:r>
          </a:p>
          <a:p>
            <a:pPr marL="342900" indent="-342900">
              <a:buFont typeface="Arial" panose="020B0604020202020204" pitchFamily="34" charset="0"/>
              <a:buAutoNum type="arabicPeriod"/>
            </a:pPr>
            <a:r>
              <a:rPr lang="en-US" dirty="0"/>
              <a:t>Gender – Male or Female</a:t>
            </a:r>
          </a:p>
          <a:p>
            <a:pPr marL="342900" indent="-342900">
              <a:buAutoNum type="arabicPeriod"/>
            </a:pPr>
            <a:r>
              <a:rPr lang="en-US" dirty="0"/>
              <a:t>Business Unit – Text format</a:t>
            </a:r>
          </a:p>
          <a:p>
            <a:pPr marL="342900" indent="-342900">
              <a:buAutoNum type="arabicPeriod"/>
            </a:pPr>
            <a:r>
              <a:rPr lang="en-US" dirty="0"/>
              <a:t>Employee Status –Text Format</a:t>
            </a:r>
          </a:p>
          <a:p>
            <a:pPr marL="342900" indent="-342900">
              <a:buAutoNum type="arabicPeriod"/>
            </a:pPr>
            <a:r>
              <a:rPr lang="en-US" dirty="0"/>
              <a:t>Employee Type – Text Format</a:t>
            </a:r>
          </a:p>
          <a:p>
            <a:pPr marL="342900" indent="-342900">
              <a:buAutoNum type="arabicPeriod"/>
            </a:pPr>
            <a:r>
              <a:rPr lang="en-US" dirty="0"/>
              <a:t>Performance Score – Text format</a:t>
            </a:r>
          </a:p>
          <a:p>
            <a:pPr marL="342900" indent="-342900">
              <a:buAutoNum type="arabicPeriod"/>
            </a:pPr>
            <a:r>
              <a:rPr lang="en-US" dirty="0"/>
              <a:t>Current Employee Rating – Number Format</a:t>
            </a:r>
          </a:p>
        </p:txBody>
      </p:sp>
    </p:spTree>
    <p:extLst>
      <p:ext uri="{BB962C8B-B14F-4D97-AF65-F5344CB8AC3E}">
        <p14:creationId xmlns:p14="http://schemas.microsoft.com/office/powerpoint/2010/main" val="246859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888634" y="307255"/>
            <a:ext cx="7043617" cy="1242866"/>
          </a:xfrm>
        </p:spPr>
        <p:txBody>
          <a:bodyPr/>
          <a:lstStyle/>
          <a:p>
            <a:r>
              <a:rPr lang="en-US" dirty="0"/>
              <a:t>The “WOW” in our solution</a:t>
            </a:r>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888634" y="2005266"/>
            <a:ext cx="7870229" cy="4100888"/>
          </a:xfrm>
        </p:spPr>
        <p:txBody>
          <a:bodyPr>
            <a:normAutofit/>
          </a:bodyPr>
          <a:lstStyle/>
          <a:p>
            <a:pPr marL="342900" indent="-342900">
              <a:buFont typeface="Arial" panose="020B0604020202020204" pitchFamily="34" charset="0"/>
              <a:buChar char="•"/>
            </a:pPr>
            <a:r>
              <a:rPr lang="en-US" sz="2800" dirty="0"/>
              <a:t>To find the Performance level, the ‘ifs’ formula was used.</a:t>
            </a:r>
          </a:p>
          <a:p>
            <a:r>
              <a:rPr lang="en-US" sz="2800" dirty="0"/>
              <a:t>    </a:t>
            </a:r>
          </a:p>
          <a:p>
            <a:r>
              <a:rPr lang="en-US" sz="2800" dirty="0"/>
              <a:t>=IFS(Z8&gt;=5,"Very High",Z8=4,"High", Z8=3, "Medium", Z8&lt;=2,"Low")</a:t>
            </a:r>
          </a:p>
        </p:txBody>
      </p:sp>
    </p:spTree>
    <p:extLst>
      <p:ext uri="{BB962C8B-B14F-4D97-AF65-F5344CB8AC3E}">
        <p14:creationId xmlns:p14="http://schemas.microsoft.com/office/powerpoint/2010/main" val="4258460091"/>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{96B2D671-8D56-4D7E-B96C-D77EFC1A210F}tf78438558_win32</Template>
  <TotalTime>445</TotalTime>
  <Words>709</Words>
  <Application>Microsoft Office PowerPoint</Application>
  <PresentationFormat>Widescreen</PresentationFormat>
  <Paragraphs>86</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Calibri</vt:lpstr>
      <vt:lpstr>Sabon Next LT</vt:lpstr>
      <vt:lpstr>Times New Roman</vt:lpstr>
      <vt:lpstr>Custom</vt:lpstr>
      <vt:lpstr>Employee Data analysis using ms excel</vt:lpstr>
      <vt:lpstr>PROJECT TITLE</vt:lpstr>
      <vt:lpstr>agenda</vt:lpstr>
      <vt:lpstr>PROBLEM STATEMENT</vt:lpstr>
      <vt:lpstr>PROJECT OVERVIEW</vt:lpstr>
      <vt:lpstr>END USERS</vt:lpstr>
      <vt:lpstr>OUR SOLUTION AND PROPOSITION</vt:lpstr>
      <vt:lpstr>DATASET DESCRIPTION</vt:lpstr>
      <vt:lpstr>The “WOW” in our solution</vt:lpstr>
      <vt:lpstr>MODELLING APPROACH</vt:lpstr>
      <vt:lpstr>MODELLING APPROACH</vt:lpstr>
      <vt:lpstr>RESULTS AND DISCUSSION</vt:lpstr>
      <vt:lpstr>RESULTS AND DISCUSSION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Apparnah K</dc:creator>
  <cp:lastModifiedBy>Apparnah K</cp:lastModifiedBy>
  <cp:revision>4</cp:revision>
  <dcterms:created xsi:type="dcterms:W3CDTF">2024-08-26T16:35:33Z</dcterms:created>
  <dcterms:modified xsi:type="dcterms:W3CDTF">2024-08-29T19:45:28Z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