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Roboto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2" roundtripDataSignature="AMtx7mjx5awG87csPNVyVqsXaDEafokr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.fntdata"/><Relationship Id="rId16" Type="http://schemas.openxmlformats.org/officeDocument/2006/relationships/slide" Target="slides/slide11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" name="Google Shape;1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6" name="Google Shape;4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1"/>
          <p:cNvSpPr txBox="1"/>
          <p:nvPr>
            <p:ph type="ctrTitle"/>
          </p:nvPr>
        </p:nvSpPr>
        <p:spPr>
          <a:xfrm>
            <a:off x="311700" y="779800"/>
            <a:ext cx="85206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6C98"/>
              </a:buClr>
              <a:buSzPts val="2400"/>
              <a:buFont typeface="Roboto"/>
              <a:buNone/>
              <a:defRPr sz="2400">
                <a:solidFill>
                  <a:srgbClr val="316C9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31"/>
          <p:cNvSpPr txBox="1"/>
          <p:nvPr>
            <p:ph idx="1" type="subTitle"/>
          </p:nvPr>
        </p:nvSpPr>
        <p:spPr>
          <a:xfrm>
            <a:off x="311700" y="1359925"/>
            <a:ext cx="85206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400"/>
              <a:buNone/>
              <a:defRPr sz="1400">
                <a:solidFill>
                  <a:srgbClr val="363F4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 txBox="1"/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4"/>
          <p:cNvSpPr txBox="1"/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3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Google Shape;3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6C98"/>
              </a:buClr>
              <a:buSzPts val="2400"/>
              <a:buFont typeface="Roboto"/>
              <a:buNone/>
              <a:defRPr b="0" i="0" sz="2400" u="none" cap="none" strike="noStrike">
                <a:solidFill>
                  <a:srgbClr val="316C9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63F48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63F48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63F48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63F48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63F48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63F48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63F48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63F48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9"/>
          <p:cNvSpPr txBox="1"/>
          <p:nvPr/>
        </p:nvSpPr>
        <p:spPr>
          <a:xfrm>
            <a:off x="7133650" y="-23100"/>
            <a:ext cx="21114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" sz="1100" u="none" cap="none" strike="noStrike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DRUPAL 8</a:t>
            </a:r>
            <a:r>
              <a:rPr b="0" i="0" lang="uk" sz="1100" u="none" cap="none" strike="noStrike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БАЗОВИЙ КУРС</a:t>
            </a:r>
            <a:endParaRPr b="0" i="0" sz="1100" u="none" cap="none" strike="noStrike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digitalocean.com/community/tutorials/how-to-install-mysql-on-ubuntu-20-04-ru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drupal.org/docs/develop/using-composer/using-composer-to-manage-drupal-site-dependencies" TargetMode="External"/><Relationship Id="rId4" Type="http://schemas.openxmlformats.org/officeDocument/2006/relationships/hyperlink" Target="https://drive.google.com/file/d/1RsD8YZBQSqqtbgr_fhZvxDCFWZ_gEO6W/view?usp=sharing" TargetMode="External"/><Relationship Id="rId5" Type="http://schemas.openxmlformats.org/officeDocument/2006/relationships/hyperlink" Target="http://drupal8.loc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phpmyadmin.net/" TargetMode="External"/><Relationship Id="rId4" Type="http://schemas.openxmlformats.org/officeDocument/2006/relationships/hyperlink" Target="http://pma.loc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drush.org/install/" TargetMode="External"/><Relationship Id="rId4" Type="http://schemas.openxmlformats.org/officeDocument/2006/relationships/hyperlink" Target="https://drupalconsole.com/docs/en/getting/composer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rive.google.com/file/d/1bOS8P7SNyzmZ_KZvMY5TJ7GzB7chxMw_/view?usp=sharing" TargetMode="External"/><Relationship Id="rId4" Type="http://schemas.openxmlformats.org/officeDocument/2006/relationships/hyperlink" Target="https://drive.google.com/file/d/1RsD8YZBQSqqtbgr_fhZvxDCFWZ_gEO6W/view?usp=sharing" TargetMode="External"/></Relationships>
</file>

<file path=ppt/slides/_rels/slide28.xml.rels><?xml version="1.0" encoding="UTF-8" standalone="yes"?><Relationships xmlns="http://schemas.openxmlformats.org/package/2006/relationships"><Relationship Id="rId11" Type="http://schemas.openxmlformats.org/officeDocument/2006/relationships/hyperlink" Target="https://niklan.net/blog/130" TargetMode="External"/><Relationship Id="rId10" Type="http://schemas.openxmlformats.org/officeDocument/2006/relationships/hyperlink" Target="https://www.digitalocean.com/community/tutorials/how-to-install-and-use-composer-on-ubuntu-16-04" TargetMode="External"/><Relationship Id="rId12" Type="http://schemas.openxmlformats.org/officeDocument/2006/relationships/hyperlink" Target="https://www.drupal.org/node/2718229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youtube.com/watch?v=-DYSucV1_9w&amp;index=1&amp;list=PLtaXuX0nEZk9MKY_ClWcPkGtOEGyLTyCO" TargetMode="External"/><Relationship Id="rId4" Type="http://schemas.openxmlformats.org/officeDocument/2006/relationships/hyperlink" Target="https://www.youtube.com/watch?v=GCW-upiPLqw&amp;index=2&amp;list=PLtaXuX0nEZk9MKY_ClWcPkGtOEGyLTyCO" TargetMode="External"/><Relationship Id="rId9" Type="http://schemas.openxmlformats.org/officeDocument/2006/relationships/hyperlink" Target="https://itshaman.ru/articles/7/komandy-linux" TargetMode="External"/><Relationship Id="rId5" Type="http://schemas.openxmlformats.org/officeDocument/2006/relationships/hyperlink" Target="https://www.youtube.com/watch?v=HSYVVKedN1o&amp;index=3&amp;list=PLtaXuX0nEZk9MKY_ClWcPkGtOEGyLTyCO" TargetMode="External"/><Relationship Id="rId6" Type="http://schemas.openxmlformats.org/officeDocument/2006/relationships/hyperlink" Target="https://www.youtube.com/watch?v=MrNYIbGIkac&amp;index=7&amp;list=PLtaXuX0nEZk9MKY_ClWcPkGtOEGyLTyCO" TargetMode="External"/><Relationship Id="rId7" Type="http://schemas.openxmlformats.org/officeDocument/2006/relationships/hyperlink" Target="https://www.drupal.org/node/1572984" TargetMode="External"/><Relationship Id="rId8" Type="http://schemas.openxmlformats.org/officeDocument/2006/relationships/hyperlink" Target="https://www.drupal.org/docs/7/configuring-clean-urls/enable-clean-url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17.png"/><Relationship Id="rId7" Type="http://schemas.openxmlformats.org/officeDocument/2006/relationships/image" Target="../media/image8.png"/><Relationship Id="rId8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22.jpg"/><Relationship Id="rId5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23.jpg"/><Relationship Id="rId5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/>
          <p:nvPr/>
        </p:nvSpPr>
        <p:spPr>
          <a:xfrm>
            <a:off x="1598725" y="1607175"/>
            <a:ext cx="5805000" cy="19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uk" sz="3600" u="none" cap="none" strike="noStrike">
                <a:solidFill>
                  <a:srgbClr val="316C98"/>
                </a:solidFill>
                <a:latin typeface="Arial"/>
                <a:ea typeface="Arial"/>
                <a:cs typeface="Arial"/>
                <a:sym typeface="Arial"/>
              </a:rPr>
              <a:t>DRUPAL 8</a:t>
            </a:r>
            <a:endParaRPr b="1" i="0" sz="3600" u="none" cap="none" strike="noStrike">
              <a:solidFill>
                <a:srgbClr val="316C9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16C9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uk" sz="2600" u="none" cap="none" strike="noStrike">
                <a:solidFill>
                  <a:srgbClr val="316C98"/>
                </a:solidFill>
                <a:latin typeface="Arial"/>
                <a:ea typeface="Arial"/>
                <a:cs typeface="Arial"/>
                <a:sym typeface="Arial"/>
              </a:rPr>
              <a:t>БАЗОВИЙ КУРС</a:t>
            </a:r>
            <a:endParaRPr b="1" i="0" sz="2600" u="none" cap="none" strike="noStrike">
              <a:solidFill>
                <a:srgbClr val="316C9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/>
          <p:nvPr>
            <p:ph type="ctrTitle"/>
          </p:nvPr>
        </p:nvSpPr>
        <p:spPr>
          <a:xfrm>
            <a:off x="311700" y="551200"/>
            <a:ext cx="85206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uk">
                <a:solidFill>
                  <a:srgbClr val="316C98"/>
                </a:solidFill>
              </a:rPr>
              <a:t>Налаштування сервера для встановлення Drupal 8</a:t>
            </a:r>
            <a:endParaRPr/>
          </a:p>
        </p:txBody>
      </p:sp>
      <p:sp>
        <p:nvSpPr>
          <p:cNvPr id="135" name="Google Shape;135;p10"/>
          <p:cNvSpPr txBox="1"/>
          <p:nvPr>
            <p:ph idx="1" type="subTitle"/>
          </p:nvPr>
        </p:nvSpPr>
        <p:spPr>
          <a:xfrm>
            <a:off x="311700" y="1131325"/>
            <a:ext cx="4048500" cy="3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Для того аби почати роботу з Drupal нам потрібні Apache, MySQL та PHP.</a:t>
            </a:r>
            <a:endParaRPr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Щоб їх встановити, потрібно запустити термінал (консоль Ubuntu, яка нам допоможе підняти локальний сервер), тобто натиснути комбінацію клавіш Ctrl + Alt + T.</a:t>
            </a:r>
            <a:endParaRPr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uk" sz="1000">
                <a:latin typeface="Roboto"/>
                <a:ea typeface="Roboto"/>
                <a:cs typeface="Roboto"/>
                <a:sym typeface="Roboto"/>
              </a:rPr>
              <a:t>Деякі з основних команд консолі: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cd</a:t>
            </a:r>
            <a:r>
              <a:rPr lang="uk" sz="1000">
                <a:latin typeface="Roboto"/>
                <a:ea typeface="Roboto"/>
                <a:cs typeface="Roboto"/>
                <a:sym typeface="Roboto"/>
              </a:rPr>
              <a:t> - дозволяє перейти в каталог за заданим шляхом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ls</a:t>
            </a:r>
            <a:r>
              <a:rPr lang="uk" sz="1000">
                <a:latin typeface="Roboto"/>
                <a:ea typeface="Roboto"/>
                <a:cs typeface="Roboto"/>
                <a:sym typeface="Roboto"/>
              </a:rPr>
              <a:t> - показує вміст каталогу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mkdir</a:t>
            </a:r>
            <a:r>
              <a:rPr lang="uk" sz="1000">
                <a:latin typeface="Roboto"/>
                <a:ea typeface="Roboto"/>
                <a:cs typeface="Roboto"/>
                <a:sym typeface="Roboto"/>
              </a:rPr>
              <a:t> - створити новий каталог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cp</a:t>
            </a:r>
            <a:r>
              <a:rPr lang="uk" sz="1000">
                <a:latin typeface="Roboto"/>
                <a:ea typeface="Roboto"/>
                <a:cs typeface="Roboto"/>
                <a:sym typeface="Roboto"/>
              </a:rPr>
              <a:t> - скопіювати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mv</a:t>
            </a:r>
            <a:r>
              <a:rPr lang="uk" sz="1000">
                <a:latin typeface="Roboto"/>
                <a:ea typeface="Roboto"/>
                <a:cs typeface="Roboto"/>
                <a:sym typeface="Roboto"/>
              </a:rPr>
              <a:t> - перемістити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rm</a:t>
            </a:r>
            <a:r>
              <a:rPr lang="uk" sz="1000">
                <a:latin typeface="Roboto"/>
                <a:ea typeface="Roboto"/>
                <a:cs typeface="Roboto"/>
                <a:sym typeface="Roboto"/>
              </a:rPr>
              <a:t> - вирізати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chmod</a:t>
            </a:r>
            <a:r>
              <a:rPr lang="uk" sz="1000">
                <a:latin typeface="Roboto"/>
                <a:ea typeface="Roboto"/>
                <a:cs typeface="Roboto"/>
                <a:sym typeface="Roboto"/>
              </a:rPr>
              <a:t> - змінити права доступу на файл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chown</a:t>
            </a:r>
            <a:r>
              <a:rPr lang="uk" sz="1000">
                <a:latin typeface="Roboto"/>
                <a:ea typeface="Roboto"/>
                <a:cs typeface="Roboto"/>
                <a:sym typeface="Roboto"/>
              </a:rPr>
              <a:t> - змінити власника файлу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captura-19.png" id="136" name="Google Shape;13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8800" y="1183388"/>
            <a:ext cx="4409700" cy="33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>
            <p:ph type="ctrTitle"/>
          </p:nvPr>
        </p:nvSpPr>
        <p:spPr>
          <a:xfrm>
            <a:off x="311700" y="779800"/>
            <a:ext cx="85206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uk">
                <a:solidFill>
                  <a:srgbClr val="316C98"/>
                </a:solidFill>
              </a:rPr>
              <a:t>Встановлення Apache</a:t>
            </a:r>
            <a:endParaRPr/>
          </a:p>
        </p:txBody>
      </p:sp>
      <p:sp>
        <p:nvSpPr>
          <p:cNvPr id="142" name="Google Shape;142;p11"/>
          <p:cNvSpPr txBox="1"/>
          <p:nvPr>
            <p:ph idx="1" type="subTitle"/>
          </p:nvPr>
        </p:nvSpPr>
        <p:spPr>
          <a:xfrm>
            <a:off x="311700" y="1359925"/>
            <a:ext cx="8520600" cy="3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Apache</a:t>
            </a:r>
            <a:r>
              <a:rPr lang="uk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 передусім використовується для передачі через HTTP статичних та динамічних веб-сторінок і на даний момент є найбільш популярним веб-сервером у світі.</a:t>
            </a:r>
            <a:endParaRPr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Щоб встановити Apache в терміналі, необхідно прописати команду:</a:t>
            </a:r>
            <a:endParaRPr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363F4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uk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sudo apt-get install apache2</a:t>
            </a:r>
            <a:endParaRPr i="1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uk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sudo</a:t>
            </a:r>
            <a:r>
              <a:rPr lang="uk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 - команда, яка дає зрозуміти, що ви використовуєте права адміністратора. Інакше ви не поставите потрібні програми на ОС;</a:t>
            </a:r>
            <a:endParaRPr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uk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apt-get install</a:t>
            </a:r>
            <a:r>
              <a:rPr lang="uk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 - команда, яка означає, що ви хочете зробити установку, а </a:t>
            </a:r>
            <a:r>
              <a:rPr i="1" lang="uk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apache2</a:t>
            </a:r>
            <a:r>
              <a:rPr lang="uk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 вказує, що ви хочете встановити саме цю програму.</a:t>
            </a:r>
            <a:endParaRPr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>
            <p:ph type="ctrTitle"/>
          </p:nvPr>
        </p:nvSpPr>
        <p:spPr>
          <a:xfrm>
            <a:off x="311700" y="779800"/>
            <a:ext cx="85206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uk">
                <a:solidFill>
                  <a:srgbClr val="316C98"/>
                </a:solidFill>
              </a:rPr>
              <a:t>Встановлення Apache</a:t>
            </a:r>
            <a:endParaRPr/>
          </a:p>
        </p:txBody>
      </p:sp>
      <p:sp>
        <p:nvSpPr>
          <p:cNvPr id="148" name="Google Shape;148;p12"/>
          <p:cNvSpPr txBox="1"/>
          <p:nvPr>
            <p:ph idx="1" type="subTitle"/>
          </p:nvPr>
        </p:nvSpPr>
        <p:spPr>
          <a:xfrm>
            <a:off x="311700" y="1359925"/>
            <a:ext cx="85206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Вводимо пароль адміністратора, після чого система, можливо, попросить підтвердити дію на установку, де буде попередження типу "Розмір дискового простору збільшиться на n kB, продовжити?".</a:t>
            </a:r>
            <a:endParaRPr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02_do_you_want_to_continue2.jpg" id="149" name="Google Shape;14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75" y="2410825"/>
            <a:ext cx="619125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2"/>
          <p:cNvSpPr txBox="1"/>
          <p:nvPr>
            <p:ph idx="1" type="subTitle"/>
          </p:nvPr>
        </p:nvSpPr>
        <p:spPr>
          <a:xfrm>
            <a:off x="311700" y="3443525"/>
            <a:ext cx="85206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Для підтвердження дії потрібно натиснути велику букву "Y". </a:t>
            </a:r>
            <a:endParaRPr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Подальше встановлення усіх необхідних пакетів відбувається автоматично. </a:t>
            </a:r>
            <a:endParaRPr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Apache2 встановлено!</a:t>
            </a:r>
            <a:endParaRPr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/>
          <p:nvPr>
            <p:ph type="ctrTitle"/>
          </p:nvPr>
        </p:nvSpPr>
        <p:spPr>
          <a:xfrm>
            <a:off x="311700" y="779800"/>
            <a:ext cx="85206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uk">
                <a:solidFill>
                  <a:srgbClr val="316C98"/>
                </a:solidFill>
              </a:rPr>
              <a:t>MySQL</a:t>
            </a:r>
            <a:endParaRPr/>
          </a:p>
        </p:txBody>
      </p:sp>
      <p:sp>
        <p:nvSpPr>
          <p:cNvPr id="156" name="Google Shape;156;p13"/>
          <p:cNvSpPr txBox="1"/>
          <p:nvPr>
            <p:ph idx="1" type="subTitle"/>
          </p:nvPr>
        </p:nvSpPr>
        <p:spPr>
          <a:xfrm>
            <a:off x="311700" y="1359925"/>
            <a:ext cx="8711100" cy="31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Веб-сервер встановлено, тепер встановимо та налаштуємо </a:t>
            </a:r>
            <a:r>
              <a:rPr lang="uk">
                <a:latin typeface="Roboto"/>
                <a:ea typeface="Roboto"/>
                <a:cs typeface="Roboto"/>
                <a:sym typeface="Roboto"/>
              </a:rPr>
              <a:t>систему управління базами даних -</a:t>
            </a:r>
            <a:r>
              <a:rPr lang="uk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 MySQL. Для цього в термінал вводимо команду:</a:t>
            </a:r>
            <a:endParaRPr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uk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sudo apt-get install mysql-server mysql-client</a:t>
            </a:r>
            <a:endParaRPr i="1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Схема установки аналогічна. Тільки система попросить вас створити </a:t>
            </a:r>
            <a:r>
              <a:rPr lang="uk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пароль</a:t>
            </a:r>
            <a:r>
              <a:rPr lang="uk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 для головного користувача - root, у якого будуть права для роботи з MySQL сервером.</a:t>
            </a:r>
            <a:endParaRPr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Якщо запиту на пароль не було, виконайте кроки згідно інструкції </a:t>
            </a:r>
            <a:r>
              <a:rPr lang="uk" u="sng">
                <a:solidFill>
                  <a:srgbClr val="316C98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тут</a:t>
            </a:r>
            <a:r>
              <a:rPr lang="uk">
                <a:solidFill>
                  <a:srgbClr val="316C9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uk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щоб встановити тип автентифікації </a:t>
            </a:r>
            <a:r>
              <a:rPr lang="uk" sz="105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mysql_native_password</a:t>
            </a:r>
            <a:r>
              <a:rPr lang="uk">
                <a:latin typeface="Roboto"/>
                <a:ea typeface="Roboto"/>
                <a:cs typeface="Roboto"/>
                <a:sym typeface="Roboto"/>
              </a:rPr>
              <a:t> на кроці 3</a:t>
            </a:r>
            <a:r>
              <a:rPr lang="uk" sz="105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/>
          <p:nvPr>
            <p:ph type="ctrTitle"/>
          </p:nvPr>
        </p:nvSpPr>
        <p:spPr>
          <a:xfrm>
            <a:off x="311700" y="627400"/>
            <a:ext cx="85206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uk">
                <a:solidFill>
                  <a:srgbClr val="316C98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  <a:endParaRPr/>
          </a:p>
        </p:txBody>
      </p:sp>
      <p:sp>
        <p:nvSpPr>
          <p:cNvPr id="162" name="Google Shape;162;p14"/>
          <p:cNvSpPr txBox="1"/>
          <p:nvPr>
            <p:ph idx="1" type="subTitle"/>
          </p:nvPr>
        </p:nvSpPr>
        <p:spPr>
          <a:xfrm>
            <a:off x="311700" y="1131325"/>
            <a:ext cx="8556900" cy="3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PHP - це скриптова мова програмування, створена для генерації HTML-сторінок на стороні веб-сервера.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Наступним кроком встановлюємо PHP версії 7.4 та додаткові PHP бібліотеки та компоненти необхідні для роботи Drupal 8.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uk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sudo apt-get update</a:t>
            </a:r>
            <a:endParaRPr i="1"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uk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sudo apt-get install php php-cli php-common libapache2-mod-php php-mysql php-fpm php-curl php-gd php-bz2 php-json php-tidy php-mbstring php-xml</a:t>
            </a:r>
            <a:endParaRPr i="1"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Після встановлення PHP потрібно перезавантажити Apache</a:t>
            </a:r>
            <a:endParaRPr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363F4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uk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sudo service apache2 restart</a:t>
            </a:r>
            <a:endParaRPr i="1"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/>
          <p:nvPr>
            <p:ph type="ctrTitle"/>
          </p:nvPr>
        </p:nvSpPr>
        <p:spPr>
          <a:xfrm>
            <a:off x="311700" y="779800"/>
            <a:ext cx="85206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uk"/>
              <a:t>Composer</a:t>
            </a:r>
            <a:endParaRPr/>
          </a:p>
        </p:txBody>
      </p:sp>
      <p:sp>
        <p:nvSpPr>
          <p:cNvPr id="168" name="Google Shape;168;p15"/>
          <p:cNvSpPr txBox="1"/>
          <p:nvPr>
            <p:ph idx="1" type="subTitle"/>
          </p:nvPr>
        </p:nvSpPr>
        <p:spPr>
          <a:xfrm>
            <a:off x="311700" y="1359925"/>
            <a:ext cx="52053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В загальному вище встановлених пакетів цілком достатньо аби почати працювати з Drupal 8. Проте для зручності встановлення та управління пакетами Drupal встановимо ще одну корисну утиліту.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Composer</a:t>
            </a:r>
            <a:r>
              <a:rPr lang="uk">
                <a:latin typeface="Roboto"/>
                <a:ea typeface="Roboto"/>
                <a:cs typeface="Roboto"/>
                <a:sym typeface="Roboto"/>
              </a:rPr>
              <a:t> - це пакетний менеджер (система управління залежностями) для PHP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uk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sudo apt install curl</a:t>
            </a:r>
            <a:endParaRPr i="1"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uk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curl -sS https://getcomposer.org/installer | sudo php -- --install-dir=/usr/local/bin --filename=composer</a:t>
            </a:r>
            <a:endParaRPr i="1"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69" name="Google Shape;1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5000" y="876300"/>
            <a:ext cx="285750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/>
          <p:nvPr>
            <p:ph type="ctrTitle"/>
          </p:nvPr>
        </p:nvSpPr>
        <p:spPr>
          <a:xfrm>
            <a:off x="311700" y="779800"/>
            <a:ext cx="85206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uk">
                <a:solidFill>
                  <a:srgbClr val="316C98"/>
                </a:solidFill>
              </a:rPr>
              <a:t>Налаштовуємо Apache</a:t>
            </a:r>
            <a:endParaRPr/>
          </a:p>
        </p:txBody>
      </p:sp>
      <p:sp>
        <p:nvSpPr>
          <p:cNvPr id="175" name="Google Shape;175;p16"/>
          <p:cNvSpPr txBox="1"/>
          <p:nvPr>
            <p:ph idx="1" type="subTitle"/>
          </p:nvPr>
        </p:nvSpPr>
        <p:spPr>
          <a:xfrm>
            <a:off x="311700" y="1359925"/>
            <a:ext cx="85206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Дане налаштування не обов'язкова, але бажане. Ми вказуємо Apache, що локальний сервер доступний за адресою localhost (</a:t>
            </a:r>
            <a:r>
              <a:rPr i="1" lang="uk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Не обов'язково тому, що по замовчуванню це так і є</a:t>
            </a:r>
            <a:r>
              <a:rPr lang="uk"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Щоб відредагувати файл для редагування з правами адміністратора  в консолі вводимо команду: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uk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sudo nano /etc/apache2/apache2.conf</a:t>
            </a:r>
            <a:r>
              <a:rPr lang="uk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uk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Замість nano можна використовувати інший текстовий редактор. На самому початку файлу дописуємо рядок: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uk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ServerName localhost</a:t>
            </a:r>
            <a:endParaRPr i="1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І виходимо, натиснувши комбінацію клавіш Ctrl + X. Перед цим система запропонує вам зберегти зміни, для чого потрібно натиснути клавішу "y" і Enter.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/>
          <p:nvPr>
            <p:ph type="ctrTitle"/>
          </p:nvPr>
        </p:nvSpPr>
        <p:spPr>
          <a:xfrm>
            <a:off x="311700" y="779800"/>
            <a:ext cx="85206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uk"/>
              <a:t>“Чисті” лінки (Clean URLs)</a:t>
            </a:r>
            <a:endParaRPr/>
          </a:p>
        </p:txBody>
      </p:sp>
      <p:sp>
        <p:nvSpPr>
          <p:cNvPr id="181" name="Google Shape;181;p17"/>
          <p:cNvSpPr txBox="1"/>
          <p:nvPr>
            <p:ph idx="1" type="subTitle"/>
          </p:nvPr>
        </p:nvSpPr>
        <p:spPr>
          <a:xfrm>
            <a:off x="311700" y="1359925"/>
            <a:ext cx="85206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Обов'язково потрібно включити чисті посилання (Clean URLs) для Drupal. Для цього необхідно включити спеціальний модуль для чистих посилань (mod rewrite), за допомогою команди: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uk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sudo a2enmod rewrite</a:t>
            </a:r>
            <a:endParaRPr i="1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І перезавантажити веб-сервер: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uk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sudo service apache2 restart</a:t>
            </a:r>
            <a:endParaRPr i="1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/>
          <p:nvPr>
            <p:ph type="ctrTitle"/>
          </p:nvPr>
        </p:nvSpPr>
        <p:spPr>
          <a:xfrm>
            <a:off x="311700" y="485425"/>
            <a:ext cx="85206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uk"/>
              <a:t>Налаштовуємо VirtualHost і доменне ім’я.</a:t>
            </a:r>
            <a:endParaRPr/>
          </a:p>
        </p:txBody>
      </p:sp>
      <p:sp>
        <p:nvSpPr>
          <p:cNvPr id="187" name="Google Shape;187;p18"/>
          <p:cNvSpPr txBox="1"/>
          <p:nvPr>
            <p:ph idx="1" type="subTitle"/>
          </p:nvPr>
        </p:nvSpPr>
        <p:spPr>
          <a:xfrm>
            <a:off x="311700" y="906675"/>
            <a:ext cx="8520600" cy="38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 sz="1200">
                <a:latin typeface="Roboto"/>
                <a:ea typeface="Roboto"/>
                <a:cs typeface="Roboto"/>
                <a:sym typeface="Roboto"/>
              </a:rPr>
              <a:t>По замовчуванню Apache створює хост за шляхом </a:t>
            </a:r>
            <a:r>
              <a:rPr lang="uk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/var/www/html</a:t>
            </a:r>
            <a:r>
              <a:rPr lang="uk" sz="1200">
                <a:latin typeface="Roboto"/>
                <a:ea typeface="Roboto"/>
                <a:cs typeface="Roboto"/>
                <a:sym typeface="Roboto"/>
              </a:rPr>
              <a:t> який доступний за адресою </a:t>
            </a:r>
            <a:r>
              <a:rPr lang="uk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localhost</a:t>
            </a:r>
            <a:r>
              <a:rPr lang="uk" sz="1200">
                <a:latin typeface="Roboto"/>
                <a:ea typeface="Roboto"/>
                <a:cs typeface="Roboto"/>
                <a:sym typeface="Roboto"/>
              </a:rPr>
              <a:t>. Для того щоб вказати де знаходяться файли нашого сайту та за якою адресою він буде відкриватися необхідно зробити наступні налаштування.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 sz="1200">
                <a:latin typeface="Roboto"/>
                <a:ea typeface="Roboto"/>
                <a:cs typeface="Roboto"/>
                <a:sym typeface="Roboto"/>
              </a:rPr>
              <a:t>В директорії </a:t>
            </a:r>
            <a:r>
              <a:rPr lang="uk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/etc/apache2/sites-available</a:t>
            </a:r>
            <a:r>
              <a:rPr lang="uk" sz="1200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 створіть файл конфігурації </a:t>
            </a:r>
            <a:r>
              <a:rPr lang="uk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drupal8.conf</a:t>
            </a:r>
            <a:r>
              <a:rPr lang="uk" sz="1200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 з наступним вмістом:</a:t>
            </a:r>
            <a:endParaRPr sz="1200"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800"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 sz="9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&lt;V</a:t>
            </a:r>
            <a:r>
              <a:rPr lang="uk" sz="8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irtualHost *:80&gt;</a:t>
            </a:r>
            <a:endParaRPr sz="8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 sz="8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ServerAdmin webmaster@localhost</a:t>
            </a:r>
            <a:endParaRPr sz="8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 sz="8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ServerName drupal8.loc</a:t>
            </a:r>
            <a:endParaRPr sz="8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 sz="8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DocumentRoot /var/www/drupal8/web</a:t>
            </a:r>
            <a:endParaRPr sz="8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 sz="8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&lt;Directory /var/www/drupal8/web&gt;</a:t>
            </a:r>
            <a:endParaRPr sz="8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 sz="8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Options Indexes FollowSymLinks MultiViews</a:t>
            </a:r>
            <a:endParaRPr sz="8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 sz="8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AllowOverride All</a:t>
            </a:r>
            <a:endParaRPr sz="8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 sz="8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Require all granted</a:t>
            </a:r>
            <a:endParaRPr sz="8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 sz="8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&lt;/Directory&gt;</a:t>
            </a:r>
            <a:endParaRPr sz="8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 sz="8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ErrorLog ${APACHE_LOG_DIR}/error.log</a:t>
            </a:r>
            <a:endParaRPr sz="8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 sz="8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LogLevel warn</a:t>
            </a:r>
            <a:endParaRPr sz="8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 sz="8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CustomLog ${APACHE_LOG_DIR}/access.log combined</a:t>
            </a:r>
            <a:endParaRPr sz="8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 sz="8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&lt;/VirtualHost&gt;</a:t>
            </a:r>
            <a:endParaRPr sz="8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 sz="1200">
                <a:latin typeface="Roboto"/>
                <a:ea typeface="Roboto"/>
                <a:cs typeface="Roboto"/>
                <a:sym typeface="Roboto"/>
              </a:rPr>
              <a:t>Шляхи для </a:t>
            </a:r>
            <a:r>
              <a:rPr lang="uk" sz="12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DocumentRoot</a:t>
            </a:r>
            <a:r>
              <a:rPr lang="uk" sz="1200">
                <a:latin typeface="Roboto"/>
                <a:ea typeface="Roboto"/>
                <a:cs typeface="Roboto"/>
                <a:sym typeface="Roboto"/>
              </a:rPr>
              <a:t> та </a:t>
            </a:r>
            <a:r>
              <a:rPr lang="uk" sz="12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Directory</a:t>
            </a:r>
            <a:r>
              <a:rPr lang="uk" sz="1200">
                <a:latin typeface="Roboto"/>
                <a:ea typeface="Roboto"/>
                <a:cs typeface="Roboto"/>
                <a:sym typeface="Roboto"/>
              </a:rPr>
              <a:t> потрібно вказувати до папки, в якій міститься файл index.*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 sz="12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ServerName</a:t>
            </a:r>
            <a:r>
              <a:rPr lang="uk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uk" sz="1200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Адреса за якою локальний сайт повинен відкриватися в браузері.</a:t>
            </a:r>
            <a:endParaRPr sz="1200"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 sz="1000">
                <a:latin typeface="Roboto"/>
                <a:ea typeface="Roboto"/>
                <a:cs typeface="Roboto"/>
                <a:sym typeface="Roboto"/>
              </a:rPr>
              <a:t>Для створення файлу виконайте команди 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uk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sudo touch</a:t>
            </a:r>
            <a:r>
              <a:rPr i="1" lang="uk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uk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/etc/apache2/sites-available/</a:t>
            </a:r>
            <a:r>
              <a:rPr i="1" lang="uk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drupal8.conf </a:t>
            </a:r>
            <a:endParaRPr i="1"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uk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sudo gedit </a:t>
            </a:r>
            <a:r>
              <a:rPr i="1" lang="uk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/etc/apache2/sites-available/drupal8.conf</a:t>
            </a:r>
            <a:endParaRPr i="1"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 sz="1000">
                <a:latin typeface="Roboto"/>
                <a:ea typeface="Roboto"/>
                <a:cs typeface="Roboto"/>
                <a:sym typeface="Roboto"/>
              </a:rPr>
              <a:t>Для увімкнення конфігурації виконайте команду  </a:t>
            </a:r>
            <a:r>
              <a:rPr i="1" lang="uk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sudo a2ensite drupal8.conf</a:t>
            </a:r>
            <a:r>
              <a:rPr lang="uk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 sz="1000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Та перезавантажте конфігурації Apach</a:t>
            </a:r>
            <a:r>
              <a:rPr i="1" lang="uk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i="1" lang="uk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sudo</a:t>
            </a:r>
            <a:r>
              <a:rPr i="1" lang="uk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service apache2 reload</a:t>
            </a:r>
            <a:endParaRPr i="1"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>
            <p:ph type="ctrTitle"/>
          </p:nvPr>
        </p:nvSpPr>
        <p:spPr>
          <a:xfrm>
            <a:off x="311700" y="627400"/>
            <a:ext cx="85206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uk"/>
              <a:t>Файл </a:t>
            </a:r>
            <a:r>
              <a:rPr lang="uk">
                <a:solidFill>
                  <a:srgbClr val="316C98"/>
                </a:solidFill>
              </a:rPr>
              <a:t>Hosts</a:t>
            </a:r>
            <a:endParaRPr/>
          </a:p>
        </p:txBody>
      </p:sp>
      <p:sp>
        <p:nvSpPr>
          <p:cNvPr id="193" name="Google Shape;193;p19"/>
          <p:cNvSpPr txBox="1"/>
          <p:nvPr>
            <p:ph idx="1" type="subTitle"/>
          </p:nvPr>
        </p:nvSpPr>
        <p:spPr>
          <a:xfrm>
            <a:off x="311700" y="1131325"/>
            <a:ext cx="8520600" cy="3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hosts</a:t>
            </a:r>
            <a:r>
              <a:rPr lang="uk">
                <a:latin typeface="Roboto"/>
                <a:ea typeface="Roboto"/>
                <a:cs typeface="Roboto"/>
                <a:sym typeface="Roboto"/>
              </a:rPr>
              <a:t> - текстовий файл, який містить список доменних імен та відповідних ним ip-адрес і використовується операційною системою для перетворення символьних доменних імен в ip-адреси. Цей файл має пріоритет над DNS-серверами.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Файл складається з рядків кожен з яких містить ip-адресу та одне або кілька доменних імен, які розділені пробілами або символами табуляції.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Коментарі починаються з символу '#' (решітка).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Порожні рядки ігноруються.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sudo nano /etc/hosts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Для того, щоб пояснити браузерам, що певну адресу потрібно відкривати через локальний сервер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додайте наступний рядок - </a:t>
            </a:r>
            <a:r>
              <a:rPr lang="uk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127.0.0.1	drupal8.loc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Додаткові локальні домени потрібно вказувати через пробіл у цьому ж рядку.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127.0.0.1	drupal8.loc pma.loc test.loc</a:t>
            </a:r>
            <a:r>
              <a:rPr lang="uk">
                <a:latin typeface="Roboto"/>
                <a:ea typeface="Roboto"/>
                <a:cs typeface="Roboto"/>
                <a:sym typeface="Roboto"/>
              </a:rPr>
              <a:t> … i так далі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Вказане доменне ім’я в файлі </a:t>
            </a:r>
            <a:r>
              <a:rPr lang="uk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hosts </a:t>
            </a:r>
            <a:r>
              <a:rPr lang="uk">
                <a:latin typeface="Roboto"/>
                <a:ea typeface="Roboto"/>
                <a:cs typeface="Roboto"/>
                <a:sym typeface="Roboto"/>
              </a:rPr>
              <a:t>повинне відповідати тому, яке Ви вказали в налаштуваннях Apache для </a:t>
            </a:r>
            <a:r>
              <a:rPr lang="uk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ServerName</a:t>
            </a:r>
            <a:r>
              <a:rPr lang="uk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  (Попередній слайд)</a:t>
            </a:r>
            <a:endParaRPr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/>
        </p:nvSpPr>
        <p:spPr>
          <a:xfrm>
            <a:off x="629000" y="605975"/>
            <a:ext cx="20049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316C98"/>
                </a:solidFill>
                <a:latin typeface="Roboto"/>
                <a:ea typeface="Roboto"/>
                <a:cs typeface="Roboto"/>
                <a:sym typeface="Roboto"/>
              </a:rPr>
              <a:t>ПРОГРАМА КУРСУ</a:t>
            </a:r>
            <a:endParaRPr b="0" i="0" sz="1400" u="none" cap="none" strike="noStrike">
              <a:solidFill>
                <a:srgbClr val="316C9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629000" y="978650"/>
            <a:ext cx="5212500" cy="3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000"/>
              <a:buFont typeface="Arial"/>
              <a:buAutoNum type="arabicPeriod"/>
            </a:pPr>
            <a:r>
              <a:rPr b="0" i="0" lang="uk" sz="10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rPr>
              <a:t>Налаштування середовища розробки. Встановлення системи Drupal 8.</a:t>
            </a:r>
            <a:endParaRPr b="0" i="0" sz="1000" u="none" cap="none" strike="noStrike">
              <a:solidFill>
                <a:srgbClr val="363F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000"/>
              <a:buFont typeface="Arial"/>
              <a:buAutoNum type="arabicPeriod"/>
            </a:pPr>
            <a:r>
              <a:rPr b="0" i="0" lang="uk" sz="10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rPr>
              <a:t>Початок роботи над проектом. Аналіз проекту. Створення типів контенту.</a:t>
            </a:r>
            <a:endParaRPr b="0" i="0" sz="1000" u="none" cap="none" strike="noStrike">
              <a:solidFill>
                <a:srgbClr val="363F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000"/>
              <a:buFont typeface="Arial"/>
              <a:buAutoNum type="arabicPeriod"/>
            </a:pPr>
            <a:r>
              <a:rPr b="0" i="0" lang="uk" sz="10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rPr>
              <a:t>Терміни таксономії. Робота з блоками.</a:t>
            </a:r>
            <a:endParaRPr b="0" i="0" sz="1000" u="none" cap="none" strike="noStrike">
              <a:solidFill>
                <a:srgbClr val="363F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000"/>
              <a:buFont typeface="Arial"/>
              <a:buAutoNum type="arabicPeriod"/>
            </a:pPr>
            <a:r>
              <a:rPr b="0" i="0" lang="uk" sz="10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rPr>
              <a:t>Робота з модулями. Drush.</a:t>
            </a:r>
            <a:endParaRPr b="0" i="0" sz="1000" u="none" cap="none" strike="noStrike">
              <a:solidFill>
                <a:srgbClr val="363F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000"/>
              <a:buFont typeface="Arial"/>
              <a:buAutoNum type="arabicPeriod"/>
            </a:pPr>
            <a:r>
              <a:rPr b="0" i="0" lang="uk" sz="10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rPr>
              <a:t>Модуль Views.</a:t>
            </a:r>
            <a:endParaRPr b="0" i="0" sz="1000" u="none" cap="none" strike="noStrike">
              <a:solidFill>
                <a:srgbClr val="363F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000"/>
              <a:buFont typeface="Arial"/>
              <a:buAutoNum type="arabicPeriod"/>
            </a:pPr>
            <a:r>
              <a:rPr b="0" i="0" lang="uk" sz="10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rPr>
              <a:t>Модуль Views. ч2. - Практикум.</a:t>
            </a:r>
            <a:endParaRPr b="0" i="0" sz="1000" u="none" cap="none" strike="noStrike">
              <a:solidFill>
                <a:srgbClr val="363F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000"/>
              <a:buFont typeface="Arial"/>
              <a:buAutoNum type="arabicPeriod"/>
            </a:pPr>
            <a:r>
              <a:rPr b="0" i="0" lang="uk" sz="10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rPr>
              <a:t>Робота з користувачами. Ролі користувачів та права доступу.</a:t>
            </a:r>
            <a:endParaRPr b="0" i="0" sz="1000" u="none" cap="none" strike="noStrike">
              <a:solidFill>
                <a:srgbClr val="363F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000"/>
              <a:buFont typeface="Arial"/>
              <a:buAutoNum type="arabicPeriod"/>
            </a:pPr>
            <a:r>
              <a:rPr b="0" i="0" lang="uk" sz="10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rPr>
              <a:t>Робота з темами в  Drupal 8.</a:t>
            </a:r>
            <a:endParaRPr b="0" i="0" sz="1000" u="none" cap="none" strike="noStrike">
              <a:solidFill>
                <a:srgbClr val="363F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000"/>
              <a:buFont typeface="Arial"/>
              <a:buAutoNum type="arabicPeriod"/>
            </a:pPr>
            <a:r>
              <a:rPr b="0" i="0" lang="uk" sz="10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rPr>
              <a:t>Теми в  Drupal 8. ч2. - Введення в Twig, CSS препроцесори, додаткові бібліотеки.</a:t>
            </a:r>
            <a:endParaRPr b="0" i="0" sz="1000" u="none" cap="none" strike="noStrike">
              <a:solidFill>
                <a:srgbClr val="363F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000"/>
              <a:buFont typeface="Arial"/>
              <a:buAutoNum type="arabicPeriod"/>
            </a:pPr>
            <a:r>
              <a:rPr b="0" i="0" lang="uk" sz="10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rPr>
              <a:t>Drupal 8 - додаткові можливості. Підготовка до екзамену.</a:t>
            </a:r>
            <a:endParaRPr b="0" i="0" sz="1000" u="none" cap="none" strike="noStrike">
              <a:solidFill>
                <a:srgbClr val="363F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000"/>
              <a:buFont typeface="Arial"/>
              <a:buAutoNum type="arabicPeriod"/>
            </a:pPr>
            <a:r>
              <a:rPr b="0" i="0" lang="uk" sz="10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rPr>
              <a:t>Екзамен.</a:t>
            </a:r>
            <a:endParaRPr b="0" i="0" sz="1000" u="none" cap="none" strike="noStrike">
              <a:solidFill>
                <a:srgbClr val="363F4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ctrTitle"/>
          </p:nvPr>
        </p:nvSpPr>
        <p:spPr>
          <a:xfrm>
            <a:off x="311700" y="779800"/>
            <a:ext cx="85206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Встановлення Drupal. Створення бази даних.</a:t>
            </a:r>
            <a:endParaRPr/>
          </a:p>
        </p:txBody>
      </p:sp>
      <p:sp>
        <p:nvSpPr>
          <p:cNvPr id="199" name="Google Shape;199;p20"/>
          <p:cNvSpPr txBox="1"/>
          <p:nvPr>
            <p:ph idx="1" type="subTitle"/>
          </p:nvPr>
        </p:nvSpPr>
        <p:spPr>
          <a:xfrm>
            <a:off x="440725" y="1407775"/>
            <a:ext cx="85206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Передусім потрібно створити базу даних з якою працюватиме Drupal.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Якщо у вас встановлено </a:t>
            </a:r>
            <a:r>
              <a:rPr lang="uk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PHPMyAdmin</a:t>
            </a:r>
            <a:r>
              <a:rPr lang="uk">
                <a:latin typeface="Roboto"/>
                <a:ea typeface="Roboto"/>
                <a:cs typeface="Roboto"/>
                <a:sym typeface="Roboto"/>
              </a:rPr>
              <a:t> це можна зробити через браузер, якщо ні то скориставшись, як завжди, терміналом, ввівши по черзі наступні команди.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uk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mysql -u root -p123 </a:t>
            </a:r>
            <a:r>
              <a:rPr lang="uk">
                <a:solidFill>
                  <a:srgbClr val="363F48"/>
                </a:solidFill>
                <a:latin typeface="Roboto Mono"/>
                <a:ea typeface="Roboto Mono"/>
                <a:cs typeface="Roboto Mono"/>
                <a:sym typeface="Roboto Mono"/>
              </a:rPr>
              <a:t>(де 123 це пароль)</a:t>
            </a:r>
            <a:endParaRPr>
              <a:solidFill>
                <a:srgbClr val="363F4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uk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CREATE DATABASE drupal8;</a:t>
            </a:r>
            <a:endParaRPr i="1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uk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SHOW DATABASES;</a:t>
            </a:r>
            <a:endParaRPr i="1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uk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quit</a:t>
            </a:r>
            <a:endParaRPr i="1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descr="Turkish-Citizenship-Database-dumped-blackMORE-Ops-1.png" id="200" name="Google Shape;20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0875" y="2047225"/>
            <a:ext cx="4001426" cy="26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ctrTitle"/>
          </p:nvPr>
        </p:nvSpPr>
        <p:spPr>
          <a:xfrm>
            <a:off x="311700" y="551200"/>
            <a:ext cx="85206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uk"/>
              <a:t>Встановлення Drupal</a:t>
            </a:r>
            <a:endParaRPr/>
          </a:p>
        </p:txBody>
      </p:sp>
      <p:sp>
        <p:nvSpPr>
          <p:cNvPr id="206" name="Google Shape;206;p21"/>
          <p:cNvSpPr txBox="1"/>
          <p:nvPr>
            <p:ph idx="1" type="subTitle"/>
          </p:nvPr>
        </p:nvSpPr>
        <p:spPr>
          <a:xfrm>
            <a:off x="311700" y="978925"/>
            <a:ext cx="8757900" cy="3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 sz="1100">
                <a:latin typeface="Roboto"/>
                <a:ea typeface="Roboto"/>
                <a:cs typeface="Roboto"/>
                <a:sym typeface="Roboto"/>
              </a:rPr>
              <a:t>На даний момент всі необхідні налаштування зроблено, приступимо до встановлення Drupal 8.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 sz="1100">
                <a:latin typeface="Roboto"/>
                <a:ea typeface="Roboto"/>
                <a:cs typeface="Roboto"/>
                <a:sym typeface="Roboto"/>
              </a:rPr>
              <a:t>Встановити Drupal можна за допомогою візуального інтерфейсу (скачати архів, розпакувати, перейменувати папку), а також можна зробити це за допомогою composer.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uk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sudo chmod 777 -R /var/www </a:t>
            </a:r>
            <a:r>
              <a:rPr i="1" lang="uk" sz="1100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- повний доступ до папки /var/www</a:t>
            </a:r>
            <a:endParaRPr i="1" sz="1100"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uk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mkdir -p /var/www/drupal8 </a:t>
            </a:r>
            <a:r>
              <a:rPr i="1" lang="uk" sz="1100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- створюємо </a:t>
            </a:r>
            <a:r>
              <a:rPr i="1" lang="uk" sz="1100">
                <a:latin typeface="Roboto"/>
                <a:ea typeface="Roboto"/>
                <a:cs typeface="Roboto"/>
                <a:sym typeface="Roboto"/>
              </a:rPr>
              <a:t>директорію</a:t>
            </a:r>
            <a:r>
              <a:rPr i="1" lang="uk" sz="1100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 для майбутнього проекту.</a:t>
            </a:r>
            <a:endParaRPr i="1" sz="1100"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uk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cd /var/www/drupal8 </a:t>
            </a:r>
            <a:r>
              <a:rPr i="1" lang="uk" sz="1100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- перехід директорію в якій будемо створювати сайт.</a:t>
            </a:r>
            <a:endParaRPr i="1"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 sz="1100">
                <a:latin typeface="Roboto"/>
                <a:ea typeface="Roboto"/>
                <a:cs typeface="Roboto"/>
                <a:sym typeface="Roboto"/>
              </a:rPr>
              <a:t>Всі сайти протягом курсу ми будемо розміщувати за адресою </a:t>
            </a:r>
            <a:r>
              <a:rPr i="1" lang="uk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/var/www.</a:t>
            </a:r>
            <a:r>
              <a:rPr lang="uk" sz="1100">
                <a:latin typeface="Roboto"/>
                <a:ea typeface="Roboto"/>
                <a:cs typeface="Roboto"/>
                <a:sym typeface="Roboto"/>
              </a:rPr>
              <a:t> Переконуємося що в терміналі ми знаходимось за адресою </a:t>
            </a:r>
            <a:r>
              <a:rPr i="1" lang="uk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/var/www/drupal8 </a:t>
            </a:r>
            <a:r>
              <a:rPr lang="uk" sz="1100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r>
              <a:rPr lang="uk" sz="1100">
                <a:latin typeface="Roboto"/>
                <a:ea typeface="Roboto"/>
                <a:cs typeface="Roboto"/>
                <a:sym typeface="Roboto"/>
              </a:rPr>
              <a:t> тепер для того аби встановити Drupal з допомогою Composer розглянемо інструкцію.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 sz="1100" u="sng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https://www.drupal.org/docs/develop/using-composer/using-composer-to-manage-drupal-site-dependencies</a:t>
            </a:r>
            <a:endParaRPr sz="11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latin typeface="Roboto"/>
                <a:ea typeface="Roboto"/>
                <a:cs typeface="Roboto"/>
                <a:sym typeface="Roboto"/>
              </a:rPr>
              <a:t>Проте в процесі навчання ми будем використовувати дещо модифікований файл, який можна скачати за адресою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 u="sng">
                <a:solidFill>
                  <a:srgbClr val="316C9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https://drive.google.com/file/d/1RsD8YZBQSqqtbgr_fhZvxDCFWZ_gEO6W/view?usp=sharing</a:t>
            </a:r>
            <a:endParaRPr sz="1100">
              <a:solidFill>
                <a:srgbClr val="316C9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latin typeface="Roboto"/>
                <a:ea typeface="Roboto"/>
                <a:cs typeface="Roboto"/>
                <a:sym typeface="Roboto"/>
              </a:rPr>
              <a:t>Тож скачуємо його та вставляємо в папку </a:t>
            </a:r>
            <a:r>
              <a:rPr i="1" lang="uk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drupal8</a:t>
            </a:r>
            <a:r>
              <a:rPr lang="uk" sz="1100">
                <a:latin typeface="Roboto"/>
                <a:ea typeface="Roboto"/>
                <a:cs typeface="Roboto"/>
                <a:sym typeface="Roboto"/>
              </a:rPr>
              <a:t>.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 sz="1100">
                <a:latin typeface="Roboto"/>
                <a:ea typeface="Roboto"/>
                <a:cs typeface="Roboto"/>
                <a:sym typeface="Roboto"/>
              </a:rPr>
              <a:t>Після чого, виконуємо команду </a:t>
            </a:r>
            <a:r>
              <a:rPr lang="uk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composer install </a:t>
            </a:r>
            <a:r>
              <a:rPr lang="uk" sz="1100">
                <a:latin typeface="Roboto"/>
                <a:ea typeface="Roboto"/>
                <a:cs typeface="Roboto"/>
                <a:sym typeface="Roboto"/>
              </a:rPr>
              <a:t>і</a:t>
            </a:r>
            <a:r>
              <a:rPr lang="uk" sz="1100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 переходи</a:t>
            </a:r>
            <a:r>
              <a:rPr lang="uk" sz="1100">
                <a:latin typeface="Roboto"/>
                <a:ea typeface="Roboto"/>
                <a:cs typeface="Roboto"/>
                <a:sym typeface="Roboto"/>
              </a:rPr>
              <a:t>м</a:t>
            </a:r>
            <a:r>
              <a:rPr lang="uk" sz="1100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 в браузер  за посиланням </a:t>
            </a:r>
            <a:r>
              <a:rPr lang="uk" sz="1100" u="sng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http://drupal8.loc</a:t>
            </a:r>
            <a:r>
              <a:rPr lang="uk" sz="1100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uk" sz="1100">
                <a:latin typeface="Roboto"/>
                <a:ea typeface="Roboto"/>
                <a:cs typeface="Roboto"/>
                <a:sym typeface="Roboto"/>
              </a:rPr>
              <a:t>Я</a:t>
            </a:r>
            <a:r>
              <a:rPr lang="uk" sz="1100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кщо все було зроблено правильно, відобразиться майстер установки Drupal 8.</a:t>
            </a:r>
            <a:endParaRPr sz="1100"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type="ctrTitle"/>
          </p:nvPr>
        </p:nvSpPr>
        <p:spPr>
          <a:xfrm>
            <a:off x="311700" y="703600"/>
            <a:ext cx="85206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uk"/>
              <a:t>Встановлення Drupal</a:t>
            </a:r>
            <a:endParaRPr/>
          </a:p>
        </p:txBody>
      </p:sp>
      <p:sp>
        <p:nvSpPr>
          <p:cNvPr id="212" name="Google Shape;212;p22"/>
          <p:cNvSpPr txBox="1"/>
          <p:nvPr>
            <p:ph idx="1" type="subTitle"/>
          </p:nvPr>
        </p:nvSpPr>
        <p:spPr>
          <a:xfrm>
            <a:off x="191175" y="1283725"/>
            <a:ext cx="4477500" cy="3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AutoNum type="arabicPeriod"/>
            </a:pPr>
            <a:r>
              <a:rPr lang="uk" sz="1100">
                <a:latin typeface="Roboto"/>
                <a:ea typeface="Roboto"/>
                <a:cs typeface="Roboto"/>
                <a:sym typeface="Roboto"/>
              </a:rPr>
              <a:t>На першому етапі вибираємо мову - </a:t>
            </a:r>
            <a:r>
              <a:rPr lang="uk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English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AutoNum type="arabicPeriod"/>
            </a:pPr>
            <a:r>
              <a:rPr lang="uk" sz="1100">
                <a:latin typeface="Roboto"/>
                <a:ea typeface="Roboto"/>
                <a:cs typeface="Roboto"/>
                <a:sym typeface="Roboto"/>
              </a:rPr>
              <a:t>Наступним кроком потрібно буде вибрати профіль встановлення - </a:t>
            </a:r>
            <a:r>
              <a:rPr lang="uk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Standard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AutoNum type="arabicPeriod"/>
            </a:pPr>
            <a:r>
              <a:rPr lang="uk" sz="1100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Далі Drupal перевірить чи всі необхідні умови для його встановлення виконані і повідомить про виявлені проблеми. Якщо такі існують їх потрібно виправити та повторити крок 3.</a:t>
            </a:r>
            <a:endParaRPr sz="1100"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600"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AutoNum type="arabicPeriod"/>
            </a:pPr>
            <a:r>
              <a:rPr lang="uk" sz="1100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Четвертий крок це налаштування доступу до бази даних. Тут потрібно буде вказати назву бази даних, а також логін (зазвичай root) та пароль для доступу.</a:t>
            </a:r>
            <a:endParaRPr sz="1100"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600"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AutoNum type="arabicPeriod"/>
            </a:pPr>
            <a:r>
              <a:rPr lang="uk" sz="1100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Наступний крок - це безпосередньо встановлення. Тут відбувається формування бази даних та підключення необхідних модулів.</a:t>
            </a:r>
            <a:endParaRPr sz="1100"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600"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100"/>
              <a:buFont typeface="Roboto"/>
              <a:buAutoNum type="arabicPeriod"/>
            </a:pPr>
            <a:r>
              <a:rPr lang="uk" sz="1100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І останній 6й крок - це базові налаштування. Тут найважливіше вказати </a:t>
            </a:r>
            <a:r>
              <a:rPr lang="uk" sz="11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логін</a:t>
            </a:r>
            <a:r>
              <a:rPr lang="uk" sz="1100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 та </a:t>
            </a:r>
            <a:r>
              <a:rPr lang="uk" sz="11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пароль</a:t>
            </a:r>
            <a:r>
              <a:rPr lang="uk" sz="1100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 адміністратора сайту. Інакше встановлення прийдеться робити заново.</a:t>
            </a:r>
            <a:endParaRPr sz="1100"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3" name="Google Shape;21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1283725"/>
            <a:ext cx="4267201" cy="204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>
            <p:ph type="ctrTitle"/>
          </p:nvPr>
        </p:nvSpPr>
        <p:spPr>
          <a:xfrm>
            <a:off x="387900" y="627400"/>
            <a:ext cx="85206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Вітаємо! Ви встановили Drupal!</a:t>
            </a:r>
            <a:endParaRPr/>
          </a:p>
        </p:txBody>
      </p:sp>
      <p:pic>
        <p:nvPicPr>
          <p:cNvPr descr="drupal-installed-welcome.png" id="219" name="Google Shape;21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6950" y="1245075"/>
            <a:ext cx="5927201" cy="334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type="ctrTitle"/>
          </p:nvPr>
        </p:nvSpPr>
        <p:spPr>
          <a:xfrm>
            <a:off x="311700" y="779800"/>
            <a:ext cx="85206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uk"/>
              <a:t>Практичне завдання</a:t>
            </a:r>
            <a:endParaRPr/>
          </a:p>
        </p:txBody>
      </p:sp>
      <p:sp>
        <p:nvSpPr>
          <p:cNvPr id="225" name="Google Shape;225;p24"/>
          <p:cNvSpPr txBox="1"/>
          <p:nvPr>
            <p:ph idx="1" type="subTitle"/>
          </p:nvPr>
        </p:nvSpPr>
        <p:spPr>
          <a:xfrm>
            <a:off x="311700" y="1359925"/>
            <a:ext cx="85206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uk"/>
              <a:t>Налаштувати локальне середовище для встановлення Drupal.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uk"/>
              <a:t>Встановити Drupal 8.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uk"/>
              <a:t>Встановити додаткове програмне забезпечення (наступний слайд)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>
            <p:ph type="ctrTitle"/>
          </p:nvPr>
        </p:nvSpPr>
        <p:spPr>
          <a:xfrm>
            <a:off x="311700" y="703600"/>
            <a:ext cx="85206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Встановлення PHPMyAdmin</a:t>
            </a:r>
            <a:endParaRPr/>
          </a:p>
        </p:txBody>
      </p:sp>
      <p:sp>
        <p:nvSpPr>
          <p:cNvPr id="231" name="Google Shape;231;p25"/>
          <p:cNvSpPr txBox="1"/>
          <p:nvPr/>
        </p:nvSpPr>
        <p:spPr>
          <a:xfrm>
            <a:off x="355500" y="1282950"/>
            <a:ext cx="86217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uk" sz="1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Перший спосіб</a:t>
            </a:r>
            <a:r>
              <a:rPr b="0" i="1" lang="uk" sz="13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b="0" i="0" lang="uk" sz="13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uk" sz="13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Для установки PHPMyAdmin напишіть команду:</a:t>
            </a:r>
            <a:endParaRPr b="0" i="0" sz="13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uk" sz="1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sudo apt install phpmyadmin</a:t>
            </a:r>
            <a:endParaRPr b="0" i="1" sz="1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uk" sz="13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Далі необхідно відредагувати файл </a:t>
            </a:r>
            <a:r>
              <a:rPr b="1" i="0" lang="uk" sz="13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/etc/apache2/apache2.conf</a:t>
            </a:r>
            <a:r>
              <a:rPr b="0" i="0" lang="uk" sz="13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3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uk" sz="13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1" i="0" lang="uk" sz="13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sudo nano /etc/apache2/apache2.conf</a:t>
            </a:r>
            <a:r>
              <a:rPr b="0" i="0" lang="uk" sz="13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), вказавши на початку файлу рядок:</a:t>
            </a:r>
            <a:endParaRPr b="0" i="0" sz="13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uk" sz="1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Include /etc/phpmyadmin/apache.conf</a:t>
            </a:r>
            <a:endParaRPr b="0" i="1" sz="1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uk" sz="13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Цей рядок підключає файли настройки PHPMyAdmin в Apache. </a:t>
            </a:r>
            <a:endParaRPr b="0" i="0" sz="13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uk" sz="13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Після даних змін знову перезавантажуємо локальний веб-сервер (sudo /etc/init.d/apache2 restart).</a:t>
            </a:r>
            <a:endParaRPr b="0" i="0" sz="13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uk" sz="13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Буде доступний за адресою http://localhost/phpmyadmin</a:t>
            </a:r>
            <a:endParaRPr b="0" i="0" sz="13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uk" sz="1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Другий спосіб</a:t>
            </a:r>
            <a:r>
              <a:rPr b="0" i="1" lang="uk" sz="13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b="0" i="0" lang="uk" sz="13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uk" sz="13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Зайти на офіційний сайт продукту </a:t>
            </a:r>
            <a:r>
              <a:rPr b="0" i="0" lang="uk" sz="1300" u="sng" cap="none" strike="noStrike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https://www.phpmyadmin.net/</a:t>
            </a:r>
            <a:r>
              <a:rPr b="0" i="0" lang="uk" sz="13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та скачати останню версію phpmyadmin. Створити папку /var/www/pma і розпакувати туди вміст архіву. Налаштувати Apache для домену pma.loc . Після чого phpmyadmin буде доступний за адресою </a:t>
            </a:r>
            <a:r>
              <a:rPr b="0" i="0" lang="uk" sz="1300" u="sng" cap="none" strike="noStrike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http://pma.loc/</a:t>
            </a:r>
            <a:endParaRPr b="0" i="0" sz="13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uk" sz="13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Рекомендація: використовуйте другий спосіб</a:t>
            </a:r>
            <a:r>
              <a:rPr b="0" i="0" lang="uk" sz="13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3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>
            <p:ph type="ctrTitle"/>
          </p:nvPr>
        </p:nvSpPr>
        <p:spPr>
          <a:xfrm>
            <a:off x="311700" y="703600"/>
            <a:ext cx="85206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uk"/>
              <a:t>Додаткове програмне забезпечення</a:t>
            </a:r>
            <a:endParaRPr/>
          </a:p>
        </p:txBody>
      </p:sp>
      <p:sp>
        <p:nvSpPr>
          <p:cNvPr id="237" name="Google Shape;237;p26"/>
          <p:cNvSpPr txBox="1"/>
          <p:nvPr>
            <p:ph idx="1" type="subTitle"/>
          </p:nvPr>
        </p:nvSpPr>
        <p:spPr>
          <a:xfrm>
            <a:off x="224300" y="1207525"/>
            <a:ext cx="8919600" cy="3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/>
              <a:t>Sublime Text 3 - середовище розробки.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uk" sz="1200">
                <a:solidFill>
                  <a:srgbClr val="000000"/>
                </a:solidFill>
              </a:rPr>
              <a:t>wget -qO - https://download.sublimetext.com/sublimehq-pub.gpg | sudo apt-key add -</a:t>
            </a:r>
            <a:endParaRPr i="1"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uk" sz="1200">
                <a:solidFill>
                  <a:srgbClr val="000000"/>
                </a:solidFill>
              </a:rPr>
              <a:t>sudo apt-get install apt-transport-https</a:t>
            </a:r>
            <a:endParaRPr i="1"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uk" sz="1200">
                <a:solidFill>
                  <a:srgbClr val="000000"/>
                </a:solidFill>
              </a:rPr>
              <a:t>echo "deb https://download.sublimetext.com/ apt/stable/" | sudo tee /etc/apt/sources.list.d/sublime-text.list</a:t>
            </a:r>
            <a:endParaRPr i="1"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uk" sz="1200">
                <a:solidFill>
                  <a:srgbClr val="000000"/>
                </a:solidFill>
              </a:rPr>
              <a:t>sudo apt-get update</a:t>
            </a:r>
            <a:endParaRPr i="1"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uk" sz="1200">
                <a:solidFill>
                  <a:srgbClr val="000000"/>
                </a:solidFill>
              </a:rPr>
              <a:t>sudo apt-get install sublime-text</a:t>
            </a:r>
            <a:endParaRPr i="1"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/>
              <a:t>Drush - консольна утиліта що дозволяє використовувати команди для Drupal.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uk" sz="1200" u="sng">
                <a:solidFill>
                  <a:srgbClr val="316C9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https://www.drush.org/install/</a:t>
            </a:r>
            <a:endParaRPr i="1" sz="1200">
              <a:solidFill>
                <a:srgbClr val="316C98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/>
              <a:t>GIT - система контролю версій.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uk" sz="1200">
                <a:solidFill>
                  <a:srgbClr val="000000"/>
                </a:solidFill>
              </a:rPr>
              <a:t>sudo apt install git</a:t>
            </a:r>
            <a:endParaRPr i="1"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uk" sz="1200">
                <a:solidFill>
                  <a:srgbClr val="000000"/>
                </a:solidFill>
              </a:rPr>
              <a:t>git config --global user.email "youEmail@example.com"</a:t>
            </a:r>
            <a:endParaRPr i="1"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uk" sz="1200">
                <a:solidFill>
                  <a:srgbClr val="000000"/>
                </a:solidFill>
              </a:rPr>
              <a:t>git config --global user.name "Your Name"</a:t>
            </a:r>
            <a:endParaRPr i="1"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/>
              <a:t>Drupal Console - Інструмент для взаємодії та налагодження Drupal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uk" sz="1200" u="sng">
                <a:solidFill>
                  <a:srgbClr val="316C9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https://drupalconsole.com/docs/en/getting/composer</a:t>
            </a:r>
            <a:endParaRPr i="1" sz="1200">
              <a:solidFill>
                <a:srgbClr val="316C9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type="ctrTitle"/>
          </p:nvPr>
        </p:nvSpPr>
        <p:spPr>
          <a:xfrm>
            <a:off x="311700" y="779800"/>
            <a:ext cx="85206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uk"/>
              <a:t>Допоміжні матеріали</a:t>
            </a:r>
            <a:endParaRPr/>
          </a:p>
        </p:txBody>
      </p:sp>
      <p:sp>
        <p:nvSpPr>
          <p:cNvPr id="243" name="Google Shape;243;p27"/>
          <p:cNvSpPr txBox="1"/>
          <p:nvPr>
            <p:ph idx="1" type="subTitle"/>
          </p:nvPr>
        </p:nvSpPr>
        <p:spPr>
          <a:xfrm>
            <a:off x="311700" y="1359925"/>
            <a:ext cx="85206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/>
              <a:t>Файл конфігурації Apache2 - </a:t>
            </a:r>
            <a:r>
              <a:rPr lang="uk" sz="1100" u="sng">
                <a:solidFill>
                  <a:srgbClr val="316C9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https://drive.google.com/file/d/1bOS8P7SNyzmZ_KZvMY5TJ7GzB7chxMw_/view?usp=sharing</a:t>
            </a:r>
            <a:endParaRPr sz="1100">
              <a:solidFill>
                <a:srgbClr val="316C9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/>
              <a:t>Файл конфігурації Composer - </a:t>
            </a:r>
            <a:r>
              <a:rPr lang="uk" sz="1100" u="sng">
                <a:solidFill>
                  <a:srgbClr val="316C9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https://drive.google.com/file/d/1RsD8YZBQSqqtbgr_fhZvxDCFWZ_gEO6W/view?usp=sharing</a:t>
            </a:r>
            <a:endParaRPr sz="1100">
              <a:solidFill>
                <a:srgbClr val="316C9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solidFill>
                <a:srgbClr val="316C98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type="ctrTitle"/>
          </p:nvPr>
        </p:nvSpPr>
        <p:spPr>
          <a:xfrm>
            <a:off x="311700" y="779800"/>
            <a:ext cx="85206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uk"/>
              <a:t>Додаткові матеріали</a:t>
            </a:r>
            <a:endParaRPr/>
          </a:p>
        </p:txBody>
      </p:sp>
      <p:sp>
        <p:nvSpPr>
          <p:cNvPr id="249" name="Google Shape;249;p28"/>
          <p:cNvSpPr txBox="1"/>
          <p:nvPr/>
        </p:nvSpPr>
        <p:spPr>
          <a:xfrm>
            <a:off x="310425" y="1277250"/>
            <a:ext cx="8445600" cy="3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uk" sz="1000" u="sng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https://www.youtube.com/watch?v=-DYSucV1_9w&amp;index=1&amp;list=PLtaXuX0nEZk9MKY_ClWcPkGtOEGyLTyCO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uk" sz="1000" u="sng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https://www.youtube.com/watch?v=GCW-upiPLqw&amp;index=2&amp;list=PLtaXuX0nEZk9MKY_ClWcPkGtOEGyLTyCO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uk" sz="1000" u="sng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https://www.youtube.com/watch?v=HSYVVKedN1o&amp;index=3&amp;list=PLtaXuX0nEZk9MKY_ClWcPkGtOEGyLTyCO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uk" sz="1000" u="sng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https://www.youtube.com/watch?v=MrNYIbGIkac&amp;index=7&amp;list=PLtaXuX0nEZk9MKY_ClWcPkGtOEGyLTyCO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uk" sz="1000" u="none" cap="none" strike="noStrike">
                <a:solidFill>
                  <a:srgbClr val="316C98"/>
                </a:solidFill>
                <a:latin typeface="Arial"/>
                <a:ea typeface="Arial"/>
                <a:cs typeface="Arial"/>
                <a:sym typeface="Arial"/>
              </a:rPr>
              <a:t>Enable clean URLs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uk" sz="1000" u="sng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https://www.drupal.org/node/1572984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uk" sz="1000" u="sng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https://www.drupal.org/docs/7/configuring-clean-urls/enable-clean-urls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uk" sz="1000" u="sng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https://itshaman.ru/articles/7/komandy-linux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uk" sz="1000" u="sng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https://www.digitalocean.com/community/tutorials/how-to-install-and-use-composer-on-ubuntu-16-04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uk" sz="1000" u="sng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https://niklan.net/blog/130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316C9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uk" sz="1000" u="none" cap="none" strike="noStrike">
                <a:solidFill>
                  <a:srgbClr val="316C98"/>
                </a:solidFill>
                <a:latin typeface="Arial"/>
                <a:ea typeface="Arial"/>
                <a:cs typeface="Arial"/>
                <a:sym typeface="Arial"/>
              </a:rPr>
              <a:t>Using Composer to manage Drupal site dependencies</a:t>
            </a:r>
            <a:endParaRPr b="0" i="0" sz="1000" u="none" cap="none" strike="noStrike">
              <a:solidFill>
                <a:srgbClr val="316C9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uk" sz="1000" u="sng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https://www.drupal.org/node/2718229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ctrTitle"/>
          </p:nvPr>
        </p:nvSpPr>
        <p:spPr>
          <a:xfrm>
            <a:off x="311700" y="779800"/>
            <a:ext cx="85206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uk">
                <a:solidFill>
                  <a:srgbClr val="316C98"/>
                </a:solidFill>
              </a:rPr>
              <a:t>Що таке Drupal?</a:t>
            </a:r>
            <a:endParaRPr/>
          </a:p>
        </p:txBody>
      </p:sp>
      <p:sp>
        <p:nvSpPr>
          <p:cNvPr id="65" name="Google Shape;65;p3"/>
          <p:cNvSpPr txBox="1"/>
          <p:nvPr>
            <p:ph idx="1" type="subTitle"/>
          </p:nvPr>
        </p:nvSpPr>
        <p:spPr>
          <a:xfrm>
            <a:off x="311700" y="1359925"/>
            <a:ext cx="8520600" cy="18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Drupal - це фреймворк та система управління сайтом (CMF/CMS), написана на мові програмування PHP. Дана система має модульну структуру та захищається ліцензією GPL і розвивається зусиллями тисяч ентузіастів зі всього світу.</a:t>
            </a:r>
            <a:endParaRPr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uk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Почав розробку Drupal в 2000 році бельгієць Дріс Байтаєрт (Dries Buytaert), який і по нині є керівником проекту. Назва Drupal є спотвореною вимовою голландського слова druppel (крапля)</a:t>
            </a:r>
            <a:endParaRPr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1.png" id="66" name="Google Shape;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117" y="3410503"/>
            <a:ext cx="421060" cy="63759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 txBox="1"/>
          <p:nvPr/>
        </p:nvSpPr>
        <p:spPr>
          <a:xfrm>
            <a:off x="311700" y="4036075"/>
            <a:ext cx="12663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uk" sz="9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rPr>
              <a:t>Переможець 2007</a:t>
            </a:r>
            <a:endParaRPr b="0" i="0" sz="900" u="none" cap="none" strike="noStrike">
              <a:solidFill>
                <a:srgbClr val="363F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uk" sz="9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rPr>
              <a:t>в категорії</a:t>
            </a:r>
            <a:endParaRPr b="0" i="0" sz="900" u="none" cap="none" strike="noStrike">
              <a:solidFill>
                <a:srgbClr val="363F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uk" sz="9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rPr>
              <a:t>“Publishing”</a:t>
            </a:r>
            <a:endParaRPr b="0" i="0" sz="900" u="none" cap="none" strike="noStrike">
              <a:solidFill>
                <a:srgbClr val="363F4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1606199" y="4036081"/>
            <a:ext cx="1027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uk" sz="9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rPr>
              <a:t>Краща Open Source CMS 2007, 2008</a:t>
            </a:r>
            <a:endParaRPr b="0" i="0" sz="900" u="none" cap="none" strike="noStrike">
              <a:solidFill>
                <a:srgbClr val="363F4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2584338" y="4036075"/>
            <a:ext cx="16539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uk" sz="9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rPr>
              <a:t>Переможець 2008</a:t>
            </a:r>
            <a:endParaRPr b="0" i="0" sz="900" u="none" cap="none" strike="noStrike">
              <a:solidFill>
                <a:srgbClr val="363F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uk" sz="9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rPr>
              <a:t>в категорії</a:t>
            </a:r>
            <a:endParaRPr b="0" i="0" sz="900" u="none" cap="none" strike="noStrike">
              <a:solidFill>
                <a:srgbClr val="363F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uk" sz="9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rPr>
              <a:t>“Publishing”</a:t>
            </a:r>
            <a:endParaRPr b="0" i="0" sz="900" u="none" cap="none" strike="noStrike">
              <a:solidFill>
                <a:srgbClr val="363F4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4090050" y="4036075"/>
            <a:ext cx="14451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uk" sz="9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rPr>
              <a:t>Переможець 2009</a:t>
            </a:r>
            <a:endParaRPr b="0" i="0" sz="900" u="none" cap="none" strike="noStrike">
              <a:solidFill>
                <a:srgbClr val="363F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uk" sz="9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rPr>
              <a:t>в категорії</a:t>
            </a:r>
            <a:endParaRPr b="0" i="0" sz="900" u="none" cap="none" strike="noStrike">
              <a:solidFill>
                <a:srgbClr val="363F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uk" sz="9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rPr>
              <a:t>“Publishing”</a:t>
            </a:r>
            <a:endParaRPr b="0" i="0" sz="900" u="none" cap="none" strike="noStrike">
              <a:solidFill>
                <a:srgbClr val="363F4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5641212" y="4069606"/>
            <a:ext cx="1027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uk" sz="9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rPr>
              <a:t>Краща система управління контентом 2010</a:t>
            </a:r>
            <a:endParaRPr b="0" i="0" sz="900" u="none" cap="none" strike="noStrike">
              <a:solidFill>
                <a:srgbClr val="363F4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2.png" id="72" name="Google Shape;7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9502" y="3410503"/>
            <a:ext cx="481205" cy="6375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.png" id="73" name="Google Shape;7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00759" y="3410503"/>
            <a:ext cx="421060" cy="6468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.png" id="74" name="Google Shape;74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010" y="3422750"/>
            <a:ext cx="481201" cy="622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.png" id="75" name="Google Shape;75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61698" y="3422750"/>
            <a:ext cx="586837" cy="6468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"/>
          <p:cNvSpPr txBox="1"/>
          <p:nvPr/>
        </p:nvSpPr>
        <p:spPr>
          <a:xfrm>
            <a:off x="304800" y="3109900"/>
            <a:ext cx="1133700" cy="1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316C98"/>
                </a:solidFill>
                <a:latin typeface="Roboto"/>
                <a:ea typeface="Roboto"/>
                <a:cs typeface="Roboto"/>
                <a:sym typeface="Roboto"/>
              </a:rPr>
              <a:t>Нагороди: </a:t>
            </a:r>
            <a:endParaRPr b="0" i="0" sz="1400" u="none" cap="none" strike="noStrike">
              <a:solidFill>
                <a:srgbClr val="316C9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95775" y="3410500"/>
            <a:ext cx="637600" cy="63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"/>
          <p:cNvSpPr txBox="1"/>
          <p:nvPr/>
        </p:nvSpPr>
        <p:spPr>
          <a:xfrm>
            <a:off x="6851122" y="4114150"/>
            <a:ext cx="13269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uk" sz="900">
                <a:solidFill>
                  <a:srgbClr val="363F48"/>
                </a:solidFill>
              </a:rPr>
              <a:t>2013 Critic`s Choice Award for Best Free CMS</a:t>
            </a:r>
            <a:endParaRPr b="0" i="0" sz="900" u="none" cap="none" strike="noStrike">
              <a:solidFill>
                <a:srgbClr val="363F4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ctrTitle"/>
          </p:nvPr>
        </p:nvSpPr>
        <p:spPr>
          <a:xfrm>
            <a:off x="311700" y="779800"/>
            <a:ext cx="85206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uk">
                <a:solidFill>
                  <a:srgbClr val="316C98"/>
                </a:solidFill>
                <a:latin typeface="Arial"/>
                <a:ea typeface="Arial"/>
                <a:cs typeface="Arial"/>
                <a:sym typeface="Arial"/>
              </a:rPr>
              <a:t>Чому Drupal?</a:t>
            </a:r>
            <a:endParaRPr/>
          </a:p>
        </p:txBody>
      </p:sp>
      <p:sp>
        <p:nvSpPr>
          <p:cNvPr id="84" name="Google Shape;84;p4"/>
          <p:cNvSpPr txBox="1"/>
          <p:nvPr>
            <p:ph idx="1" type="subTitle"/>
          </p:nvPr>
        </p:nvSpPr>
        <p:spPr>
          <a:xfrm>
            <a:off x="3757400" y="1359925"/>
            <a:ext cx="50748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000"/>
              <a:buChar char="●"/>
            </a:pPr>
            <a:r>
              <a:rPr b="1" lang="uk" sz="1000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Відкритий код.</a:t>
            </a:r>
            <a:r>
              <a:rPr lang="uk" sz="1000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 Drupal поширюється з відкритим вихідним кодом, що означає доступність всіх плюсів програмного забезпечення.</a:t>
            </a:r>
            <a:endParaRPr sz="1000"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000"/>
              <a:buChar char="●"/>
            </a:pPr>
            <a:r>
              <a:rPr b="1" lang="uk" sz="1000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Гнучкість конфігурації.</a:t>
            </a:r>
            <a:r>
              <a:rPr lang="uk" sz="1000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 Головна перевага Drupal криється в його гнучкій архітектурі. Ви можете застосовувати його для побудови сайтів будь-яких типів: від соціальних медіа-сайтів, що дозволяють користувачам розміщувати власний контент і голосувати за нього, форумів і сайтів з вакансіями до галерей або публікацій портфоліо дизайнерів. </a:t>
            </a:r>
            <a:endParaRPr sz="1000"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000"/>
              <a:buChar char="●"/>
            </a:pPr>
            <a:r>
              <a:rPr b="1" lang="uk" sz="1000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Численне і грамотне співтовариство розробників.</a:t>
            </a:r>
            <a:r>
              <a:rPr lang="uk" sz="1000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 Це означає, що вам доступні відмінні модулі, своєчасне виправлення багів і оновлення ядра, а також невичерпний потік документації та посібників в мережі.</a:t>
            </a:r>
            <a:endParaRPr sz="1000"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000"/>
              <a:buChar char="●"/>
            </a:pPr>
            <a:r>
              <a:rPr b="1" lang="uk" sz="1000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Модулі. </a:t>
            </a:r>
            <a:r>
              <a:rPr lang="uk" sz="1000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Для Drupal розроблена величезна кількість модулів, що розширюють його вихідний функціонал. </a:t>
            </a:r>
            <a:endParaRPr sz="1000"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000"/>
              <a:buChar char="●"/>
            </a:pPr>
            <a:r>
              <a:rPr b="1" lang="uk" sz="1000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Вбудована система кешування</a:t>
            </a:r>
            <a:r>
              <a:rPr lang="uk" sz="1000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. Drupal має вбудовану систему кешування, що здатна знизити навантаження на сервер і скоротити час генерації сторінки. Кешування дозволяє уникнути складних запитів до бази даних, що підвищує продуктивність сервера.</a:t>
            </a:r>
            <a:endParaRPr sz="1000"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000"/>
              <a:buChar char="●"/>
            </a:pPr>
            <a:r>
              <a:rPr b="1" lang="uk" sz="1000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Гідна вбудована пошукова система. </a:t>
            </a:r>
            <a:r>
              <a:rPr lang="uk" sz="1000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На відміну від інших CMS, в Drupal є досить непогана система пошуку, реалізована в рівні ядра. Звичайно, вона не може конкурувати з такими пошуковими сервісами як Google, або Yahoo, але тим не менше цілком придатна для роботи.</a:t>
            </a:r>
            <a:endParaRPr sz="1000"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501900"/>
            <a:ext cx="3278314" cy="298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>
            <p:ph type="ctrTitle"/>
          </p:nvPr>
        </p:nvSpPr>
        <p:spPr>
          <a:xfrm>
            <a:off x="550400" y="551200"/>
            <a:ext cx="82821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uk">
                <a:solidFill>
                  <a:srgbClr val="316C98"/>
                </a:solidFill>
                <a:latin typeface="Arial"/>
                <a:ea typeface="Arial"/>
                <a:cs typeface="Arial"/>
                <a:sym typeface="Arial"/>
              </a:rPr>
              <a:t>Drupal дозволяє реалізувати</a:t>
            </a:r>
            <a:endParaRPr/>
          </a:p>
        </p:txBody>
      </p:sp>
      <p:pic>
        <p:nvPicPr>
          <p:cNvPr descr="blog.jpg" id="91" name="Google Shape;9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650" y="1170124"/>
            <a:ext cx="2366380" cy="3307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rporative.jpg" id="92" name="Google Shape;9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3298" y="1170124"/>
            <a:ext cx="2366380" cy="3307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rtfolio.jpg" id="93" name="Google Shape;9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15495" y="1170124"/>
            <a:ext cx="2366380" cy="33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/>
        </p:nvSpPr>
        <p:spPr>
          <a:xfrm>
            <a:off x="563500" y="594275"/>
            <a:ext cx="80904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uk" sz="2400" u="none" cap="none" strike="noStrike">
                <a:solidFill>
                  <a:srgbClr val="316C98"/>
                </a:solidFill>
                <a:latin typeface="Arial"/>
                <a:ea typeface="Arial"/>
                <a:cs typeface="Arial"/>
                <a:sym typeface="Arial"/>
              </a:rPr>
              <a:t>Drupal дозволяє реалізувати</a:t>
            </a:r>
            <a:endParaRPr b="0" i="0" sz="2400" u="none" cap="none" strike="noStrike">
              <a:solidFill>
                <a:srgbClr val="316C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orum.jpg" id="99" name="Google Shape;9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825" y="1139375"/>
            <a:ext cx="2359289" cy="3278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op.jpg" id="100" name="Google Shape;10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16707" y="1139375"/>
            <a:ext cx="2359289" cy="3278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rtal.jpg" id="101" name="Google Shape;10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7036" y="1139375"/>
            <a:ext cx="2359289" cy="327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type="ctrTitle"/>
          </p:nvPr>
        </p:nvSpPr>
        <p:spPr>
          <a:xfrm>
            <a:off x="540300" y="627400"/>
            <a:ext cx="85206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uk">
                <a:solidFill>
                  <a:srgbClr val="316C98"/>
                </a:solidFill>
              </a:rPr>
              <a:t>На платформі Drupal створені сайти:</a:t>
            </a:r>
            <a:endParaRPr/>
          </a:p>
        </p:txBody>
      </p:sp>
      <p:sp>
        <p:nvSpPr>
          <p:cNvPr id="107" name="Google Shape;107;p7"/>
          <p:cNvSpPr txBox="1"/>
          <p:nvPr/>
        </p:nvSpPr>
        <p:spPr>
          <a:xfrm>
            <a:off x="1079738" y="2170225"/>
            <a:ext cx="15315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www.tesla.com</a:t>
            </a:r>
            <a:endParaRPr b="0" i="0" sz="14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fr-gov-logo.png" id="108" name="Google Shape;10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3584675"/>
            <a:ext cx="1641964" cy="9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7"/>
          <p:cNvSpPr txBox="1"/>
          <p:nvPr/>
        </p:nvSpPr>
        <p:spPr>
          <a:xfrm>
            <a:off x="2220075" y="3743125"/>
            <a:ext cx="19695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Сайт уряду Франції</a:t>
            </a:r>
            <a:endParaRPr b="0" i="0" sz="14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www.gouvernement.fr</a:t>
            </a:r>
            <a:endParaRPr b="0" i="0" sz="14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2000px-MTV_Logo.svg.png" id="110" name="Google Shape;11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2327" y="3628447"/>
            <a:ext cx="1137605" cy="87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7"/>
          <p:cNvSpPr txBox="1"/>
          <p:nvPr/>
        </p:nvSpPr>
        <p:spPr>
          <a:xfrm>
            <a:off x="7209925" y="3744350"/>
            <a:ext cx="15315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MTV UK</a:t>
            </a:r>
            <a:endParaRPr b="0" i="0" sz="14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www.mtv.co.uk</a:t>
            </a:r>
            <a:endParaRPr b="0" i="0" sz="14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080025" y="1520275"/>
            <a:ext cx="17913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Arsenal FC</a:t>
            </a:r>
            <a:endParaRPr b="0" i="0" sz="14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www.arsenal.com</a:t>
            </a:r>
            <a:endParaRPr b="0" i="0" sz="14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5785500" y="2598038"/>
            <a:ext cx="18804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Princeton University</a:t>
            </a:r>
            <a:endParaRPr b="0" i="0" sz="14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www.princeton.edu</a:t>
            </a:r>
            <a:endParaRPr b="0" i="0" sz="14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950" y="1619558"/>
            <a:ext cx="3067577" cy="112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5512" y="1197099"/>
            <a:ext cx="1059699" cy="124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7"/>
          <p:cNvSpPr txBox="1"/>
          <p:nvPr/>
        </p:nvSpPr>
        <p:spPr>
          <a:xfrm>
            <a:off x="4516850" y="1619550"/>
            <a:ext cx="46878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65225" y="2536635"/>
            <a:ext cx="2506074" cy="83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0300" y="332588"/>
            <a:ext cx="3783401" cy="441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/>
          <p:nvPr/>
        </p:nvSpPr>
        <p:spPr>
          <a:xfrm>
            <a:off x="645800" y="597425"/>
            <a:ext cx="818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uk" sz="2400" u="none" cap="none" strike="noStrike">
                <a:solidFill>
                  <a:srgbClr val="316C98"/>
                </a:solidFill>
                <a:latin typeface="Roboto"/>
                <a:ea typeface="Roboto"/>
                <a:cs typeface="Roboto"/>
                <a:sym typeface="Roboto"/>
              </a:rPr>
              <a:t>Встановлення Drupal 8</a:t>
            </a:r>
            <a:endParaRPr b="0" i="0" sz="2400" u="none" cap="none" strike="noStrike">
              <a:solidFill>
                <a:srgbClr val="316C9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9"/>
          <p:cNvSpPr txBox="1"/>
          <p:nvPr/>
        </p:nvSpPr>
        <p:spPr>
          <a:xfrm>
            <a:off x="556850" y="1493175"/>
            <a:ext cx="3845400" cy="25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200"/>
              <a:buFont typeface="Roboto"/>
              <a:buAutoNum type="arabicPeriod"/>
            </a:pPr>
            <a:r>
              <a:rPr b="0" i="0" lang="uk" sz="1200" u="none" cap="none" strike="noStrike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Налаштувати сервер для встановлення Drupal 8</a:t>
            </a:r>
            <a:endParaRPr b="0" i="0" sz="1200" u="none" cap="none" strike="noStrike"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200"/>
              <a:buFont typeface="Roboto"/>
              <a:buAutoNum type="arabicPeriod"/>
            </a:pPr>
            <a:r>
              <a:t/>
            </a:r>
            <a:endParaRPr b="0" i="0" sz="1200" u="none" cap="none" strike="noStrike"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200"/>
              <a:buFont typeface="Roboto"/>
              <a:buAutoNum type="arabicPeriod"/>
            </a:pPr>
            <a:r>
              <a:rPr b="0" i="0" lang="uk" sz="1200" u="none" cap="none" strike="noStrike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Скопіювати файли установки на локальний сервер.</a:t>
            </a:r>
            <a:endParaRPr b="0" i="0" sz="1200" u="none" cap="none" strike="noStrike"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200"/>
              <a:buFont typeface="Roboto"/>
              <a:buAutoNum type="arabicPeriod"/>
            </a:pPr>
            <a:r>
              <a:rPr b="0" i="0" lang="uk" sz="1200" u="none" cap="none" strike="noStrike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Скопіювати файл sites/default/default.settings.php як settings.php створити папку files.</a:t>
            </a:r>
            <a:endParaRPr b="0" i="0" sz="1200" u="none" cap="none" strike="noStrike"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200"/>
              <a:buFont typeface="Roboto"/>
              <a:buAutoNum type="arabicPeriod"/>
            </a:pPr>
            <a:r>
              <a:rPr b="0" i="0" lang="uk" sz="1200" u="none" cap="none" strike="noStrike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Почати встановлення в браузері.</a:t>
            </a:r>
            <a:endParaRPr b="0" i="0" sz="1200" u="none" cap="none" strike="noStrike"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200"/>
              <a:buFont typeface="Roboto"/>
              <a:buAutoNum type="arabicPeriod"/>
            </a:pPr>
            <a:r>
              <a:rPr b="0" i="0" lang="uk" sz="1200" u="none" cap="none" strike="noStrike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Слідувати інструкціям.</a:t>
            </a:r>
            <a:endParaRPr b="0" i="0" sz="1200" u="none" cap="none" strike="noStrike"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271x302-screenshot_13_10_2016_004.png" id="129" name="Google Shape;12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6813" y="1451300"/>
            <a:ext cx="258127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