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5C228-E600-F147-8485-DD1A694E7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DED79B-4733-4944-A5E1-ED5119539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52087-CE3E-5C46-8CA9-FB4DED12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CB83-01C9-434F-BED1-7DD1E9614E4F}" type="datetimeFigureOut">
              <a:rPr kumimoji="1" lang="zh-CN" altLang="en-US" smtClean="0"/>
              <a:t>2020/8/11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6D2AC-2C89-CE4A-A7AA-477FA05C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66263-8204-BE4D-B479-409F74FD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3F5D-154B-8F4B-BFE1-E1484A333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87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EAE97-1377-B041-BA28-4997E805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99235A-2A8C-7A46-BF10-12E802FC6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79ACB-5D57-0148-B420-5D3AD7E5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CB83-01C9-434F-BED1-7DD1E9614E4F}" type="datetimeFigureOut">
              <a:rPr kumimoji="1" lang="zh-CN" altLang="en-US" smtClean="0"/>
              <a:t>2020/8/11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8D173-54BE-5C4C-9FD9-F944E791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A4BB6-6085-844A-BD6A-5A02A63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3F5D-154B-8F4B-BFE1-E1484A333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90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262562-C4C8-4F46-911C-E55338AB1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8EB4A2-68A9-8B4D-8BCB-FF3009D20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2D932-2D8E-DF48-BED9-17E24132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CB83-01C9-434F-BED1-7DD1E9614E4F}" type="datetimeFigureOut">
              <a:rPr kumimoji="1" lang="zh-CN" altLang="en-US" smtClean="0"/>
              <a:t>2020/8/11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99249-C9E9-4148-B57B-A328857E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AC452-9ECC-E446-8DC1-95FD3CFF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3F5D-154B-8F4B-BFE1-E1484A333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55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A5EAB-593F-5B46-8BBE-3F22EA4C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7B9C1-FEA1-A946-93FB-7469A5C8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E11DE-9A9C-B147-B301-CABEF909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CB83-01C9-434F-BED1-7DD1E9614E4F}" type="datetimeFigureOut">
              <a:rPr kumimoji="1" lang="zh-CN" altLang="en-US" smtClean="0"/>
              <a:t>2020/8/11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63873-3CEE-7644-A27D-550CAF6B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CC7E3-E2EC-8F41-B9AA-6F13BD93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3F5D-154B-8F4B-BFE1-E1484A333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91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3C48C-382F-0342-9F1A-996D5895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B4977A-D307-3245-9991-1CCB5ABBE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2FE7A-A92A-6E4A-9BDE-022D0AD6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CB83-01C9-434F-BED1-7DD1E9614E4F}" type="datetimeFigureOut">
              <a:rPr kumimoji="1" lang="zh-CN" altLang="en-US" smtClean="0"/>
              <a:t>2020/8/11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B83DD-0F3D-A845-A353-AA42057B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3F837-E50B-A74E-8AD3-92F89797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3F5D-154B-8F4B-BFE1-E1484A333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253CF-5FA7-8742-8ACE-BB0685DF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517E9-03DC-8241-B3F8-315E331E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BA7D7C-5ABB-404D-BC85-64FBF56B8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7E3AE-1017-1D4D-BAB1-FA520718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CB83-01C9-434F-BED1-7DD1E9614E4F}" type="datetimeFigureOut">
              <a:rPr kumimoji="1" lang="zh-CN" altLang="en-US" smtClean="0"/>
              <a:t>2020/8/11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3AD35-5DBE-8047-82BC-2EFA48A8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56E19-BA93-CB45-83B7-D726DBB1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3F5D-154B-8F4B-BFE1-E1484A333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80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E0CE4-68D6-4B41-814F-53890045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CE02BB-644F-4746-BFD5-977FE2F5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C56189-F304-4845-9A98-6E8A98444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5BEAFC-F286-8842-89EC-D41C5D6D9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639239-FFD8-3C49-A71A-5CE1C7056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1A2BE-DCAF-3743-A981-663F74AA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CB83-01C9-434F-BED1-7DD1E9614E4F}" type="datetimeFigureOut">
              <a:rPr kumimoji="1" lang="zh-CN" altLang="en-US" smtClean="0"/>
              <a:t>2020/8/11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9FB3DD-5508-DA4B-BB29-9A399270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B9C314-B2D9-8E40-9A37-9BB6D112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3F5D-154B-8F4B-BFE1-E1484A333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175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CFFE3-6F84-4D4A-8C44-31C134D1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C1E375-E4AC-AE4C-AF5A-8FECD0DF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CB83-01C9-434F-BED1-7DD1E9614E4F}" type="datetimeFigureOut">
              <a:rPr kumimoji="1" lang="zh-CN" altLang="en-US" smtClean="0"/>
              <a:t>2020/8/11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075FF4-7A26-DB4F-ADEB-E88FA159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6991A0-C0ED-CE44-8770-E53EDD96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3F5D-154B-8F4B-BFE1-E1484A333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992096-932B-7140-8CC0-DA2C9F24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CB83-01C9-434F-BED1-7DD1E9614E4F}" type="datetimeFigureOut">
              <a:rPr kumimoji="1" lang="zh-CN" altLang="en-US" smtClean="0"/>
              <a:t>2020/8/11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5CCCEE-BF98-3E4D-B93D-7D22AE60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6E344-00D1-BA42-B19B-49643ADE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3F5D-154B-8F4B-BFE1-E1484A333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71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94C72-FE22-C747-B669-8E1DDAFF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59698-6C63-FE43-AFCC-B60810888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6F725D-BA61-514F-ABE4-0D2FE1F6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E5DDF5-7F20-2B45-B7FE-3937D94E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CB83-01C9-434F-BED1-7DD1E9614E4F}" type="datetimeFigureOut">
              <a:rPr kumimoji="1" lang="zh-CN" altLang="en-US" smtClean="0"/>
              <a:t>2020/8/11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9721E-2E19-C341-A22E-D8ECE994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37762-7E88-7C49-ACFB-BC1D86B7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3F5D-154B-8F4B-BFE1-E1484A333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702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A54BA-1375-7C4F-B97F-DAC9BAAD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E931D3-7E67-C948-BDB2-65775EC42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722C4F-0FFC-814D-B1C2-BFBE947ED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80546-9522-734B-99B6-D8B398D3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CB83-01C9-434F-BED1-7DD1E9614E4F}" type="datetimeFigureOut">
              <a:rPr kumimoji="1" lang="zh-CN" altLang="en-US" smtClean="0"/>
              <a:t>2020/8/11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82D70C-0469-E548-ACEA-BEB58D0F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324E5-D238-AA46-A7EA-3902BE53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3F5D-154B-8F4B-BFE1-E1484A333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92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DF1471-9BF4-9548-9810-79195551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018D3-6FBC-8740-A801-7228A13FD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C7F52-1AC5-6F42-BD96-D27B67F52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CB83-01C9-434F-BED1-7DD1E9614E4F}" type="datetimeFigureOut">
              <a:rPr kumimoji="1" lang="zh-CN" altLang="en-US" smtClean="0"/>
              <a:t>2020/8/11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AEEC0-6CBF-2643-81BC-B591C726F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B54EE-622F-1C4F-BB4E-E5DECE8FE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3F5D-154B-8F4B-BFE1-E1484A333E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858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9DBFC4-C093-CD45-BE86-5ACC7E62A24C}"/>
              </a:ext>
            </a:extLst>
          </p:cNvPr>
          <p:cNvSpPr txBox="1"/>
          <p:nvPr/>
        </p:nvSpPr>
        <p:spPr>
          <a:xfrm>
            <a:off x="254928" y="4683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原始数据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05FFFB-56FB-294F-8D17-25EA81CA5307}"/>
              </a:ext>
            </a:extLst>
          </p:cNvPr>
          <p:cNvSpPr txBox="1"/>
          <p:nvPr/>
        </p:nvSpPr>
        <p:spPr>
          <a:xfrm>
            <a:off x="1882371" y="309367"/>
            <a:ext cx="32143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/>
              <a:t>1.</a:t>
            </a:r>
            <a:r>
              <a:rPr kumimoji="1" lang="zh-CN" altLang="en-US" sz="1100" b="1" dirty="0"/>
              <a:t>观察数据的维度</a:t>
            </a:r>
            <a:endParaRPr kumimoji="1" lang="en-US" altLang="zh-CN" sz="1100" b="1" dirty="0"/>
          </a:p>
          <a:p>
            <a:r>
              <a:rPr kumimoji="1" lang="en-US" altLang="zh-CN" sz="1100" b="1" dirty="0"/>
              <a:t>2.</a:t>
            </a:r>
            <a:r>
              <a:rPr kumimoji="1" lang="zh-CN" altLang="en-US" sz="1100" b="1" dirty="0"/>
              <a:t>将数据按比例划分为</a:t>
            </a:r>
            <a:endParaRPr kumimoji="1" lang="en-US" altLang="zh-CN" sz="1100" b="1" dirty="0"/>
          </a:p>
          <a:p>
            <a:r>
              <a:rPr kumimoji="1" lang="en-US" altLang="zh-CN" sz="1100" b="1" dirty="0"/>
              <a:t>(</a:t>
            </a:r>
            <a:r>
              <a:rPr kumimoji="1" lang="en-US" altLang="zh-CN" sz="1100" b="1" dirty="0" err="1"/>
              <a:t>x_train</a:t>
            </a:r>
            <a:r>
              <a:rPr kumimoji="1" lang="en-US" altLang="zh-CN" sz="1100" b="1" dirty="0"/>
              <a:t>,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 err="1"/>
              <a:t>y_train</a:t>
            </a:r>
            <a:r>
              <a:rPr kumimoji="1" lang="en-US" altLang="zh-CN" sz="1100" b="1" dirty="0"/>
              <a:t>)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and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(</a:t>
            </a:r>
            <a:r>
              <a:rPr kumimoji="1" lang="en-US" altLang="zh-CN" sz="1100" b="1" dirty="0" err="1"/>
              <a:t>x_validation</a:t>
            </a:r>
            <a:r>
              <a:rPr kumimoji="1" lang="en-US" altLang="zh-CN" sz="1100" b="1" dirty="0"/>
              <a:t>,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 err="1"/>
              <a:t>y_validation</a:t>
            </a:r>
            <a:r>
              <a:rPr kumimoji="1" lang="en-US" altLang="zh-CN" sz="1100" b="1" dirty="0"/>
              <a:t>)</a:t>
            </a:r>
            <a:endParaRPr kumimoji="1" lang="zh-CN" altLang="en-US" sz="11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609DFE-05EE-9C4A-8803-50DA3894DD4C}"/>
              </a:ext>
            </a:extLst>
          </p:cNvPr>
          <p:cNvSpPr txBox="1"/>
          <p:nvPr/>
        </p:nvSpPr>
        <p:spPr>
          <a:xfrm>
            <a:off x="5571794" y="612691"/>
            <a:ext cx="1944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/>
              <a:t>Normalization</a:t>
            </a:r>
            <a:r>
              <a:rPr kumimoji="1" lang="zh-CN" altLang="en-US" sz="1100" b="1" dirty="0"/>
              <a:t>数据的归一化</a:t>
            </a:r>
          </a:p>
        </p:txBody>
      </p:sp>
      <p:sp>
        <p:nvSpPr>
          <p:cNvPr id="10" name="框架 9">
            <a:extLst>
              <a:ext uri="{FF2B5EF4-FFF2-40B4-BE49-F238E27FC236}">
                <a16:creationId xmlns:a16="http://schemas.microsoft.com/office/drawing/2014/main" id="{5CFDE817-958A-DF4F-83E9-C46AB1437EB8}"/>
              </a:ext>
            </a:extLst>
          </p:cNvPr>
          <p:cNvSpPr/>
          <p:nvPr/>
        </p:nvSpPr>
        <p:spPr>
          <a:xfrm>
            <a:off x="254928" y="353882"/>
            <a:ext cx="1107996" cy="62821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</a:endParaRPr>
          </a:p>
        </p:txBody>
      </p:sp>
      <p:sp>
        <p:nvSpPr>
          <p:cNvPr id="11" name="框架 10">
            <a:extLst>
              <a:ext uri="{FF2B5EF4-FFF2-40B4-BE49-F238E27FC236}">
                <a16:creationId xmlns:a16="http://schemas.microsoft.com/office/drawing/2014/main" id="{2322A180-EB14-AF46-8E2A-30B61BA41A66}"/>
              </a:ext>
            </a:extLst>
          </p:cNvPr>
          <p:cNvSpPr/>
          <p:nvPr/>
        </p:nvSpPr>
        <p:spPr>
          <a:xfrm>
            <a:off x="1778761" y="160375"/>
            <a:ext cx="3253194" cy="94210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框架 11">
            <a:extLst>
              <a:ext uri="{FF2B5EF4-FFF2-40B4-BE49-F238E27FC236}">
                <a16:creationId xmlns:a16="http://schemas.microsoft.com/office/drawing/2014/main" id="{5BF5EE0E-83C4-174E-89BE-29E295BF6499}"/>
              </a:ext>
            </a:extLst>
          </p:cNvPr>
          <p:cNvSpPr/>
          <p:nvPr/>
        </p:nvSpPr>
        <p:spPr>
          <a:xfrm>
            <a:off x="5447792" y="353882"/>
            <a:ext cx="2007852" cy="67731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4FE098-4BD7-E04A-B029-7BA636F02CDE}"/>
              </a:ext>
            </a:extLst>
          </p:cNvPr>
          <p:cNvSpPr txBox="1"/>
          <p:nvPr/>
        </p:nvSpPr>
        <p:spPr>
          <a:xfrm>
            <a:off x="313323" y="2154222"/>
            <a:ext cx="1907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/>
              <a:t>开始搭建</a:t>
            </a:r>
            <a:r>
              <a:rPr kumimoji="1" lang="en-US" altLang="zh-CN" sz="1100" b="1" dirty="0"/>
              <a:t>DL</a:t>
            </a:r>
            <a:r>
              <a:rPr kumimoji="1" lang="zh-CN" altLang="en-US" sz="1100" b="1" dirty="0"/>
              <a:t>的</a:t>
            </a:r>
            <a:r>
              <a:rPr kumimoji="1" lang="en-US" altLang="zh-CN" sz="1100" b="1" dirty="0"/>
              <a:t>network</a:t>
            </a:r>
            <a:r>
              <a:rPr kumimoji="1" lang="zh-CN" altLang="en-US" sz="1100" b="1" dirty="0"/>
              <a:t> 结构</a:t>
            </a:r>
          </a:p>
        </p:txBody>
      </p:sp>
      <p:sp>
        <p:nvSpPr>
          <p:cNvPr id="17" name="燕尾形 16">
            <a:extLst>
              <a:ext uri="{FF2B5EF4-FFF2-40B4-BE49-F238E27FC236}">
                <a16:creationId xmlns:a16="http://schemas.microsoft.com/office/drawing/2014/main" id="{7A0908A1-C244-5C42-B7A4-CCDFFF4262AA}"/>
              </a:ext>
            </a:extLst>
          </p:cNvPr>
          <p:cNvSpPr/>
          <p:nvPr/>
        </p:nvSpPr>
        <p:spPr>
          <a:xfrm>
            <a:off x="1412963" y="508293"/>
            <a:ext cx="306042" cy="20879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</a:endParaRPr>
          </a:p>
        </p:txBody>
      </p:sp>
      <p:sp>
        <p:nvSpPr>
          <p:cNvPr id="18" name="燕尾形 17">
            <a:extLst>
              <a:ext uri="{FF2B5EF4-FFF2-40B4-BE49-F238E27FC236}">
                <a16:creationId xmlns:a16="http://schemas.microsoft.com/office/drawing/2014/main" id="{40C36E4B-9931-3646-ACC4-D483B63334C9}"/>
              </a:ext>
            </a:extLst>
          </p:cNvPr>
          <p:cNvSpPr/>
          <p:nvPr/>
        </p:nvSpPr>
        <p:spPr>
          <a:xfrm>
            <a:off x="5081994" y="585347"/>
            <a:ext cx="306042" cy="20879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</a:endParaRPr>
          </a:p>
        </p:txBody>
      </p:sp>
      <p:sp>
        <p:nvSpPr>
          <p:cNvPr id="19" name="框架 18">
            <a:extLst>
              <a:ext uri="{FF2B5EF4-FFF2-40B4-BE49-F238E27FC236}">
                <a16:creationId xmlns:a16="http://schemas.microsoft.com/office/drawing/2014/main" id="{7427D320-C901-D144-A577-BDA17ECA6317}"/>
              </a:ext>
            </a:extLst>
          </p:cNvPr>
          <p:cNvSpPr/>
          <p:nvPr/>
        </p:nvSpPr>
        <p:spPr>
          <a:xfrm>
            <a:off x="313322" y="2131161"/>
            <a:ext cx="1861407" cy="28467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</a:endParaRPr>
          </a:p>
        </p:txBody>
      </p:sp>
      <p:sp>
        <p:nvSpPr>
          <p:cNvPr id="21" name="框架 20">
            <a:extLst>
              <a:ext uri="{FF2B5EF4-FFF2-40B4-BE49-F238E27FC236}">
                <a16:creationId xmlns:a16="http://schemas.microsoft.com/office/drawing/2014/main" id="{6BD117B2-6956-7F4E-AFD0-9D781B467EAE}"/>
              </a:ext>
            </a:extLst>
          </p:cNvPr>
          <p:cNvSpPr/>
          <p:nvPr/>
        </p:nvSpPr>
        <p:spPr>
          <a:xfrm>
            <a:off x="110836" y="0"/>
            <a:ext cx="8409709" cy="1345598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0E037C-DBA9-5D4A-B085-6D8D689BB858}"/>
              </a:ext>
            </a:extLst>
          </p:cNvPr>
          <p:cNvSpPr txBox="1"/>
          <p:nvPr/>
        </p:nvSpPr>
        <p:spPr>
          <a:xfrm>
            <a:off x="9355777" y="468353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1.</a:t>
            </a:r>
            <a:r>
              <a:rPr kumimoji="1" lang="zh-CN" altLang="en-US" b="1" dirty="0">
                <a:solidFill>
                  <a:srgbClr val="FF0000"/>
                </a:solidFill>
              </a:rPr>
              <a:t> 数据处理工作</a:t>
            </a:r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54EBF677-8565-DC41-AB81-B4C0C4DB7302}"/>
              </a:ext>
            </a:extLst>
          </p:cNvPr>
          <p:cNvSpPr/>
          <p:nvPr/>
        </p:nvSpPr>
        <p:spPr>
          <a:xfrm>
            <a:off x="973452" y="1610776"/>
            <a:ext cx="290946" cy="469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9E20B0F6-FD0D-9A46-835E-17B337532E0D}"/>
              </a:ext>
            </a:extLst>
          </p:cNvPr>
          <p:cNvSpPr/>
          <p:nvPr/>
        </p:nvSpPr>
        <p:spPr>
          <a:xfrm>
            <a:off x="2195510" y="1845449"/>
            <a:ext cx="519547" cy="805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7A662B2-DC2A-8243-806F-F9A0FA661B10}"/>
              </a:ext>
            </a:extLst>
          </p:cNvPr>
          <p:cNvSpPr txBox="1"/>
          <p:nvPr/>
        </p:nvSpPr>
        <p:spPr>
          <a:xfrm>
            <a:off x="2715057" y="1804136"/>
            <a:ext cx="190148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100" b="1" dirty="0"/>
              <a:t>几层？每层几个</a:t>
            </a:r>
            <a:r>
              <a:rPr kumimoji="1" lang="en-US" altLang="zh-CN" sz="1100" b="1" dirty="0"/>
              <a:t>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100" b="1" dirty="0"/>
              <a:t>挑选</a:t>
            </a:r>
            <a:r>
              <a:rPr kumimoji="1" lang="en-US" altLang="zh-CN" sz="1100" b="1" dirty="0"/>
              <a:t>Loss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100" b="1" dirty="0"/>
              <a:t>激活函数</a:t>
            </a:r>
            <a:endParaRPr kumimoji="1" lang="en-US" altLang="zh-CN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100" b="1" dirty="0"/>
              <a:t>Adaptive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learning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100" b="1" dirty="0"/>
              <a:t>Batch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size,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epoch</a:t>
            </a:r>
            <a:endParaRPr kumimoji="1" lang="zh-CN" altLang="en-US" sz="1100" b="1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E091771C-BACE-044B-B4C7-AD8B864D5F64}"/>
              </a:ext>
            </a:extLst>
          </p:cNvPr>
          <p:cNvSpPr/>
          <p:nvPr/>
        </p:nvSpPr>
        <p:spPr>
          <a:xfrm>
            <a:off x="4528374" y="1742249"/>
            <a:ext cx="247755" cy="938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F00AB07-5F12-6542-AB97-1B52C8401BC7}"/>
              </a:ext>
            </a:extLst>
          </p:cNvPr>
          <p:cNvSpPr txBox="1"/>
          <p:nvPr/>
        </p:nvSpPr>
        <p:spPr>
          <a:xfrm>
            <a:off x="4806917" y="1998585"/>
            <a:ext cx="1172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/>
              <a:t>跑起来试一下，</a:t>
            </a:r>
            <a:endParaRPr kumimoji="1" lang="en-US" altLang="zh-CN" sz="1100" b="1" dirty="0"/>
          </a:p>
          <a:p>
            <a:r>
              <a:rPr kumimoji="1" lang="zh-CN" altLang="en-US" sz="1100" b="1" dirty="0"/>
              <a:t>看看效果</a:t>
            </a:r>
          </a:p>
        </p:txBody>
      </p:sp>
      <p:sp>
        <p:nvSpPr>
          <p:cNvPr id="29" name="下箭头 28">
            <a:extLst>
              <a:ext uri="{FF2B5EF4-FFF2-40B4-BE49-F238E27FC236}">
                <a16:creationId xmlns:a16="http://schemas.microsoft.com/office/drawing/2014/main" id="{EDBCA3A4-C564-6E49-9708-F6CA8AA73797}"/>
              </a:ext>
            </a:extLst>
          </p:cNvPr>
          <p:cNvSpPr/>
          <p:nvPr/>
        </p:nvSpPr>
        <p:spPr>
          <a:xfrm>
            <a:off x="976707" y="2721080"/>
            <a:ext cx="290946" cy="469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BCD2A66-D70C-EE4C-82BE-2D627D5CCF03}"/>
              </a:ext>
            </a:extLst>
          </p:cNvPr>
          <p:cNvSpPr txBox="1"/>
          <p:nvPr/>
        </p:nvSpPr>
        <p:spPr>
          <a:xfrm>
            <a:off x="464120" y="3423762"/>
            <a:ext cx="2250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b="1" dirty="0"/>
              <a:t>根据效果</a:t>
            </a:r>
            <a:r>
              <a:rPr kumimoji="1" lang="en-US" altLang="zh-CN" sz="1100" b="1" dirty="0"/>
              <a:t>,</a:t>
            </a:r>
            <a:r>
              <a:rPr kumimoji="1" lang="zh-CN" altLang="en-US" sz="1100" b="1" dirty="0"/>
              <a:t>调试</a:t>
            </a:r>
            <a:r>
              <a:rPr kumimoji="1" lang="en-US" altLang="zh-CN" sz="1100" b="1" dirty="0"/>
              <a:t>model</a:t>
            </a:r>
            <a:endParaRPr kumimoji="1" lang="zh-CN" altLang="en-US" sz="1100" b="1" dirty="0"/>
          </a:p>
        </p:txBody>
      </p:sp>
      <p:sp>
        <p:nvSpPr>
          <p:cNvPr id="31" name="框架 30">
            <a:extLst>
              <a:ext uri="{FF2B5EF4-FFF2-40B4-BE49-F238E27FC236}">
                <a16:creationId xmlns:a16="http://schemas.microsoft.com/office/drawing/2014/main" id="{D2108AC2-12CB-6440-9AB9-A35F99980881}"/>
              </a:ext>
            </a:extLst>
          </p:cNvPr>
          <p:cNvSpPr/>
          <p:nvPr/>
        </p:nvSpPr>
        <p:spPr>
          <a:xfrm>
            <a:off x="258671" y="3345971"/>
            <a:ext cx="1901816" cy="44561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A7BB3FD-3F5B-624A-9C99-6DCE27CA70EF}"/>
              </a:ext>
            </a:extLst>
          </p:cNvPr>
          <p:cNvSpPr txBox="1"/>
          <p:nvPr/>
        </p:nvSpPr>
        <p:spPr>
          <a:xfrm>
            <a:off x="2364891" y="3423762"/>
            <a:ext cx="1598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/>
              <a:t>在</a:t>
            </a:r>
            <a:r>
              <a:rPr kumimoji="1" lang="en-US" altLang="zh-CN" sz="1100" b="1" dirty="0"/>
              <a:t>Training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data</a:t>
            </a:r>
            <a:r>
              <a:rPr kumimoji="1" lang="zh-CN" altLang="en-US" sz="1100" b="1" dirty="0"/>
              <a:t>的表现</a:t>
            </a:r>
          </a:p>
        </p:txBody>
      </p:sp>
      <p:sp>
        <p:nvSpPr>
          <p:cNvPr id="33" name="框架 32">
            <a:extLst>
              <a:ext uri="{FF2B5EF4-FFF2-40B4-BE49-F238E27FC236}">
                <a16:creationId xmlns:a16="http://schemas.microsoft.com/office/drawing/2014/main" id="{89248330-AB9E-B447-8254-7F0B3A2076A4}"/>
              </a:ext>
            </a:extLst>
          </p:cNvPr>
          <p:cNvSpPr/>
          <p:nvPr/>
        </p:nvSpPr>
        <p:spPr>
          <a:xfrm>
            <a:off x="2410087" y="3374164"/>
            <a:ext cx="1456826" cy="33940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8E5B2AA-DB1E-134B-AADE-350D8FD6408E}"/>
              </a:ext>
            </a:extLst>
          </p:cNvPr>
          <p:cNvSpPr txBox="1"/>
          <p:nvPr/>
        </p:nvSpPr>
        <p:spPr>
          <a:xfrm>
            <a:off x="3940857" y="31904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差</a:t>
            </a:r>
          </a:p>
        </p:txBody>
      </p:sp>
      <p:sp>
        <p:nvSpPr>
          <p:cNvPr id="38" name="直角上箭头 37">
            <a:extLst>
              <a:ext uri="{FF2B5EF4-FFF2-40B4-BE49-F238E27FC236}">
                <a16:creationId xmlns:a16="http://schemas.microsoft.com/office/drawing/2014/main" id="{DB2934E7-9EAA-8842-8A1D-7C671CA29A2C}"/>
              </a:ext>
            </a:extLst>
          </p:cNvPr>
          <p:cNvSpPr/>
          <p:nvPr/>
        </p:nvSpPr>
        <p:spPr>
          <a:xfrm>
            <a:off x="3957304" y="2731290"/>
            <a:ext cx="616265" cy="918273"/>
          </a:xfrm>
          <a:prstGeom prst="bentUpArrow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9" name="下箭头 38">
            <a:extLst>
              <a:ext uri="{FF2B5EF4-FFF2-40B4-BE49-F238E27FC236}">
                <a16:creationId xmlns:a16="http://schemas.microsoft.com/office/drawing/2014/main" id="{6D0B54A9-C706-A740-B375-D7A31F14D0FC}"/>
              </a:ext>
            </a:extLst>
          </p:cNvPr>
          <p:cNvSpPr/>
          <p:nvPr/>
        </p:nvSpPr>
        <p:spPr>
          <a:xfrm>
            <a:off x="3094054" y="3791586"/>
            <a:ext cx="153021" cy="462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AFCECB2-3979-3946-BC8D-BC0DB4D19244}"/>
              </a:ext>
            </a:extLst>
          </p:cNvPr>
          <p:cNvSpPr txBox="1"/>
          <p:nvPr/>
        </p:nvSpPr>
        <p:spPr>
          <a:xfrm>
            <a:off x="2410087" y="4341468"/>
            <a:ext cx="1704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/>
              <a:t>在</a:t>
            </a:r>
            <a:r>
              <a:rPr kumimoji="1" lang="en-US" altLang="zh-CN" sz="1100" b="1" dirty="0"/>
              <a:t>validation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data</a:t>
            </a:r>
            <a:r>
              <a:rPr kumimoji="1" lang="zh-CN" altLang="en-US" sz="1100" b="1" dirty="0"/>
              <a:t>的表现</a:t>
            </a:r>
          </a:p>
        </p:txBody>
      </p:sp>
      <p:sp>
        <p:nvSpPr>
          <p:cNvPr id="41" name="框架 40">
            <a:extLst>
              <a:ext uri="{FF2B5EF4-FFF2-40B4-BE49-F238E27FC236}">
                <a16:creationId xmlns:a16="http://schemas.microsoft.com/office/drawing/2014/main" id="{54F3A046-8627-954D-B16F-A0AD4AACBE0D}"/>
              </a:ext>
            </a:extLst>
          </p:cNvPr>
          <p:cNvSpPr/>
          <p:nvPr/>
        </p:nvSpPr>
        <p:spPr>
          <a:xfrm>
            <a:off x="2430869" y="4278739"/>
            <a:ext cx="1635072" cy="33940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82CB31F-2465-7B47-B6C6-AA02FE9B692F}"/>
              </a:ext>
            </a:extLst>
          </p:cNvPr>
          <p:cNvSpPr txBox="1"/>
          <p:nvPr/>
        </p:nvSpPr>
        <p:spPr>
          <a:xfrm>
            <a:off x="3186685" y="3810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好</a:t>
            </a:r>
          </a:p>
        </p:txBody>
      </p:sp>
      <p:sp>
        <p:nvSpPr>
          <p:cNvPr id="43" name="下箭头 42">
            <a:extLst>
              <a:ext uri="{FF2B5EF4-FFF2-40B4-BE49-F238E27FC236}">
                <a16:creationId xmlns:a16="http://schemas.microsoft.com/office/drawing/2014/main" id="{551C7726-27A7-1444-BAF8-25E566A2147B}"/>
              </a:ext>
            </a:extLst>
          </p:cNvPr>
          <p:cNvSpPr/>
          <p:nvPr/>
        </p:nvSpPr>
        <p:spPr>
          <a:xfrm>
            <a:off x="3087700" y="4690442"/>
            <a:ext cx="153021" cy="462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07C6AC9-52CC-EE4E-A28B-DAC3A1B7700A}"/>
              </a:ext>
            </a:extLst>
          </p:cNvPr>
          <p:cNvSpPr txBox="1"/>
          <p:nvPr/>
        </p:nvSpPr>
        <p:spPr>
          <a:xfrm>
            <a:off x="2253052" y="5259930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/>
              <a:t>完美，这个</a:t>
            </a:r>
            <a:r>
              <a:rPr kumimoji="1" lang="en-US" altLang="zh-CN" sz="1200" b="1" dirty="0"/>
              <a:t>model</a:t>
            </a:r>
            <a:r>
              <a:rPr kumimoji="1" lang="zh-CN" altLang="en-US" sz="1200" b="1" dirty="0"/>
              <a:t>足够好了，</a:t>
            </a:r>
            <a:endParaRPr kumimoji="1" lang="en-US" altLang="zh-CN" sz="1200" b="1" dirty="0"/>
          </a:p>
          <a:p>
            <a:r>
              <a:rPr kumimoji="1" lang="zh-CN" altLang="en-US" sz="1200" b="1" dirty="0"/>
              <a:t>可以回家了</a:t>
            </a:r>
          </a:p>
        </p:txBody>
      </p:sp>
      <p:sp>
        <p:nvSpPr>
          <p:cNvPr id="45" name="框架 44">
            <a:extLst>
              <a:ext uri="{FF2B5EF4-FFF2-40B4-BE49-F238E27FC236}">
                <a16:creationId xmlns:a16="http://schemas.microsoft.com/office/drawing/2014/main" id="{AE092AAF-88BE-CE42-8E3B-446AB15B68F3}"/>
              </a:ext>
            </a:extLst>
          </p:cNvPr>
          <p:cNvSpPr/>
          <p:nvPr/>
        </p:nvSpPr>
        <p:spPr>
          <a:xfrm>
            <a:off x="2056966" y="5171275"/>
            <a:ext cx="2315791" cy="61916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987F67E-B474-7D40-864D-4DA78E4C82C9}"/>
              </a:ext>
            </a:extLst>
          </p:cNvPr>
          <p:cNvSpPr txBox="1"/>
          <p:nvPr/>
        </p:nvSpPr>
        <p:spPr>
          <a:xfrm>
            <a:off x="3223084" y="47372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好</a:t>
            </a:r>
          </a:p>
        </p:txBody>
      </p:sp>
      <p:sp>
        <p:nvSpPr>
          <p:cNvPr id="48" name="右箭头 47">
            <a:extLst>
              <a:ext uri="{FF2B5EF4-FFF2-40B4-BE49-F238E27FC236}">
                <a16:creationId xmlns:a16="http://schemas.microsoft.com/office/drawing/2014/main" id="{CA9725FB-234B-144F-9B22-C9F6F24A110B}"/>
              </a:ext>
            </a:extLst>
          </p:cNvPr>
          <p:cNvSpPr/>
          <p:nvPr/>
        </p:nvSpPr>
        <p:spPr>
          <a:xfrm>
            <a:off x="4120327" y="4395283"/>
            <a:ext cx="541481" cy="15398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64A563C-CB4A-5B42-AFFA-C01F2DB39F7E}"/>
              </a:ext>
            </a:extLst>
          </p:cNvPr>
          <p:cNvSpPr txBox="1"/>
          <p:nvPr/>
        </p:nvSpPr>
        <p:spPr>
          <a:xfrm>
            <a:off x="4114400" y="40410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差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227F7B5-4F3B-3949-83D2-6FF1C9A27E92}"/>
              </a:ext>
            </a:extLst>
          </p:cNvPr>
          <p:cNvSpPr txBox="1"/>
          <p:nvPr/>
        </p:nvSpPr>
        <p:spPr>
          <a:xfrm>
            <a:off x="4776129" y="4188854"/>
            <a:ext cx="266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b="1" dirty="0"/>
              <a:t>正则化</a:t>
            </a:r>
            <a:endParaRPr kumimoji="1" lang="en-US" altLang="zh-CN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200" b="1" dirty="0"/>
              <a:t>Early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b="1" dirty="0"/>
              <a:t>考虑下</a:t>
            </a:r>
            <a:r>
              <a:rPr kumimoji="1" lang="en-US" altLang="zh-CN" sz="1200" b="1" dirty="0"/>
              <a:t>Dropout</a:t>
            </a:r>
            <a:r>
              <a:rPr kumimoji="1" lang="zh-CN" altLang="en-US" sz="1200" b="1" dirty="0"/>
              <a:t>（削</a:t>
            </a:r>
            <a:r>
              <a:rPr kumimoji="1" lang="en-US" altLang="zh-CN" sz="1200" b="1" dirty="0"/>
              <a:t>train</a:t>
            </a:r>
            <a:r>
              <a:rPr kumimoji="1" lang="zh-CN" altLang="en-US" sz="1200" b="1" dirty="0"/>
              <a:t>增</a:t>
            </a:r>
            <a:r>
              <a:rPr kumimoji="1" lang="en-US" altLang="zh-CN" sz="1200" b="1" dirty="0"/>
              <a:t>test)</a:t>
            </a:r>
            <a:r>
              <a:rPr kumimoji="1" lang="zh-CN" altLang="en-US" sz="1200" b="1" dirty="0"/>
              <a:t> </a:t>
            </a:r>
          </a:p>
        </p:txBody>
      </p:sp>
      <p:sp>
        <p:nvSpPr>
          <p:cNvPr id="51" name="框架 50">
            <a:extLst>
              <a:ext uri="{FF2B5EF4-FFF2-40B4-BE49-F238E27FC236}">
                <a16:creationId xmlns:a16="http://schemas.microsoft.com/office/drawing/2014/main" id="{CFAD5560-1682-2C49-9665-D611BCF4B1D9}"/>
              </a:ext>
            </a:extLst>
          </p:cNvPr>
          <p:cNvSpPr/>
          <p:nvPr/>
        </p:nvSpPr>
        <p:spPr>
          <a:xfrm>
            <a:off x="4711831" y="4050207"/>
            <a:ext cx="2740428" cy="904987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</a:endParaRPr>
          </a:p>
        </p:txBody>
      </p:sp>
      <p:sp>
        <p:nvSpPr>
          <p:cNvPr id="52" name="框架 51">
            <a:extLst>
              <a:ext uri="{FF2B5EF4-FFF2-40B4-BE49-F238E27FC236}">
                <a16:creationId xmlns:a16="http://schemas.microsoft.com/office/drawing/2014/main" id="{B7907097-34C5-3445-8541-BA342350B260}"/>
              </a:ext>
            </a:extLst>
          </p:cNvPr>
          <p:cNvSpPr/>
          <p:nvPr/>
        </p:nvSpPr>
        <p:spPr>
          <a:xfrm>
            <a:off x="9255437" y="181965"/>
            <a:ext cx="2018805" cy="9421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80E2AB6-8481-4849-8FB9-F6A6CA583308}"/>
              </a:ext>
            </a:extLst>
          </p:cNvPr>
          <p:cNvSpPr txBox="1"/>
          <p:nvPr/>
        </p:nvSpPr>
        <p:spPr>
          <a:xfrm>
            <a:off x="9573491" y="231370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2.</a:t>
            </a:r>
            <a:r>
              <a:rPr kumimoji="1" lang="zh-CN" altLang="en-US" b="1" dirty="0">
                <a:solidFill>
                  <a:srgbClr val="FF0000"/>
                </a:solidFill>
              </a:rPr>
              <a:t> 初次实验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22E2CF2-16EF-ED46-B0D3-9C442E31FF4D}"/>
              </a:ext>
            </a:extLst>
          </p:cNvPr>
          <p:cNvSpPr txBox="1"/>
          <p:nvPr/>
        </p:nvSpPr>
        <p:spPr>
          <a:xfrm>
            <a:off x="9255437" y="428760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3.</a:t>
            </a:r>
            <a:r>
              <a:rPr kumimoji="1" lang="zh-CN" altLang="en-US" b="1" dirty="0">
                <a:solidFill>
                  <a:srgbClr val="FF0000"/>
                </a:solidFill>
              </a:rPr>
              <a:t>反复调整与调试</a:t>
            </a:r>
            <a:r>
              <a:rPr kumimoji="1" lang="en-US" altLang="zh-CN" b="1" dirty="0">
                <a:solidFill>
                  <a:srgbClr val="FF0000"/>
                </a:solidFill>
              </a:rPr>
              <a:t>model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5" name="框架 54">
            <a:extLst>
              <a:ext uri="{FF2B5EF4-FFF2-40B4-BE49-F238E27FC236}">
                <a16:creationId xmlns:a16="http://schemas.microsoft.com/office/drawing/2014/main" id="{01D9E538-10B7-8242-855E-69AB13E6E968}"/>
              </a:ext>
            </a:extLst>
          </p:cNvPr>
          <p:cNvSpPr/>
          <p:nvPr/>
        </p:nvSpPr>
        <p:spPr>
          <a:xfrm>
            <a:off x="9355777" y="1998585"/>
            <a:ext cx="1818126" cy="9571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6" name="框架 55">
            <a:extLst>
              <a:ext uri="{FF2B5EF4-FFF2-40B4-BE49-F238E27FC236}">
                <a16:creationId xmlns:a16="http://schemas.microsoft.com/office/drawing/2014/main" id="{3495D3F1-E709-D840-9885-EF604625FC9D}"/>
              </a:ext>
            </a:extLst>
          </p:cNvPr>
          <p:cNvSpPr/>
          <p:nvPr/>
        </p:nvSpPr>
        <p:spPr>
          <a:xfrm>
            <a:off x="9070576" y="3985695"/>
            <a:ext cx="2978727" cy="9603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5475FD8E-DF11-8441-AE8A-F85875327450}"/>
              </a:ext>
            </a:extLst>
          </p:cNvPr>
          <p:cNvSpPr/>
          <p:nvPr/>
        </p:nvSpPr>
        <p:spPr>
          <a:xfrm>
            <a:off x="2190674" y="3483742"/>
            <a:ext cx="159208" cy="16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848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133</Words>
  <Application>Microsoft Macintosh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Zhou, Hao</dc:creator>
  <cp:lastModifiedBy>Zhou, Hao</cp:lastModifiedBy>
  <cp:revision>6</cp:revision>
  <cp:lastPrinted>2020-08-11T19:02:38Z</cp:lastPrinted>
  <dcterms:created xsi:type="dcterms:W3CDTF">2020-08-11T18:08:16Z</dcterms:created>
  <dcterms:modified xsi:type="dcterms:W3CDTF">2020-08-11T19:02:56Z</dcterms:modified>
</cp:coreProperties>
</file>