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57" r:id="rId6"/>
    <p:sldId id="268" r:id="rId7"/>
    <p:sldId id="26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6DF2"/>
    <a:srgbClr val="C80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46874-C680-424F-BEDD-8574F74A4FA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B5D4D-F844-4AC2-AE1E-5B2FA9F257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0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B5D4D-F844-4AC2-AE1E-5B2FA9F2570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2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7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60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4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8E222-3311-4DDB-A469-A7F4B944C488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4DE3-B7CA-4F9A-A2B4-FE670323A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2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円/楕円 5"/>
          <p:cNvSpPr/>
          <p:nvPr/>
        </p:nvSpPr>
        <p:spPr>
          <a:xfrm>
            <a:off x="992777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0881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6230983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7964516" y="875212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9296399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0711542" y="836023"/>
            <a:ext cx="923108" cy="9231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05142" y="198119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915566" y="197248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b. </a:t>
            </a:r>
            <a:r>
              <a:rPr lang="ja-JP" altLang="en-US" dirty="0" smtClean="0"/>
              <a:t>偏光子</a:t>
            </a:r>
            <a:endParaRPr lang="ja-JP" altLang="en-US" dirty="0"/>
          </a:p>
        </p:txBody>
      </p:sp>
      <p:sp>
        <p:nvSpPr>
          <p:cNvPr id="20" name="パイ 19"/>
          <p:cNvSpPr/>
          <p:nvPr/>
        </p:nvSpPr>
        <p:spPr>
          <a:xfrm>
            <a:off x="4537166" y="836023"/>
            <a:ext cx="962297" cy="962297"/>
          </a:xfrm>
          <a:prstGeom prst="pie">
            <a:avLst>
              <a:gd name="adj1" fmla="val 0"/>
              <a:gd name="adj2" fmla="val 1073861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6" idx="0"/>
            <a:endCxn id="6" idx="4"/>
          </p:cNvCxnSpPr>
          <p:nvPr/>
        </p:nvCxnSpPr>
        <p:spPr>
          <a:xfrm>
            <a:off x="1454331" y="875212"/>
            <a:ext cx="0" cy="9231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83978" y="196813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c. fused silica 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608746" y="192894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非線形結晶</a:t>
            </a:r>
            <a:r>
              <a:rPr lang="en-US" altLang="ja-JP" dirty="0" smtClean="0"/>
              <a:t>(BBO)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51045" y="1928946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e.</a:t>
            </a:r>
            <a:r>
              <a:rPr kumimoji="1" lang="ja-JP" altLang="en-US" dirty="0" smtClean="0"/>
              <a:t>カルサイト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>
            <a:off x="0" y="1297577"/>
            <a:ext cx="827314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64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6" name="直線矢印コネクタ 5"/>
          <p:cNvCxnSpPr/>
          <p:nvPr/>
        </p:nvCxnSpPr>
        <p:spPr>
          <a:xfrm>
            <a:off x="3213463" y="966651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矢印コネクタ 2"/>
          <p:cNvCxnSpPr/>
          <p:nvPr/>
        </p:nvCxnSpPr>
        <p:spPr>
          <a:xfrm>
            <a:off x="3213463" y="5997656"/>
            <a:ext cx="438041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279988" y="610470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77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/>
          <p:nvPr/>
        </p:nvCxnSpPr>
        <p:spPr>
          <a:xfrm>
            <a:off x="4168684" y="574765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953691" y="759685"/>
            <a:ext cx="0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90099"/>
                <a:ext cx="35163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20" y="4310743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684" y="759431"/>
            <a:ext cx="2085975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9017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7635232" y="2699536"/>
            <a:ext cx="461665" cy="13731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err="1" smtClean="0"/>
              <a:t>ｙ</a:t>
            </a:r>
            <a:r>
              <a:rPr kumimoji="1" lang="ja-JP" altLang="en-US" dirty="0" smtClean="0"/>
              <a:t>方向の積算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 smtClean="0"/>
                  <a:t>方向の積算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49" y="857056"/>
                <a:ext cx="146924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5000" r="-3320" b="-2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38" y="1285694"/>
            <a:ext cx="4351338" cy="4351338"/>
          </a:xfrm>
        </p:spPr>
      </p:pic>
      <p:cxnSp>
        <p:nvCxnSpPr>
          <p:cNvPr id="5" name="直線矢印コネクタ 4"/>
          <p:cNvCxnSpPr/>
          <p:nvPr/>
        </p:nvCxnSpPr>
        <p:spPr>
          <a:xfrm>
            <a:off x="3185865" y="898768"/>
            <a:ext cx="438041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H="1">
            <a:off x="2856106" y="1285694"/>
            <a:ext cx="16318" cy="43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80" y="705394"/>
                <a:ext cx="36798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13" y="563703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5207000" y="1285693"/>
            <a:ext cx="190500" cy="4351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66995" y="1164702"/>
            <a:ext cx="252412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3213463" y="3575670"/>
            <a:ext cx="4333045" cy="1505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666832" y="3539498"/>
            <a:ext cx="1112" cy="2228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214452" y="5996839"/>
            <a:ext cx="435182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400" y="6267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71440" y="608278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レーザーの偏光</a:t>
            </a:r>
            <a:r>
              <a:rPr lang="ja-JP" altLang="en-US" dirty="0" smtClean="0"/>
              <a:t>方向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5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143000"/>
            <a:ext cx="1914525" cy="4572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138737" y="870857"/>
            <a:ext cx="1914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815840" y="1143000"/>
            <a:ext cx="0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586086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7184572" y="686191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27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32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2476500"/>
            <a:ext cx="2105025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線矢印コネクタ 5"/>
          <p:cNvCxnSpPr/>
          <p:nvPr/>
        </p:nvCxnSpPr>
        <p:spPr>
          <a:xfrm>
            <a:off x="5043487" y="2177143"/>
            <a:ext cx="2116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98423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8" y="1992477"/>
                <a:ext cx="35163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4112007" y="449619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184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476500"/>
            <a:ext cx="4572000" cy="190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5" name="直線矢印コネクタ 4"/>
          <p:cNvCxnSpPr/>
          <p:nvPr/>
        </p:nvCxnSpPr>
        <p:spPr>
          <a:xfrm>
            <a:off x="3810000" y="2107474"/>
            <a:ext cx="4606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3466011" y="2476500"/>
            <a:ext cx="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983" y="1922808"/>
                <a:ext cx="36798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701218" y="44831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</a:t>
            </a:r>
            <a:r>
              <a:rPr lang="ja-JP" altLang="en-US" dirty="0" smtClean="0"/>
              <a:t>番号</a:t>
            </a:r>
            <a:r>
              <a:rPr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941026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595949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284074" y="2476500"/>
            <a:ext cx="278674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41026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595949" y="4483128"/>
            <a:ext cx="2975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284074" y="4483128"/>
            <a:ext cx="278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/>
          <p:nvPr/>
        </p:nvCxnSpPr>
        <p:spPr>
          <a:xfrm>
            <a:off x="1057275" y="1990725"/>
            <a:ext cx="220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1057275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フリーフォーム 9"/>
          <p:cNvSpPr/>
          <p:nvPr/>
        </p:nvSpPr>
        <p:spPr>
          <a:xfrm>
            <a:off x="1171575" y="523874"/>
            <a:ext cx="2057478" cy="1144302"/>
          </a:xfrm>
          <a:custGeom>
            <a:avLst/>
            <a:gdLst>
              <a:gd name="connsiteX0" fmla="*/ 0 w 2057478"/>
              <a:gd name="connsiteY0" fmla="*/ 952501 h 1144302"/>
              <a:gd name="connsiteX1" fmla="*/ 66675 w 2057478"/>
              <a:gd name="connsiteY1" fmla="*/ 581026 h 1144302"/>
              <a:gd name="connsiteX2" fmla="*/ 180975 w 2057478"/>
              <a:gd name="connsiteY2" fmla="*/ 933451 h 1144302"/>
              <a:gd name="connsiteX3" fmla="*/ 266700 w 2057478"/>
              <a:gd name="connsiteY3" fmla="*/ 466726 h 1144302"/>
              <a:gd name="connsiteX4" fmla="*/ 419100 w 2057478"/>
              <a:gd name="connsiteY4" fmla="*/ 1009651 h 1144302"/>
              <a:gd name="connsiteX5" fmla="*/ 542925 w 2057478"/>
              <a:gd name="connsiteY5" fmla="*/ 314326 h 1144302"/>
              <a:gd name="connsiteX6" fmla="*/ 695325 w 2057478"/>
              <a:gd name="connsiteY6" fmla="*/ 1123951 h 1144302"/>
              <a:gd name="connsiteX7" fmla="*/ 819150 w 2057478"/>
              <a:gd name="connsiteY7" fmla="*/ 200026 h 1144302"/>
              <a:gd name="connsiteX8" fmla="*/ 1038225 w 2057478"/>
              <a:gd name="connsiteY8" fmla="*/ 1104901 h 1144302"/>
              <a:gd name="connsiteX9" fmla="*/ 1276350 w 2057478"/>
              <a:gd name="connsiteY9" fmla="*/ 114301 h 1144302"/>
              <a:gd name="connsiteX10" fmla="*/ 1419225 w 2057478"/>
              <a:gd name="connsiteY10" fmla="*/ 1123951 h 1144302"/>
              <a:gd name="connsiteX11" fmla="*/ 1619250 w 2057478"/>
              <a:gd name="connsiteY11" fmla="*/ 1 h 1144302"/>
              <a:gd name="connsiteX12" fmla="*/ 1771650 w 2057478"/>
              <a:gd name="connsiteY12" fmla="*/ 1133476 h 1144302"/>
              <a:gd name="connsiteX13" fmla="*/ 2038350 w 2057478"/>
              <a:gd name="connsiteY13" fmla="*/ 571501 h 1144302"/>
              <a:gd name="connsiteX14" fmla="*/ 2057400 w 2057478"/>
              <a:gd name="connsiteY14" fmla="*/ 561976 h 1144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7478" h="1144302">
                <a:moveTo>
                  <a:pt x="0" y="952501"/>
                </a:moveTo>
                <a:cubicBezTo>
                  <a:pt x="18256" y="768351"/>
                  <a:pt x="36512" y="584201"/>
                  <a:pt x="66675" y="581026"/>
                </a:cubicBezTo>
                <a:cubicBezTo>
                  <a:pt x="96838" y="577851"/>
                  <a:pt x="147638" y="952501"/>
                  <a:pt x="180975" y="933451"/>
                </a:cubicBezTo>
                <a:cubicBezTo>
                  <a:pt x="214313" y="914401"/>
                  <a:pt x="227013" y="454026"/>
                  <a:pt x="266700" y="466726"/>
                </a:cubicBezTo>
                <a:cubicBezTo>
                  <a:pt x="306388" y="479426"/>
                  <a:pt x="373063" y="1035051"/>
                  <a:pt x="419100" y="1009651"/>
                </a:cubicBezTo>
                <a:cubicBezTo>
                  <a:pt x="465137" y="984251"/>
                  <a:pt x="496888" y="295276"/>
                  <a:pt x="542925" y="314326"/>
                </a:cubicBezTo>
                <a:cubicBezTo>
                  <a:pt x="588962" y="333376"/>
                  <a:pt x="649288" y="1143001"/>
                  <a:pt x="695325" y="1123951"/>
                </a:cubicBezTo>
                <a:cubicBezTo>
                  <a:pt x="741362" y="1104901"/>
                  <a:pt x="762000" y="203201"/>
                  <a:pt x="819150" y="200026"/>
                </a:cubicBezTo>
                <a:cubicBezTo>
                  <a:pt x="876300" y="196851"/>
                  <a:pt x="962025" y="1119189"/>
                  <a:pt x="1038225" y="1104901"/>
                </a:cubicBezTo>
                <a:cubicBezTo>
                  <a:pt x="1114425" y="1090614"/>
                  <a:pt x="1212850" y="111126"/>
                  <a:pt x="1276350" y="114301"/>
                </a:cubicBezTo>
                <a:cubicBezTo>
                  <a:pt x="1339850" y="117476"/>
                  <a:pt x="1362075" y="1143001"/>
                  <a:pt x="1419225" y="1123951"/>
                </a:cubicBezTo>
                <a:cubicBezTo>
                  <a:pt x="1476375" y="1104901"/>
                  <a:pt x="1560513" y="-1586"/>
                  <a:pt x="1619250" y="1"/>
                </a:cubicBezTo>
                <a:cubicBezTo>
                  <a:pt x="1677987" y="1588"/>
                  <a:pt x="1701800" y="1038226"/>
                  <a:pt x="1771650" y="1133476"/>
                </a:cubicBezTo>
                <a:cubicBezTo>
                  <a:pt x="1841500" y="1228726"/>
                  <a:pt x="1990725" y="666751"/>
                  <a:pt x="2038350" y="571501"/>
                </a:cubicBezTo>
                <a:cubicBezTo>
                  <a:pt x="2085975" y="476251"/>
                  <a:pt x="2025650" y="587376"/>
                  <a:pt x="2057400" y="5619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7"/>
          </p:cNvCxnSpPr>
          <p:nvPr/>
        </p:nvCxnSpPr>
        <p:spPr>
          <a:xfrm>
            <a:off x="1990725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209800" y="723900"/>
            <a:ext cx="0" cy="1266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445007" y="215373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データ番号</a:t>
            </a:r>
            <a:r>
              <a:rPr kumimoji="1" lang="en-US" altLang="ja-JP" dirty="0" err="1" smtClean="0"/>
              <a:t>Dn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rot="16200000">
            <a:off x="-24508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866900" y="809625"/>
            <a:ext cx="0" cy="118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>
            <a:off x="3627198" y="1096025"/>
            <a:ext cx="1714422" cy="405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116157" y="1990723"/>
            <a:ext cx="285288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116157" y="704850"/>
            <a:ext cx="0" cy="128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6510081" y="233840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XUV-IR</a:t>
            </a:r>
            <a:r>
              <a:rPr kumimoji="1" lang="ja-JP" altLang="en-US" dirty="0" smtClean="0"/>
              <a:t>ディレイ</a:t>
            </a:r>
            <a:r>
              <a:rPr kumimoji="1" lang="en-US" altLang="ja-JP" dirty="0" smtClean="0"/>
              <a:t>[fs]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5034374" y="1163121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信号</a:t>
            </a:r>
            <a:r>
              <a:rPr lang="ja-JP" altLang="en-US" dirty="0" smtClean="0"/>
              <a:t>強度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a.u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240262" y="3098527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613163" y="3098526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981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7362462" y="3098525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740125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120968" y="3089002"/>
            <a:ext cx="19050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/>
          <p:cNvSpPr/>
          <p:nvPr/>
        </p:nvSpPr>
        <p:spPr>
          <a:xfrm>
            <a:off x="6251964" y="766113"/>
            <a:ext cx="2603863" cy="1037016"/>
          </a:xfrm>
          <a:custGeom>
            <a:avLst/>
            <a:gdLst>
              <a:gd name="connsiteX0" fmla="*/ 0 w 2603863"/>
              <a:gd name="connsiteY0" fmla="*/ 723053 h 1037016"/>
              <a:gd name="connsiteX1" fmla="*/ 174172 w 2603863"/>
              <a:gd name="connsiteY1" fmla="*/ 339876 h 1037016"/>
              <a:gd name="connsiteX2" fmla="*/ 374469 w 2603863"/>
              <a:gd name="connsiteY2" fmla="*/ 740470 h 1037016"/>
              <a:gd name="connsiteX3" fmla="*/ 548640 w 2603863"/>
              <a:gd name="connsiteY3" fmla="*/ 244081 h 1037016"/>
              <a:gd name="connsiteX4" fmla="*/ 722812 w 2603863"/>
              <a:gd name="connsiteY4" fmla="*/ 827556 h 1037016"/>
              <a:gd name="connsiteX5" fmla="*/ 905692 w 2603863"/>
              <a:gd name="connsiteY5" fmla="*/ 174413 h 1037016"/>
              <a:gd name="connsiteX6" fmla="*/ 1105989 w 2603863"/>
              <a:gd name="connsiteY6" fmla="*/ 932058 h 1037016"/>
              <a:gd name="connsiteX7" fmla="*/ 1297577 w 2603863"/>
              <a:gd name="connsiteY7" fmla="*/ 96036 h 1037016"/>
              <a:gd name="connsiteX8" fmla="*/ 1489166 w 2603863"/>
              <a:gd name="connsiteY8" fmla="*/ 949476 h 1037016"/>
              <a:gd name="connsiteX9" fmla="*/ 1672046 w 2603863"/>
              <a:gd name="connsiteY9" fmla="*/ 52493 h 1037016"/>
              <a:gd name="connsiteX10" fmla="*/ 1872343 w 2603863"/>
              <a:gd name="connsiteY10" fmla="*/ 923350 h 1037016"/>
              <a:gd name="connsiteX11" fmla="*/ 2063932 w 2603863"/>
              <a:gd name="connsiteY11" fmla="*/ 241 h 1037016"/>
              <a:gd name="connsiteX12" fmla="*/ 2264229 w 2603863"/>
              <a:gd name="connsiteY12" fmla="*/ 1027853 h 1037016"/>
              <a:gd name="connsiteX13" fmla="*/ 2603863 w 2603863"/>
              <a:gd name="connsiteY13" fmla="*/ 418253 h 103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3863" h="1037016">
                <a:moveTo>
                  <a:pt x="0" y="723053"/>
                </a:moveTo>
                <a:cubicBezTo>
                  <a:pt x="55880" y="530013"/>
                  <a:pt x="111761" y="336973"/>
                  <a:pt x="174172" y="339876"/>
                </a:cubicBezTo>
                <a:cubicBezTo>
                  <a:pt x="236583" y="342779"/>
                  <a:pt x="312058" y="756436"/>
                  <a:pt x="374469" y="740470"/>
                </a:cubicBezTo>
                <a:cubicBezTo>
                  <a:pt x="436880" y="724504"/>
                  <a:pt x="490583" y="229567"/>
                  <a:pt x="548640" y="244081"/>
                </a:cubicBezTo>
                <a:cubicBezTo>
                  <a:pt x="606697" y="258595"/>
                  <a:pt x="663303" y="839167"/>
                  <a:pt x="722812" y="827556"/>
                </a:cubicBezTo>
                <a:cubicBezTo>
                  <a:pt x="782321" y="815945"/>
                  <a:pt x="841829" y="156996"/>
                  <a:pt x="905692" y="174413"/>
                </a:cubicBezTo>
                <a:cubicBezTo>
                  <a:pt x="969555" y="191830"/>
                  <a:pt x="1040675" y="945121"/>
                  <a:pt x="1105989" y="932058"/>
                </a:cubicBezTo>
                <a:cubicBezTo>
                  <a:pt x="1171303" y="918995"/>
                  <a:pt x="1233714" y="93133"/>
                  <a:pt x="1297577" y="96036"/>
                </a:cubicBezTo>
                <a:cubicBezTo>
                  <a:pt x="1361440" y="98939"/>
                  <a:pt x="1426755" y="956733"/>
                  <a:pt x="1489166" y="949476"/>
                </a:cubicBezTo>
                <a:cubicBezTo>
                  <a:pt x="1551577" y="942219"/>
                  <a:pt x="1608183" y="56847"/>
                  <a:pt x="1672046" y="52493"/>
                </a:cubicBezTo>
                <a:cubicBezTo>
                  <a:pt x="1735909" y="48139"/>
                  <a:pt x="1807029" y="932059"/>
                  <a:pt x="1872343" y="923350"/>
                </a:cubicBezTo>
                <a:cubicBezTo>
                  <a:pt x="1937657" y="914641"/>
                  <a:pt x="1998618" y="-17176"/>
                  <a:pt x="2063932" y="241"/>
                </a:cubicBezTo>
                <a:cubicBezTo>
                  <a:pt x="2129246" y="17658"/>
                  <a:pt x="2174241" y="958184"/>
                  <a:pt x="2264229" y="1027853"/>
                </a:cubicBezTo>
                <a:cubicBezTo>
                  <a:pt x="2354217" y="1097522"/>
                  <a:pt x="2479040" y="757887"/>
                  <a:pt x="2603863" y="418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7"/>
          </p:cNvCxnSpPr>
          <p:nvPr/>
        </p:nvCxnSpPr>
        <p:spPr>
          <a:xfrm>
            <a:off x="7549541" y="862149"/>
            <a:ext cx="3421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7362462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7151589" y="862149"/>
            <a:ext cx="0" cy="112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71189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7326743" y="2117389"/>
            <a:ext cx="261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3456411" y="704850"/>
            <a:ext cx="204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 smtClean="0"/>
              <a:t>極値同士の時間差が</a:t>
            </a:r>
            <a:r>
              <a:rPr kumimoji="1" lang="en-US" altLang="ja-JP" sz="1200" dirty="0" smtClean="0"/>
              <a:t>1.33[fs]</a:t>
            </a:r>
          </a:p>
          <a:p>
            <a:pPr algn="ctr"/>
            <a:r>
              <a:rPr lang="ja-JP" altLang="en-US" sz="1200" dirty="0" smtClean="0"/>
              <a:t>となるように</a:t>
            </a:r>
            <a:r>
              <a:rPr kumimoji="1" lang="ja-JP" altLang="en-US" sz="1200" dirty="0" smtClean="0"/>
              <a:t>並べ直す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328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6" y="1159874"/>
            <a:ext cx="2266950" cy="43815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1968137" y="1271453"/>
            <a:ext cx="43978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547937" y="5290458"/>
            <a:ext cx="3818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6174377" y="1271453"/>
            <a:ext cx="0" cy="4010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1968137" y="1959429"/>
            <a:ext cx="24888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416628" y="4994366"/>
            <a:ext cx="20403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965" y="3091936"/>
                <a:ext cx="1762021" cy="396519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230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測定</a:t>
                </a:r>
                <a:r>
                  <a:rPr lang="en-US" altLang="ja-JP" dirty="0"/>
                  <a:t>2</a:t>
                </a:r>
                <a:r>
                  <a:rPr kumimoji="1" lang="ja-JP" altLang="en-US" dirty="0" smtClean="0"/>
                  <a:t>の振幅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54" y="3127160"/>
                <a:ext cx="1767343" cy="396519"/>
              </a:xfrm>
              <a:prstGeom prst="rect">
                <a:avLst/>
              </a:prstGeom>
              <a:blipFill rotWithShape="0">
                <a:blip r:embed="rId4"/>
                <a:stretch>
                  <a:fillRect l="-3103" t="-13846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>
            <a:off x="3814354" y="1959429"/>
            <a:ext cx="0" cy="303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振幅比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dirty="0"/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013442"/>
                <a:ext cx="1698542" cy="6239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5847008" y="1236372"/>
            <a:ext cx="3245477" cy="4262907"/>
          </a:xfrm>
          <a:custGeom>
            <a:avLst/>
            <a:gdLst>
              <a:gd name="connsiteX0" fmla="*/ 0 w 3245477"/>
              <a:gd name="connsiteY0" fmla="*/ 0 h 4262907"/>
              <a:gd name="connsiteX1" fmla="*/ 1944710 w 3245477"/>
              <a:gd name="connsiteY1" fmla="*/ 965915 h 4262907"/>
              <a:gd name="connsiteX2" fmla="*/ 3245477 w 3245477"/>
              <a:gd name="connsiteY2" fmla="*/ 4262907 h 426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45477" h="4262907">
                <a:moveTo>
                  <a:pt x="0" y="0"/>
                </a:moveTo>
                <a:cubicBezTo>
                  <a:pt x="701898" y="127715"/>
                  <a:pt x="1403797" y="255430"/>
                  <a:pt x="1944710" y="965915"/>
                </a:cubicBezTo>
                <a:cubicBezTo>
                  <a:pt x="2485623" y="1676400"/>
                  <a:pt x="2985753" y="3814293"/>
                  <a:pt x="3245477" y="42629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57624" y="1502673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859889" y="978794"/>
            <a:ext cx="1390917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爆発 1 26"/>
          <p:cNvSpPr/>
          <p:nvPr/>
        </p:nvSpPr>
        <p:spPr>
          <a:xfrm>
            <a:off x="8803147" y="5248141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5847008" y="5499279"/>
            <a:ext cx="3245477" cy="515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6041805" y="44997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が大きい</a:t>
            </a:r>
            <a:endParaRPr kumimoji="1" lang="en-US" altLang="ja-JP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</a:t>
            </a:r>
            <a:r>
              <a:rPr lang="ja-JP" altLang="en-US" dirty="0"/>
              <a:t>ガス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067900" y="48197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48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5447764" y="772733"/>
            <a:ext cx="772731" cy="734096"/>
          </a:xfrm>
          <a:prstGeom prst="ellipse">
            <a:avLst/>
          </a:prstGeom>
          <a:solidFill>
            <a:srgbClr val="DF35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519706" y="4971245"/>
            <a:ext cx="8628845" cy="115909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193959" y="5299656"/>
            <a:ext cx="5280338" cy="5022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5834128" y="1139781"/>
            <a:ext cx="0" cy="441101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5885645" y="1171977"/>
            <a:ext cx="1571223" cy="4340181"/>
          </a:xfrm>
          <a:custGeom>
            <a:avLst/>
            <a:gdLst>
              <a:gd name="connsiteX0" fmla="*/ 0 w 1571223"/>
              <a:gd name="connsiteY0" fmla="*/ 0 h 4340181"/>
              <a:gd name="connsiteX1" fmla="*/ 785611 w 1571223"/>
              <a:gd name="connsiteY1" fmla="*/ 270457 h 4340181"/>
              <a:gd name="connsiteX2" fmla="*/ 1197735 w 1571223"/>
              <a:gd name="connsiteY2" fmla="*/ 1081826 h 4340181"/>
              <a:gd name="connsiteX3" fmla="*/ 1481070 w 1571223"/>
              <a:gd name="connsiteY3" fmla="*/ 2369713 h 4340181"/>
              <a:gd name="connsiteX4" fmla="*/ 1571223 w 1571223"/>
              <a:gd name="connsiteY4" fmla="*/ 4340181 h 434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3" h="4340181">
                <a:moveTo>
                  <a:pt x="0" y="0"/>
                </a:moveTo>
                <a:cubicBezTo>
                  <a:pt x="292994" y="45076"/>
                  <a:pt x="585989" y="90153"/>
                  <a:pt x="785611" y="270457"/>
                </a:cubicBezTo>
                <a:cubicBezTo>
                  <a:pt x="985233" y="450761"/>
                  <a:pt x="1081825" y="731950"/>
                  <a:pt x="1197735" y="1081826"/>
                </a:cubicBezTo>
                <a:cubicBezTo>
                  <a:pt x="1313645" y="1431702"/>
                  <a:pt x="1418822" y="1826654"/>
                  <a:pt x="1481070" y="2369713"/>
                </a:cubicBezTo>
                <a:cubicBezTo>
                  <a:pt x="1543318" y="2912772"/>
                  <a:pt x="1562637" y="3958108"/>
                  <a:pt x="1571223" y="43401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510269" y="1298691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 1 5"/>
          <p:cNvSpPr/>
          <p:nvPr/>
        </p:nvSpPr>
        <p:spPr>
          <a:xfrm>
            <a:off x="7206712" y="529965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flipV="1">
            <a:off x="5847008" y="5550033"/>
            <a:ext cx="1689668" cy="76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745869" y="4413091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中心から</a:t>
            </a:r>
            <a:r>
              <a:rPr lang="ja-JP" altLang="en-US" dirty="0" smtClean="0"/>
              <a:t>の距離</a:t>
            </a:r>
            <a:r>
              <a:rPr lang="en-US" altLang="ja-JP" dirty="0" smtClean="0"/>
              <a:t>r</a:t>
            </a:r>
            <a:r>
              <a:rPr lang="ja-JP" altLang="en-US" dirty="0" smtClean="0"/>
              <a:t>が小さい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39360" y="386548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アルゴンガス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168428" y="11333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131577" y="6257609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60290" y="509243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光電子と</a:t>
            </a:r>
            <a:r>
              <a:rPr kumimoji="1" lang="en-US" altLang="ja-JP" dirty="0" smtClean="0"/>
              <a:t>MCP</a:t>
            </a:r>
            <a:r>
              <a:rPr kumimoji="1" lang="ja-JP" altLang="en-US" dirty="0" smtClean="0"/>
              <a:t>の衝突位置</a:t>
            </a:r>
            <a:endParaRPr kumimoji="1" lang="ja-JP" altLang="en-US" dirty="0"/>
          </a:p>
        </p:txBody>
      </p:sp>
      <p:sp>
        <p:nvSpPr>
          <p:cNvPr id="41" name="下矢印 40"/>
          <p:cNvSpPr/>
          <p:nvPr/>
        </p:nvSpPr>
        <p:spPr>
          <a:xfrm>
            <a:off x="939951" y="3118023"/>
            <a:ext cx="721215" cy="95303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00311" y="253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外部電場の方向</a:t>
            </a:r>
            <a:endParaRPr kumimoji="1" lang="en-US" altLang="ja-JP" dirty="0" smtClean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345196" y="504269"/>
            <a:ext cx="0" cy="76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H="1">
            <a:off x="835290" y="1283268"/>
            <a:ext cx="509906" cy="408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0" y="1587549"/>
                <a:ext cx="3713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0" y="364967"/>
                <a:ext cx="35375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雲 22"/>
          <p:cNvSpPr/>
          <p:nvPr/>
        </p:nvSpPr>
        <p:spPr>
          <a:xfrm>
            <a:off x="5186991" y="692199"/>
            <a:ext cx="1428750" cy="895350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653048" y="193182"/>
            <a:ext cx="6671256" cy="6574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4320862" y="1836847"/>
            <a:ext cx="3335628" cy="328733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1242812" y="3214884"/>
            <a:ext cx="576329" cy="53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8219" y="25668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外部電場</a:t>
            </a:r>
            <a:r>
              <a:rPr lang="ja-JP" altLang="en-US" dirty="0"/>
              <a:t>の</a:t>
            </a:r>
            <a:r>
              <a:rPr lang="ja-JP" altLang="en-US" dirty="0" smtClean="0"/>
              <a:t>方向</a:t>
            </a:r>
            <a:endParaRPr lang="en-US" altLang="ja-JP" dirty="0" smtClean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5997661" y="1982062"/>
            <a:ext cx="1471339" cy="149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爆発 1 13"/>
          <p:cNvSpPr/>
          <p:nvPr/>
        </p:nvSpPr>
        <p:spPr>
          <a:xfrm>
            <a:off x="7175767" y="1728716"/>
            <a:ext cx="604434" cy="502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4" idx="2"/>
            <a:endCxn id="4" idx="6"/>
          </p:cNvCxnSpPr>
          <p:nvPr/>
        </p:nvCxnSpPr>
        <p:spPr>
          <a:xfrm>
            <a:off x="2653048" y="3480515"/>
            <a:ext cx="66712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4" idx="0"/>
            <a:endCxn id="4" idx="4"/>
          </p:cNvCxnSpPr>
          <p:nvPr/>
        </p:nvCxnSpPr>
        <p:spPr>
          <a:xfrm>
            <a:off x="5988676" y="193182"/>
            <a:ext cx="0" cy="65746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パイ 20"/>
          <p:cNvSpPr/>
          <p:nvPr/>
        </p:nvSpPr>
        <p:spPr>
          <a:xfrm>
            <a:off x="4912687" y="2451574"/>
            <a:ext cx="2169947" cy="2049048"/>
          </a:xfrm>
          <a:prstGeom prst="pie">
            <a:avLst>
              <a:gd name="adj1" fmla="val 18956248"/>
              <a:gd name="adj2" fmla="val 2841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534975" y="2542336"/>
            <a:ext cx="399244" cy="3734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345196" y="444844"/>
            <a:ext cx="0" cy="838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1345196" y="1283268"/>
            <a:ext cx="848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272" y="1098602"/>
                <a:ext cx="36798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/楕円 35"/>
          <p:cNvSpPr/>
          <p:nvPr/>
        </p:nvSpPr>
        <p:spPr>
          <a:xfrm>
            <a:off x="1218180" y="1179378"/>
            <a:ext cx="254029" cy="2077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1320395" y="1260409"/>
            <a:ext cx="49598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6" idx="1"/>
            <a:endCxn id="6" idx="5"/>
          </p:cNvCxnSpPr>
          <p:nvPr/>
        </p:nvCxnSpPr>
        <p:spPr>
          <a:xfrm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6" idx="3"/>
            <a:endCxn id="6" idx="7"/>
          </p:cNvCxnSpPr>
          <p:nvPr/>
        </p:nvCxnSpPr>
        <p:spPr>
          <a:xfrm flipV="1">
            <a:off x="1327213" y="3292685"/>
            <a:ext cx="407527" cy="375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altLang="ja-JP" b="0" dirty="0" smtClean="0"/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9" y="1306128"/>
                <a:ext cx="35375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92" y="64083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i="1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9" y="2890601"/>
                <a:ext cx="43576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7626247" y="6373703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マイクロチャンネルプレート（</a:t>
            </a:r>
            <a:r>
              <a:rPr kumimoji="1" lang="en-US" altLang="ja-JP" dirty="0" smtClean="0"/>
              <a:t>MCP)</a:t>
            </a:r>
          </a:p>
        </p:txBody>
      </p:sp>
      <p:sp>
        <p:nvSpPr>
          <p:cNvPr id="24" name="雲 23"/>
          <p:cNvSpPr/>
          <p:nvPr/>
        </p:nvSpPr>
        <p:spPr>
          <a:xfrm>
            <a:off x="5551718" y="3116812"/>
            <a:ext cx="964589" cy="745665"/>
          </a:xfrm>
          <a:prstGeom prst="cloud">
            <a:avLst/>
          </a:prstGeom>
          <a:solidFill>
            <a:srgbClr val="EF6D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87681" y="1558834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15" y="1114697"/>
            <a:ext cx="1789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(a)800nm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709463" y="1558834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3935" y="1114697"/>
            <a:ext cx="137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(b)</a:t>
            </a:r>
            <a:r>
              <a:rPr kumimoji="1" lang="en-US" altLang="ja-JP" sz="1600" dirty="0" smtClean="0"/>
              <a:t>1/4</a:t>
            </a:r>
            <a:r>
              <a:rPr kumimoji="1" lang="ja-JP" altLang="en-US" sz="1600" dirty="0" smtClean="0"/>
              <a:t>波長板</a:t>
            </a:r>
            <a:endParaRPr kumimoji="1" lang="en-US" altLang="ja-JP" sz="16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81654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1931" y="1125588"/>
            <a:ext cx="133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(c)</a:t>
            </a:r>
            <a:r>
              <a:rPr kumimoji="1" lang="en-US" altLang="ja-JP" sz="16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>
            <a:off x="1602378" y="1837508"/>
            <a:ext cx="1107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1"/>
          </p:cNvCxnSpPr>
          <p:nvPr/>
        </p:nvCxnSpPr>
        <p:spPr>
          <a:xfrm flipV="1">
            <a:off x="2804163" y="1837507"/>
            <a:ext cx="101238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23633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3"/>
            <a:endCxn id="20" idx="1"/>
          </p:cNvCxnSpPr>
          <p:nvPr/>
        </p:nvCxnSpPr>
        <p:spPr>
          <a:xfrm>
            <a:off x="391124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4249472" y="86847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smtClean="0"/>
              <a:t>(d)</a:t>
            </a:r>
            <a:r>
              <a:rPr kumimoji="1" lang="ja-JP" altLang="en-US" sz="1600" dirty="0" smtClean="0"/>
              <a:t>非線形結晶</a:t>
            </a:r>
            <a:endParaRPr kumimoji="1" lang="en-US" altLang="ja-JP" sz="1600" dirty="0" smtClean="0"/>
          </a:p>
          <a:p>
            <a:pPr algn="ctr"/>
            <a:r>
              <a:rPr kumimoji="1" lang="en-US" altLang="ja-JP" sz="1600" dirty="0" smtClean="0"/>
              <a:t>(BBO)</a:t>
            </a:r>
            <a:endParaRPr kumimoji="1" lang="ja-JP" altLang="en-US" sz="1600" dirty="0"/>
          </a:p>
        </p:txBody>
      </p:sp>
      <p:sp>
        <p:nvSpPr>
          <p:cNvPr id="24" name="正方形/長方形 23"/>
          <p:cNvSpPr/>
          <p:nvPr/>
        </p:nvSpPr>
        <p:spPr>
          <a:xfrm>
            <a:off x="6030718" y="1558833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95271" y="1110864"/>
            <a:ext cx="1553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(f)</a:t>
            </a:r>
            <a:r>
              <a:rPr lang="ja-JP" altLang="en-US" sz="1600" dirty="0"/>
              <a:t>クリプトン</a:t>
            </a:r>
            <a:r>
              <a:rPr lang="ja-JP" altLang="en-US" sz="1600" dirty="0" smtClean="0"/>
              <a:t>ガス</a:t>
            </a:r>
            <a:endParaRPr kumimoji="1" lang="en-US" altLang="ja-JP" sz="16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>
            <a:off x="5018333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</p:cNvCxnSpPr>
          <p:nvPr/>
        </p:nvCxnSpPr>
        <p:spPr>
          <a:xfrm>
            <a:off x="6125418" y="1837507"/>
            <a:ext cx="10123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円/楕円 38"/>
          <p:cNvSpPr/>
          <p:nvPr/>
        </p:nvSpPr>
        <p:spPr>
          <a:xfrm>
            <a:off x="7137803" y="1676398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712527" y="1110864"/>
            <a:ext cx="132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(e)</a:t>
            </a:r>
            <a:r>
              <a:rPr kumimoji="1" lang="ja-JP" altLang="en-US" sz="1600" dirty="0" smtClean="0"/>
              <a:t>カルサイト</a:t>
            </a:r>
            <a:endParaRPr kumimoji="1" lang="en-US" altLang="ja-JP" sz="1600" dirty="0" smtClean="0"/>
          </a:p>
        </p:txBody>
      </p:sp>
      <p:sp>
        <p:nvSpPr>
          <p:cNvPr id="42" name="円/楕円 41"/>
          <p:cNvSpPr/>
          <p:nvPr/>
        </p:nvSpPr>
        <p:spPr>
          <a:xfrm>
            <a:off x="8816756" y="2358814"/>
            <a:ext cx="393193" cy="3222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220806" y="2795322"/>
            <a:ext cx="1585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(h)</a:t>
            </a:r>
            <a:r>
              <a:rPr kumimoji="1" lang="en-US" altLang="ja-JP" sz="1600" dirty="0" smtClean="0"/>
              <a:t> </a:t>
            </a:r>
            <a:r>
              <a:rPr kumimoji="1" lang="ja-JP" altLang="en-US" sz="1600" dirty="0" smtClean="0"/>
              <a:t>アルゴンガス</a:t>
            </a:r>
            <a:endParaRPr kumimoji="1" lang="en-US" altLang="ja-JP" sz="1600" dirty="0" smtClean="0"/>
          </a:p>
        </p:txBody>
      </p:sp>
      <p:cxnSp>
        <p:nvCxnSpPr>
          <p:cNvPr id="45" name="直線コネクタ 44"/>
          <p:cNvCxnSpPr>
            <a:stCxn id="39" idx="6"/>
            <a:endCxn id="42" idx="2"/>
          </p:cNvCxnSpPr>
          <p:nvPr/>
        </p:nvCxnSpPr>
        <p:spPr>
          <a:xfrm>
            <a:off x="7530996" y="1837507"/>
            <a:ext cx="1285760" cy="68241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 rot="20159151">
            <a:off x="6426628" y="3146605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>
            <a:stCxn id="47" idx="3"/>
            <a:endCxn id="42" idx="2"/>
          </p:cNvCxnSpPr>
          <p:nvPr/>
        </p:nvCxnSpPr>
        <p:spPr>
          <a:xfrm flipV="1">
            <a:off x="7493084" y="2519923"/>
            <a:ext cx="1323672" cy="678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275654" y="3966302"/>
            <a:ext cx="1799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(g)</a:t>
            </a:r>
            <a:r>
              <a:rPr lang="en-US" altLang="ja-JP" sz="1600" dirty="0"/>
              <a:t>8</a:t>
            </a:r>
            <a:r>
              <a:rPr lang="en-US" altLang="ja-JP" sz="1600" dirty="0" smtClean="0"/>
              <a:t>00nm</a:t>
            </a:r>
            <a:r>
              <a:rPr lang="ja-JP" altLang="en-US" sz="1600" dirty="0" smtClean="0"/>
              <a:t>レーザー</a:t>
            </a:r>
            <a:endParaRPr kumimoji="1" lang="en-US" altLang="ja-JP" sz="16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10423383" y="2107131"/>
            <a:ext cx="857735" cy="8255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コネクタ 82"/>
          <p:cNvCxnSpPr>
            <a:stCxn id="42" idx="6"/>
            <a:endCxn id="52" idx="1"/>
          </p:cNvCxnSpPr>
          <p:nvPr/>
        </p:nvCxnSpPr>
        <p:spPr>
          <a:xfrm flipV="1">
            <a:off x="9209949" y="2519922"/>
            <a:ext cx="12134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3811698" y="-2927034"/>
            <a:ext cx="409303" cy="752080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75527" y="77837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449302" y="3176227"/>
            <a:ext cx="280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マイクロチャンネルプレート</a:t>
            </a:r>
            <a:endParaRPr kumimoji="1" lang="en-US" altLang="ja-JP" sz="1600" dirty="0" smtClean="0"/>
          </a:p>
        </p:txBody>
      </p:sp>
      <p:sp>
        <p:nvSpPr>
          <p:cNvPr id="96" name="左中かっこ 95"/>
          <p:cNvSpPr/>
          <p:nvPr/>
        </p:nvSpPr>
        <p:spPr>
          <a:xfrm rot="16200000">
            <a:off x="8892916" y="1705185"/>
            <a:ext cx="501426" cy="5656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75266" y="4931094"/>
            <a:ext cx="213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信号強度の測定機構</a:t>
            </a:r>
            <a:endParaRPr kumimoji="1" lang="en-US" altLang="ja-JP" sz="16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761578" y="3914836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664556" y="3133876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567534" y="3817814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16045" y="3866325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42" y="3701135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1" y="2748047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16" y="3914836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440056" y="3545090"/>
            <a:ext cx="1114697" cy="557348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5509" y="2953781"/>
            <a:ext cx="178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(a)800nm</a:t>
            </a:r>
            <a:r>
              <a:rPr lang="ja-JP" altLang="en-US" sz="1400" dirty="0" smtClean="0"/>
              <a:t>レーザー</a:t>
            </a:r>
            <a:endParaRPr kumimoji="1" lang="en-US" altLang="ja-JP" sz="1400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325930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81410" y="2925074"/>
            <a:ext cx="118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(b)</a:t>
            </a:r>
            <a:r>
              <a:rPr kumimoji="1" lang="en-US" altLang="ja-JP" sz="1400" dirty="0" smtClean="0"/>
              <a:t>1/4</a:t>
            </a:r>
            <a:r>
              <a:rPr kumimoji="1" lang="ja-JP" altLang="en-US" sz="1400" dirty="0" smtClean="0"/>
              <a:t>波長板</a:t>
            </a:r>
            <a:endParaRPr kumimoji="1" lang="en-US" altLang="ja-JP" sz="1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3367301" y="3814154"/>
            <a:ext cx="94700" cy="27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75477" y="2901296"/>
            <a:ext cx="1205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(c)</a:t>
            </a:r>
            <a:r>
              <a:rPr kumimoji="1" lang="en-US" altLang="ja-JP" sz="1400" dirty="0" smtClean="0"/>
              <a:t>fused silica</a:t>
            </a:r>
          </a:p>
        </p:txBody>
      </p:sp>
      <p:cxnSp>
        <p:nvCxnSpPr>
          <p:cNvPr id="17" name="直線コネクタ 16"/>
          <p:cNvCxnSpPr>
            <a:stCxn id="6" idx="3"/>
            <a:endCxn id="11" idx="1"/>
          </p:cNvCxnSpPr>
          <p:nvPr/>
        </p:nvCxnSpPr>
        <p:spPr>
          <a:xfrm flipV="1">
            <a:off x="1554753" y="3814154"/>
            <a:ext cx="771177" cy="9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1" idx="3"/>
            <a:endCxn id="13" idx="0"/>
          </p:cNvCxnSpPr>
          <p:nvPr/>
        </p:nvCxnSpPr>
        <p:spPr>
          <a:xfrm>
            <a:off x="2420630" y="3814154"/>
            <a:ext cx="9940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404782" y="3535480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stCxn id="13" idx="0"/>
            <a:endCxn id="20" idx="1"/>
          </p:cNvCxnSpPr>
          <p:nvPr/>
        </p:nvCxnSpPr>
        <p:spPr>
          <a:xfrm>
            <a:off x="3414651" y="3814154"/>
            <a:ext cx="990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780257" y="2756865"/>
            <a:ext cx="12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(d)</a:t>
            </a:r>
            <a:r>
              <a:rPr kumimoji="1" lang="ja-JP" altLang="en-US" sz="1400" dirty="0" smtClean="0"/>
              <a:t>非線形結晶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(BBO)</a:t>
            </a:r>
            <a:endParaRPr kumimoji="1" lang="ja-JP" altLang="en-US" sz="1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300031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862336" y="2913846"/>
            <a:ext cx="155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(f)</a:t>
            </a:r>
            <a:r>
              <a:rPr lang="ja-JP" altLang="en-US" sz="1400" dirty="0"/>
              <a:t>クリプトン</a:t>
            </a:r>
            <a:r>
              <a:rPr lang="ja-JP" altLang="en-US" sz="1400" dirty="0" smtClean="0"/>
              <a:t>ガス</a:t>
            </a:r>
            <a:endParaRPr kumimoji="1" lang="en-US" altLang="ja-JP" sz="1400" dirty="0" smtClean="0"/>
          </a:p>
        </p:txBody>
      </p:sp>
      <p:cxnSp>
        <p:nvCxnSpPr>
          <p:cNvPr id="28" name="直線コネクタ 27"/>
          <p:cNvCxnSpPr>
            <a:stCxn id="20" idx="3"/>
            <a:endCxn id="24" idx="1"/>
          </p:cNvCxnSpPr>
          <p:nvPr/>
        </p:nvCxnSpPr>
        <p:spPr>
          <a:xfrm flipV="1">
            <a:off x="4499482" y="3812680"/>
            <a:ext cx="800549" cy="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stCxn id="24" idx="3"/>
            <a:endCxn id="74" idx="1"/>
          </p:cNvCxnSpPr>
          <p:nvPr/>
        </p:nvCxnSpPr>
        <p:spPr>
          <a:xfrm>
            <a:off x="5394731" y="3812680"/>
            <a:ext cx="967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746385" y="2771185"/>
            <a:ext cx="132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(e)</a:t>
            </a:r>
            <a:r>
              <a:rPr kumimoji="1" lang="ja-JP" altLang="en-US" sz="1400" dirty="0" smtClean="0"/>
              <a:t>カルサイト</a:t>
            </a:r>
            <a:endParaRPr kumimoji="1" lang="en-US" altLang="ja-JP" sz="1400" dirty="0" smtClean="0"/>
          </a:p>
        </p:txBody>
      </p:sp>
      <p:cxnSp>
        <p:nvCxnSpPr>
          <p:cNvPr id="45" name="直線コネクタ 44"/>
          <p:cNvCxnSpPr/>
          <p:nvPr/>
        </p:nvCxnSpPr>
        <p:spPr>
          <a:xfrm flipV="1">
            <a:off x="7483371" y="3805583"/>
            <a:ext cx="2432667" cy="1818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左中かっこ 92"/>
          <p:cNvSpPr/>
          <p:nvPr/>
        </p:nvSpPr>
        <p:spPr>
          <a:xfrm rot="5400000">
            <a:off x="4051239" y="-1332567"/>
            <a:ext cx="409303" cy="80951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827902" y="2064093"/>
            <a:ext cx="228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高次</a:t>
            </a:r>
            <a:r>
              <a:rPr lang="ja-JP" altLang="en-US" sz="1600" dirty="0" smtClean="0"/>
              <a:t>高調波の発生機構</a:t>
            </a:r>
            <a:endParaRPr kumimoji="1" lang="en-US" altLang="ja-JP" sz="1600" dirty="0" smtClean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9253897" y="1528601"/>
            <a:ext cx="170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(g)VMI</a:t>
            </a:r>
            <a:r>
              <a:rPr kumimoji="1" lang="ja-JP" altLang="en-US" sz="1400" dirty="0" smtClean="0"/>
              <a:t>による測定</a:t>
            </a:r>
            <a:endParaRPr kumimoji="1" lang="en-US" altLang="ja-JP" sz="1400" dirty="0" smtClean="0"/>
          </a:p>
        </p:txBody>
      </p:sp>
      <p:cxnSp>
        <p:nvCxnSpPr>
          <p:cNvPr id="3" name="直線矢印コネクタ 2"/>
          <p:cNvCxnSpPr>
            <a:stCxn id="5" idx="6"/>
          </p:cNvCxnSpPr>
          <p:nvPr/>
        </p:nvCxnSpPr>
        <p:spPr>
          <a:xfrm>
            <a:off x="692610" y="5656551"/>
            <a:ext cx="67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5" idx="0"/>
          </p:cNvCxnSpPr>
          <p:nvPr/>
        </p:nvCxnSpPr>
        <p:spPr>
          <a:xfrm flipV="1">
            <a:off x="595588" y="4875591"/>
            <a:ext cx="0" cy="68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円/楕円 4"/>
          <p:cNvSpPr/>
          <p:nvPr/>
        </p:nvSpPr>
        <p:spPr>
          <a:xfrm>
            <a:off x="498566" y="5559529"/>
            <a:ext cx="194044" cy="1940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547077" y="5608040"/>
            <a:ext cx="97022" cy="970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74" y="5442850"/>
                <a:ext cx="35375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13" y="4489762"/>
                <a:ext cx="36798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48" y="5656551"/>
                <a:ext cx="37138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台形 43"/>
          <p:cNvSpPr/>
          <p:nvPr/>
        </p:nvSpPr>
        <p:spPr>
          <a:xfrm>
            <a:off x="7254037" y="4193597"/>
            <a:ext cx="145258" cy="46460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雲形吹き出し 46"/>
          <p:cNvSpPr/>
          <p:nvPr/>
        </p:nvSpPr>
        <p:spPr>
          <a:xfrm rot="21370121">
            <a:off x="7224818" y="3522409"/>
            <a:ext cx="239363" cy="602706"/>
          </a:xfrm>
          <a:prstGeom prst="cloud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36130" y="3906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800nm+HHG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12" idx="2"/>
            <a:endCxn id="11" idx="0"/>
          </p:cNvCxnSpPr>
          <p:nvPr/>
        </p:nvCxnSpPr>
        <p:spPr>
          <a:xfrm>
            <a:off x="2373280" y="3232851"/>
            <a:ext cx="0" cy="302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14" idx="2"/>
            <a:endCxn id="13" idx="0"/>
          </p:cNvCxnSpPr>
          <p:nvPr/>
        </p:nvCxnSpPr>
        <p:spPr>
          <a:xfrm flipH="1">
            <a:off x="3414651" y="3209073"/>
            <a:ext cx="63446" cy="60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23" idx="2"/>
            <a:endCxn id="20" idx="0"/>
          </p:cNvCxnSpPr>
          <p:nvPr/>
        </p:nvCxnSpPr>
        <p:spPr>
          <a:xfrm>
            <a:off x="4423221" y="3280085"/>
            <a:ext cx="28911" cy="255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40" idx="2"/>
            <a:endCxn id="74" idx="0"/>
          </p:cNvCxnSpPr>
          <p:nvPr/>
        </p:nvCxnSpPr>
        <p:spPr>
          <a:xfrm flipH="1">
            <a:off x="6409608" y="3078962"/>
            <a:ext cx="1" cy="45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6362258" y="3534006"/>
            <a:ext cx="94700" cy="5573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750594" y="3018475"/>
            <a:ext cx="1326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(e)1/4</a:t>
            </a:r>
            <a:r>
              <a:rPr lang="ja-JP" altLang="en-US" sz="1400" dirty="0" smtClean="0"/>
              <a:t>波長板</a:t>
            </a:r>
            <a:endParaRPr kumimoji="1" lang="en-US" altLang="ja-JP" sz="1400" dirty="0" smtClean="0"/>
          </a:p>
        </p:txBody>
      </p:sp>
      <p:cxnSp>
        <p:nvCxnSpPr>
          <p:cNvPr id="118" name="直線コネクタ 117"/>
          <p:cNvCxnSpPr>
            <a:stCxn id="103" idx="2"/>
            <a:endCxn id="24" idx="0"/>
          </p:cNvCxnSpPr>
          <p:nvPr/>
        </p:nvCxnSpPr>
        <p:spPr>
          <a:xfrm flipH="1">
            <a:off x="5347381" y="3326252"/>
            <a:ext cx="66437" cy="207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>
            <a:stCxn id="74" idx="3"/>
          </p:cNvCxnSpPr>
          <p:nvPr/>
        </p:nvCxnSpPr>
        <p:spPr>
          <a:xfrm>
            <a:off x="6456958" y="3812680"/>
            <a:ext cx="743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26" idx="2"/>
            <a:endCxn id="47" idx="3"/>
          </p:cNvCxnSpPr>
          <p:nvPr/>
        </p:nvCxnSpPr>
        <p:spPr>
          <a:xfrm flipH="1">
            <a:off x="7326666" y="3221623"/>
            <a:ext cx="312372" cy="335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グループ化 131"/>
          <p:cNvGrpSpPr/>
          <p:nvPr/>
        </p:nvGrpSpPr>
        <p:grpSpPr>
          <a:xfrm>
            <a:off x="9940612" y="3545090"/>
            <a:ext cx="258523" cy="1318126"/>
            <a:chOff x="8843752" y="2473889"/>
            <a:chExt cx="258523" cy="1318126"/>
          </a:xfrm>
        </p:grpSpPr>
        <p:sp>
          <p:nvSpPr>
            <p:cNvPr id="133" name="台形 132"/>
            <p:cNvSpPr/>
            <p:nvPr/>
          </p:nvSpPr>
          <p:spPr>
            <a:xfrm>
              <a:off x="8868635" y="3247306"/>
              <a:ext cx="141591" cy="544709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雲形吹き出し 133"/>
            <p:cNvSpPr/>
            <p:nvPr/>
          </p:nvSpPr>
          <p:spPr>
            <a:xfrm rot="21370121">
              <a:off x="8843752" y="2473889"/>
              <a:ext cx="258523" cy="650950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9162425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10295254" y="3942974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9162425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10295254" y="3159029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9162425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10295254" y="2872920"/>
            <a:ext cx="646625" cy="818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7" name="直線コネクタ 146"/>
          <p:cNvCxnSpPr/>
          <p:nvPr/>
        </p:nvCxnSpPr>
        <p:spPr>
          <a:xfrm flipH="1" flipV="1">
            <a:off x="9861023" y="2617647"/>
            <a:ext cx="134540" cy="94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/>
          <p:nvPr/>
        </p:nvCxnSpPr>
        <p:spPr>
          <a:xfrm flipV="1">
            <a:off x="10108742" y="2609960"/>
            <a:ext cx="160802" cy="924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/>
          <p:cNvCxnSpPr>
            <a:stCxn id="134" idx="3"/>
            <a:endCxn id="155" idx="0"/>
          </p:cNvCxnSpPr>
          <p:nvPr/>
        </p:nvCxnSpPr>
        <p:spPr>
          <a:xfrm flipH="1" flipV="1">
            <a:off x="10044512" y="2609960"/>
            <a:ext cx="6101" cy="972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正方形/長方形 154"/>
          <p:cNvSpPr/>
          <p:nvPr/>
        </p:nvSpPr>
        <p:spPr>
          <a:xfrm flipV="1">
            <a:off x="9147145" y="2515118"/>
            <a:ext cx="1794734" cy="948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9147145" y="2196404"/>
            <a:ext cx="1813129" cy="753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059631" y="4714875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800nm+400nm</a:t>
            </a:r>
            <a:endParaRPr kumimoji="1" lang="ja-JP" altLang="en-US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2636199" y="472026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800nm</a:t>
            </a:r>
            <a:endParaRPr kumimoji="1" lang="ja-JP" altLang="en-US" dirty="0"/>
          </a:p>
        </p:txBody>
      </p:sp>
      <p:sp>
        <p:nvSpPr>
          <p:cNvPr id="161" name="左中かっこ 160"/>
          <p:cNvSpPr/>
          <p:nvPr/>
        </p:nvSpPr>
        <p:spPr>
          <a:xfrm rot="16200000">
            <a:off x="5557516" y="3122018"/>
            <a:ext cx="618777" cy="2667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左中かっこ 161"/>
          <p:cNvSpPr/>
          <p:nvPr/>
        </p:nvSpPr>
        <p:spPr>
          <a:xfrm rot="16200000">
            <a:off x="2731688" y="3024815"/>
            <a:ext cx="551282" cy="27949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5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雲 66"/>
          <p:cNvSpPr/>
          <p:nvPr/>
        </p:nvSpPr>
        <p:spPr>
          <a:xfrm>
            <a:off x="4829282" y="188152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/>
          <p:cNvCxnSpPr/>
          <p:nvPr/>
        </p:nvCxnSpPr>
        <p:spPr>
          <a:xfrm flipV="1">
            <a:off x="4518585" y="2350269"/>
            <a:ext cx="463729" cy="285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雲 56"/>
          <p:cNvSpPr/>
          <p:nvPr/>
        </p:nvSpPr>
        <p:spPr>
          <a:xfrm>
            <a:off x="4206851" y="2218075"/>
            <a:ext cx="402566" cy="879796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/>
          <p:cNvCxnSpPr/>
          <p:nvPr/>
        </p:nvCxnSpPr>
        <p:spPr>
          <a:xfrm flipV="1">
            <a:off x="1543792" y="2680464"/>
            <a:ext cx="2846750" cy="16934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方体 9"/>
          <p:cNvSpPr/>
          <p:nvPr/>
        </p:nvSpPr>
        <p:spPr>
          <a:xfrm>
            <a:off x="1056638" y="369134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直方体 14"/>
          <p:cNvSpPr/>
          <p:nvPr/>
        </p:nvSpPr>
        <p:spPr>
          <a:xfrm>
            <a:off x="2399880" y="2890173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方体 16"/>
          <p:cNvSpPr/>
          <p:nvPr/>
        </p:nvSpPr>
        <p:spPr>
          <a:xfrm>
            <a:off x="3175343" y="2442011"/>
            <a:ext cx="1166948" cy="1062445"/>
          </a:xfrm>
          <a:prstGeom prst="cube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V="1">
            <a:off x="1860494" y="2635482"/>
            <a:ext cx="3686231" cy="21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1759240" y="3153108"/>
            <a:ext cx="1239809" cy="1094663"/>
            <a:chOff x="3406202" y="2454553"/>
            <a:chExt cx="1280129" cy="1112861"/>
          </a:xfrm>
        </p:grpSpPr>
        <p:sp>
          <p:nvSpPr>
            <p:cNvPr id="11" name="パイ 10"/>
            <p:cNvSpPr/>
            <p:nvPr/>
          </p:nvSpPr>
          <p:spPr>
            <a:xfrm>
              <a:off x="3406202" y="2540000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パイ 26"/>
            <p:cNvSpPr/>
            <p:nvPr/>
          </p:nvSpPr>
          <p:spPr>
            <a:xfrm>
              <a:off x="3536799" y="2454553"/>
              <a:ext cx="1149532" cy="1027414"/>
            </a:xfrm>
            <a:prstGeom prst="pie">
              <a:avLst>
                <a:gd name="adj1" fmla="val 0"/>
                <a:gd name="adj2" fmla="val 10800000"/>
              </a:avLst>
            </a:prstGeom>
            <a:noFill/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線コネクタ 30"/>
            <p:cNvCxnSpPr/>
            <p:nvPr/>
          </p:nvCxnSpPr>
          <p:spPr>
            <a:xfrm flipV="1">
              <a:off x="3576948" y="2784994"/>
              <a:ext cx="127218" cy="7535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385562" y="3243263"/>
              <a:ext cx="130633" cy="8919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直線コネクタ 49"/>
          <p:cNvCxnSpPr/>
          <p:nvPr/>
        </p:nvCxnSpPr>
        <p:spPr>
          <a:xfrm flipV="1">
            <a:off x="1227090" y="2976971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1868481" y="2680464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1543792" y="3153108"/>
            <a:ext cx="2448350" cy="143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円柱 55"/>
          <p:cNvSpPr/>
          <p:nvPr/>
        </p:nvSpPr>
        <p:spPr>
          <a:xfrm>
            <a:off x="4304817" y="3296090"/>
            <a:ext cx="171450" cy="53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/>
          <p:cNvCxnSpPr/>
          <p:nvPr/>
        </p:nvCxnSpPr>
        <p:spPr>
          <a:xfrm flipH="1" flipV="1">
            <a:off x="4299247" y="3088573"/>
            <a:ext cx="34827" cy="21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6" idx="1"/>
          </p:cNvCxnSpPr>
          <p:nvPr/>
        </p:nvCxnSpPr>
        <p:spPr>
          <a:xfrm flipV="1">
            <a:off x="4390542" y="3088573"/>
            <a:ext cx="0" cy="20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4434989" y="3095596"/>
            <a:ext cx="43955" cy="2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781300" y="318557"/>
            <a:ext cx="4229100" cy="219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768026" y="4582984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7821" y="446006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円盤状電極</a:t>
            </a:r>
            <a:r>
              <a:rPr lang="en-US" altLang="ja-JP" dirty="0" smtClean="0"/>
              <a:t>(-500V)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387821" y="1755817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(-426V)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7821" y="1321713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円盤状</a:t>
            </a:r>
            <a:r>
              <a:rPr lang="ja-JP" altLang="en-US" dirty="0" smtClean="0"/>
              <a:t>電極</a:t>
            </a:r>
            <a:r>
              <a:rPr lang="en-US" altLang="ja-JP" dirty="0" smtClean="0"/>
              <a:t>(0V)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801344" y="997305"/>
            <a:ext cx="4229097" cy="223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387821" y="887609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マイクロチャンネルプレート</a:t>
            </a:r>
            <a:r>
              <a:rPr lang="en-US" altLang="ja-JP" dirty="0" smtClean="0"/>
              <a:t>(1451V)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87821" y="204067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Phosphor(3400V)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05718" y="586322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アルゴン</a:t>
            </a:r>
            <a:r>
              <a:rPr lang="ja-JP" altLang="en-US" dirty="0" smtClean="0"/>
              <a:t>ガス</a:t>
            </a:r>
            <a:endParaRPr lang="en-US" altLang="ja-JP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5505451" y="4582983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78129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525489" y="18661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/>
          <p:cNvSpPr/>
          <p:nvPr/>
        </p:nvSpPr>
        <p:spPr>
          <a:xfrm>
            <a:off x="4807716" y="1224789"/>
            <a:ext cx="485775" cy="3453445"/>
          </a:xfrm>
          <a:custGeom>
            <a:avLst/>
            <a:gdLst>
              <a:gd name="connsiteX0" fmla="*/ 0 w 485775"/>
              <a:gd name="connsiteY0" fmla="*/ 2924175 h 2924175"/>
              <a:gd name="connsiteX1" fmla="*/ 28575 w 485775"/>
              <a:gd name="connsiteY1" fmla="*/ 2876550 h 2924175"/>
              <a:gd name="connsiteX2" fmla="*/ 47625 w 485775"/>
              <a:gd name="connsiteY2" fmla="*/ 2819400 h 2924175"/>
              <a:gd name="connsiteX3" fmla="*/ 57150 w 485775"/>
              <a:gd name="connsiteY3" fmla="*/ 2790825 h 2924175"/>
              <a:gd name="connsiteX4" fmla="*/ 76200 w 485775"/>
              <a:gd name="connsiteY4" fmla="*/ 2752725 h 2924175"/>
              <a:gd name="connsiteX5" fmla="*/ 95250 w 485775"/>
              <a:gd name="connsiteY5" fmla="*/ 2724150 h 2924175"/>
              <a:gd name="connsiteX6" fmla="*/ 123825 w 485775"/>
              <a:gd name="connsiteY6" fmla="*/ 2647950 h 2924175"/>
              <a:gd name="connsiteX7" fmla="*/ 133350 w 485775"/>
              <a:gd name="connsiteY7" fmla="*/ 2609850 h 2924175"/>
              <a:gd name="connsiteX8" fmla="*/ 161925 w 485775"/>
              <a:gd name="connsiteY8" fmla="*/ 2543175 h 2924175"/>
              <a:gd name="connsiteX9" fmla="*/ 180975 w 485775"/>
              <a:gd name="connsiteY9" fmla="*/ 2457450 h 2924175"/>
              <a:gd name="connsiteX10" fmla="*/ 200025 w 485775"/>
              <a:gd name="connsiteY10" fmla="*/ 2400300 h 2924175"/>
              <a:gd name="connsiteX11" fmla="*/ 209550 w 485775"/>
              <a:gd name="connsiteY11" fmla="*/ 2371725 h 2924175"/>
              <a:gd name="connsiteX12" fmla="*/ 238125 w 485775"/>
              <a:gd name="connsiteY12" fmla="*/ 2305050 h 2924175"/>
              <a:gd name="connsiteX13" fmla="*/ 257175 w 485775"/>
              <a:gd name="connsiteY13" fmla="*/ 2200275 h 2924175"/>
              <a:gd name="connsiteX14" fmla="*/ 285750 w 485775"/>
              <a:gd name="connsiteY14" fmla="*/ 2105025 h 2924175"/>
              <a:gd name="connsiteX15" fmla="*/ 314325 w 485775"/>
              <a:gd name="connsiteY15" fmla="*/ 1981200 h 2924175"/>
              <a:gd name="connsiteX16" fmla="*/ 361950 w 485775"/>
              <a:gd name="connsiteY16" fmla="*/ 1857375 h 2924175"/>
              <a:gd name="connsiteX17" fmla="*/ 381000 w 485775"/>
              <a:gd name="connsiteY17" fmla="*/ 1743075 h 2924175"/>
              <a:gd name="connsiteX18" fmla="*/ 400050 w 485775"/>
              <a:gd name="connsiteY18" fmla="*/ 1571625 h 2924175"/>
              <a:gd name="connsiteX19" fmla="*/ 419100 w 485775"/>
              <a:gd name="connsiteY19" fmla="*/ 1400175 h 2924175"/>
              <a:gd name="connsiteX20" fmla="*/ 438150 w 485775"/>
              <a:gd name="connsiteY20" fmla="*/ 1114425 h 2924175"/>
              <a:gd name="connsiteX21" fmla="*/ 457200 w 485775"/>
              <a:gd name="connsiteY21" fmla="*/ 1047750 h 2924175"/>
              <a:gd name="connsiteX22" fmla="*/ 466725 w 485775"/>
              <a:gd name="connsiteY22" fmla="*/ 676275 h 2924175"/>
              <a:gd name="connsiteX23" fmla="*/ 476250 w 485775"/>
              <a:gd name="connsiteY23" fmla="*/ 628650 h 2924175"/>
              <a:gd name="connsiteX24" fmla="*/ 485775 w 485775"/>
              <a:gd name="connsiteY24" fmla="*/ 561975 h 2924175"/>
              <a:gd name="connsiteX25" fmla="*/ 466725 w 485775"/>
              <a:gd name="connsiteY25" fmla="*/ 400050 h 2924175"/>
              <a:gd name="connsiteX26" fmla="*/ 485775 w 485775"/>
              <a:gd name="connsiteY26" fmla="*/ 76200 h 2924175"/>
              <a:gd name="connsiteX27" fmla="*/ 457200 w 485775"/>
              <a:gd name="connsiteY27" fmla="*/ 0 h 292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5775" h="2924175">
                <a:moveTo>
                  <a:pt x="0" y="2924175"/>
                </a:moveTo>
                <a:cubicBezTo>
                  <a:pt x="9525" y="2908300"/>
                  <a:pt x="20914" y="2893404"/>
                  <a:pt x="28575" y="2876550"/>
                </a:cubicBezTo>
                <a:cubicBezTo>
                  <a:pt x="36884" y="2858269"/>
                  <a:pt x="41275" y="2838450"/>
                  <a:pt x="47625" y="2819400"/>
                </a:cubicBezTo>
                <a:cubicBezTo>
                  <a:pt x="50800" y="2809875"/>
                  <a:pt x="52660" y="2799805"/>
                  <a:pt x="57150" y="2790825"/>
                </a:cubicBezTo>
                <a:cubicBezTo>
                  <a:pt x="63500" y="2778125"/>
                  <a:pt x="69155" y="2765053"/>
                  <a:pt x="76200" y="2752725"/>
                </a:cubicBezTo>
                <a:cubicBezTo>
                  <a:pt x="81880" y="2742786"/>
                  <a:pt x="90130" y="2734389"/>
                  <a:pt x="95250" y="2724150"/>
                </a:cubicBezTo>
                <a:cubicBezTo>
                  <a:pt x="101960" y="2710730"/>
                  <a:pt x="118329" y="2667185"/>
                  <a:pt x="123825" y="2647950"/>
                </a:cubicBezTo>
                <a:cubicBezTo>
                  <a:pt x="127421" y="2635363"/>
                  <a:pt x="129754" y="2622437"/>
                  <a:pt x="133350" y="2609850"/>
                </a:cubicBezTo>
                <a:cubicBezTo>
                  <a:pt x="152272" y="2543622"/>
                  <a:pt x="131445" y="2624455"/>
                  <a:pt x="161925" y="2543175"/>
                </a:cubicBezTo>
                <a:cubicBezTo>
                  <a:pt x="170478" y="2520366"/>
                  <a:pt x="174940" y="2479578"/>
                  <a:pt x="180975" y="2457450"/>
                </a:cubicBezTo>
                <a:cubicBezTo>
                  <a:pt x="186259" y="2438077"/>
                  <a:pt x="193675" y="2419350"/>
                  <a:pt x="200025" y="2400300"/>
                </a:cubicBezTo>
                <a:cubicBezTo>
                  <a:pt x="203200" y="2390775"/>
                  <a:pt x="205060" y="2380705"/>
                  <a:pt x="209550" y="2371725"/>
                </a:cubicBezTo>
                <a:cubicBezTo>
                  <a:pt x="221198" y="2348429"/>
                  <a:pt x="232519" y="2330277"/>
                  <a:pt x="238125" y="2305050"/>
                </a:cubicBezTo>
                <a:cubicBezTo>
                  <a:pt x="248216" y="2259639"/>
                  <a:pt x="245619" y="2243611"/>
                  <a:pt x="257175" y="2200275"/>
                </a:cubicBezTo>
                <a:cubicBezTo>
                  <a:pt x="265716" y="2168246"/>
                  <a:pt x="277314" y="2137082"/>
                  <a:pt x="285750" y="2105025"/>
                </a:cubicBezTo>
                <a:cubicBezTo>
                  <a:pt x="287369" y="2098871"/>
                  <a:pt x="306766" y="2006398"/>
                  <a:pt x="314325" y="1981200"/>
                </a:cubicBezTo>
                <a:cubicBezTo>
                  <a:pt x="332123" y="1921875"/>
                  <a:pt x="336180" y="1917504"/>
                  <a:pt x="361950" y="1857375"/>
                </a:cubicBezTo>
                <a:cubicBezTo>
                  <a:pt x="391558" y="1620514"/>
                  <a:pt x="355827" y="1881528"/>
                  <a:pt x="381000" y="1743075"/>
                </a:cubicBezTo>
                <a:cubicBezTo>
                  <a:pt x="393505" y="1674298"/>
                  <a:pt x="391585" y="1647812"/>
                  <a:pt x="400050" y="1571625"/>
                </a:cubicBezTo>
                <a:cubicBezTo>
                  <a:pt x="412971" y="1455335"/>
                  <a:pt x="409985" y="1550581"/>
                  <a:pt x="419100" y="1400175"/>
                </a:cubicBezTo>
                <a:cubicBezTo>
                  <a:pt x="421931" y="1353461"/>
                  <a:pt x="422828" y="1191034"/>
                  <a:pt x="438150" y="1114425"/>
                </a:cubicBezTo>
                <a:cubicBezTo>
                  <a:pt x="442683" y="1091760"/>
                  <a:pt x="450850" y="1069975"/>
                  <a:pt x="457200" y="1047750"/>
                </a:cubicBezTo>
                <a:cubicBezTo>
                  <a:pt x="460375" y="923925"/>
                  <a:pt x="461101" y="800013"/>
                  <a:pt x="466725" y="676275"/>
                </a:cubicBezTo>
                <a:cubicBezTo>
                  <a:pt x="467460" y="660102"/>
                  <a:pt x="473588" y="644619"/>
                  <a:pt x="476250" y="628650"/>
                </a:cubicBezTo>
                <a:cubicBezTo>
                  <a:pt x="479941" y="606505"/>
                  <a:pt x="482600" y="584200"/>
                  <a:pt x="485775" y="561975"/>
                </a:cubicBezTo>
                <a:cubicBezTo>
                  <a:pt x="476693" y="507484"/>
                  <a:pt x="466725" y="456417"/>
                  <a:pt x="466725" y="400050"/>
                </a:cubicBezTo>
                <a:cubicBezTo>
                  <a:pt x="466725" y="124286"/>
                  <a:pt x="446113" y="195185"/>
                  <a:pt x="485775" y="76200"/>
                </a:cubicBezTo>
                <a:cubicBezTo>
                  <a:pt x="445975" y="36400"/>
                  <a:pt x="457200" y="61095"/>
                  <a:pt x="45720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93491" y="275439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光電子の軌跡例</a:t>
            </a:r>
            <a:endParaRPr kumimoji="1" lang="ja-JP" altLang="en-US" sz="1400" dirty="0"/>
          </a:p>
        </p:txBody>
      </p:sp>
      <p:cxnSp>
        <p:nvCxnSpPr>
          <p:cNvPr id="30" name="直線コネクタ 29"/>
          <p:cNvCxnSpPr>
            <a:stCxn id="27" idx="16"/>
            <a:endCxn id="28" idx="2"/>
          </p:cNvCxnSpPr>
          <p:nvPr/>
        </p:nvCxnSpPr>
        <p:spPr>
          <a:xfrm flipV="1">
            <a:off x="5169666" y="3062175"/>
            <a:ext cx="844535" cy="35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グループ化 1"/>
          <p:cNvGrpSpPr/>
          <p:nvPr/>
        </p:nvGrpSpPr>
        <p:grpSpPr>
          <a:xfrm>
            <a:off x="4765370" y="3945499"/>
            <a:ext cx="404296" cy="1778415"/>
            <a:chOff x="8841867" y="2044810"/>
            <a:chExt cx="404296" cy="2082061"/>
          </a:xfrm>
        </p:grpSpPr>
        <p:sp>
          <p:nvSpPr>
            <p:cNvPr id="22" name="台形 21"/>
            <p:cNvSpPr/>
            <p:nvPr/>
          </p:nvSpPr>
          <p:spPr>
            <a:xfrm>
              <a:off x="8868635" y="3247306"/>
              <a:ext cx="274993" cy="87956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雲形吹き出し 22"/>
            <p:cNvSpPr/>
            <p:nvPr/>
          </p:nvSpPr>
          <p:spPr>
            <a:xfrm rot="21370121">
              <a:off x="8841867" y="2044810"/>
              <a:ext cx="404296" cy="1018002"/>
            </a:xfrm>
            <a:prstGeom prst="cloudCallout">
              <a:avLst/>
            </a:prstGeom>
            <a:solidFill>
              <a:srgbClr val="EF6D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2752740" y="1424477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525489" y="1411130"/>
            <a:ext cx="1504949" cy="1904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右矢印 2"/>
          <p:cNvSpPr/>
          <p:nvPr/>
        </p:nvSpPr>
        <p:spPr>
          <a:xfrm>
            <a:off x="1865612" y="4021835"/>
            <a:ext cx="2871158" cy="44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HHG+IR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152306" y="559697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r>
              <a:rPr kumimoji="1" lang="ja-JP" altLang="en-US" dirty="0" smtClean="0"/>
              <a:t>次高調波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90730" y="5571567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13</a:t>
            </a:r>
            <a:r>
              <a:rPr kumimoji="1" lang="ja-JP" altLang="en-US" dirty="0" smtClean="0"/>
              <a:t>次高調波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基本波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3075" y="558508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11</a:t>
            </a:r>
            <a:r>
              <a:rPr kumimoji="1" lang="ja-JP" altLang="en-US" smtClean="0"/>
              <a:t>次高調波</a:t>
            </a:r>
            <a:r>
              <a:rPr lang="en-US" altLang="ja-JP" smtClean="0"/>
              <a:t>+</a:t>
            </a:r>
            <a:r>
              <a:rPr lang="ja-JP" altLang="en-US" smtClean="0"/>
              <a:t>基本波</a:t>
            </a:r>
            <a:endParaRPr lang="en-US" altLang="ja-JP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6428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490917" y="24086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3880942" y="2407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7917556" y="1975425"/>
            <a:ext cx="0" cy="4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182505" y="2407425"/>
            <a:ext cx="33968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6043117" y="2407425"/>
            <a:ext cx="3032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169994" y="1310185"/>
            <a:ext cx="0" cy="397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256282" y="53314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電子が</a:t>
            </a:r>
            <a:r>
              <a:rPr lang="ja-JP" altLang="en-US" smtClean="0"/>
              <a:t>受け取る</a:t>
            </a:r>
            <a:endParaRPr lang="en-US" altLang="ja-JP" smtClean="0"/>
          </a:p>
          <a:p>
            <a:pPr algn="ctr"/>
            <a:r>
              <a:rPr lang="ja-JP" altLang="en-US" smtClean="0"/>
              <a:t>エネルギー</a:t>
            </a:r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92530" y="21926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b="1" smtClean="0"/>
              <a:t>12</a:t>
            </a:r>
            <a:r>
              <a:rPr kumimoji="1" lang="ja-JP" altLang="en-US" sz="1400" b="1" smtClean="0"/>
              <a:t>次高調波に相当する</a:t>
            </a:r>
            <a:endParaRPr kumimoji="1" lang="en-US" altLang="ja-JP" sz="1400" b="1" smtClean="0"/>
          </a:p>
          <a:p>
            <a:pPr algn="ctr"/>
            <a:r>
              <a:rPr lang="ja-JP" altLang="en-US" sz="1400" b="1" smtClean="0"/>
              <a:t>エネルギー</a:t>
            </a:r>
            <a:r>
              <a:rPr lang="en-US" altLang="ja-JP" sz="1400" b="1" smtClean="0"/>
              <a:t>(18.60eV)</a:t>
            </a:r>
            <a:endParaRPr kumimoji="1" lang="ja-JP" altLang="en-US" sz="1400" b="1"/>
          </a:p>
        </p:txBody>
      </p:sp>
      <p:cxnSp>
        <p:nvCxnSpPr>
          <p:cNvPr id="25" name="直線コネクタ 24"/>
          <p:cNvCxnSpPr/>
          <p:nvPr/>
        </p:nvCxnSpPr>
        <p:spPr>
          <a:xfrm>
            <a:off x="3642817" y="2839425"/>
            <a:ext cx="4762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887354" y="2839425"/>
            <a:ext cx="0" cy="245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74362" y="282140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/>
              <a:t>17.05eV</a:t>
            </a:r>
            <a:endParaRPr kumimoji="1" lang="ja-JP" altLang="en-US" sz="140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71495" y="248265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smtClean="0">
                <a:solidFill>
                  <a:srgbClr val="FF0000"/>
                </a:solidFill>
              </a:rPr>
              <a:t>+1.55eV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5587767" y="2407425"/>
            <a:ext cx="4762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5804992" y="2407425"/>
            <a:ext cx="0" cy="2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5857745" y="242651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18.6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  <p:cxnSp>
        <p:nvCxnSpPr>
          <p:cNvPr id="41" name="直線コネクタ 40"/>
          <p:cNvCxnSpPr/>
          <p:nvPr/>
        </p:nvCxnSpPr>
        <p:spPr>
          <a:xfrm>
            <a:off x="7505137" y="1976625"/>
            <a:ext cx="47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7559439" y="1976626"/>
            <a:ext cx="0" cy="33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8010000" y="2042499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FF0000"/>
                </a:solidFill>
              </a:rPr>
              <a:t>-</a:t>
            </a:r>
            <a:r>
              <a:rPr kumimoji="1" lang="en-US" altLang="ja-JP" sz="1400" smtClean="0">
                <a:solidFill>
                  <a:srgbClr val="FF0000"/>
                </a:solidFill>
              </a:rPr>
              <a:t>1.55eV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869086" y="16649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smtClean="0"/>
              <a:t>20.15</a:t>
            </a:r>
            <a:r>
              <a:rPr kumimoji="1" lang="en-US" altLang="ja-JP" sz="1400" smtClean="0"/>
              <a:t>eV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320</Words>
  <Application>Microsoft Office PowerPoint</Application>
  <PresentationFormat>ワイド画面</PresentationFormat>
  <Paragraphs>108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河西 剛</dc:creator>
  <cp:lastModifiedBy>河西 剛</cp:lastModifiedBy>
  <cp:revision>73</cp:revision>
  <dcterms:created xsi:type="dcterms:W3CDTF">2021-01-18T10:32:12Z</dcterms:created>
  <dcterms:modified xsi:type="dcterms:W3CDTF">2021-01-26T03:21:54Z</dcterms:modified>
</cp:coreProperties>
</file>