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7" r:id="rId2"/>
    <p:sldId id="264" r:id="rId3"/>
    <p:sldId id="257" r:id="rId4"/>
    <p:sldId id="258" r:id="rId5"/>
    <p:sldId id="259" r:id="rId6"/>
    <p:sldId id="261" r:id="rId7"/>
    <p:sldId id="268" r:id="rId8"/>
    <p:sldId id="262" r:id="rId9"/>
    <p:sldId id="263" r:id="rId10"/>
    <p:sldId id="266" r:id="rId11"/>
    <p:sldId id="265" r:id="rId12"/>
    <p:sldId id="256" r:id="rId13"/>
    <p:sldId id="269" r:id="rId14"/>
    <p:sldId id="270"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A654C53-56E5-41FA-9573-5D4DFA450F54}">
          <p14:sldIdLst>
            <p14:sldId id="267"/>
            <p14:sldId id="264"/>
            <p14:sldId id="257"/>
            <p14:sldId id="258"/>
            <p14:sldId id="259"/>
            <p14:sldId id="261"/>
            <p14:sldId id="268"/>
            <p14:sldId id="262"/>
            <p14:sldId id="263"/>
            <p14:sldId id="266"/>
            <p14:sldId id="265"/>
            <p14:sldId id="256"/>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3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snapToGrid="0">
      <p:cViewPr varScale="1">
        <p:scale>
          <a:sx n="70" d="100"/>
          <a:sy n="70" d="100"/>
        </p:scale>
        <p:origin x="63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F2AC-3586-4C52-9697-67AD8B1E734E}" type="datetimeFigureOut">
              <a:rPr kumimoji="1" lang="ja-JP" altLang="en-US" smtClean="0"/>
              <a:t>2021/2/3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5CFF8-F04A-435E-A7E8-49EDD74AB9C2}" type="slidenum">
              <a:rPr kumimoji="1" lang="ja-JP" altLang="en-US" smtClean="0"/>
              <a:t>‹#›</a:t>
            </a:fld>
            <a:endParaRPr kumimoji="1" lang="ja-JP" altLang="en-US"/>
          </a:p>
        </p:txBody>
      </p:sp>
    </p:spTree>
    <p:extLst>
      <p:ext uri="{BB962C8B-B14F-4D97-AF65-F5344CB8AC3E}">
        <p14:creationId xmlns:p14="http://schemas.microsoft.com/office/powerpoint/2010/main" val="2708875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本研究では，極端紫外領域の高次高調波と，赤外光を用いてアルゴン原子をイオン化し，放出された光電子の運動量分布と，高次高調波と赤外光の時間差との関係を測定した</a:t>
            </a:r>
            <a:r>
              <a:rPr kumimoji="1" lang="en-US" altLang="ja-JP" dirty="0" smtClean="0"/>
              <a:t>.</a:t>
            </a:r>
            <a:r>
              <a:rPr kumimoji="1" lang="ja-JP" altLang="en-US" dirty="0" smtClean="0"/>
              <a:t>　赤外光の強度を変化させると，</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a:t>
            </a:fld>
            <a:endParaRPr kumimoji="1" lang="ja-JP" altLang="en-US"/>
          </a:p>
        </p:txBody>
      </p:sp>
    </p:spTree>
    <p:extLst>
      <p:ext uri="{BB962C8B-B14F-4D97-AF65-F5344CB8AC3E}">
        <p14:creationId xmlns:p14="http://schemas.microsoft.com/office/powerpoint/2010/main" val="426455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まず，イオン化に用いた高次高調波の発生原理について説明します</a:t>
            </a:r>
            <a:r>
              <a:rPr kumimoji="1" lang="en-US" altLang="ja-JP" dirty="0" smtClean="0"/>
              <a:t>. </a:t>
            </a:r>
            <a:r>
              <a:rPr kumimoji="1" lang="ja-JP" altLang="en-US" dirty="0" smtClean="0"/>
              <a:t>高次高調波は，ガスに光を入射させると，入射光のエネルギーの整数倍のエネルギーを持つ光が観測される現象のことで，その原理は</a:t>
            </a:r>
            <a:r>
              <a:rPr kumimoji="1" lang="en-US" altLang="ja-JP" dirty="0" smtClean="0"/>
              <a:t>3step-model</a:t>
            </a:r>
            <a:r>
              <a:rPr kumimoji="1" lang="ja-JP" altLang="en-US" dirty="0" smtClean="0"/>
              <a:t>と呼ばれるモデルによって古典的に説明されます</a:t>
            </a:r>
            <a:r>
              <a:rPr kumimoji="1" lang="en-US" altLang="ja-JP" dirty="0" smtClean="0"/>
              <a:t>. </a:t>
            </a:r>
            <a:r>
              <a:rPr kumimoji="1" lang="ja-JP" altLang="en-US" dirty="0" smtClean="0"/>
              <a:t>図</a:t>
            </a:r>
            <a:r>
              <a:rPr kumimoji="1" lang="en-US" altLang="ja-JP" dirty="0" smtClean="0"/>
              <a:t>3</a:t>
            </a:r>
            <a:r>
              <a:rPr kumimoji="1" lang="ja-JP" altLang="en-US" dirty="0" smtClean="0"/>
              <a:t>は，</a:t>
            </a:r>
            <a:r>
              <a:rPr kumimoji="1" lang="en-US" altLang="ja-JP" dirty="0" smtClean="0"/>
              <a:t>3steo-model</a:t>
            </a:r>
            <a:r>
              <a:rPr kumimoji="1" lang="ja-JP" altLang="en-US" dirty="0" smtClean="0"/>
              <a:t>の模式図を示しています</a:t>
            </a:r>
            <a:r>
              <a:rPr kumimoji="1" lang="en-US" altLang="ja-JP" dirty="0" smtClean="0"/>
              <a:t>.</a:t>
            </a:r>
            <a:r>
              <a:rPr kumimoji="1" lang="ja-JP" altLang="en-US" dirty="0" smtClean="0"/>
              <a:t>　通常，原子に含まれる電子は，図</a:t>
            </a:r>
            <a:r>
              <a:rPr kumimoji="1" lang="en-US" altLang="ja-JP" dirty="0" smtClean="0"/>
              <a:t>3</a:t>
            </a:r>
            <a:r>
              <a:rPr kumimoji="1" lang="ja-JP" altLang="en-US" dirty="0" smtClean="0"/>
              <a:t>の</a:t>
            </a:r>
            <a:r>
              <a:rPr kumimoji="1" lang="en-US" altLang="ja-JP" dirty="0" smtClean="0"/>
              <a:t>a</a:t>
            </a:r>
            <a:r>
              <a:rPr kumimoji="1" lang="ja-JP" altLang="en-US" dirty="0" err="1" smtClean="0"/>
              <a:t>のように</a:t>
            </a:r>
            <a:r>
              <a:rPr kumimoji="1" lang="ja-JP" altLang="en-US" dirty="0" smtClean="0"/>
              <a:t>陽子のプラス電荷の作るクーロンポテンシャルによって束縛されています</a:t>
            </a:r>
            <a:r>
              <a:rPr kumimoji="1" lang="en-US" altLang="ja-JP" dirty="0" smtClean="0"/>
              <a:t>. </a:t>
            </a:r>
            <a:r>
              <a:rPr kumimoji="1" lang="ja-JP" altLang="en-US" dirty="0" smtClean="0"/>
              <a:t>ここに，</a:t>
            </a:r>
            <a:r>
              <a:rPr kumimoji="1" lang="en-US" altLang="ja-JP" dirty="0" smtClean="0"/>
              <a:t>b</a:t>
            </a:r>
            <a:r>
              <a:rPr kumimoji="1" lang="ja-JP" altLang="en-US" dirty="0" err="1" smtClean="0"/>
              <a:t>のように</a:t>
            </a:r>
            <a:r>
              <a:rPr kumimoji="1" lang="ja-JP" altLang="en-US" dirty="0" smtClean="0"/>
              <a:t>レーザーを入射すると，レーザーの電場によって電子を束縛していたポテンシャルが変形し，同じレーザー電場によって加速された光電子が原子の外へと飛び出していきます</a:t>
            </a:r>
            <a:r>
              <a:rPr kumimoji="1" lang="en-US" altLang="ja-JP" dirty="0" smtClean="0"/>
              <a:t>. </a:t>
            </a:r>
            <a:r>
              <a:rPr kumimoji="1" lang="ja-JP" altLang="en-US" dirty="0" smtClean="0"/>
              <a:t>これがトンネルイオン化と呼ばれる段階です</a:t>
            </a:r>
            <a:r>
              <a:rPr kumimoji="1" lang="en-US" altLang="ja-JP" dirty="0" smtClean="0"/>
              <a:t>. </a:t>
            </a:r>
            <a:r>
              <a:rPr kumimoji="1" lang="ja-JP" altLang="en-US" dirty="0" smtClean="0"/>
              <a:t>電子は一旦は原子の外に飛び出しますが，図</a:t>
            </a:r>
            <a:r>
              <a:rPr kumimoji="1" lang="en-US" altLang="ja-JP" dirty="0" smtClean="0"/>
              <a:t>3</a:t>
            </a:r>
            <a:r>
              <a:rPr kumimoji="1" lang="ja-JP" altLang="en-US" dirty="0" smtClean="0"/>
              <a:t>の</a:t>
            </a:r>
            <a:r>
              <a:rPr kumimoji="1" lang="en-US" altLang="ja-JP" dirty="0" smtClean="0"/>
              <a:t>c</a:t>
            </a:r>
            <a:r>
              <a:rPr kumimoji="1" lang="ja-JP" altLang="en-US" dirty="0" err="1" smtClean="0"/>
              <a:t>のように</a:t>
            </a:r>
            <a:r>
              <a:rPr kumimoji="1" lang="ja-JP" altLang="en-US" dirty="0" smtClean="0"/>
              <a:t>レーザー電場の振動が逆向きになると，電子は原子の方向に戻るように加速され，原子と衝突します</a:t>
            </a:r>
            <a:r>
              <a:rPr kumimoji="1" lang="en-US" altLang="ja-JP" dirty="0" smtClean="0"/>
              <a:t>. </a:t>
            </a:r>
            <a:r>
              <a:rPr kumimoji="1" lang="ja-JP" altLang="en-US" dirty="0" smtClean="0"/>
              <a:t>これが再衝突と呼ばれる段階です</a:t>
            </a:r>
            <a:r>
              <a:rPr kumimoji="1" lang="en-US" altLang="ja-JP" dirty="0" smtClean="0"/>
              <a:t>. </a:t>
            </a:r>
            <a:r>
              <a:rPr kumimoji="1" lang="ja-JP" altLang="en-US" dirty="0" smtClean="0"/>
              <a:t>再衝突すると，電子は再び原子に束縛されるので，持っていた運動エネルギーを失います</a:t>
            </a:r>
            <a:r>
              <a:rPr kumimoji="1" lang="en-US" altLang="ja-JP" dirty="0" smtClean="0"/>
              <a:t>. </a:t>
            </a:r>
            <a:r>
              <a:rPr kumimoji="1" lang="ja-JP" altLang="en-US" dirty="0" smtClean="0"/>
              <a:t>このとき電子が失った運動エネルギーは，光エネルギーとして外部に放出されます</a:t>
            </a:r>
            <a:r>
              <a:rPr kumimoji="1" lang="en-US" altLang="ja-JP" dirty="0" smtClean="0"/>
              <a:t>. </a:t>
            </a:r>
            <a:r>
              <a:rPr kumimoji="1" lang="ja-JP" altLang="en-US" dirty="0" smtClean="0"/>
              <a:t>この光が高次高調波です</a:t>
            </a:r>
            <a:r>
              <a:rPr kumimoji="1" lang="en-US" altLang="ja-JP" dirty="0" smtClean="0"/>
              <a:t>.  </a:t>
            </a:r>
            <a:r>
              <a:rPr kumimoji="1" lang="ja-JP" altLang="en-US" dirty="0" smtClean="0"/>
              <a:t>今回の実験では，クリプトンガスに波長</a:t>
            </a:r>
            <a:r>
              <a:rPr kumimoji="1" lang="en-US" altLang="ja-JP" dirty="0" smtClean="0"/>
              <a:t>800nm</a:t>
            </a:r>
            <a:r>
              <a:rPr kumimoji="1" lang="ja-JP" altLang="en-US" dirty="0" smtClean="0"/>
              <a:t>の光を入射させ，高次高調波を発生させました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a:t>
            </a:fld>
            <a:endParaRPr kumimoji="1" lang="ja-JP" altLang="en-US"/>
          </a:p>
        </p:txBody>
      </p:sp>
    </p:spTree>
    <p:extLst>
      <p:ext uri="{BB962C8B-B14F-4D97-AF65-F5344CB8AC3E}">
        <p14:creationId xmlns:p14="http://schemas.microsoft.com/office/powerpoint/2010/main" val="2836107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2</a:t>
            </a:r>
            <a:r>
              <a:rPr kumimoji="1" lang="ja-JP" altLang="en-US" dirty="0" smtClean="0"/>
              <a:t>光子イオン化過程」について説明します</a:t>
            </a:r>
            <a:r>
              <a:rPr kumimoji="1" lang="en-US" altLang="ja-JP" dirty="0" smtClean="0"/>
              <a:t>.</a:t>
            </a:r>
            <a:r>
              <a:rPr kumimoji="1" lang="ja-JP" altLang="en-US" dirty="0" smtClean="0"/>
              <a:t>図</a:t>
            </a:r>
            <a:r>
              <a:rPr kumimoji="1" lang="en-US" altLang="ja-JP" dirty="0" smtClean="0"/>
              <a:t>1</a:t>
            </a:r>
            <a:r>
              <a:rPr kumimoji="1" lang="ja-JP" altLang="en-US" dirty="0" smtClean="0"/>
              <a:t>は，</a:t>
            </a:r>
            <a:r>
              <a:rPr kumimoji="1" lang="en-US" altLang="ja-JP" dirty="0" smtClean="0"/>
              <a:t>2</a:t>
            </a:r>
            <a:r>
              <a:rPr kumimoji="1" lang="ja-JP" altLang="en-US" dirty="0" smtClean="0"/>
              <a:t>光子イオン化過程の模式図を示しています</a:t>
            </a:r>
            <a:r>
              <a:rPr kumimoji="1" lang="en-US" altLang="ja-JP" dirty="0" smtClean="0"/>
              <a:t>. 2</a:t>
            </a:r>
            <a:r>
              <a:rPr kumimoji="1" lang="ja-JP" altLang="en-US" dirty="0" smtClean="0"/>
              <a:t>光子イオン化過程とは，</a:t>
            </a:r>
            <a:r>
              <a:rPr kumimoji="1" lang="en-US" altLang="ja-JP" dirty="0" smtClean="0"/>
              <a:t>2</a:t>
            </a:r>
            <a:r>
              <a:rPr kumimoji="1" lang="ja-JP" altLang="en-US" dirty="0" smtClean="0"/>
              <a:t>種類の光子，つまり波長の異なる</a:t>
            </a:r>
            <a:r>
              <a:rPr kumimoji="1" lang="en-US" altLang="ja-JP" dirty="0" smtClean="0"/>
              <a:t>2</a:t>
            </a:r>
            <a:r>
              <a:rPr kumimoji="1" lang="ja-JP" altLang="en-US" dirty="0" err="1" smtClean="0"/>
              <a:t>つの</a:t>
            </a:r>
            <a:r>
              <a:rPr kumimoji="1" lang="ja-JP" altLang="en-US" dirty="0" smtClean="0"/>
              <a:t>光を用いて物質をイオン化することを意味します</a:t>
            </a:r>
            <a:r>
              <a:rPr kumimoji="1" lang="en-US" altLang="ja-JP" dirty="0" smtClean="0"/>
              <a:t>. </a:t>
            </a:r>
            <a:r>
              <a:rPr kumimoji="1" lang="ja-JP" altLang="en-US" dirty="0" smtClean="0"/>
              <a:t>今回の実験では，図</a:t>
            </a:r>
            <a:r>
              <a:rPr kumimoji="1" lang="en-US" altLang="ja-JP" dirty="0" smtClean="0"/>
              <a:t>1</a:t>
            </a:r>
            <a:r>
              <a:rPr kumimoji="1" lang="ja-JP" altLang="en-US" dirty="0" smtClean="0"/>
              <a:t>のように，高次高調波と赤外光を用いてアルゴンをイオン化し，発生した光電子の運動量分布を測定しました</a:t>
            </a:r>
            <a:r>
              <a:rPr kumimoji="1" lang="en-US" altLang="ja-JP" dirty="0" smtClean="0"/>
              <a:t>.  </a:t>
            </a:r>
            <a:r>
              <a:rPr kumimoji="1" lang="ja-JP" altLang="en-US" dirty="0" smtClean="0"/>
              <a:t>詳しく言うと，高次高調波と赤外光の時間差を変化させると，光電子の運動量分布がどのように変化するか，を測定しました</a:t>
            </a:r>
            <a:r>
              <a:rPr kumimoji="1" lang="en-US" altLang="ja-JP" dirty="0" smtClean="0"/>
              <a:t>.</a:t>
            </a:r>
            <a:r>
              <a:rPr kumimoji="1" lang="ja-JP" altLang="en-US" dirty="0" smtClean="0"/>
              <a:t>　</a:t>
            </a:r>
            <a:r>
              <a:rPr kumimoji="1" lang="en-US" altLang="ja-JP" dirty="0" smtClean="0"/>
              <a:t> </a:t>
            </a:r>
            <a:r>
              <a:rPr kumimoji="1" lang="ja-JP" altLang="en-US" dirty="0" smtClean="0"/>
              <a:t>図</a:t>
            </a:r>
            <a:r>
              <a:rPr kumimoji="1" lang="en-US" altLang="ja-JP" dirty="0" smtClean="0"/>
              <a:t>2</a:t>
            </a:r>
            <a:r>
              <a:rPr kumimoji="1" lang="ja-JP" altLang="en-US" dirty="0" smtClean="0"/>
              <a:t>は，高次高調波と赤外光の時間差，</a:t>
            </a:r>
            <a:r>
              <a:rPr kumimoji="1" lang="en-US" altLang="ja-JP" dirty="0" smtClean="0"/>
              <a:t>XUV-IR delay</a:t>
            </a:r>
            <a:r>
              <a:rPr kumimoji="1" lang="ja-JP" altLang="en-US" dirty="0" smtClean="0"/>
              <a:t>について示しています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a</a:t>
            </a:r>
            <a:r>
              <a:rPr kumimoji="1" lang="ja-JP" altLang="en-US" dirty="0" smtClean="0"/>
              <a:t>のとき，高次高調波と赤外光は同時にアルゴンガスに入射します</a:t>
            </a:r>
            <a:r>
              <a:rPr kumimoji="1" lang="en-US" altLang="ja-JP" dirty="0" smtClean="0"/>
              <a:t>. </a:t>
            </a:r>
            <a:r>
              <a:rPr kumimoji="1" lang="ja-JP" altLang="en-US" dirty="0" smtClean="0"/>
              <a:t>このとき，高次高調波と赤外光の時間差は</a:t>
            </a:r>
            <a:r>
              <a:rPr kumimoji="1" lang="en-US" altLang="ja-JP" dirty="0" smtClean="0"/>
              <a:t>0</a:t>
            </a:r>
            <a:r>
              <a:rPr kumimoji="1" lang="ja-JP" altLang="en-US" dirty="0" err="1" smtClean="0"/>
              <a:t>です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b</a:t>
            </a:r>
            <a:r>
              <a:rPr kumimoji="1" lang="ja-JP" altLang="en-US" dirty="0" smtClean="0"/>
              <a:t>のとき，高次高調波に対して赤外光が遅れてアルゴンガスに入射するので，高次高調波と赤外光には時間差が発生します</a:t>
            </a:r>
            <a:r>
              <a:rPr kumimoji="1" lang="en-US" altLang="ja-JP" dirty="0" smtClean="0"/>
              <a:t>.</a:t>
            </a:r>
            <a:r>
              <a:rPr kumimoji="1" lang="ja-JP" altLang="en-US" baseline="0" dirty="0" smtClean="0"/>
              <a:t> この時間差と光電子の運動量分布の変化について調べました</a:t>
            </a:r>
            <a:r>
              <a:rPr kumimoji="1" lang="en-US" altLang="ja-JP" baseline="0" dirty="0" smtClean="0"/>
              <a:t>.</a:t>
            </a:r>
            <a:r>
              <a:rPr kumimoji="1" lang="ja-JP" altLang="en-US" baseline="0"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3</a:t>
            </a:fld>
            <a:endParaRPr kumimoji="1" lang="ja-JP" altLang="en-US"/>
          </a:p>
        </p:txBody>
      </p:sp>
    </p:spTree>
    <p:extLst>
      <p:ext uri="{BB962C8B-B14F-4D97-AF65-F5344CB8AC3E}">
        <p14:creationId xmlns:p14="http://schemas.microsoft.com/office/powerpoint/2010/main" val="550194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次に，発生した光電子の運動量分布を測定する方法である，</a:t>
            </a:r>
            <a:r>
              <a:rPr kumimoji="1" lang="en-US" altLang="ja-JP" dirty="0" smtClean="0"/>
              <a:t>Velocity Map Imaging</a:t>
            </a:r>
            <a:r>
              <a:rPr kumimoji="1" lang="ja-JP" altLang="en-US" dirty="0" smtClean="0"/>
              <a:t>について説明します</a:t>
            </a:r>
            <a:r>
              <a:rPr kumimoji="1" lang="en-US" altLang="ja-JP" dirty="0" smtClean="0"/>
              <a:t>. </a:t>
            </a:r>
            <a:r>
              <a:rPr kumimoji="1" lang="ja-JP" altLang="en-US" dirty="0" smtClean="0"/>
              <a:t>図</a:t>
            </a:r>
            <a:r>
              <a:rPr kumimoji="1" lang="en-US" altLang="ja-JP" dirty="0" smtClean="0"/>
              <a:t>4</a:t>
            </a:r>
            <a:r>
              <a:rPr kumimoji="1" lang="ja-JP" altLang="en-US" dirty="0" smtClean="0"/>
              <a:t>は，</a:t>
            </a:r>
            <a:r>
              <a:rPr kumimoji="1" lang="en-US" altLang="ja-JP" dirty="0" smtClean="0"/>
              <a:t>Velocity</a:t>
            </a:r>
            <a:r>
              <a:rPr kumimoji="1" lang="en-US" altLang="ja-JP" baseline="0" dirty="0" smtClean="0"/>
              <a:t> Map Imaging</a:t>
            </a:r>
            <a:r>
              <a:rPr kumimoji="1" lang="ja-JP" altLang="en-US" baseline="0" dirty="0" smtClean="0"/>
              <a:t>の模式図を表しています</a:t>
            </a:r>
            <a:r>
              <a:rPr kumimoji="1" lang="en-US" altLang="ja-JP" baseline="0" dirty="0" smtClean="0"/>
              <a:t>. </a:t>
            </a:r>
            <a:r>
              <a:rPr kumimoji="1" lang="ja-JP" altLang="en-US" baseline="0" dirty="0" smtClean="0"/>
              <a:t>アルゴンのイオン化によって発生した光電子は，電極によって生成された外部電場によって，図の</a:t>
            </a:r>
            <a:r>
              <a:rPr kumimoji="1" lang="en-US" altLang="ja-JP" baseline="0" dirty="0" smtClean="0"/>
              <a:t>z</a:t>
            </a:r>
            <a:r>
              <a:rPr kumimoji="1" lang="ja-JP" altLang="en-US" baseline="0" dirty="0" smtClean="0"/>
              <a:t>方向に加速され，マイクロチャンネルプレートによって観測されます</a:t>
            </a:r>
            <a:r>
              <a:rPr kumimoji="1" lang="en-US" altLang="ja-JP" baseline="0" dirty="0" smtClean="0"/>
              <a:t>. </a:t>
            </a:r>
            <a:r>
              <a:rPr kumimoji="1" lang="ja-JP" altLang="en-US" baseline="0" dirty="0" smtClean="0"/>
              <a:t>マイクロチャンネルプレートでは，位置ごとの電子の収量を計測しており，その計測結果をグレースケールで表したものが図</a:t>
            </a:r>
            <a:r>
              <a:rPr kumimoji="1" lang="en-US" altLang="ja-JP" baseline="0" dirty="0" smtClean="0"/>
              <a:t>5</a:t>
            </a:r>
            <a:r>
              <a:rPr kumimoji="1" lang="ja-JP" altLang="en-US" baseline="0" dirty="0" err="1" smtClean="0"/>
              <a:t>です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は，横軸がマイクロチャンネルプレート上の</a:t>
            </a:r>
            <a:r>
              <a:rPr kumimoji="1" lang="en-US" altLang="ja-JP" baseline="0" dirty="0" smtClean="0"/>
              <a:t>x</a:t>
            </a:r>
            <a:r>
              <a:rPr kumimoji="1" lang="ja-JP" altLang="en-US" baseline="0" dirty="0" smtClean="0"/>
              <a:t>座標を，縦軸が</a:t>
            </a:r>
            <a:r>
              <a:rPr kumimoji="1" lang="en-US" altLang="ja-JP" baseline="0" dirty="0" smtClean="0"/>
              <a:t>y</a:t>
            </a:r>
            <a:r>
              <a:rPr kumimoji="1" lang="ja-JP" altLang="en-US" baseline="0" dirty="0" smtClean="0"/>
              <a:t>座標を示しています</a:t>
            </a:r>
            <a:r>
              <a:rPr kumimoji="1" lang="en-US" altLang="ja-JP" baseline="0" dirty="0" smtClean="0"/>
              <a:t>. </a:t>
            </a:r>
            <a:r>
              <a:rPr kumimoji="1" lang="ja-JP" altLang="en-US" baseline="0" dirty="0" smtClean="0"/>
              <a:t>また，アルゴンガスに入射するレーザーの電場は</a:t>
            </a:r>
            <a:r>
              <a:rPr kumimoji="1" lang="en-US" altLang="ja-JP" baseline="0" dirty="0" smtClean="0"/>
              <a:t>x</a:t>
            </a:r>
            <a:r>
              <a:rPr kumimoji="1" lang="ja-JP" altLang="en-US" baseline="0" dirty="0" smtClean="0"/>
              <a:t>方向に振動しています</a:t>
            </a:r>
            <a:r>
              <a:rPr kumimoji="1" lang="en-US" altLang="ja-JP" baseline="0" dirty="0" smtClean="0"/>
              <a:t>.  </a:t>
            </a:r>
            <a:r>
              <a:rPr kumimoji="1" lang="ja-JP" altLang="en-US" baseline="0" dirty="0" smtClean="0"/>
              <a:t>今回の実験では，光電子は</a:t>
            </a:r>
            <a:r>
              <a:rPr kumimoji="1" lang="en-US" altLang="ja-JP" baseline="0" dirty="0" err="1" smtClean="0"/>
              <a:t>xy</a:t>
            </a:r>
            <a:r>
              <a:rPr kumimoji="1" lang="ja-JP" altLang="en-US" baseline="0" dirty="0" smtClean="0"/>
              <a:t>方向にのみ放出されると近似しているので，光電子の</a:t>
            </a:r>
            <a:r>
              <a:rPr kumimoji="1" lang="en-US" altLang="ja-JP" baseline="0" dirty="0" err="1" smtClean="0"/>
              <a:t>x,y</a:t>
            </a:r>
            <a:r>
              <a:rPr kumimoji="1" lang="ja-JP" altLang="en-US" baseline="0" dirty="0" smtClean="0"/>
              <a:t>方向の運動量は電場による加速の影響を受けません</a:t>
            </a:r>
            <a:r>
              <a:rPr kumimoji="1" lang="en-US" altLang="ja-JP" baseline="0" dirty="0" smtClean="0"/>
              <a:t>.</a:t>
            </a:r>
            <a:r>
              <a:rPr kumimoji="1" lang="ja-JP" altLang="en-US" baseline="0" dirty="0" smtClean="0"/>
              <a:t>よって，光電子の運動量が大きいとき，マイクロチャンネルプレート上の中心からの距離が遠い位置で観測されます</a:t>
            </a:r>
            <a:r>
              <a:rPr kumimoji="1" lang="en-US" altLang="ja-JP" baseline="0" dirty="0" smtClean="0"/>
              <a:t>. </a:t>
            </a:r>
            <a:r>
              <a:rPr kumimoji="1" lang="ja-JP" altLang="en-US" baseline="0" dirty="0" smtClean="0"/>
              <a:t>よって，マイクロチャンネルプレートの中心からの距離</a:t>
            </a:r>
            <a:r>
              <a:rPr kumimoji="1" lang="en-US" altLang="ja-JP" baseline="0" dirty="0" smtClean="0"/>
              <a:t>r</a:t>
            </a:r>
            <a:r>
              <a:rPr kumimoji="1" lang="ja-JP" altLang="en-US" baseline="0" dirty="0" smtClean="0"/>
              <a:t>は，光電子の運動量の大きさに対応しています</a:t>
            </a:r>
            <a:r>
              <a:rPr kumimoji="1" lang="en-US" altLang="ja-JP" baseline="0" dirty="0" smtClean="0"/>
              <a:t>. </a:t>
            </a:r>
            <a:r>
              <a:rPr kumimoji="1" lang="ja-JP" altLang="en-US" baseline="0" dirty="0" smtClean="0"/>
              <a:t>また，マイクロチャンネルプレートの中心から見た方向</a:t>
            </a:r>
            <a:r>
              <a:rPr kumimoji="1" lang="en-US" altLang="ja-JP" baseline="0" dirty="0" smtClean="0"/>
              <a:t>θ</a:t>
            </a:r>
            <a:r>
              <a:rPr kumimoji="1" lang="ja-JP" altLang="en-US" baseline="0" dirty="0" smtClean="0"/>
              <a:t>は，光電子の運動量の方向に対応しています</a:t>
            </a:r>
            <a:r>
              <a:rPr kumimoji="1" lang="en-US" altLang="ja-JP" baseline="0" dirty="0" smtClean="0"/>
              <a:t>. </a:t>
            </a:r>
            <a:r>
              <a:rPr kumimoji="1" lang="ja-JP" altLang="en-US" baseline="0" dirty="0" smtClean="0"/>
              <a:t>この対応関係を用いると，イオン化された際のエネルギーごとの光電子の信号強度が求められます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を見ると，信号強度の強い部分が同心円状の輪となっていることがわかります</a:t>
            </a:r>
            <a:r>
              <a:rPr kumimoji="1" lang="en-US" altLang="ja-JP" baseline="0" dirty="0" smtClean="0"/>
              <a:t>. </a:t>
            </a:r>
            <a:r>
              <a:rPr kumimoji="1" lang="ja-JP" altLang="en-US" baseline="0" dirty="0" smtClean="0"/>
              <a:t>これは，高次高調波によってイオン化されたアルゴンから発生した光電子の信号強度を示しています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err="1" smtClean="0"/>
              <a:t>のような</a:t>
            </a:r>
            <a:r>
              <a:rPr kumimoji="1" lang="ja-JP" altLang="en-US" baseline="0" dirty="0" smtClean="0"/>
              <a:t>光電子の運動量分布を，高次高調波と赤外光の時間差を変化させながら計測し，さらに赤外光の強度を変化させたあと，同様の測定を行いました</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4</a:t>
            </a:fld>
            <a:endParaRPr kumimoji="1" lang="ja-JP" altLang="en-US"/>
          </a:p>
        </p:txBody>
      </p:sp>
    </p:spTree>
    <p:extLst>
      <p:ext uri="{BB962C8B-B14F-4D97-AF65-F5344CB8AC3E}">
        <p14:creationId xmlns:p14="http://schemas.microsoft.com/office/powerpoint/2010/main" val="74598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結果について説明します</a:t>
            </a:r>
            <a:r>
              <a:rPr kumimoji="1" lang="en-US" altLang="ja-JP" dirty="0" smtClean="0"/>
              <a:t>. </a:t>
            </a:r>
            <a:r>
              <a:rPr kumimoji="1" lang="ja-JP" altLang="en-US" dirty="0" smtClean="0"/>
              <a:t>図</a:t>
            </a:r>
            <a:r>
              <a:rPr kumimoji="1" lang="en-US" altLang="ja-JP" dirty="0" smtClean="0"/>
              <a:t>6</a:t>
            </a:r>
            <a:r>
              <a:rPr kumimoji="1" lang="ja-JP" altLang="en-US" dirty="0" smtClean="0"/>
              <a:t>は，</a:t>
            </a:r>
            <a:r>
              <a:rPr kumimoji="1" lang="en-US" altLang="ja-JP" dirty="0" smtClean="0"/>
              <a:t>11</a:t>
            </a:r>
            <a:r>
              <a:rPr kumimoji="1" lang="ja-JP" altLang="en-US" dirty="0" smtClean="0"/>
              <a:t>次高調波と等しいエネルギーによって生成された光電子の信号強度と</a:t>
            </a:r>
            <a:r>
              <a:rPr kumimoji="1" lang="en-US" altLang="ja-JP" dirty="0" smtClean="0"/>
              <a:t>XUV-IR</a:t>
            </a:r>
            <a:r>
              <a:rPr kumimoji="1" lang="en-US" altLang="ja-JP" baseline="0" dirty="0" smtClean="0"/>
              <a:t> delay</a:t>
            </a:r>
            <a:r>
              <a:rPr kumimoji="1" lang="ja-JP" altLang="en-US" baseline="0" dirty="0" smtClean="0"/>
              <a:t>との関係を示しており，横軸が</a:t>
            </a:r>
            <a:r>
              <a:rPr kumimoji="1" lang="en-US" altLang="ja-JP" baseline="0" dirty="0" smtClean="0"/>
              <a:t>XUV-IR delay</a:t>
            </a:r>
            <a:r>
              <a:rPr kumimoji="1" lang="ja-JP" altLang="en-US" baseline="0" dirty="0" smtClean="0"/>
              <a:t>で，縦軸が信号強度を示しています</a:t>
            </a:r>
            <a:r>
              <a:rPr kumimoji="1" lang="en-US" altLang="ja-JP" baseline="0" dirty="0" smtClean="0"/>
              <a:t>. XUV-IR delay</a:t>
            </a:r>
            <a:r>
              <a:rPr kumimoji="1" lang="ja-JP" altLang="en-US" baseline="0" dirty="0" smtClean="0"/>
              <a:t>の単位はフェムト秒で，信号強度の単位は任意単位です</a:t>
            </a:r>
            <a:r>
              <a:rPr kumimoji="1" lang="en-US" altLang="ja-JP" baseline="0" dirty="0" smtClean="0"/>
              <a:t>. </a:t>
            </a:r>
            <a:r>
              <a:rPr kumimoji="1" lang="ja-JP" altLang="en-US" baseline="0" dirty="0" smtClean="0"/>
              <a:t>また，図</a:t>
            </a:r>
            <a:r>
              <a:rPr kumimoji="1" lang="en-US" altLang="ja-JP" baseline="0" dirty="0" smtClean="0"/>
              <a:t>6</a:t>
            </a:r>
            <a:r>
              <a:rPr kumimoji="1" lang="ja-JP" altLang="en-US" baseline="0" dirty="0" smtClean="0"/>
              <a:t>の赤いプロットと線が赤外光の強度が弱い場合の測定結果を，青いプロットと線が赤外光の強度が強い場合の測定結果を示しています</a:t>
            </a:r>
            <a:r>
              <a:rPr kumimoji="1" lang="en-US" altLang="ja-JP" baseline="0" dirty="0" smtClean="0"/>
              <a:t>. </a:t>
            </a:r>
            <a:r>
              <a:rPr kumimoji="1" lang="ja-JP" altLang="en-US" baseline="0" dirty="0" smtClean="0"/>
              <a:t>図</a:t>
            </a:r>
            <a:r>
              <a:rPr kumimoji="1" lang="en-US" altLang="ja-JP" baseline="0" dirty="0" smtClean="0"/>
              <a:t>6</a:t>
            </a:r>
            <a:r>
              <a:rPr kumimoji="1" lang="ja-JP" altLang="en-US" baseline="0" dirty="0" smtClean="0"/>
              <a:t>より、</a:t>
            </a:r>
            <a:r>
              <a:rPr kumimoji="1" lang="en-US" altLang="ja-JP" baseline="0" dirty="0" smtClean="0"/>
              <a:t>XUV-IR delay</a:t>
            </a:r>
            <a:r>
              <a:rPr kumimoji="1" lang="ja-JP" altLang="en-US" baseline="0" dirty="0" smtClean="0"/>
              <a:t>が小さいときほど，信号強度の変化の度合い，ここでは振幅と呼びますが，振幅が大きいことがわかります</a:t>
            </a:r>
            <a:r>
              <a:rPr kumimoji="1" lang="en-US" altLang="ja-JP" baseline="0" dirty="0" smtClean="0"/>
              <a:t>. </a:t>
            </a:r>
            <a:r>
              <a:rPr kumimoji="1" lang="ja-JP" altLang="en-US" baseline="0" dirty="0" smtClean="0"/>
              <a:t>また，赤外光の強度が弱い場合のほうが，赤外光の強度が強い場合より，信号強度の振幅が大きいことがわかります</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5</a:t>
            </a:fld>
            <a:endParaRPr kumimoji="1" lang="ja-JP" altLang="en-US"/>
          </a:p>
        </p:txBody>
      </p:sp>
    </p:spTree>
    <p:extLst>
      <p:ext uri="{BB962C8B-B14F-4D97-AF65-F5344CB8AC3E}">
        <p14:creationId xmlns:p14="http://schemas.microsoft.com/office/powerpoint/2010/main" val="3546468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赤外光の強度が弱い場合と強い場合での信号強度の振幅と位相の違いについて調べました</a:t>
            </a:r>
            <a:r>
              <a:rPr kumimoji="1" lang="en-US" altLang="ja-JP" dirty="0" smtClean="0"/>
              <a:t>. </a:t>
            </a:r>
            <a:r>
              <a:rPr kumimoji="1" lang="ja-JP" altLang="en-US" dirty="0" smtClean="0"/>
              <a:t>図</a:t>
            </a:r>
            <a:r>
              <a:rPr kumimoji="1" lang="en-US" altLang="ja-JP" dirty="0" smtClean="0"/>
              <a:t>7</a:t>
            </a:r>
            <a:r>
              <a:rPr kumimoji="1" lang="ja-JP" altLang="en-US" dirty="0" smtClean="0"/>
              <a:t>は，信号強度の振幅比の計算方法を示しています</a:t>
            </a:r>
            <a:r>
              <a:rPr kumimoji="1" lang="en-US" altLang="ja-JP" dirty="0" smtClean="0"/>
              <a:t>.</a:t>
            </a:r>
            <a:r>
              <a:rPr kumimoji="1" lang="ja-JP" altLang="en-US" dirty="0" smtClean="0"/>
              <a:t>　ある極値とその次の極値の信号強度の差の絶対値を振幅と定義し，測定</a:t>
            </a:r>
            <a:r>
              <a:rPr kumimoji="1" lang="en-US" altLang="ja-JP" dirty="0" smtClean="0"/>
              <a:t>1</a:t>
            </a:r>
            <a:r>
              <a:rPr kumimoji="1" lang="ja-JP" altLang="en-US" dirty="0" smtClean="0"/>
              <a:t>と測定</a:t>
            </a:r>
            <a:r>
              <a:rPr kumimoji="1" lang="en-US" altLang="ja-JP" dirty="0" smtClean="0"/>
              <a:t>2</a:t>
            </a:r>
            <a:r>
              <a:rPr kumimoji="1" lang="ja-JP" altLang="en-US" dirty="0" smtClean="0"/>
              <a:t>について比較しました</a:t>
            </a:r>
            <a:r>
              <a:rPr kumimoji="1" lang="en-US" altLang="ja-JP" dirty="0" smtClean="0"/>
              <a:t>.</a:t>
            </a:r>
            <a:r>
              <a:rPr kumimoji="1" lang="ja-JP" altLang="en-US" dirty="0" smtClean="0"/>
              <a:t>　その結果</a:t>
            </a:r>
            <a:r>
              <a:rPr kumimoji="1" lang="en-US" altLang="ja-JP" dirty="0" smtClean="0"/>
              <a:t>.</a:t>
            </a:r>
            <a:r>
              <a:rPr kumimoji="1" lang="ja-JP" altLang="en-US" dirty="0" smtClean="0"/>
              <a:t>　</a:t>
            </a:r>
            <a:r>
              <a:rPr kumimoji="1" lang="en-US" altLang="ja-JP" dirty="0" smtClean="0"/>
              <a:t>11</a:t>
            </a:r>
            <a:r>
              <a:rPr kumimoji="1" lang="ja-JP" altLang="en-US" dirty="0" smtClean="0"/>
              <a:t>次高調波に対応する光電子の信号強度では</a:t>
            </a:r>
            <a:r>
              <a:rPr kumimoji="1" lang="en-US" altLang="ja-JP" dirty="0" smtClean="0"/>
              <a:t>1.25</a:t>
            </a:r>
            <a:r>
              <a:rPr kumimoji="1" lang="ja-JP" altLang="en-US" dirty="0" smtClean="0"/>
              <a:t>倍，</a:t>
            </a:r>
            <a:r>
              <a:rPr kumimoji="1" lang="en-US" altLang="ja-JP" dirty="0" smtClean="0"/>
              <a:t>12</a:t>
            </a:r>
            <a:r>
              <a:rPr kumimoji="1" lang="ja-JP" altLang="en-US" dirty="0" smtClean="0"/>
              <a:t>次高調波に対応する光電子の信号強度では</a:t>
            </a:r>
            <a:r>
              <a:rPr kumimoji="1" lang="en-US" altLang="ja-JP" dirty="0" smtClean="0"/>
              <a:t>1.30</a:t>
            </a:r>
            <a:r>
              <a:rPr kumimoji="1" lang="ja-JP" altLang="en-US" dirty="0" smtClean="0"/>
              <a:t>倍，</a:t>
            </a:r>
            <a:r>
              <a:rPr kumimoji="1" lang="en-US" altLang="ja-JP" dirty="0" smtClean="0"/>
              <a:t>13</a:t>
            </a:r>
            <a:r>
              <a:rPr kumimoji="1" lang="ja-JP" altLang="en-US" dirty="0" smtClean="0"/>
              <a:t>次高調波に対応する光電子の信号強度では</a:t>
            </a:r>
            <a:r>
              <a:rPr kumimoji="1" lang="en-US" altLang="ja-JP" dirty="0" smtClean="0"/>
              <a:t>1.31</a:t>
            </a:r>
            <a:r>
              <a:rPr kumimoji="1" lang="ja-JP" altLang="en-US" dirty="0" smtClean="0"/>
              <a:t>倍振幅が大きいことがわかりました</a:t>
            </a:r>
            <a:r>
              <a:rPr kumimoji="1" lang="en-US" altLang="ja-JP" dirty="0" smtClean="0"/>
              <a:t>.</a:t>
            </a:r>
            <a:r>
              <a:rPr kumimoji="1" lang="ja-JP" altLang="en-US"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6</a:t>
            </a:fld>
            <a:endParaRPr kumimoji="1" lang="ja-JP" altLang="en-US"/>
          </a:p>
        </p:txBody>
      </p:sp>
    </p:spTree>
    <p:extLst>
      <p:ext uri="{BB962C8B-B14F-4D97-AF65-F5344CB8AC3E}">
        <p14:creationId xmlns:p14="http://schemas.microsoft.com/office/powerpoint/2010/main" val="3794979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また，図</a:t>
            </a:r>
            <a:r>
              <a:rPr kumimoji="1" lang="en-US" altLang="ja-JP" dirty="0" smtClean="0"/>
              <a:t>8</a:t>
            </a:r>
            <a:r>
              <a:rPr kumimoji="1" lang="ja-JP" altLang="en-US" dirty="0" smtClean="0"/>
              <a:t>は，信号強度の位相差の計算方法を示しています</a:t>
            </a:r>
            <a:r>
              <a:rPr kumimoji="1" lang="en-US" altLang="ja-JP" dirty="0" smtClean="0"/>
              <a:t>.</a:t>
            </a:r>
            <a:r>
              <a:rPr kumimoji="1" lang="ja-JP" altLang="en-US" dirty="0" smtClean="0"/>
              <a:t>　赤外光の強度が弱い場合と強い場合において，極値における高次高調波と赤外光の時間</a:t>
            </a:r>
            <a:r>
              <a:rPr kumimoji="1" lang="ja-JP" altLang="en-US" dirty="0" err="1" smtClean="0"/>
              <a:t>差のの違いを</a:t>
            </a:r>
            <a:r>
              <a:rPr kumimoji="1" lang="ja-JP" altLang="en-US" dirty="0" smtClean="0"/>
              <a:t>測定しました</a:t>
            </a:r>
            <a:r>
              <a:rPr kumimoji="1" lang="en-US" altLang="ja-JP" dirty="0" smtClean="0"/>
              <a:t>.</a:t>
            </a:r>
            <a:r>
              <a:rPr kumimoji="1" lang="ja-JP" altLang="en-US" dirty="0" smtClean="0"/>
              <a:t>　その結果を表</a:t>
            </a:r>
            <a:r>
              <a:rPr kumimoji="1" lang="en-US" altLang="ja-JP" dirty="0" smtClean="0"/>
              <a:t>2</a:t>
            </a:r>
            <a:r>
              <a:rPr kumimoji="1" lang="ja-JP" altLang="en-US" dirty="0" smtClean="0"/>
              <a:t>にまとめました</a:t>
            </a:r>
            <a:r>
              <a:rPr kumimoji="1" lang="en-US" altLang="ja-JP" dirty="0" smtClean="0"/>
              <a:t>.</a:t>
            </a:r>
            <a:r>
              <a:rPr kumimoji="1" lang="ja-JP" altLang="en-US" dirty="0" smtClean="0"/>
              <a:t>　表</a:t>
            </a:r>
            <a:r>
              <a:rPr kumimoji="1" lang="en-US" altLang="ja-JP" dirty="0" smtClean="0"/>
              <a:t>2</a:t>
            </a:r>
            <a:r>
              <a:rPr kumimoji="1" lang="ja-JP" altLang="en-US" dirty="0" smtClean="0"/>
              <a:t>の太字の部分のように，複数の次数に対応する信号強度で同程度の位相差が現れている極値があるものの，全体として一定の位相差があるなどの関係は</a:t>
            </a:r>
            <a:r>
              <a:rPr kumimoji="1" lang="ja-JP" altLang="en-US" dirty="0" err="1" smtClean="0"/>
              <a:t>見られません</a:t>
            </a:r>
            <a:r>
              <a:rPr kumimoji="1" lang="ja-JP" altLang="en-US" dirty="0" smtClean="0"/>
              <a:t>でしあ</a:t>
            </a:r>
            <a:r>
              <a:rPr kumimoji="1" lang="en-US" altLang="ja-JP" dirty="0" smtClean="0"/>
              <a:t>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7</a:t>
            </a:fld>
            <a:endParaRPr kumimoji="1" lang="ja-JP" altLang="en-US"/>
          </a:p>
        </p:txBody>
      </p:sp>
    </p:spTree>
    <p:extLst>
      <p:ext uri="{BB962C8B-B14F-4D97-AF65-F5344CB8AC3E}">
        <p14:creationId xmlns:p14="http://schemas.microsoft.com/office/powerpoint/2010/main" val="1019073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光子イオン化過程における赤外光強度の影響について，応用物理学科の河西の方から発表を始めます</a:t>
            </a: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12</a:t>
            </a:fld>
            <a:endParaRPr kumimoji="1" lang="ja-JP" altLang="en-US"/>
          </a:p>
        </p:txBody>
      </p:sp>
    </p:spTree>
    <p:extLst>
      <p:ext uri="{BB962C8B-B14F-4D97-AF65-F5344CB8AC3E}">
        <p14:creationId xmlns:p14="http://schemas.microsoft.com/office/powerpoint/2010/main" val="401769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99068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880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688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79649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688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227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1515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3384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7404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4205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6867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9733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2</a:t>
            </a:r>
            <a:r>
              <a:rPr lang="ja-JP" altLang="en-US" sz="4000" dirty="0"/>
              <a:t>光子イオン化</a:t>
            </a:r>
            <a:r>
              <a:rPr lang="ja-JP" altLang="en-US" sz="4000" dirty="0" smtClean="0"/>
              <a:t>過程における赤外光強度の影響</a:t>
            </a:r>
            <a:r>
              <a:rPr lang="en-US" altLang="ja-JP" sz="4000" dirty="0" smtClean="0"/>
              <a:t/>
            </a:r>
            <a:br>
              <a:rPr lang="en-US" altLang="ja-JP" sz="4000" dirty="0" smtClean="0"/>
            </a:br>
            <a:endParaRPr kumimoji="1" lang="ja-JP" altLang="en-US" sz="4000" dirty="0"/>
          </a:p>
        </p:txBody>
      </p:sp>
      <p:sp>
        <p:nvSpPr>
          <p:cNvPr id="4" name="正方形/長方形 3"/>
          <p:cNvSpPr/>
          <p:nvPr/>
        </p:nvSpPr>
        <p:spPr>
          <a:xfrm>
            <a:off x="2743200" y="1027906"/>
            <a:ext cx="6096000" cy="646331"/>
          </a:xfrm>
          <a:prstGeom prst="rect">
            <a:avLst/>
          </a:prstGeom>
        </p:spPr>
        <p:txBody>
          <a:bodyPr>
            <a:spAutoFit/>
          </a:bodyPr>
          <a:lstStyle/>
          <a:p>
            <a:pPr algn="ctr"/>
            <a:r>
              <a:rPr lang="ja-JP" altLang="en-US" dirty="0"/>
              <a:t>早稲田大学　先進理工学部　応用物理学科　</a:t>
            </a:r>
            <a:endParaRPr lang="en-US" altLang="ja-JP" dirty="0"/>
          </a:p>
          <a:p>
            <a:pPr algn="ctr"/>
            <a:r>
              <a:rPr lang="en-US" altLang="ja-JP" dirty="0"/>
              <a:t>1Y17B029-3 </a:t>
            </a:r>
            <a:r>
              <a:rPr lang="ja-JP" altLang="en-US" dirty="0"/>
              <a:t>河西　</a:t>
            </a:r>
            <a:r>
              <a:rPr lang="ja-JP" altLang="en-US" dirty="0" smtClean="0"/>
              <a:t>剛</a:t>
            </a:r>
            <a:endParaRPr lang="en-US" altLang="ja-JP" dirty="0"/>
          </a:p>
        </p:txBody>
      </p:sp>
      <p:pic>
        <p:nvPicPr>
          <p:cNvPr id="5" name="図 4"/>
          <p:cNvPicPr>
            <a:picLocks noChangeAspect="1"/>
          </p:cNvPicPr>
          <p:nvPr/>
        </p:nvPicPr>
        <p:blipFill>
          <a:blip r:embed="rId3"/>
          <a:stretch>
            <a:fillRect/>
          </a:stretch>
        </p:blipFill>
        <p:spPr>
          <a:xfrm>
            <a:off x="1586143" y="1690688"/>
            <a:ext cx="8410113" cy="3244350"/>
          </a:xfrm>
          <a:prstGeom prst="rect">
            <a:avLst/>
          </a:prstGeom>
        </p:spPr>
      </p:pic>
      <mc:AlternateContent xmlns:mc="http://schemas.openxmlformats.org/markup-compatibility/2006" xmlns:a14="http://schemas.microsoft.com/office/drawing/2010/main">
        <mc:Choice Requires="a14">
          <p:sp>
            <p:nvSpPr>
              <p:cNvPr id="6" name="テキスト ボックス 5"/>
              <p:cNvSpPr txBox="1"/>
              <p:nvPr/>
            </p:nvSpPr>
            <p:spPr>
              <a:xfrm>
                <a:off x="198384" y="5225143"/>
                <a:ext cx="12178398" cy="923330"/>
              </a:xfrm>
              <a:prstGeom prst="rect">
                <a:avLst/>
              </a:prstGeom>
              <a:noFill/>
            </p:spPr>
            <p:txBody>
              <a:bodyPr wrap="none" rtlCol="0">
                <a:spAutoFit/>
              </a:bodyPr>
              <a:lstStyle/>
              <a:p>
                <a:r>
                  <a:rPr kumimoji="1" lang="ja-JP" altLang="en-US" dirty="0" smtClean="0"/>
                  <a:t>・高次高調波と赤外光の時間差を変化させながらアルゴン原子をイオン化し，光電子の運動量分布の変化を測定した</a:t>
                </a:r>
                <a:r>
                  <a:rPr kumimoji="1" lang="en-US" altLang="ja-JP" dirty="0" smtClean="0"/>
                  <a:t>.</a:t>
                </a:r>
                <a:r>
                  <a:rPr kumimoji="1" lang="ja-JP" altLang="en-US" dirty="0" smtClean="0"/>
                  <a:t>　</a:t>
                </a:r>
                <a:endParaRPr kumimoji="1" lang="en-US" altLang="ja-JP" dirty="0" smtClean="0"/>
              </a:p>
              <a:p>
                <a:r>
                  <a:rPr lang="ja-JP" altLang="en-US" dirty="0" smtClean="0"/>
                  <a:t>・赤外光の強度を</a:t>
                </a:r>
                <a:r>
                  <a:rPr lang="en-US" altLang="ja-JP" dirty="0" smtClean="0"/>
                  <a:t>0.950</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smtClean="0"/>
                  <a:t>から</a:t>
                </a:r>
                <a:r>
                  <a:rPr lang="en-US" altLang="ja-JP" dirty="0" smtClean="0"/>
                  <a:t>1.19</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smtClean="0"/>
                  <a:t>に変化させると，信号強度の振幅が小さくなることがわかった</a:t>
                </a:r>
                <a:r>
                  <a:rPr lang="en-US" altLang="ja-JP" dirty="0" smtClean="0"/>
                  <a:t>.</a:t>
                </a:r>
                <a:r>
                  <a:rPr lang="ja-JP" altLang="en-US" dirty="0" smtClean="0"/>
                  <a:t>　</a:t>
                </a:r>
                <a:endParaRPr lang="en-US" altLang="ja-JP" dirty="0" smtClean="0"/>
              </a:p>
              <a:p>
                <a:r>
                  <a:rPr kumimoji="1" lang="ja-JP" altLang="en-US" dirty="0" smtClean="0"/>
                  <a:t>・赤外光の強度と信号強度の位相との間に一定の関係は見られなかった</a:t>
                </a:r>
                <a:r>
                  <a:rPr kumimoji="1" lang="en-US" altLang="ja-JP" dirty="0" smtClean="0"/>
                  <a:t>.</a:t>
                </a:r>
                <a:r>
                  <a:rPr kumimoji="1" lang="ja-JP" altLang="en-US" dirty="0" smtClean="0"/>
                  <a:t>　</a:t>
                </a:r>
                <a:endParaRPr kumimoji="1" lang="en-US" altLang="ja-JP"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98384" y="5225143"/>
                <a:ext cx="12178398" cy="923330"/>
              </a:xfrm>
              <a:prstGeom prst="rect">
                <a:avLst/>
              </a:prstGeom>
              <a:blipFill rotWithShape="0">
                <a:blip r:embed="rId4"/>
                <a:stretch>
                  <a:fillRect l="-451" t="-5263" b="-98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1964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7742"/>
            <a:ext cx="10515600" cy="1325563"/>
          </a:xfrm>
        </p:spPr>
        <p:txBody>
          <a:bodyPr/>
          <a:lstStyle/>
          <a:p>
            <a:r>
              <a:rPr lang="ja-JP" altLang="en-US" dirty="0" smtClean="0"/>
              <a:t>付録</a:t>
            </a:r>
            <a:r>
              <a:rPr lang="en-US" altLang="ja-JP" dirty="0" smtClean="0"/>
              <a:t>1.</a:t>
            </a:r>
            <a:r>
              <a:rPr lang="ja-JP" altLang="en-US" dirty="0" smtClean="0"/>
              <a:t>振幅比の表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88061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付録</a:t>
            </a:r>
            <a:r>
              <a:rPr kumimoji="1" lang="en-US" altLang="ja-JP" dirty="0" smtClean="0"/>
              <a:t>2.</a:t>
            </a:r>
            <a:r>
              <a:rPr kumimoji="1" lang="ja-JP" altLang="en-US" dirty="0" smtClean="0"/>
              <a:t>位相差の表</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19535254"/>
              </p:ext>
            </p:extLst>
          </p:nvPr>
        </p:nvGraphicFramePr>
        <p:xfrm>
          <a:off x="3315625" y="1690703"/>
          <a:ext cx="5880625" cy="4718805"/>
        </p:xfrm>
        <a:graphic>
          <a:graphicData uri="http://schemas.openxmlformats.org/drawingml/2006/table">
            <a:tbl>
              <a:tblPr firstRow="1" firstCol="1" bandRow="1"/>
              <a:tblGrid>
                <a:gridCol w="870476"/>
                <a:gridCol w="1020356"/>
                <a:gridCol w="1021010"/>
                <a:gridCol w="1021010"/>
                <a:gridCol w="1020356"/>
                <a:gridCol w="927417"/>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03878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sz="5400" dirty="0" smtClean="0"/>
              <a:t>2</a:t>
            </a:r>
            <a:r>
              <a:rPr kumimoji="1" lang="ja-JP" altLang="en-US" sz="5400" dirty="0" smtClean="0"/>
              <a:t>光子イオン化過程における</a:t>
            </a:r>
            <a:r>
              <a:rPr kumimoji="1" lang="en-US" altLang="ja-JP" sz="5400" dirty="0" smtClean="0"/>
              <a:t/>
            </a:r>
            <a:br>
              <a:rPr kumimoji="1" lang="en-US" altLang="ja-JP" sz="5400" dirty="0" smtClean="0"/>
            </a:br>
            <a:r>
              <a:rPr kumimoji="1" lang="ja-JP" altLang="en-US" sz="5400" dirty="0" smtClean="0"/>
              <a:t>赤外光強度の影響</a:t>
            </a:r>
            <a:endParaRPr kumimoji="1" lang="ja-JP" altLang="en-US" sz="5400" dirty="0"/>
          </a:p>
        </p:txBody>
      </p:sp>
      <p:sp>
        <p:nvSpPr>
          <p:cNvPr id="5" name="サブタイトル 4"/>
          <p:cNvSpPr>
            <a:spLocks noGrp="1"/>
          </p:cNvSpPr>
          <p:nvPr>
            <p:ph type="subTitle" idx="1"/>
          </p:nvPr>
        </p:nvSpPr>
        <p:spPr/>
        <p:txBody>
          <a:bodyPr/>
          <a:lstStyle/>
          <a:p>
            <a:r>
              <a:rPr lang="ja-JP" altLang="en-US" dirty="0"/>
              <a:t>早稲田</a:t>
            </a:r>
            <a:r>
              <a:rPr lang="ja-JP" altLang="en-US" dirty="0" smtClean="0"/>
              <a:t>大学　先進理工学部　応用物理学科　</a:t>
            </a:r>
            <a:endParaRPr lang="en-US" altLang="ja-JP" dirty="0"/>
          </a:p>
          <a:p>
            <a:r>
              <a:rPr kumimoji="1" lang="en-US" altLang="ja-JP" dirty="0" smtClean="0"/>
              <a:t>1Y17B029-3 </a:t>
            </a:r>
            <a:r>
              <a:rPr kumimoji="1" lang="ja-JP" altLang="en-US" dirty="0" smtClean="0"/>
              <a:t>河西　剛</a:t>
            </a:r>
            <a:endParaRPr kumimoji="1" lang="en-US" altLang="ja-JP" dirty="0" smtClean="0"/>
          </a:p>
          <a:p>
            <a:r>
              <a:rPr lang="ja-JP" altLang="en-US" dirty="0"/>
              <a:t>指導</a:t>
            </a:r>
            <a:r>
              <a:rPr lang="ja-JP" altLang="en-US" dirty="0" smtClean="0"/>
              <a:t>教員</a:t>
            </a:r>
            <a:r>
              <a:rPr lang="en-US" altLang="ja-JP" dirty="0" smtClean="0"/>
              <a:t>: </a:t>
            </a:r>
            <a:r>
              <a:rPr lang="ja-JP" altLang="en-US" dirty="0" smtClean="0"/>
              <a:t>新倉　弘倫　教授</a:t>
            </a:r>
            <a:endParaRPr kumimoji="1" lang="ja-JP" altLang="en-US" dirty="0"/>
          </a:p>
        </p:txBody>
      </p:sp>
    </p:spTree>
    <p:extLst>
      <p:ext uri="{BB962C8B-B14F-4D97-AF65-F5344CB8AC3E}">
        <p14:creationId xmlns:p14="http://schemas.microsoft.com/office/powerpoint/2010/main" val="311192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アト秒ダイナミクスが測定できることが知られている</a:t>
            </a:r>
            <a:r>
              <a:rPr kumimoji="1" lang="en-US" altLang="ja-JP" dirty="0" smtClean="0"/>
              <a:t>.</a:t>
            </a:r>
            <a:r>
              <a:rPr kumimoji="1" lang="ja-JP" altLang="en-US" dirty="0" smtClean="0"/>
              <a:t>　</a:t>
            </a:r>
            <a:endParaRPr kumimoji="1" lang="ja-JP" altLang="en-US" dirty="0"/>
          </a:p>
        </p:txBody>
      </p:sp>
    </p:spTree>
    <p:extLst>
      <p:ext uri="{BB962C8B-B14F-4D97-AF65-F5344CB8AC3E}">
        <p14:creationId xmlns:p14="http://schemas.microsoft.com/office/powerpoint/2010/main" val="89525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IR</a:t>
            </a:r>
            <a:r>
              <a:rPr lang="ja-JP" altLang="en-US" dirty="0"/>
              <a:t>の</a:t>
            </a:r>
            <a:r>
              <a:rPr lang="ja-JP" altLang="en-US" dirty="0" smtClean="0"/>
              <a:t>強弱</a:t>
            </a:r>
            <a:r>
              <a:rPr lang="ja-JP" altLang="en-US" dirty="0"/>
              <a:t>による</a:t>
            </a:r>
            <a:r>
              <a:rPr lang="ja-JP" altLang="en-US" dirty="0" smtClean="0"/>
              <a:t>変化</a:t>
            </a:r>
            <a:endParaRPr lang="en-US" altLang="ja-JP" dirty="0" smtClean="0"/>
          </a:p>
          <a:p>
            <a:pPr marL="0" indent="0">
              <a:buNone/>
            </a:pPr>
            <a:r>
              <a:rPr kumimoji="1" lang="ja-JP" altLang="en-US" dirty="0"/>
              <a:t>強くする</a:t>
            </a:r>
            <a:r>
              <a:rPr kumimoji="1" lang="ja-JP" altLang="en-US" dirty="0" smtClean="0"/>
              <a:t>とエネルギー準位がシュタルクシフトによって変化する</a:t>
            </a:r>
            <a:r>
              <a:rPr lang="en-US" altLang="ja-JP" dirty="0" smtClean="0"/>
              <a:t>.</a:t>
            </a:r>
            <a:r>
              <a:rPr lang="ja-JP" altLang="en-US" dirty="0" smtClean="0"/>
              <a:t>　シュタルクシフトによって変わるときに，電子の位相と振幅がとのように</a:t>
            </a:r>
            <a:r>
              <a:rPr lang="ja-JP" altLang="en-US" dirty="0"/>
              <a:t>変わるのかを</a:t>
            </a:r>
            <a:r>
              <a:rPr lang="ja-JP" altLang="en-US" dirty="0" smtClean="0"/>
              <a:t>調べました</a:t>
            </a:r>
            <a:r>
              <a:rPr lang="en-US" altLang="ja-JP" dirty="0" smtClean="0"/>
              <a:t>.</a:t>
            </a:r>
            <a:r>
              <a:rPr lang="ja-JP" altLang="en-US" dirty="0" smtClean="0"/>
              <a:t>　</a:t>
            </a:r>
            <a:endParaRPr kumimoji="1" lang="en-US" altLang="ja-JP" dirty="0" smtClean="0"/>
          </a:p>
        </p:txBody>
      </p:sp>
    </p:spTree>
    <p:extLst>
      <p:ext uri="{BB962C8B-B14F-4D97-AF65-F5344CB8AC3E}">
        <p14:creationId xmlns:p14="http://schemas.microsoft.com/office/powerpoint/2010/main" val="169521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4.VMI</a:t>
            </a:r>
            <a:r>
              <a:rPr kumimoji="1" lang="ja-JP" altLang="en-US" dirty="0" smtClean="0"/>
              <a:t>図</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測定された</a:t>
            </a:r>
            <a:r>
              <a:rPr kumimoji="1" lang="en-US" altLang="ja-JP" dirty="0" smtClean="0"/>
              <a:t>VMI</a:t>
            </a:r>
            <a:r>
              <a:rPr kumimoji="1" lang="ja-JP" altLang="en-US" dirty="0" smtClean="0"/>
              <a:t>の図</a:t>
            </a:r>
            <a:endParaRPr kumimoji="1" lang="en-US" altLang="ja-JP" dirty="0" smtClean="0"/>
          </a:p>
          <a:p>
            <a:pPr marL="0" indent="0">
              <a:buNone/>
            </a:pPr>
            <a:r>
              <a:rPr lang="ja-JP" altLang="en-US" dirty="0" smtClean="0"/>
              <a:t>・弱いときと強</a:t>
            </a:r>
            <a:r>
              <a:rPr lang="ja-JP" altLang="en-US" dirty="0"/>
              <a:t>いとき</a:t>
            </a:r>
            <a:r>
              <a:rPr lang="ja-JP" altLang="en-US" dirty="0" smtClean="0"/>
              <a:t>の</a:t>
            </a:r>
            <a:r>
              <a:rPr lang="en-US" altLang="ja-JP" dirty="0" smtClean="0"/>
              <a:t>VMI</a:t>
            </a:r>
            <a:r>
              <a:rPr lang="ja-JP" altLang="en-US" dirty="0" smtClean="0"/>
              <a:t>図を並べて比較</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19443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rot="21379924">
            <a:off x="1164534" y="3858679"/>
            <a:ext cx="780939" cy="844208"/>
            <a:chOff x="2731856" y="3273395"/>
            <a:chExt cx="1635529" cy="1737584"/>
          </a:xfrm>
        </p:grpSpPr>
        <p:grpSp>
          <p:nvGrpSpPr>
            <p:cNvPr id="119" name="グループ化 118"/>
            <p:cNvGrpSpPr/>
            <p:nvPr/>
          </p:nvGrpSpPr>
          <p:grpSpPr>
            <a:xfrm rot="5636976">
              <a:off x="2981104" y="3024147"/>
              <a:ext cx="1137033" cy="1635529"/>
              <a:chOff x="1045029" y="3250151"/>
              <a:chExt cx="2926080" cy="2508090"/>
            </a:xfrm>
          </p:grpSpPr>
          <p:sp>
            <p:nvSpPr>
              <p:cNvPr id="123" name="フリーフォーム 12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フリーフォーム 125"/>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717529" y="52210"/>
            <a:ext cx="10515600" cy="1325563"/>
          </a:xfrm>
        </p:spPr>
        <p:txBody>
          <a:bodyPr/>
          <a:lstStyle/>
          <a:p>
            <a:r>
              <a:rPr kumimoji="1" lang="ja-JP" altLang="en-US" dirty="0" smtClean="0"/>
              <a:t>高次高調波の発生原理</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815342" y="1171474"/>
            <a:ext cx="2659380" cy="567055"/>
          </a:xfrm>
        </p:spPr>
        <p:txBody>
          <a:bodyPr/>
          <a:lstStyle/>
          <a:p>
            <a:pPr marL="0" indent="0">
              <a:buNone/>
            </a:pPr>
            <a:r>
              <a:rPr kumimoji="1" lang="ja-JP" altLang="en-US" dirty="0" smtClean="0"/>
              <a:t>・</a:t>
            </a:r>
            <a:r>
              <a:rPr kumimoji="1" lang="en-US" altLang="ja-JP" dirty="0" smtClean="0"/>
              <a:t>3step-model[1]</a:t>
            </a:r>
            <a:endParaRPr kumimoji="1" lang="ja-JP" altLang="en-US" dirty="0"/>
          </a:p>
        </p:txBody>
      </p:sp>
      <p:sp>
        <p:nvSpPr>
          <p:cNvPr id="4" name="テキスト ボックス 3"/>
          <p:cNvSpPr txBox="1"/>
          <p:nvPr/>
        </p:nvSpPr>
        <p:spPr>
          <a:xfrm>
            <a:off x="870070" y="5600700"/>
            <a:ext cx="1992853" cy="369332"/>
          </a:xfrm>
          <a:prstGeom prst="rect">
            <a:avLst/>
          </a:prstGeom>
          <a:noFill/>
        </p:spPr>
        <p:txBody>
          <a:bodyPr wrap="none" rtlCol="0">
            <a:spAutoFit/>
          </a:bodyPr>
          <a:lstStyle/>
          <a:p>
            <a:r>
              <a:rPr kumimoji="1" lang="en-US" altLang="ja-JP" dirty="0" smtClean="0"/>
              <a:t>b.</a:t>
            </a:r>
            <a:r>
              <a:rPr kumimoji="1" lang="ja-JP" altLang="en-US" dirty="0" smtClean="0"/>
              <a:t>トンネルイオン化</a:t>
            </a:r>
            <a:endParaRPr kumimoji="1" lang="ja-JP" altLang="en-US" dirty="0"/>
          </a:p>
        </p:txBody>
      </p:sp>
      <p:sp>
        <p:nvSpPr>
          <p:cNvPr id="5" name="テキスト ボックス 4"/>
          <p:cNvSpPr txBox="1"/>
          <p:nvPr/>
        </p:nvSpPr>
        <p:spPr>
          <a:xfrm>
            <a:off x="8896487" y="5560022"/>
            <a:ext cx="2210862" cy="369332"/>
          </a:xfrm>
          <a:prstGeom prst="rect">
            <a:avLst/>
          </a:prstGeom>
          <a:noFill/>
        </p:spPr>
        <p:txBody>
          <a:bodyPr wrap="none" rtlCol="0">
            <a:spAutoFit/>
          </a:bodyPr>
          <a:lstStyle/>
          <a:p>
            <a:r>
              <a:rPr lang="en-US" altLang="ja-JP" dirty="0" smtClean="0"/>
              <a:t>d.</a:t>
            </a:r>
            <a:r>
              <a:rPr kumimoji="1" lang="ja-JP" altLang="en-US" dirty="0" smtClean="0"/>
              <a:t>高次高調波の発生</a:t>
            </a:r>
            <a:endParaRPr kumimoji="1" lang="ja-JP" altLang="en-US" dirty="0"/>
          </a:p>
        </p:txBody>
      </p:sp>
      <p:sp>
        <p:nvSpPr>
          <p:cNvPr id="6" name="テキスト ボックス 5"/>
          <p:cNvSpPr txBox="1"/>
          <p:nvPr/>
        </p:nvSpPr>
        <p:spPr>
          <a:xfrm>
            <a:off x="5305196" y="5557444"/>
            <a:ext cx="1032655" cy="369332"/>
          </a:xfrm>
          <a:prstGeom prst="rect">
            <a:avLst/>
          </a:prstGeom>
          <a:noFill/>
        </p:spPr>
        <p:txBody>
          <a:bodyPr wrap="none" rtlCol="0">
            <a:spAutoFit/>
          </a:bodyPr>
          <a:lstStyle/>
          <a:p>
            <a:r>
              <a:rPr lang="en-US" altLang="ja-JP" dirty="0" smtClean="0"/>
              <a:t>c.</a:t>
            </a:r>
            <a:r>
              <a:rPr lang="ja-JP" altLang="en-US" dirty="0" smtClean="0"/>
              <a:t>再衝突</a:t>
            </a:r>
            <a:endParaRPr kumimoji="1" lang="ja-JP" altLang="en-US" dirty="0"/>
          </a:p>
        </p:txBody>
      </p:sp>
      <p:sp>
        <p:nvSpPr>
          <p:cNvPr id="7" name="円/楕円 6"/>
          <p:cNvSpPr/>
          <p:nvPr/>
        </p:nvSpPr>
        <p:spPr>
          <a:xfrm>
            <a:off x="4512353" y="2001629"/>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863235" y="1632550"/>
            <a:ext cx="1657350" cy="1295400"/>
          </a:xfrm>
          <a:custGeom>
            <a:avLst/>
            <a:gdLst>
              <a:gd name="connsiteX0" fmla="*/ 0 w 1657350"/>
              <a:gd name="connsiteY0" fmla="*/ 1295400 h 1295400"/>
              <a:gd name="connsiteX1" fmla="*/ 28575 w 1657350"/>
              <a:gd name="connsiteY1" fmla="*/ 752475 h 1295400"/>
              <a:gd name="connsiteX2" fmla="*/ 114300 w 1657350"/>
              <a:gd name="connsiteY2" fmla="*/ 352425 h 1295400"/>
              <a:gd name="connsiteX3" fmla="*/ 447675 w 1657350"/>
              <a:gd name="connsiteY3" fmla="*/ 85725 h 1295400"/>
              <a:gd name="connsiteX4" fmla="*/ 1657350 w 165735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295400">
                <a:moveTo>
                  <a:pt x="0" y="1295400"/>
                </a:moveTo>
                <a:cubicBezTo>
                  <a:pt x="4762" y="1102518"/>
                  <a:pt x="9525" y="909637"/>
                  <a:pt x="28575" y="752475"/>
                </a:cubicBezTo>
                <a:cubicBezTo>
                  <a:pt x="47625" y="595313"/>
                  <a:pt x="44450" y="463550"/>
                  <a:pt x="114300" y="352425"/>
                </a:cubicBezTo>
                <a:cubicBezTo>
                  <a:pt x="184150" y="241300"/>
                  <a:pt x="190500" y="144462"/>
                  <a:pt x="447675" y="85725"/>
                </a:cubicBezTo>
                <a:cubicBezTo>
                  <a:pt x="704850" y="26988"/>
                  <a:pt x="1181100" y="13494"/>
                  <a:pt x="16573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円/楕円 13"/>
          <p:cNvSpPr/>
          <p:nvPr/>
        </p:nvSpPr>
        <p:spPr>
          <a:xfrm>
            <a:off x="1428752" y="4303685"/>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1779634" y="4233445"/>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矢印コネクタ 16"/>
          <p:cNvCxnSpPr>
            <a:stCxn id="14" idx="6"/>
          </p:cNvCxnSpPr>
          <p:nvPr/>
        </p:nvCxnSpPr>
        <p:spPr>
          <a:xfrm>
            <a:off x="1638302" y="4417985"/>
            <a:ext cx="666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894979" y="365587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sp>
        <p:nvSpPr>
          <p:cNvPr id="25" name="円/楕円 24"/>
          <p:cNvSpPr/>
          <p:nvPr/>
        </p:nvSpPr>
        <p:spPr>
          <a:xfrm>
            <a:off x="5697561" y="4284787"/>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5172145" y="4229203"/>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5006112" y="4399087"/>
            <a:ext cx="685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円/楕円 33"/>
          <p:cNvSpPr/>
          <p:nvPr/>
        </p:nvSpPr>
        <p:spPr>
          <a:xfrm>
            <a:off x="9436191" y="3695721"/>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9787073" y="3625481"/>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rot="20185761">
            <a:off x="9638684" y="3230736"/>
            <a:ext cx="1239384" cy="223292"/>
            <a:chOff x="1063536" y="2886206"/>
            <a:chExt cx="2860773" cy="765515"/>
          </a:xfrm>
        </p:grpSpPr>
        <p:grpSp>
          <p:nvGrpSpPr>
            <p:cNvPr id="70" name="グループ化 69"/>
            <p:cNvGrpSpPr/>
            <p:nvPr/>
          </p:nvGrpSpPr>
          <p:grpSpPr>
            <a:xfrm>
              <a:off x="2493921" y="2917111"/>
              <a:ext cx="1430388" cy="734610"/>
              <a:chOff x="1045023" y="3258604"/>
              <a:chExt cx="4291162" cy="1247441"/>
            </a:xfrm>
          </p:grpSpPr>
          <p:grpSp>
            <p:nvGrpSpPr>
              <p:cNvPr id="81" name="グループ化 80"/>
              <p:cNvGrpSpPr/>
              <p:nvPr/>
            </p:nvGrpSpPr>
            <p:grpSpPr>
              <a:xfrm>
                <a:off x="1045023" y="3258604"/>
                <a:ext cx="1430391" cy="1217601"/>
                <a:chOff x="1045017" y="3267444"/>
                <a:chExt cx="2926092" cy="2490797"/>
              </a:xfrm>
            </p:grpSpPr>
            <p:sp>
              <p:nvSpPr>
                <p:cNvPr id="88" name="フリーフォーム 8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p:nvGrpSpPr>
            <p:grpSpPr>
              <a:xfrm>
                <a:off x="2475412" y="3269394"/>
                <a:ext cx="1430388" cy="1220806"/>
                <a:chOff x="1045023" y="3260888"/>
                <a:chExt cx="2926086" cy="2497353"/>
              </a:xfrm>
            </p:grpSpPr>
            <p:sp>
              <p:nvSpPr>
                <p:cNvPr id="86" name="フリーフォーム 8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8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3905800" y="3279990"/>
                <a:ext cx="1430385" cy="1226055"/>
                <a:chOff x="1045029" y="3250151"/>
                <a:chExt cx="2926080" cy="2508090"/>
              </a:xfrm>
            </p:grpSpPr>
            <p:sp>
              <p:nvSpPr>
                <p:cNvPr id="84" name="フリーフォーム 8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1" name="グループ化 70"/>
            <p:cNvGrpSpPr/>
            <p:nvPr/>
          </p:nvGrpSpPr>
          <p:grpSpPr>
            <a:xfrm>
              <a:off x="1063536" y="2886206"/>
              <a:ext cx="1430386" cy="739588"/>
              <a:chOff x="1045029" y="3250151"/>
              <a:chExt cx="4291156" cy="1255894"/>
            </a:xfrm>
          </p:grpSpPr>
          <p:grpSp>
            <p:nvGrpSpPr>
              <p:cNvPr id="72" name="グループ化 71"/>
              <p:cNvGrpSpPr/>
              <p:nvPr/>
            </p:nvGrpSpPr>
            <p:grpSpPr>
              <a:xfrm>
                <a:off x="1045029" y="3250151"/>
                <a:ext cx="1430385" cy="1226055"/>
                <a:chOff x="1045029" y="3250151"/>
                <a:chExt cx="2926080" cy="2508090"/>
              </a:xfrm>
            </p:grpSpPr>
            <p:sp>
              <p:nvSpPr>
                <p:cNvPr id="79" name="フリーフォーム 7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2475412" y="3267465"/>
                <a:ext cx="1430388" cy="1222737"/>
                <a:chOff x="1045023" y="3256939"/>
                <a:chExt cx="2926086" cy="2501302"/>
              </a:xfrm>
            </p:grpSpPr>
            <p:sp>
              <p:nvSpPr>
                <p:cNvPr id="77" name="フリーフォーム 7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3905800" y="3279990"/>
                <a:ext cx="1430385" cy="1226055"/>
                <a:chOff x="1045029" y="3250151"/>
                <a:chExt cx="2926080" cy="2508090"/>
              </a:xfrm>
            </p:grpSpPr>
            <p:sp>
              <p:nvSpPr>
                <p:cNvPr id="75" name="フリーフォーム 7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8" name="グループ化 127"/>
          <p:cNvGrpSpPr/>
          <p:nvPr/>
        </p:nvGrpSpPr>
        <p:grpSpPr>
          <a:xfrm>
            <a:off x="5026591" y="4137457"/>
            <a:ext cx="780939" cy="844208"/>
            <a:chOff x="2731856" y="3273395"/>
            <a:chExt cx="1635529" cy="1737584"/>
          </a:xfrm>
        </p:grpSpPr>
        <p:grpSp>
          <p:nvGrpSpPr>
            <p:cNvPr id="129" name="グループ化 128"/>
            <p:cNvGrpSpPr/>
            <p:nvPr/>
          </p:nvGrpSpPr>
          <p:grpSpPr>
            <a:xfrm rot="5636976">
              <a:off x="2981104" y="3024147"/>
              <a:ext cx="1137033" cy="1635529"/>
              <a:chOff x="1045029" y="3250151"/>
              <a:chExt cx="2926080" cy="2508090"/>
            </a:xfrm>
          </p:grpSpPr>
          <p:sp>
            <p:nvSpPr>
              <p:cNvPr id="131" name="フリーフォーム 130"/>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フリーフォーム 129"/>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テキスト ボックス 132"/>
          <p:cNvSpPr txBox="1"/>
          <p:nvPr/>
        </p:nvSpPr>
        <p:spPr>
          <a:xfrm>
            <a:off x="4225079" y="2960804"/>
            <a:ext cx="1276311" cy="369332"/>
          </a:xfrm>
          <a:prstGeom prst="rect">
            <a:avLst/>
          </a:prstGeom>
          <a:noFill/>
        </p:spPr>
        <p:txBody>
          <a:bodyPr wrap="none" rtlCol="0">
            <a:spAutoFit/>
          </a:bodyPr>
          <a:lstStyle/>
          <a:p>
            <a:r>
              <a:rPr lang="en-US" altLang="ja-JP" dirty="0" smtClean="0"/>
              <a:t>a.</a:t>
            </a:r>
            <a:r>
              <a:rPr lang="ja-JP" altLang="en-US" dirty="0" smtClean="0"/>
              <a:t>初期状態</a:t>
            </a:r>
            <a:endParaRPr kumimoji="1" lang="ja-JP" altLang="en-US" dirty="0"/>
          </a:p>
        </p:txBody>
      </p:sp>
      <p:sp>
        <p:nvSpPr>
          <p:cNvPr id="134" name="テキスト ボックス 133"/>
          <p:cNvSpPr txBox="1"/>
          <p:nvPr/>
        </p:nvSpPr>
        <p:spPr>
          <a:xfrm>
            <a:off x="3126843" y="6226268"/>
            <a:ext cx="5389360" cy="369332"/>
          </a:xfrm>
          <a:prstGeom prst="rect">
            <a:avLst/>
          </a:prstGeom>
          <a:noFill/>
        </p:spPr>
        <p:txBody>
          <a:bodyPr wrap="none" rtlCol="0">
            <a:spAutoFit/>
          </a:bodyPr>
          <a:lstStyle/>
          <a:p>
            <a:r>
              <a:rPr kumimoji="1" lang="ja-JP" altLang="en-US" dirty="0" smtClean="0"/>
              <a:t>図</a:t>
            </a:r>
            <a:r>
              <a:rPr kumimoji="1" lang="en-US" altLang="ja-JP" dirty="0" smtClean="0"/>
              <a:t>3.3step-model</a:t>
            </a:r>
            <a:r>
              <a:rPr lang="ja-JP" altLang="en-US" dirty="0"/>
              <a:t>に</a:t>
            </a:r>
            <a:r>
              <a:rPr lang="ja-JP" altLang="en-US" dirty="0" smtClean="0"/>
              <a:t>よる高次高調波の発生原理の説明</a:t>
            </a:r>
            <a:endParaRPr kumimoji="1" lang="ja-JP" altLang="en-US" dirty="0"/>
          </a:p>
        </p:txBody>
      </p:sp>
      <p:cxnSp>
        <p:nvCxnSpPr>
          <p:cNvPr id="136" name="直線コネクタ 135"/>
          <p:cNvCxnSpPr>
            <a:endCxn id="20" idx="2"/>
          </p:cNvCxnSpPr>
          <p:nvPr/>
        </p:nvCxnSpPr>
        <p:spPr>
          <a:xfrm flipV="1">
            <a:off x="1983620" y="4025203"/>
            <a:ext cx="1246821" cy="392784"/>
          </a:xfrm>
          <a:prstGeom prst="line">
            <a:avLst/>
          </a:prstGeom>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4563477" y="341352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cxnSp>
        <p:nvCxnSpPr>
          <p:cNvPr id="141" name="直線コネクタ 140"/>
          <p:cNvCxnSpPr>
            <a:endCxn id="140" idx="2"/>
          </p:cNvCxnSpPr>
          <p:nvPr/>
        </p:nvCxnSpPr>
        <p:spPr>
          <a:xfrm flipV="1">
            <a:off x="5267360" y="3782853"/>
            <a:ext cx="631579" cy="602927"/>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p:cNvSpPr txBox="1"/>
          <p:nvPr/>
        </p:nvSpPr>
        <p:spPr>
          <a:xfrm>
            <a:off x="3419832" y="2178022"/>
            <a:ext cx="646331" cy="369332"/>
          </a:xfrm>
          <a:prstGeom prst="rect">
            <a:avLst/>
          </a:prstGeom>
          <a:noFill/>
        </p:spPr>
        <p:txBody>
          <a:bodyPr wrap="none" rtlCol="0">
            <a:spAutoFit/>
          </a:bodyPr>
          <a:lstStyle/>
          <a:p>
            <a:r>
              <a:rPr lang="ja-JP" altLang="en-US" dirty="0"/>
              <a:t>電子</a:t>
            </a:r>
            <a:endParaRPr kumimoji="1" lang="ja-JP" altLang="en-US" sz="1400" dirty="0"/>
          </a:p>
        </p:txBody>
      </p:sp>
      <p:sp>
        <p:nvSpPr>
          <p:cNvPr id="143" name="テキスト ボックス 142"/>
          <p:cNvSpPr txBox="1"/>
          <p:nvPr/>
        </p:nvSpPr>
        <p:spPr>
          <a:xfrm>
            <a:off x="5417060" y="2198690"/>
            <a:ext cx="2972289" cy="369332"/>
          </a:xfrm>
          <a:prstGeom prst="rect">
            <a:avLst/>
          </a:prstGeom>
          <a:noFill/>
        </p:spPr>
        <p:txBody>
          <a:bodyPr wrap="none" rtlCol="0">
            <a:spAutoFit/>
          </a:bodyPr>
          <a:lstStyle/>
          <a:p>
            <a:r>
              <a:rPr lang="ja-JP" altLang="en-US" dirty="0"/>
              <a:t>電子を束縛するポテンシャル</a:t>
            </a:r>
            <a:endParaRPr kumimoji="1" lang="ja-JP" altLang="en-US" dirty="0"/>
          </a:p>
        </p:txBody>
      </p:sp>
      <p:cxnSp>
        <p:nvCxnSpPr>
          <p:cNvPr id="145" name="直線コネクタ 144"/>
          <p:cNvCxnSpPr>
            <a:stCxn id="142" idx="3"/>
            <a:endCxn id="7" idx="2"/>
          </p:cNvCxnSpPr>
          <p:nvPr/>
        </p:nvCxnSpPr>
        <p:spPr>
          <a:xfrm flipV="1">
            <a:off x="4066163" y="2115929"/>
            <a:ext cx="446190" cy="246759"/>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a:stCxn id="143" idx="1"/>
            <a:endCxn id="11" idx="2"/>
          </p:cNvCxnSpPr>
          <p:nvPr/>
        </p:nvCxnSpPr>
        <p:spPr>
          <a:xfrm flipH="1" flipV="1">
            <a:off x="4977535" y="1984975"/>
            <a:ext cx="439525" cy="398381"/>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H="1">
            <a:off x="1690993" y="3392646"/>
            <a:ext cx="157861" cy="492303"/>
          </a:xfrm>
          <a:prstGeom prst="line">
            <a:avLst/>
          </a:prstGeom>
        </p:spPr>
        <p:style>
          <a:lnRef idx="1">
            <a:schemeClr val="dk1"/>
          </a:lnRef>
          <a:fillRef idx="0">
            <a:schemeClr val="dk1"/>
          </a:fillRef>
          <a:effectRef idx="0">
            <a:schemeClr val="dk1"/>
          </a:effectRef>
          <a:fontRef idx="minor">
            <a:schemeClr val="tx1"/>
          </a:fontRef>
        </p:style>
      </p:cxnSp>
      <p:sp>
        <p:nvSpPr>
          <p:cNvPr id="151" name="テキスト ボックス 150"/>
          <p:cNvSpPr txBox="1"/>
          <p:nvPr/>
        </p:nvSpPr>
        <p:spPr>
          <a:xfrm>
            <a:off x="1638302" y="3100394"/>
            <a:ext cx="1516762" cy="369332"/>
          </a:xfrm>
          <a:prstGeom prst="rect">
            <a:avLst/>
          </a:prstGeom>
          <a:noFill/>
        </p:spPr>
        <p:txBody>
          <a:bodyPr wrap="none" rtlCol="0">
            <a:spAutoFit/>
          </a:bodyPr>
          <a:lstStyle/>
          <a:p>
            <a:r>
              <a:rPr kumimoji="1" lang="ja-JP" altLang="en-US" dirty="0" smtClean="0"/>
              <a:t>レーザー電場</a:t>
            </a:r>
            <a:endParaRPr kumimoji="1" lang="ja-JP" altLang="en-US" dirty="0"/>
          </a:p>
        </p:txBody>
      </p:sp>
      <p:sp>
        <p:nvSpPr>
          <p:cNvPr id="152" name="テキスト ボックス 151"/>
          <p:cNvSpPr txBox="1"/>
          <p:nvPr/>
        </p:nvSpPr>
        <p:spPr>
          <a:xfrm>
            <a:off x="9128919" y="2460886"/>
            <a:ext cx="1338828" cy="369332"/>
          </a:xfrm>
          <a:prstGeom prst="rect">
            <a:avLst/>
          </a:prstGeom>
          <a:noFill/>
        </p:spPr>
        <p:txBody>
          <a:bodyPr wrap="none" rtlCol="0">
            <a:spAutoFit/>
          </a:bodyPr>
          <a:lstStyle/>
          <a:p>
            <a:r>
              <a:rPr kumimoji="1" lang="ja-JP" altLang="en-US" dirty="0" smtClean="0"/>
              <a:t>高次高調波</a:t>
            </a:r>
            <a:endParaRPr kumimoji="1" lang="ja-JP" altLang="en-US" dirty="0"/>
          </a:p>
        </p:txBody>
      </p:sp>
      <p:cxnSp>
        <p:nvCxnSpPr>
          <p:cNvPr id="154" name="直線コネクタ 153"/>
          <p:cNvCxnSpPr>
            <a:stCxn id="152" idx="2"/>
            <a:endCxn id="75" idx="1"/>
          </p:cNvCxnSpPr>
          <p:nvPr/>
        </p:nvCxnSpPr>
        <p:spPr>
          <a:xfrm>
            <a:off x="9798333" y="2830218"/>
            <a:ext cx="275451" cy="476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9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1460"/>
            <a:ext cx="10515600" cy="1325563"/>
          </a:xfrm>
        </p:spPr>
        <p:txBody>
          <a:bodyPr/>
          <a:lstStyle/>
          <a:p>
            <a:r>
              <a:rPr lang="en-US" altLang="ja-JP" dirty="0"/>
              <a:t>2</a:t>
            </a:r>
            <a:r>
              <a:rPr lang="ja-JP" altLang="en-US" dirty="0"/>
              <a:t>光子イオン化過程</a:t>
            </a:r>
            <a:endParaRPr kumimoji="1" lang="ja-JP" altLang="en-US" dirty="0"/>
          </a:p>
        </p:txBody>
      </p:sp>
      <p:grpSp>
        <p:nvGrpSpPr>
          <p:cNvPr id="254" name="グループ化 253"/>
          <p:cNvGrpSpPr/>
          <p:nvPr/>
        </p:nvGrpSpPr>
        <p:grpSpPr>
          <a:xfrm>
            <a:off x="2059471" y="4704034"/>
            <a:ext cx="2860773" cy="984996"/>
            <a:chOff x="1063536" y="4853965"/>
            <a:chExt cx="2860773" cy="984996"/>
          </a:xfrm>
        </p:grpSpPr>
        <p:grpSp>
          <p:nvGrpSpPr>
            <p:cNvPr id="143" name="グループ化 142"/>
            <p:cNvGrpSpPr/>
            <p:nvPr/>
          </p:nvGrpSpPr>
          <p:grpSpPr>
            <a:xfrm>
              <a:off x="1063537" y="4874357"/>
              <a:ext cx="2860771" cy="722016"/>
              <a:chOff x="953492" y="2049769"/>
              <a:chExt cx="2860771" cy="722016"/>
            </a:xfrm>
          </p:grpSpPr>
          <p:grpSp>
            <p:nvGrpSpPr>
              <p:cNvPr id="144" name="グループ化 143"/>
              <p:cNvGrpSpPr/>
              <p:nvPr/>
            </p:nvGrpSpPr>
            <p:grpSpPr>
              <a:xfrm>
                <a:off x="953492" y="2049769"/>
                <a:ext cx="1430385" cy="722016"/>
                <a:chOff x="1045029" y="3250151"/>
                <a:chExt cx="2926080" cy="2508090"/>
              </a:xfrm>
            </p:grpSpPr>
            <p:sp>
              <p:nvSpPr>
                <p:cNvPr id="148" name="フリーフォーム 14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4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a:off x="2383878" y="2058010"/>
                <a:ext cx="1430385" cy="713775"/>
                <a:chOff x="1045029" y="3278778"/>
                <a:chExt cx="2926080" cy="2479463"/>
              </a:xfrm>
            </p:grpSpPr>
            <p:sp>
              <p:nvSpPr>
                <p:cNvPr id="146" name="フリーフォーム 145"/>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8" name="グループ化 157"/>
            <p:cNvGrpSpPr/>
            <p:nvPr/>
          </p:nvGrpSpPr>
          <p:grpSpPr>
            <a:xfrm>
              <a:off x="1063536" y="4853965"/>
              <a:ext cx="2860773" cy="765515"/>
              <a:chOff x="1063536" y="2886206"/>
              <a:chExt cx="2860773" cy="765515"/>
            </a:xfrm>
          </p:grpSpPr>
          <p:grpSp>
            <p:nvGrpSpPr>
              <p:cNvPr id="159" name="グループ化 158"/>
              <p:cNvGrpSpPr/>
              <p:nvPr/>
            </p:nvGrpSpPr>
            <p:grpSpPr>
              <a:xfrm>
                <a:off x="2493921" y="2917111"/>
                <a:ext cx="1430388" cy="734610"/>
                <a:chOff x="1045023" y="3258604"/>
                <a:chExt cx="4291162" cy="1247441"/>
              </a:xfrm>
            </p:grpSpPr>
            <p:grpSp>
              <p:nvGrpSpPr>
                <p:cNvPr id="170" name="グループ化 169"/>
                <p:cNvGrpSpPr/>
                <p:nvPr/>
              </p:nvGrpSpPr>
              <p:grpSpPr>
                <a:xfrm>
                  <a:off x="1045023" y="3258604"/>
                  <a:ext cx="1430391" cy="1217601"/>
                  <a:chOff x="1045017" y="3267444"/>
                  <a:chExt cx="2926092" cy="2490797"/>
                </a:xfrm>
              </p:grpSpPr>
              <p:sp>
                <p:nvSpPr>
                  <p:cNvPr id="177" name="フリーフォーム 17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p:nvPr/>
              </p:nvGrpSpPr>
              <p:grpSpPr>
                <a:xfrm>
                  <a:off x="2475412" y="3269394"/>
                  <a:ext cx="1430388" cy="1220806"/>
                  <a:chOff x="1045023" y="3260888"/>
                  <a:chExt cx="2926086" cy="2497353"/>
                </a:xfrm>
              </p:grpSpPr>
              <p:sp>
                <p:nvSpPr>
                  <p:cNvPr id="175" name="フリーフォーム 17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リーフォーム 1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a:off x="3905800" y="3279990"/>
                  <a:ext cx="1430385" cy="1226055"/>
                  <a:chOff x="1045029" y="3250151"/>
                  <a:chExt cx="2926080" cy="2508090"/>
                </a:xfrm>
              </p:grpSpPr>
              <p:sp>
                <p:nvSpPr>
                  <p:cNvPr id="173" name="フリーフォーム 17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60" name="グループ化 159"/>
              <p:cNvGrpSpPr/>
              <p:nvPr/>
            </p:nvGrpSpPr>
            <p:grpSpPr>
              <a:xfrm>
                <a:off x="1063536" y="2886206"/>
                <a:ext cx="1430386" cy="739588"/>
                <a:chOff x="1045029" y="3250151"/>
                <a:chExt cx="4291156" cy="1255894"/>
              </a:xfrm>
            </p:grpSpPr>
            <p:grpSp>
              <p:nvGrpSpPr>
                <p:cNvPr id="161" name="グループ化 160"/>
                <p:cNvGrpSpPr/>
                <p:nvPr/>
              </p:nvGrpSpPr>
              <p:grpSpPr>
                <a:xfrm>
                  <a:off x="1045029" y="3250151"/>
                  <a:ext cx="1430385" cy="1226055"/>
                  <a:chOff x="1045029" y="3250151"/>
                  <a:chExt cx="2926080" cy="2508090"/>
                </a:xfrm>
              </p:grpSpPr>
              <p:sp>
                <p:nvSpPr>
                  <p:cNvPr id="168" name="フリーフォーム 16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16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2475412" y="3267465"/>
                  <a:ext cx="1430388" cy="1222737"/>
                  <a:chOff x="1045023" y="3256939"/>
                  <a:chExt cx="2926086" cy="2501302"/>
                </a:xfrm>
              </p:grpSpPr>
              <p:sp>
                <p:nvSpPr>
                  <p:cNvPr id="166" name="フリーフォーム 16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フリーフォーム 16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p:cNvGrpSpPr/>
                <p:nvPr/>
              </p:nvGrpSpPr>
              <p:grpSpPr>
                <a:xfrm>
                  <a:off x="3905800" y="3279990"/>
                  <a:ext cx="1430385" cy="1226055"/>
                  <a:chOff x="1045029" y="3250151"/>
                  <a:chExt cx="2926080" cy="2508090"/>
                </a:xfrm>
              </p:grpSpPr>
              <p:sp>
                <p:nvSpPr>
                  <p:cNvPr id="164" name="フリーフォーム 16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16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2" name="直線コネクタ 201"/>
            <p:cNvCxnSpPr/>
            <p:nvPr/>
          </p:nvCxnSpPr>
          <p:spPr>
            <a:xfrm>
              <a:off x="3924309" y="4891224"/>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5884007" y="4695831"/>
            <a:ext cx="3805236" cy="1490743"/>
            <a:chOff x="5755631" y="4848280"/>
            <a:chExt cx="3805236" cy="1490743"/>
          </a:xfrm>
        </p:grpSpPr>
        <p:grpSp>
          <p:nvGrpSpPr>
            <p:cNvPr id="150" name="グループ化 149"/>
            <p:cNvGrpSpPr/>
            <p:nvPr/>
          </p:nvGrpSpPr>
          <p:grpSpPr>
            <a:xfrm>
              <a:off x="5755631" y="4870030"/>
              <a:ext cx="2860771" cy="722016"/>
              <a:chOff x="953492" y="2049769"/>
              <a:chExt cx="2860771" cy="722016"/>
            </a:xfrm>
          </p:grpSpPr>
          <p:grpSp>
            <p:nvGrpSpPr>
              <p:cNvPr id="151" name="グループ化 150"/>
              <p:cNvGrpSpPr/>
              <p:nvPr/>
            </p:nvGrpSpPr>
            <p:grpSpPr>
              <a:xfrm>
                <a:off x="953492" y="2049769"/>
                <a:ext cx="1430385" cy="722016"/>
                <a:chOff x="1045029" y="3250151"/>
                <a:chExt cx="2926080" cy="2508090"/>
              </a:xfrm>
            </p:grpSpPr>
            <p:sp>
              <p:nvSpPr>
                <p:cNvPr id="155" name="フリーフォーム 15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p:cNvGrpSpPr/>
              <p:nvPr/>
            </p:nvGrpSpPr>
            <p:grpSpPr>
              <a:xfrm>
                <a:off x="2383878" y="2058010"/>
                <a:ext cx="1430385" cy="713775"/>
                <a:chOff x="1045029" y="3278778"/>
                <a:chExt cx="2926080" cy="2479463"/>
              </a:xfrm>
            </p:grpSpPr>
            <p:sp>
              <p:nvSpPr>
                <p:cNvPr id="153" name="フリーフォーム 15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9" name="グループ化 178"/>
            <p:cNvGrpSpPr/>
            <p:nvPr/>
          </p:nvGrpSpPr>
          <p:grpSpPr>
            <a:xfrm>
              <a:off x="6564446" y="4848280"/>
              <a:ext cx="2860773" cy="765515"/>
              <a:chOff x="1063536" y="2886206"/>
              <a:chExt cx="2860773" cy="765515"/>
            </a:xfrm>
          </p:grpSpPr>
          <p:grpSp>
            <p:nvGrpSpPr>
              <p:cNvPr id="180" name="グループ化 179"/>
              <p:cNvGrpSpPr/>
              <p:nvPr/>
            </p:nvGrpSpPr>
            <p:grpSpPr>
              <a:xfrm>
                <a:off x="2493921" y="2917111"/>
                <a:ext cx="1430388" cy="734610"/>
                <a:chOff x="1045023" y="3258604"/>
                <a:chExt cx="4291162" cy="1247441"/>
              </a:xfrm>
            </p:grpSpPr>
            <p:grpSp>
              <p:nvGrpSpPr>
                <p:cNvPr id="191" name="グループ化 190"/>
                <p:cNvGrpSpPr/>
                <p:nvPr/>
              </p:nvGrpSpPr>
              <p:grpSpPr>
                <a:xfrm>
                  <a:off x="1045023" y="3258604"/>
                  <a:ext cx="1430391" cy="1217601"/>
                  <a:chOff x="1045017" y="3267444"/>
                  <a:chExt cx="2926092" cy="2490797"/>
                </a:xfrm>
              </p:grpSpPr>
              <p:sp>
                <p:nvSpPr>
                  <p:cNvPr id="198" name="フリーフォーム 19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19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2475412" y="3269394"/>
                  <a:ext cx="1430388" cy="1220806"/>
                  <a:chOff x="1045023" y="3260888"/>
                  <a:chExt cx="2926086" cy="2497353"/>
                </a:xfrm>
              </p:grpSpPr>
              <p:sp>
                <p:nvSpPr>
                  <p:cNvPr id="196" name="フリーフォーム 19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19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a:off x="3905800" y="3279990"/>
                  <a:ext cx="1430385" cy="1226055"/>
                  <a:chOff x="1045029" y="3250151"/>
                  <a:chExt cx="2926080" cy="2508090"/>
                </a:xfrm>
              </p:grpSpPr>
              <p:sp>
                <p:nvSpPr>
                  <p:cNvPr id="194" name="フリーフォーム 19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19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81" name="グループ化 180"/>
              <p:cNvGrpSpPr/>
              <p:nvPr/>
            </p:nvGrpSpPr>
            <p:grpSpPr>
              <a:xfrm>
                <a:off x="1063536" y="2886206"/>
                <a:ext cx="1430386" cy="739588"/>
                <a:chOff x="1045029" y="3250151"/>
                <a:chExt cx="4291156" cy="1255894"/>
              </a:xfrm>
            </p:grpSpPr>
            <p:grpSp>
              <p:nvGrpSpPr>
                <p:cNvPr id="182" name="グループ化 181"/>
                <p:cNvGrpSpPr/>
                <p:nvPr/>
              </p:nvGrpSpPr>
              <p:grpSpPr>
                <a:xfrm>
                  <a:off x="1045029" y="3250151"/>
                  <a:ext cx="1430385" cy="1226055"/>
                  <a:chOff x="1045029" y="3250151"/>
                  <a:chExt cx="2926080" cy="2508090"/>
                </a:xfrm>
              </p:grpSpPr>
              <p:sp>
                <p:nvSpPr>
                  <p:cNvPr id="189" name="フリーフォーム 18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2475412" y="3267465"/>
                  <a:ext cx="1430388" cy="1222737"/>
                  <a:chOff x="1045023" y="3256939"/>
                  <a:chExt cx="2926086" cy="2501302"/>
                </a:xfrm>
              </p:grpSpPr>
              <p:sp>
                <p:nvSpPr>
                  <p:cNvPr id="187" name="フリーフォーム 18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リーフォーム 1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p:cNvGrpSpPr/>
                <p:nvPr/>
              </p:nvGrpSpPr>
              <p:grpSpPr>
                <a:xfrm>
                  <a:off x="3905800" y="3279990"/>
                  <a:ext cx="1430385" cy="1226055"/>
                  <a:chOff x="1045029" y="3250151"/>
                  <a:chExt cx="2926080" cy="2508090"/>
                </a:xfrm>
              </p:grpSpPr>
              <p:sp>
                <p:nvSpPr>
                  <p:cNvPr id="185" name="フリーフォーム 18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7" name="直線コネクタ 206"/>
            <p:cNvCxnSpPr/>
            <p:nvPr/>
          </p:nvCxnSpPr>
          <p:spPr>
            <a:xfrm>
              <a:off x="9425220" y="4865852"/>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8616403" y="4874357"/>
              <a:ext cx="0" cy="947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p:nvPr/>
          </p:nvCxnSpPr>
          <p:spPr>
            <a:xfrm>
              <a:off x="8616403" y="5949950"/>
              <a:ext cx="8577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テキスト ボックス 213"/>
            <p:cNvSpPr txBox="1"/>
            <p:nvPr/>
          </p:nvSpPr>
          <p:spPr>
            <a:xfrm>
              <a:off x="8574378" y="6062024"/>
              <a:ext cx="986489" cy="276999"/>
            </a:xfrm>
            <a:prstGeom prst="rect">
              <a:avLst/>
            </a:prstGeom>
            <a:noFill/>
          </p:spPr>
          <p:txBody>
            <a:bodyPr wrap="none" rtlCol="0">
              <a:spAutoFit/>
            </a:bodyPr>
            <a:lstStyle/>
            <a:p>
              <a:r>
                <a:rPr lang="en-US" altLang="ja-JP" sz="1200" dirty="0" smtClean="0"/>
                <a:t>XUV-IR delay</a:t>
              </a:r>
            </a:p>
          </p:txBody>
        </p:sp>
      </p:grpSp>
      <p:grpSp>
        <p:nvGrpSpPr>
          <p:cNvPr id="252" name="グループ化 251"/>
          <p:cNvGrpSpPr/>
          <p:nvPr/>
        </p:nvGrpSpPr>
        <p:grpSpPr>
          <a:xfrm>
            <a:off x="1824428" y="1274265"/>
            <a:ext cx="8119157" cy="1893275"/>
            <a:chOff x="388624" y="1382222"/>
            <a:chExt cx="8119157" cy="1893275"/>
          </a:xfrm>
        </p:grpSpPr>
        <p:grpSp>
          <p:nvGrpSpPr>
            <p:cNvPr id="216" name="グループ化 215"/>
            <p:cNvGrpSpPr/>
            <p:nvPr/>
          </p:nvGrpSpPr>
          <p:grpSpPr>
            <a:xfrm>
              <a:off x="2851518" y="1922710"/>
              <a:ext cx="3246384" cy="1352787"/>
              <a:chOff x="1049391" y="1523763"/>
              <a:chExt cx="4569357" cy="2122558"/>
            </a:xfrm>
          </p:grpSpPr>
          <p:grpSp>
            <p:nvGrpSpPr>
              <p:cNvPr id="115" name="グループ化 114"/>
              <p:cNvGrpSpPr/>
              <p:nvPr/>
            </p:nvGrpSpPr>
            <p:grpSpPr>
              <a:xfrm>
                <a:off x="1064622" y="1640463"/>
                <a:ext cx="2860771" cy="722016"/>
                <a:chOff x="953492" y="2049769"/>
                <a:chExt cx="2860771" cy="722016"/>
              </a:xfrm>
            </p:grpSpPr>
            <p:grpSp>
              <p:nvGrpSpPr>
                <p:cNvPr id="116" name="グループ化 115"/>
                <p:cNvGrpSpPr/>
                <p:nvPr/>
              </p:nvGrpSpPr>
              <p:grpSpPr>
                <a:xfrm>
                  <a:off x="953492" y="2049769"/>
                  <a:ext cx="1430385" cy="722016"/>
                  <a:chOff x="1045029" y="3250151"/>
                  <a:chExt cx="2926080" cy="2508090"/>
                </a:xfrm>
              </p:grpSpPr>
              <p:sp>
                <p:nvSpPr>
                  <p:cNvPr id="120" name="フリーフォーム 11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2383878" y="2058010"/>
                  <a:ext cx="1430385" cy="713775"/>
                  <a:chOff x="1045029" y="3278778"/>
                  <a:chExt cx="2926080" cy="2479463"/>
                </a:xfrm>
              </p:grpSpPr>
              <p:sp>
                <p:nvSpPr>
                  <p:cNvPr id="118" name="フリーフォーム 11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7" name="グループ化 156"/>
              <p:cNvGrpSpPr/>
              <p:nvPr/>
            </p:nvGrpSpPr>
            <p:grpSpPr>
              <a:xfrm>
                <a:off x="1049391" y="2742261"/>
                <a:ext cx="2860773" cy="765515"/>
                <a:chOff x="1063536" y="2886206"/>
                <a:chExt cx="2860773" cy="765515"/>
              </a:xfrm>
            </p:grpSpPr>
            <p:grpSp>
              <p:nvGrpSpPr>
                <p:cNvPr id="123" name="グループ化 122"/>
                <p:cNvGrpSpPr/>
                <p:nvPr/>
              </p:nvGrpSpPr>
              <p:grpSpPr>
                <a:xfrm>
                  <a:off x="2493921" y="2917111"/>
                  <a:ext cx="1430388" cy="734610"/>
                  <a:chOff x="1045023" y="3258604"/>
                  <a:chExt cx="4291162" cy="1247441"/>
                </a:xfrm>
              </p:grpSpPr>
              <p:grpSp>
                <p:nvGrpSpPr>
                  <p:cNvPr id="134" name="グループ化 133"/>
                  <p:cNvGrpSpPr/>
                  <p:nvPr/>
                </p:nvGrpSpPr>
                <p:grpSpPr>
                  <a:xfrm>
                    <a:off x="1045023" y="3258604"/>
                    <a:ext cx="1430391" cy="1217601"/>
                    <a:chOff x="1045017" y="3267444"/>
                    <a:chExt cx="2926092" cy="2490797"/>
                  </a:xfrm>
                </p:grpSpPr>
                <p:sp>
                  <p:nvSpPr>
                    <p:cNvPr id="141" name="フリーフォーム 140"/>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フリーフォーム 14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a:off x="2475412" y="3269394"/>
                    <a:ext cx="1430388" cy="1220806"/>
                    <a:chOff x="1045023" y="3260888"/>
                    <a:chExt cx="2926086" cy="2497353"/>
                  </a:xfrm>
                </p:grpSpPr>
                <p:sp>
                  <p:nvSpPr>
                    <p:cNvPr id="139" name="フリーフォーム 138"/>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p:cNvGrpSpPr/>
                  <p:nvPr/>
                </p:nvGrpSpPr>
                <p:grpSpPr>
                  <a:xfrm>
                    <a:off x="3905800" y="3279990"/>
                    <a:ext cx="1430385" cy="1226055"/>
                    <a:chOff x="1045029" y="3250151"/>
                    <a:chExt cx="2926080" cy="2508090"/>
                  </a:xfrm>
                </p:grpSpPr>
                <p:sp>
                  <p:nvSpPr>
                    <p:cNvPr id="137" name="フリーフォーム 13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24" name="グループ化 123"/>
                <p:cNvGrpSpPr/>
                <p:nvPr/>
              </p:nvGrpSpPr>
              <p:grpSpPr>
                <a:xfrm>
                  <a:off x="1063536" y="2886206"/>
                  <a:ext cx="1430386" cy="739588"/>
                  <a:chOff x="1045029" y="3250151"/>
                  <a:chExt cx="4291156" cy="1255894"/>
                </a:xfrm>
              </p:grpSpPr>
              <p:grpSp>
                <p:nvGrpSpPr>
                  <p:cNvPr id="125" name="グループ化 124"/>
                  <p:cNvGrpSpPr/>
                  <p:nvPr/>
                </p:nvGrpSpPr>
                <p:grpSpPr>
                  <a:xfrm>
                    <a:off x="1045029" y="3250151"/>
                    <a:ext cx="1430385" cy="1226055"/>
                    <a:chOff x="1045029" y="3250151"/>
                    <a:chExt cx="2926080" cy="2508090"/>
                  </a:xfrm>
                </p:grpSpPr>
                <p:sp>
                  <p:nvSpPr>
                    <p:cNvPr id="132" name="フリーフォーム 131"/>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p:cNvGrpSpPr/>
                  <p:nvPr/>
                </p:nvGrpSpPr>
                <p:grpSpPr>
                  <a:xfrm>
                    <a:off x="2475412" y="3267465"/>
                    <a:ext cx="1430388" cy="1222737"/>
                    <a:chOff x="1045023" y="3256939"/>
                    <a:chExt cx="2926086" cy="2501302"/>
                  </a:xfrm>
                </p:grpSpPr>
                <p:sp>
                  <p:nvSpPr>
                    <p:cNvPr id="130" name="フリーフォーム 129"/>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7" name="グループ化 126"/>
                  <p:cNvGrpSpPr/>
                  <p:nvPr/>
                </p:nvGrpSpPr>
                <p:grpSpPr>
                  <a:xfrm>
                    <a:off x="3905800" y="3279990"/>
                    <a:ext cx="1430385" cy="1226055"/>
                    <a:chOff x="1045029" y="3250151"/>
                    <a:chExt cx="2926080" cy="2508090"/>
                  </a:xfrm>
                </p:grpSpPr>
                <p:sp>
                  <p:nvSpPr>
                    <p:cNvPr id="128" name="フリーフォーム 12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5" name="雲 214"/>
              <p:cNvSpPr/>
              <p:nvPr/>
            </p:nvSpPr>
            <p:spPr>
              <a:xfrm>
                <a:off x="3722629" y="1523763"/>
                <a:ext cx="1896119" cy="2122558"/>
              </a:xfrm>
              <a:prstGeom prst="cloud">
                <a:avLst/>
              </a:prstGeom>
              <a:solidFill>
                <a:srgbClr val="F739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7" name="テキスト ボックス 216"/>
            <p:cNvSpPr txBox="1"/>
            <p:nvPr/>
          </p:nvSpPr>
          <p:spPr>
            <a:xfrm>
              <a:off x="388624" y="2012690"/>
              <a:ext cx="2566728" cy="369332"/>
            </a:xfrm>
            <a:prstGeom prst="rect">
              <a:avLst/>
            </a:prstGeom>
            <a:noFill/>
          </p:spPr>
          <p:txBody>
            <a:bodyPr wrap="none" rtlCol="0">
              <a:spAutoFit/>
            </a:bodyPr>
            <a:lstStyle/>
            <a:p>
              <a:r>
                <a:rPr lang="ja-JP" altLang="en-US" dirty="0" smtClean="0"/>
                <a:t>基本波となる赤外光（</a:t>
              </a:r>
              <a:r>
                <a:rPr lang="en-US" altLang="ja-JP" dirty="0" smtClean="0"/>
                <a:t>IR</a:t>
              </a:r>
              <a:r>
                <a:rPr lang="ja-JP" altLang="en-US" dirty="0" smtClean="0"/>
                <a:t>）</a:t>
              </a:r>
              <a:endParaRPr kumimoji="1" lang="ja-JP" altLang="en-US" dirty="0"/>
            </a:p>
          </p:txBody>
        </p:sp>
        <p:sp>
          <p:nvSpPr>
            <p:cNvPr id="218" name="テキスト ボックス 217"/>
            <p:cNvSpPr txBox="1"/>
            <p:nvPr/>
          </p:nvSpPr>
          <p:spPr>
            <a:xfrm>
              <a:off x="992053" y="2698613"/>
              <a:ext cx="1968809" cy="369332"/>
            </a:xfrm>
            <a:prstGeom prst="rect">
              <a:avLst/>
            </a:prstGeom>
            <a:noFill/>
          </p:spPr>
          <p:txBody>
            <a:bodyPr wrap="none" rtlCol="0">
              <a:spAutoFit/>
            </a:bodyPr>
            <a:lstStyle/>
            <a:p>
              <a:r>
                <a:rPr lang="ja-JP" altLang="en-US" dirty="0" smtClean="0"/>
                <a:t>高次高調波（</a:t>
              </a:r>
              <a:r>
                <a:rPr lang="en-US" altLang="ja-JP" dirty="0" smtClean="0"/>
                <a:t>XUV</a:t>
              </a:r>
              <a:r>
                <a:rPr lang="ja-JP" altLang="en-US" dirty="0" smtClean="0"/>
                <a:t>）</a:t>
              </a:r>
              <a:endParaRPr kumimoji="1" lang="ja-JP" altLang="en-US" dirty="0"/>
            </a:p>
          </p:txBody>
        </p:sp>
        <p:sp>
          <p:nvSpPr>
            <p:cNvPr id="219" name="テキスト ボックス 218"/>
            <p:cNvSpPr txBox="1"/>
            <p:nvPr/>
          </p:nvSpPr>
          <p:spPr>
            <a:xfrm>
              <a:off x="4748590" y="1382222"/>
              <a:ext cx="1447832" cy="369332"/>
            </a:xfrm>
            <a:prstGeom prst="rect">
              <a:avLst/>
            </a:prstGeom>
            <a:noFill/>
          </p:spPr>
          <p:txBody>
            <a:bodyPr wrap="none" rtlCol="0">
              <a:spAutoFit/>
            </a:bodyPr>
            <a:lstStyle/>
            <a:p>
              <a:r>
                <a:rPr kumimoji="1" lang="ja-JP" altLang="en-US" dirty="0" smtClean="0"/>
                <a:t>アルゴンガス</a:t>
              </a:r>
              <a:endParaRPr kumimoji="1" lang="ja-JP" altLang="en-US" dirty="0"/>
            </a:p>
          </p:txBody>
        </p:sp>
        <p:cxnSp>
          <p:nvCxnSpPr>
            <p:cNvPr id="226" name="直線コネクタ 225"/>
            <p:cNvCxnSpPr/>
            <p:nvPr/>
          </p:nvCxnSpPr>
          <p:spPr>
            <a:xfrm flipV="1">
              <a:off x="5608460" y="2147111"/>
              <a:ext cx="1194383" cy="324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5600700" y="2443589"/>
              <a:ext cx="1210835" cy="1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5608460" y="2849946"/>
              <a:ext cx="1219960" cy="20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608460" y="2744767"/>
              <a:ext cx="1219960" cy="48825"/>
            </a:xfrm>
            <a:prstGeom prst="line">
              <a:avLst/>
            </a:prstGeom>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6938121" y="2414437"/>
              <a:ext cx="1569660" cy="369332"/>
            </a:xfrm>
            <a:prstGeom prst="rect">
              <a:avLst/>
            </a:prstGeom>
            <a:noFill/>
          </p:spPr>
          <p:txBody>
            <a:bodyPr wrap="none" rtlCol="0">
              <a:spAutoFit/>
            </a:bodyPr>
            <a:lstStyle/>
            <a:p>
              <a:r>
                <a:rPr lang="ja-JP" altLang="en-US" dirty="0"/>
                <a:t>光</a:t>
              </a:r>
              <a:r>
                <a:rPr lang="ja-JP" altLang="en-US" dirty="0" smtClean="0"/>
                <a:t>電子が発生</a:t>
              </a:r>
              <a:endParaRPr kumimoji="1" lang="ja-JP" altLang="en-US" dirty="0"/>
            </a:p>
          </p:txBody>
        </p:sp>
      </p:grpSp>
      <p:sp>
        <p:nvSpPr>
          <p:cNvPr id="253" name="テキスト ボックス 252"/>
          <p:cNvSpPr txBox="1"/>
          <p:nvPr/>
        </p:nvSpPr>
        <p:spPr>
          <a:xfrm>
            <a:off x="3565044" y="3399294"/>
            <a:ext cx="5086649" cy="369332"/>
          </a:xfrm>
          <a:prstGeom prst="rect">
            <a:avLst/>
          </a:prstGeom>
          <a:noFill/>
        </p:spPr>
        <p:txBody>
          <a:bodyPr wrap="none" rtlCol="0">
            <a:spAutoFit/>
          </a:bodyPr>
          <a:lstStyle/>
          <a:p>
            <a:r>
              <a:rPr kumimoji="1" lang="ja-JP" altLang="en-US" dirty="0" smtClean="0"/>
              <a:t>図</a:t>
            </a:r>
            <a:r>
              <a:rPr lang="en-US" altLang="ja-JP" dirty="0"/>
              <a:t>1</a:t>
            </a:r>
            <a:r>
              <a:rPr kumimoji="1" lang="en-US" altLang="ja-JP" dirty="0" smtClean="0"/>
              <a:t>.</a:t>
            </a:r>
            <a:r>
              <a:rPr kumimoji="1" lang="ja-JP" altLang="en-US" dirty="0" smtClean="0"/>
              <a:t>高次高調波と赤外光による</a:t>
            </a:r>
            <a:r>
              <a:rPr lang="en-US" altLang="ja-JP" dirty="0" smtClean="0"/>
              <a:t>2</a:t>
            </a:r>
            <a:r>
              <a:rPr lang="ja-JP" altLang="en-US" dirty="0" smtClean="0"/>
              <a:t>光子イオン化過程</a:t>
            </a:r>
            <a:endParaRPr kumimoji="1" lang="ja-JP" altLang="en-US" dirty="0"/>
          </a:p>
        </p:txBody>
      </p:sp>
      <p:sp>
        <p:nvSpPr>
          <p:cNvPr id="257" name="テキスト ボックス 256"/>
          <p:cNvSpPr txBox="1"/>
          <p:nvPr/>
        </p:nvSpPr>
        <p:spPr>
          <a:xfrm>
            <a:off x="3115028" y="6533661"/>
            <a:ext cx="5879045" cy="369332"/>
          </a:xfrm>
          <a:prstGeom prst="rect">
            <a:avLst/>
          </a:prstGeom>
          <a:noFill/>
        </p:spPr>
        <p:txBody>
          <a:bodyPr wrap="none" rtlCol="0">
            <a:spAutoFit/>
          </a:bodyPr>
          <a:lstStyle/>
          <a:p>
            <a:r>
              <a:rPr kumimoji="1" lang="ja-JP" altLang="en-US" dirty="0" smtClean="0"/>
              <a:t>図</a:t>
            </a:r>
            <a:r>
              <a:rPr lang="en-US" altLang="ja-JP" dirty="0"/>
              <a:t>2</a:t>
            </a:r>
            <a:r>
              <a:rPr kumimoji="1" lang="en-US" altLang="ja-JP" dirty="0" smtClean="0"/>
              <a:t>.</a:t>
            </a:r>
            <a:r>
              <a:rPr kumimoji="1" lang="ja-JP" altLang="en-US" dirty="0" smtClean="0"/>
              <a:t>高次高調波と赤外光の時間差（</a:t>
            </a:r>
            <a:r>
              <a:rPr kumimoji="1" lang="en-US" altLang="ja-JP" dirty="0" smtClean="0"/>
              <a:t>XUV-IR delay</a:t>
            </a:r>
            <a:r>
              <a:rPr kumimoji="1" lang="ja-JP" altLang="en-US" dirty="0" smtClean="0"/>
              <a:t>）</a:t>
            </a:r>
            <a:r>
              <a:rPr lang="ja-JP" altLang="en-US" dirty="0"/>
              <a:t>の模式図</a:t>
            </a:r>
            <a:endParaRPr kumimoji="1" lang="en-US" altLang="ja-JP" dirty="0" smtClean="0"/>
          </a:p>
        </p:txBody>
      </p:sp>
      <p:sp>
        <p:nvSpPr>
          <p:cNvPr id="258" name="テキスト ボックス 257"/>
          <p:cNvSpPr txBox="1"/>
          <p:nvPr/>
        </p:nvSpPr>
        <p:spPr>
          <a:xfrm>
            <a:off x="2774663" y="5962059"/>
            <a:ext cx="1430200" cy="369332"/>
          </a:xfrm>
          <a:prstGeom prst="rect">
            <a:avLst/>
          </a:prstGeom>
          <a:noFill/>
        </p:spPr>
        <p:txBody>
          <a:bodyPr wrap="none" rtlCol="0">
            <a:spAutoFit/>
          </a:bodyPr>
          <a:lstStyle/>
          <a:p>
            <a:r>
              <a:rPr kumimoji="1" lang="en-US" altLang="ja-JP" dirty="0" smtClean="0"/>
              <a:t>a.</a:t>
            </a:r>
            <a:r>
              <a:rPr kumimoji="1" lang="ja-JP" altLang="en-US" dirty="0" smtClean="0"/>
              <a:t>時間差なし</a:t>
            </a:r>
            <a:endParaRPr kumimoji="1" lang="ja-JP" altLang="en-US" dirty="0"/>
          </a:p>
        </p:txBody>
      </p:sp>
      <p:sp>
        <p:nvSpPr>
          <p:cNvPr id="259" name="テキスト ボックス 258"/>
          <p:cNvSpPr txBox="1"/>
          <p:nvPr/>
        </p:nvSpPr>
        <p:spPr>
          <a:xfrm>
            <a:off x="6956982" y="5969587"/>
            <a:ext cx="1446230" cy="369332"/>
          </a:xfrm>
          <a:prstGeom prst="rect">
            <a:avLst/>
          </a:prstGeom>
          <a:noFill/>
        </p:spPr>
        <p:txBody>
          <a:bodyPr wrap="none" rtlCol="0">
            <a:spAutoFit/>
          </a:bodyPr>
          <a:lstStyle/>
          <a:p>
            <a:r>
              <a:rPr lang="en-US" altLang="ja-JP" dirty="0"/>
              <a:t>b</a:t>
            </a:r>
            <a:r>
              <a:rPr kumimoji="1" lang="en-US" altLang="ja-JP" dirty="0" smtClean="0"/>
              <a:t>.</a:t>
            </a:r>
            <a:r>
              <a:rPr kumimoji="1" lang="ja-JP" altLang="en-US" dirty="0" smtClean="0"/>
              <a:t>時間差あり</a:t>
            </a:r>
            <a:endParaRPr kumimoji="1" lang="ja-JP" altLang="en-US" dirty="0"/>
          </a:p>
        </p:txBody>
      </p:sp>
    </p:spTree>
    <p:extLst>
      <p:ext uri="{BB962C8B-B14F-4D97-AF65-F5344CB8AC3E}">
        <p14:creationId xmlns:p14="http://schemas.microsoft.com/office/powerpoint/2010/main" val="2210984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Velocity Map Imaging</a:t>
            </a:r>
            <a:r>
              <a:rPr kumimoji="1" lang="ja-JP" altLang="en-US" sz="3200" dirty="0" smtClean="0"/>
              <a:t>による光電子の運動量分布の測定</a:t>
            </a:r>
            <a:r>
              <a:rPr kumimoji="1" lang="en-US" altLang="ja-JP" sz="3200" dirty="0" smtClean="0"/>
              <a:t>[2]</a:t>
            </a:r>
            <a:endParaRPr kumimoji="1" lang="ja-JP" altLang="en-US" sz="3200" dirty="0"/>
          </a:p>
        </p:txBody>
      </p:sp>
      <p:grpSp>
        <p:nvGrpSpPr>
          <p:cNvPr id="96" name="グループ化 95"/>
          <p:cNvGrpSpPr/>
          <p:nvPr/>
        </p:nvGrpSpPr>
        <p:grpSpPr>
          <a:xfrm>
            <a:off x="426415" y="1309688"/>
            <a:ext cx="6355385" cy="4541866"/>
            <a:chOff x="426415" y="1309688"/>
            <a:chExt cx="6355385" cy="4541866"/>
          </a:xfrm>
        </p:grpSpPr>
        <p:sp>
          <p:nvSpPr>
            <p:cNvPr id="4" name="正方形/長方形 3"/>
            <p:cNvSpPr/>
            <p:nvPr/>
          </p:nvSpPr>
          <p:spPr>
            <a:xfrm>
              <a:off x="1028140" y="1395945"/>
              <a:ext cx="2994056" cy="165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1018742" y="460876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89397" y="4516161"/>
              <a:ext cx="1439243" cy="278255"/>
            </a:xfrm>
            <a:prstGeom prst="rect">
              <a:avLst/>
            </a:prstGeom>
            <a:noFill/>
          </p:spPr>
          <p:txBody>
            <a:bodyPr wrap="none" rtlCol="0">
              <a:spAutoFit/>
            </a:bodyPr>
            <a:lstStyle/>
            <a:p>
              <a:r>
                <a:rPr lang="ja-JP" altLang="en-US" dirty="0" smtClean="0"/>
                <a:t>円盤状電極</a:t>
              </a:r>
              <a:r>
                <a:rPr lang="en-US" altLang="ja-JP" dirty="0" smtClean="0"/>
                <a:t>(-500V)</a:t>
              </a:r>
            </a:p>
          </p:txBody>
        </p:sp>
        <p:sp>
          <p:nvSpPr>
            <p:cNvPr id="7" name="テキスト ボックス 6"/>
            <p:cNvSpPr txBox="1"/>
            <p:nvPr/>
          </p:nvSpPr>
          <p:spPr>
            <a:xfrm>
              <a:off x="4289397" y="2478777"/>
              <a:ext cx="1439243"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(-426V)</a:t>
              </a:r>
            </a:p>
          </p:txBody>
        </p:sp>
        <p:sp>
          <p:nvSpPr>
            <p:cNvPr id="8" name="テキスト ボックス 7"/>
            <p:cNvSpPr txBox="1"/>
            <p:nvPr/>
          </p:nvSpPr>
          <p:spPr>
            <a:xfrm>
              <a:off x="4289397" y="2151723"/>
              <a:ext cx="1223618"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(0V)</a:t>
              </a:r>
            </a:p>
          </p:txBody>
        </p:sp>
        <p:sp>
          <p:nvSpPr>
            <p:cNvPr id="9" name="正方形/長方形 8"/>
            <p:cNvSpPr/>
            <p:nvPr/>
          </p:nvSpPr>
          <p:spPr>
            <a:xfrm>
              <a:off x="1042330" y="1907314"/>
              <a:ext cx="2994054" cy="16837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89397" y="1825815"/>
              <a:ext cx="2492403" cy="278255"/>
            </a:xfrm>
            <a:prstGeom prst="rect">
              <a:avLst/>
            </a:prstGeom>
            <a:noFill/>
          </p:spPr>
          <p:txBody>
            <a:bodyPr wrap="none" rtlCol="0">
              <a:spAutoFit/>
            </a:bodyPr>
            <a:lstStyle/>
            <a:p>
              <a:r>
                <a:rPr lang="ja-JP" altLang="en-US" dirty="0" smtClean="0"/>
                <a:t>マイクロチャンネルプレート</a:t>
              </a:r>
              <a:r>
                <a:rPr lang="en-US" altLang="ja-JP" dirty="0" smtClean="0"/>
                <a:t>(1451V)</a:t>
              </a:r>
            </a:p>
          </p:txBody>
        </p:sp>
        <p:sp>
          <p:nvSpPr>
            <p:cNvPr id="11" name="テキスト ボックス 10"/>
            <p:cNvSpPr txBox="1"/>
            <p:nvPr/>
          </p:nvSpPr>
          <p:spPr>
            <a:xfrm>
              <a:off x="4289397" y="1309688"/>
              <a:ext cx="1290575" cy="278255"/>
            </a:xfrm>
            <a:prstGeom prst="rect">
              <a:avLst/>
            </a:prstGeom>
            <a:noFill/>
          </p:spPr>
          <p:txBody>
            <a:bodyPr wrap="none" rtlCol="0">
              <a:spAutoFit/>
            </a:bodyPr>
            <a:lstStyle/>
            <a:p>
              <a:r>
                <a:rPr lang="en-US" altLang="ja-JP" dirty="0" smtClean="0"/>
                <a:t>Phosphor(3400V)</a:t>
              </a:r>
            </a:p>
          </p:txBody>
        </p:sp>
        <p:sp>
          <p:nvSpPr>
            <p:cNvPr id="12" name="テキスト ボックス 11"/>
            <p:cNvSpPr txBox="1"/>
            <p:nvPr/>
          </p:nvSpPr>
          <p:spPr>
            <a:xfrm>
              <a:off x="2036578" y="5573299"/>
              <a:ext cx="1025015" cy="278255"/>
            </a:xfrm>
            <a:prstGeom prst="rect">
              <a:avLst/>
            </a:prstGeom>
            <a:noFill/>
          </p:spPr>
          <p:txBody>
            <a:bodyPr wrap="none" rtlCol="0">
              <a:spAutoFit/>
            </a:bodyPr>
            <a:lstStyle/>
            <a:p>
              <a:r>
                <a:rPr lang="ja-JP" altLang="en-US" dirty="0"/>
                <a:t>アルゴン</a:t>
              </a:r>
              <a:r>
                <a:rPr lang="ja-JP" altLang="en-US" dirty="0" smtClean="0"/>
                <a:t>ガス</a:t>
              </a:r>
              <a:endParaRPr lang="en-US" altLang="ja-JP" dirty="0" smtClean="0"/>
            </a:p>
          </p:txBody>
        </p:sp>
        <p:sp>
          <p:nvSpPr>
            <p:cNvPr id="13" name="正方形/長方形 12"/>
            <p:cNvSpPr/>
            <p:nvPr/>
          </p:nvSpPr>
          <p:spPr>
            <a:xfrm>
              <a:off x="2956744" y="460876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028139"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2970930"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リーフォーム 15"/>
            <p:cNvSpPr/>
            <p:nvPr/>
          </p:nvSpPr>
          <p:spPr>
            <a:xfrm>
              <a:off x="2462772" y="2078701"/>
              <a:ext cx="343912" cy="2601828"/>
            </a:xfrm>
            <a:custGeom>
              <a:avLst/>
              <a:gdLst>
                <a:gd name="connsiteX0" fmla="*/ 0 w 485775"/>
                <a:gd name="connsiteY0" fmla="*/ 2924175 h 2924175"/>
                <a:gd name="connsiteX1" fmla="*/ 28575 w 485775"/>
                <a:gd name="connsiteY1" fmla="*/ 2876550 h 2924175"/>
                <a:gd name="connsiteX2" fmla="*/ 47625 w 485775"/>
                <a:gd name="connsiteY2" fmla="*/ 2819400 h 2924175"/>
                <a:gd name="connsiteX3" fmla="*/ 57150 w 485775"/>
                <a:gd name="connsiteY3" fmla="*/ 2790825 h 2924175"/>
                <a:gd name="connsiteX4" fmla="*/ 76200 w 485775"/>
                <a:gd name="connsiteY4" fmla="*/ 2752725 h 2924175"/>
                <a:gd name="connsiteX5" fmla="*/ 95250 w 485775"/>
                <a:gd name="connsiteY5" fmla="*/ 2724150 h 2924175"/>
                <a:gd name="connsiteX6" fmla="*/ 123825 w 485775"/>
                <a:gd name="connsiteY6" fmla="*/ 2647950 h 2924175"/>
                <a:gd name="connsiteX7" fmla="*/ 133350 w 485775"/>
                <a:gd name="connsiteY7" fmla="*/ 2609850 h 2924175"/>
                <a:gd name="connsiteX8" fmla="*/ 161925 w 485775"/>
                <a:gd name="connsiteY8" fmla="*/ 2543175 h 2924175"/>
                <a:gd name="connsiteX9" fmla="*/ 180975 w 485775"/>
                <a:gd name="connsiteY9" fmla="*/ 2457450 h 2924175"/>
                <a:gd name="connsiteX10" fmla="*/ 200025 w 485775"/>
                <a:gd name="connsiteY10" fmla="*/ 2400300 h 2924175"/>
                <a:gd name="connsiteX11" fmla="*/ 209550 w 485775"/>
                <a:gd name="connsiteY11" fmla="*/ 2371725 h 2924175"/>
                <a:gd name="connsiteX12" fmla="*/ 238125 w 485775"/>
                <a:gd name="connsiteY12" fmla="*/ 2305050 h 2924175"/>
                <a:gd name="connsiteX13" fmla="*/ 257175 w 485775"/>
                <a:gd name="connsiteY13" fmla="*/ 2200275 h 2924175"/>
                <a:gd name="connsiteX14" fmla="*/ 285750 w 485775"/>
                <a:gd name="connsiteY14" fmla="*/ 2105025 h 2924175"/>
                <a:gd name="connsiteX15" fmla="*/ 314325 w 485775"/>
                <a:gd name="connsiteY15" fmla="*/ 1981200 h 2924175"/>
                <a:gd name="connsiteX16" fmla="*/ 361950 w 485775"/>
                <a:gd name="connsiteY16" fmla="*/ 1857375 h 2924175"/>
                <a:gd name="connsiteX17" fmla="*/ 381000 w 485775"/>
                <a:gd name="connsiteY17" fmla="*/ 1743075 h 2924175"/>
                <a:gd name="connsiteX18" fmla="*/ 400050 w 485775"/>
                <a:gd name="connsiteY18" fmla="*/ 1571625 h 2924175"/>
                <a:gd name="connsiteX19" fmla="*/ 419100 w 485775"/>
                <a:gd name="connsiteY19" fmla="*/ 1400175 h 2924175"/>
                <a:gd name="connsiteX20" fmla="*/ 438150 w 485775"/>
                <a:gd name="connsiteY20" fmla="*/ 1114425 h 2924175"/>
                <a:gd name="connsiteX21" fmla="*/ 457200 w 485775"/>
                <a:gd name="connsiteY21" fmla="*/ 1047750 h 2924175"/>
                <a:gd name="connsiteX22" fmla="*/ 466725 w 485775"/>
                <a:gd name="connsiteY22" fmla="*/ 676275 h 2924175"/>
                <a:gd name="connsiteX23" fmla="*/ 476250 w 485775"/>
                <a:gd name="connsiteY23" fmla="*/ 628650 h 2924175"/>
                <a:gd name="connsiteX24" fmla="*/ 485775 w 485775"/>
                <a:gd name="connsiteY24" fmla="*/ 561975 h 2924175"/>
                <a:gd name="connsiteX25" fmla="*/ 466725 w 485775"/>
                <a:gd name="connsiteY25" fmla="*/ 400050 h 2924175"/>
                <a:gd name="connsiteX26" fmla="*/ 485775 w 485775"/>
                <a:gd name="connsiteY26" fmla="*/ 76200 h 2924175"/>
                <a:gd name="connsiteX27" fmla="*/ 457200 w 485775"/>
                <a:gd name="connsiteY27" fmla="*/ 0 h 292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5775" h="2924175">
                  <a:moveTo>
                    <a:pt x="0" y="2924175"/>
                  </a:moveTo>
                  <a:cubicBezTo>
                    <a:pt x="9525" y="2908300"/>
                    <a:pt x="20914" y="2893404"/>
                    <a:pt x="28575" y="2876550"/>
                  </a:cubicBezTo>
                  <a:cubicBezTo>
                    <a:pt x="36884" y="2858269"/>
                    <a:pt x="41275" y="2838450"/>
                    <a:pt x="47625" y="2819400"/>
                  </a:cubicBezTo>
                  <a:cubicBezTo>
                    <a:pt x="50800" y="2809875"/>
                    <a:pt x="52660" y="2799805"/>
                    <a:pt x="57150" y="2790825"/>
                  </a:cubicBezTo>
                  <a:cubicBezTo>
                    <a:pt x="63500" y="2778125"/>
                    <a:pt x="69155" y="2765053"/>
                    <a:pt x="76200" y="2752725"/>
                  </a:cubicBezTo>
                  <a:cubicBezTo>
                    <a:pt x="81880" y="2742786"/>
                    <a:pt x="90130" y="2734389"/>
                    <a:pt x="95250" y="2724150"/>
                  </a:cubicBezTo>
                  <a:cubicBezTo>
                    <a:pt x="101960" y="2710730"/>
                    <a:pt x="118329" y="2667185"/>
                    <a:pt x="123825" y="2647950"/>
                  </a:cubicBezTo>
                  <a:cubicBezTo>
                    <a:pt x="127421" y="2635363"/>
                    <a:pt x="129754" y="2622437"/>
                    <a:pt x="133350" y="2609850"/>
                  </a:cubicBezTo>
                  <a:cubicBezTo>
                    <a:pt x="152272" y="2543622"/>
                    <a:pt x="131445" y="2624455"/>
                    <a:pt x="161925" y="2543175"/>
                  </a:cubicBezTo>
                  <a:cubicBezTo>
                    <a:pt x="170478" y="2520366"/>
                    <a:pt x="174940" y="2479578"/>
                    <a:pt x="180975" y="2457450"/>
                  </a:cubicBezTo>
                  <a:cubicBezTo>
                    <a:pt x="186259" y="2438077"/>
                    <a:pt x="193675" y="2419350"/>
                    <a:pt x="200025" y="2400300"/>
                  </a:cubicBezTo>
                  <a:cubicBezTo>
                    <a:pt x="203200" y="2390775"/>
                    <a:pt x="205060" y="2380705"/>
                    <a:pt x="209550" y="2371725"/>
                  </a:cubicBezTo>
                  <a:cubicBezTo>
                    <a:pt x="221198" y="2348429"/>
                    <a:pt x="232519" y="2330277"/>
                    <a:pt x="238125" y="2305050"/>
                  </a:cubicBezTo>
                  <a:cubicBezTo>
                    <a:pt x="248216" y="2259639"/>
                    <a:pt x="245619" y="2243611"/>
                    <a:pt x="257175" y="2200275"/>
                  </a:cubicBezTo>
                  <a:cubicBezTo>
                    <a:pt x="265716" y="2168246"/>
                    <a:pt x="277314" y="2137082"/>
                    <a:pt x="285750" y="2105025"/>
                  </a:cubicBezTo>
                  <a:cubicBezTo>
                    <a:pt x="287369" y="2098871"/>
                    <a:pt x="306766" y="2006398"/>
                    <a:pt x="314325" y="1981200"/>
                  </a:cubicBezTo>
                  <a:cubicBezTo>
                    <a:pt x="332123" y="1921875"/>
                    <a:pt x="336180" y="1917504"/>
                    <a:pt x="361950" y="1857375"/>
                  </a:cubicBezTo>
                  <a:cubicBezTo>
                    <a:pt x="391558" y="1620514"/>
                    <a:pt x="355827" y="1881528"/>
                    <a:pt x="381000" y="1743075"/>
                  </a:cubicBezTo>
                  <a:cubicBezTo>
                    <a:pt x="393505" y="1674298"/>
                    <a:pt x="391585" y="1647812"/>
                    <a:pt x="400050" y="1571625"/>
                  </a:cubicBezTo>
                  <a:cubicBezTo>
                    <a:pt x="412971" y="1455335"/>
                    <a:pt x="409985" y="1550581"/>
                    <a:pt x="419100" y="1400175"/>
                  </a:cubicBezTo>
                  <a:cubicBezTo>
                    <a:pt x="421931" y="1353461"/>
                    <a:pt x="422828" y="1191034"/>
                    <a:pt x="438150" y="1114425"/>
                  </a:cubicBezTo>
                  <a:cubicBezTo>
                    <a:pt x="442683" y="1091760"/>
                    <a:pt x="450850" y="1069975"/>
                    <a:pt x="457200" y="1047750"/>
                  </a:cubicBezTo>
                  <a:cubicBezTo>
                    <a:pt x="460375" y="923925"/>
                    <a:pt x="461101" y="800013"/>
                    <a:pt x="466725" y="676275"/>
                  </a:cubicBezTo>
                  <a:cubicBezTo>
                    <a:pt x="467460" y="660102"/>
                    <a:pt x="473588" y="644619"/>
                    <a:pt x="476250" y="628650"/>
                  </a:cubicBezTo>
                  <a:cubicBezTo>
                    <a:pt x="479941" y="606505"/>
                    <a:pt x="482600" y="584200"/>
                    <a:pt x="485775" y="561975"/>
                  </a:cubicBezTo>
                  <a:cubicBezTo>
                    <a:pt x="476693" y="507484"/>
                    <a:pt x="466725" y="456417"/>
                    <a:pt x="466725" y="400050"/>
                  </a:cubicBezTo>
                  <a:cubicBezTo>
                    <a:pt x="466725" y="124286"/>
                    <a:pt x="446113" y="195185"/>
                    <a:pt x="485775" y="76200"/>
                  </a:cubicBezTo>
                  <a:cubicBezTo>
                    <a:pt x="445975" y="36400"/>
                    <a:pt x="457200" y="61095"/>
                    <a:pt x="457200" y="0"/>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949658" y="2850006"/>
              <a:ext cx="1107996" cy="646331"/>
            </a:xfrm>
            <a:prstGeom prst="rect">
              <a:avLst/>
            </a:prstGeom>
            <a:noFill/>
          </p:spPr>
          <p:txBody>
            <a:bodyPr wrap="none" rtlCol="0">
              <a:spAutoFit/>
            </a:bodyPr>
            <a:lstStyle/>
            <a:p>
              <a:r>
                <a:rPr kumimoji="1" lang="ja-JP" altLang="en-US" dirty="0" smtClean="0"/>
                <a:t>光電子の</a:t>
              </a:r>
              <a:endParaRPr kumimoji="1" lang="en-US" altLang="ja-JP" dirty="0" smtClean="0"/>
            </a:p>
            <a:p>
              <a:r>
                <a:rPr kumimoji="1" lang="ja-JP" altLang="en-US" dirty="0" smtClean="0"/>
                <a:t>軌跡</a:t>
              </a:r>
              <a:endParaRPr kumimoji="1" lang="ja-JP" altLang="en-US" dirty="0"/>
            </a:p>
          </p:txBody>
        </p:sp>
        <p:cxnSp>
          <p:nvCxnSpPr>
            <p:cNvPr id="18" name="直線コネクタ 17"/>
            <p:cNvCxnSpPr>
              <a:stCxn id="16" idx="16"/>
              <a:endCxn id="17" idx="2"/>
            </p:cNvCxnSpPr>
            <p:nvPr/>
          </p:nvCxnSpPr>
          <p:spPr>
            <a:xfrm flipV="1">
              <a:off x="2719020" y="3496337"/>
              <a:ext cx="784636" cy="234991"/>
            </a:xfrm>
            <a:prstGeom prst="line">
              <a:avLst/>
            </a:prstGeom>
          </p:spPr>
          <p:style>
            <a:lnRef idx="1">
              <a:schemeClr val="dk1"/>
            </a:lnRef>
            <a:fillRef idx="0">
              <a:schemeClr val="dk1"/>
            </a:fillRef>
            <a:effectRef idx="0">
              <a:schemeClr val="dk1"/>
            </a:effectRef>
            <a:fontRef idx="minor">
              <a:schemeClr val="tx1"/>
            </a:fontRef>
          </p:style>
        </p:cxnSp>
        <p:grpSp>
          <p:nvGrpSpPr>
            <p:cNvPr id="19" name="グループ化 18"/>
            <p:cNvGrpSpPr/>
            <p:nvPr/>
          </p:nvGrpSpPr>
          <p:grpSpPr>
            <a:xfrm>
              <a:off x="2432792" y="4128485"/>
              <a:ext cx="286228" cy="1339859"/>
              <a:chOff x="8841867" y="2044810"/>
              <a:chExt cx="404296" cy="2082061"/>
            </a:xfrm>
          </p:grpSpPr>
          <p:sp>
            <p:nvSpPr>
              <p:cNvPr id="20" name="台形 19"/>
              <p:cNvSpPr/>
              <p:nvPr/>
            </p:nvSpPr>
            <p:spPr>
              <a:xfrm>
                <a:off x="8868635" y="3247306"/>
                <a:ext cx="274993" cy="87956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rot="21370121">
                <a:off x="8841867" y="2044810"/>
                <a:ext cx="404296" cy="1018002"/>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p:nvSpPr>
          <p:spPr>
            <a:xfrm>
              <a:off x="1007920" y="222914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a:off x="2970930" y="2219090"/>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426415" y="3983311"/>
              <a:ext cx="2025328" cy="576739"/>
              <a:chOff x="1063536" y="4853965"/>
              <a:chExt cx="2860773" cy="765515"/>
            </a:xfrm>
          </p:grpSpPr>
          <p:grpSp>
            <p:nvGrpSpPr>
              <p:cNvPr id="26" name="グループ化 25"/>
              <p:cNvGrpSpPr/>
              <p:nvPr/>
            </p:nvGrpSpPr>
            <p:grpSpPr>
              <a:xfrm>
                <a:off x="1063537" y="4874357"/>
                <a:ext cx="2860771" cy="722016"/>
                <a:chOff x="953492" y="2049769"/>
                <a:chExt cx="2860771" cy="722016"/>
              </a:xfrm>
            </p:grpSpPr>
            <p:grpSp>
              <p:nvGrpSpPr>
                <p:cNvPr id="49" name="グループ化 48"/>
                <p:cNvGrpSpPr/>
                <p:nvPr/>
              </p:nvGrpSpPr>
              <p:grpSpPr>
                <a:xfrm>
                  <a:off x="953492" y="2049769"/>
                  <a:ext cx="1430385" cy="722016"/>
                  <a:chOff x="1045029" y="3250151"/>
                  <a:chExt cx="2926080" cy="2508090"/>
                </a:xfrm>
              </p:grpSpPr>
              <p:sp>
                <p:nvSpPr>
                  <p:cNvPr id="53" name="フリーフォーム 5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2383878" y="2058010"/>
                  <a:ext cx="1430385" cy="713775"/>
                  <a:chOff x="1045029" y="3278778"/>
                  <a:chExt cx="2926080" cy="2479463"/>
                </a:xfrm>
              </p:grpSpPr>
              <p:sp>
                <p:nvSpPr>
                  <p:cNvPr id="51" name="フリーフォーム 50"/>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63536" y="4853965"/>
                <a:ext cx="2860773" cy="765515"/>
                <a:chOff x="1063536" y="2886206"/>
                <a:chExt cx="2860773" cy="765515"/>
              </a:xfrm>
            </p:grpSpPr>
            <p:grpSp>
              <p:nvGrpSpPr>
                <p:cNvPr id="29" name="グループ化 28"/>
                <p:cNvGrpSpPr/>
                <p:nvPr/>
              </p:nvGrpSpPr>
              <p:grpSpPr>
                <a:xfrm>
                  <a:off x="2493921" y="2917111"/>
                  <a:ext cx="1430388" cy="734610"/>
                  <a:chOff x="1045023" y="3258604"/>
                  <a:chExt cx="4291162" cy="1247441"/>
                </a:xfrm>
              </p:grpSpPr>
              <p:grpSp>
                <p:nvGrpSpPr>
                  <p:cNvPr id="40" name="グループ化 39"/>
                  <p:cNvGrpSpPr/>
                  <p:nvPr/>
                </p:nvGrpSpPr>
                <p:grpSpPr>
                  <a:xfrm>
                    <a:off x="1045023" y="3258604"/>
                    <a:ext cx="1430391" cy="1217601"/>
                    <a:chOff x="1045017" y="3267444"/>
                    <a:chExt cx="2926092" cy="2490797"/>
                  </a:xfrm>
                </p:grpSpPr>
                <p:sp>
                  <p:nvSpPr>
                    <p:cNvPr id="47" name="フリーフォーム 4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75412" y="3269394"/>
                    <a:ext cx="1430388" cy="1220806"/>
                    <a:chOff x="1045023" y="3260888"/>
                    <a:chExt cx="2926086" cy="2497353"/>
                  </a:xfrm>
                </p:grpSpPr>
                <p:sp>
                  <p:nvSpPr>
                    <p:cNvPr id="45" name="フリーフォーム 4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3905800" y="3279990"/>
                    <a:ext cx="1430385" cy="1226055"/>
                    <a:chOff x="1045029" y="3250151"/>
                    <a:chExt cx="2926080" cy="2508090"/>
                  </a:xfrm>
                </p:grpSpPr>
                <p:sp>
                  <p:nvSpPr>
                    <p:cNvPr id="43" name="フリーフォーム 4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0" name="グループ化 29"/>
                <p:cNvGrpSpPr/>
                <p:nvPr/>
              </p:nvGrpSpPr>
              <p:grpSpPr>
                <a:xfrm>
                  <a:off x="1063536" y="2886206"/>
                  <a:ext cx="1430386" cy="739588"/>
                  <a:chOff x="1045029" y="3250151"/>
                  <a:chExt cx="4291156" cy="1255894"/>
                </a:xfrm>
              </p:grpSpPr>
              <p:grpSp>
                <p:nvGrpSpPr>
                  <p:cNvPr id="31" name="グループ化 30"/>
                  <p:cNvGrpSpPr/>
                  <p:nvPr/>
                </p:nvGrpSpPr>
                <p:grpSpPr>
                  <a:xfrm>
                    <a:off x="1045029" y="3250151"/>
                    <a:ext cx="1430385" cy="1226055"/>
                    <a:chOff x="1045029" y="3250151"/>
                    <a:chExt cx="2926080" cy="2508090"/>
                  </a:xfrm>
                </p:grpSpPr>
                <p:sp>
                  <p:nvSpPr>
                    <p:cNvPr id="38" name="フリーフォーム 3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475412" y="3267465"/>
                    <a:ext cx="1430388" cy="1222737"/>
                    <a:chOff x="1045023" y="3256939"/>
                    <a:chExt cx="2926086" cy="2501302"/>
                  </a:xfrm>
                </p:grpSpPr>
                <p:sp>
                  <p:nvSpPr>
                    <p:cNvPr id="36" name="フリーフォーム 3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3905800" y="3279990"/>
                    <a:ext cx="1430385" cy="1226055"/>
                    <a:chOff x="1045029" y="3250151"/>
                    <a:chExt cx="2926080" cy="2508090"/>
                  </a:xfrm>
                </p:grpSpPr>
                <p:sp>
                  <p:nvSpPr>
                    <p:cNvPr id="34" name="フリーフォーム 3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88" name="テキスト ボックス 87"/>
            <p:cNvSpPr txBox="1"/>
            <p:nvPr/>
          </p:nvSpPr>
          <p:spPr>
            <a:xfrm>
              <a:off x="1267482" y="3597158"/>
              <a:ext cx="624406" cy="278255"/>
            </a:xfrm>
            <a:prstGeom prst="rect">
              <a:avLst/>
            </a:prstGeom>
            <a:noFill/>
          </p:spPr>
          <p:txBody>
            <a:bodyPr wrap="none" rtlCol="0">
              <a:spAutoFit/>
            </a:bodyPr>
            <a:lstStyle/>
            <a:p>
              <a:r>
                <a:rPr kumimoji="1" lang="en-US" altLang="ja-JP" dirty="0" smtClean="0"/>
                <a:t>XUV+IR</a:t>
              </a:r>
              <a:endParaRPr kumimoji="1" lang="ja-JP" altLang="en-US" dirty="0"/>
            </a:p>
          </p:txBody>
        </p:sp>
        <p:cxnSp>
          <p:nvCxnSpPr>
            <p:cNvPr id="90" name="直線矢印コネクタ 89"/>
            <p:cNvCxnSpPr/>
            <p:nvPr/>
          </p:nvCxnSpPr>
          <p:spPr>
            <a:xfrm flipV="1">
              <a:off x="4289397" y="3118139"/>
              <a:ext cx="0" cy="1137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305524" y="3497469"/>
              <a:ext cx="922877" cy="278255"/>
            </a:xfrm>
            <a:prstGeom prst="rect">
              <a:avLst/>
            </a:prstGeom>
            <a:noFill/>
          </p:spPr>
          <p:txBody>
            <a:bodyPr wrap="none" rtlCol="0">
              <a:spAutoFit/>
            </a:bodyPr>
            <a:lstStyle/>
            <a:p>
              <a:r>
                <a:rPr kumimoji="1" lang="ja-JP" altLang="en-US" dirty="0" smtClean="0"/>
                <a:t>電場の向き</a:t>
              </a:r>
              <a:endParaRPr kumimoji="1" lang="ja-JP" altLang="en-US" dirty="0"/>
            </a:p>
          </p:txBody>
        </p:sp>
      </p:grpSp>
      <p:sp>
        <p:nvSpPr>
          <p:cNvPr id="94" name="テキスト ボックス 93"/>
          <p:cNvSpPr txBox="1"/>
          <p:nvPr/>
        </p:nvSpPr>
        <p:spPr>
          <a:xfrm>
            <a:off x="62232" y="6029787"/>
            <a:ext cx="6033768" cy="369332"/>
          </a:xfrm>
          <a:prstGeom prst="rect">
            <a:avLst/>
          </a:prstGeom>
          <a:noFill/>
        </p:spPr>
        <p:txBody>
          <a:bodyPr wrap="none" rtlCol="0">
            <a:spAutoFit/>
          </a:bodyPr>
          <a:lstStyle/>
          <a:p>
            <a:r>
              <a:rPr kumimoji="1" lang="ja-JP" altLang="en-US" dirty="0" smtClean="0"/>
              <a:t>図</a:t>
            </a:r>
            <a:r>
              <a:rPr lang="en-US" altLang="ja-JP" dirty="0"/>
              <a:t>4</a:t>
            </a:r>
            <a:r>
              <a:rPr kumimoji="1" lang="en-US" altLang="ja-JP" dirty="0" smtClean="0"/>
              <a:t>. </a:t>
            </a:r>
            <a:r>
              <a:rPr lang="en-US" altLang="ja-JP" dirty="0" smtClean="0"/>
              <a:t>Velocity Map Imaging</a:t>
            </a:r>
            <a:r>
              <a:rPr lang="ja-JP" altLang="en-US" dirty="0" smtClean="0"/>
              <a:t>による光電子の運動量分布の測定</a:t>
            </a:r>
            <a:endParaRPr kumimoji="1" lang="ja-JP" altLang="en-US" dirty="0"/>
          </a:p>
        </p:txBody>
      </p:sp>
      <p:sp>
        <p:nvSpPr>
          <p:cNvPr id="95" name="テキスト ボックス 94"/>
          <p:cNvSpPr txBox="1"/>
          <p:nvPr/>
        </p:nvSpPr>
        <p:spPr>
          <a:xfrm>
            <a:off x="7881461" y="5468344"/>
            <a:ext cx="4310539" cy="646331"/>
          </a:xfrm>
          <a:prstGeom prst="rect">
            <a:avLst/>
          </a:prstGeom>
          <a:noFill/>
        </p:spPr>
        <p:txBody>
          <a:bodyPr wrap="none" rtlCol="0">
            <a:spAutoFit/>
          </a:bodyPr>
          <a:lstStyle/>
          <a:p>
            <a:r>
              <a:rPr kumimoji="1" lang="ja-JP" altLang="en-US" dirty="0" smtClean="0"/>
              <a:t>図</a:t>
            </a:r>
            <a:r>
              <a:rPr lang="en-US" altLang="ja-JP" dirty="0"/>
              <a:t>5</a:t>
            </a:r>
            <a:r>
              <a:rPr kumimoji="1" lang="en-US" altLang="ja-JP" dirty="0" smtClean="0"/>
              <a:t>. </a:t>
            </a:r>
            <a:r>
              <a:rPr lang="en-US" altLang="ja-JP" dirty="0" smtClean="0"/>
              <a:t>Velocity Map Imaging</a:t>
            </a:r>
            <a:r>
              <a:rPr lang="ja-JP" altLang="en-US" dirty="0" smtClean="0"/>
              <a:t>によって測定した</a:t>
            </a:r>
            <a:endParaRPr lang="en-US" altLang="ja-JP" dirty="0" smtClean="0"/>
          </a:p>
          <a:p>
            <a:r>
              <a:rPr lang="ja-JP" altLang="en-US" dirty="0" smtClean="0"/>
              <a:t>光電子の運動量分布</a:t>
            </a:r>
            <a:endParaRPr kumimoji="1" lang="ja-JP" altLang="en-US" dirty="0"/>
          </a:p>
        </p:txBody>
      </p:sp>
      <p:grpSp>
        <p:nvGrpSpPr>
          <p:cNvPr id="104" name="グループ化 103"/>
          <p:cNvGrpSpPr/>
          <p:nvPr/>
        </p:nvGrpSpPr>
        <p:grpSpPr>
          <a:xfrm>
            <a:off x="4317" y="2414666"/>
            <a:ext cx="1185187" cy="1366008"/>
            <a:chOff x="82295" y="2196823"/>
            <a:chExt cx="1638819" cy="1611377"/>
          </a:xfrm>
        </p:grpSpPr>
        <p:cxnSp>
          <p:nvCxnSpPr>
            <p:cNvPr id="97" name="直線矢印コネクタ 96"/>
            <p:cNvCxnSpPr/>
            <p:nvPr/>
          </p:nvCxnSpPr>
          <p:spPr>
            <a:xfrm flipV="1">
              <a:off x="454052" y="257758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454052" y="341600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テキスト ボックス 98"/>
                <p:cNvSpPr txBox="1"/>
                <p:nvPr/>
              </p:nvSpPr>
              <p:spPr>
                <a:xfrm>
                  <a:off x="1353128" y="323134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353128" y="3231342"/>
                  <a:ext cx="367986" cy="369332"/>
                </a:xfrm>
                <a:prstGeom prst="rect">
                  <a:avLst/>
                </a:prstGeom>
                <a:blipFill rotWithShape="0">
                  <a:blip r:embed="rId3"/>
                  <a:stretch>
                    <a:fillRect r="-2273" b="-1961"/>
                  </a:stretch>
                </a:blipFill>
              </p:spPr>
              <p:txBody>
                <a:bodyPr/>
                <a:lstStyle/>
                <a:p>
                  <a:r>
                    <a:rPr lang="ja-JP" altLang="en-US">
                      <a:noFill/>
                    </a:rPr>
                    <a:t> </a:t>
                  </a:r>
                </a:p>
              </p:txBody>
            </p:sp>
          </mc:Fallback>
        </mc:AlternateContent>
        <p:sp>
          <p:nvSpPr>
            <p:cNvPr id="100" name="円/楕円 99"/>
            <p:cNvSpPr/>
            <p:nvPr/>
          </p:nvSpPr>
          <p:spPr>
            <a:xfrm>
              <a:off x="327036" y="331211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429251" y="339314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p:cNvSpPr txBox="1"/>
                <p:nvPr/>
              </p:nvSpPr>
              <p:spPr>
                <a:xfrm>
                  <a:off x="82295" y="34388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en-US" altLang="ja-JP"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82295" y="3438868"/>
                  <a:ext cx="371384" cy="369332"/>
                </a:xfrm>
                <a:prstGeom prst="rect">
                  <a:avLst/>
                </a:prstGeom>
                <a:blipFill rotWithShape="0">
                  <a:blip r:embed="rId4"/>
                  <a:stretch>
                    <a:fillRect r="-13636"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268448" y="2196823"/>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268448" y="2196823"/>
                  <a:ext cx="353750" cy="369332"/>
                </a:xfrm>
                <a:prstGeom prst="rect">
                  <a:avLst/>
                </a:prstGeom>
                <a:blipFill rotWithShape="0">
                  <a:blip r:embed="rId5"/>
                  <a:stretch>
                    <a:fillRect r="-2381" b="-3922"/>
                  </a:stretch>
                </a:blipFill>
              </p:spPr>
              <p:txBody>
                <a:bodyPr/>
                <a:lstStyle/>
                <a:p>
                  <a:r>
                    <a:rPr lang="ja-JP" altLang="en-US">
                      <a:noFill/>
                    </a:rPr>
                    <a:t> </a:t>
                  </a:r>
                </a:p>
              </p:txBody>
            </p:sp>
          </mc:Fallback>
        </mc:AlternateContent>
      </p:grpSp>
      <p:grpSp>
        <p:nvGrpSpPr>
          <p:cNvPr id="106" name="グループ化 105"/>
          <p:cNvGrpSpPr/>
          <p:nvPr/>
        </p:nvGrpSpPr>
        <p:grpSpPr>
          <a:xfrm>
            <a:off x="7751826" y="1486520"/>
            <a:ext cx="3666103" cy="3786190"/>
            <a:chOff x="7751826" y="1486520"/>
            <a:chExt cx="3666103" cy="3786190"/>
          </a:xfrm>
        </p:grpSpPr>
        <p:pic>
          <p:nvPicPr>
            <p:cNvPr id="93" name="図 92" descr="C:\Users\kk515go\source\repos\図\VMI図(xy).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608" y="1486520"/>
              <a:ext cx="3424321" cy="3786190"/>
            </a:xfrm>
            <a:prstGeom prst="rect">
              <a:avLst/>
            </a:prstGeom>
            <a:noFill/>
            <a:ln>
              <a:noFill/>
            </a:ln>
          </p:spPr>
        </p:pic>
        <p:sp>
          <p:nvSpPr>
            <p:cNvPr id="105" name="テキスト ボックス 104"/>
            <p:cNvSpPr txBox="1"/>
            <p:nvPr/>
          </p:nvSpPr>
          <p:spPr>
            <a:xfrm>
              <a:off x="7751826" y="1497041"/>
              <a:ext cx="617477" cy="369332"/>
            </a:xfrm>
            <a:prstGeom prst="rect">
              <a:avLst/>
            </a:prstGeom>
            <a:noFill/>
          </p:spPr>
          <p:txBody>
            <a:bodyPr wrap="none" rtlCol="0">
              <a:spAutoFit/>
            </a:bodyPr>
            <a:lstStyle/>
            <a:p>
              <a:r>
                <a:rPr kumimoji="1" lang="en-US" altLang="ja-JP" dirty="0" smtClean="0"/>
                <a:t>(0,0)</a:t>
              </a:r>
              <a:endParaRPr kumimoji="1" lang="ja-JP" altLang="en-US" dirty="0"/>
            </a:p>
          </p:txBody>
        </p:sp>
      </p:grpSp>
    </p:spTree>
    <p:extLst>
      <p:ext uri="{BB962C8B-B14F-4D97-AF65-F5344CB8AC3E}">
        <p14:creationId xmlns:p14="http://schemas.microsoft.com/office/powerpoint/2010/main" val="3455002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光</a:t>
            </a:r>
            <a:r>
              <a:rPr lang="ja-JP" altLang="en-US" dirty="0" smtClean="0"/>
              <a:t>電子の信号強度と</a:t>
            </a:r>
            <a:r>
              <a:rPr lang="en-US" altLang="ja-JP" dirty="0" smtClean="0"/>
              <a:t>XUV-IR delay</a:t>
            </a:r>
            <a:r>
              <a:rPr lang="ja-JP" altLang="en-US" dirty="0" smtClean="0"/>
              <a:t>の関係</a:t>
            </a:r>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1523815" y="5582194"/>
                <a:ext cx="9546639" cy="646331"/>
              </a:xfrm>
              <a:prstGeom prst="rect">
                <a:avLst/>
              </a:prstGeom>
              <a:noFill/>
            </p:spPr>
            <p:txBody>
              <a:bodyPr wrap="square" rtlCol="0">
                <a:spAutoFit/>
              </a:bodyPr>
              <a:lstStyle/>
              <a:p>
                <a:r>
                  <a:rPr kumimoji="1" lang="ja-JP" altLang="en-US" dirty="0" smtClean="0"/>
                  <a:t>図</a:t>
                </a:r>
                <a:r>
                  <a:rPr kumimoji="1" lang="en-US" altLang="ja-JP" dirty="0" smtClean="0"/>
                  <a:t>6</a:t>
                </a:r>
                <a:r>
                  <a:rPr lang="en-US" altLang="ja-JP" dirty="0" smtClean="0"/>
                  <a:t>. </a:t>
                </a:r>
                <a:r>
                  <a:rPr lang="ja-JP" altLang="en-US" dirty="0" smtClean="0"/>
                  <a:t>赤外光の強度が</a:t>
                </a:r>
                <a:r>
                  <a:rPr lang="en-US" altLang="ja-JP" dirty="0" smtClean="0"/>
                  <a:t>0.950</a:t>
                </a:r>
                <a14:m>
                  <m:oMath xmlns:m="http://schemas.openxmlformats.org/officeDocument/2006/math">
                    <m:r>
                      <a:rPr lang="en-US" altLang="ja-JP" b="0"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1)</a:t>
                </a:r>
                <a:r>
                  <a:rPr kumimoji="1" lang="ja-JP" altLang="en-US" dirty="0" smtClean="0"/>
                  <a:t>と</a:t>
                </a:r>
                <a:r>
                  <a:rPr kumimoji="1" lang="en-US" altLang="ja-JP" dirty="0" smtClean="0"/>
                  <a:t>1.19</a:t>
                </a:r>
                <a14:m>
                  <m:oMath xmlns:m="http://schemas.openxmlformats.org/officeDocument/2006/math">
                    <m:r>
                      <a:rPr lang="en-US" altLang="ja-JP">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2)</a:t>
                </a:r>
                <a:r>
                  <a:rPr kumimoji="1" lang="ja-JP" altLang="en-US" dirty="0" smtClean="0"/>
                  <a:t>の、　</a:t>
                </a:r>
                <a:r>
                  <a:rPr kumimoji="1" lang="en-US" altLang="ja-JP" dirty="0" smtClean="0"/>
                  <a:t>11</a:t>
                </a:r>
                <a:r>
                  <a:rPr kumimoji="1" lang="ja-JP" altLang="en-US" dirty="0" smtClean="0"/>
                  <a:t>次高調波と等しいエネルギーで生成され</a:t>
                </a:r>
                <a:r>
                  <a:rPr lang="ja-JP" altLang="en-US" dirty="0" smtClean="0"/>
                  <a:t>た光電子の信号強度と</a:t>
                </a:r>
                <a:r>
                  <a:rPr lang="en-US" altLang="ja-JP" dirty="0" smtClean="0"/>
                  <a:t>XUV-IR</a:t>
                </a:r>
                <a:r>
                  <a:rPr lang="ja-JP" altLang="en-US" dirty="0" smtClean="0"/>
                  <a:t> </a:t>
                </a:r>
                <a:r>
                  <a:rPr lang="en-US" altLang="ja-JP" dirty="0" smtClean="0"/>
                  <a:t>delay</a:t>
                </a:r>
                <a:r>
                  <a:rPr lang="ja-JP" altLang="en-US" dirty="0" smtClean="0"/>
                  <a:t>の関係の比較</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23815" y="5582194"/>
                <a:ext cx="9546639" cy="646331"/>
              </a:xfrm>
              <a:prstGeom prst="rect">
                <a:avLst/>
              </a:prstGeom>
              <a:blipFill rotWithShape="0">
                <a:blip r:embed="rId3"/>
                <a:stretch>
                  <a:fillRect l="-575" t="-8491" b="-15094"/>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935020" y="1326273"/>
            <a:ext cx="10219657" cy="3942413"/>
          </a:xfrm>
          <a:prstGeom prst="rect">
            <a:avLst/>
          </a:prstGeom>
        </p:spPr>
      </p:pic>
    </p:spTree>
    <p:extLst>
      <p:ext uri="{BB962C8B-B14F-4D97-AF65-F5344CB8AC3E}">
        <p14:creationId xmlns:p14="http://schemas.microsoft.com/office/powerpoint/2010/main" val="111624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赤外光の強度と信号強度の振幅の関係</a:t>
            </a:r>
            <a:endParaRPr kumimoji="1" lang="ja-JP" altLang="en-US" sz="4000" dirty="0"/>
          </a:p>
        </p:txBody>
      </p:sp>
      <p:grpSp>
        <p:nvGrpSpPr>
          <p:cNvPr id="3" name="グループ化 2"/>
          <p:cNvGrpSpPr/>
          <p:nvPr/>
        </p:nvGrpSpPr>
        <p:grpSpPr>
          <a:xfrm>
            <a:off x="2444931" y="1348377"/>
            <a:ext cx="7302138" cy="5413829"/>
            <a:chOff x="505096" y="1444171"/>
            <a:chExt cx="5686699" cy="5413829"/>
          </a:xfrm>
        </p:grpSpPr>
        <p:pic>
          <p:nvPicPr>
            <p:cNvPr id="4" name="図 3"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8" name="図 7"/>
            <p:cNvPicPr>
              <a:picLocks noChangeAspect="1"/>
            </p:cNvPicPr>
            <p:nvPr/>
          </p:nvPicPr>
          <p:blipFill>
            <a:blip r:embed="rId4"/>
            <a:stretch>
              <a:fillRect/>
            </a:stretch>
          </p:blipFill>
          <p:spPr>
            <a:xfrm>
              <a:off x="505096" y="5557603"/>
              <a:ext cx="5402063" cy="1300397"/>
            </a:xfrm>
            <a:prstGeom prst="rect">
              <a:avLst/>
            </a:prstGeom>
          </p:spPr>
        </p:pic>
        <p:sp>
          <p:nvSpPr>
            <p:cNvPr id="12" name="テキスト ボックス 11"/>
            <p:cNvSpPr txBox="1"/>
            <p:nvPr/>
          </p:nvSpPr>
          <p:spPr>
            <a:xfrm>
              <a:off x="751769" y="4867898"/>
              <a:ext cx="4908716" cy="646331"/>
            </a:xfrm>
            <a:prstGeom prst="rect">
              <a:avLst/>
            </a:prstGeom>
            <a:noFill/>
          </p:spPr>
          <p:txBody>
            <a:bodyPr wrap="none" rtlCol="0">
              <a:spAutoFit/>
            </a:bodyPr>
            <a:lstStyle/>
            <a:p>
              <a:r>
                <a:rPr lang="ja-JP" altLang="en-US" dirty="0" smtClean="0"/>
                <a:t>表</a:t>
              </a:r>
              <a:r>
                <a:rPr lang="en-US" altLang="ja-JP" dirty="0" smtClean="0"/>
                <a:t>1</a:t>
              </a:r>
              <a:r>
                <a:rPr kumimoji="1" lang="en-US" altLang="ja-JP" dirty="0" smtClean="0"/>
                <a:t>.</a:t>
              </a:r>
              <a:r>
                <a:rPr kumimoji="1" lang="ja-JP" altLang="en-US" dirty="0" smtClean="0"/>
                <a:t>赤外光の強度が弱い場合と赤外光の強度が</a:t>
              </a:r>
              <a:endParaRPr kumimoji="1" lang="en-US" altLang="ja-JP" dirty="0" smtClean="0"/>
            </a:p>
            <a:p>
              <a:r>
                <a:rPr kumimoji="1" lang="ja-JP" altLang="en-US" dirty="0" smtClean="0"/>
                <a:t>強い場合の振幅の比</a:t>
              </a:r>
              <a:endParaRPr kumimoji="1" lang="ja-JP" altLang="en-US" dirty="0"/>
            </a:p>
          </p:txBody>
        </p:sp>
        <p:sp>
          <p:nvSpPr>
            <p:cNvPr id="13" name="テキスト ボックス 12"/>
            <p:cNvSpPr txBox="1"/>
            <p:nvPr/>
          </p:nvSpPr>
          <p:spPr>
            <a:xfrm>
              <a:off x="1987684" y="4294681"/>
              <a:ext cx="2436886" cy="369332"/>
            </a:xfrm>
            <a:prstGeom prst="rect">
              <a:avLst/>
            </a:prstGeom>
            <a:noFill/>
          </p:spPr>
          <p:txBody>
            <a:bodyPr wrap="none" rtlCol="0">
              <a:spAutoFit/>
            </a:bodyPr>
            <a:lstStyle/>
            <a:p>
              <a:r>
                <a:rPr kumimoji="1" lang="ja-JP" altLang="en-US" dirty="0" smtClean="0"/>
                <a:t>図</a:t>
              </a:r>
              <a:r>
                <a:rPr kumimoji="1" lang="en-US" altLang="ja-JP" dirty="0" smtClean="0"/>
                <a:t>7.</a:t>
              </a:r>
              <a:r>
                <a:rPr kumimoji="1" lang="ja-JP" altLang="en-US" dirty="0" smtClean="0"/>
                <a:t>振幅比の計算方法</a:t>
              </a:r>
              <a:endParaRPr kumimoji="1" lang="ja-JP" altLang="en-US" dirty="0"/>
            </a:p>
          </p:txBody>
        </p:sp>
      </p:grpSp>
    </p:spTree>
    <p:extLst>
      <p:ext uri="{BB962C8B-B14F-4D97-AF65-F5344CB8AC3E}">
        <p14:creationId xmlns:p14="http://schemas.microsoft.com/office/powerpoint/2010/main" val="1441360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4876"/>
            <a:ext cx="10515600" cy="1325563"/>
          </a:xfrm>
        </p:spPr>
        <p:txBody>
          <a:bodyPr/>
          <a:lstStyle/>
          <a:p>
            <a:r>
              <a:rPr lang="ja-JP" altLang="en-US" dirty="0"/>
              <a:t>赤外光の強度と信号強度</a:t>
            </a:r>
            <a:r>
              <a:rPr lang="ja-JP" altLang="en-US" dirty="0" smtClean="0"/>
              <a:t>の</a:t>
            </a:r>
            <a:r>
              <a:rPr lang="ja-JP" altLang="en-US" dirty="0"/>
              <a:t>位相</a:t>
            </a:r>
            <a:r>
              <a:rPr lang="ja-JP" altLang="en-US" dirty="0" smtClean="0"/>
              <a:t>の</a:t>
            </a:r>
            <a:r>
              <a:rPr lang="ja-JP" altLang="en-US" dirty="0"/>
              <a:t>関係</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1860867000"/>
              </p:ext>
            </p:extLst>
          </p:nvPr>
        </p:nvGraphicFramePr>
        <p:xfrm>
          <a:off x="5473175" y="1830040"/>
          <a:ext cx="5880625" cy="4718805"/>
        </p:xfrm>
        <a:graphic>
          <a:graphicData uri="http://schemas.openxmlformats.org/drawingml/2006/table">
            <a:tbl>
              <a:tblPr firstRow="1" firstCol="1" bandRow="1"/>
              <a:tblGrid>
                <a:gridCol w="870476"/>
                <a:gridCol w="1020356"/>
                <a:gridCol w="1021010"/>
                <a:gridCol w="1021010"/>
                <a:gridCol w="1020356"/>
                <a:gridCol w="927417"/>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746" y="1318943"/>
            <a:ext cx="2170364" cy="4173960"/>
          </a:xfrm>
          <a:prstGeom prst="rect">
            <a:avLst/>
          </a:prstGeom>
        </p:spPr>
      </p:pic>
      <p:sp>
        <p:nvSpPr>
          <p:cNvPr id="6" name="テキスト ボックス 5"/>
          <p:cNvSpPr txBox="1"/>
          <p:nvPr/>
        </p:nvSpPr>
        <p:spPr>
          <a:xfrm>
            <a:off x="600477" y="5950639"/>
            <a:ext cx="3448380" cy="646331"/>
          </a:xfrm>
          <a:prstGeom prst="rect">
            <a:avLst/>
          </a:prstGeom>
          <a:noFill/>
        </p:spPr>
        <p:txBody>
          <a:bodyPr wrap="none" rtlCol="0">
            <a:spAutoFit/>
          </a:bodyPr>
          <a:lstStyle/>
          <a:p>
            <a:r>
              <a:rPr lang="ja-JP" altLang="en-US" dirty="0"/>
              <a:t>赤外光の</a:t>
            </a:r>
            <a:r>
              <a:rPr lang="ja-JP" altLang="en-US" dirty="0" smtClean="0"/>
              <a:t>強度と位相差との間に，</a:t>
            </a:r>
            <a:endParaRPr lang="en-US" altLang="ja-JP" dirty="0" smtClean="0"/>
          </a:p>
          <a:p>
            <a:r>
              <a:rPr lang="ja-JP" altLang="en-US" dirty="0" smtClean="0"/>
              <a:t>一定の関係は見られなかった</a:t>
            </a:r>
            <a:r>
              <a:rPr lang="en-US" altLang="ja-JP" dirty="0" smtClean="0"/>
              <a:t>. </a:t>
            </a:r>
            <a:endParaRPr kumimoji="1" lang="ja-JP" altLang="en-US" dirty="0"/>
          </a:p>
        </p:txBody>
      </p:sp>
      <p:sp>
        <p:nvSpPr>
          <p:cNvPr id="7" name="テキスト ボックス 6"/>
          <p:cNvSpPr txBox="1"/>
          <p:nvPr/>
        </p:nvSpPr>
        <p:spPr>
          <a:xfrm>
            <a:off x="1106224" y="5413172"/>
            <a:ext cx="2436886" cy="369332"/>
          </a:xfrm>
          <a:prstGeom prst="rect">
            <a:avLst/>
          </a:prstGeom>
          <a:noFill/>
        </p:spPr>
        <p:txBody>
          <a:bodyPr wrap="none" rtlCol="0">
            <a:spAutoFit/>
          </a:bodyPr>
          <a:lstStyle/>
          <a:p>
            <a:r>
              <a:rPr kumimoji="1" lang="ja-JP" altLang="en-US" dirty="0" smtClean="0"/>
              <a:t>図</a:t>
            </a:r>
            <a:r>
              <a:rPr lang="en-US" altLang="ja-JP" dirty="0"/>
              <a:t>8</a:t>
            </a:r>
            <a:r>
              <a:rPr kumimoji="1" lang="en-US" altLang="ja-JP" dirty="0" smtClean="0"/>
              <a:t>.</a:t>
            </a:r>
            <a:r>
              <a:rPr lang="ja-JP" altLang="en-US" dirty="0"/>
              <a:t>位相差</a:t>
            </a:r>
            <a:r>
              <a:rPr kumimoji="1" lang="ja-JP" altLang="en-US" dirty="0" smtClean="0"/>
              <a:t>の計算方法</a:t>
            </a:r>
            <a:endParaRPr kumimoji="1" lang="ja-JP" altLang="en-US" dirty="0"/>
          </a:p>
        </p:txBody>
      </p:sp>
      <p:sp>
        <p:nvSpPr>
          <p:cNvPr id="8" name="テキスト ボックス 7"/>
          <p:cNvSpPr txBox="1"/>
          <p:nvPr/>
        </p:nvSpPr>
        <p:spPr>
          <a:xfrm>
            <a:off x="5214056" y="1460708"/>
            <a:ext cx="6537367" cy="369332"/>
          </a:xfrm>
          <a:prstGeom prst="rect">
            <a:avLst/>
          </a:prstGeom>
          <a:noFill/>
        </p:spPr>
        <p:txBody>
          <a:bodyPr wrap="none" rtlCol="0">
            <a:spAutoFit/>
          </a:bodyPr>
          <a:lstStyle/>
          <a:p>
            <a:r>
              <a:rPr lang="ja-JP" altLang="en-US" dirty="0" smtClean="0"/>
              <a:t>表</a:t>
            </a:r>
            <a:r>
              <a:rPr lang="en-US" altLang="ja-JP" dirty="0" smtClean="0"/>
              <a:t>2</a:t>
            </a:r>
            <a:r>
              <a:rPr kumimoji="1" lang="en-US" altLang="ja-JP" dirty="0" smtClean="0"/>
              <a:t>.</a:t>
            </a:r>
            <a:r>
              <a:rPr lang="ja-JP" altLang="ja-JP" kern="0" dirty="0">
                <a:solidFill>
                  <a:srgbClr val="000000"/>
                </a:solidFill>
                <a:latin typeface="Century" panose="02040604050505020304" pitchFamily="18" charset="0"/>
                <a:cs typeface="ＭＳ Ｐゴシック" panose="020B0600070205080204" pitchFamily="50" charset="-128"/>
              </a:rPr>
              <a:t>各次数の高次高調波に対応する光電子の信号強度の位相差</a:t>
            </a:r>
            <a:endParaRPr kumimoji="1" lang="ja-JP" altLang="en-US" dirty="0"/>
          </a:p>
        </p:txBody>
      </p:sp>
    </p:spTree>
    <p:extLst>
      <p:ext uri="{BB962C8B-B14F-4D97-AF65-F5344CB8AC3E}">
        <p14:creationId xmlns:p14="http://schemas.microsoft.com/office/powerpoint/2010/main" val="4219188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ja-JP" altLang="en-US" dirty="0" smtClean="0"/>
                  <a:t>・赤外光と高次高調波を用いた試料のイオン化において，赤外光強度の変化の影響を</a:t>
                </a:r>
                <a:r>
                  <a:rPr lang="ja-JP" altLang="en-US" dirty="0"/>
                  <a:t>調べる</a:t>
                </a:r>
                <a:r>
                  <a:rPr lang="ja-JP" altLang="en-US" dirty="0" smtClean="0"/>
                  <a:t>ため，光電子の運動量分布を測定した</a:t>
                </a:r>
                <a:r>
                  <a:rPr lang="en-US" altLang="ja-JP" dirty="0" smtClean="0"/>
                  <a:t>. </a:t>
                </a:r>
              </a:p>
              <a:p>
                <a:pPr marL="0" indent="0">
                  <a:buNone/>
                </a:pPr>
                <a:r>
                  <a:rPr kumimoji="1" lang="ja-JP" altLang="en-US" dirty="0" smtClean="0"/>
                  <a:t>・測定したデータにおいて，</a:t>
                </a:r>
                <a:r>
                  <a:rPr kumimoji="1" lang="en-US" altLang="ja-JP" dirty="0" smtClean="0"/>
                  <a:t>11</a:t>
                </a:r>
                <a:r>
                  <a:rPr kumimoji="1" lang="ja-JP" altLang="en-US" dirty="0" smtClean="0"/>
                  <a:t>次，</a:t>
                </a:r>
                <a:r>
                  <a:rPr kumimoji="1" lang="en-US" altLang="ja-JP" dirty="0" smtClean="0"/>
                  <a:t>12</a:t>
                </a:r>
                <a:r>
                  <a:rPr kumimoji="1" lang="ja-JP" altLang="en-US" dirty="0" smtClean="0"/>
                  <a:t>次，</a:t>
                </a:r>
                <a:r>
                  <a:rPr kumimoji="1" lang="en-US" altLang="ja-JP" dirty="0" smtClean="0"/>
                  <a:t>13</a:t>
                </a:r>
                <a:r>
                  <a:rPr kumimoji="1" lang="ja-JP" altLang="en-US" dirty="0" smtClean="0"/>
                  <a:t>次，</a:t>
                </a:r>
                <a:r>
                  <a:rPr kumimoji="1" lang="en-US" altLang="ja-JP" dirty="0" smtClean="0"/>
                  <a:t>14</a:t>
                </a:r>
                <a:r>
                  <a:rPr kumimoji="1" lang="ja-JP" altLang="en-US" dirty="0" smtClean="0"/>
                  <a:t>次，</a:t>
                </a:r>
                <a:r>
                  <a:rPr kumimoji="1" lang="en-US" altLang="ja-JP" dirty="0" smtClean="0"/>
                  <a:t>15</a:t>
                </a:r>
                <a:r>
                  <a:rPr kumimoji="1" lang="ja-JP" altLang="en-US" dirty="0" smtClean="0"/>
                  <a:t>次高調波と等しいエネルギーによって生成された光電子の信号強度に着目し，</a:t>
                </a:r>
                <a:r>
                  <a:rPr lang="ja-JP" altLang="en-US" dirty="0"/>
                  <a:t>信号</a:t>
                </a:r>
                <a:r>
                  <a:rPr lang="ja-JP" altLang="en-US" dirty="0" smtClean="0"/>
                  <a:t>強度が赤外光と高次高調波の時間差とどう関係するかを調べた</a:t>
                </a:r>
                <a:r>
                  <a:rPr lang="en-US" altLang="ja-JP" dirty="0" smtClean="0"/>
                  <a:t>. </a:t>
                </a:r>
              </a:p>
              <a:p>
                <a:pPr marL="0" indent="0">
                  <a:buNone/>
                </a:pPr>
                <a:r>
                  <a:rPr kumimoji="1" lang="ja-JP" altLang="en-US" dirty="0" smtClean="0"/>
                  <a:t>・結果として，赤外光の強度を</a:t>
                </a:r>
                <a14:m>
                  <m:oMath xmlns:m="http://schemas.openxmlformats.org/officeDocument/2006/math">
                    <m:r>
                      <a:rPr kumimoji="1"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から</a:t>
                </a:r>
                <a14:m>
                  <m:oMath xmlns:m="http://schemas.openxmlformats.org/officeDocument/2006/math">
                    <m:r>
                      <a:rPr kumimoji="1" lang="en-US" altLang="ja-JP" b="0" i="1" dirty="0" smtClean="0">
                        <a:latin typeface="Cambria Math" panose="02040503050406030204" pitchFamily="18" charset="0"/>
                      </a:rPr>
                      <m:t>1.19</m:t>
                    </m:r>
                    <m:r>
                      <a:rPr lang="en-US" altLang="ja-JP"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oMath>
                </a14:m>
                <a:r>
                  <a:rPr kumimoji="1" lang="ja-JP" altLang="en-US" dirty="0" smtClean="0"/>
                  <a:t>に変化させると，信号強度の振幅は大きくなり，位相と赤外光強度との間には関係</a:t>
                </a:r>
                <a:r>
                  <a:rPr lang="ja-JP" altLang="en-US" dirty="0"/>
                  <a:t>が</a:t>
                </a:r>
                <a:r>
                  <a:rPr kumimoji="1" lang="ja-JP" altLang="en-US" dirty="0" smtClean="0"/>
                  <a:t>見られなかった</a:t>
                </a:r>
                <a:r>
                  <a:rPr kumimoji="1" lang="en-US" altLang="ja-JP" dirty="0" smtClean="0"/>
                  <a:t>.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381" r="-8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846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smtClean="0"/>
              <a:t>[1]</a:t>
            </a:r>
            <a:r>
              <a:rPr lang="en-US" altLang="ja-JP" sz="2000" dirty="0" err="1" smtClean="0"/>
              <a:t>P.Corkum</a:t>
            </a:r>
            <a:r>
              <a:rPr lang="en-US" altLang="ja-JP" sz="2000" dirty="0" smtClean="0"/>
              <a:t>: “Plasma perspective on strong field multiphoton ionization”, Phys. Rev. Lett., 71 ‘1993) 1994-1997.</a:t>
            </a:r>
          </a:p>
          <a:p>
            <a:pPr marL="0" indent="0">
              <a:buNone/>
            </a:pPr>
            <a:r>
              <a:rPr lang="en-US" altLang="ja-JP" sz="2000" dirty="0" smtClean="0"/>
              <a:t>[2]</a:t>
            </a:r>
            <a:r>
              <a:rPr lang="ja-JP" altLang="en-US" sz="2000" dirty="0" smtClean="0"/>
              <a:t>新倉弘倫</a:t>
            </a:r>
            <a:r>
              <a:rPr lang="en-US" altLang="ja-JP" sz="2000" dirty="0" smtClean="0"/>
              <a:t>: “</a:t>
            </a:r>
            <a:r>
              <a:rPr lang="ja-JP" altLang="en-US" sz="2000" dirty="0" smtClean="0"/>
              <a:t>電子波動関数の直接イメージング法の開発” フォトニクスニュース</a:t>
            </a:r>
            <a:r>
              <a:rPr lang="en-US" altLang="ja-JP" sz="2000" dirty="0" smtClean="0"/>
              <a:t>, 4,2 (2018) 41-46.</a:t>
            </a:r>
          </a:p>
          <a:p>
            <a:pPr marL="0" indent="0">
              <a:buNone/>
            </a:pPr>
            <a:endParaRPr lang="en-US" altLang="ja-JP" sz="2000" dirty="0"/>
          </a:p>
          <a:p>
            <a:pPr marL="0" indent="0">
              <a:buNone/>
            </a:pPr>
            <a:endParaRPr lang="en-US" altLang="ja-JP" sz="2000" dirty="0" smtClean="0"/>
          </a:p>
          <a:p>
            <a:pPr marL="0" indent="0">
              <a:buNone/>
            </a:pPr>
            <a:r>
              <a:rPr lang="en-US" altLang="ja-JP" sz="2000" dirty="0" smtClean="0"/>
              <a:t>[3]</a:t>
            </a:r>
            <a:r>
              <a:rPr lang="ja-JP" altLang="en-US" sz="2000" dirty="0"/>
              <a:t>新倉弘倫</a:t>
            </a:r>
            <a:r>
              <a:rPr lang="en-US" altLang="ja-JP" sz="2000" dirty="0"/>
              <a:t>: ”</a:t>
            </a:r>
            <a:r>
              <a:rPr lang="ja-JP" altLang="en-US" sz="2000" dirty="0"/>
              <a:t>再衝突電子によるアト秒電子運動の計測” 分光研究</a:t>
            </a:r>
            <a:r>
              <a:rPr lang="en-US" altLang="ja-JP" sz="2000" dirty="0"/>
              <a:t>, 60 (2011) 219-232.</a:t>
            </a:r>
          </a:p>
          <a:p>
            <a:pPr marL="0" indent="0">
              <a:buNone/>
            </a:pPr>
            <a:r>
              <a:rPr lang="en-US" altLang="ja-JP" sz="2000" dirty="0" smtClean="0"/>
              <a:t>[</a:t>
            </a:r>
            <a:r>
              <a:rPr lang="en-US" altLang="ja-JP" sz="2000" dirty="0"/>
              <a:t>4]Villeneuve D, et al.: “Coherent imaging of an </a:t>
            </a:r>
            <a:r>
              <a:rPr lang="en-US" altLang="ja-JP" sz="2000" dirty="0" err="1"/>
              <a:t>attosecond</a:t>
            </a:r>
            <a:r>
              <a:rPr lang="en-US" altLang="ja-JP" sz="2000" dirty="0"/>
              <a:t> electron wave packet”, Science, 356(2017) 1150-1153.</a:t>
            </a:r>
          </a:p>
          <a:p>
            <a:pPr marL="0" indent="0">
              <a:buNone/>
            </a:pPr>
            <a:r>
              <a:rPr lang="en-US" altLang="ja-JP" sz="2000" dirty="0"/>
              <a:t>[5</a:t>
            </a:r>
            <a:r>
              <a:rPr lang="en-US" altLang="ja-JP" sz="2000" dirty="0" smtClean="0"/>
              <a:t>]</a:t>
            </a:r>
            <a:r>
              <a:rPr lang="ja-JP" altLang="en-US" sz="2000" dirty="0" smtClean="0"/>
              <a:t>新倉弘倫</a:t>
            </a:r>
            <a:r>
              <a:rPr lang="en-US" altLang="ja-JP" sz="2000" dirty="0"/>
              <a:t>:” </a:t>
            </a:r>
            <a:r>
              <a:rPr lang="ja-JP" altLang="en-US" sz="2000" dirty="0"/>
              <a:t>再衝突電子を用いたアト秒の電子・分子動力学” 原子衝突研究会協会誌</a:t>
            </a:r>
            <a:r>
              <a:rPr lang="en-US" altLang="ja-JP" sz="2000" dirty="0"/>
              <a:t>, 1,1(2004) 8-27</a:t>
            </a:r>
          </a:p>
          <a:p>
            <a:pPr marL="0" indent="0">
              <a:buNone/>
            </a:pPr>
            <a:endParaRPr kumimoji="1" lang="ja-JP" altLang="en-US" dirty="0"/>
          </a:p>
        </p:txBody>
      </p:sp>
    </p:spTree>
    <p:extLst>
      <p:ext uri="{BB962C8B-B14F-4D97-AF65-F5344CB8AC3E}">
        <p14:creationId xmlns:p14="http://schemas.microsoft.com/office/powerpoint/2010/main" val="3562788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TotalTime>
  <Words>2034</Words>
  <Application>Microsoft Office PowerPoint</Application>
  <PresentationFormat>ワイド画面</PresentationFormat>
  <Paragraphs>510</Paragraphs>
  <Slides>15</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ＭＳ Ｐゴシック</vt:lpstr>
      <vt:lpstr>ＭＳ 明朝</vt:lpstr>
      <vt:lpstr>Arial</vt:lpstr>
      <vt:lpstr>Calibri</vt:lpstr>
      <vt:lpstr>Calibri Light</vt:lpstr>
      <vt:lpstr>Cambria Math</vt:lpstr>
      <vt:lpstr>Century</vt:lpstr>
      <vt:lpstr>Times New Roman</vt:lpstr>
      <vt:lpstr>Office テーマ</vt:lpstr>
      <vt:lpstr>2光子イオン化過程における赤外光強度の影響 </vt:lpstr>
      <vt:lpstr>高次高調波の発生原理[1]</vt:lpstr>
      <vt:lpstr>2光子イオン化過程</vt:lpstr>
      <vt:lpstr>Velocity Map Imagingによる光電子の運動量分布の測定[2]</vt:lpstr>
      <vt:lpstr>光電子の信号強度とXUV-IR delayの関係</vt:lpstr>
      <vt:lpstr>赤外光の強度と信号強度の振幅の関係</vt:lpstr>
      <vt:lpstr>赤外光の強度と信号強度の位相の関係</vt:lpstr>
      <vt:lpstr>まとめ</vt:lpstr>
      <vt:lpstr>参考文献</vt:lpstr>
      <vt:lpstr>付録1.振幅比の表</vt:lpstr>
      <vt:lpstr>付録2.位相差の表</vt:lpstr>
      <vt:lpstr>2光子イオン化過程における 赤外光強度の影響</vt:lpstr>
      <vt:lpstr>２</vt:lpstr>
      <vt:lpstr>3.</vt:lpstr>
      <vt:lpstr>4.VMI図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2光子イオン化過程における赤外光強度の影響</dc:title>
  <dc:creator>河西 剛</dc:creator>
  <cp:lastModifiedBy>河西 剛</cp:lastModifiedBy>
  <cp:revision>76</cp:revision>
  <dcterms:created xsi:type="dcterms:W3CDTF">2021-01-30T14:30:45Z</dcterms:created>
  <dcterms:modified xsi:type="dcterms:W3CDTF">2021-02-02T15:59:26Z</dcterms:modified>
</cp:coreProperties>
</file>